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2"/>
  </p:handoutMasterIdLst>
  <p:sldIdLst>
    <p:sldId id="256" r:id="rId2"/>
    <p:sldId id="305" r:id="rId3"/>
    <p:sldId id="309" r:id="rId4"/>
    <p:sldId id="319" r:id="rId5"/>
    <p:sldId id="311" r:id="rId6"/>
    <p:sldId id="312" r:id="rId7"/>
    <p:sldId id="313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69" r:id="rId44"/>
    <p:sldId id="370" r:id="rId45"/>
    <p:sldId id="371" r:id="rId46"/>
    <p:sldId id="373" r:id="rId47"/>
    <p:sldId id="362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65" r:id="rId57"/>
    <p:sldId id="375" r:id="rId58"/>
    <p:sldId id="389" r:id="rId59"/>
    <p:sldId id="377" r:id="rId60"/>
    <p:sldId id="378" r:id="rId61"/>
    <p:sldId id="390" r:id="rId62"/>
    <p:sldId id="391" r:id="rId63"/>
    <p:sldId id="392" r:id="rId64"/>
    <p:sldId id="393" r:id="rId65"/>
    <p:sldId id="394" r:id="rId66"/>
    <p:sldId id="395" r:id="rId67"/>
    <p:sldId id="399" r:id="rId68"/>
    <p:sldId id="400" r:id="rId69"/>
    <p:sldId id="397" r:id="rId70"/>
    <p:sldId id="398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66FF33"/>
    <a:srgbClr val="990000"/>
    <a:srgbClr val="0066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87E3E49-EEED-4211-A966-251483CB7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96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04863"/>
            <a:ext cx="4495800" cy="605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04863"/>
            <a:ext cx="4495800" cy="605313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2331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04863"/>
            <a:ext cx="4495800" cy="605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4863"/>
            <a:ext cx="4495800" cy="605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8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4863"/>
            <a:ext cx="4495800" cy="6053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4863"/>
            <a:ext cx="4495800" cy="6053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4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5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4863"/>
            <a:ext cx="9144000" cy="6053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ü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ý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Ö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×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×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×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×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×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quall.sfsu.edu/crws/jetstrea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s.org/wgbh/nova/vanished/jetstream.html" TargetMode="Externa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myslu\aodo\SOAR\EarthClimate2016\Animations\coriolis.mpe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Documents%20and%20Settings\aodo\AOD\Courses\Climate\Images\Ocean\NAC.rm.ra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.gov.au/climate/current/soi2.shtml" TargetMode="External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dc.noaa.gov/teleconnections/enso/indicators/soi.php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esrl.noaa.gov/psd/enso/mei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esrl.noaa.gov/psd/enso/mei/#discussion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://oceanservice.noaa.gov/education/yos/resource/JetStream/tropics/enso_pattern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today.com/weather/tg/whighlow/whighlow.htm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bprc.osu.edu/resources/pfp/polar_weather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3" y="815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SOAR 2016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7163" y="2695575"/>
            <a:ext cx="6415087" cy="1185863"/>
          </a:xfrm>
        </p:spPr>
        <p:txBody>
          <a:bodyPr/>
          <a:lstStyle/>
          <a:p>
            <a:pPr eaLnBrk="1" hangingPunct="1"/>
            <a:r>
              <a:rPr lang="en-US" altLang="en-US" smtClean="0"/>
              <a:t>Global Circulation of the Atmosphere and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Atmospheric Circulaton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655638"/>
            <a:ext cx="8229600" cy="5253037"/>
          </a:xfrm>
        </p:spPr>
        <p:txBody>
          <a:bodyPr/>
          <a:lstStyle/>
          <a:p>
            <a:pPr eaLnBrk="1" hangingPunct="1"/>
            <a:r>
              <a:rPr lang="en-US" altLang="en-US" smtClean="0"/>
              <a:t>Rising Air</a:t>
            </a:r>
          </a:p>
          <a:p>
            <a:pPr lvl="1" eaLnBrk="1" hangingPunct="1"/>
            <a:r>
              <a:rPr lang="en-US" altLang="en-US" smtClean="0"/>
              <a:t>Cools</a:t>
            </a:r>
          </a:p>
          <a:p>
            <a:pPr lvl="1" eaLnBrk="1" hangingPunct="1"/>
            <a:r>
              <a:rPr lang="en-US" altLang="en-US" smtClean="0"/>
              <a:t>Water vapor condenses</a:t>
            </a:r>
          </a:p>
          <a:p>
            <a:pPr lvl="1" eaLnBrk="1" hangingPunct="1"/>
            <a:r>
              <a:rPr lang="en-US" altLang="en-US" smtClean="0"/>
              <a:t>(usually) results in clouds</a:t>
            </a:r>
          </a:p>
          <a:p>
            <a:pPr lvl="1" eaLnBrk="1" hangingPunct="1"/>
            <a:r>
              <a:rPr lang="en-US" altLang="en-US" smtClean="0"/>
              <a:t>Lowers surface pressure</a:t>
            </a:r>
          </a:p>
        </p:txBody>
      </p:sp>
      <p:pic>
        <p:nvPicPr>
          <p:cNvPr id="11268" name="Picture 4" descr="AirRisingFa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7"/>
          <a:stretch>
            <a:fillRect/>
          </a:stretch>
        </p:blipFill>
        <p:spPr bwMode="auto">
          <a:xfrm>
            <a:off x="1271588" y="3349625"/>
            <a:ext cx="33639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loud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276350"/>
            <a:ext cx="3606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Atmospheric Circulaton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706438"/>
            <a:ext cx="8229600" cy="5253037"/>
          </a:xfrm>
        </p:spPr>
        <p:txBody>
          <a:bodyPr/>
          <a:lstStyle/>
          <a:p>
            <a:pPr eaLnBrk="1" hangingPunct="1"/>
            <a:r>
              <a:rPr lang="en-US" altLang="en-US" smtClean="0"/>
              <a:t>Falling Air</a:t>
            </a:r>
          </a:p>
          <a:p>
            <a:pPr lvl="1" eaLnBrk="1" hangingPunct="1"/>
            <a:r>
              <a:rPr lang="en-US" altLang="en-US" smtClean="0"/>
              <a:t>Warms </a:t>
            </a:r>
          </a:p>
          <a:p>
            <a:pPr lvl="1" eaLnBrk="1" hangingPunct="1"/>
            <a:r>
              <a:rPr lang="en-US" altLang="en-US" smtClean="0"/>
              <a:t>DRY (lost mosture rising)</a:t>
            </a:r>
          </a:p>
          <a:p>
            <a:pPr lvl="1" eaLnBrk="1" hangingPunct="1"/>
            <a:r>
              <a:rPr lang="en-US" altLang="en-US" smtClean="0"/>
              <a:t>Increases surface pressure</a:t>
            </a:r>
          </a:p>
        </p:txBody>
      </p:sp>
      <p:pic>
        <p:nvPicPr>
          <p:cNvPr id="12292" name="Picture 4" descr="AirRisingFa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9"/>
          <a:stretch>
            <a:fillRect/>
          </a:stretch>
        </p:blipFill>
        <p:spPr bwMode="auto">
          <a:xfrm>
            <a:off x="3535363" y="2879725"/>
            <a:ext cx="363855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 descr="AirRisingFa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878138"/>
            <a:ext cx="53070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Atmospheric Circulation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606425"/>
            <a:ext cx="8694738" cy="2243138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Sunlight heats ground</a:t>
            </a:r>
          </a:p>
          <a:p>
            <a:pPr eaLnBrk="1" hangingPunct="1"/>
            <a:r>
              <a:rPr lang="en-US" altLang="en-US" smtClean="0"/>
              <a:t>Ground heats air , drives convection from 					subsolar latitude</a:t>
            </a:r>
          </a:p>
        </p:txBody>
      </p:sp>
      <p:pic>
        <p:nvPicPr>
          <p:cNvPr id="13316" name="Picture 4" descr="EarthEquinox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350"/>
            <a:ext cx="45799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6384925" y="3808413"/>
            <a:ext cx="2759075" cy="898525"/>
            <a:chOff x="3817" y="2439"/>
            <a:chExt cx="1738" cy="566"/>
          </a:xfrm>
        </p:grpSpPr>
        <p:sp>
          <p:nvSpPr>
            <p:cNvPr id="13333" name="AutoShape 6"/>
            <p:cNvSpPr>
              <a:spLocks noChangeArrowheads="1"/>
            </p:cNvSpPr>
            <p:nvPr/>
          </p:nvSpPr>
          <p:spPr bwMode="auto">
            <a:xfrm>
              <a:off x="3817" y="2439"/>
              <a:ext cx="1738" cy="566"/>
            </a:xfrm>
            <a:prstGeom prst="leftArrow">
              <a:avLst>
                <a:gd name="adj1" fmla="val 50000"/>
                <a:gd name="adj2" fmla="val 767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34" name="Text Box 7"/>
            <p:cNvSpPr txBox="1">
              <a:spLocks noChangeArrowheads="1"/>
            </p:cNvSpPr>
            <p:nvPr/>
          </p:nvSpPr>
          <p:spPr bwMode="auto">
            <a:xfrm>
              <a:off x="3949" y="2607"/>
              <a:ext cx="1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charset="0"/>
                </a:rPr>
                <a:t>Maximum Insolation</a:t>
              </a:r>
            </a:p>
          </p:txBody>
        </p:sp>
      </p:grpSp>
      <p:grpSp>
        <p:nvGrpSpPr>
          <p:cNvPr id="13318" name="Group 8"/>
          <p:cNvGrpSpPr>
            <a:grpSpLocks/>
          </p:cNvGrpSpPr>
          <p:nvPr/>
        </p:nvGrpSpPr>
        <p:grpSpPr bwMode="auto">
          <a:xfrm rot="5400000">
            <a:off x="3676650" y="3316288"/>
            <a:ext cx="3671888" cy="1846262"/>
            <a:chOff x="3517" y="1068"/>
            <a:chExt cx="2010" cy="1415"/>
          </a:xfrm>
        </p:grpSpPr>
        <p:sp>
          <p:nvSpPr>
            <p:cNvPr id="13323" name="AutoShape 9"/>
            <p:cNvSpPr>
              <a:spLocks noChangeArrowheads="1"/>
            </p:cNvSpPr>
            <p:nvPr/>
          </p:nvSpPr>
          <p:spPr bwMode="auto">
            <a:xfrm>
              <a:off x="3624" y="1171"/>
              <a:ext cx="890" cy="9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2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250" y="2325"/>
              <a:ext cx="602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FF0000"/>
                  </a:solidFill>
                  <a:effectLst>
                    <a:outerShdw dist="17961" dir="2700000" algn="ctr" rotWithShape="0">
                      <a:srgbClr val="FFFF00">
                        <a:alpha val="79999"/>
                      </a:srgbClr>
                    </a:outerShdw>
                  </a:effectLst>
                  <a:latin typeface="Copperplate Gothic Light"/>
                </a:rPr>
                <a:t>Heat</a:t>
              </a:r>
            </a:p>
          </p:txBody>
        </p:sp>
        <p:sp>
          <p:nvSpPr>
            <p:cNvPr id="13325" name="AutoShape 11"/>
            <p:cNvSpPr>
              <a:spLocks noChangeArrowheads="1"/>
            </p:cNvSpPr>
            <p:nvPr/>
          </p:nvSpPr>
          <p:spPr bwMode="auto">
            <a:xfrm>
              <a:off x="4524" y="1171"/>
              <a:ext cx="890" cy="9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26" name="AutoShape 12"/>
            <p:cNvSpPr>
              <a:spLocks noChangeArrowheads="1"/>
            </p:cNvSpPr>
            <p:nvPr/>
          </p:nvSpPr>
          <p:spPr bwMode="auto">
            <a:xfrm>
              <a:off x="4429" y="1350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27" name="AutoShape 13"/>
            <p:cNvSpPr>
              <a:spLocks noChangeArrowheads="1"/>
            </p:cNvSpPr>
            <p:nvPr/>
          </p:nvSpPr>
          <p:spPr bwMode="auto">
            <a:xfrm rot="-5400000">
              <a:off x="3964" y="826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28" name="AutoShape 14"/>
            <p:cNvSpPr>
              <a:spLocks noChangeArrowheads="1"/>
            </p:cNvSpPr>
            <p:nvPr/>
          </p:nvSpPr>
          <p:spPr bwMode="auto">
            <a:xfrm flipV="1">
              <a:off x="5319" y="1350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29" name="AutoShape 15"/>
            <p:cNvSpPr>
              <a:spLocks noChangeArrowheads="1"/>
            </p:cNvSpPr>
            <p:nvPr/>
          </p:nvSpPr>
          <p:spPr bwMode="auto">
            <a:xfrm flipV="1">
              <a:off x="3517" y="1350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30" name="AutoShape 16"/>
            <p:cNvSpPr>
              <a:spLocks noChangeArrowheads="1"/>
            </p:cNvSpPr>
            <p:nvPr/>
          </p:nvSpPr>
          <p:spPr bwMode="auto">
            <a:xfrm rot="5400000" flipH="1">
              <a:off x="3964" y="1842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31" name="AutoShape 17"/>
            <p:cNvSpPr>
              <a:spLocks noChangeArrowheads="1"/>
            </p:cNvSpPr>
            <p:nvPr/>
          </p:nvSpPr>
          <p:spPr bwMode="auto">
            <a:xfrm rot="5400000" flipH="1">
              <a:off x="4906" y="826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32" name="AutoShape 18"/>
            <p:cNvSpPr>
              <a:spLocks noChangeArrowheads="1"/>
            </p:cNvSpPr>
            <p:nvPr/>
          </p:nvSpPr>
          <p:spPr bwMode="auto">
            <a:xfrm rot="-5400000">
              <a:off x="4906" y="1832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140307" name="Picture 19" descr="EarthNorthernSolstice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601">
            <a:off x="0" y="2100263"/>
            <a:ext cx="44513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6502400" y="4949825"/>
            <a:ext cx="2641600" cy="1187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Subsolar latitude is 23.5º N/S on the solstices</a:t>
            </a:r>
          </a:p>
        </p:txBody>
      </p:sp>
      <p:sp>
        <p:nvSpPr>
          <p:cNvPr id="13321" name="Text Box 21"/>
          <p:cNvSpPr txBox="1">
            <a:spLocks noChangeArrowheads="1"/>
          </p:cNvSpPr>
          <p:nvPr/>
        </p:nvSpPr>
        <p:spPr bwMode="auto">
          <a:xfrm>
            <a:off x="6502400" y="2540000"/>
            <a:ext cx="2641600" cy="1187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Subsolar latitude is 0º on the equinoxes         </a:t>
            </a:r>
          </a:p>
        </p:txBody>
      </p:sp>
      <p:pic>
        <p:nvPicPr>
          <p:cNvPr id="140310" name="Picture 22" descr="EarthSouthernSols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>
            <a:off x="0" y="2082800"/>
            <a:ext cx="44704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7088"/>
          </a:xfrm>
        </p:spPr>
        <p:txBody>
          <a:bodyPr/>
          <a:lstStyle/>
          <a:p>
            <a:pPr eaLnBrk="1" hangingPunct="1"/>
            <a:r>
              <a:rPr lang="en-US" altLang="en-US" smtClean="0"/>
              <a:t>Atmospheric Circulaton </a:t>
            </a:r>
          </a:p>
        </p:txBody>
      </p:sp>
      <p:pic>
        <p:nvPicPr>
          <p:cNvPr id="14339" name="Picture 3" descr="EarthEquinox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823913"/>
            <a:ext cx="6046788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4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67075"/>
            <a:ext cx="4254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5784850" y="3509963"/>
            <a:ext cx="431800" cy="266700"/>
          </a:xfrm>
          <a:prstGeom prst="rightArrow">
            <a:avLst>
              <a:gd name="adj1" fmla="val 50000"/>
              <a:gd name="adj2" fmla="val 40476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41318" name="Group 6"/>
          <p:cNvGrpSpPr>
            <a:grpSpLocks/>
          </p:cNvGrpSpPr>
          <p:nvPr/>
        </p:nvGrpSpPr>
        <p:grpSpPr bwMode="auto">
          <a:xfrm>
            <a:off x="6156325" y="2270125"/>
            <a:ext cx="285750" cy="2873375"/>
            <a:chOff x="3878" y="1430"/>
            <a:chExt cx="180" cy="1810"/>
          </a:xfrm>
        </p:grpSpPr>
        <p:sp>
          <p:nvSpPr>
            <p:cNvPr id="14358" name="AutoShape 7"/>
            <p:cNvSpPr>
              <a:spLocks noChangeArrowheads="1"/>
            </p:cNvSpPr>
            <p:nvPr/>
          </p:nvSpPr>
          <p:spPr bwMode="auto">
            <a:xfrm rot="-860070">
              <a:off x="3879" y="1430"/>
              <a:ext cx="148" cy="549"/>
            </a:xfrm>
            <a:prstGeom prst="upArrow">
              <a:avLst>
                <a:gd name="adj1" fmla="val 50000"/>
                <a:gd name="adj2" fmla="val 9273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59" name="AutoShape 8"/>
            <p:cNvSpPr>
              <a:spLocks noChangeArrowheads="1"/>
            </p:cNvSpPr>
            <p:nvPr/>
          </p:nvSpPr>
          <p:spPr bwMode="auto">
            <a:xfrm rot="860070" flipV="1">
              <a:off x="3878" y="2691"/>
              <a:ext cx="180" cy="549"/>
            </a:xfrm>
            <a:prstGeom prst="upArrow">
              <a:avLst>
                <a:gd name="adj1" fmla="val 50000"/>
                <a:gd name="adj2" fmla="val 7625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41321" name="Group 9"/>
          <p:cNvGrpSpPr>
            <a:grpSpLocks/>
          </p:cNvGrpSpPr>
          <p:nvPr/>
        </p:nvGrpSpPr>
        <p:grpSpPr bwMode="auto">
          <a:xfrm>
            <a:off x="5573713" y="2725738"/>
            <a:ext cx="350837" cy="1866900"/>
            <a:chOff x="3511" y="1717"/>
            <a:chExt cx="221" cy="1176"/>
          </a:xfrm>
        </p:grpSpPr>
        <p:sp>
          <p:nvSpPr>
            <p:cNvPr id="14356" name="AutoShape 10"/>
            <p:cNvSpPr>
              <a:spLocks noChangeArrowheads="1"/>
            </p:cNvSpPr>
            <p:nvPr/>
          </p:nvSpPr>
          <p:spPr bwMode="auto">
            <a:xfrm rot="20755994" flipV="1">
              <a:off x="3511" y="1717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57" name="AutoShape 11"/>
            <p:cNvSpPr>
              <a:spLocks noChangeArrowheads="1"/>
            </p:cNvSpPr>
            <p:nvPr/>
          </p:nvSpPr>
          <p:spPr bwMode="auto">
            <a:xfrm rot="685602">
              <a:off x="3584" y="2452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180975" y="1428750"/>
            <a:ext cx="2493963" cy="4789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Air rises from subsolar latitude, clouds form &amp; precipitate, air aloft moves N &amp; S, cools, dries &amp; sinks at about 30</a:t>
            </a:r>
            <a:r>
              <a:rPr lang="en-US" altLang="en-US" sz="2800">
                <a:cs typeface="Arial" charset="0"/>
              </a:rPr>
              <a:t>º</a:t>
            </a:r>
            <a:r>
              <a:rPr lang="en-US" altLang="en-US" sz="2800"/>
              <a:t> N &amp; S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6815138" y="3225800"/>
            <a:ext cx="2328862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Moist air rising </a:t>
            </a:r>
            <a:r>
              <a:rPr lang="en-US" altLang="en-US" sz="2400">
                <a:sym typeface="Symbol" pitchFamily="18" charset="2"/>
              </a:rPr>
              <a:t> humid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935663" y="1931988"/>
            <a:ext cx="2411412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Dry air falling </a:t>
            </a:r>
            <a:r>
              <a:rPr lang="en-US" altLang="en-US" sz="2400">
                <a:sym typeface="Symbol" pitchFamily="18" charset="2"/>
              </a:rPr>
              <a:t> Arid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6416675" y="4759325"/>
            <a:ext cx="2328863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Air aloft cools until it sinks</a:t>
            </a:r>
            <a:endParaRPr lang="en-US" altLang="en-US" sz="2400">
              <a:sym typeface="Symbol" pitchFamily="18" charset="2"/>
            </a:endParaRP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571875" y="4198938"/>
            <a:ext cx="2328863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Air spreads   N &amp; S on surface</a:t>
            </a:r>
            <a:endParaRPr lang="en-US" altLang="en-US" sz="2400">
              <a:sym typeface="Symbol" pitchFamily="18" charset="2"/>
            </a:endParaRPr>
          </a:p>
        </p:txBody>
      </p: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5108575" y="1630363"/>
            <a:ext cx="449263" cy="4108450"/>
            <a:chOff x="3218" y="1027"/>
            <a:chExt cx="283" cy="2588"/>
          </a:xfrm>
        </p:grpSpPr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 rot="1692621" flipV="1">
              <a:off x="3353" y="3174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 rot="-2239915">
              <a:off x="3218" y="1027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3967163" y="709613"/>
            <a:ext cx="5176837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Driven by heating near equator</a:t>
            </a:r>
          </a:p>
        </p:txBody>
      </p:sp>
      <p:grpSp>
        <p:nvGrpSpPr>
          <p:cNvPr id="141333" name="Group 21"/>
          <p:cNvGrpSpPr>
            <a:grpSpLocks/>
          </p:cNvGrpSpPr>
          <p:nvPr/>
        </p:nvGrpSpPr>
        <p:grpSpPr bwMode="auto">
          <a:xfrm>
            <a:off x="5583238" y="2297113"/>
            <a:ext cx="436562" cy="2730500"/>
            <a:chOff x="3517" y="1447"/>
            <a:chExt cx="275" cy="1720"/>
          </a:xfrm>
        </p:grpSpPr>
        <p:sp>
          <p:nvSpPr>
            <p:cNvPr id="14352" name="AutoShape 22"/>
            <p:cNvSpPr>
              <a:spLocks noChangeArrowheads="1"/>
            </p:cNvSpPr>
            <p:nvPr/>
          </p:nvSpPr>
          <p:spPr bwMode="auto">
            <a:xfrm rot="8926359">
              <a:off x="3517" y="1447"/>
              <a:ext cx="272" cy="168"/>
            </a:xfrm>
            <a:prstGeom prst="rightArrow">
              <a:avLst>
                <a:gd name="adj1" fmla="val 50000"/>
                <a:gd name="adj2" fmla="val 4047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53" name="AutoShape 23"/>
            <p:cNvSpPr>
              <a:spLocks noChangeArrowheads="1"/>
            </p:cNvSpPr>
            <p:nvPr/>
          </p:nvSpPr>
          <p:spPr bwMode="auto">
            <a:xfrm rot="-9511900">
              <a:off x="3519" y="3017"/>
              <a:ext cx="273" cy="150"/>
            </a:xfrm>
            <a:prstGeom prst="rightArrow">
              <a:avLst>
                <a:gd name="adj1" fmla="val 50000"/>
                <a:gd name="adj2" fmla="val 455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25" grpId="0"/>
      <p:bldP spid="141326" grpId="0"/>
      <p:bldP spid="141327" grpId="0"/>
      <p:bldP spid="141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8950" cy="61595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Atmospheric Circulaton</a:t>
            </a:r>
          </a:p>
        </p:txBody>
      </p:sp>
      <p:pic>
        <p:nvPicPr>
          <p:cNvPr id="15363" name="Picture 3" descr="EarthEquinox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6046788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130675"/>
            <a:ext cx="4254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016625" y="4408488"/>
            <a:ext cx="431800" cy="266700"/>
          </a:xfrm>
          <a:prstGeom prst="rightArrow">
            <a:avLst>
              <a:gd name="adj1" fmla="val 50000"/>
              <a:gd name="adj2" fmla="val 40476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6388100" y="3168650"/>
            <a:ext cx="285750" cy="2873375"/>
            <a:chOff x="3878" y="1430"/>
            <a:chExt cx="180" cy="1810"/>
          </a:xfrm>
        </p:grpSpPr>
        <p:sp>
          <p:nvSpPr>
            <p:cNvPr id="15390" name="AutoShape 7"/>
            <p:cNvSpPr>
              <a:spLocks noChangeArrowheads="1"/>
            </p:cNvSpPr>
            <p:nvPr/>
          </p:nvSpPr>
          <p:spPr bwMode="auto">
            <a:xfrm rot="-860070">
              <a:off x="3879" y="1430"/>
              <a:ext cx="148" cy="549"/>
            </a:xfrm>
            <a:prstGeom prst="upArrow">
              <a:avLst>
                <a:gd name="adj1" fmla="val 50000"/>
                <a:gd name="adj2" fmla="val 9273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91" name="AutoShape 8"/>
            <p:cNvSpPr>
              <a:spLocks noChangeArrowheads="1"/>
            </p:cNvSpPr>
            <p:nvPr/>
          </p:nvSpPr>
          <p:spPr bwMode="auto">
            <a:xfrm rot="860070" flipV="1">
              <a:off x="3878" y="2691"/>
              <a:ext cx="180" cy="549"/>
            </a:xfrm>
            <a:prstGeom prst="upArrow">
              <a:avLst>
                <a:gd name="adj1" fmla="val 50000"/>
                <a:gd name="adj2" fmla="val 7625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5367" name="Group 9"/>
          <p:cNvGrpSpPr>
            <a:grpSpLocks/>
          </p:cNvGrpSpPr>
          <p:nvPr/>
        </p:nvGrpSpPr>
        <p:grpSpPr bwMode="auto">
          <a:xfrm>
            <a:off x="5805488" y="3624263"/>
            <a:ext cx="350837" cy="1866900"/>
            <a:chOff x="3511" y="1717"/>
            <a:chExt cx="221" cy="1176"/>
          </a:xfrm>
        </p:grpSpPr>
        <p:sp>
          <p:nvSpPr>
            <p:cNvPr id="15388" name="AutoShape 10"/>
            <p:cNvSpPr>
              <a:spLocks noChangeArrowheads="1"/>
            </p:cNvSpPr>
            <p:nvPr/>
          </p:nvSpPr>
          <p:spPr bwMode="auto">
            <a:xfrm rot="20755994" flipV="1">
              <a:off x="3511" y="1717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89" name="AutoShape 11"/>
            <p:cNvSpPr>
              <a:spLocks noChangeArrowheads="1"/>
            </p:cNvSpPr>
            <p:nvPr/>
          </p:nvSpPr>
          <p:spPr bwMode="auto">
            <a:xfrm rot="685602">
              <a:off x="3584" y="2452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61975" y="3108325"/>
            <a:ext cx="2128838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Air from aloft sinks near poles, moves N &amp; S along surface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6867525" y="4070350"/>
            <a:ext cx="2328863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Moist air rising </a:t>
            </a:r>
            <a:r>
              <a:rPr lang="en-US" altLang="en-US" sz="2400">
                <a:sym typeface="Symbol" pitchFamily="18" charset="2"/>
              </a:rPr>
              <a:t> humid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6048375" y="2644775"/>
            <a:ext cx="2411413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Dry air falling </a:t>
            </a:r>
            <a:r>
              <a:rPr lang="en-US" altLang="en-US" sz="2400">
                <a:sym typeface="Symbol" pitchFamily="18" charset="2"/>
              </a:rPr>
              <a:t> Arid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486400" y="1519238"/>
            <a:ext cx="2328863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Surface flows converge, rise</a:t>
            </a:r>
            <a:endParaRPr lang="en-US" altLang="en-US" sz="2400">
              <a:sym typeface="Symbol" pitchFamily="18" charset="2"/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1592263" y="1855788"/>
            <a:ext cx="2328862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Air warms and moistens along surface</a:t>
            </a:r>
            <a:endParaRPr lang="en-US" altLang="en-US" sz="2400">
              <a:sym typeface="Symbol" pitchFamily="18" charset="2"/>
            </a:endParaRPr>
          </a:p>
        </p:txBody>
      </p:sp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5111750" y="2116138"/>
            <a:ext cx="677863" cy="4521200"/>
            <a:chOff x="3220" y="1333"/>
            <a:chExt cx="427" cy="2848"/>
          </a:xfrm>
        </p:grpSpPr>
        <p:sp>
          <p:nvSpPr>
            <p:cNvPr id="15386" name="AutoShape 18"/>
            <p:cNvSpPr>
              <a:spLocks noChangeArrowheads="1"/>
            </p:cNvSpPr>
            <p:nvPr/>
          </p:nvSpPr>
          <p:spPr bwMode="auto">
            <a:xfrm rot="1692621" flipV="1">
              <a:off x="3499" y="3740"/>
              <a:ext cx="148" cy="441"/>
            </a:xfrm>
            <a:prstGeom prst="upArrow">
              <a:avLst>
                <a:gd name="adj1" fmla="val 50000"/>
                <a:gd name="adj2" fmla="val 7449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87" name="AutoShape 19"/>
            <p:cNvSpPr>
              <a:spLocks noChangeArrowheads="1"/>
            </p:cNvSpPr>
            <p:nvPr/>
          </p:nvSpPr>
          <p:spPr bwMode="auto">
            <a:xfrm rot="-2239915">
              <a:off x="3220" y="1333"/>
              <a:ext cx="134" cy="709"/>
            </a:xfrm>
            <a:prstGeom prst="upArrow">
              <a:avLst>
                <a:gd name="adj1" fmla="val 50000"/>
                <a:gd name="adj2" fmla="val 132276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42356" name="AutoShape 20"/>
          <p:cNvSpPr>
            <a:spLocks noChangeArrowheads="1"/>
          </p:cNvSpPr>
          <p:nvPr/>
        </p:nvSpPr>
        <p:spPr bwMode="auto">
          <a:xfrm rot="5400000">
            <a:off x="2725738" y="1312863"/>
            <a:ext cx="431800" cy="266700"/>
          </a:xfrm>
          <a:prstGeom prst="rightArrow">
            <a:avLst>
              <a:gd name="adj1" fmla="val 50000"/>
              <a:gd name="adj2" fmla="val 40476"/>
            </a:avLst>
          </a:prstGeom>
          <a:gradFill rotWithShape="1">
            <a:gsLst>
              <a:gs pos="0">
                <a:srgbClr val="000066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5462588" y="0"/>
            <a:ext cx="3681412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Driven by cooling near poles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846138" y="681038"/>
            <a:ext cx="4321175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Cold, dry air falling </a:t>
            </a:r>
            <a:r>
              <a:rPr lang="en-US" altLang="en-US" sz="2400">
                <a:sym typeface="Symbol" pitchFamily="18" charset="2"/>
              </a:rPr>
              <a:t> Arid</a:t>
            </a:r>
          </a:p>
        </p:txBody>
      </p:sp>
      <p:sp>
        <p:nvSpPr>
          <p:cNvPr id="142359" name="AutoShape 23"/>
          <p:cNvSpPr>
            <a:spLocks noChangeArrowheads="1"/>
          </p:cNvSpPr>
          <p:nvPr/>
        </p:nvSpPr>
        <p:spPr bwMode="auto">
          <a:xfrm rot="6395670">
            <a:off x="3832225" y="1263650"/>
            <a:ext cx="207963" cy="1192213"/>
          </a:xfrm>
          <a:prstGeom prst="upArrow">
            <a:avLst>
              <a:gd name="adj1" fmla="val 50000"/>
              <a:gd name="adj2" fmla="val 143320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2360" name="AutoShape 24"/>
          <p:cNvSpPr>
            <a:spLocks noChangeArrowheads="1"/>
          </p:cNvSpPr>
          <p:nvPr/>
        </p:nvSpPr>
        <p:spPr bwMode="auto">
          <a:xfrm rot="-3610307">
            <a:off x="4584700" y="1863725"/>
            <a:ext cx="431800" cy="266700"/>
          </a:xfrm>
          <a:prstGeom prst="rightArrow">
            <a:avLst>
              <a:gd name="adj1" fmla="val 50000"/>
              <a:gd name="adj2" fmla="val 40476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2361" name="Picture 25" descr="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93">
            <a:off x="4664075" y="1349375"/>
            <a:ext cx="8143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2362" name="Group 26"/>
          <p:cNvGrpSpPr>
            <a:grpSpLocks/>
          </p:cNvGrpSpPr>
          <p:nvPr/>
        </p:nvGrpSpPr>
        <p:grpSpPr bwMode="auto">
          <a:xfrm>
            <a:off x="3305175" y="1271588"/>
            <a:ext cx="2517775" cy="1754187"/>
            <a:chOff x="2082" y="801"/>
            <a:chExt cx="1586" cy="1105"/>
          </a:xfrm>
        </p:grpSpPr>
        <p:sp>
          <p:nvSpPr>
            <p:cNvPr id="15384" name="AutoShape 27"/>
            <p:cNvSpPr>
              <a:spLocks noChangeArrowheads="1"/>
            </p:cNvSpPr>
            <p:nvPr/>
          </p:nvSpPr>
          <p:spPr bwMode="auto">
            <a:xfrm rot="-4599445">
              <a:off x="2392" y="491"/>
              <a:ext cx="131" cy="751"/>
            </a:xfrm>
            <a:prstGeom prst="upArrow">
              <a:avLst>
                <a:gd name="adj1" fmla="val 50000"/>
                <a:gd name="adj2" fmla="val 143321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85" name="AutoShape 28"/>
            <p:cNvSpPr>
              <a:spLocks noChangeArrowheads="1"/>
            </p:cNvSpPr>
            <p:nvPr/>
          </p:nvSpPr>
          <p:spPr bwMode="auto">
            <a:xfrm rot="8521615">
              <a:off x="3534" y="1197"/>
              <a:ext cx="134" cy="709"/>
            </a:xfrm>
            <a:prstGeom prst="upArrow">
              <a:avLst>
                <a:gd name="adj1" fmla="val 50000"/>
                <a:gd name="adj2" fmla="val 132276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5381" name="Group 29"/>
          <p:cNvGrpSpPr>
            <a:grpSpLocks/>
          </p:cNvGrpSpPr>
          <p:nvPr/>
        </p:nvGrpSpPr>
        <p:grpSpPr bwMode="auto">
          <a:xfrm>
            <a:off x="5732463" y="3176588"/>
            <a:ext cx="473075" cy="2720975"/>
            <a:chOff x="3611" y="2001"/>
            <a:chExt cx="298" cy="1714"/>
          </a:xfrm>
        </p:grpSpPr>
        <p:sp>
          <p:nvSpPr>
            <p:cNvPr id="15382" name="AutoShape 30"/>
            <p:cNvSpPr>
              <a:spLocks noChangeArrowheads="1"/>
            </p:cNvSpPr>
            <p:nvPr/>
          </p:nvSpPr>
          <p:spPr bwMode="auto">
            <a:xfrm rot="8926359">
              <a:off x="3611" y="2001"/>
              <a:ext cx="272" cy="168"/>
            </a:xfrm>
            <a:prstGeom prst="rightArrow">
              <a:avLst>
                <a:gd name="adj1" fmla="val 50000"/>
                <a:gd name="adj2" fmla="val 4047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83" name="AutoShape 31"/>
            <p:cNvSpPr>
              <a:spLocks noChangeArrowheads="1"/>
            </p:cNvSpPr>
            <p:nvPr/>
          </p:nvSpPr>
          <p:spPr bwMode="auto">
            <a:xfrm rot="-9487349">
              <a:off x="3637" y="3547"/>
              <a:ext cx="272" cy="168"/>
            </a:xfrm>
            <a:prstGeom prst="rightArrow">
              <a:avLst>
                <a:gd name="adj1" fmla="val 50000"/>
                <a:gd name="adj2" fmla="val 4047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1" grpId="0"/>
      <p:bldP spid="142352" grpId="0"/>
      <p:bldP spid="142356" grpId="0" animBg="1"/>
      <p:bldP spid="142358" grpId="0"/>
      <p:bldP spid="142359" grpId="0" animBg="1"/>
      <p:bldP spid="1423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4430713" y="0"/>
            <a:ext cx="4117975" cy="3692525"/>
            <a:chOff x="3028" y="33"/>
            <a:chExt cx="2594" cy="2326"/>
          </a:xfrm>
        </p:grpSpPr>
        <p:sp>
          <p:nvSpPr>
            <p:cNvPr id="16422" name="Text Box 3"/>
            <p:cNvSpPr txBox="1">
              <a:spLocks noChangeArrowheads="1"/>
            </p:cNvSpPr>
            <p:nvPr/>
          </p:nvSpPr>
          <p:spPr bwMode="auto">
            <a:xfrm>
              <a:off x="4048" y="1841"/>
              <a:ext cx="1574" cy="5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Moist air rising </a:t>
              </a:r>
              <a:r>
                <a:rPr lang="en-US" altLang="en-US" sz="2400">
                  <a:sym typeface="Symbol" pitchFamily="18" charset="2"/>
                </a:rPr>
                <a:t> stormy</a:t>
              </a:r>
            </a:p>
          </p:txBody>
        </p:sp>
        <p:sp>
          <p:nvSpPr>
            <p:cNvPr id="16423" name="Text Box 4"/>
            <p:cNvSpPr txBox="1">
              <a:spLocks noChangeArrowheads="1"/>
            </p:cNvSpPr>
            <p:nvPr/>
          </p:nvSpPr>
          <p:spPr bwMode="auto">
            <a:xfrm>
              <a:off x="3028" y="33"/>
              <a:ext cx="1573" cy="5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Moist air rising </a:t>
              </a:r>
              <a:r>
                <a:rPr lang="en-US" altLang="en-US" sz="2400">
                  <a:sym typeface="Symbol" pitchFamily="18" charset="2"/>
                </a:rPr>
                <a:t> stormy</a:t>
              </a:r>
            </a:p>
          </p:txBody>
        </p:sp>
      </p:grp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5530850" y="1393825"/>
            <a:ext cx="2605088" cy="4140200"/>
            <a:chOff x="3617" y="878"/>
            <a:chExt cx="1641" cy="2608"/>
          </a:xfrm>
        </p:grpSpPr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3617" y="878"/>
              <a:ext cx="1519" cy="5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Dry air falling </a:t>
              </a:r>
              <a:r>
                <a:rPr lang="en-US" altLang="en-US" sz="2400">
                  <a:sym typeface="Symbol" pitchFamily="18" charset="2"/>
                </a:rPr>
                <a:t> Arid</a:t>
              </a:r>
            </a:p>
          </p:txBody>
        </p:sp>
        <p:sp>
          <p:nvSpPr>
            <p:cNvPr id="16421" name="Text Box 7"/>
            <p:cNvSpPr txBox="1">
              <a:spLocks noChangeArrowheads="1"/>
            </p:cNvSpPr>
            <p:nvPr/>
          </p:nvSpPr>
          <p:spPr bwMode="auto">
            <a:xfrm>
              <a:off x="3739" y="2968"/>
              <a:ext cx="1519" cy="5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Dry air falling </a:t>
              </a:r>
              <a:r>
                <a:rPr lang="en-US" altLang="en-US" sz="2400">
                  <a:sym typeface="Symbol" pitchFamily="18" charset="2"/>
                </a:rPr>
                <a:t> Arid</a:t>
              </a:r>
            </a:p>
          </p:txBody>
        </p:sp>
      </p:grp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 rot="5400000">
            <a:off x="5984875" y="2925763"/>
            <a:ext cx="5697538" cy="6207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000066">
                      <a:alpha val="79999"/>
                    </a:srgbClr>
                  </a:outerShdw>
                </a:effectLst>
                <a:latin typeface="Algerian"/>
              </a:rPr>
              <a:t>Hadley Cells</a:t>
            </a: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-211138" y="322263"/>
            <a:ext cx="6716713" cy="6535737"/>
            <a:chOff x="-133" y="203"/>
            <a:chExt cx="4231" cy="4117"/>
          </a:xfrm>
        </p:grpSpPr>
        <p:pic>
          <p:nvPicPr>
            <p:cNvPr id="16390" name="Picture 10" descr="EarthEquinoxTran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" y="489"/>
              <a:ext cx="3649" cy="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1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953"/>
              <a:ext cx="25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AutoShape 12"/>
            <p:cNvSpPr>
              <a:spLocks noChangeArrowheads="1"/>
            </p:cNvSpPr>
            <p:nvPr/>
          </p:nvSpPr>
          <p:spPr bwMode="auto">
            <a:xfrm>
              <a:off x="3526" y="2121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3" name="AutoShape 13"/>
            <p:cNvSpPr>
              <a:spLocks noChangeArrowheads="1"/>
            </p:cNvSpPr>
            <p:nvPr/>
          </p:nvSpPr>
          <p:spPr bwMode="auto">
            <a:xfrm rot="-860070">
              <a:off x="3751" y="1373"/>
              <a:ext cx="142" cy="525"/>
            </a:xfrm>
            <a:prstGeom prst="upArrow">
              <a:avLst>
                <a:gd name="adj1" fmla="val 50000"/>
                <a:gd name="adj2" fmla="val 9243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4" name="AutoShape 14"/>
            <p:cNvSpPr>
              <a:spLocks noChangeArrowheads="1"/>
            </p:cNvSpPr>
            <p:nvPr/>
          </p:nvSpPr>
          <p:spPr bwMode="auto">
            <a:xfrm rot="1155654" flipV="1">
              <a:off x="3740" y="2509"/>
              <a:ext cx="172" cy="526"/>
            </a:xfrm>
            <a:prstGeom prst="upArrow">
              <a:avLst>
                <a:gd name="adj1" fmla="val 50000"/>
                <a:gd name="adj2" fmla="val 7645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5" name="AutoShape 15"/>
            <p:cNvSpPr>
              <a:spLocks noChangeArrowheads="1"/>
            </p:cNvSpPr>
            <p:nvPr/>
          </p:nvSpPr>
          <p:spPr bwMode="auto">
            <a:xfrm rot="8926359">
              <a:off x="3355" y="1377"/>
              <a:ext cx="260" cy="161"/>
            </a:xfrm>
            <a:prstGeom prst="rightArrow">
              <a:avLst>
                <a:gd name="adj1" fmla="val 50000"/>
                <a:gd name="adj2" fmla="val 4037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6" name="AutoShape 16"/>
            <p:cNvSpPr>
              <a:spLocks noChangeArrowheads="1"/>
            </p:cNvSpPr>
            <p:nvPr/>
          </p:nvSpPr>
          <p:spPr bwMode="auto">
            <a:xfrm rot="20755994" flipV="1">
              <a:off x="3399" y="1647"/>
              <a:ext cx="142" cy="423"/>
            </a:xfrm>
            <a:prstGeom prst="upArrow">
              <a:avLst>
                <a:gd name="adj1" fmla="val 50000"/>
                <a:gd name="adj2" fmla="val 74472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7" name="AutoShape 17"/>
            <p:cNvSpPr>
              <a:spLocks noChangeArrowheads="1"/>
            </p:cNvSpPr>
            <p:nvPr/>
          </p:nvSpPr>
          <p:spPr bwMode="auto">
            <a:xfrm rot="685602">
              <a:off x="3469" y="2352"/>
              <a:ext cx="141" cy="422"/>
            </a:xfrm>
            <a:prstGeom prst="upArrow">
              <a:avLst>
                <a:gd name="adj1" fmla="val 50000"/>
                <a:gd name="adj2" fmla="val 7482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8" name="AutoShape 18"/>
            <p:cNvSpPr>
              <a:spLocks noChangeArrowheads="1"/>
            </p:cNvSpPr>
            <p:nvPr/>
          </p:nvSpPr>
          <p:spPr bwMode="auto">
            <a:xfrm rot="-2239915">
              <a:off x="2980" y="738"/>
              <a:ext cx="128" cy="679"/>
            </a:xfrm>
            <a:prstGeom prst="upArrow">
              <a:avLst>
                <a:gd name="adj1" fmla="val 50000"/>
                <a:gd name="adj2" fmla="val 13261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399" name="AutoShape 19"/>
            <p:cNvSpPr>
              <a:spLocks noChangeArrowheads="1"/>
            </p:cNvSpPr>
            <p:nvPr/>
          </p:nvSpPr>
          <p:spPr bwMode="auto">
            <a:xfrm rot="5400000">
              <a:off x="1540" y="253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00" name="AutoShape 20"/>
            <p:cNvSpPr>
              <a:spLocks noChangeArrowheads="1"/>
            </p:cNvSpPr>
            <p:nvPr/>
          </p:nvSpPr>
          <p:spPr bwMode="auto">
            <a:xfrm rot="6395670">
              <a:off x="2208" y="223"/>
              <a:ext cx="126" cy="720"/>
            </a:xfrm>
            <a:prstGeom prst="upArrow">
              <a:avLst>
                <a:gd name="adj1" fmla="val 50000"/>
                <a:gd name="adj2" fmla="val 14285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01" name="AutoShape 21"/>
            <p:cNvSpPr>
              <a:spLocks noChangeArrowheads="1"/>
            </p:cNvSpPr>
            <p:nvPr/>
          </p:nvSpPr>
          <p:spPr bwMode="auto">
            <a:xfrm rot="-3610307">
              <a:off x="2662" y="585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6402" name="Picture 22" descr="clou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693">
              <a:off x="2710" y="275"/>
              <a:ext cx="49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AutoShape 23"/>
            <p:cNvSpPr>
              <a:spLocks noChangeArrowheads="1"/>
            </p:cNvSpPr>
            <p:nvPr/>
          </p:nvSpPr>
          <p:spPr bwMode="auto">
            <a:xfrm rot="-4599445">
              <a:off x="2187" y="-69"/>
              <a:ext cx="125" cy="719"/>
            </a:xfrm>
            <a:prstGeom prst="upArrow">
              <a:avLst>
                <a:gd name="adj1" fmla="val 50000"/>
                <a:gd name="adj2" fmla="val 14380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04" name="AutoShape 24"/>
            <p:cNvSpPr>
              <a:spLocks noChangeArrowheads="1"/>
            </p:cNvSpPr>
            <p:nvPr/>
          </p:nvSpPr>
          <p:spPr bwMode="auto">
            <a:xfrm rot="8521615">
              <a:off x="3281" y="607"/>
              <a:ext cx="128" cy="679"/>
            </a:xfrm>
            <a:prstGeom prst="upArrow">
              <a:avLst>
                <a:gd name="adj1" fmla="val 50000"/>
                <a:gd name="adj2" fmla="val 132617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05" name="AutoShape 25"/>
            <p:cNvSpPr>
              <a:spLocks noChangeArrowheads="1"/>
            </p:cNvSpPr>
            <p:nvPr/>
          </p:nvSpPr>
          <p:spPr bwMode="auto">
            <a:xfrm rot="-8897993">
              <a:off x="3090" y="3059"/>
              <a:ext cx="129" cy="680"/>
            </a:xfrm>
            <a:prstGeom prst="upArrow">
              <a:avLst>
                <a:gd name="adj1" fmla="val 50000"/>
                <a:gd name="adj2" fmla="val 13178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06" name="AutoShape 26"/>
            <p:cNvSpPr>
              <a:spLocks noChangeArrowheads="1"/>
            </p:cNvSpPr>
            <p:nvPr/>
          </p:nvSpPr>
          <p:spPr bwMode="auto">
            <a:xfrm rot="-5400000">
              <a:off x="1620" y="4109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07" name="AutoShape 27"/>
            <p:cNvSpPr>
              <a:spLocks noChangeArrowheads="1"/>
            </p:cNvSpPr>
            <p:nvPr/>
          </p:nvSpPr>
          <p:spPr bwMode="auto">
            <a:xfrm rot="4366594">
              <a:off x="2249" y="3622"/>
              <a:ext cx="125" cy="720"/>
            </a:xfrm>
            <a:prstGeom prst="upArrow">
              <a:avLst>
                <a:gd name="adj1" fmla="val 50000"/>
                <a:gd name="adj2" fmla="val 144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6408" name="Picture 28" descr="clou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712">
              <a:off x="2959" y="3829"/>
              <a:ext cx="25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AutoShape 29"/>
            <p:cNvSpPr>
              <a:spLocks noChangeArrowheads="1"/>
            </p:cNvSpPr>
            <p:nvPr/>
          </p:nvSpPr>
          <p:spPr bwMode="auto">
            <a:xfrm rot="-6108408">
              <a:off x="2258" y="3866"/>
              <a:ext cx="125" cy="719"/>
            </a:xfrm>
            <a:prstGeom prst="upArrow">
              <a:avLst>
                <a:gd name="adj1" fmla="val 50000"/>
                <a:gd name="adj2" fmla="val 14380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10" name="AutoShape 30"/>
            <p:cNvSpPr>
              <a:spLocks noChangeArrowheads="1"/>
            </p:cNvSpPr>
            <p:nvPr/>
          </p:nvSpPr>
          <p:spPr bwMode="auto">
            <a:xfrm rot="1847471">
              <a:off x="3321" y="3124"/>
              <a:ext cx="129" cy="679"/>
            </a:xfrm>
            <a:prstGeom prst="upArrow">
              <a:avLst>
                <a:gd name="adj1" fmla="val 50000"/>
                <a:gd name="adj2" fmla="val 131589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411" name="AutoShape 31"/>
            <p:cNvSpPr>
              <a:spLocks noChangeArrowheads="1"/>
            </p:cNvSpPr>
            <p:nvPr/>
          </p:nvSpPr>
          <p:spPr bwMode="auto">
            <a:xfrm rot="2862777">
              <a:off x="2739" y="3772"/>
              <a:ext cx="261" cy="160"/>
            </a:xfrm>
            <a:prstGeom prst="rightArrow">
              <a:avLst>
                <a:gd name="adj1" fmla="val 50000"/>
                <a:gd name="adj2" fmla="val 4078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6412" name="Group 32"/>
            <p:cNvGrpSpPr>
              <a:grpSpLocks/>
            </p:cNvGrpSpPr>
            <p:nvPr/>
          </p:nvGrpSpPr>
          <p:grpSpPr bwMode="auto">
            <a:xfrm>
              <a:off x="458" y="1491"/>
              <a:ext cx="2327" cy="1602"/>
              <a:chOff x="591" y="1491"/>
              <a:chExt cx="2327" cy="1602"/>
            </a:xfrm>
          </p:grpSpPr>
          <p:sp>
            <p:nvSpPr>
              <p:cNvPr id="16418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91" y="1491"/>
                <a:ext cx="2308" cy="3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Algerian"/>
                  </a:rPr>
                  <a:t>Deserts</a:t>
                </a:r>
              </a:p>
            </p:txBody>
          </p:sp>
          <p:sp>
            <p:nvSpPr>
              <p:cNvPr id="16419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10" y="2790"/>
                <a:ext cx="2308" cy="3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Algerian"/>
                  </a:rPr>
                  <a:t>Deserts</a:t>
                </a:r>
              </a:p>
            </p:txBody>
          </p:sp>
        </p:grpSp>
        <p:sp>
          <p:nvSpPr>
            <p:cNvPr id="16413" name="WordArt 35" descr="Paper bag"/>
            <p:cNvSpPr>
              <a:spLocks noChangeArrowheads="1" noChangeShapeType="1" noTextEdit="1"/>
            </p:cNvSpPr>
            <p:nvPr/>
          </p:nvSpPr>
          <p:spPr bwMode="auto">
            <a:xfrm>
              <a:off x="425" y="2139"/>
              <a:ext cx="2553" cy="3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Papyrus"/>
                </a:rPr>
                <a:t>Rainforests</a:t>
              </a:r>
            </a:p>
          </p:txBody>
        </p:sp>
        <p:grpSp>
          <p:nvGrpSpPr>
            <p:cNvPr id="16414" name="Group 36"/>
            <p:cNvGrpSpPr>
              <a:grpSpLocks/>
            </p:cNvGrpSpPr>
            <p:nvPr/>
          </p:nvGrpSpPr>
          <p:grpSpPr bwMode="auto">
            <a:xfrm>
              <a:off x="229" y="813"/>
              <a:ext cx="2997" cy="3078"/>
              <a:chOff x="362" y="813"/>
              <a:chExt cx="2997" cy="3078"/>
            </a:xfrm>
          </p:grpSpPr>
          <p:sp>
            <p:nvSpPr>
              <p:cNvPr id="16416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2" y="813"/>
                <a:ext cx="2997" cy="10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359618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Bauhaus 93"/>
                  </a:rPr>
                  <a:t>Polar Front</a:t>
                </a:r>
              </a:p>
            </p:txBody>
          </p:sp>
          <p:sp>
            <p:nvSpPr>
              <p:cNvPr id="16417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7" y="3436"/>
                <a:ext cx="1641" cy="45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21559963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Bauhaus 93"/>
                  </a:rPr>
                  <a:t>Polar Front</a:t>
                </a:r>
              </a:p>
            </p:txBody>
          </p:sp>
        </p:grpSp>
        <p:sp>
          <p:nvSpPr>
            <p:cNvPr id="16415" name="AutoShape 39"/>
            <p:cNvSpPr>
              <a:spLocks noChangeArrowheads="1"/>
            </p:cNvSpPr>
            <p:nvPr/>
          </p:nvSpPr>
          <p:spPr bwMode="auto">
            <a:xfrm rot="-9487349">
              <a:off x="3400" y="2919"/>
              <a:ext cx="272" cy="168"/>
            </a:xfrm>
            <a:prstGeom prst="rightArrow">
              <a:avLst>
                <a:gd name="adj1" fmla="val 50000"/>
                <a:gd name="adj2" fmla="val 4047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092450" y="733425"/>
            <a:ext cx="6051550" cy="5888038"/>
            <a:chOff x="1746" y="462"/>
            <a:chExt cx="3812" cy="3709"/>
          </a:xfrm>
        </p:grpSpPr>
        <p:pic>
          <p:nvPicPr>
            <p:cNvPr id="17421" name="Picture 3" descr="EarthEquinoxTran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20"/>
              <a:ext cx="3288" cy="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4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" y="2039"/>
              <a:ext cx="2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AutoShape 5"/>
            <p:cNvSpPr>
              <a:spLocks noChangeArrowheads="1"/>
            </p:cNvSpPr>
            <p:nvPr/>
          </p:nvSpPr>
          <p:spPr bwMode="auto">
            <a:xfrm>
              <a:off x="5043" y="2190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24" name="AutoShape 6"/>
            <p:cNvSpPr>
              <a:spLocks noChangeArrowheads="1"/>
            </p:cNvSpPr>
            <p:nvPr/>
          </p:nvSpPr>
          <p:spPr bwMode="auto">
            <a:xfrm rot="-860070">
              <a:off x="5245" y="1516"/>
              <a:ext cx="128" cy="473"/>
            </a:xfrm>
            <a:prstGeom prst="upArrow">
              <a:avLst>
                <a:gd name="adj1" fmla="val 50000"/>
                <a:gd name="adj2" fmla="val 9238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25" name="AutoShape 7"/>
            <p:cNvSpPr>
              <a:spLocks noChangeArrowheads="1"/>
            </p:cNvSpPr>
            <p:nvPr/>
          </p:nvSpPr>
          <p:spPr bwMode="auto">
            <a:xfrm rot="1155654" flipV="1">
              <a:off x="5235" y="2539"/>
              <a:ext cx="155" cy="474"/>
            </a:xfrm>
            <a:prstGeom prst="upArrow">
              <a:avLst>
                <a:gd name="adj1" fmla="val 50000"/>
                <a:gd name="adj2" fmla="val 76452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26" name="AutoShape 8"/>
            <p:cNvSpPr>
              <a:spLocks noChangeArrowheads="1"/>
            </p:cNvSpPr>
            <p:nvPr/>
          </p:nvSpPr>
          <p:spPr bwMode="auto">
            <a:xfrm rot="8926359">
              <a:off x="4889" y="1520"/>
              <a:ext cx="234" cy="145"/>
            </a:xfrm>
            <a:prstGeom prst="rightArrow">
              <a:avLst>
                <a:gd name="adj1" fmla="val 50000"/>
                <a:gd name="adj2" fmla="val 40345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27" name="AutoShape 9"/>
            <p:cNvSpPr>
              <a:spLocks noChangeArrowheads="1"/>
            </p:cNvSpPr>
            <p:nvPr/>
          </p:nvSpPr>
          <p:spPr bwMode="auto">
            <a:xfrm rot="20755994" flipV="1">
              <a:off x="4928" y="1763"/>
              <a:ext cx="128" cy="381"/>
            </a:xfrm>
            <a:prstGeom prst="upArrow">
              <a:avLst>
                <a:gd name="adj1" fmla="val 50000"/>
                <a:gd name="adj2" fmla="val 74414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28" name="AutoShape 10"/>
            <p:cNvSpPr>
              <a:spLocks noChangeArrowheads="1"/>
            </p:cNvSpPr>
            <p:nvPr/>
          </p:nvSpPr>
          <p:spPr bwMode="auto">
            <a:xfrm rot="685602">
              <a:off x="4991" y="2398"/>
              <a:ext cx="127" cy="380"/>
            </a:xfrm>
            <a:prstGeom prst="upArrow">
              <a:avLst>
                <a:gd name="adj1" fmla="val 50000"/>
                <a:gd name="adj2" fmla="val 7480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29" name="AutoShape 11"/>
            <p:cNvSpPr>
              <a:spLocks noChangeArrowheads="1"/>
            </p:cNvSpPr>
            <p:nvPr/>
          </p:nvSpPr>
          <p:spPr bwMode="auto">
            <a:xfrm rot="-2239915">
              <a:off x="4551" y="944"/>
              <a:ext cx="115" cy="612"/>
            </a:xfrm>
            <a:prstGeom prst="upArrow">
              <a:avLst>
                <a:gd name="adj1" fmla="val 50000"/>
                <a:gd name="adj2" fmla="val 13304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0" name="AutoShape 12"/>
            <p:cNvSpPr>
              <a:spLocks noChangeArrowheads="1"/>
            </p:cNvSpPr>
            <p:nvPr/>
          </p:nvSpPr>
          <p:spPr bwMode="auto">
            <a:xfrm rot="5400000">
              <a:off x="3253" y="507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1" name="AutoShape 13"/>
            <p:cNvSpPr>
              <a:spLocks noChangeArrowheads="1"/>
            </p:cNvSpPr>
            <p:nvPr/>
          </p:nvSpPr>
          <p:spPr bwMode="auto">
            <a:xfrm rot="6395670">
              <a:off x="3855" y="481"/>
              <a:ext cx="113" cy="648"/>
            </a:xfrm>
            <a:prstGeom prst="upArrow">
              <a:avLst>
                <a:gd name="adj1" fmla="val 50000"/>
                <a:gd name="adj2" fmla="val 14336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2" name="AutoShape 14"/>
            <p:cNvSpPr>
              <a:spLocks noChangeArrowheads="1"/>
            </p:cNvSpPr>
            <p:nvPr/>
          </p:nvSpPr>
          <p:spPr bwMode="auto">
            <a:xfrm rot="-3610307">
              <a:off x="4264" y="806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7433" name="Picture 15" descr="clou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693">
              <a:off x="4307" y="527"/>
              <a:ext cx="4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AutoShape 16"/>
            <p:cNvSpPr>
              <a:spLocks noChangeArrowheads="1"/>
            </p:cNvSpPr>
            <p:nvPr/>
          </p:nvSpPr>
          <p:spPr bwMode="auto">
            <a:xfrm rot="-4599445">
              <a:off x="3837" y="217"/>
              <a:ext cx="112" cy="647"/>
            </a:xfrm>
            <a:prstGeom prst="upArrow">
              <a:avLst>
                <a:gd name="adj1" fmla="val 50000"/>
                <a:gd name="adj2" fmla="val 14442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5" name="AutoShape 17"/>
            <p:cNvSpPr>
              <a:spLocks noChangeArrowheads="1"/>
            </p:cNvSpPr>
            <p:nvPr/>
          </p:nvSpPr>
          <p:spPr bwMode="auto">
            <a:xfrm rot="8521615">
              <a:off x="4822" y="826"/>
              <a:ext cx="115" cy="612"/>
            </a:xfrm>
            <a:prstGeom prst="upArrow">
              <a:avLst>
                <a:gd name="adj1" fmla="val 50000"/>
                <a:gd name="adj2" fmla="val 133043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6" name="AutoShape 18"/>
            <p:cNvSpPr>
              <a:spLocks noChangeArrowheads="1"/>
            </p:cNvSpPr>
            <p:nvPr/>
          </p:nvSpPr>
          <p:spPr bwMode="auto">
            <a:xfrm rot="-8897993">
              <a:off x="4650" y="3035"/>
              <a:ext cx="116" cy="613"/>
            </a:xfrm>
            <a:prstGeom prst="upArrow">
              <a:avLst>
                <a:gd name="adj1" fmla="val 50000"/>
                <a:gd name="adj2" fmla="val 132112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7" name="AutoShape 19"/>
            <p:cNvSpPr>
              <a:spLocks noChangeArrowheads="1"/>
            </p:cNvSpPr>
            <p:nvPr/>
          </p:nvSpPr>
          <p:spPr bwMode="auto">
            <a:xfrm rot="-5400000">
              <a:off x="3325" y="3981"/>
              <a:ext cx="235" cy="146"/>
            </a:xfrm>
            <a:prstGeom prst="rightArrow">
              <a:avLst>
                <a:gd name="adj1" fmla="val 50000"/>
                <a:gd name="adj2" fmla="val 4024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8" name="AutoShape 20"/>
            <p:cNvSpPr>
              <a:spLocks noChangeArrowheads="1"/>
            </p:cNvSpPr>
            <p:nvPr/>
          </p:nvSpPr>
          <p:spPr bwMode="auto">
            <a:xfrm rot="4366594">
              <a:off x="3893" y="3542"/>
              <a:ext cx="112" cy="648"/>
            </a:xfrm>
            <a:prstGeom prst="upArrow">
              <a:avLst>
                <a:gd name="adj1" fmla="val 50000"/>
                <a:gd name="adj2" fmla="val 14464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7439" name="Picture 21" descr="clou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712">
              <a:off x="4532" y="3729"/>
              <a:ext cx="23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AutoShape 22"/>
            <p:cNvSpPr>
              <a:spLocks noChangeArrowheads="1"/>
            </p:cNvSpPr>
            <p:nvPr/>
          </p:nvSpPr>
          <p:spPr bwMode="auto">
            <a:xfrm rot="-6108408">
              <a:off x="3901" y="3762"/>
              <a:ext cx="112" cy="647"/>
            </a:xfrm>
            <a:prstGeom prst="upArrow">
              <a:avLst>
                <a:gd name="adj1" fmla="val 50000"/>
                <a:gd name="adj2" fmla="val 14442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41" name="AutoShape 23"/>
            <p:cNvSpPr>
              <a:spLocks noChangeArrowheads="1"/>
            </p:cNvSpPr>
            <p:nvPr/>
          </p:nvSpPr>
          <p:spPr bwMode="auto">
            <a:xfrm rot="1847471">
              <a:off x="4858" y="3094"/>
              <a:ext cx="116" cy="611"/>
            </a:xfrm>
            <a:prstGeom prst="upArrow">
              <a:avLst>
                <a:gd name="adj1" fmla="val 50000"/>
                <a:gd name="adj2" fmla="val 131681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42" name="AutoShape 24"/>
            <p:cNvSpPr>
              <a:spLocks noChangeArrowheads="1"/>
            </p:cNvSpPr>
            <p:nvPr/>
          </p:nvSpPr>
          <p:spPr bwMode="auto">
            <a:xfrm rot="2862777">
              <a:off x="4334" y="3677"/>
              <a:ext cx="235" cy="144"/>
            </a:xfrm>
            <a:prstGeom prst="rightArrow">
              <a:avLst>
                <a:gd name="adj1" fmla="val 50000"/>
                <a:gd name="adj2" fmla="val 40799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43" name="AutoShape 25"/>
            <p:cNvSpPr>
              <a:spLocks noChangeArrowheads="1"/>
            </p:cNvSpPr>
            <p:nvPr/>
          </p:nvSpPr>
          <p:spPr bwMode="auto">
            <a:xfrm rot="-9325806">
              <a:off x="4899" y="2909"/>
              <a:ext cx="273" cy="150"/>
            </a:xfrm>
            <a:prstGeom prst="rightArrow">
              <a:avLst>
                <a:gd name="adj1" fmla="val 50000"/>
                <a:gd name="adj2" fmla="val 455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7411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 Zones</a:t>
            </a:r>
          </a:p>
        </p:txBody>
      </p:sp>
      <p:sp>
        <p:nvSpPr>
          <p:cNvPr id="17412" name="Line 27"/>
          <p:cNvSpPr>
            <a:spLocks noChangeShapeType="1"/>
          </p:cNvSpPr>
          <p:nvPr/>
        </p:nvSpPr>
        <p:spPr bwMode="auto">
          <a:xfrm flipH="1">
            <a:off x="2881313" y="3641725"/>
            <a:ext cx="53530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28"/>
          <p:cNvSpPr>
            <a:spLocks noChangeShapeType="1"/>
          </p:cNvSpPr>
          <p:nvPr/>
        </p:nvSpPr>
        <p:spPr bwMode="auto">
          <a:xfrm flipH="1">
            <a:off x="2881313" y="1727200"/>
            <a:ext cx="42227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29"/>
          <p:cNvSpPr>
            <a:spLocks noChangeShapeType="1"/>
          </p:cNvSpPr>
          <p:nvPr/>
        </p:nvSpPr>
        <p:spPr bwMode="auto">
          <a:xfrm flipH="1">
            <a:off x="2881313" y="5734050"/>
            <a:ext cx="42227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30"/>
          <p:cNvSpPr txBox="1">
            <a:spLocks noChangeArrowheads="1"/>
          </p:cNvSpPr>
          <p:nvPr/>
        </p:nvSpPr>
        <p:spPr bwMode="auto">
          <a:xfrm>
            <a:off x="320675" y="2447925"/>
            <a:ext cx="2293938" cy="1798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Rising Air:   </a:t>
            </a:r>
            <a:r>
              <a:rPr lang="en-US" altLang="en-US" sz="4000"/>
              <a:t>Low Pressure</a:t>
            </a:r>
            <a:r>
              <a:rPr lang="en-US" altLang="en-US" sz="3600"/>
              <a:t> </a:t>
            </a:r>
            <a:endParaRPr lang="en-US" altLang="en-US"/>
          </a:p>
        </p:txBody>
      </p:sp>
      <p:sp>
        <p:nvSpPr>
          <p:cNvPr id="17416" name="AutoShape 31"/>
          <p:cNvSpPr>
            <a:spLocks/>
          </p:cNvSpPr>
          <p:nvPr/>
        </p:nvSpPr>
        <p:spPr bwMode="auto">
          <a:xfrm>
            <a:off x="2432050" y="1063625"/>
            <a:ext cx="349250" cy="5021263"/>
          </a:xfrm>
          <a:prstGeom prst="leftBrace">
            <a:avLst>
              <a:gd name="adj1" fmla="val 119811"/>
              <a:gd name="adj2" fmla="val 50000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7" name="WordArt 32" descr="Green marble"/>
          <p:cNvSpPr>
            <a:spLocks noChangeArrowheads="1" noChangeShapeType="1" noTextEdit="1"/>
          </p:cNvSpPr>
          <p:nvPr/>
        </p:nvSpPr>
        <p:spPr bwMode="auto">
          <a:xfrm>
            <a:off x="4506913" y="3322638"/>
            <a:ext cx="2436812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FFFF00"/>
                  </a:outerShdw>
                </a:effectLst>
                <a:latin typeface="Comic Sans MS"/>
              </a:rPr>
              <a:t>ITCZ</a:t>
            </a:r>
          </a:p>
        </p:txBody>
      </p:sp>
      <p:sp>
        <p:nvSpPr>
          <p:cNvPr id="17418" name="WordArt 33" descr="Blue tissue paper"/>
          <p:cNvSpPr>
            <a:spLocks noChangeArrowheads="1" noChangeShapeType="1" noTextEdit="1"/>
          </p:cNvSpPr>
          <p:nvPr/>
        </p:nvSpPr>
        <p:spPr bwMode="auto">
          <a:xfrm>
            <a:off x="4638675" y="5464175"/>
            <a:ext cx="24542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66FF"/>
                  </a:outerShdw>
                </a:effectLst>
                <a:latin typeface="Comic Sans MS"/>
              </a:rPr>
              <a:t>Polar Front</a:t>
            </a:r>
          </a:p>
        </p:txBody>
      </p:sp>
      <p:sp>
        <p:nvSpPr>
          <p:cNvPr id="17419" name="WordArt 34" descr="Blue tissue paper"/>
          <p:cNvSpPr>
            <a:spLocks noChangeArrowheads="1" noChangeShapeType="1" noTextEdit="1"/>
          </p:cNvSpPr>
          <p:nvPr/>
        </p:nvSpPr>
        <p:spPr bwMode="auto">
          <a:xfrm>
            <a:off x="4560888" y="1516063"/>
            <a:ext cx="24542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66FF"/>
                  </a:outerShdw>
                </a:effectLst>
                <a:latin typeface="Comic Sans MS"/>
              </a:rPr>
              <a:t>Polar Front</a:t>
            </a: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0" y="668338"/>
            <a:ext cx="2563813" cy="13731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</a:t>
            </a:r>
            <a:r>
              <a:rPr lang="en-US" altLang="en-US" sz="2800"/>
              <a:t>nter</a:t>
            </a:r>
            <a:r>
              <a:rPr lang="en-US" altLang="en-US" sz="2800">
                <a:solidFill>
                  <a:srgbClr val="FF0000"/>
                </a:solidFill>
              </a:rPr>
              <a:t>T</a:t>
            </a:r>
            <a:r>
              <a:rPr lang="en-US" altLang="en-US" sz="2800"/>
              <a:t>ropical </a:t>
            </a:r>
            <a:r>
              <a:rPr lang="en-US" altLang="en-US" sz="2800">
                <a:solidFill>
                  <a:srgbClr val="FF0000"/>
                </a:solidFill>
              </a:rPr>
              <a:t>C</a:t>
            </a:r>
            <a:r>
              <a:rPr lang="en-US" altLang="en-US" sz="2800"/>
              <a:t>onvergence </a:t>
            </a:r>
            <a:r>
              <a:rPr lang="en-US" altLang="en-US" sz="2800">
                <a:solidFill>
                  <a:srgbClr val="FF0000"/>
                </a:solidFill>
              </a:rPr>
              <a:t>Z</a:t>
            </a:r>
            <a:r>
              <a:rPr lang="en-US" altLang="en-US" sz="2800"/>
              <a:t>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arthEquinox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43000"/>
            <a:ext cx="52197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 Zones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2560638" y="2692400"/>
            <a:ext cx="510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2560638" y="4603750"/>
            <a:ext cx="510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2543175" y="1260475"/>
            <a:ext cx="279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2543175" y="6246813"/>
            <a:ext cx="279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2447925"/>
            <a:ext cx="2293938" cy="1798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Falling Air:   </a:t>
            </a:r>
            <a:r>
              <a:rPr lang="en-US" altLang="en-US" sz="4000"/>
              <a:t>High Pressure</a:t>
            </a:r>
            <a:r>
              <a:rPr lang="en-US" altLang="en-US" sz="3600"/>
              <a:t> </a:t>
            </a:r>
            <a:endParaRPr lang="en-US" altLang="en-US"/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>
            <a:off x="2128838" y="1130300"/>
            <a:ext cx="382587" cy="5137150"/>
          </a:xfrm>
          <a:prstGeom prst="leftBrace">
            <a:avLst>
              <a:gd name="adj1" fmla="val 111895"/>
              <a:gd name="adj2" fmla="val 50000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42" name="WordArt 10" descr="Stationery"/>
          <p:cNvSpPr>
            <a:spLocks noChangeArrowheads="1" noChangeShapeType="1" noTextEdit="1"/>
          </p:cNvSpPr>
          <p:nvPr/>
        </p:nvSpPr>
        <p:spPr bwMode="auto">
          <a:xfrm>
            <a:off x="4137025" y="2374900"/>
            <a:ext cx="2436813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3300"/>
                  </a:outerShdw>
                </a:effectLst>
                <a:latin typeface="Comic Sans MS"/>
              </a:rPr>
              <a:t>STHPC</a:t>
            </a:r>
          </a:p>
        </p:txBody>
      </p:sp>
      <p:sp>
        <p:nvSpPr>
          <p:cNvPr id="18443" name="WordArt 11" descr="Stationery"/>
          <p:cNvSpPr>
            <a:spLocks noChangeArrowheads="1" noChangeShapeType="1" noTextEdit="1"/>
          </p:cNvSpPr>
          <p:nvPr/>
        </p:nvSpPr>
        <p:spPr bwMode="auto">
          <a:xfrm>
            <a:off x="4221163" y="4271963"/>
            <a:ext cx="2436812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3300"/>
                  </a:outerShdw>
                </a:effectLst>
                <a:latin typeface="Comic Sans MS"/>
              </a:rPr>
              <a:t>STHPC</a:t>
            </a:r>
          </a:p>
        </p:txBody>
      </p:sp>
      <p:sp>
        <p:nvSpPr>
          <p:cNvPr id="18444" name="WordArt 12" descr="Bouquet"/>
          <p:cNvSpPr>
            <a:spLocks noChangeArrowheads="1" noChangeShapeType="1" noTextEdit="1"/>
          </p:cNvSpPr>
          <p:nvPr/>
        </p:nvSpPr>
        <p:spPr bwMode="auto">
          <a:xfrm>
            <a:off x="4418013" y="1266825"/>
            <a:ext cx="2273300" cy="3762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CCFF"/>
                  </a:outerShdw>
                </a:effectLst>
                <a:latin typeface="Comic Sans MS"/>
              </a:rPr>
              <a:t>Polar High</a:t>
            </a:r>
          </a:p>
        </p:txBody>
      </p:sp>
      <p:sp>
        <p:nvSpPr>
          <p:cNvPr id="18445" name="WordArt 13" descr="Bouquet"/>
          <p:cNvSpPr>
            <a:spLocks noChangeArrowheads="1" noChangeShapeType="1" noTextEdit="1"/>
          </p:cNvSpPr>
          <p:nvPr/>
        </p:nvSpPr>
        <p:spPr bwMode="auto">
          <a:xfrm>
            <a:off x="4306888" y="5842000"/>
            <a:ext cx="2273300" cy="3762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CCFF"/>
                  </a:outerShdw>
                </a:effectLst>
                <a:latin typeface="Comic Sans MS"/>
              </a:rPr>
              <a:t>Polar High</a:t>
            </a:r>
          </a:p>
        </p:txBody>
      </p: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5235575" y="733425"/>
            <a:ext cx="3587750" cy="5888038"/>
            <a:chOff x="3298" y="462"/>
            <a:chExt cx="2260" cy="3709"/>
          </a:xfrm>
        </p:grpSpPr>
        <p:pic>
          <p:nvPicPr>
            <p:cNvPr id="18447" name="Picture 15" descr="clou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" y="2039"/>
              <a:ext cx="2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5043" y="2190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 rot="-860070">
              <a:off x="5245" y="1516"/>
              <a:ext cx="128" cy="473"/>
            </a:xfrm>
            <a:prstGeom prst="upArrow">
              <a:avLst>
                <a:gd name="adj1" fmla="val 50000"/>
                <a:gd name="adj2" fmla="val 9238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 rot="1155654" flipV="1">
              <a:off x="5235" y="2539"/>
              <a:ext cx="155" cy="474"/>
            </a:xfrm>
            <a:prstGeom prst="upArrow">
              <a:avLst>
                <a:gd name="adj1" fmla="val 50000"/>
                <a:gd name="adj2" fmla="val 76452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 rot="8926359">
              <a:off x="4889" y="1520"/>
              <a:ext cx="234" cy="145"/>
            </a:xfrm>
            <a:prstGeom prst="rightArrow">
              <a:avLst>
                <a:gd name="adj1" fmla="val 50000"/>
                <a:gd name="adj2" fmla="val 40345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 rot="20755994" flipV="1">
              <a:off x="4928" y="1763"/>
              <a:ext cx="128" cy="381"/>
            </a:xfrm>
            <a:prstGeom prst="upArrow">
              <a:avLst>
                <a:gd name="adj1" fmla="val 50000"/>
                <a:gd name="adj2" fmla="val 74414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 rot="685602">
              <a:off x="4991" y="2398"/>
              <a:ext cx="127" cy="380"/>
            </a:xfrm>
            <a:prstGeom prst="upArrow">
              <a:avLst>
                <a:gd name="adj1" fmla="val 50000"/>
                <a:gd name="adj2" fmla="val 7480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 rot="-2239915">
              <a:off x="4551" y="944"/>
              <a:ext cx="115" cy="612"/>
            </a:xfrm>
            <a:prstGeom prst="upArrow">
              <a:avLst>
                <a:gd name="adj1" fmla="val 50000"/>
                <a:gd name="adj2" fmla="val 13304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 rot="5400000">
              <a:off x="3253" y="507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 rot="6395670">
              <a:off x="3855" y="481"/>
              <a:ext cx="113" cy="648"/>
            </a:xfrm>
            <a:prstGeom prst="upArrow">
              <a:avLst>
                <a:gd name="adj1" fmla="val 50000"/>
                <a:gd name="adj2" fmla="val 14336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 rot="-3610307">
              <a:off x="4264" y="806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8458" name="Picture 26" descr="clou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693">
              <a:off x="4307" y="527"/>
              <a:ext cx="4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 rot="-4599445">
              <a:off x="3837" y="217"/>
              <a:ext cx="112" cy="647"/>
            </a:xfrm>
            <a:prstGeom prst="upArrow">
              <a:avLst>
                <a:gd name="adj1" fmla="val 50000"/>
                <a:gd name="adj2" fmla="val 14442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0" name="AutoShape 28"/>
            <p:cNvSpPr>
              <a:spLocks noChangeArrowheads="1"/>
            </p:cNvSpPr>
            <p:nvPr/>
          </p:nvSpPr>
          <p:spPr bwMode="auto">
            <a:xfrm rot="8521615">
              <a:off x="4822" y="826"/>
              <a:ext cx="115" cy="612"/>
            </a:xfrm>
            <a:prstGeom prst="upArrow">
              <a:avLst>
                <a:gd name="adj1" fmla="val 50000"/>
                <a:gd name="adj2" fmla="val 133043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-8897993">
              <a:off x="4650" y="3035"/>
              <a:ext cx="116" cy="613"/>
            </a:xfrm>
            <a:prstGeom prst="upArrow">
              <a:avLst>
                <a:gd name="adj1" fmla="val 50000"/>
                <a:gd name="adj2" fmla="val 132112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 rot="-5400000">
              <a:off x="3325" y="3981"/>
              <a:ext cx="235" cy="146"/>
            </a:xfrm>
            <a:prstGeom prst="rightArrow">
              <a:avLst>
                <a:gd name="adj1" fmla="val 50000"/>
                <a:gd name="adj2" fmla="val 4024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 rot="4366594">
              <a:off x="3893" y="3542"/>
              <a:ext cx="112" cy="648"/>
            </a:xfrm>
            <a:prstGeom prst="upArrow">
              <a:avLst>
                <a:gd name="adj1" fmla="val 50000"/>
                <a:gd name="adj2" fmla="val 14464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8464" name="Picture 32" descr="clou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712">
              <a:off x="4532" y="3729"/>
              <a:ext cx="23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 rot="-6108408">
              <a:off x="3901" y="3762"/>
              <a:ext cx="112" cy="647"/>
            </a:xfrm>
            <a:prstGeom prst="upArrow">
              <a:avLst>
                <a:gd name="adj1" fmla="val 50000"/>
                <a:gd name="adj2" fmla="val 14442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auto">
            <a:xfrm rot="1847471">
              <a:off x="4858" y="3094"/>
              <a:ext cx="116" cy="611"/>
            </a:xfrm>
            <a:prstGeom prst="upArrow">
              <a:avLst>
                <a:gd name="adj1" fmla="val 50000"/>
                <a:gd name="adj2" fmla="val 131681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7" name="AutoShape 35"/>
            <p:cNvSpPr>
              <a:spLocks noChangeArrowheads="1"/>
            </p:cNvSpPr>
            <p:nvPr/>
          </p:nvSpPr>
          <p:spPr bwMode="auto">
            <a:xfrm rot="2862777">
              <a:off x="4334" y="3677"/>
              <a:ext cx="235" cy="144"/>
            </a:xfrm>
            <a:prstGeom prst="rightArrow">
              <a:avLst>
                <a:gd name="adj1" fmla="val 50000"/>
                <a:gd name="adj2" fmla="val 40799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468" name="AutoShape 36"/>
            <p:cNvSpPr>
              <a:spLocks noChangeArrowheads="1"/>
            </p:cNvSpPr>
            <p:nvPr/>
          </p:nvSpPr>
          <p:spPr bwMode="auto">
            <a:xfrm rot="-9487349">
              <a:off x="4902" y="2897"/>
              <a:ext cx="272" cy="168"/>
            </a:xfrm>
            <a:prstGeom prst="rightArrow">
              <a:avLst>
                <a:gd name="adj1" fmla="val 50000"/>
                <a:gd name="adj2" fmla="val 4047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arthEquinox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43000"/>
            <a:ext cx="52197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 Zones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2560638" y="3641725"/>
            <a:ext cx="53530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2560638" y="1727200"/>
            <a:ext cx="42227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2560638" y="2692400"/>
            <a:ext cx="510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560638" y="4603750"/>
            <a:ext cx="510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560638" y="5734050"/>
            <a:ext cx="42227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0" y="1963738"/>
            <a:ext cx="2130425" cy="2898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Pressure Zones:</a:t>
            </a:r>
            <a:r>
              <a:rPr lang="en-US" altLang="en-US"/>
              <a:t> </a:t>
            </a:r>
            <a:r>
              <a:rPr lang="en-US" altLang="en-US" sz="2800"/>
              <a:t>air motion is vertical so there is little wind!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2543175" y="1260475"/>
            <a:ext cx="279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2543175" y="6246813"/>
            <a:ext cx="279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AutoShape 12"/>
          <p:cNvSpPr>
            <a:spLocks/>
          </p:cNvSpPr>
          <p:nvPr/>
        </p:nvSpPr>
        <p:spPr bwMode="auto">
          <a:xfrm>
            <a:off x="2078038" y="996950"/>
            <a:ext cx="415925" cy="5387975"/>
          </a:xfrm>
          <a:prstGeom prst="leftBrace">
            <a:avLst>
              <a:gd name="adj1" fmla="val 107952"/>
              <a:gd name="adj2" fmla="val 50000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9" name="WordArt 13" descr="Green marble"/>
          <p:cNvSpPr>
            <a:spLocks noChangeArrowheads="1" noChangeShapeType="1" noTextEdit="1"/>
          </p:cNvSpPr>
          <p:nvPr/>
        </p:nvSpPr>
        <p:spPr bwMode="auto">
          <a:xfrm>
            <a:off x="4186238" y="3322638"/>
            <a:ext cx="2436812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FFFF00"/>
                  </a:outerShdw>
                </a:effectLst>
                <a:latin typeface="Comic Sans MS"/>
              </a:rPr>
              <a:t>ITCZ</a:t>
            </a:r>
          </a:p>
        </p:txBody>
      </p:sp>
      <p:sp>
        <p:nvSpPr>
          <p:cNvPr id="19470" name="WordArt 14" descr="Blue tissue paper"/>
          <p:cNvSpPr>
            <a:spLocks noChangeArrowheads="1" noChangeShapeType="1" noTextEdit="1"/>
          </p:cNvSpPr>
          <p:nvPr/>
        </p:nvSpPr>
        <p:spPr bwMode="auto">
          <a:xfrm>
            <a:off x="4318000" y="5464175"/>
            <a:ext cx="24542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66FF"/>
                  </a:outerShdw>
                </a:effectLst>
                <a:latin typeface="Comic Sans MS"/>
              </a:rPr>
              <a:t>Polar Front</a:t>
            </a:r>
          </a:p>
        </p:txBody>
      </p:sp>
      <p:sp>
        <p:nvSpPr>
          <p:cNvPr id="19471" name="WordArt 15" descr="Blue tissue paper"/>
          <p:cNvSpPr>
            <a:spLocks noChangeArrowheads="1" noChangeShapeType="1" noTextEdit="1"/>
          </p:cNvSpPr>
          <p:nvPr/>
        </p:nvSpPr>
        <p:spPr bwMode="auto">
          <a:xfrm>
            <a:off x="4240213" y="1516063"/>
            <a:ext cx="24542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66FF"/>
                  </a:outerShdw>
                </a:effectLst>
                <a:latin typeface="Comic Sans MS"/>
              </a:rPr>
              <a:t>Polar Front</a:t>
            </a:r>
          </a:p>
        </p:txBody>
      </p:sp>
      <p:sp>
        <p:nvSpPr>
          <p:cNvPr id="19472" name="WordArt 16" descr="Stationery"/>
          <p:cNvSpPr>
            <a:spLocks noChangeArrowheads="1" noChangeShapeType="1" noTextEdit="1"/>
          </p:cNvSpPr>
          <p:nvPr/>
        </p:nvSpPr>
        <p:spPr bwMode="auto">
          <a:xfrm>
            <a:off x="4137025" y="2374900"/>
            <a:ext cx="2436813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3300"/>
                  </a:outerShdw>
                </a:effectLst>
                <a:latin typeface="Comic Sans MS"/>
              </a:rPr>
              <a:t>STHPC</a:t>
            </a:r>
          </a:p>
        </p:txBody>
      </p:sp>
      <p:sp>
        <p:nvSpPr>
          <p:cNvPr id="19473" name="WordArt 17" descr="Stationery"/>
          <p:cNvSpPr>
            <a:spLocks noChangeArrowheads="1" noChangeShapeType="1" noTextEdit="1"/>
          </p:cNvSpPr>
          <p:nvPr/>
        </p:nvSpPr>
        <p:spPr bwMode="auto">
          <a:xfrm>
            <a:off x="4221163" y="4271963"/>
            <a:ext cx="2436812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3300"/>
                  </a:outerShdw>
                </a:effectLst>
                <a:latin typeface="Comic Sans MS"/>
              </a:rPr>
              <a:t>STHPC</a:t>
            </a:r>
          </a:p>
        </p:txBody>
      </p:sp>
      <p:sp>
        <p:nvSpPr>
          <p:cNvPr id="19474" name="WordArt 18" descr="Bouquet"/>
          <p:cNvSpPr>
            <a:spLocks noChangeArrowheads="1" noChangeShapeType="1" noTextEdit="1"/>
          </p:cNvSpPr>
          <p:nvPr/>
        </p:nvSpPr>
        <p:spPr bwMode="auto">
          <a:xfrm>
            <a:off x="4386263" y="1168400"/>
            <a:ext cx="2273300" cy="3762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CCFF"/>
                  </a:outerShdw>
                </a:effectLst>
                <a:latin typeface="Comic Sans MS"/>
              </a:rPr>
              <a:t>Polar High</a:t>
            </a:r>
          </a:p>
        </p:txBody>
      </p:sp>
      <p:sp>
        <p:nvSpPr>
          <p:cNvPr id="19475" name="WordArt 19" descr="Bouquet"/>
          <p:cNvSpPr>
            <a:spLocks noChangeArrowheads="1" noChangeShapeType="1" noTextEdit="1"/>
          </p:cNvSpPr>
          <p:nvPr/>
        </p:nvSpPr>
        <p:spPr bwMode="auto">
          <a:xfrm>
            <a:off x="4356100" y="5940425"/>
            <a:ext cx="2273300" cy="3762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66CCFF"/>
                  </a:outerShdw>
                </a:effectLst>
                <a:latin typeface="Comic Sans MS"/>
              </a:rPr>
              <a:t>Polar High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5235575" y="733425"/>
            <a:ext cx="3587750" cy="5888038"/>
            <a:chOff x="3298" y="462"/>
            <a:chExt cx="2260" cy="3709"/>
          </a:xfrm>
        </p:grpSpPr>
        <p:pic>
          <p:nvPicPr>
            <p:cNvPr id="19477" name="Picture 21" descr="clou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" y="2039"/>
              <a:ext cx="2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AutoShape 22"/>
            <p:cNvSpPr>
              <a:spLocks noChangeArrowheads="1"/>
            </p:cNvSpPr>
            <p:nvPr/>
          </p:nvSpPr>
          <p:spPr bwMode="auto">
            <a:xfrm>
              <a:off x="5043" y="2190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79" name="AutoShape 23"/>
            <p:cNvSpPr>
              <a:spLocks noChangeArrowheads="1"/>
            </p:cNvSpPr>
            <p:nvPr/>
          </p:nvSpPr>
          <p:spPr bwMode="auto">
            <a:xfrm rot="-860070">
              <a:off x="5245" y="1516"/>
              <a:ext cx="128" cy="473"/>
            </a:xfrm>
            <a:prstGeom prst="upArrow">
              <a:avLst>
                <a:gd name="adj1" fmla="val 50000"/>
                <a:gd name="adj2" fmla="val 9238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0" name="AutoShape 24"/>
            <p:cNvSpPr>
              <a:spLocks noChangeArrowheads="1"/>
            </p:cNvSpPr>
            <p:nvPr/>
          </p:nvSpPr>
          <p:spPr bwMode="auto">
            <a:xfrm rot="1155654" flipV="1">
              <a:off x="5235" y="2539"/>
              <a:ext cx="155" cy="474"/>
            </a:xfrm>
            <a:prstGeom prst="upArrow">
              <a:avLst>
                <a:gd name="adj1" fmla="val 50000"/>
                <a:gd name="adj2" fmla="val 76452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1" name="AutoShape 25"/>
            <p:cNvSpPr>
              <a:spLocks noChangeArrowheads="1"/>
            </p:cNvSpPr>
            <p:nvPr/>
          </p:nvSpPr>
          <p:spPr bwMode="auto">
            <a:xfrm rot="8926359">
              <a:off x="4889" y="1520"/>
              <a:ext cx="234" cy="145"/>
            </a:xfrm>
            <a:prstGeom prst="rightArrow">
              <a:avLst>
                <a:gd name="adj1" fmla="val 50000"/>
                <a:gd name="adj2" fmla="val 40345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 rot="20755994" flipV="1">
              <a:off x="4928" y="1763"/>
              <a:ext cx="128" cy="381"/>
            </a:xfrm>
            <a:prstGeom prst="upArrow">
              <a:avLst>
                <a:gd name="adj1" fmla="val 50000"/>
                <a:gd name="adj2" fmla="val 74414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 rot="685602">
              <a:off x="4991" y="2398"/>
              <a:ext cx="127" cy="380"/>
            </a:xfrm>
            <a:prstGeom prst="upArrow">
              <a:avLst>
                <a:gd name="adj1" fmla="val 50000"/>
                <a:gd name="adj2" fmla="val 7480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4" name="AutoShape 28"/>
            <p:cNvSpPr>
              <a:spLocks noChangeArrowheads="1"/>
            </p:cNvSpPr>
            <p:nvPr/>
          </p:nvSpPr>
          <p:spPr bwMode="auto">
            <a:xfrm rot="-2239915">
              <a:off x="4551" y="944"/>
              <a:ext cx="115" cy="612"/>
            </a:xfrm>
            <a:prstGeom prst="upArrow">
              <a:avLst>
                <a:gd name="adj1" fmla="val 50000"/>
                <a:gd name="adj2" fmla="val 13304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 rot="5400000">
              <a:off x="3253" y="507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6" name="AutoShape 30"/>
            <p:cNvSpPr>
              <a:spLocks noChangeArrowheads="1"/>
            </p:cNvSpPr>
            <p:nvPr/>
          </p:nvSpPr>
          <p:spPr bwMode="auto">
            <a:xfrm rot="6395670">
              <a:off x="3855" y="481"/>
              <a:ext cx="113" cy="648"/>
            </a:xfrm>
            <a:prstGeom prst="upArrow">
              <a:avLst>
                <a:gd name="adj1" fmla="val 50000"/>
                <a:gd name="adj2" fmla="val 14336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7" name="AutoShape 31"/>
            <p:cNvSpPr>
              <a:spLocks noChangeArrowheads="1"/>
            </p:cNvSpPr>
            <p:nvPr/>
          </p:nvSpPr>
          <p:spPr bwMode="auto">
            <a:xfrm rot="-3610307">
              <a:off x="4264" y="806"/>
              <a:ext cx="235" cy="145"/>
            </a:xfrm>
            <a:prstGeom prst="rightArrow">
              <a:avLst>
                <a:gd name="adj1" fmla="val 50000"/>
                <a:gd name="adj2" fmla="val 4051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9488" name="Picture 32" descr="clou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693">
              <a:off x="4307" y="527"/>
              <a:ext cx="4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9" name="AutoShape 33"/>
            <p:cNvSpPr>
              <a:spLocks noChangeArrowheads="1"/>
            </p:cNvSpPr>
            <p:nvPr/>
          </p:nvSpPr>
          <p:spPr bwMode="auto">
            <a:xfrm rot="-4599445">
              <a:off x="3837" y="217"/>
              <a:ext cx="112" cy="647"/>
            </a:xfrm>
            <a:prstGeom prst="upArrow">
              <a:avLst>
                <a:gd name="adj1" fmla="val 50000"/>
                <a:gd name="adj2" fmla="val 14442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0" name="AutoShape 34"/>
            <p:cNvSpPr>
              <a:spLocks noChangeArrowheads="1"/>
            </p:cNvSpPr>
            <p:nvPr/>
          </p:nvSpPr>
          <p:spPr bwMode="auto">
            <a:xfrm rot="8521615">
              <a:off x="4822" y="826"/>
              <a:ext cx="115" cy="612"/>
            </a:xfrm>
            <a:prstGeom prst="upArrow">
              <a:avLst>
                <a:gd name="adj1" fmla="val 50000"/>
                <a:gd name="adj2" fmla="val 133043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1" name="AutoShape 35"/>
            <p:cNvSpPr>
              <a:spLocks noChangeArrowheads="1"/>
            </p:cNvSpPr>
            <p:nvPr/>
          </p:nvSpPr>
          <p:spPr bwMode="auto">
            <a:xfrm rot="-8897993">
              <a:off x="4650" y="3035"/>
              <a:ext cx="116" cy="613"/>
            </a:xfrm>
            <a:prstGeom prst="upArrow">
              <a:avLst>
                <a:gd name="adj1" fmla="val 50000"/>
                <a:gd name="adj2" fmla="val 132112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2" name="AutoShape 36"/>
            <p:cNvSpPr>
              <a:spLocks noChangeArrowheads="1"/>
            </p:cNvSpPr>
            <p:nvPr/>
          </p:nvSpPr>
          <p:spPr bwMode="auto">
            <a:xfrm rot="-5400000">
              <a:off x="3325" y="3981"/>
              <a:ext cx="235" cy="146"/>
            </a:xfrm>
            <a:prstGeom prst="rightArrow">
              <a:avLst>
                <a:gd name="adj1" fmla="val 50000"/>
                <a:gd name="adj2" fmla="val 4024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3" name="AutoShape 37"/>
            <p:cNvSpPr>
              <a:spLocks noChangeArrowheads="1"/>
            </p:cNvSpPr>
            <p:nvPr/>
          </p:nvSpPr>
          <p:spPr bwMode="auto">
            <a:xfrm rot="4366594">
              <a:off x="3893" y="3542"/>
              <a:ext cx="112" cy="648"/>
            </a:xfrm>
            <a:prstGeom prst="upArrow">
              <a:avLst>
                <a:gd name="adj1" fmla="val 50000"/>
                <a:gd name="adj2" fmla="val 14464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9494" name="Picture 38" descr="clou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712">
              <a:off x="4532" y="3729"/>
              <a:ext cx="23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5" name="AutoShape 39"/>
            <p:cNvSpPr>
              <a:spLocks noChangeArrowheads="1"/>
            </p:cNvSpPr>
            <p:nvPr/>
          </p:nvSpPr>
          <p:spPr bwMode="auto">
            <a:xfrm rot="-6108408">
              <a:off x="3901" y="3762"/>
              <a:ext cx="112" cy="647"/>
            </a:xfrm>
            <a:prstGeom prst="upArrow">
              <a:avLst>
                <a:gd name="adj1" fmla="val 50000"/>
                <a:gd name="adj2" fmla="val 14442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6" name="AutoShape 40"/>
            <p:cNvSpPr>
              <a:spLocks noChangeArrowheads="1"/>
            </p:cNvSpPr>
            <p:nvPr/>
          </p:nvSpPr>
          <p:spPr bwMode="auto">
            <a:xfrm rot="1847471">
              <a:off x="4858" y="3094"/>
              <a:ext cx="116" cy="611"/>
            </a:xfrm>
            <a:prstGeom prst="upArrow">
              <a:avLst>
                <a:gd name="adj1" fmla="val 50000"/>
                <a:gd name="adj2" fmla="val 131681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7" name="AutoShape 41"/>
            <p:cNvSpPr>
              <a:spLocks noChangeArrowheads="1"/>
            </p:cNvSpPr>
            <p:nvPr/>
          </p:nvSpPr>
          <p:spPr bwMode="auto">
            <a:xfrm rot="2862777">
              <a:off x="4334" y="3677"/>
              <a:ext cx="235" cy="144"/>
            </a:xfrm>
            <a:prstGeom prst="rightArrow">
              <a:avLst>
                <a:gd name="adj1" fmla="val 50000"/>
                <a:gd name="adj2" fmla="val 40799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8" name="AutoShape 42"/>
            <p:cNvSpPr>
              <a:spLocks noChangeArrowheads="1"/>
            </p:cNvSpPr>
            <p:nvPr/>
          </p:nvSpPr>
          <p:spPr bwMode="auto">
            <a:xfrm rot="-9487349">
              <a:off x="4912" y="2889"/>
              <a:ext cx="272" cy="168"/>
            </a:xfrm>
            <a:prstGeom prst="rightArrow">
              <a:avLst>
                <a:gd name="adj1" fmla="val 50000"/>
                <a:gd name="adj2" fmla="val 4047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-34925"/>
            <a:ext cx="2279650" cy="1508125"/>
          </a:xfrm>
        </p:spPr>
        <p:txBody>
          <a:bodyPr/>
          <a:lstStyle/>
          <a:p>
            <a:pPr eaLnBrk="1" hangingPunct="1"/>
            <a:r>
              <a:rPr lang="en-US" altLang="en-US" smtClean="0"/>
              <a:t>Wind Zones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1125" y="1897063"/>
            <a:ext cx="2297113" cy="27765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Winds:</a:t>
            </a:r>
            <a:r>
              <a:rPr lang="en-US" altLang="en-US"/>
              <a:t> </a:t>
            </a:r>
            <a:r>
              <a:rPr lang="en-US" altLang="en-US" sz="2800"/>
              <a:t>Falling air spreads North &amp; South along surface.</a:t>
            </a:r>
          </a:p>
        </p:txBody>
      </p:sp>
      <p:pic>
        <p:nvPicPr>
          <p:cNvPr id="20484" name="Picture 4" descr="EarthEquinox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88950"/>
            <a:ext cx="52197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2582863"/>
            <a:ext cx="368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8262938" y="2822575"/>
            <a:ext cx="373062" cy="230188"/>
          </a:xfrm>
          <a:prstGeom prst="rightArrow">
            <a:avLst>
              <a:gd name="adj1" fmla="val 50000"/>
              <a:gd name="adj2" fmla="val 4051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-860070">
            <a:off x="8583613" y="1752600"/>
            <a:ext cx="203200" cy="750888"/>
          </a:xfrm>
          <a:prstGeom prst="upArrow">
            <a:avLst>
              <a:gd name="adj1" fmla="val 50000"/>
              <a:gd name="adj2" fmla="val 92383"/>
            </a:avLst>
          </a:prstGeom>
          <a:gradFill rotWithShape="1">
            <a:gsLst>
              <a:gs pos="0">
                <a:srgbClr val="0000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1155654" flipV="1">
            <a:off x="8567738" y="3376613"/>
            <a:ext cx="246062" cy="752475"/>
          </a:xfrm>
          <a:prstGeom prst="upArrow">
            <a:avLst>
              <a:gd name="adj1" fmla="val 50000"/>
              <a:gd name="adj2" fmla="val 76452"/>
            </a:avLst>
          </a:prstGeom>
          <a:gradFill rotWithShape="1">
            <a:gsLst>
              <a:gs pos="0">
                <a:srgbClr val="0000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8926359">
            <a:off x="8018463" y="1758950"/>
            <a:ext cx="371475" cy="230188"/>
          </a:xfrm>
          <a:prstGeom prst="rightArrow">
            <a:avLst>
              <a:gd name="adj1" fmla="val 50000"/>
              <a:gd name="adj2" fmla="val 40345"/>
            </a:avLst>
          </a:prstGeom>
          <a:gradFill rotWithShape="1">
            <a:gsLst>
              <a:gs pos="0">
                <a:srgbClr val="0000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20755994" flipV="1">
            <a:off x="8080375" y="2144713"/>
            <a:ext cx="203200" cy="604837"/>
          </a:xfrm>
          <a:prstGeom prst="upArrow">
            <a:avLst>
              <a:gd name="adj1" fmla="val 50000"/>
              <a:gd name="adj2" fmla="val 74414"/>
            </a:avLst>
          </a:prstGeom>
          <a:gradFill rotWithShape="1">
            <a:gsLst>
              <a:gs pos="0">
                <a:srgbClr val="FF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685602">
            <a:off x="8180388" y="3152775"/>
            <a:ext cx="201612" cy="603250"/>
          </a:xfrm>
          <a:prstGeom prst="upArrow">
            <a:avLst>
              <a:gd name="adj1" fmla="val 50000"/>
              <a:gd name="adj2" fmla="val 74803"/>
            </a:avLst>
          </a:prstGeom>
          <a:gradFill rotWithShape="1">
            <a:gsLst>
              <a:gs pos="0">
                <a:srgbClr val="FF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rot="-2239915">
            <a:off x="7481888" y="844550"/>
            <a:ext cx="182562" cy="971550"/>
          </a:xfrm>
          <a:prstGeom prst="upArrow">
            <a:avLst>
              <a:gd name="adj1" fmla="val 50000"/>
              <a:gd name="adj2" fmla="val 133044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5400000">
            <a:off x="5421312" y="150813"/>
            <a:ext cx="373063" cy="230188"/>
          </a:xfrm>
          <a:prstGeom prst="rightArrow">
            <a:avLst>
              <a:gd name="adj1" fmla="val 50000"/>
              <a:gd name="adj2" fmla="val 40517"/>
            </a:avLst>
          </a:prstGeom>
          <a:gradFill rotWithShape="1">
            <a:gsLst>
              <a:gs pos="0">
                <a:srgbClr val="000066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6395670">
            <a:off x="6377781" y="108744"/>
            <a:ext cx="179388" cy="1028700"/>
          </a:xfrm>
          <a:prstGeom prst="upArrow">
            <a:avLst>
              <a:gd name="adj1" fmla="val 50000"/>
              <a:gd name="adj2" fmla="val 143362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 rot="-3610307">
            <a:off x="7026276" y="625475"/>
            <a:ext cx="373062" cy="230187"/>
          </a:xfrm>
          <a:prstGeom prst="rightArrow">
            <a:avLst>
              <a:gd name="adj1" fmla="val 50000"/>
              <a:gd name="adj2" fmla="val 40517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496" name="Picture 16" descr="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693">
            <a:off x="7094538" y="182563"/>
            <a:ext cx="703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AutoShape 17"/>
          <p:cNvSpPr>
            <a:spLocks noChangeArrowheads="1"/>
          </p:cNvSpPr>
          <p:nvPr/>
        </p:nvSpPr>
        <p:spPr bwMode="auto">
          <a:xfrm rot="-4599445">
            <a:off x="6347619" y="-308768"/>
            <a:ext cx="177800" cy="1027112"/>
          </a:xfrm>
          <a:prstGeom prst="upArrow">
            <a:avLst>
              <a:gd name="adj1" fmla="val 50000"/>
              <a:gd name="adj2" fmla="val 144420"/>
            </a:avLst>
          </a:prstGeom>
          <a:gradFill rotWithShape="1">
            <a:gsLst>
              <a:gs pos="0">
                <a:srgbClr val="000066"/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8521615">
            <a:off x="7912100" y="657225"/>
            <a:ext cx="182563" cy="971550"/>
          </a:xfrm>
          <a:prstGeom prst="upArrow">
            <a:avLst>
              <a:gd name="adj1" fmla="val 50000"/>
              <a:gd name="adj2" fmla="val 133043"/>
            </a:avLst>
          </a:prstGeom>
          <a:gradFill rotWithShape="1">
            <a:gsLst>
              <a:gs pos="0">
                <a:srgbClr val="0066FF"/>
              </a:gs>
              <a:gs pos="100000">
                <a:srgbClr val="0000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-8897993">
            <a:off x="7639050" y="4164013"/>
            <a:ext cx="184150" cy="973137"/>
          </a:xfrm>
          <a:prstGeom prst="upArrow">
            <a:avLst>
              <a:gd name="adj1" fmla="val 50000"/>
              <a:gd name="adj2" fmla="val 132112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-5400000">
            <a:off x="5536406" y="5664994"/>
            <a:ext cx="373063" cy="231775"/>
          </a:xfrm>
          <a:prstGeom prst="rightArrow">
            <a:avLst>
              <a:gd name="adj1" fmla="val 50000"/>
              <a:gd name="adj2" fmla="val 40240"/>
            </a:avLst>
          </a:prstGeom>
          <a:gradFill rotWithShape="1">
            <a:gsLst>
              <a:gs pos="0">
                <a:srgbClr val="000066"/>
              </a:gs>
              <a:gs pos="100000">
                <a:srgbClr val="33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 rot="4366594">
            <a:off x="6437313" y="4968875"/>
            <a:ext cx="177800" cy="1028700"/>
          </a:xfrm>
          <a:prstGeom prst="upArrow">
            <a:avLst>
              <a:gd name="adj1" fmla="val 50000"/>
              <a:gd name="adj2" fmla="val 14464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02" name="Picture 22" descr="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0712">
            <a:off x="7451725" y="5265738"/>
            <a:ext cx="36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AutoShape 23"/>
          <p:cNvSpPr>
            <a:spLocks noChangeArrowheads="1"/>
          </p:cNvSpPr>
          <p:nvPr/>
        </p:nvSpPr>
        <p:spPr bwMode="auto">
          <a:xfrm rot="-6108408">
            <a:off x="6449219" y="5318919"/>
            <a:ext cx="177800" cy="1027112"/>
          </a:xfrm>
          <a:prstGeom prst="upArrow">
            <a:avLst>
              <a:gd name="adj1" fmla="val 50000"/>
              <a:gd name="adj2" fmla="val 144420"/>
            </a:avLst>
          </a:prstGeom>
          <a:gradFill rotWithShape="1">
            <a:gsLst>
              <a:gs pos="0">
                <a:srgbClr val="000066"/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 rot="1847471">
            <a:off x="7969250" y="4257675"/>
            <a:ext cx="184150" cy="969963"/>
          </a:xfrm>
          <a:prstGeom prst="upArrow">
            <a:avLst>
              <a:gd name="adj1" fmla="val 50000"/>
              <a:gd name="adj2" fmla="val 131681"/>
            </a:avLst>
          </a:prstGeom>
          <a:gradFill rotWithShape="1">
            <a:gsLst>
              <a:gs pos="0">
                <a:srgbClr val="0066FF"/>
              </a:gs>
              <a:gs pos="100000">
                <a:srgbClr val="0000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2862777">
            <a:off x="7138194" y="5182394"/>
            <a:ext cx="373062" cy="228600"/>
          </a:xfrm>
          <a:prstGeom prst="rightArrow">
            <a:avLst>
              <a:gd name="adj1" fmla="val 50000"/>
              <a:gd name="adj2" fmla="val 40799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817813" y="2038350"/>
            <a:ext cx="510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H="1">
            <a:off x="2817813" y="3949700"/>
            <a:ext cx="510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2800350" y="606425"/>
            <a:ext cx="279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H="1">
            <a:off x="2800350" y="5592763"/>
            <a:ext cx="279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rot="16200000" flipH="1">
            <a:off x="5284788" y="1760538"/>
            <a:ext cx="4826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rot="16200000" flipH="1">
            <a:off x="5334000" y="5284788"/>
            <a:ext cx="4826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rot="16200000" flipH="1">
            <a:off x="5302250" y="3671888"/>
            <a:ext cx="4826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rot="5400000" flipH="1" flipV="1">
            <a:off x="5300663" y="4203700"/>
            <a:ext cx="4826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rot="5400000" flipH="1" flipV="1">
            <a:off x="5283200" y="2308225"/>
            <a:ext cx="4826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rot="5400000" flipH="1" flipV="1">
            <a:off x="5316538" y="895350"/>
            <a:ext cx="4826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stealth" w="lg" len="lg"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AutoShape 36"/>
          <p:cNvSpPr>
            <a:spLocks/>
          </p:cNvSpPr>
          <p:nvPr/>
        </p:nvSpPr>
        <p:spPr bwMode="auto">
          <a:xfrm>
            <a:off x="2335213" y="342900"/>
            <a:ext cx="415925" cy="5387975"/>
          </a:xfrm>
          <a:prstGeom prst="leftBrace">
            <a:avLst>
              <a:gd name="adj1" fmla="val 107952"/>
              <a:gd name="adj2" fmla="val 50000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7493" name="Text Box 37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But the winds don’t go straight!</a:t>
            </a:r>
            <a:endParaRPr lang="en-US" altLang="en-US" sz="2800"/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 rot="-9123301">
            <a:off x="8037513" y="3965575"/>
            <a:ext cx="371475" cy="230188"/>
          </a:xfrm>
          <a:prstGeom prst="rightArrow">
            <a:avLst>
              <a:gd name="adj1" fmla="val 50000"/>
              <a:gd name="adj2" fmla="val 40345"/>
            </a:avLst>
          </a:prstGeom>
          <a:gradFill rotWithShape="1">
            <a:gsLst>
              <a:gs pos="0">
                <a:srgbClr val="0000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Driving Forces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3113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 Gravitational Force</a:t>
            </a:r>
          </a:p>
          <a:p>
            <a:pPr lvl="1" eaLnBrk="1" hangingPunct="1"/>
            <a:r>
              <a:rPr lang="en-US" altLang="en-US" smtClean="0"/>
              <a:t> Earth’s gravity holds atmosphere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 Pressure Gradient force</a:t>
            </a:r>
          </a:p>
          <a:p>
            <a:pPr lvl="2" eaLnBrk="1" hangingPunct="1"/>
            <a:r>
              <a:rPr lang="en-US" altLang="en-US" smtClean="0"/>
              <a:t> isobar = line of constant pressure</a:t>
            </a:r>
          </a:p>
          <a:p>
            <a:pPr lvl="2" eaLnBrk="1" hangingPunct="1"/>
            <a:r>
              <a:rPr lang="en-US" altLang="en-US" smtClean="0"/>
              <a:t> Pressure Gradient force acts perpendicular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192338" y="1755775"/>
          <a:ext cx="5108575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993900" imgH="482600" progId="Equation.DSMT4">
                  <p:embed/>
                </p:oleObj>
              </mc:Choice>
              <mc:Fallback>
                <p:oleObj name="Equation" r:id="rId3" imgW="1993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1755775"/>
                        <a:ext cx="5108575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G04_07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22188" r="1532" b="22646"/>
          <a:stretch>
            <a:fillRect/>
          </a:stretch>
        </p:blipFill>
        <p:spPr bwMode="auto">
          <a:xfrm>
            <a:off x="1809750" y="4433888"/>
            <a:ext cx="55260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887663" y="733425"/>
            <a:ext cx="6051550" cy="5888038"/>
            <a:chOff x="-99" y="99"/>
            <a:chExt cx="4231" cy="4117"/>
          </a:xfrm>
        </p:grpSpPr>
        <p:pic>
          <p:nvPicPr>
            <p:cNvPr id="21548" name="Picture 3" descr="EarthEquinoxTran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" y="385"/>
              <a:ext cx="3649" cy="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1849"/>
              <a:ext cx="25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0" name="AutoShape 5"/>
            <p:cNvSpPr>
              <a:spLocks noChangeArrowheads="1"/>
            </p:cNvSpPr>
            <p:nvPr/>
          </p:nvSpPr>
          <p:spPr bwMode="auto">
            <a:xfrm>
              <a:off x="3560" y="2017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1" name="AutoShape 6"/>
            <p:cNvSpPr>
              <a:spLocks noChangeArrowheads="1"/>
            </p:cNvSpPr>
            <p:nvPr/>
          </p:nvSpPr>
          <p:spPr bwMode="auto">
            <a:xfrm rot="-860070">
              <a:off x="3785" y="1269"/>
              <a:ext cx="142" cy="525"/>
            </a:xfrm>
            <a:prstGeom prst="upArrow">
              <a:avLst>
                <a:gd name="adj1" fmla="val 50000"/>
                <a:gd name="adj2" fmla="val 9243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2" name="AutoShape 7"/>
            <p:cNvSpPr>
              <a:spLocks noChangeArrowheads="1"/>
            </p:cNvSpPr>
            <p:nvPr/>
          </p:nvSpPr>
          <p:spPr bwMode="auto">
            <a:xfrm rot="1155654" flipV="1">
              <a:off x="3774" y="2405"/>
              <a:ext cx="172" cy="526"/>
            </a:xfrm>
            <a:prstGeom prst="upArrow">
              <a:avLst>
                <a:gd name="adj1" fmla="val 50000"/>
                <a:gd name="adj2" fmla="val 7645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3" name="AutoShape 8"/>
            <p:cNvSpPr>
              <a:spLocks noChangeArrowheads="1"/>
            </p:cNvSpPr>
            <p:nvPr/>
          </p:nvSpPr>
          <p:spPr bwMode="auto">
            <a:xfrm rot="8926359">
              <a:off x="3389" y="1273"/>
              <a:ext cx="260" cy="161"/>
            </a:xfrm>
            <a:prstGeom prst="rightArrow">
              <a:avLst>
                <a:gd name="adj1" fmla="val 50000"/>
                <a:gd name="adj2" fmla="val 40373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4" name="AutoShape 9"/>
            <p:cNvSpPr>
              <a:spLocks noChangeArrowheads="1"/>
            </p:cNvSpPr>
            <p:nvPr/>
          </p:nvSpPr>
          <p:spPr bwMode="auto">
            <a:xfrm rot="12454786" flipV="1">
              <a:off x="3401" y="2788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5" name="AutoShape 10"/>
            <p:cNvSpPr>
              <a:spLocks noChangeArrowheads="1"/>
            </p:cNvSpPr>
            <p:nvPr/>
          </p:nvSpPr>
          <p:spPr bwMode="auto">
            <a:xfrm rot="20755994" flipV="1">
              <a:off x="3433" y="1543"/>
              <a:ext cx="142" cy="423"/>
            </a:xfrm>
            <a:prstGeom prst="upArrow">
              <a:avLst>
                <a:gd name="adj1" fmla="val 50000"/>
                <a:gd name="adj2" fmla="val 74472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6" name="AutoShape 11"/>
            <p:cNvSpPr>
              <a:spLocks noChangeArrowheads="1"/>
            </p:cNvSpPr>
            <p:nvPr/>
          </p:nvSpPr>
          <p:spPr bwMode="auto">
            <a:xfrm rot="685602">
              <a:off x="3503" y="2248"/>
              <a:ext cx="141" cy="422"/>
            </a:xfrm>
            <a:prstGeom prst="upArrow">
              <a:avLst>
                <a:gd name="adj1" fmla="val 50000"/>
                <a:gd name="adj2" fmla="val 7482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7" name="AutoShape 12"/>
            <p:cNvSpPr>
              <a:spLocks noChangeArrowheads="1"/>
            </p:cNvSpPr>
            <p:nvPr/>
          </p:nvSpPr>
          <p:spPr bwMode="auto">
            <a:xfrm rot="-2239915">
              <a:off x="3014" y="634"/>
              <a:ext cx="128" cy="679"/>
            </a:xfrm>
            <a:prstGeom prst="upArrow">
              <a:avLst>
                <a:gd name="adj1" fmla="val 50000"/>
                <a:gd name="adj2" fmla="val 13261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8" name="AutoShape 13"/>
            <p:cNvSpPr>
              <a:spLocks noChangeArrowheads="1"/>
            </p:cNvSpPr>
            <p:nvPr/>
          </p:nvSpPr>
          <p:spPr bwMode="auto">
            <a:xfrm rot="5400000">
              <a:off x="1574" y="149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59" name="AutoShape 14"/>
            <p:cNvSpPr>
              <a:spLocks noChangeArrowheads="1"/>
            </p:cNvSpPr>
            <p:nvPr/>
          </p:nvSpPr>
          <p:spPr bwMode="auto">
            <a:xfrm rot="6395670">
              <a:off x="2242" y="119"/>
              <a:ext cx="126" cy="720"/>
            </a:xfrm>
            <a:prstGeom prst="upArrow">
              <a:avLst>
                <a:gd name="adj1" fmla="val 50000"/>
                <a:gd name="adj2" fmla="val 14285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60" name="AutoShape 15"/>
            <p:cNvSpPr>
              <a:spLocks noChangeArrowheads="1"/>
            </p:cNvSpPr>
            <p:nvPr/>
          </p:nvSpPr>
          <p:spPr bwMode="auto">
            <a:xfrm rot="-3610307">
              <a:off x="2696" y="481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1561" name="Picture 16" descr="clou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693">
              <a:off x="2744" y="171"/>
              <a:ext cx="49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2" name="AutoShape 17"/>
            <p:cNvSpPr>
              <a:spLocks noChangeArrowheads="1"/>
            </p:cNvSpPr>
            <p:nvPr/>
          </p:nvSpPr>
          <p:spPr bwMode="auto">
            <a:xfrm rot="-4599445">
              <a:off x="2221" y="-173"/>
              <a:ext cx="125" cy="719"/>
            </a:xfrm>
            <a:prstGeom prst="upArrow">
              <a:avLst>
                <a:gd name="adj1" fmla="val 50000"/>
                <a:gd name="adj2" fmla="val 14380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63" name="AutoShape 18"/>
            <p:cNvSpPr>
              <a:spLocks noChangeArrowheads="1"/>
            </p:cNvSpPr>
            <p:nvPr/>
          </p:nvSpPr>
          <p:spPr bwMode="auto">
            <a:xfrm rot="8521615">
              <a:off x="3315" y="503"/>
              <a:ext cx="128" cy="679"/>
            </a:xfrm>
            <a:prstGeom prst="upArrow">
              <a:avLst>
                <a:gd name="adj1" fmla="val 50000"/>
                <a:gd name="adj2" fmla="val 132617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64" name="AutoShape 19"/>
            <p:cNvSpPr>
              <a:spLocks noChangeArrowheads="1"/>
            </p:cNvSpPr>
            <p:nvPr/>
          </p:nvSpPr>
          <p:spPr bwMode="auto">
            <a:xfrm rot="-8897993">
              <a:off x="3124" y="2955"/>
              <a:ext cx="129" cy="680"/>
            </a:xfrm>
            <a:prstGeom prst="upArrow">
              <a:avLst>
                <a:gd name="adj1" fmla="val 50000"/>
                <a:gd name="adj2" fmla="val 13178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65" name="AutoShape 20"/>
            <p:cNvSpPr>
              <a:spLocks noChangeArrowheads="1"/>
            </p:cNvSpPr>
            <p:nvPr/>
          </p:nvSpPr>
          <p:spPr bwMode="auto">
            <a:xfrm rot="-5400000">
              <a:off x="1654" y="4005"/>
              <a:ext cx="261" cy="161"/>
            </a:xfrm>
            <a:prstGeom prst="rightArrow">
              <a:avLst>
                <a:gd name="adj1" fmla="val 50000"/>
                <a:gd name="adj2" fmla="val 40528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66" name="AutoShape 21"/>
            <p:cNvSpPr>
              <a:spLocks noChangeArrowheads="1"/>
            </p:cNvSpPr>
            <p:nvPr/>
          </p:nvSpPr>
          <p:spPr bwMode="auto">
            <a:xfrm rot="4366594">
              <a:off x="2283" y="3518"/>
              <a:ext cx="125" cy="720"/>
            </a:xfrm>
            <a:prstGeom prst="upArrow">
              <a:avLst>
                <a:gd name="adj1" fmla="val 50000"/>
                <a:gd name="adj2" fmla="val 144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1567" name="Picture 22" descr="clou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712">
              <a:off x="2993" y="3725"/>
              <a:ext cx="25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8" name="AutoShape 23"/>
            <p:cNvSpPr>
              <a:spLocks noChangeArrowheads="1"/>
            </p:cNvSpPr>
            <p:nvPr/>
          </p:nvSpPr>
          <p:spPr bwMode="auto">
            <a:xfrm rot="-6108408">
              <a:off x="2292" y="3762"/>
              <a:ext cx="125" cy="719"/>
            </a:xfrm>
            <a:prstGeom prst="upArrow">
              <a:avLst>
                <a:gd name="adj1" fmla="val 50000"/>
                <a:gd name="adj2" fmla="val 143800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69" name="AutoShape 24"/>
            <p:cNvSpPr>
              <a:spLocks noChangeArrowheads="1"/>
            </p:cNvSpPr>
            <p:nvPr/>
          </p:nvSpPr>
          <p:spPr bwMode="auto">
            <a:xfrm rot="1847471">
              <a:off x="3355" y="3020"/>
              <a:ext cx="129" cy="679"/>
            </a:xfrm>
            <a:prstGeom prst="upArrow">
              <a:avLst>
                <a:gd name="adj1" fmla="val 50000"/>
                <a:gd name="adj2" fmla="val 131589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70" name="AutoShape 25"/>
            <p:cNvSpPr>
              <a:spLocks noChangeArrowheads="1"/>
            </p:cNvSpPr>
            <p:nvPr/>
          </p:nvSpPr>
          <p:spPr bwMode="auto">
            <a:xfrm rot="2862777">
              <a:off x="2773" y="3668"/>
              <a:ext cx="261" cy="160"/>
            </a:xfrm>
            <a:prstGeom prst="rightArrow">
              <a:avLst>
                <a:gd name="adj1" fmla="val 50000"/>
                <a:gd name="adj2" fmla="val 4078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0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Zones</a:t>
            </a:r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628650" y="439738"/>
            <a:ext cx="2082800" cy="3260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Winds named for direction they are </a:t>
            </a:r>
            <a:r>
              <a:rPr lang="en-US" altLang="en-US" sz="4800"/>
              <a:t>from</a:t>
            </a:r>
          </a:p>
        </p:txBody>
      </p:sp>
      <p:grpSp>
        <p:nvGrpSpPr>
          <p:cNvPr id="148508" name="Group 28"/>
          <p:cNvGrpSpPr>
            <a:grpSpLocks/>
          </p:cNvGrpSpPr>
          <p:nvPr/>
        </p:nvGrpSpPr>
        <p:grpSpPr bwMode="auto">
          <a:xfrm>
            <a:off x="2747963" y="1277938"/>
            <a:ext cx="4821237" cy="2166937"/>
            <a:chOff x="1731" y="805"/>
            <a:chExt cx="3037" cy="1365"/>
          </a:xfrm>
        </p:grpSpPr>
        <p:sp>
          <p:nvSpPr>
            <p:cNvPr id="21543" name="Arc 29"/>
            <p:cNvSpPr>
              <a:spLocks/>
            </p:cNvSpPr>
            <p:nvPr/>
          </p:nvSpPr>
          <p:spPr bwMode="auto">
            <a:xfrm flipV="1">
              <a:off x="1731" y="1746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Arc 30"/>
            <p:cNvSpPr>
              <a:spLocks/>
            </p:cNvSpPr>
            <p:nvPr/>
          </p:nvSpPr>
          <p:spPr bwMode="auto">
            <a:xfrm flipV="1">
              <a:off x="2711" y="805"/>
              <a:ext cx="493" cy="200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Arc 31"/>
            <p:cNvSpPr>
              <a:spLocks/>
            </p:cNvSpPr>
            <p:nvPr/>
          </p:nvSpPr>
          <p:spPr bwMode="auto">
            <a:xfrm flipV="1">
              <a:off x="3817" y="1721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Arc 32"/>
            <p:cNvSpPr>
              <a:spLocks/>
            </p:cNvSpPr>
            <p:nvPr/>
          </p:nvSpPr>
          <p:spPr bwMode="auto">
            <a:xfrm flipH="1">
              <a:off x="2207" y="1273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Arc 33"/>
            <p:cNvSpPr>
              <a:spLocks/>
            </p:cNvSpPr>
            <p:nvPr/>
          </p:nvSpPr>
          <p:spPr bwMode="auto">
            <a:xfrm flipH="1">
              <a:off x="4008" y="1227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514" name="Group 34"/>
          <p:cNvGrpSpPr>
            <a:grpSpLocks/>
          </p:cNvGrpSpPr>
          <p:nvPr/>
        </p:nvGrpSpPr>
        <p:grpSpPr bwMode="auto">
          <a:xfrm>
            <a:off x="2762250" y="3868738"/>
            <a:ext cx="5113338" cy="2328862"/>
            <a:chOff x="1740" y="2437"/>
            <a:chExt cx="3221" cy="1467"/>
          </a:xfrm>
        </p:grpSpPr>
        <p:sp>
          <p:nvSpPr>
            <p:cNvPr id="21538" name="Arc 35"/>
            <p:cNvSpPr>
              <a:spLocks/>
            </p:cNvSpPr>
            <p:nvPr/>
          </p:nvSpPr>
          <p:spPr bwMode="auto">
            <a:xfrm>
              <a:off x="1740" y="2437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Arc 36"/>
            <p:cNvSpPr>
              <a:spLocks/>
            </p:cNvSpPr>
            <p:nvPr/>
          </p:nvSpPr>
          <p:spPr bwMode="auto">
            <a:xfrm>
              <a:off x="3850" y="2467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Arc 37"/>
            <p:cNvSpPr>
              <a:spLocks/>
            </p:cNvSpPr>
            <p:nvPr/>
          </p:nvSpPr>
          <p:spPr bwMode="auto">
            <a:xfrm flipH="1" flipV="1">
              <a:off x="2241" y="2918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Arc 38"/>
            <p:cNvSpPr>
              <a:spLocks/>
            </p:cNvSpPr>
            <p:nvPr/>
          </p:nvSpPr>
          <p:spPr bwMode="auto">
            <a:xfrm flipH="1" flipV="1">
              <a:off x="4201" y="2905"/>
              <a:ext cx="760" cy="424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Arc 39"/>
            <p:cNvSpPr>
              <a:spLocks/>
            </p:cNvSpPr>
            <p:nvPr/>
          </p:nvSpPr>
          <p:spPr bwMode="auto">
            <a:xfrm>
              <a:off x="2815" y="3704"/>
              <a:ext cx="493" cy="200"/>
            </a:xfrm>
            <a:custGeom>
              <a:avLst/>
              <a:gdLst>
                <a:gd name="T0" fmla="*/ 0 w 21600"/>
                <a:gd name="T1" fmla="*/ 0 h 19280"/>
                <a:gd name="T2" fmla="*/ 0 w 21600"/>
                <a:gd name="T3" fmla="*/ 0 h 19280"/>
                <a:gd name="T4" fmla="*/ 0 w 21600"/>
                <a:gd name="T5" fmla="*/ 0 h 19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280" fill="none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</a:path>
                <a:path w="21600" h="19280" stroke="0" extrusionOk="0">
                  <a:moveTo>
                    <a:pt x="9738" y="0"/>
                  </a:moveTo>
                  <a:cubicBezTo>
                    <a:pt x="17013" y="3674"/>
                    <a:pt x="21600" y="11130"/>
                    <a:pt x="21600" y="19280"/>
                  </a:cubicBezTo>
                  <a:lnTo>
                    <a:pt x="0" y="19280"/>
                  </a:lnTo>
                  <a:lnTo>
                    <a:pt x="9738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520" name="Group 40"/>
          <p:cNvGrpSpPr>
            <a:grpSpLocks/>
          </p:cNvGrpSpPr>
          <p:nvPr/>
        </p:nvGrpSpPr>
        <p:grpSpPr bwMode="auto">
          <a:xfrm>
            <a:off x="3919538" y="1282700"/>
            <a:ext cx="3371850" cy="4838700"/>
            <a:chOff x="2469" y="808"/>
            <a:chExt cx="2124" cy="3048"/>
          </a:xfrm>
        </p:grpSpPr>
        <p:sp>
          <p:nvSpPr>
            <p:cNvPr id="21532" name="Text Box 41"/>
            <p:cNvSpPr txBox="1">
              <a:spLocks noChangeArrowheads="1"/>
            </p:cNvSpPr>
            <p:nvPr/>
          </p:nvSpPr>
          <p:spPr bwMode="auto">
            <a:xfrm>
              <a:off x="2493" y="1278"/>
              <a:ext cx="171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Westerlies</a:t>
              </a:r>
            </a:p>
          </p:txBody>
        </p:sp>
        <p:sp>
          <p:nvSpPr>
            <p:cNvPr id="21533" name="Text Box 42"/>
            <p:cNvSpPr txBox="1">
              <a:spLocks noChangeArrowheads="1"/>
            </p:cNvSpPr>
            <p:nvPr/>
          </p:nvSpPr>
          <p:spPr bwMode="auto">
            <a:xfrm>
              <a:off x="2469" y="2972"/>
              <a:ext cx="171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Westerlies</a:t>
              </a:r>
            </a:p>
          </p:txBody>
        </p:sp>
        <p:sp>
          <p:nvSpPr>
            <p:cNvPr id="21534" name="Text Box 43"/>
            <p:cNvSpPr txBox="1">
              <a:spLocks noChangeArrowheads="1"/>
            </p:cNvSpPr>
            <p:nvPr/>
          </p:nvSpPr>
          <p:spPr bwMode="auto">
            <a:xfrm>
              <a:off x="2526" y="1834"/>
              <a:ext cx="171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NE Trades</a:t>
              </a:r>
            </a:p>
          </p:txBody>
        </p:sp>
        <p:sp>
          <p:nvSpPr>
            <p:cNvPr id="21535" name="Text Box 44"/>
            <p:cNvSpPr txBox="1">
              <a:spLocks noChangeArrowheads="1"/>
            </p:cNvSpPr>
            <p:nvPr/>
          </p:nvSpPr>
          <p:spPr bwMode="auto">
            <a:xfrm>
              <a:off x="2610" y="2504"/>
              <a:ext cx="171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SE Trades</a:t>
              </a:r>
            </a:p>
          </p:txBody>
        </p:sp>
        <p:sp>
          <p:nvSpPr>
            <p:cNvPr id="21536" name="Text Box 45"/>
            <p:cNvSpPr txBox="1">
              <a:spLocks noChangeArrowheads="1"/>
            </p:cNvSpPr>
            <p:nvPr/>
          </p:nvSpPr>
          <p:spPr bwMode="auto">
            <a:xfrm>
              <a:off x="2875" y="808"/>
              <a:ext cx="1718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Easterlies</a:t>
              </a:r>
            </a:p>
          </p:txBody>
        </p:sp>
        <p:sp>
          <p:nvSpPr>
            <p:cNvPr id="21537" name="Text Box 46"/>
            <p:cNvSpPr txBox="1">
              <a:spLocks noChangeArrowheads="1"/>
            </p:cNvSpPr>
            <p:nvPr/>
          </p:nvSpPr>
          <p:spPr bwMode="auto">
            <a:xfrm>
              <a:off x="2862" y="3568"/>
              <a:ext cx="1718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Easterlies</a:t>
              </a:r>
            </a:p>
          </p:txBody>
        </p:sp>
      </p:grpSp>
      <p:grpSp>
        <p:nvGrpSpPr>
          <p:cNvPr id="148527" name="Group 47"/>
          <p:cNvGrpSpPr>
            <a:grpSpLocks/>
          </p:cNvGrpSpPr>
          <p:nvPr/>
        </p:nvGrpSpPr>
        <p:grpSpPr bwMode="auto">
          <a:xfrm>
            <a:off x="3902075" y="1585913"/>
            <a:ext cx="2911475" cy="4092575"/>
            <a:chOff x="2458" y="999"/>
            <a:chExt cx="1834" cy="2578"/>
          </a:xfrm>
        </p:grpSpPr>
        <p:sp>
          <p:nvSpPr>
            <p:cNvPr id="21527" name="Text Box 48"/>
            <p:cNvSpPr txBox="1">
              <a:spLocks noChangeArrowheads="1"/>
            </p:cNvSpPr>
            <p:nvPr/>
          </p:nvSpPr>
          <p:spPr bwMode="auto">
            <a:xfrm>
              <a:off x="2489" y="2160"/>
              <a:ext cx="1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  <a:latin typeface="Arial Unicode MS" pitchFamily="34" charset="-128"/>
                </a:rPr>
                <a:t>Doldrums</a:t>
              </a:r>
            </a:p>
          </p:txBody>
        </p:sp>
        <p:sp>
          <p:nvSpPr>
            <p:cNvPr id="21528" name="Text Box 49"/>
            <p:cNvSpPr txBox="1">
              <a:spLocks noChangeArrowheads="1"/>
            </p:cNvSpPr>
            <p:nvPr/>
          </p:nvSpPr>
          <p:spPr bwMode="auto">
            <a:xfrm>
              <a:off x="2492" y="1588"/>
              <a:ext cx="1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  <a:latin typeface="Arial Unicode MS" pitchFamily="34" charset="-128"/>
                </a:rPr>
                <a:t>Horse Latitudes</a:t>
              </a:r>
            </a:p>
          </p:txBody>
        </p:sp>
        <p:sp>
          <p:nvSpPr>
            <p:cNvPr id="21529" name="Text Box 50"/>
            <p:cNvSpPr txBox="1">
              <a:spLocks noChangeArrowheads="1"/>
            </p:cNvSpPr>
            <p:nvPr/>
          </p:nvSpPr>
          <p:spPr bwMode="auto">
            <a:xfrm>
              <a:off x="2532" y="2737"/>
              <a:ext cx="1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  <a:latin typeface="Arial Unicode MS" pitchFamily="34" charset="-128"/>
                </a:rPr>
                <a:t>Horse Latitudes</a:t>
              </a:r>
            </a:p>
          </p:txBody>
        </p:sp>
        <p:sp>
          <p:nvSpPr>
            <p:cNvPr id="21530" name="Text Box 51"/>
            <p:cNvSpPr txBox="1">
              <a:spLocks noChangeArrowheads="1"/>
            </p:cNvSpPr>
            <p:nvPr/>
          </p:nvSpPr>
          <p:spPr bwMode="auto">
            <a:xfrm>
              <a:off x="2458" y="999"/>
              <a:ext cx="1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  <a:latin typeface="Arial Unicode MS" pitchFamily="34" charset="-128"/>
                </a:rPr>
                <a:t>Polar Front</a:t>
              </a:r>
            </a:p>
          </p:txBody>
        </p:sp>
        <p:sp>
          <p:nvSpPr>
            <p:cNvPr id="21531" name="Text Box 52"/>
            <p:cNvSpPr txBox="1">
              <a:spLocks noChangeArrowheads="1"/>
            </p:cNvSpPr>
            <p:nvPr/>
          </p:nvSpPr>
          <p:spPr bwMode="auto">
            <a:xfrm>
              <a:off x="2574" y="3289"/>
              <a:ext cx="1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CC33"/>
                  </a:solidFill>
                  <a:latin typeface="Arial Unicode MS" pitchFamily="34" charset="-128"/>
                </a:rPr>
                <a:t>Polar Front</a:t>
              </a:r>
            </a:p>
          </p:txBody>
        </p:sp>
      </p:grpSp>
      <p:sp>
        <p:nvSpPr>
          <p:cNvPr id="21513" name="Text Box 53"/>
          <p:cNvSpPr txBox="1">
            <a:spLocks noChangeArrowheads="1"/>
          </p:cNvSpPr>
          <p:nvPr/>
        </p:nvSpPr>
        <p:spPr bwMode="auto">
          <a:xfrm>
            <a:off x="511175" y="4359275"/>
            <a:ext cx="2317750" cy="1554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3CC33"/>
                </a:solidFill>
              </a:rPr>
              <a:t>Windless zones names vary</a:t>
            </a:r>
            <a:endParaRPr lang="en-US" altLang="en-US" sz="4800">
              <a:solidFill>
                <a:srgbClr val="33CC33"/>
              </a:solidFill>
            </a:endParaRPr>
          </a:p>
        </p:txBody>
      </p:sp>
      <p:grpSp>
        <p:nvGrpSpPr>
          <p:cNvPr id="148534" name="Group 54"/>
          <p:cNvGrpSpPr>
            <a:grpSpLocks/>
          </p:cNvGrpSpPr>
          <p:nvPr/>
        </p:nvGrpSpPr>
        <p:grpSpPr bwMode="auto">
          <a:xfrm>
            <a:off x="2471738" y="1524000"/>
            <a:ext cx="2589212" cy="4330700"/>
            <a:chOff x="1557" y="960"/>
            <a:chExt cx="1631" cy="2728"/>
          </a:xfrm>
        </p:grpSpPr>
        <p:sp>
          <p:nvSpPr>
            <p:cNvPr id="21521" name="Line 55"/>
            <p:cNvSpPr>
              <a:spLocks noChangeShapeType="1"/>
            </p:cNvSpPr>
            <p:nvPr/>
          </p:nvSpPr>
          <p:spPr bwMode="auto">
            <a:xfrm flipV="1">
              <a:off x="1557" y="960"/>
              <a:ext cx="1334" cy="10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56"/>
            <p:cNvSpPr>
              <a:spLocks noChangeShapeType="1"/>
            </p:cNvSpPr>
            <p:nvPr/>
          </p:nvSpPr>
          <p:spPr bwMode="auto">
            <a:xfrm flipV="1">
              <a:off x="1566" y="1469"/>
              <a:ext cx="1110" cy="63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57"/>
            <p:cNvSpPr>
              <a:spLocks noChangeShapeType="1"/>
            </p:cNvSpPr>
            <p:nvPr/>
          </p:nvSpPr>
          <p:spPr bwMode="auto">
            <a:xfrm flipV="1">
              <a:off x="1573" y="1968"/>
              <a:ext cx="1111" cy="16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58"/>
            <p:cNvSpPr>
              <a:spLocks noChangeShapeType="1"/>
            </p:cNvSpPr>
            <p:nvPr/>
          </p:nvSpPr>
          <p:spPr bwMode="auto">
            <a:xfrm>
              <a:off x="1565" y="2270"/>
              <a:ext cx="1623" cy="141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59"/>
            <p:cNvSpPr>
              <a:spLocks noChangeShapeType="1"/>
            </p:cNvSpPr>
            <p:nvPr/>
          </p:nvSpPr>
          <p:spPr bwMode="auto">
            <a:xfrm>
              <a:off x="1563" y="2161"/>
              <a:ext cx="1228" cy="46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60"/>
            <p:cNvSpPr>
              <a:spLocks noChangeShapeType="1"/>
            </p:cNvSpPr>
            <p:nvPr/>
          </p:nvSpPr>
          <p:spPr bwMode="auto">
            <a:xfrm>
              <a:off x="1571" y="2211"/>
              <a:ext cx="1079" cy="8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8541" name="Group 61"/>
          <p:cNvGrpSpPr>
            <a:grpSpLocks/>
          </p:cNvGrpSpPr>
          <p:nvPr/>
        </p:nvGrpSpPr>
        <p:grpSpPr bwMode="auto">
          <a:xfrm>
            <a:off x="2505075" y="1963738"/>
            <a:ext cx="2035175" cy="3490912"/>
            <a:chOff x="1578" y="1237"/>
            <a:chExt cx="1282" cy="2199"/>
          </a:xfrm>
        </p:grpSpPr>
        <p:sp>
          <p:nvSpPr>
            <p:cNvPr id="21516" name="Line 62"/>
            <p:cNvSpPr>
              <a:spLocks noChangeShapeType="1"/>
            </p:cNvSpPr>
            <p:nvPr/>
          </p:nvSpPr>
          <p:spPr bwMode="auto">
            <a:xfrm flipV="1">
              <a:off x="1579" y="1237"/>
              <a:ext cx="1226" cy="193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63"/>
            <p:cNvSpPr>
              <a:spLocks noChangeShapeType="1"/>
            </p:cNvSpPr>
            <p:nvPr/>
          </p:nvSpPr>
          <p:spPr bwMode="auto">
            <a:xfrm flipV="1">
              <a:off x="1578" y="1811"/>
              <a:ext cx="1033" cy="1407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64"/>
            <p:cNvSpPr>
              <a:spLocks noChangeShapeType="1"/>
            </p:cNvSpPr>
            <p:nvPr/>
          </p:nvSpPr>
          <p:spPr bwMode="auto">
            <a:xfrm flipV="1">
              <a:off x="1597" y="2342"/>
              <a:ext cx="1193" cy="906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65"/>
            <p:cNvSpPr>
              <a:spLocks noChangeShapeType="1"/>
            </p:cNvSpPr>
            <p:nvPr/>
          </p:nvSpPr>
          <p:spPr bwMode="auto">
            <a:xfrm flipV="1">
              <a:off x="1595" y="2916"/>
              <a:ext cx="1043" cy="36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66"/>
            <p:cNvSpPr>
              <a:spLocks noChangeShapeType="1"/>
            </p:cNvSpPr>
            <p:nvPr/>
          </p:nvSpPr>
          <p:spPr bwMode="auto">
            <a:xfrm>
              <a:off x="1604" y="3317"/>
              <a:ext cx="1256" cy="119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8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8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G04_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635" r="4039" b="1421"/>
          <a:stretch>
            <a:fillRect/>
          </a:stretch>
        </p:blipFill>
        <p:spPr bwMode="auto">
          <a:xfrm>
            <a:off x="477838" y="12700"/>
            <a:ext cx="8262937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Pressure Cells: January</a:t>
            </a:r>
          </a:p>
        </p:txBody>
      </p:sp>
      <p:pic>
        <p:nvPicPr>
          <p:cNvPr id="23555" name="Picture 3" descr="FG04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8188" r="595" b="12375"/>
          <a:stretch>
            <a:fillRect/>
          </a:stretch>
        </p:blipFill>
        <p:spPr bwMode="auto">
          <a:xfrm>
            <a:off x="0" y="912813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2835275" y="1763713"/>
            <a:ext cx="915988" cy="552450"/>
            <a:chOff x="1854" y="1120"/>
            <a:chExt cx="478" cy="288"/>
          </a:xfrm>
        </p:grpSpPr>
        <p:sp>
          <p:nvSpPr>
            <p:cNvPr id="23564" name="Oval 5"/>
            <p:cNvSpPr>
              <a:spLocks noChangeAspect="1" noChangeArrowheads="1"/>
            </p:cNvSpPr>
            <p:nvPr/>
          </p:nvSpPr>
          <p:spPr bwMode="auto">
            <a:xfrm>
              <a:off x="1854" y="1120"/>
              <a:ext cx="47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565" name="Oval 6"/>
            <p:cNvSpPr>
              <a:spLocks noChangeAspect="1" noChangeArrowheads="1"/>
            </p:cNvSpPr>
            <p:nvPr/>
          </p:nvSpPr>
          <p:spPr bwMode="auto">
            <a:xfrm>
              <a:off x="1998" y="1207"/>
              <a:ext cx="190" cy="1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566" name="Oval 7"/>
            <p:cNvSpPr>
              <a:spLocks noChangeAspect="1" noChangeArrowheads="1"/>
            </p:cNvSpPr>
            <p:nvPr/>
          </p:nvSpPr>
          <p:spPr bwMode="auto">
            <a:xfrm>
              <a:off x="1926" y="1164"/>
              <a:ext cx="334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3135313" y="1885950"/>
            <a:ext cx="31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charset="0"/>
              </a:rPr>
              <a:t>H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1443038" y="1300163"/>
            <a:ext cx="3700462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North American High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06375" y="4751388"/>
            <a:ext cx="870902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Parallel isobars over (low friction) ocean </a:t>
            </a:r>
            <a:r>
              <a:rPr lang="en-US" altLang="en-US" sz="2400">
                <a:solidFill>
                  <a:srgbClr val="003300"/>
                </a:solidFill>
                <a:latin typeface="MS Mincho" pitchFamily="49" charset="-128"/>
                <a:ea typeface="MS Mincho" pitchFamily="49" charset="-128"/>
              </a:rPr>
              <a:t>⇒</a:t>
            </a:r>
            <a:r>
              <a:rPr lang="en-US" altLang="en-US" sz="2400">
                <a:solidFill>
                  <a:srgbClr val="003300"/>
                </a:solidFill>
                <a:ea typeface="MS Mincho" pitchFamily="49" charset="-128"/>
              </a:rPr>
              <a:t> rippin’ winds!!!</a:t>
            </a:r>
          </a:p>
        </p:txBody>
      </p:sp>
      <p:grpSp>
        <p:nvGrpSpPr>
          <p:cNvPr id="151563" name="Group 11"/>
          <p:cNvGrpSpPr>
            <a:grpSpLocks/>
          </p:cNvGrpSpPr>
          <p:nvPr/>
        </p:nvGrpSpPr>
        <p:grpSpPr bwMode="auto">
          <a:xfrm>
            <a:off x="750888" y="2101850"/>
            <a:ext cx="5265737" cy="1128713"/>
            <a:chOff x="473" y="1324"/>
            <a:chExt cx="3317" cy="711"/>
          </a:xfrm>
        </p:grpSpPr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473" y="1517"/>
              <a:ext cx="1035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3300"/>
                  </a:solidFill>
                </a:rPr>
                <a:t>Aleutian Low</a:t>
              </a:r>
            </a:p>
          </p:txBody>
        </p:sp>
        <p:sp>
          <p:nvSpPr>
            <p:cNvPr id="23563" name="Text Box 13"/>
            <p:cNvSpPr txBox="1">
              <a:spLocks noChangeArrowheads="1"/>
            </p:cNvSpPr>
            <p:nvPr/>
          </p:nvSpPr>
          <p:spPr bwMode="auto">
            <a:xfrm>
              <a:off x="2872" y="1324"/>
              <a:ext cx="918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3300"/>
                  </a:solidFill>
                </a:rPr>
                <a:t>Islandic Low</a:t>
              </a:r>
            </a:p>
          </p:txBody>
        </p:sp>
      </p:grp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7016750" y="1601788"/>
            <a:ext cx="1643063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Siberian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/>
      <p:bldP spid="151560" grpId="1"/>
      <p:bldP spid="151561" grpId="0"/>
      <p:bldP spid="151562" grpId="0"/>
      <p:bldP spid="151562" grpId="1"/>
      <p:bldP spid="151566" grpId="0"/>
      <p:bldP spid="15156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04_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8376" r="719" b="12375"/>
          <a:stretch>
            <a:fillRect/>
          </a:stretch>
        </p:blipFill>
        <p:spPr bwMode="auto">
          <a:xfrm>
            <a:off x="0" y="852488"/>
            <a:ext cx="9144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Pressure Cells: July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77800" y="4708525"/>
            <a:ext cx="870902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Parallel isobars over (low friction) ocean </a:t>
            </a:r>
            <a:r>
              <a:rPr lang="en-US" altLang="en-US" sz="2400">
                <a:solidFill>
                  <a:srgbClr val="003300"/>
                </a:solidFill>
                <a:latin typeface="MS Mincho" pitchFamily="49" charset="-128"/>
                <a:ea typeface="MS Mincho" pitchFamily="49" charset="-128"/>
              </a:rPr>
              <a:t>⇒</a:t>
            </a:r>
            <a:r>
              <a:rPr lang="en-US" altLang="en-US" sz="2400">
                <a:solidFill>
                  <a:srgbClr val="003300"/>
                </a:solidFill>
                <a:ea typeface="MS Mincho" pitchFamily="49" charset="-128"/>
              </a:rPr>
              <a:t> rippin’ winds!!!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7088188" y="1916113"/>
            <a:ext cx="1643062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Tibetan Low</a:t>
            </a:r>
          </a:p>
        </p:txBody>
      </p:sp>
      <p:sp>
        <p:nvSpPr>
          <p:cNvPr id="152582" name="Freeform 6"/>
          <p:cNvSpPr>
            <a:spLocks/>
          </p:cNvSpPr>
          <p:nvPr/>
        </p:nvSpPr>
        <p:spPr bwMode="auto">
          <a:xfrm>
            <a:off x="4238625" y="2524125"/>
            <a:ext cx="774700" cy="590550"/>
          </a:xfrm>
          <a:custGeom>
            <a:avLst/>
            <a:gdLst>
              <a:gd name="T0" fmla="*/ 2147483647 w 488"/>
              <a:gd name="T1" fmla="*/ 2147483647 h 372"/>
              <a:gd name="T2" fmla="*/ 2147483647 w 488"/>
              <a:gd name="T3" fmla="*/ 2147483647 h 372"/>
              <a:gd name="T4" fmla="*/ 2147483647 w 488"/>
              <a:gd name="T5" fmla="*/ 2147483647 h 372"/>
              <a:gd name="T6" fmla="*/ 2147483647 w 488"/>
              <a:gd name="T7" fmla="*/ 2147483647 h 372"/>
              <a:gd name="T8" fmla="*/ 2147483647 w 488"/>
              <a:gd name="T9" fmla="*/ 0 h 3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8" h="372">
                <a:moveTo>
                  <a:pt x="488" y="372"/>
                </a:moveTo>
                <a:cubicBezTo>
                  <a:pt x="439" y="369"/>
                  <a:pt x="275" y="372"/>
                  <a:pt x="195" y="356"/>
                </a:cubicBezTo>
                <a:cubicBezTo>
                  <a:pt x="115" y="340"/>
                  <a:pt x="12" y="322"/>
                  <a:pt x="6" y="236"/>
                </a:cubicBezTo>
                <a:cubicBezTo>
                  <a:pt x="0" y="150"/>
                  <a:pt x="80" y="107"/>
                  <a:pt x="113" y="89"/>
                </a:cubicBezTo>
                <a:cubicBezTo>
                  <a:pt x="146" y="71"/>
                  <a:pt x="265" y="19"/>
                  <a:pt x="305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arrow" w="lg" len="lg"/>
          </a:ln>
          <a:effectLst>
            <a:outerShdw dist="254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2797175" y="1973263"/>
            <a:ext cx="1839913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Hurricane paths!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4418013" y="1895475"/>
            <a:ext cx="1643062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Azores High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V="1">
            <a:off x="7805738" y="3021013"/>
            <a:ext cx="119062" cy="768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969125" y="3665538"/>
            <a:ext cx="1643063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00"/>
                </a:solidFill>
              </a:rPr>
              <a:t>Monsoon 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0" grpId="1"/>
      <p:bldP spid="152581" grpId="0"/>
      <p:bldP spid="152581" grpId="1"/>
      <p:bldP spid="152582" grpId="0" animBg="1"/>
      <p:bldP spid="152583" grpId="0"/>
      <p:bldP spid="152584" grpId="0"/>
      <p:bldP spid="152585" grpId="0" animBg="1"/>
      <p:bldP spid="152585" grpId="1" animBg="1"/>
      <p:bldP spid="152586" grpId="0"/>
      <p:bldP spid="15258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Upper Atmospheric Winds</a:t>
            </a:r>
          </a:p>
        </p:txBody>
      </p:sp>
      <p:pic>
        <p:nvPicPr>
          <p:cNvPr id="25603" name="Picture 3" descr="FG04_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4758" r="14688" b="38124"/>
          <a:stretch>
            <a:fillRect/>
          </a:stretch>
        </p:blipFill>
        <p:spPr bwMode="auto">
          <a:xfrm>
            <a:off x="1649413" y="3716338"/>
            <a:ext cx="62642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28675"/>
            <a:ext cx="8796338" cy="3063875"/>
          </a:xfrm>
        </p:spPr>
        <p:txBody>
          <a:bodyPr/>
          <a:lstStyle/>
          <a:p>
            <a:pPr marL="238125" indent="-238125" eaLnBrk="1" hangingPunct="1"/>
            <a:r>
              <a:rPr lang="en-US" altLang="en-US" smtClean="0"/>
              <a:t> Jet Streams: Fast Winds Aloft</a:t>
            </a:r>
          </a:p>
          <a:p>
            <a:pPr marL="576263" lvl="1" indent="-223838" eaLnBrk="1" hangingPunct="1"/>
            <a:r>
              <a:rPr lang="en-US" altLang="en-US" smtClean="0"/>
              <a:t>Polar Jet Stream </a:t>
            </a:r>
          </a:p>
          <a:p>
            <a:pPr marL="914400" lvl="2" indent="-179388" eaLnBrk="1" hangingPunct="1"/>
            <a:r>
              <a:rPr lang="en-US" altLang="en-US" smtClean="0"/>
              <a:t> Above Polar Front (midlatitude air meets polar)</a:t>
            </a:r>
          </a:p>
          <a:p>
            <a:pPr marL="914400" lvl="2" indent="-179388" eaLnBrk="1" hangingPunct="1"/>
            <a:r>
              <a:rPr lang="en-US" altLang="en-US" smtClean="0"/>
              <a:t> Rossby waves move loops north &amp; south</a:t>
            </a:r>
          </a:p>
          <a:p>
            <a:pPr marL="914400" lvl="2" indent="-179388" eaLnBrk="1" hangingPunct="1"/>
            <a:r>
              <a:rPr lang="en-US" altLang="en-US" smtClean="0"/>
              <a:t> 7,600 – 10,700 m (25-35 kf)</a:t>
            </a:r>
          </a:p>
          <a:p>
            <a:pPr marL="914400" lvl="2" indent="-179388" eaLnBrk="1" hangingPunct="1"/>
            <a:r>
              <a:rPr lang="en-US" altLang="en-US" smtClean="0"/>
              <a:t> speeds up to 300 kph (190 mph)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Upper Atmospheric Winds</a:t>
            </a:r>
          </a:p>
        </p:txBody>
      </p:sp>
      <p:pic>
        <p:nvPicPr>
          <p:cNvPr id="26627" name="Picture 3" descr="FG04_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60245" r="14670" b="5760"/>
          <a:stretch>
            <a:fillRect/>
          </a:stretch>
        </p:blipFill>
        <p:spPr bwMode="auto">
          <a:xfrm>
            <a:off x="1916113" y="4016375"/>
            <a:ext cx="62611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28675"/>
            <a:ext cx="9144000" cy="2955925"/>
          </a:xfrm>
        </p:spPr>
        <p:txBody>
          <a:bodyPr/>
          <a:lstStyle/>
          <a:p>
            <a:pPr marL="238125" indent="-238125" eaLnBrk="1" hangingPunct="1"/>
            <a:r>
              <a:rPr lang="en-US" altLang="en-US" smtClean="0"/>
              <a:t> Jet Streams: Fast Winds Aloft</a:t>
            </a:r>
          </a:p>
          <a:p>
            <a:pPr marL="455613" lvl="1" indent="-223838" eaLnBrk="1" hangingPunct="1"/>
            <a:r>
              <a:rPr lang="en-US" altLang="en-US" smtClean="0"/>
              <a:t> Subtropical Jet Stream</a:t>
            </a:r>
          </a:p>
          <a:p>
            <a:pPr marL="741363" lvl="2" indent="-179388" eaLnBrk="1" hangingPunct="1"/>
            <a:r>
              <a:rPr lang="en-US" altLang="en-US" smtClean="0"/>
              <a:t> above Subtropical highs (tropical air meets midlatitude)</a:t>
            </a:r>
          </a:p>
          <a:p>
            <a:pPr marL="741363" lvl="2" indent="-179388" eaLnBrk="1" hangingPunct="1"/>
            <a:r>
              <a:rPr lang="en-US" altLang="en-US" smtClean="0"/>
              <a:t> 9,100 – 13,700 m (30-35 thousand feet)</a:t>
            </a:r>
          </a:p>
          <a:p>
            <a:pPr marL="741363" lvl="2" indent="-179388" eaLnBrk="1" hangingPunct="1"/>
            <a:r>
              <a:rPr lang="en-US" altLang="en-US" smtClean="0"/>
              <a:t> speeds less than Polar Jet Stream</a:t>
            </a:r>
          </a:p>
        </p:txBody>
      </p:sp>
      <p:pic>
        <p:nvPicPr>
          <p:cNvPr id="154629" name="Picture 5" descr="FG04_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1291" r="15439" b="6786"/>
          <a:stretch>
            <a:fillRect/>
          </a:stretch>
        </p:blipFill>
        <p:spPr bwMode="auto">
          <a:xfrm>
            <a:off x="1144588" y="0"/>
            <a:ext cx="685482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7413"/>
            <a:ext cx="8229600" cy="5257800"/>
          </a:xfrm>
        </p:spPr>
        <p:txBody>
          <a:bodyPr/>
          <a:lstStyle/>
          <a:p>
            <a:pPr marL="0" indent="0" eaLnBrk="1" hangingPunct="1"/>
            <a:r>
              <a:rPr lang="en-US" altLang="en-US" smtClean="0"/>
              <a:t> Determines N.Am. winter weather</a:t>
            </a:r>
          </a:p>
          <a:p>
            <a:pPr marL="0" indent="0" eaLnBrk="1" hangingPunct="1"/>
            <a:r>
              <a:rPr lang="en-US" altLang="en-US" smtClean="0"/>
              <a:t> Strong west wind</a:t>
            </a:r>
          </a:p>
          <a:p>
            <a:pPr marL="0" indent="0" eaLnBrk="1" hangingPunct="1"/>
            <a:r>
              <a:rPr lang="en-US" altLang="en-US" smtClean="0"/>
              <a:t> monitored by</a:t>
            </a:r>
          </a:p>
          <a:p>
            <a:pPr marL="0" indent="0" eaLnBrk="1" hangingPunct="1">
              <a:buFont typeface="Webdings" pitchFamily="18" charset="2"/>
              <a:buNone/>
            </a:pPr>
            <a:r>
              <a:rPr lang="en-US" altLang="en-US" smtClean="0"/>
              <a:t>        weather</a:t>
            </a:r>
          </a:p>
          <a:p>
            <a:pPr marL="0" indent="0" eaLnBrk="1" hangingPunct="1">
              <a:buFont typeface="Webdings" pitchFamily="18" charset="2"/>
              <a:buNone/>
            </a:pPr>
            <a:r>
              <a:rPr lang="en-US" altLang="en-US" smtClean="0"/>
              <a:t>        balloons</a:t>
            </a:r>
          </a:p>
          <a:p>
            <a:pPr marL="0" indent="0" eaLnBrk="1" hangingPunct="1">
              <a:buFont typeface="Webdings" pitchFamily="18" charset="2"/>
              <a:buNone/>
            </a:pPr>
            <a:endParaRPr lang="en-US" altLang="en-US" smtClean="0"/>
          </a:p>
        </p:txBody>
      </p:sp>
      <p:pic>
        <p:nvPicPr>
          <p:cNvPr id="27651" name="Picture 8" descr="http://squall.sfsu.edu/gif/jetstream_init_0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25"/>
            <a:ext cx="3886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Polar Jet Stream</a:t>
            </a:r>
          </a:p>
        </p:txBody>
      </p:sp>
      <p:pic>
        <p:nvPicPr>
          <p:cNvPr id="27653" name="Picture 4" descr="FG04_1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1563" r="9390" b="33385"/>
          <a:stretch>
            <a:fillRect/>
          </a:stretch>
        </p:blipFill>
        <p:spPr bwMode="auto">
          <a:xfrm>
            <a:off x="4054475" y="1393825"/>
            <a:ext cx="50895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36988" y="5008563"/>
            <a:ext cx="53070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Check out PBS’s explanation!: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  <a:hlinkClick r:id="rId5"/>
              </a:rPr>
              <a:t>www.pbs.org/wgbh/nova/vanished/jetstream.html</a:t>
            </a: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Polar Jet Stream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Determines N.Am. winter weather</a:t>
            </a:r>
          </a:p>
          <a:p>
            <a:pPr eaLnBrk="1" hangingPunct="1"/>
            <a:r>
              <a:rPr lang="en-US" altLang="en-US" smtClean="0"/>
              <a:t> Rossby waves bring cold air south</a:t>
            </a:r>
          </a:p>
          <a:p>
            <a:pPr eaLnBrk="1" hangingPunct="1">
              <a:buFont typeface="Webdings" pitchFamily="18" charset="2"/>
              <a:buNone/>
            </a:pPr>
            <a:endParaRPr lang="en-US" altLang="en-US" smtClean="0"/>
          </a:p>
        </p:txBody>
      </p:sp>
      <p:pic>
        <p:nvPicPr>
          <p:cNvPr id="28676" name="Picture 4" descr="Rossb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850"/>
            <a:ext cx="4570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 descr="Rossb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101850"/>
            <a:ext cx="4570412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6" descr="Rossb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101850"/>
            <a:ext cx="4570412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Earth’s Oceans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776288"/>
            <a:ext cx="8274050" cy="5699125"/>
          </a:xfrm>
        </p:spPr>
        <p:txBody>
          <a:bodyPr/>
          <a:lstStyle/>
          <a:p>
            <a:r>
              <a:rPr lang="en-US" altLang="en-US" smtClean="0"/>
              <a:t> Most common compound on Earth</a:t>
            </a:r>
          </a:p>
          <a:p>
            <a:pPr lvl="1"/>
            <a:r>
              <a:rPr lang="en-US" altLang="en-US" smtClean="0"/>
              <a:t> Covers 71% of surface area</a:t>
            </a:r>
          </a:p>
          <a:p>
            <a:pPr lvl="2"/>
            <a:r>
              <a:rPr lang="en-US" altLang="en-US" smtClean="0"/>
              <a:t> Land area on Earth = surface on Mars</a:t>
            </a:r>
          </a:p>
          <a:p>
            <a:pPr lvl="2"/>
            <a:r>
              <a:rPr lang="en-US" altLang="en-US" smtClean="0"/>
              <a:t> 1.36 billion km</a:t>
            </a:r>
            <a:r>
              <a:rPr lang="en-US" altLang="en-US" baseline="30000" smtClean="0"/>
              <a:t>3</a:t>
            </a:r>
            <a:r>
              <a:rPr lang="en-US" altLang="en-US" smtClean="0"/>
              <a:t> (326 million mk</a:t>
            </a:r>
            <a:r>
              <a:rPr lang="en-US" altLang="en-US" baseline="30000" smtClean="0"/>
              <a:t>3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 70% of us by weight</a:t>
            </a:r>
          </a:p>
          <a:p>
            <a:pPr lvl="2"/>
            <a:r>
              <a:rPr lang="en-US" altLang="en-US" smtClean="0"/>
              <a:t> Major constituent of most plants &amp; animals</a:t>
            </a:r>
          </a:p>
          <a:p>
            <a:r>
              <a:rPr lang="en-US" altLang="en-US" smtClean="0"/>
              <a:t> Originated from </a:t>
            </a:r>
          </a:p>
          <a:p>
            <a:pPr lvl="1"/>
            <a:r>
              <a:rPr lang="en-US" altLang="en-US" smtClean="0"/>
              <a:t> Outgasing of Volcanos (continues)</a:t>
            </a:r>
          </a:p>
          <a:p>
            <a:pPr lvl="1"/>
            <a:r>
              <a:rPr lang="en-US" altLang="en-US" smtClean="0"/>
              <a:t> Bombardment by comets (much reduced)</a:t>
            </a:r>
          </a:p>
          <a:p>
            <a:pPr lvl="1"/>
            <a:r>
              <a:rPr lang="en-US" altLang="en-US" smtClean="0"/>
              <a:t> Present volume established 2 by ago</a:t>
            </a:r>
          </a:p>
          <a:p>
            <a:pPr lvl="2"/>
            <a:r>
              <a:rPr lang="en-US" altLang="en-US" smtClean="0"/>
              <a:t> Quantity in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5514975" y="100013"/>
            <a:ext cx="3278188" cy="3262312"/>
          </a:xfrm>
          <a:prstGeom prst="ellipse">
            <a:avLst/>
          </a:prstGeom>
          <a:noFill/>
          <a:ln w="31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23" name="Picture 3" descr="Pacific Ocea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505200"/>
            <a:ext cx="32385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95950" cy="685800"/>
          </a:xfrm>
        </p:spPr>
        <p:txBody>
          <a:bodyPr/>
          <a:lstStyle/>
          <a:p>
            <a:r>
              <a:rPr lang="en-US" altLang="en-US" smtClean="0"/>
              <a:t>Location of Water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010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 Southern Hemisphere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Moderates climate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Earth closest to sun in 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smtClean="0"/>
              <a:t>January (southern summer)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Antarctica surrounded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Strong winds, currents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Isolates Antarctic High </a:t>
            </a:r>
          </a:p>
          <a:p>
            <a:pPr lvl="3">
              <a:lnSpc>
                <a:spcPct val="90000"/>
              </a:lnSpc>
            </a:pPr>
            <a:r>
              <a:rPr lang="en-US" altLang="en-US" smtClean="0"/>
              <a:t> within “polar vortex”</a:t>
            </a:r>
          </a:p>
          <a:p>
            <a:pPr lvl="3">
              <a:lnSpc>
                <a:spcPct val="90000"/>
              </a:lnSpc>
            </a:pPr>
            <a:r>
              <a:rPr lang="en-US" altLang="en-US" smtClean="0"/>
              <a:t> Traps CFC’s, Destroys ozone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 Pacific Ocean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Covers ½ the Earth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Navigated by Polynesians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smtClean="0"/>
              <a:t>and Chinese in ancient times?</a:t>
            </a:r>
          </a:p>
        </p:txBody>
      </p:sp>
      <p:pic>
        <p:nvPicPr>
          <p:cNvPr id="30726" name="Picture 6" descr="EarthS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8255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5468938" y="57150"/>
            <a:ext cx="3344862" cy="3965575"/>
            <a:chOff x="3445" y="36"/>
            <a:chExt cx="2107" cy="2498"/>
          </a:xfrm>
        </p:grpSpPr>
        <p:pic>
          <p:nvPicPr>
            <p:cNvPr id="30736" name="Picture 8" descr="GalileoAntarct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" t="1770" r="6461" b="7037"/>
            <a:stretch>
              <a:fillRect/>
            </a:stretch>
          </p:blipFill>
          <p:spPr bwMode="auto">
            <a:xfrm>
              <a:off x="3445" y="36"/>
              <a:ext cx="210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9"/>
            <p:cNvSpPr txBox="1">
              <a:spLocks noChangeArrowheads="1"/>
            </p:cNvSpPr>
            <p:nvPr/>
          </p:nvSpPr>
          <p:spPr bwMode="auto">
            <a:xfrm>
              <a:off x="3445" y="2130"/>
              <a:ext cx="2107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Mosaic of Antarctica from Galileo spacecraft</a:t>
              </a:r>
            </a:p>
          </p:txBody>
        </p:sp>
      </p:grp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6010275" y="571500"/>
            <a:ext cx="2286000" cy="22860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6046788" y="1098550"/>
            <a:ext cx="131762" cy="825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6180138" y="1100138"/>
            <a:ext cx="12700" cy="177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499225" y="196850"/>
            <a:ext cx="130810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Westerlies</a:t>
            </a:r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6696075" y="1258888"/>
            <a:ext cx="914400" cy="9144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6784975" y="1284288"/>
            <a:ext cx="25400" cy="1603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6780213" y="1406525"/>
            <a:ext cx="165100" cy="396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499225" y="931863"/>
            <a:ext cx="130810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charset="0"/>
              </a:rPr>
              <a:t>Easterlies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nimBg="1"/>
      <p:bldP spid="63499" grpId="1" animBg="1"/>
      <p:bldP spid="63500" grpId="0" animBg="1"/>
      <p:bldP spid="63500" grpId="1" animBg="1"/>
      <p:bldP spid="63501" grpId="0" animBg="1"/>
      <p:bldP spid="63501" grpId="1" animBg="1"/>
      <p:bldP spid="63502" grpId="0"/>
      <p:bldP spid="63502" grpId="1"/>
      <p:bldP spid="63503" grpId="0" animBg="1"/>
      <p:bldP spid="63503" grpId="1" animBg="1"/>
      <p:bldP spid="63504" grpId="0" animBg="1"/>
      <p:bldP spid="63504" grpId="1" animBg="1"/>
      <p:bldP spid="63505" grpId="0" animBg="1"/>
      <p:bldP spid="63505" grpId="1" animBg="1"/>
      <p:bldP spid="63506" grpId="0"/>
      <p:bldP spid="6350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Driving Forces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4225"/>
            <a:ext cx="9144000" cy="2954338"/>
          </a:xfrm>
        </p:spPr>
        <p:txBody>
          <a:bodyPr/>
          <a:lstStyle/>
          <a:p>
            <a:pPr eaLnBrk="1" hangingPunct="1"/>
            <a:r>
              <a:rPr lang="en-US" altLang="en-US" smtClean="0"/>
              <a:t> Coriolis Force</a:t>
            </a:r>
            <a:endParaRPr lang="en-US" altLang="en-US" smtClean="0">
              <a:latin typeface="MS Mincho" pitchFamily="49" charset="-128"/>
              <a:ea typeface="MS Mincho" pitchFamily="49" charset="-128"/>
            </a:endParaRPr>
          </a:p>
          <a:p>
            <a:pPr lvl="1" eaLnBrk="1" hangingPunct="1"/>
            <a:r>
              <a:rPr lang="en-US" altLang="en-US" smtClean="0"/>
              <a:t> Acts ONLY ON MOVING objects</a:t>
            </a:r>
          </a:p>
          <a:p>
            <a:pPr lvl="2" eaLnBrk="1" hangingPunct="1"/>
            <a:r>
              <a:rPr lang="en-US" altLang="en-US" smtClean="0">
                <a:ea typeface="MS Mincho" pitchFamily="49" charset="-128"/>
              </a:rPr>
              <a:t> proportional to velocity (           )</a:t>
            </a:r>
          </a:p>
          <a:p>
            <a:pPr lvl="2" eaLnBrk="1" hangingPunct="1"/>
            <a:r>
              <a:rPr lang="en-US" altLang="en-US" smtClean="0"/>
              <a:t> perpendicular to velocity</a:t>
            </a:r>
          </a:p>
          <a:p>
            <a:pPr lvl="2" eaLnBrk="1" hangingPunct="1"/>
            <a:r>
              <a:rPr lang="en-US" altLang="en-US" smtClean="0"/>
              <a:t> acts over large distances</a:t>
            </a:r>
          </a:p>
          <a:p>
            <a:pPr lvl="3" eaLnBrk="1" hangingPunct="1"/>
            <a:r>
              <a:rPr lang="en-US" altLang="en-US" smtClean="0"/>
              <a:t> Does not determine direction water spins down a drain!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905250"/>
            <a:ext cx="4791075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rolling ball follows a straight path seen from above, a curved path seen from the rotating reference frame (riding on the merry-go-round).</a:t>
            </a:r>
          </a:p>
        </p:txBody>
      </p:sp>
      <p:grpSp>
        <p:nvGrpSpPr>
          <p:cNvPr id="123909" name="Group 5"/>
          <p:cNvGrpSpPr>
            <a:grpSpLocks/>
          </p:cNvGrpSpPr>
          <p:nvPr/>
        </p:nvGrpSpPr>
        <p:grpSpPr bwMode="auto">
          <a:xfrm>
            <a:off x="6727825" y="431800"/>
            <a:ext cx="2087563" cy="2571750"/>
            <a:chOff x="4238" y="272"/>
            <a:chExt cx="1315" cy="1620"/>
          </a:xfrm>
        </p:grpSpPr>
        <p:sp>
          <p:nvSpPr>
            <p:cNvPr id="4113" name="AutoShape 6"/>
            <p:cNvSpPr>
              <a:spLocks noChangeArrowheads="1"/>
            </p:cNvSpPr>
            <p:nvPr/>
          </p:nvSpPr>
          <p:spPr bwMode="auto">
            <a:xfrm>
              <a:off x="4238" y="272"/>
              <a:ext cx="228" cy="1620"/>
            </a:xfrm>
            <a:prstGeom prst="upArrow">
              <a:avLst>
                <a:gd name="adj1" fmla="val 50000"/>
                <a:gd name="adj2" fmla="val 177632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14" name="Text Box 7"/>
            <p:cNvSpPr txBox="1">
              <a:spLocks noChangeArrowheads="1"/>
            </p:cNvSpPr>
            <p:nvPr/>
          </p:nvSpPr>
          <p:spPr bwMode="auto">
            <a:xfrm>
              <a:off x="4412" y="1565"/>
              <a:ext cx="114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CCFF"/>
                  </a:solidFill>
                </a:rPr>
                <a:t>velocity</a:t>
              </a:r>
            </a:p>
          </p:txBody>
        </p:sp>
      </p:grp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7045325" y="1409700"/>
            <a:ext cx="1811338" cy="652463"/>
            <a:chOff x="4438" y="888"/>
            <a:chExt cx="1141" cy="411"/>
          </a:xfrm>
        </p:grpSpPr>
        <p:sp>
          <p:nvSpPr>
            <p:cNvPr id="4111" name="AutoShape 9"/>
            <p:cNvSpPr>
              <a:spLocks noChangeArrowheads="1"/>
            </p:cNvSpPr>
            <p:nvPr/>
          </p:nvSpPr>
          <p:spPr bwMode="auto">
            <a:xfrm rot="5400000">
              <a:off x="4759" y="599"/>
              <a:ext cx="95" cy="674"/>
            </a:xfrm>
            <a:prstGeom prst="upArrow">
              <a:avLst>
                <a:gd name="adj1" fmla="val 50000"/>
                <a:gd name="adj2" fmla="val 177368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12" name="Text Box 10"/>
            <p:cNvSpPr txBox="1">
              <a:spLocks noChangeArrowheads="1"/>
            </p:cNvSpPr>
            <p:nvPr/>
          </p:nvSpPr>
          <p:spPr bwMode="auto">
            <a:xfrm>
              <a:off x="4438" y="972"/>
              <a:ext cx="114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CCCCFF"/>
                  </a:solidFill>
                </a:rPr>
                <a:t>force</a:t>
              </a:r>
            </a:p>
          </p:txBody>
        </p:sp>
      </p:grpSp>
      <p:grpSp>
        <p:nvGrpSpPr>
          <p:cNvPr id="4103" name="Group 11"/>
          <p:cNvGrpSpPr>
            <a:grpSpLocks noChangeAspect="1"/>
          </p:cNvGrpSpPr>
          <p:nvPr/>
        </p:nvGrpSpPr>
        <p:grpSpPr bwMode="auto">
          <a:xfrm>
            <a:off x="4937125" y="1563688"/>
            <a:ext cx="993775" cy="727075"/>
            <a:chOff x="3110" y="985"/>
            <a:chExt cx="626" cy="458"/>
          </a:xfrm>
        </p:grpSpPr>
        <p:sp>
          <p:nvSpPr>
            <p:cNvPr id="410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110" y="1100"/>
              <a:ext cx="62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Rectangle 13"/>
            <p:cNvSpPr>
              <a:spLocks noChangeArrowheads="1"/>
            </p:cNvSpPr>
            <p:nvPr/>
          </p:nvSpPr>
          <p:spPr bwMode="auto">
            <a:xfrm>
              <a:off x="3582" y="1165"/>
              <a:ext cx="103" cy="2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i="1">
                  <a:latin typeface="Times New Roman" pitchFamily="18" charset="0"/>
                </a:rPr>
                <a:t>v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3153" y="1165"/>
              <a:ext cx="142" cy="2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i="1">
                  <a:latin typeface="Times New Roman" pitchFamily="18" charset="0"/>
                </a:rPr>
                <a:t>F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108" name="Rectangle 15"/>
            <p:cNvSpPr>
              <a:spLocks noChangeArrowheads="1"/>
            </p:cNvSpPr>
            <p:nvPr/>
          </p:nvSpPr>
          <p:spPr bwMode="auto">
            <a:xfrm>
              <a:off x="3601" y="1037"/>
              <a:ext cx="95" cy="2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latin typeface="MT Extra" pitchFamily="18" charset="2"/>
                </a:rPr>
                <a:t>r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3202" y="985"/>
              <a:ext cx="95" cy="2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latin typeface="MT Extra" pitchFamily="18" charset="2"/>
                </a:rPr>
                <a:t>r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3366" y="1138"/>
              <a:ext cx="165" cy="2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latin typeface="Symbol" pitchFamily="18" charset="2"/>
                </a:rPr>
                <a:t>µ</a:t>
              </a:r>
              <a:endParaRPr lang="en-US" altLang="en-US" sz="1800">
                <a:latin typeface="Arial" charset="0"/>
              </a:endParaRPr>
            </a:p>
          </p:txBody>
        </p:sp>
      </p:grpSp>
      <p:pic>
        <p:nvPicPr>
          <p:cNvPr id="123923" name="coriolis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7861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3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3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2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Location of Water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28650"/>
            <a:r>
              <a:rPr lang="en-US" altLang="en-US" smtClean="0"/>
              <a:t> Oceans 97.22%</a:t>
            </a:r>
          </a:p>
          <a:p>
            <a:pPr lvl="1" defTabSz="628650"/>
            <a:r>
              <a:rPr lang="en-US" altLang="en-US" smtClean="0"/>
              <a:t> Pacific		48%	4280 km	(14 kft) deep</a:t>
            </a:r>
          </a:p>
          <a:p>
            <a:pPr lvl="1" defTabSz="628650"/>
            <a:r>
              <a:rPr lang="en-US" altLang="en-US" smtClean="0"/>
              <a:t> Atlantic		28%	3930		(13 kft)</a:t>
            </a:r>
          </a:p>
          <a:p>
            <a:pPr lvl="1" defTabSz="628650"/>
            <a:r>
              <a:rPr lang="en-US" altLang="en-US" smtClean="0"/>
              <a:t> Indian		20%	3960		(13 kft)</a:t>
            </a:r>
          </a:p>
          <a:p>
            <a:pPr lvl="1" defTabSz="628650"/>
            <a:r>
              <a:rPr lang="en-US" altLang="en-US" smtClean="0"/>
              <a:t> Arctic	  	 4%		1205		( 4 kft)</a:t>
            </a:r>
          </a:p>
        </p:txBody>
      </p:sp>
      <p:pic>
        <p:nvPicPr>
          <p:cNvPr id="31748" name="Picture 4" descr="Water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/>
          <p:cNvSpPr>
            <a:spLocks/>
          </p:cNvSpPr>
          <p:nvPr/>
        </p:nvSpPr>
        <p:spPr bwMode="auto">
          <a:xfrm rot="5400000">
            <a:off x="4762500" y="4686300"/>
            <a:ext cx="228600" cy="3048000"/>
          </a:xfrm>
          <a:prstGeom prst="rightBrace">
            <a:avLst>
              <a:gd name="adj1" fmla="val 111111"/>
              <a:gd name="adj2" fmla="val 50000"/>
            </a:avLst>
          </a:prstGeom>
          <a:noFill/>
          <a:ln w="9525">
            <a:solidFill>
              <a:srgbClr val="333300"/>
            </a:solidFill>
            <a:round/>
            <a:headEnd/>
            <a:tailEnd/>
          </a:ln>
          <a:effectLst>
            <a:outerShdw dist="28398" dir="1593903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200400" y="6276975"/>
            <a:ext cx="335280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Percentage of freshwater</a:t>
            </a:r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5400000">
            <a:off x="8267700" y="5372100"/>
            <a:ext cx="152400" cy="1447800"/>
          </a:xfrm>
          <a:prstGeom prst="rightBrace">
            <a:avLst>
              <a:gd name="adj1" fmla="val 79167"/>
              <a:gd name="adj2" fmla="val 50000"/>
            </a:avLst>
          </a:prstGeom>
          <a:noFill/>
          <a:ln w="9525">
            <a:solidFill>
              <a:srgbClr val="333300"/>
            </a:solidFill>
            <a:round/>
            <a:headEnd/>
            <a:tailEnd/>
          </a:ln>
          <a:effectLst>
            <a:outerShdw dist="28398" dir="1593903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467600" y="6140450"/>
            <a:ext cx="175260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Percentage of surface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Oceans’ Effects on Climate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Absorbs &amp; releases heat S L O W L Y</a:t>
            </a:r>
          </a:p>
          <a:p>
            <a:pPr lvl="1"/>
            <a:r>
              <a:rPr lang="en-US" altLang="en-US" smtClean="0"/>
              <a:t> moderates climates</a:t>
            </a:r>
          </a:p>
          <a:p>
            <a:pPr lvl="2"/>
            <a:r>
              <a:rPr lang="en-US" altLang="en-US" smtClean="0"/>
              <a:t> Ogdensburg has longer growing season than Potsdam!</a:t>
            </a:r>
          </a:p>
          <a:p>
            <a:pPr lvl="2"/>
            <a:r>
              <a:rPr lang="en-US" altLang="en-US" smtClean="0"/>
              <a:t> Potsdam has harsher climate than Venice</a:t>
            </a:r>
          </a:p>
          <a:p>
            <a:pPr lvl="1"/>
            <a:r>
              <a:rPr lang="en-US" altLang="en-US" smtClean="0"/>
              <a:t> moves heat around globe</a:t>
            </a:r>
          </a:p>
          <a:p>
            <a:pPr lvl="2"/>
            <a:r>
              <a:rPr lang="en-US" altLang="en-US" smtClean="0"/>
              <a:t> moves heat from equator to poles</a:t>
            </a:r>
          </a:p>
          <a:p>
            <a:pPr lvl="2"/>
            <a:r>
              <a:rPr lang="en-US" altLang="en-US" smtClean="0"/>
              <a:t> moves heat from surface to depths</a:t>
            </a:r>
          </a:p>
          <a:p>
            <a:pPr lvl="1"/>
            <a:r>
              <a:rPr lang="en-US" altLang="en-US" smtClean="0"/>
              <a:t> transfers heat to atmosphere</a:t>
            </a:r>
          </a:p>
          <a:p>
            <a:pPr lvl="2"/>
            <a:r>
              <a:rPr lang="en-US" altLang="en-US" smtClean="0"/>
              <a:t> evaporation absorbs heat</a:t>
            </a:r>
          </a:p>
          <a:p>
            <a:pPr lvl="2"/>
            <a:r>
              <a:rPr lang="en-US" altLang="en-US" smtClean="0"/>
              <a:t> condensation releases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Water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4863"/>
            <a:ext cx="9144000" cy="5159375"/>
          </a:xfrm>
        </p:spPr>
        <p:txBody>
          <a:bodyPr/>
          <a:lstStyle/>
          <a:p>
            <a:r>
              <a:rPr lang="en-US" altLang="en-US" smtClean="0"/>
              <a:t> General properties</a:t>
            </a:r>
          </a:p>
          <a:p>
            <a:pPr lvl="1"/>
            <a:r>
              <a:rPr lang="en-US" altLang="en-US" smtClean="0"/>
              <a:t> Stable (hard to tear apart)</a:t>
            </a:r>
          </a:p>
          <a:p>
            <a:pPr lvl="1"/>
            <a:r>
              <a:rPr lang="en-US" altLang="en-US" smtClean="0"/>
              <a:t> Versatile solvent (universal solvent)</a:t>
            </a:r>
          </a:p>
          <a:p>
            <a:pPr lvl="1"/>
            <a:r>
              <a:rPr lang="en-US" altLang="en-US" smtClean="0"/>
              <a:t> Polar properties</a:t>
            </a:r>
          </a:p>
          <a:p>
            <a:pPr lvl="2"/>
            <a:r>
              <a:rPr lang="en-US" altLang="en-US" smtClean="0"/>
              <a:t> Give rise to surface tension</a:t>
            </a:r>
          </a:p>
          <a:p>
            <a:pPr lvl="2"/>
            <a:r>
              <a:rPr lang="en-US" altLang="en-US" smtClean="0"/>
              <a:t> Capillary action</a:t>
            </a:r>
          </a:p>
          <a:p>
            <a:pPr lvl="2"/>
            <a:r>
              <a:rPr lang="en-US" altLang="en-US" smtClean="0"/>
              <a:t> Responds to electric fields</a:t>
            </a:r>
          </a:p>
          <a:p>
            <a:pPr lvl="2"/>
            <a:r>
              <a:rPr lang="en-US" altLang="en-US" smtClean="0"/>
              <a:t> Solid floats in the liquid</a:t>
            </a:r>
          </a:p>
          <a:p>
            <a:pPr lvl="3"/>
            <a:r>
              <a:rPr lang="en-US" altLang="en-US" smtClean="0"/>
              <a:t> Ponds freeze on top, ice insulates water!</a:t>
            </a:r>
          </a:p>
          <a:p>
            <a:pPr lvl="3"/>
            <a:r>
              <a:rPr lang="en-US" altLang="en-US" smtClean="0"/>
              <a:t> Water most dense as liquid at 4</a:t>
            </a:r>
            <a:r>
              <a:rPr lang="en-US" altLang="en-US" smtClean="0">
                <a:sym typeface="Symbol" pitchFamily="18" charset="2"/>
              </a:rPr>
              <a:t>C</a:t>
            </a:r>
          </a:p>
        </p:txBody>
      </p:sp>
      <p:pic>
        <p:nvPicPr>
          <p:cNvPr id="66564" name="Picture 4" descr="HappyFish3Tra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025" y="5584825"/>
            <a:ext cx="19780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happyfish2Tran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835525"/>
            <a:ext cx="15065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3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347 C -0.00747 -0.00904 -0.02118 -0.02156 -0.03247 -0.05378 C -0.04514 -0.09063 -0.04167 -0.10871 -0.03802 -0.12494 C -0.03525 -0.14696 -0.0316 -0.16388 -0.04549 -0.20468 C -0.05834 -0.24177 -0.06997 -0.24849 -0.0842 -0.25939 C -0.09479 -0.26309 -0.10799 -0.27492 -0.12066 -0.31201 C -0.13195 -0.34423 -0.12969 -0.36532 -0.12639 -0.38271 C -0.12222 -0.40055 -0.11962 -0.42118 -0.13247 -0.4585 C -0.14514 -0.49583 -0.17136 -0.51367 -0.17118 -0.51367 C -0.18299 -0.52132 -0.19514 -0.52967 -0.20747 -0.56583 C -0.21945 -0.60269 -0.21684 -0.6203 -0.21337 -0.63723 C -0.21042 -0.65809 -0.20643 -0.67478 -0.22066 -0.71673 C -0.23316 -0.75313 -0.24549 -0.76054 -0.25816 -0.76796 C -0.27118 -0.77909 -0.28334 -0.78651 -0.29618 -0.82383 C -0.30729 -0.85628 -0.30486 -0.87784 -0.30174 -0.89522 C -0.29757 -0.91261 -0.29514 -0.93347 -0.30781 -0.97079 C -0.32031 -1.00718 -0.33247 -1.0146 -0.34653 -1.02619 " pathEditMode="relative" rAng="-6872203" ptsTypes="fffffffffffffffff">
                                      <p:cBhvr>
                                        <p:cTn id="1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51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816 -0.00232 C 0.12135 -0.00626 0.13958 -0.00974 0.17622 -0.00974 C 0.21736 -0.00974 0.2316 -0.00626 0.24531 -0.00232 C 0.26337 0.00208 0.27708 0.00672 0.32309 0.00672 C 0.36424 0.00672 0.37778 0.00208 0.39601 -0.00232 C 0.40469 -0.00626 0.42292 -0.00974 0.46441 -0.00974 C 0.50069 -0.00974 0.51927 -0.00626 0.53333 -0.00232 C 0.5467 0.00208 0.5651 0.00672 0.60642 0.00672 C 0.64757 0.00672 0.67934 -0.00232 0.67934 -0.00209 C 0.69288 -0.00626 0.70729 -0.00974 0.74774 -0.00974 C 0.78889 -0.00974 0.8033 -0.00626 0.81667 -0.00232 C 0.83507 0.00208 0.84844 0.00672 0.89444 0.00672 C 0.93594 0.00672 0.94931 0.00208 0.96267 -0.00232 C 0.98108 -0.00626 0.99462 -0.00974 1.03576 -0.00974 C 1.0724 -0.00974 1.09063 -0.00626 1.10504 -0.00232 C 1.1184 0.00208 1.13663 0.00672 1.17795 0.00672 C 1.2191 0.00672 1.23264 0.00208 1.25122 -0.00232 " pathEditMode="relative" rAng="0" ptsTypes="fffffffffffffffff">
                                      <p:cBhvr>
                                        <p:cTn id="21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5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4021138" y="3571875"/>
            <a:ext cx="476250" cy="288925"/>
            <a:chOff x="2313" y="2250"/>
            <a:chExt cx="300" cy="182"/>
          </a:xfrm>
        </p:grpSpPr>
        <p:sp>
          <p:nvSpPr>
            <p:cNvPr id="34861" name="Oval 3"/>
            <p:cNvSpPr>
              <a:spLocks noChangeArrowheads="1"/>
            </p:cNvSpPr>
            <p:nvPr/>
          </p:nvSpPr>
          <p:spPr bwMode="auto">
            <a:xfrm>
              <a:off x="2388" y="2250"/>
              <a:ext cx="144" cy="1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62" name="Oval 4"/>
            <p:cNvSpPr>
              <a:spLocks noChangeArrowheads="1"/>
            </p:cNvSpPr>
            <p:nvPr/>
          </p:nvSpPr>
          <p:spPr bwMode="auto">
            <a:xfrm>
              <a:off x="2513" y="2334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63" name="Oval 5"/>
            <p:cNvSpPr>
              <a:spLocks noChangeArrowheads="1"/>
            </p:cNvSpPr>
            <p:nvPr/>
          </p:nvSpPr>
          <p:spPr bwMode="auto">
            <a:xfrm>
              <a:off x="2313" y="2334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34819" name="Picture 6" descr="WaterPh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14563"/>
            <a:ext cx="47244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Water</a:t>
            </a:r>
          </a:p>
        </p:txBody>
      </p:sp>
      <p:sp>
        <p:nvSpPr>
          <p:cNvPr id="348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400" y="928688"/>
            <a:ext cx="8842375" cy="5657850"/>
          </a:xfrm>
        </p:spPr>
        <p:txBody>
          <a:bodyPr/>
          <a:lstStyle/>
          <a:p>
            <a:r>
              <a:rPr lang="en-US" altLang="en-US" sz="2800" smtClean="0"/>
              <a:t> Present as solid, liquid, gas on Earth</a:t>
            </a:r>
          </a:p>
          <a:p>
            <a:pPr lvl="1"/>
            <a:r>
              <a:rPr lang="en-US" altLang="en-US" sz="2400" smtClean="0"/>
              <a:t> Gas &amp; solid on Mars &amp; most places</a:t>
            </a:r>
          </a:p>
          <a:p>
            <a:pPr lvl="1"/>
            <a:r>
              <a:rPr lang="en-US" altLang="en-US" sz="2400" smtClean="0"/>
              <a:t> Solid and liquid (?) on Europa</a:t>
            </a:r>
          </a:p>
          <a:p>
            <a:r>
              <a:rPr lang="en-US" altLang="en-US" sz="2800" smtClean="0"/>
              <a:t> Polar molecule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</a:p>
          <a:p>
            <a:pPr lvl="1"/>
            <a:r>
              <a:rPr lang="en-US" altLang="en-US" sz="2400" smtClean="0"/>
              <a:t> Oxygen</a:t>
            </a:r>
          </a:p>
          <a:p>
            <a:pPr lvl="2"/>
            <a:r>
              <a:rPr lang="en-US" altLang="en-US" sz="2000" smtClean="0"/>
              <a:t> 8 p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, 8 n</a:t>
            </a:r>
            <a:r>
              <a:rPr lang="en-US" altLang="en-US" sz="2000" baseline="30000" smtClean="0"/>
              <a:t>o</a:t>
            </a:r>
            <a:r>
              <a:rPr lang="en-US" altLang="en-US" sz="2000" smtClean="0"/>
              <a:t>, 8e</a:t>
            </a:r>
            <a:r>
              <a:rPr lang="en-US" altLang="en-US" sz="2000" baseline="30000" smtClean="0"/>
              <a:t>-</a:t>
            </a:r>
          </a:p>
          <a:p>
            <a:pPr lvl="1"/>
            <a:r>
              <a:rPr lang="en-US" altLang="en-US" sz="2400" smtClean="0"/>
              <a:t> Hydrogen</a:t>
            </a:r>
          </a:p>
          <a:p>
            <a:pPr lvl="2"/>
            <a:r>
              <a:rPr lang="en-US" altLang="en-US" sz="2000" smtClean="0"/>
              <a:t> 1 p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, 1 e</a:t>
            </a:r>
            <a:r>
              <a:rPr lang="en-US" altLang="en-US" sz="2000" baseline="30000" smtClean="0"/>
              <a:t>-</a:t>
            </a:r>
            <a:endParaRPr lang="en-US" altLang="en-US" sz="2000" smtClean="0"/>
          </a:p>
          <a:p>
            <a:pPr lvl="1"/>
            <a:r>
              <a:rPr lang="en-US" altLang="en-US" sz="2400" smtClean="0"/>
              <a:t> e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 tend to hang</a:t>
            </a:r>
          </a:p>
          <a:p>
            <a:pPr lvl="1">
              <a:buFont typeface="Webdings" pitchFamily="18" charset="2"/>
              <a:buNone/>
            </a:pPr>
            <a:r>
              <a:rPr lang="en-US" altLang="en-US" sz="2400" smtClean="0"/>
              <a:t>around Oxygen</a:t>
            </a:r>
          </a:p>
          <a:p>
            <a:pPr lvl="1">
              <a:buFont typeface="Webdings" pitchFamily="18" charset="2"/>
              <a:buNone/>
            </a:pPr>
            <a:r>
              <a:rPr lang="en-US" altLang="en-US" sz="2400" smtClean="0"/>
              <a:t>Making that side </a:t>
            </a:r>
          </a:p>
          <a:p>
            <a:pPr lvl="1">
              <a:buFont typeface="Webdings" pitchFamily="18" charset="2"/>
              <a:buNone/>
            </a:pPr>
            <a:r>
              <a:rPr lang="en-US" altLang="en-US" sz="2400" smtClean="0"/>
              <a:t>negative</a:t>
            </a:r>
          </a:p>
        </p:txBody>
      </p:sp>
      <p:pic>
        <p:nvPicPr>
          <p:cNvPr id="34822" name="Picture 9" descr="Water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429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4659313" y="3573463"/>
            <a:ext cx="469900" cy="288925"/>
            <a:chOff x="2717" y="2249"/>
            <a:chExt cx="296" cy="18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2792" y="2249"/>
              <a:ext cx="144" cy="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9" name="Oval 12"/>
            <p:cNvSpPr>
              <a:spLocks noChangeArrowheads="1"/>
            </p:cNvSpPr>
            <p:nvPr/>
          </p:nvSpPr>
          <p:spPr bwMode="auto">
            <a:xfrm>
              <a:off x="2913" y="2333"/>
              <a:ext cx="100" cy="9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60" name="Oval 13"/>
            <p:cNvSpPr>
              <a:spLocks noChangeArrowheads="1"/>
            </p:cNvSpPr>
            <p:nvPr/>
          </p:nvSpPr>
          <p:spPr bwMode="auto">
            <a:xfrm>
              <a:off x="2717" y="2333"/>
              <a:ext cx="100" cy="9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7598" name="Group 14"/>
          <p:cNvGrpSpPr>
            <a:grpSpLocks/>
          </p:cNvGrpSpPr>
          <p:nvPr/>
        </p:nvGrpSpPr>
        <p:grpSpPr bwMode="auto">
          <a:xfrm>
            <a:off x="3829050" y="3978275"/>
            <a:ext cx="350838" cy="427038"/>
            <a:chOff x="2192" y="2506"/>
            <a:chExt cx="221" cy="269"/>
          </a:xfrm>
        </p:grpSpPr>
        <p:sp>
          <p:nvSpPr>
            <p:cNvPr id="34855" name="Oval 15"/>
            <p:cNvSpPr>
              <a:spLocks noChangeArrowheads="1"/>
            </p:cNvSpPr>
            <p:nvPr/>
          </p:nvSpPr>
          <p:spPr bwMode="auto">
            <a:xfrm>
              <a:off x="2192" y="2602"/>
              <a:ext cx="144" cy="1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6" name="Oval 16"/>
            <p:cNvSpPr>
              <a:spLocks noChangeArrowheads="1"/>
            </p:cNvSpPr>
            <p:nvPr/>
          </p:nvSpPr>
          <p:spPr bwMode="auto">
            <a:xfrm>
              <a:off x="2313" y="2677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7" name="Oval 17"/>
            <p:cNvSpPr>
              <a:spLocks noChangeArrowheads="1"/>
            </p:cNvSpPr>
            <p:nvPr/>
          </p:nvSpPr>
          <p:spPr bwMode="auto">
            <a:xfrm>
              <a:off x="2212" y="2506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4333875" y="3978275"/>
            <a:ext cx="358775" cy="430213"/>
            <a:chOff x="2510" y="2506"/>
            <a:chExt cx="226" cy="271"/>
          </a:xfrm>
        </p:grpSpPr>
        <p:sp>
          <p:nvSpPr>
            <p:cNvPr id="34852" name="Oval 19"/>
            <p:cNvSpPr>
              <a:spLocks noChangeArrowheads="1"/>
            </p:cNvSpPr>
            <p:nvPr/>
          </p:nvSpPr>
          <p:spPr bwMode="auto">
            <a:xfrm>
              <a:off x="2592" y="2598"/>
              <a:ext cx="144" cy="1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3" name="Oval 20"/>
            <p:cNvSpPr>
              <a:spLocks noChangeArrowheads="1"/>
            </p:cNvSpPr>
            <p:nvPr/>
          </p:nvSpPr>
          <p:spPr bwMode="auto">
            <a:xfrm>
              <a:off x="2510" y="2679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4" name="Oval 21"/>
            <p:cNvSpPr>
              <a:spLocks noChangeArrowheads="1"/>
            </p:cNvSpPr>
            <p:nvPr/>
          </p:nvSpPr>
          <p:spPr bwMode="auto">
            <a:xfrm>
              <a:off x="2613" y="2506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7606" name="Group 22"/>
          <p:cNvGrpSpPr>
            <a:grpSpLocks/>
          </p:cNvGrpSpPr>
          <p:nvPr/>
        </p:nvGrpSpPr>
        <p:grpSpPr bwMode="auto">
          <a:xfrm>
            <a:off x="4021138" y="3578225"/>
            <a:ext cx="476250" cy="288925"/>
            <a:chOff x="2313" y="2250"/>
            <a:chExt cx="300" cy="182"/>
          </a:xfrm>
        </p:grpSpPr>
        <p:sp>
          <p:nvSpPr>
            <p:cNvPr id="34849" name="Oval 23"/>
            <p:cNvSpPr>
              <a:spLocks noChangeArrowheads="1"/>
            </p:cNvSpPr>
            <p:nvPr/>
          </p:nvSpPr>
          <p:spPr bwMode="auto">
            <a:xfrm>
              <a:off x="2388" y="2250"/>
              <a:ext cx="144" cy="1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0" name="Oval 24"/>
            <p:cNvSpPr>
              <a:spLocks noChangeArrowheads="1"/>
            </p:cNvSpPr>
            <p:nvPr/>
          </p:nvSpPr>
          <p:spPr bwMode="auto">
            <a:xfrm>
              <a:off x="2513" y="2334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51" name="Oval 25"/>
            <p:cNvSpPr>
              <a:spLocks noChangeArrowheads="1"/>
            </p:cNvSpPr>
            <p:nvPr/>
          </p:nvSpPr>
          <p:spPr bwMode="auto">
            <a:xfrm>
              <a:off x="2313" y="2334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4967288" y="3981450"/>
            <a:ext cx="358775" cy="430213"/>
            <a:chOff x="2510" y="2506"/>
            <a:chExt cx="226" cy="271"/>
          </a:xfrm>
        </p:grpSpPr>
        <p:sp>
          <p:nvSpPr>
            <p:cNvPr id="34846" name="Oval 27"/>
            <p:cNvSpPr>
              <a:spLocks noChangeArrowheads="1"/>
            </p:cNvSpPr>
            <p:nvPr/>
          </p:nvSpPr>
          <p:spPr bwMode="auto">
            <a:xfrm>
              <a:off x="2592" y="2598"/>
              <a:ext cx="144" cy="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47" name="Oval 28"/>
            <p:cNvSpPr>
              <a:spLocks noChangeArrowheads="1"/>
            </p:cNvSpPr>
            <p:nvPr/>
          </p:nvSpPr>
          <p:spPr bwMode="auto">
            <a:xfrm>
              <a:off x="2510" y="2679"/>
              <a:ext cx="100" cy="9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48" name="Oval 29"/>
            <p:cNvSpPr>
              <a:spLocks noChangeArrowheads="1"/>
            </p:cNvSpPr>
            <p:nvPr/>
          </p:nvSpPr>
          <p:spPr bwMode="auto">
            <a:xfrm>
              <a:off x="2613" y="2506"/>
              <a:ext cx="100" cy="9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3063875" y="3862388"/>
            <a:ext cx="223838" cy="374650"/>
            <a:chOff x="3201" y="2332"/>
            <a:chExt cx="911" cy="1529"/>
          </a:xfrm>
        </p:grpSpPr>
        <p:sp>
          <p:nvSpPr>
            <p:cNvPr id="34843" name="Oval 31"/>
            <p:cNvSpPr>
              <a:spLocks noChangeArrowheads="1"/>
            </p:cNvSpPr>
            <p:nvPr/>
          </p:nvSpPr>
          <p:spPr bwMode="auto">
            <a:xfrm rot="3600000">
              <a:off x="3341" y="2478"/>
              <a:ext cx="632" cy="62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44" name="Oval 32"/>
            <p:cNvSpPr>
              <a:spLocks noChangeArrowheads="1"/>
            </p:cNvSpPr>
            <p:nvPr/>
          </p:nvSpPr>
          <p:spPr bwMode="auto">
            <a:xfrm rot="3600000">
              <a:off x="3201" y="2332"/>
              <a:ext cx="911" cy="91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45" name="Oval 33"/>
            <p:cNvSpPr>
              <a:spLocks noChangeArrowheads="1"/>
            </p:cNvSpPr>
            <p:nvPr/>
          </p:nvSpPr>
          <p:spPr bwMode="auto">
            <a:xfrm rot="3600000">
              <a:off x="3333" y="3235"/>
              <a:ext cx="632" cy="62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7618" name="Group 34"/>
          <p:cNvGrpSpPr>
            <a:grpSpLocks/>
          </p:cNvGrpSpPr>
          <p:nvPr/>
        </p:nvGrpSpPr>
        <p:grpSpPr bwMode="auto">
          <a:xfrm>
            <a:off x="3695700" y="3706813"/>
            <a:ext cx="671513" cy="979487"/>
            <a:chOff x="2328" y="2335"/>
            <a:chExt cx="423" cy="617"/>
          </a:xfrm>
        </p:grpSpPr>
        <p:grpSp>
          <p:nvGrpSpPr>
            <p:cNvPr id="34835" name="Group 35"/>
            <p:cNvGrpSpPr>
              <a:grpSpLocks noChangeAspect="1"/>
            </p:cNvGrpSpPr>
            <p:nvPr/>
          </p:nvGrpSpPr>
          <p:grpSpPr bwMode="auto">
            <a:xfrm rot="8031522">
              <a:off x="2371" y="2292"/>
              <a:ext cx="150" cy="236"/>
              <a:chOff x="2133" y="2494"/>
              <a:chExt cx="954" cy="1505"/>
            </a:xfrm>
          </p:grpSpPr>
          <p:sp>
            <p:nvSpPr>
              <p:cNvPr id="34840" name="Oval 36"/>
              <p:cNvSpPr>
                <a:spLocks noChangeAspect="1" noChangeArrowheads="1"/>
              </p:cNvSpPr>
              <p:nvPr/>
            </p:nvSpPr>
            <p:spPr bwMode="auto">
              <a:xfrm rot="2700000">
                <a:off x="2274" y="2640"/>
                <a:ext cx="632" cy="62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841" name="Oval 37"/>
              <p:cNvSpPr>
                <a:spLocks noChangeAspect="1" noChangeArrowheads="1"/>
              </p:cNvSpPr>
              <p:nvPr/>
            </p:nvSpPr>
            <p:spPr bwMode="auto">
              <a:xfrm rot="2700000">
                <a:off x="2133" y="2494"/>
                <a:ext cx="911" cy="91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842" name="Oval 38"/>
              <p:cNvSpPr>
                <a:spLocks noChangeAspect="1" noChangeArrowheads="1"/>
              </p:cNvSpPr>
              <p:nvPr/>
            </p:nvSpPr>
            <p:spPr bwMode="auto">
              <a:xfrm rot="2700000">
                <a:off x="2461" y="3373"/>
                <a:ext cx="632" cy="62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34836" name="Group 39"/>
            <p:cNvGrpSpPr>
              <a:grpSpLocks noChangeAspect="1"/>
            </p:cNvGrpSpPr>
            <p:nvPr/>
          </p:nvGrpSpPr>
          <p:grpSpPr bwMode="auto">
            <a:xfrm rot="673618">
              <a:off x="2601" y="2716"/>
              <a:ext cx="150" cy="236"/>
              <a:chOff x="2133" y="2494"/>
              <a:chExt cx="954" cy="1505"/>
            </a:xfrm>
          </p:grpSpPr>
          <p:sp>
            <p:nvSpPr>
              <p:cNvPr id="34837" name="Oval 40"/>
              <p:cNvSpPr>
                <a:spLocks noChangeAspect="1" noChangeArrowheads="1"/>
              </p:cNvSpPr>
              <p:nvPr/>
            </p:nvSpPr>
            <p:spPr bwMode="auto">
              <a:xfrm rot="2700000">
                <a:off x="2274" y="2640"/>
                <a:ext cx="632" cy="62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838" name="Oval 41"/>
              <p:cNvSpPr>
                <a:spLocks noChangeAspect="1" noChangeArrowheads="1"/>
              </p:cNvSpPr>
              <p:nvPr/>
            </p:nvSpPr>
            <p:spPr bwMode="auto">
              <a:xfrm rot="2700000">
                <a:off x="2133" y="2494"/>
                <a:ext cx="911" cy="91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839" name="Oval 42"/>
              <p:cNvSpPr>
                <a:spLocks noChangeAspect="1" noChangeArrowheads="1"/>
              </p:cNvSpPr>
              <p:nvPr/>
            </p:nvSpPr>
            <p:spPr bwMode="auto">
              <a:xfrm rot="2700000">
                <a:off x="2461" y="3373"/>
                <a:ext cx="632" cy="62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7627" name="Group 43"/>
          <p:cNvGrpSpPr>
            <a:grpSpLocks/>
          </p:cNvGrpSpPr>
          <p:nvPr/>
        </p:nvGrpSpPr>
        <p:grpSpPr bwMode="auto">
          <a:xfrm>
            <a:off x="4021138" y="3581400"/>
            <a:ext cx="476250" cy="288925"/>
            <a:chOff x="2313" y="2250"/>
            <a:chExt cx="300" cy="182"/>
          </a:xfrm>
        </p:grpSpPr>
        <p:sp>
          <p:nvSpPr>
            <p:cNvPr id="34832" name="Oval 44"/>
            <p:cNvSpPr>
              <a:spLocks noChangeArrowheads="1"/>
            </p:cNvSpPr>
            <p:nvPr/>
          </p:nvSpPr>
          <p:spPr bwMode="auto">
            <a:xfrm>
              <a:off x="2388" y="2250"/>
              <a:ext cx="144" cy="1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3" name="Oval 45"/>
            <p:cNvSpPr>
              <a:spLocks noChangeArrowheads="1"/>
            </p:cNvSpPr>
            <p:nvPr/>
          </p:nvSpPr>
          <p:spPr bwMode="auto">
            <a:xfrm>
              <a:off x="2513" y="2334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4" name="Oval 46"/>
            <p:cNvSpPr>
              <a:spLocks noChangeArrowheads="1"/>
            </p:cNvSpPr>
            <p:nvPr/>
          </p:nvSpPr>
          <p:spPr bwMode="auto">
            <a:xfrm>
              <a:off x="2313" y="2334"/>
              <a:ext cx="100" cy="9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67631" name="Picture 47" descr="WaterSpinAndRota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833813"/>
            <a:ext cx="6048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375 0.05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3.7037E-7 L 0.15382 -0.01713 " pathEditMode="relative" ptsTypes="AA">
                                      <p:cBhvr>
                                        <p:cTn id="45" dur="2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Heat Properties of Water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High latent heats</a:t>
            </a:r>
          </a:p>
          <a:p>
            <a:pPr lvl="1"/>
            <a:r>
              <a:rPr lang="en-US" altLang="en-US" smtClean="0"/>
              <a:t> 1 calorie = 4.186 Joules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 High Heat Capacity</a:t>
            </a:r>
          </a:p>
          <a:p>
            <a:pPr lvl="1"/>
            <a:r>
              <a:rPr lang="en-US" altLang="en-US" smtClean="0"/>
              <a:t> High energy gain/loss to change temperature</a:t>
            </a:r>
          </a:p>
        </p:txBody>
      </p:sp>
      <p:pic>
        <p:nvPicPr>
          <p:cNvPr id="35844" name="Picture 4" descr="FIG0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20140" r="3230" b="20250"/>
          <a:stretch>
            <a:fillRect/>
          </a:stretch>
        </p:blipFill>
        <p:spPr bwMode="auto">
          <a:xfrm>
            <a:off x="1096963" y="1951038"/>
            <a:ext cx="71104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Energy Transfer by Water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4863"/>
            <a:ext cx="4495800" cy="1541462"/>
          </a:xfrm>
        </p:spPr>
        <p:txBody>
          <a:bodyPr/>
          <a:lstStyle/>
          <a:p>
            <a:pPr marL="168275" indent="-168275"/>
            <a:r>
              <a:rPr lang="en-US" altLang="en-US" sz="2800" smtClean="0"/>
              <a:t> Specific Heat</a:t>
            </a:r>
          </a:p>
          <a:p>
            <a:pPr marL="517525" lvl="1" indent="-166688"/>
            <a:r>
              <a:rPr lang="en-US" altLang="en-US" sz="2400" smtClean="0"/>
              <a:t> Energy absorbed or released to change temp.</a:t>
            </a:r>
          </a:p>
          <a:p>
            <a:pPr marL="517525" lvl="1" indent="-166688"/>
            <a:endParaRPr lang="en-US" altLang="en-US" sz="2400" smtClean="0"/>
          </a:p>
        </p:txBody>
      </p:sp>
      <p:graphicFrame>
        <p:nvGraphicFramePr>
          <p:cNvPr id="69636" name="Group 4"/>
          <p:cNvGraphicFramePr>
            <a:graphicFrameLocks noGrp="1"/>
          </p:cNvGraphicFramePr>
          <p:nvPr>
            <p:ph sz="half" idx="2"/>
          </p:nvPr>
        </p:nvGraphicFramePr>
        <p:xfrm>
          <a:off x="4419600" y="652463"/>
          <a:ext cx="4495800" cy="5913437"/>
        </p:xfrm>
        <a:graphic>
          <a:graphicData uri="http://schemas.openxmlformats.org/drawingml/2006/table">
            <a:tbl>
              <a:tblPr/>
              <a:tblGrid>
                <a:gridCol w="2203450"/>
                <a:gridCol w="2292350"/>
              </a:tblGrid>
              <a:tr h="70107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Substance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Specific Heat (Joule/K/kg)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Air (50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C)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1050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Iron or Steel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460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Lead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130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Glass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840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Quartz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762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Granite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804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Sandstone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1088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Shale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712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Soil (average)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1050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Wood (average)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1680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Ice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2100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Steam 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2050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Water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4168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228600" y="2347913"/>
            <a:ext cx="3730625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Raising 1 kg (1</a:t>
            </a:r>
            <a:r>
              <a:rPr lang="en-US" altLang="en-US" sz="2800">
                <a:latin typeface="Script MT Bold" pitchFamily="66" charset="0"/>
              </a:rPr>
              <a:t>l</a:t>
            </a:r>
            <a:r>
              <a:rPr lang="en-US" altLang="en-US" sz="2800"/>
              <a:t>)             of water 1°C absorbs 4,168 Joules </a:t>
            </a:r>
          </a:p>
        </p:txBody>
      </p:sp>
      <p:grpSp>
        <p:nvGrpSpPr>
          <p:cNvPr id="36916" name="Group 52"/>
          <p:cNvGrpSpPr>
            <a:grpSpLocks/>
          </p:cNvGrpSpPr>
          <p:nvPr/>
        </p:nvGrpSpPr>
        <p:grpSpPr bwMode="auto">
          <a:xfrm>
            <a:off x="534988" y="4079875"/>
            <a:ext cx="2428875" cy="2232025"/>
            <a:chOff x="337" y="2705"/>
            <a:chExt cx="1530" cy="1406"/>
          </a:xfrm>
        </p:grpSpPr>
        <p:sp>
          <p:nvSpPr>
            <p:cNvPr id="36922" name="Rectangle 53"/>
            <p:cNvSpPr>
              <a:spLocks noChangeArrowheads="1"/>
            </p:cNvSpPr>
            <p:nvPr/>
          </p:nvSpPr>
          <p:spPr bwMode="auto">
            <a:xfrm>
              <a:off x="413" y="2959"/>
              <a:ext cx="1152" cy="1152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6923" name="Rectangle 54"/>
            <p:cNvSpPr>
              <a:spLocks noChangeArrowheads="1"/>
            </p:cNvSpPr>
            <p:nvPr/>
          </p:nvSpPr>
          <p:spPr bwMode="auto">
            <a:xfrm>
              <a:off x="750" y="2707"/>
              <a:ext cx="1068" cy="1068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6924" name="Line 55"/>
            <p:cNvSpPr>
              <a:spLocks noChangeShapeType="1"/>
            </p:cNvSpPr>
            <p:nvPr/>
          </p:nvSpPr>
          <p:spPr bwMode="auto">
            <a:xfrm rot="2700000" flipH="1" flipV="1">
              <a:off x="575" y="3703"/>
              <a:ext cx="4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Line 56"/>
            <p:cNvSpPr>
              <a:spLocks noChangeShapeType="1"/>
            </p:cNvSpPr>
            <p:nvPr/>
          </p:nvSpPr>
          <p:spPr bwMode="auto">
            <a:xfrm flipV="1">
              <a:off x="1565" y="3775"/>
              <a:ext cx="253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57"/>
            <p:cNvSpPr>
              <a:spLocks noChangeShapeType="1"/>
            </p:cNvSpPr>
            <p:nvPr/>
          </p:nvSpPr>
          <p:spPr bwMode="auto">
            <a:xfrm flipV="1">
              <a:off x="414" y="2705"/>
              <a:ext cx="341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Line 58"/>
            <p:cNvSpPr>
              <a:spLocks noChangeShapeType="1"/>
            </p:cNvSpPr>
            <p:nvPr/>
          </p:nvSpPr>
          <p:spPr bwMode="auto">
            <a:xfrm rot="2700000" flipH="1" flipV="1">
              <a:off x="1691" y="2656"/>
              <a:ext cx="0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59"/>
            <p:cNvSpPr>
              <a:spLocks/>
            </p:cNvSpPr>
            <p:nvPr/>
          </p:nvSpPr>
          <p:spPr bwMode="auto">
            <a:xfrm>
              <a:off x="1566" y="3774"/>
              <a:ext cx="249" cy="330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330 h 330"/>
                <a:gd name="T4" fmla="*/ 249 w 249"/>
                <a:gd name="T5" fmla="*/ 0 h 330"/>
                <a:gd name="T6" fmla="*/ 0 w 249"/>
                <a:gd name="T7" fmla="*/ 0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9" h="330">
                  <a:moveTo>
                    <a:pt x="0" y="0"/>
                  </a:moveTo>
                  <a:lnTo>
                    <a:pt x="0" y="330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60"/>
            <p:cNvSpPr>
              <a:spLocks/>
            </p:cNvSpPr>
            <p:nvPr/>
          </p:nvSpPr>
          <p:spPr bwMode="auto">
            <a:xfrm>
              <a:off x="423" y="2712"/>
              <a:ext cx="327" cy="248"/>
            </a:xfrm>
            <a:custGeom>
              <a:avLst/>
              <a:gdLst>
                <a:gd name="T0" fmla="*/ 327 w 327"/>
                <a:gd name="T1" fmla="*/ 248 h 248"/>
                <a:gd name="T2" fmla="*/ 323 w 327"/>
                <a:gd name="T3" fmla="*/ 0 h 248"/>
                <a:gd name="T4" fmla="*/ 0 w 327"/>
                <a:gd name="T5" fmla="*/ 244 h 248"/>
                <a:gd name="T6" fmla="*/ 327 w 327"/>
                <a:gd name="T7" fmla="*/ 248 h 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7" h="248">
                  <a:moveTo>
                    <a:pt x="327" y="248"/>
                  </a:moveTo>
                  <a:lnTo>
                    <a:pt x="323" y="0"/>
                  </a:lnTo>
                  <a:lnTo>
                    <a:pt x="0" y="244"/>
                  </a:lnTo>
                  <a:lnTo>
                    <a:pt x="327" y="248"/>
                  </a:lnTo>
                  <a:close/>
                </a:path>
              </a:pathLst>
            </a:custGeom>
            <a:solidFill>
              <a:srgbClr val="3333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7" name="Line 61"/>
          <p:cNvSpPr>
            <a:spLocks noChangeShapeType="1"/>
          </p:cNvSpPr>
          <p:nvPr/>
        </p:nvSpPr>
        <p:spPr bwMode="auto">
          <a:xfrm>
            <a:off x="2955925" y="4070350"/>
            <a:ext cx="30163" cy="170656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arrow" w="lg" len="lg"/>
            <a:tailEnd type="arrow" w="lg" len="lg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8" name="Text Box 62"/>
          <p:cNvSpPr txBox="1">
            <a:spLocks noChangeArrowheads="1"/>
          </p:cNvSpPr>
          <p:nvPr/>
        </p:nvSpPr>
        <p:spPr bwMode="auto">
          <a:xfrm>
            <a:off x="3014663" y="4260850"/>
            <a:ext cx="110013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10 cm square cube of water</a:t>
            </a:r>
          </a:p>
        </p:txBody>
      </p:sp>
      <p:sp>
        <p:nvSpPr>
          <p:cNvPr id="36919" name="Text Box 63"/>
          <p:cNvSpPr txBox="1">
            <a:spLocks noChangeArrowheads="1"/>
          </p:cNvSpPr>
          <p:nvPr/>
        </p:nvSpPr>
        <p:spPr bwMode="auto">
          <a:xfrm>
            <a:off x="1200150" y="4937125"/>
            <a:ext cx="1100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1 kg</a:t>
            </a:r>
          </a:p>
        </p:txBody>
      </p:sp>
      <p:sp>
        <p:nvSpPr>
          <p:cNvPr id="36920" name="Text Box 64"/>
          <p:cNvSpPr txBox="1">
            <a:spLocks noChangeArrowheads="1"/>
          </p:cNvSpPr>
          <p:nvPr/>
        </p:nvSpPr>
        <p:spPr bwMode="auto">
          <a:xfrm>
            <a:off x="0" y="6461125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4000 Joules </a:t>
            </a:r>
            <a:r>
              <a:rPr lang="en-US" altLang="en-US" sz="2400"/>
              <a:t>≈</a:t>
            </a:r>
            <a:r>
              <a:rPr lang="en-US" altLang="en-US" sz="2000"/>
              <a:t> energy to lift 400 kg  or 900 lb 1 m</a:t>
            </a:r>
          </a:p>
        </p:txBody>
      </p:sp>
      <p:sp>
        <p:nvSpPr>
          <p:cNvPr id="69697" name="WordArt 65"/>
          <p:cNvSpPr>
            <a:spLocks noChangeArrowheads="1" noChangeShapeType="1" noTextEdit="1"/>
          </p:cNvSpPr>
          <p:nvPr/>
        </p:nvSpPr>
        <p:spPr bwMode="auto">
          <a:xfrm>
            <a:off x="3228975" y="4584700"/>
            <a:ext cx="2686050" cy="17446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3333FF">
                      <a:alpha val="70000"/>
                    </a:srgbClr>
                  </a:outerShdw>
                </a:effectLst>
                <a:latin typeface="Arial Black"/>
              </a:rPr>
              <a:t>Huge!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96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7" grpId="0" animBg="1"/>
      <p:bldP spid="69697" grpId="1" animBg="1"/>
      <p:bldP spid="6969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Energy Transfer by Water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4863"/>
            <a:ext cx="4495800" cy="1541462"/>
          </a:xfrm>
        </p:spPr>
        <p:txBody>
          <a:bodyPr/>
          <a:lstStyle/>
          <a:p>
            <a:pPr marL="168275" indent="-168275"/>
            <a:r>
              <a:rPr lang="en-US" altLang="en-US" sz="2800" smtClean="0"/>
              <a:t> Latent Heat</a:t>
            </a:r>
          </a:p>
          <a:p>
            <a:pPr marL="517525" lvl="1" indent="-166688"/>
            <a:r>
              <a:rPr lang="en-US" altLang="en-US" sz="2400" smtClean="0"/>
              <a:t> Energy absorbed or released to change phase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0050" y="2362200"/>
            <a:ext cx="3540125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Evaporating 1 kg (1</a:t>
            </a:r>
            <a:r>
              <a:rPr lang="en-US" altLang="en-US" sz="2800">
                <a:latin typeface="Script MT Bold" pitchFamily="66" charset="0"/>
              </a:rPr>
              <a:t>l</a:t>
            </a:r>
            <a:r>
              <a:rPr lang="en-US" altLang="en-US" sz="2800"/>
              <a:t>) of water absorbs 2,257,000 Joules 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34988" y="4278313"/>
            <a:ext cx="2428875" cy="2232025"/>
            <a:chOff x="337" y="2705"/>
            <a:chExt cx="1530" cy="1406"/>
          </a:xfrm>
        </p:grpSpPr>
        <p:sp>
          <p:nvSpPr>
            <p:cNvPr id="37919" name="Rectangle 6"/>
            <p:cNvSpPr>
              <a:spLocks noChangeArrowheads="1"/>
            </p:cNvSpPr>
            <p:nvPr/>
          </p:nvSpPr>
          <p:spPr bwMode="auto">
            <a:xfrm>
              <a:off x="413" y="2959"/>
              <a:ext cx="1152" cy="1152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920" name="Rectangle 7"/>
            <p:cNvSpPr>
              <a:spLocks noChangeArrowheads="1"/>
            </p:cNvSpPr>
            <p:nvPr/>
          </p:nvSpPr>
          <p:spPr bwMode="auto">
            <a:xfrm>
              <a:off x="750" y="2707"/>
              <a:ext cx="1068" cy="1068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921" name="Line 8"/>
            <p:cNvSpPr>
              <a:spLocks noChangeShapeType="1"/>
            </p:cNvSpPr>
            <p:nvPr/>
          </p:nvSpPr>
          <p:spPr bwMode="auto">
            <a:xfrm rot="2700000" flipH="1" flipV="1">
              <a:off x="575" y="3703"/>
              <a:ext cx="4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9"/>
            <p:cNvSpPr>
              <a:spLocks noChangeShapeType="1"/>
            </p:cNvSpPr>
            <p:nvPr/>
          </p:nvSpPr>
          <p:spPr bwMode="auto">
            <a:xfrm flipV="1">
              <a:off x="1565" y="3775"/>
              <a:ext cx="253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10"/>
            <p:cNvSpPr>
              <a:spLocks noChangeShapeType="1"/>
            </p:cNvSpPr>
            <p:nvPr/>
          </p:nvSpPr>
          <p:spPr bwMode="auto">
            <a:xfrm flipV="1">
              <a:off x="414" y="2705"/>
              <a:ext cx="341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11"/>
            <p:cNvSpPr>
              <a:spLocks noChangeShapeType="1"/>
            </p:cNvSpPr>
            <p:nvPr/>
          </p:nvSpPr>
          <p:spPr bwMode="auto">
            <a:xfrm rot="2700000" flipH="1" flipV="1">
              <a:off x="1691" y="2656"/>
              <a:ext cx="0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12"/>
            <p:cNvSpPr>
              <a:spLocks/>
            </p:cNvSpPr>
            <p:nvPr/>
          </p:nvSpPr>
          <p:spPr bwMode="auto">
            <a:xfrm>
              <a:off x="1566" y="3774"/>
              <a:ext cx="249" cy="330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330 h 330"/>
                <a:gd name="T4" fmla="*/ 249 w 249"/>
                <a:gd name="T5" fmla="*/ 0 h 330"/>
                <a:gd name="T6" fmla="*/ 0 w 249"/>
                <a:gd name="T7" fmla="*/ 0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9" h="330">
                  <a:moveTo>
                    <a:pt x="0" y="0"/>
                  </a:moveTo>
                  <a:lnTo>
                    <a:pt x="0" y="330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13"/>
            <p:cNvSpPr>
              <a:spLocks/>
            </p:cNvSpPr>
            <p:nvPr/>
          </p:nvSpPr>
          <p:spPr bwMode="auto">
            <a:xfrm>
              <a:off x="423" y="2712"/>
              <a:ext cx="327" cy="248"/>
            </a:xfrm>
            <a:custGeom>
              <a:avLst/>
              <a:gdLst>
                <a:gd name="T0" fmla="*/ 327 w 327"/>
                <a:gd name="T1" fmla="*/ 248 h 248"/>
                <a:gd name="T2" fmla="*/ 323 w 327"/>
                <a:gd name="T3" fmla="*/ 0 h 248"/>
                <a:gd name="T4" fmla="*/ 0 w 327"/>
                <a:gd name="T5" fmla="*/ 244 h 248"/>
                <a:gd name="T6" fmla="*/ 327 w 327"/>
                <a:gd name="T7" fmla="*/ 248 h 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7" h="248">
                  <a:moveTo>
                    <a:pt x="327" y="248"/>
                  </a:moveTo>
                  <a:lnTo>
                    <a:pt x="323" y="0"/>
                  </a:lnTo>
                  <a:lnTo>
                    <a:pt x="0" y="244"/>
                  </a:lnTo>
                  <a:lnTo>
                    <a:pt x="327" y="248"/>
                  </a:lnTo>
                  <a:close/>
                </a:path>
              </a:pathLst>
            </a:custGeom>
            <a:solidFill>
              <a:srgbClr val="3333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4" name="Line 14"/>
          <p:cNvSpPr>
            <a:spLocks noChangeShapeType="1"/>
          </p:cNvSpPr>
          <p:nvPr/>
        </p:nvSpPr>
        <p:spPr bwMode="auto">
          <a:xfrm>
            <a:off x="2955925" y="4268788"/>
            <a:ext cx="30163" cy="170656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arrow" w="lg" len="lg"/>
            <a:tailEnd type="arrow" w="lg" len="lg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Text Box 15"/>
          <p:cNvSpPr txBox="1">
            <a:spLocks noChangeArrowheads="1"/>
          </p:cNvSpPr>
          <p:nvPr/>
        </p:nvSpPr>
        <p:spPr bwMode="auto">
          <a:xfrm>
            <a:off x="3014663" y="4459288"/>
            <a:ext cx="110013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10 cm square cube of water</a:t>
            </a:r>
          </a:p>
        </p:txBody>
      </p:sp>
      <p:sp>
        <p:nvSpPr>
          <p:cNvPr id="37896" name="Text Box 16"/>
          <p:cNvSpPr txBox="1">
            <a:spLocks noChangeArrowheads="1"/>
          </p:cNvSpPr>
          <p:nvPr/>
        </p:nvSpPr>
        <p:spPr bwMode="auto">
          <a:xfrm>
            <a:off x="1200150" y="5135563"/>
            <a:ext cx="1100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1 kg</a:t>
            </a:r>
          </a:p>
        </p:txBody>
      </p:sp>
      <p:sp>
        <p:nvSpPr>
          <p:cNvPr id="37897" name="Text Box 17"/>
          <p:cNvSpPr txBox="1">
            <a:spLocks noChangeArrowheads="1"/>
          </p:cNvSpPr>
          <p:nvPr/>
        </p:nvSpPr>
        <p:spPr bwMode="auto">
          <a:xfrm>
            <a:off x="0" y="6461125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2,257,000 Joules </a:t>
            </a:r>
            <a:r>
              <a:rPr lang="en-US" altLang="en-US" sz="2400"/>
              <a:t>≈</a:t>
            </a:r>
            <a:r>
              <a:rPr lang="en-US" altLang="en-US" sz="2000"/>
              <a:t> energy to lift 225,700 kg  or 507,000 lb 1 m</a:t>
            </a:r>
          </a:p>
        </p:txBody>
      </p:sp>
      <p:graphicFrame>
        <p:nvGraphicFramePr>
          <p:cNvPr id="70674" name="Group 18"/>
          <p:cNvGraphicFramePr>
            <a:graphicFrameLocks noGrp="1"/>
          </p:cNvGraphicFramePr>
          <p:nvPr>
            <p:ph sz="half" idx="2"/>
          </p:nvPr>
        </p:nvGraphicFramePr>
        <p:xfrm>
          <a:off x="4313238" y="1036638"/>
          <a:ext cx="4830762" cy="2881312"/>
        </p:xfrm>
        <a:graphic>
          <a:graphicData uri="http://schemas.openxmlformats.org/drawingml/2006/table">
            <a:tbl>
              <a:tblPr/>
              <a:tblGrid>
                <a:gridCol w="1568450"/>
                <a:gridCol w="1631950"/>
                <a:gridCol w="1630362"/>
              </a:tblGrid>
              <a:tr h="7302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Substance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Specific Heat (Joule/kg)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vaporization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fusion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Alcohol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879,000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109,000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Water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2,257,000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8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4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 sz="2000"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ebdings" pitchFamily="18" charset="2"/>
                        <a:tabLst>
                          <a:tab pos="228600" algn="l"/>
                          <a:tab pos="457200" algn="l"/>
                        </a:tabLst>
                        <a:defRPr>
                          <a:solidFill>
                            <a:srgbClr val="FFFF00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333,500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4" name="WordArt 38"/>
          <p:cNvSpPr>
            <a:spLocks noChangeArrowheads="1" noChangeShapeType="1" noTextEdit="1"/>
          </p:cNvSpPr>
          <p:nvPr/>
        </p:nvSpPr>
        <p:spPr bwMode="auto">
          <a:xfrm>
            <a:off x="4244975" y="4262438"/>
            <a:ext cx="4695825" cy="2079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3333FF">
                      <a:alpha val="70000"/>
                    </a:srgbClr>
                  </a:outerShdw>
                </a:effectLst>
                <a:latin typeface="Arial Black"/>
              </a:rPr>
              <a:t>Even Huger!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06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4" grpId="0" animBg="1"/>
      <p:bldP spid="70694" grpId="1" animBg="1"/>
      <p:bldP spid="70694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Transfer by Water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4863"/>
            <a:ext cx="9144000" cy="736600"/>
          </a:xfrm>
        </p:spPr>
        <p:txBody>
          <a:bodyPr/>
          <a:lstStyle/>
          <a:p>
            <a:r>
              <a:rPr lang="en-US" altLang="en-US" smtClean="0"/>
              <a:t> Latent heat effects weather</a:t>
            </a:r>
          </a:p>
        </p:txBody>
      </p:sp>
      <p:pic>
        <p:nvPicPr>
          <p:cNvPr id="38916" name="Picture 4" descr="FG05_0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500" r="13499" b="1125"/>
          <a:stretch>
            <a:fillRect/>
          </a:stretch>
        </p:blipFill>
        <p:spPr bwMode="auto">
          <a:xfrm>
            <a:off x="1892300" y="1363663"/>
            <a:ext cx="530225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200025" y="2814638"/>
            <a:ext cx="3186113" cy="3357562"/>
            <a:chOff x="126" y="1773"/>
            <a:chExt cx="2007" cy="2115"/>
          </a:xfrm>
        </p:grpSpPr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126" y="1773"/>
              <a:ext cx="1998" cy="7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Evaporating water absorbs energy from water, cooling it.</a:t>
              </a:r>
            </a:p>
          </p:txBody>
        </p:sp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990" y="2529"/>
              <a:ext cx="1143" cy="1359"/>
            </a:xfrm>
            <a:prstGeom prst="ellipse">
              <a:avLst/>
            </a:prstGeom>
            <a:noFill/>
            <a:ln w="25400">
              <a:solidFill>
                <a:srgbClr val="003300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5510213" y="2066925"/>
            <a:ext cx="3633787" cy="3387725"/>
            <a:chOff x="3471" y="1302"/>
            <a:chExt cx="2289" cy="2134"/>
          </a:xfrm>
        </p:grpSpPr>
        <p:sp>
          <p:nvSpPr>
            <p:cNvPr id="38919" name="Text Box 9"/>
            <p:cNvSpPr txBox="1">
              <a:spLocks noChangeArrowheads="1"/>
            </p:cNvSpPr>
            <p:nvPr/>
          </p:nvSpPr>
          <p:spPr bwMode="auto">
            <a:xfrm>
              <a:off x="3762" y="2688"/>
              <a:ext cx="1998" cy="7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Condensing water releases energy to air, heating it.</a:t>
              </a:r>
            </a:p>
          </p:txBody>
        </p:sp>
        <p:sp>
          <p:nvSpPr>
            <p:cNvPr id="38920" name="Oval 10"/>
            <p:cNvSpPr>
              <a:spLocks noChangeArrowheads="1"/>
            </p:cNvSpPr>
            <p:nvPr/>
          </p:nvSpPr>
          <p:spPr bwMode="auto">
            <a:xfrm>
              <a:off x="3471" y="1302"/>
              <a:ext cx="1026" cy="1359"/>
            </a:xfrm>
            <a:prstGeom prst="ellipse">
              <a:avLst/>
            </a:prstGeom>
            <a:noFill/>
            <a:ln w="25400">
              <a:solidFill>
                <a:srgbClr val="003300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Source Regions &amp; Climate</a:t>
            </a:r>
          </a:p>
        </p:txBody>
      </p:sp>
      <p:pic>
        <p:nvPicPr>
          <p:cNvPr id="39939" name="Picture 3" descr="SurfaceCur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35768"/>
          <a:stretch>
            <a:fillRect/>
          </a:stretch>
        </p:blipFill>
        <p:spPr bwMode="auto">
          <a:xfrm>
            <a:off x="1687513" y="974725"/>
            <a:ext cx="5557837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3978275"/>
            <a:ext cx="1557338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warm ocean (hot &amp; humid)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216775" y="1724025"/>
            <a:ext cx="1635125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cold ocean (mild climate)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1706563"/>
            <a:ext cx="1585913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big continent (harsh climate)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245350" y="4321175"/>
            <a:ext cx="150495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cold ocean (mild climate)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4311650" y="2206625"/>
            <a:ext cx="1320800" cy="449263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31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1747838" y="2270125"/>
            <a:ext cx="1320800" cy="449263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31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5715000" y="4598988"/>
            <a:ext cx="1320800" cy="449262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31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flipH="1">
            <a:off x="2876550" y="4110038"/>
            <a:ext cx="1320800" cy="449262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Surface Currents: Atlantic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492250" y="1501775"/>
            <a:ext cx="5530850" cy="4891088"/>
            <a:chOff x="940" y="1239"/>
            <a:chExt cx="3484" cy="3081"/>
          </a:xfrm>
        </p:grpSpPr>
        <p:pic>
          <p:nvPicPr>
            <p:cNvPr id="40979" name="Picture 4" descr="SurfaceCurren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9351" r="92329"/>
            <a:stretch>
              <a:fillRect/>
            </a:stretch>
          </p:blipFill>
          <p:spPr bwMode="auto">
            <a:xfrm>
              <a:off x="3910" y="1239"/>
              <a:ext cx="514" cy="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5" descr="SurfaceCurren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9351" r="3471"/>
            <a:stretch>
              <a:fillRect/>
            </a:stretch>
          </p:blipFill>
          <p:spPr bwMode="auto">
            <a:xfrm>
              <a:off x="940" y="1239"/>
              <a:ext cx="2933" cy="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0" y="3533775"/>
            <a:ext cx="1652588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warm ocean (rainforest)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311525" y="735013"/>
            <a:ext cx="44418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warm ocean (VERY mild climate)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0" y="1204913"/>
            <a:ext cx="1585913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Prevailing winds over continent (harsh climate)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997700" y="1571625"/>
            <a:ext cx="150495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Winter winds over BIG continent … dry</a:t>
            </a:r>
          </a:p>
        </p:txBody>
      </p:sp>
      <p:sp>
        <p:nvSpPr>
          <p:cNvPr id="40968" name="AutoShape 10"/>
          <p:cNvSpPr>
            <a:spLocks noChangeArrowheads="1"/>
          </p:cNvSpPr>
          <p:nvPr/>
        </p:nvSpPr>
        <p:spPr bwMode="auto">
          <a:xfrm>
            <a:off x="3359150" y="1895475"/>
            <a:ext cx="1320800" cy="449263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9" name="AutoShape 11"/>
          <p:cNvSpPr>
            <a:spLocks noChangeArrowheads="1"/>
          </p:cNvSpPr>
          <p:nvPr/>
        </p:nvSpPr>
        <p:spPr bwMode="auto">
          <a:xfrm>
            <a:off x="1481138" y="1919288"/>
            <a:ext cx="1320800" cy="449262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31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70" name="AutoShape 12"/>
          <p:cNvSpPr>
            <a:spLocks noChangeArrowheads="1"/>
          </p:cNvSpPr>
          <p:nvPr/>
        </p:nvSpPr>
        <p:spPr bwMode="auto">
          <a:xfrm rot="5400000">
            <a:off x="6269832" y="2353469"/>
            <a:ext cx="658812" cy="228600"/>
          </a:xfrm>
          <a:prstGeom prst="rightArrow">
            <a:avLst>
              <a:gd name="adj1" fmla="val 49824"/>
              <a:gd name="adj2" fmla="val 72049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31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71" name="AutoShape 13"/>
          <p:cNvSpPr>
            <a:spLocks noChangeArrowheads="1"/>
          </p:cNvSpPr>
          <p:nvPr/>
        </p:nvSpPr>
        <p:spPr bwMode="auto">
          <a:xfrm flipH="1">
            <a:off x="2819400" y="3494088"/>
            <a:ext cx="1320800" cy="449262"/>
          </a:xfrm>
          <a:prstGeom prst="rightArrow">
            <a:avLst>
              <a:gd name="adj1" fmla="val 49824"/>
              <a:gd name="adj2" fmla="val 73498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72" name="AutoShape 14"/>
          <p:cNvSpPr>
            <a:spLocks noChangeArrowheads="1"/>
          </p:cNvSpPr>
          <p:nvPr/>
        </p:nvSpPr>
        <p:spPr bwMode="auto">
          <a:xfrm flipH="1">
            <a:off x="2198688" y="3044825"/>
            <a:ext cx="1149350" cy="239713"/>
          </a:xfrm>
          <a:prstGeom prst="rightArrow">
            <a:avLst>
              <a:gd name="adj1" fmla="val 49824"/>
              <a:gd name="adj2" fmla="val 119867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73" name="AutoShape 15"/>
          <p:cNvSpPr>
            <a:spLocks noChangeArrowheads="1"/>
          </p:cNvSpPr>
          <p:nvPr/>
        </p:nvSpPr>
        <p:spPr bwMode="auto">
          <a:xfrm rot="5400000" flipH="1">
            <a:off x="6268243" y="3504407"/>
            <a:ext cx="658813" cy="228600"/>
          </a:xfrm>
          <a:prstGeom prst="rightArrow">
            <a:avLst>
              <a:gd name="adj1" fmla="val 49824"/>
              <a:gd name="adj2" fmla="val 72049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7024688" y="3484563"/>
            <a:ext cx="150495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Summer winds over warm ocean … monsoons!</a:t>
            </a: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2274888" y="2317750"/>
            <a:ext cx="215900" cy="413067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arrow" w="sm" len="sm"/>
            <a:tailEnd/>
          </a:ln>
          <a:effectLst>
            <a:outerShdw dist="35921" dir="81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4668838" y="2320925"/>
            <a:ext cx="298450" cy="412432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arrow" w="sm" len="sm"/>
            <a:tailEnd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1414463" y="6461125"/>
            <a:ext cx="213518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Potsdam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4006850" y="6461125"/>
            <a:ext cx="1204913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Venice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  <p:bldP spid="73746" grpId="0" animBg="1"/>
      <p:bldP spid="73747" grpId="0"/>
      <p:bldP spid="737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375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Coriolis Force: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7663" y="85725"/>
            <a:ext cx="4986337" cy="1457325"/>
          </a:xfrm>
        </p:spPr>
        <p:txBody>
          <a:bodyPr/>
          <a:lstStyle/>
          <a:p>
            <a:pPr marL="0" indent="0" algn="ctr" eaLnBrk="1" hangingPunct="1">
              <a:buFont typeface="Webdings" pitchFamily="18" charset="2"/>
              <a:buNone/>
            </a:pPr>
            <a:r>
              <a:rPr lang="en-US" altLang="en-US" sz="3600" smtClean="0"/>
              <a:t>All moving objects are    		 deflected</a:t>
            </a:r>
          </a:p>
        </p:txBody>
      </p:sp>
      <p:pic>
        <p:nvPicPr>
          <p:cNvPr id="5124" name="Picture 4" descr="FG04_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1208"/>
          <a:stretch>
            <a:fillRect/>
          </a:stretch>
        </p:blipFill>
        <p:spPr bwMode="auto">
          <a:xfrm>
            <a:off x="0" y="720725"/>
            <a:ext cx="6232525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343650" y="1385888"/>
            <a:ext cx="2328863" cy="1871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 typeface="Webdings" pitchFamily="18" charset="2"/>
              <a:buNone/>
            </a:pPr>
            <a:r>
              <a:rPr lang="en-US" altLang="en-US" sz="2800"/>
              <a:t>to their right in northern hemisphere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443663" y="4384675"/>
            <a:ext cx="2257425" cy="1428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 typeface="Webdings" pitchFamily="18" charset="2"/>
              <a:buNone/>
            </a:pPr>
            <a:r>
              <a:rPr lang="en-US" altLang="en-US" sz="2800"/>
              <a:t>to their left in southern hemisphere</a:t>
            </a: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6223000" y="971550"/>
            <a:ext cx="257175" cy="2686050"/>
          </a:xfrm>
          <a:prstGeom prst="rightBrace">
            <a:avLst>
              <a:gd name="adj1" fmla="val 87037"/>
              <a:gd name="adj2" fmla="val 50000"/>
            </a:avLst>
          </a:prstGeom>
          <a:noFill/>
          <a:ln w="3175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6223000" y="3751263"/>
            <a:ext cx="257175" cy="2686050"/>
          </a:xfrm>
          <a:prstGeom prst="rightBrace">
            <a:avLst>
              <a:gd name="adj1" fmla="val 87037"/>
              <a:gd name="adj2" fmla="val 50000"/>
            </a:avLst>
          </a:prstGeom>
          <a:noFill/>
          <a:ln w="3175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704850" y="-400050"/>
            <a:ext cx="7791450" cy="6153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sy="50000" rotWithShape="0">
                    <a:srgbClr val="FF0000">
                      <a:alpha val="30196"/>
                    </a:srgbClr>
                  </a:outerShdw>
                </a:effectLst>
                <a:latin typeface="Comic Sans MS"/>
              </a:rPr>
              <a:t>Oceans </a:t>
            </a:r>
          </a:p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sy="50000" rotWithShape="0">
                    <a:srgbClr val="FF0000">
                      <a:alpha val="30196"/>
                    </a:srgbClr>
                  </a:outerShdw>
                </a:effectLst>
                <a:latin typeface="Comic Sans MS"/>
              </a:rPr>
              <a:t>are why Potsdam </a:t>
            </a:r>
          </a:p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sy="50000" rotWithShape="0">
                    <a:srgbClr val="FF0000">
                      <a:alpha val="30196"/>
                    </a:srgbClr>
                  </a:outerShdw>
                </a:effectLst>
                <a:latin typeface="Comic Sans MS"/>
              </a:rPr>
              <a:t>isn't Venice!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Surface Currents Move Heat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Mapped by rubber duckies, bottles</a:t>
            </a:r>
          </a:p>
          <a:p>
            <a:pPr lvl="1"/>
            <a:endParaRPr lang="en-US" altLang="en-US" smtClean="0"/>
          </a:p>
        </p:txBody>
      </p:sp>
      <p:pic>
        <p:nvPicPr>
          <p:cNvPr id="43012" name="Picture 4" descr="FG04_UNNR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2563" r="999" b="12396"/>
          <a:stretch>
            <a:fillRect/>
          </a:stretch>
        </p:blipFill>
        <p:spPr bwMode="auto">
          <a:xfrm>
            <a:off x="0" y="1614488"/>
            <a:ext cx="914400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SnorkelRubberDuckieTranspFace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4384675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CoolDuckieTran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124325"/>
            <a:ext cx="125571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278 C 0.00642 -0.0204 0.01302 -0.03709 0.03125 -0.06305 C 0.04878 -0.08901 0.08316 -0.13839 0.10729 -0.15832 C 0.13142 -0.17849 0.15399 -0.17571 0.17673 -0.18312 C 0.19965 -0.19054 0.21736 -0.20329 0.24409 -0.20445 C 0.27066 -0.20515 0.3059 -0.20375 0.33576 -0.19031 C 0.36597 -0.17687 0.4026 -0.14395 0.42326 -0.12309 C 0.44444 -0.10269 0.44878 -0.0809 0.46145 -0.06699 C 0.4743 -0.05308 0.4934 -0.04311 0.5 -0.03848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0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29161E-6 C 0.00452 0.03593 0.00903 0.07186 -0.00399 0.10199 C -0.01701 0.13213 -0.05694 0.17107 -0.07847 0.18058 C -0.1 0.19008 -0.11667 0.16157 -0.13333 0.15971 C -0.15 0.15786 -0.1625 0.16134 -0.17847 0.17014 C -0.19444 0.17895 -0.2125 0.21071 -0.22951 0.2121 C -0.24653 0.21349 -0.26285 0.1873 -0.28055 0.17803 C -0.29826 0.16875 -0.3191 0.16018 -0.33542 0.15716 C -0.35173 0.15415 -0.37135 0.15925 -0.37847 0.15971 " pathEditMode="relative" ptsTypes="aaaaaaaaA">
                                      <p:cBhvr>
                                        <p:cTn id="4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World Surface Currents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1213"/>
            <a:ext cx="9144000" cy="5257800"/>
          </a:xfrm>
        </p:spPr>
        <p:txBody>
          <a:bodyPr/>
          <a:lstStyle/>
          <a:p>
            <a:r>
              <a:rPr lang="en-US" altLang="en-US" smtClean="0"/>
              <a:t> Driven by wind, Coriolis, continents</a:t>
            </a:r>
          </a:p>
          <a:p>
            <a:r>
              <a:rPr lang="en-US" altLang="en-US" smtClean="0"/>
              <a:t> Distribute heat from equator toward poles</a:t>
            </a:r>
          </a:p>
        </p:txBody>
      </p:sp>
      <p:pic>
        <p:nvPicPr>
          <p:cNvPr id="44036" name="Picture 4" descr="SurfaceCur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38"/>
            <a:ext cx="9144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Deep Ocean Currents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Thermohaline circulation</a:t>
            </a:r>
          </a:p>
          <a:p>
            <a:pPr lvl="1"/>
            <a:r>
              <a:rPr lang="en-US" altLang="en-US" smtClean="0"/>
              <a:t> Density of sea water</a:t>
            </a:r>
          </a:p>
          <a:p>
            <a:pPr lvl="2"/>
            <a:r>
              <a:rPr lang="en-US" altLang="en-US" smtClean="0"/>
              <a:t> increases with salinity</a:t>
            </a:r>
          </a:p>
          <a:p>
            <a:pPr lvl="2"/>
            <a:r>
              <a:rPr lang="en-US" altLang="en-US" smtClean="0"/>
              <a:t> decreases with temperature</a:t>
            </a:r>
          </a:p>
          <a:p>
            <a:pPr lvl="1"/>
            <a:r>
              <a:rPr lang="en-US" altLang="en-US" smtClean="0"/>
              <a:t> Evaporation</a:t>
            </a:r>
          </a:p>
          <a:p>
            <a:pPr lvl="2"/>
            <a:r>
              <a:rPr lang="en-US" altLang="en-US" smtClean="0"/>
              <a:t> decreases water surface</a:t>
            </a:r>
          </a:p>
          <a:p>
            <a:pPr lvl="2">
              <a:buFont typeface="Webdings" pitchFamily="18" charset="2"/>
              <a:buNone/>
            </a:pPr>
            <a:r>
              <a:rPr lang="en-US" altLang="en-US" smtClean="0"/>
              <a:t>          temperature</a:t>
            </a:r>
          </a:p>
          <a:p>
            <a:pPr lvl="2"/>
            <a:r>
              <a:rPr lang="en-US" altLang="en-US" smtClean="0"/>
              <a:t> increases salinity</a:t>
            </a:r>
          </a:p>
          <a:p>
            <a:pPr lvl="1"/>
            <a:r>
              <a:rPr lang="en-US" altLang="en-US" smtClean="0"/>
              <a:t> Gulf Stream</a:t>
            </a:r>
          </a:p>
          <a:p>
            <a:pPr lvl="2"/>
            <a:r>
              <a:rPr lang="en-US" altLang="en-US" smtClean="0"/>
              <a:t> warm surface water evaporates in N. Atlantic</a:t>
            </a:r>
          </a:p>
          <a:p>
            <a:pPr lvl="2">
              <a:buFont typeface="Webdings" pitchFamily="18" charset="2"/>
              <a:buNone/>
            </a:pPr>
            <a:r>
              <a:rPr lang="en-US" altLang="en-US" smtClean="0"/>
              <a:t>      cools, increases salinity </a:t>
            </a:r>
            <a:r>
              <a:rPr lang="en-US" altLang="en-US" smtClean="0">
                <a:latin typeface="MS Mincho" pitchFamily="49" charset="-128"/>
                <a:ea typeface="MS Mincho" pitchFamily="49" charset="-128"/>
              </a:rPr>
              <a:t>⇒</a:t>
            </a:r>
            <a:r>
              <a:rPr lang="en-US" altLang="en-US" smtClean="0">
                <a:ea typeface="MS Mincho" pitchFamily="49" charset="-128"/>
              </a:rPr>
              <a:t> sinks to bottom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6183313" y="1857375"/>
            <a:ext cx="2474912" cy="1014413"/>
            <a:chOff x="3895" y="1170"/>
            <a:chExt cx="1559" cy="639"/>
          </a:xfrm>
        </p:grpSpPr>
        <p:sp>
          <p:nvSpPr>
            <p:cNvPr id="45064" name="Text Box 5"/>
            <p:cNvSpPr txBox="1">
              <a:spLocks noChangeArrowheads="1"/>
            </p:cNvSpPr>
            <p:nvPr/>
          </p:nvSpPr>
          <p:spPr bwMode="auto">
            <a:xfrm>
              <a:off x="3897" y="1278"/>
              <a:ext cx="1557" cy="442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Cold, salty water sinks to bottom.</a:t>
              </a:r>
            </a:p>
          </p:txBody>
        </p:sp>
        <p:sp>
          <p:nvSpPr>
            <p:cNvPr id="45065" name="AutoShape 6"/>
            <p:cNvSpPr>
              <a:spLocks/>
            </p:cNvSpPr>
            <p:nvPr/>
          </p:nvSpPr>
          <p:spPr bwMode="auto">
            <a:xfrm>
              <a:off x="3895" y="1170"/>
              <a:ext cx="56" cy="639"/>
            </a:xfrm>
            <a:prstGeom prst="rightBrace">
              <a:avLst>
                <a:gd name="adj1" fmla="val 95089"/>
                <a:gd name="adj2" fmla="val 50000"/>
              </a:avLst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6183313" y="3351213"/>
            <a:ext cx="2525712" cy="1311275"/>
            <a:chOff x="3895" y="2111"/>
            <a:chExt cx="1591" cy="826"/>
          </a:xfrm>
        </p:grpSpPr>
        <p:sp>
          <p:nvSpPr>
            <p:cNvPr id="45062" name="Text Box 8"/>
            <p:cNvSpPr txBox="1">
              <a:spLocks noChangeArrowheads="1"/>
            </p:cNvSpPr>
            <p:nvPr/>
          </p:nvSpPr>
          <p:spPr bwMode="auto">
            <a:xfrm>
              <a:off x="3929" y="2111"/>
              <a:ext cx="1557" cy="82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Warm surface water gets colder and saltier than subsurface water.</a:t>
              </a:r>
            </a:p>
          </p:txBody>
        </p:sp>
        <p:sp>
          <p:nvSpPr>
            <p:cNvPr id="45063" name="AutoShape 9"/>
            <p:cNvSpPr>
              <a:spLocks/>
            </p:cNvSpPr>
            <p:nvPr/>
          </p:nvSpPr>
          <p:spPr bwMode="auto">
            <a:xfrm>
              <a:off x="3895" y="2210"/>
              <a:ext cx="56" cy="639"/>
            </a:xfrm>
            <a:prstGeom prst="rightBrace">
              <a:avLst>
                <a:gd name="adj1" fmla="val 95089"/>
                <a:gd name="adj2" fmla="val 50000"/>
              </a:avLst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North Atlantic Downwelling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39775"/>
            <a:ext cx="8672512" cy="5257800"/>
          </a:xfrm>
        </p:spPr>
        <p:txBody>
          <a:bodyPr/>
          <a:lstStyle/>
          <a:p>
            <a:r>
              <a:rPr lang="en-US" altLang="en-US" smtClean="0"/>
              <a:t> Gulf Stream</a:t>
            </a:r>
          </a:p>
          <a:p>
            <a:pPr lvl="1"/>
            <a:r>
              <a:rPr lang="en-US" altLang="en-US" smtClean="0"/>
              <a:t> Bring warm water north … keep Europe warm!</a:t>
            </a:r>
          </a:p>
          <a:p>
            <a:pPr lvl="1"/>
            <a:r>
              <a:rPr lang="en-US" altLang="en-US" smtClean="0"/>
              <a:t> Cools, salinates, sinks, pulling more north</a:t>
            </a:r>
          </a:p>
        </p:txBody>
      </p:sp>
      <p:pic>
        <p:nvPicPr>
          <p:cNvPr id="46084" name="Picture 4" descr="Gulf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473325"/>
            <a:ext cx="4341812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ocea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2400"/>
          <a:stretch>
            <a:fillRect/>
          </a:stretch>
        </p:blipFill>
        <p:spPr bwMode="auto">
          <a:xfrm>
            <a:off x="4475163" y="2470150"/>
            <a:ext cx="462597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4614863" y="6064250"/>
            <a:ext cx="590550" cy="604838"/>
          </a:xfrm>
          <a:prstGeom prst="actionButtonMovi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North Atlantic Downwelling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754063"/>
            <a:ext cx="8229600" cy="5257800"/>
          </a:xfrm>
        </p:spPr>
        <p:txBody>
          <a:bodyPr/>
          <a:lstStyle/>
          <a:p>
            <a:r>
              <a:rPr lang="en-US" altLang="en-US" smtClean="0"/>
              <a:t> Gulf stream waters sink to bottom</a:t>
            </a:r>
          </a:p>
          <a:p>
            <a:pPr lvl="1"/>
            <a:r>
              <a:rPr lang="en-US" altLang="en-US" smtClean="0"/>
              <a:t> Flow South along ocean bottom</a:t>
            </a:r>
          </a:p>
          <a:p>
            <a:pPr lvl="1"/>
            <a:r>
              <a:rPr lang="en-US" altLang="en-US" smtClean="0"/>
              <a:t> Drives Deep water circulation</a:t>
            </a:r>
          </a:p>
        </p:txBody>
      </p:sp>
      <p:pic>
        <p:nvPicPr>
          <p:cNvPr id="47108" name="Picture 4" descr="N Atlantic Deep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71738"/>
            <a:ext cx="769143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Deep Ocean Circulation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Great Conveyor Belt moving HEAT</a:t>
            </a:r>
          </a:p>
          <a:p>
            <a:pPr lvl="1"/>
            <a:r>
              <a:rPr lang="en-US" altLang="en-US" smtClean="0"/>
              <a:t> circuit takes about 2000 years</a:t>
            </a:r>
          </a:p>
        </p:txBody>
      </p:sp>
      <p:pic>
        <p:nvPicPr>
          <p:cNvPr id="48132" name="Picture 4" descr="FG04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20187"/>
          <a:stretch>
            <a:fillRect/>
          </a:stretch>
        </p:blipFill>
        <p:spPr bwMode="auto">
          <a:xfrm>
            <a:off x="0" y="2271713"/>
            <a:ext cx="9144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acificEquatorialCur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24063"/>
            <a:ext cx="8691563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Regional Surface Currents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Equatorial Currents</a:t>
            </a:r>
          </a:p>
          <a:p>
            <a:pPr lvl="1"/>
            <a:r>
              <a:rPr lang="en-US" altLang="en-US" smtClean="0"/>
              <a:t> Drive upwelling in east, spreading in west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271838" y="5286375"/>
            <a:ext cx="2071687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Currents driven by trade winds</a:t>
            </a:r>
          </a:p>
        </p:txBody>
      </p:sp>
      <p:sp>
        <p:nvSpPr>
          <p:cNvPr id="82950" name="AutoShape 6"/>
          <p:cNvSpPr>
            <a:spLocks/>
          </p:cNvSpPr>
          <p:nvPr/>
        </p:nvSpPr>
        <p:spPr bwMode="auto">
          <a:xfrm rot="5400000">
            <a:off x="4085432" y="4058443"/>
            <a:ext cx="400050" cy="2157413"/>
          </a:xfrm>
          <a:prstGeom prst="rightBrace">
            <a:avLst>
              <a:gd name="adj1" fmla="val 44940"/>
              <a:gd name="adj2" fmla="val 49227"/>
            </a:avLst>
          </a:prstGeom>
          <a:noFill/>
          <a:ln w="31750">
            <a:solidFill>
              <a:srgbClr val="333300"/>
            </a:solidFill>
            <a:round/>
            <a:headEnd/>
            <a:tailEnd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122738" y="5956300"/>
            <a:ext cx="3986212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Water leaving shore pulls water up from below: upwelling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V="1">
            <a:off x="5886450" y="4286250"/>
            <a:ext cx="542925" cy="1685925"/>
          </a:xfrm>
          <a:prstGeom prst="line">
            <a:avLst/>
          </a:prstGeom>
          <a:noFill/>
          <a:ln w="31750">
            <a:solidFill>
              <a:srgbClr val="333300"/>
            </a:solidFill>
            <a:round/>
            <a:headEnd/>
            <a:tailEnd type="triangle" w="med" len="med"/>
          </a:ln>
          <a:effectLst>
            <a:outerShdw dist="17961" dir="189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903413" y="2532063"/>
            <a:ext cx="337185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3300"/>
                </a:solidFill>
              </a:rPr>
              <a:t>Water deflects N &amp; S due to continents &amp; Coriolis</a:t>
            </a:r>
          </a:p>
        </p:txBody>
      </p:sp>
      <p:sp>
        <p:nvSpPr>
          <p:cNvPr id="82954" name="Freeform 10"/>
          <p:cNvSpPr>
            <a:spLocks/>
          </p:cNvSpPr>
          <p:nvPr/>
        </p:nvSpPr>
        <p:spPr bwMode="auto">
          <a:xfrm>
            <a:off x="2057400" y="4556125"/>
            <a:ext cx="314325" cy="473075"/>
          </a:xfrm>
          <a:custGeom>
            <a:avLst/>
            <a:gdLst>
              <a:gd name="T0" fmla="*/ 2147483647 w 198"/>
              <a:gd name="T1" fmla="*/ 0 h 298"/>
              <a:gd name="T2" fmla="*/ 2147483647 w 198"/>
              <a:gd name="T3" fmla="*/ 2147483647 h 298"/>
              <a:gd name="T4" fmla="*/ 2147483647 w 198"/>
              <a:gd name="T5" fmla="*/ 2147483647 h 2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298">
                <a:moveTo>
                  <a:pt x="78" y="0"/>
                </a:moveTo>
                <a:cubicBezTo>
                  <a:pt x="67" y="27"/>
                  <a:pt x="0" y="78"/>
                  <a:pt x="12" y="160"/>
                </a:cubicBezTo>
                <a:cubicBezTo>
                  <a:pt x="24" y="242"/>
                  <a:pt x="159" y="269"/>
                  <a:pt x="198" y="298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1581150" y="2986088"/>
            <a:ext cx="519113" cy="928687"/>
          </a:xfrm>
          <a:custGeom>
            <a:avLst/>
            <a:gdLst>
              <a:gd name="T0" fmla="*/ 2147483647 w 435"/>
              <a:gd name="T1" fmla="*/ 2147483647 h 603"/>
              <a:gd name="T2" fmla="*/ 2147483647 w 435"/>
              <a:gd name="T3" fmla="*/ 2147483647 h 603"/>
              <a:gd name="T4" fmla="*/ 2147483647 w 435"/>
              <a:gd name="T5" fmla="*/ 2147483647 h 603"/>
              <a:gd name="T6" fmla="*/ 2147483647 w 435"/>
              <a:gd name="T7" fmla="*/ 2147483647 h 603"/>
              <a:gd name="T8" fmla="*/ 2147483647 w 435"/>
              <a:gd name="T9" fmla="*/ 2147483647 h 603"/>
              <a:gd name="T10" fmla="*/ 2147483647 w 435"/>
              <a:gd name="T11" fmla="*/ 0 h 6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5" h="603">
                <a:moveTo>
                  <a:pt x="435" y="603"/>
                </a:moveTo>
                <a:cubicBezTo>
                  <a:pt x="337" y="583"/>
                  <a:pt x="240" y="564"/>
                  <a:pt x="174" y="531"/>
                </a:cubicBezTo>
                <a:cubicBezTo>
                  <a:pt x="108" y="498"/>
                  <a:pt x="66" y="456"/>
                  <a:pt x="39" y="405"/>
                </a:cubicBezTo>
                <a:cubicBezTo>
                  <a:pt x="12" y="354"/>
                  <a:pt x="0" y="281"/>
                  <a:pt x="12" y="225"/>
                </a:cubicBezTo>
                <a:cubicBezTo>
                  <a:pt x="24" y="169"/>
                  <a:pt x="78" y="109"/>
                  <a:pt x="111" y="72"/>
                </a:cubicBezTo>
                <a:cubicBezTo>
                  <a:pt x="144" y="35"/>
                  <a:pt x="194" y="12"/>
                  <a:pt x="210" y="0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Freeform 12"/>
          <p:cNvSpPr>
            <a:spLocks/>
          </p:cNvSpPr>
          <p:nvPr/>
        </p:nvSpPr>
        <p:spPr bwMode="auto">
          <a:xfrm>
            <a:off x="338138" y="4197350"/>
            <a:ext cx="1743075" cy="1003300"/>
          </a:xfrm>
          <a:custGeom>
            <a:avLst/>
            <a:gdLst>
              <a:gd name="T0" fmla="*/ 2147483647 w 1098"/>
              <a:gd name="T1" fmla="*/ 2147483647 h 632"/>
              <a:gd name="T2" fmla="*/ 2147483647 w 1098"/>
              <a:gd name="T3" fmla="*/ 0 h 632"/>
              <a:gd name="T4" fmla="*/ 2147483647 w 1098"/>
              <a:gd name="T5" fmla="*/ 2147483647 h 632"/>
              <a:gd name="T6" fmla="*/ 2147483647 w 1098"/>
              <a:gd name="T7" fmla="*/ 2147483647 h 632"/>
              <a:gd name="T8" fmla="*/ 0 w 1098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8" h="632">
                <a:moveTo>
                  <a:pt x="1098" y="99"/>
                </a:moveTo>
                <a:cubicBezTo>
                  <a:pt x="1040" y="83"/>
                  <a:pt x="858" y="0"/>
                  <a:pt x="747" y="0"/>
                </a:cubicBezTo>
                <a:cubicBezTo>
                  <a:pt x="636" y="0"/>
                  <a:pt x="529" y="36"/>
                  <a:pt x="432" y="101"/>
                </a:cubicBezTo>
                <a:cubicBezTo>
                  <a:pt x="382" y="132"/>
                  <a:pt x="241" y="289"/>
                  <a:pt x="168" y="389"/>
                </a:cubicBezTo>
                <a:cubicBezTo>
                  <a:pt x="96" y="477"/>
                  <a:pt x="35" y="582"/>
                  <a:pt x="0" y="632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>
            <a:off x="1917700" y="3248025"/>
            <a:ext cx="908050" cy="344488"/>
          </a:xfrm>
          <a:prstGeom prst="line">
            <a:avLst/>
          </a:prstGeom>
          <a:noFill/>
          <a:ln w="31750">
            <a:solidFill>
              <a:srgbClr val="333300"/>
            </a:solidFill>
            <a:round/>
            <a:headEnd/>
            <a:tailEnd type="triangle" w="med" len="med"/>
          </a:ln>
          <a:effectLst>
            <a:outerShdw dist="17961" dir="189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0" grpId="0" animBg="1"/>
      <p:bldP spid="82951" grpId="0"/>
      <p:bldP spid="82952" grpId="0" animBg="1"/>
      <p:bldP spid="82953" grpId="0"/>
      <p:bldP spid="82954" grpId="0" animBg="1"/>
      <p:bldP spid="82955" grpId="0" animBg="1"/>
      <p:bldP spid="82956" grpId="0" animBg="1"/>
      <p:bldP spid="829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Ocean-Atmosphere Interactions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Teleconnections</a:t>
            </a:r>
          </a:p>
          <a:p>
            <a:pPr lvl="1"/>
            <a:r>
              <a:rPr lang="en-US" altLang="en-US" smtClean="0"/>
              <a:t> Correlations between time series of atmospheric pressure, temperature and rainfall</a:t>
            </a:r>
          </a:p>
          <a:p>
            <a:pPr lvl="1"/>
            <a:r>
              <a:rPr lang="en-US" altLang="en-US" smtClean="0"/>
              <a:t> Pacific Ocean</a:t>
            </a:r>
          </a:p>
          <a:p>
            <a:pPr lvl="2"/>
            <a:r>
              <a:rPr lang="en-US" altLang="en-US" smtClean="0"/>
              <a:t> ENSO – El Niño Southern Oscillation</a:t>
            </a:r>
          </a:p>
          <a:p>
            <a:pPr lvl="2"/>
            <a:r>
              <a:rPr lang="en-US" altLang="en-US" smtClean="0"/>
              <a:t> PDO – Pacific Decadal Oscillation</a:t>
            </a:r>
          </a:p>
          <a:p>
            <a:pPr lvl="2"/>
            <a:r>
              <a:rPr lang="en-US" altLang="en-US" smtClean="0"/>
              <a:t> PNA - Pacific/North American Pattern</a:t>
            </a:r>
          </a:p>
          <a:p>
            <a:pPr lvl="1"/>
            <a:r>
              <a:rPr lang="en-US" altLang="en-US" smtClean="0"/>
              <a:t> Atlantic Ocean</a:t>
            </a:r>
          </a:p>
          <a:p>
            <a:pPr lvl="2"/>
            <a:r>
              <a:rPr lang="en-US" altLang="en-US" smtClean="0"/>
              <a:t> NAO – North Atlantic Oscillation</a:t>
            </a:r>
          </a:p>
          <a:p>
            <a:pPr lvl="2"/>
            <a:r>
              <a:rPr lang="en-US" altLang="en-US" smtClean="0"/>
              <a:t> AMO – Atlantic Multidecadal Oscillation</a:t>
            </a:r>
          </a:p>
          <a:p>
            <a:pPr lvl="2"/>
            <a:r>
              <a:rPr lang="en-US" altLang="en-US" smtClean="0"/>
              <a:t> AO – Arctic Oscillation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Sir Gilbert Thomas Walker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0" y="804863"/>
            <a:ext cx="9144000" cy="2797175"/>
          </a:xfrm>
        </p:spPr>
        <p:txBody>
          <a:bodyPr/>
          <a:lstStyle/>
          <a:p>
            <a:r>
              <a:rPr lang="en-US" altLang="en-US" smtClean="0"/>
              <a:t> Analyzed “vast amounts of data” from across the world</a:t>
            </a:r>
          </a:p>
          <a:p>
            <a:r>
              <a:rPr lang="en-US" altLang="en-US" smtClean="0"/>
              <a:t> Noticed oscillation of pressure between Indian Ocean and Pacific Ocean</a:t>
            </a:r>
          </a:p>
          <a:p>
            <a:pPr lvl="1"/>
            <a:r>
              <a:rPr lang="en-US" altLang="en-US" smtClean="0"/>
              <a:t> Indicates strength of trade winds</a:t>
            </a:r>
          </a:p>
          <a:p>
            <a:pPr lvl="1"/>
            <a:r>
              <a:rPr lang="en-US" altLang="en-US" smtClean="0"/>
              <a:t> Associated with Indian Monsoon</a:t>
            </a:r>
          </a:p>
        </p:txBody>
      </p:sp>
      <p:sp>
        <p:nvSpPr>
          <p:cNvPr id="51204" name="AutoShape 2" descr="http://www.meted.ucar.edu/tropical/textbook_2nd_edition/media/graphics/enso_walker_mean.gif"/>
          <p:cNvSpPr>
            <a:spLocks noChangeAspect="1" noChangeArrowheads="1"/>
          </p:cNvSpPr>
          <p:nvPr/>
        </p:nvSpPr>
        <p:spPr bwMode="auto">
          <a:xfrm>
            <a:off x="453548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1205" name="AutoShape 4" descr="http://www.meted.ucar.edu/tropical/textbook_2nd_edition/media/graphics/enso_walker_mean.gif"/>
          <p:cNvSpPr>
            <a:spLocks noChangeAspect="1" noChangeArrowheads="1"/>
          </p:cNvSpPr>
          <p:nvPr/>
        </p:nvSpPr>
        <p:spPr bwMode="auto">
          <a:xfrm>
            <a:off x="468788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1206" name="AutoShape 6" descr="http://www.meted.ucar.edu/tropical/textbook_2nd_edition/media/graphics/enso_walker_mean.gif"/>
          <p:cNvSpPr>
            <a:spLocks noChangeAspect="1" noChangeArrowheads="1"/>
          </p:cNvSpPr>
          <p:nvPr/>
        </p:nvSpPr>
        <p:spPr bwMode="auto">
          <a:xfrm>
            <a:off x="484028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120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274763" y="3962400"/>
            <a:ext cx="666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955675" y="2625725"/>
            <a:ext cx="7200900" cy="3424238"/>
            <a:chOff x="602" y="1654"/>
            <a:chExt cx="4536" cy="2157"/>
          </a:xfrm>
        </p:grpSpPr>
        <p:grpSp>
          <p:nvGrpSpPr>
            <p:cNvPr id="6198" name="Group 3"/>
            <p:cNvGrpSpPr>
              <a:grpSpLocks/>
            </p:cNvGrpSpPr>
            <p:nvPr/>
          </p:nvGrpSpPr>
          <p:grpSpPr bwMode="auto">
            <a:xfrm>
              <a:off x="3278" y="1671"/>
              <a:ext cx="1860" cy="1803"/>
              <a:chOff x="3278" y="1671"/>
              <a:chExt cx="1860" cy="1803"/>
            </a:xfrm>
          </p:grpSpPr>
          <p:pic>
            <p:nvPicPr>
              <p:cNvPr id="6202" name="Picture 4" descr="CycloneOlyviaCro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6" y="1710"/>
                <a:ext cx="1722" cy="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03" name="Text Box 5"/>
              <p:cNvSpPr txBox="1">
                <a:spLocks noChangeArrowheads="1"/>
              </p:cNvSpPr>
              <p:nvPr/>
            </p:nvSpPr>
            <p:spPr bwMode="auto">
              <a:xfrm>
                <a:off x="3278" y="1671"/>
                <a:ext cx="1860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066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Tropical Cyclone Olyvia</a:t>
                </a:r>
              </a:p>
            </p:txBody>
          </p:sp>
        </p:grpSp>
        <p:grpSp>
          <p:nvGrpSpPr>
            <p:cNvPr id="6199" name="Group 6"/>
            <p:cNvGrpSpPr>
              <a:grpSpLocks/>
            </p:cNvGrpSpPr>
            <p:nvPr/>
          </p:nvGrpSpPr>
          <p:grpSpPr bwMode="auto">
            <a:xfrm>
              <a:off x="602" y="1654"/>
              <a:ext cx="2089" cy="2157"/>
              <a:chOff x="602" y="1654"/>
              <a:chExt cx="2089" cy="2157"/>
            </a:xfrm>
          </p:grpSpPr>
          <p:pic>
            <p:nvPicPr>
              <p:cNvPr id="6200" name="Picture 7" descr="HurricaneIsabelC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" y="1654"/>
                <a:ext cx="2052" cy="2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01" name="Text Box 8"/>
              <p:cNvSpPr txBox="1">
                <a:spLocks noChangeArrowheads="1"/>
              </p:cNvSpPr>
              <p:nvPr/>
            </p:nvSpPr>
            <p:spPr bwMode="auto">
              <a:xfrm>
                <a:off x="1387" y="3580"/>
                <a:ext cx="1304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066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ebdings" pitchFamily="18" charset="2"/>
                  <a:buChar char="ü"/>
                  <a:defRPr sz="3200">
                    <a:solidFill>
                      <a:srgbClr val="FFFF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ebdings" pitchFamily="18" charset="2"/>
                  <a:buChar char="þ"/>
                  <a:defRPr sz="2800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ebdings" pitchFamily="18" charset="2"/>
                  <a:buChar char="ý"/>
                  <a:defRPr sz="2400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ebdings" pitchFamily="18" charset="2"/>
                  <a:buChar char="Ö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ebdings" pitchFamily="18" charset="2"/>
                  <a:buChar char="×"/>
                  <a:defRPr sz="2000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 Unicode MS" pitchFamily="34" charset="-128"/>
                  </a:rPr>
                  <a:t>Hurricane Isabel</a:t>
                </a:r>
              </a:p>
            </p:txBody>
          </p:sp>
        </p:grpSp>
      </p:grpSp>
      <p:sp>
        <p:nvSpPr>
          <p:cNvPr id="614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Coriolis Force</a:t>
            </a: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8750" y="873125"/>
            <a:ext cx="4295775" cy="5253038"/>
          </a:xfrm>
        </p:spPr>
        <p:txBody>
          <a:bodyPr/>
          <a:lstStyle/>
          <a:p>
            <a:pPr eaLnBrk="1" hangingPunct="1"/>
            <a:r>
              <a:rPr lang="en-US" altLang="en-US" smtClean="0"/>
              <a:t>Northern Hemisphere</a:t>
            </a:r>
          </a:p>
          <a:p>
            <a:pPr lvl="1" eaLnBrk="1" hangingPunct="1"/>
            <a:r>
              <a:rPr lang="en-US" altLang="en-US" smtClean="0"/>
              <a:t>Moving objects deflected to their own right.</a:t>
            </a:r>
          </a:p>
        </p:txBody>
      </p:sp>
      <p:sp>
        <p:nvSpPr>
          <p:cNvPr id="614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73125"/>
            <a:ext cx="4495800" cy="5253038"/>
          </a:xfrm>
        </p:spPr>
        <p:txBody>
          <a:bodyPr/>
          <a:lstStyle/>
          <a:p>
            <a:pPr eaLnBrk="1" hangingPunct="1"/>
            <a:r>
              <a:rPr lang="en-US" altLang="en-US" smtClean="0"/>
              <a:t>Southern Hemisphere</a:t>
            </a:r>
          </a:p>
          <a:p>
            <a:pPr lvl="1" eaLnBrk="1" hangingPunct="1"/>
            <a:r>
              <a:rPr lang="en-US" altLang="en-US" smtClean="0"/>
              <a:t>Moving objects deflected to their own left.</a:t>
            </a:r>
          </a:p>
        </p:txBody>
      </p:sp>
      <p:grpSp>
        <p:nvGrpSpPr>
          <p:cNvPr id="125964" name="Group 12"/>
          <p:cNvGrpSpPr>
            <a:grpSpLocks/>
          </p:cNvGrpSpPr>
          <p:nvPr/>
        </p:nvGrpSpPr>
        <p:grpSpPr bwMode="auto">
          <a:xfrm>
            <a:off x="438150" y="2244725"/>
            <a:ext cx="3784600" cy="3787775"/>
            <a:chOff x="297" y="1618"/>
            <a:chExt cx="2384" cy="2386"/>
          </a:xfrm>
        </p:grpSpPr>
        <p:sp>
          <p:nvSpPr>
            <p:cNvPr id="6176" name="Text Box 13"/>
            <p:cNvSpPr txBox="1">
              <a:spLocks noChangeArrowheads="1"/>
            </p:cNvSpPr>
            <p:nvPr/>
          </p:nvSpPr>
          <p:spPr bwMode="auto">
            <a:xfrm>
              <a:off x="1195" y="2525"/>
              <a:ext cx="61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latin typeface="Arial" charset="0"/>
                </a:rPr>
                <a:t>L</a:t>
              </a:r>
            </a:p>
          </p:txBody>
        </p:sp>
        <p:sp>
          <p:nvSpPr>
            <p:cNvPr id="6177" name="Line 14"/>
            <p:cNvSpPr>
              <a:spLocks noChangeShapeType="1"/>
            </p:cNvSpPr>
            <p:nvPr/>
          </p:nvSpPr>
          <p:spPr bwMode="auto">
            <a:xfrm>
              <a:off x="1490" y="1618"/>
              <a:ext cx="0" cy="49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5"/>
            <p:cNvSpPr>
              <a:spLocks noChangeShapeType="1"/>
            </p:cNvSpPr>
            <p:nvPr/>
          </p:nvSpPr>
          <p:spPr bwMode="auto">
            <a:xfrm rot="-5400000">
              <a:off x="548" y="2556"/>
              <a:ext cx="0" cy="50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16"/>
            <p:cNvSpPr>
              <a:spLocks noChangeShapeType="1"/>
            </p:cNvSpPr>
            <p:nvPr/>
          </p:nvSpPr>
          <p:spPr bwMode="auto">
            <a:xfrm rot="-2700000">
              <a:off x="753" y="1963"/>
              <a:ext cx="0" cy="43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17"/>
            <p:cNvSpPr>
              <a:spLocks noChangeShapeType="1"/>
            </p:cNvSpPr>
            <p:nvPr/>
          </p:nvSpPr>
          <p:spPr bwMode="auto">
            <a:xfrm rot="-8100000">
              <a:off x="837" y="3212"/>
              <a:ext cx="1" cy="52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8"/>
            <p:cNvSpPr>
              <a:spLocks noChangeShapeType="1"/>
            </p:cNvSpPr>
            <p:nvPr/>
          </p:nvSpPr>
          <p:spPr bwMode="auto">
            <a:xfrm rot="8100000">
              <a:off x="2167" y="3220"/>
              <a:ext cx="0" cy="50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19"/>
            <p:cNvSpPr>
              <a:spLocks noChangeShapeType="1"/>
            </p:cNvSpPr>
            <p:nvPr/>
          </p:nvSpPr>
          <p:spPr bwMode="auto">
            <a:xfrm rot="2700000">
              <a:off x="2170" y="1910"/>
              <a:ext cx="1" cy="51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20"/>
            <p:cNvSpPr>
              <a:spLocks noChangeShapeType="1"/>
            </p:cNvSpPr>
            <p:nvPr/>
          </p:nvSpPr>
          <p:spPr bwMode="auto">
            <a:xfrm flipV="1">
              <a:off x="1495" y="3471"/>
              <a:ext cx="0" cy="53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Arc 21"/>
            <p:cNvSpPr>
              <a:spLocks/>
            </p:cNvSpPr>
            <p:nvPr/>
          </p:nvSpPr>
          <p:spPr bwMode="auto">
            <a:xfrm flipH="1" flipV="1">
              <a:off x="1840" y="2944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Arc 22"/>
            <p:cNvSpPr>
              <a:spLocks/>
            </p:cNvSpPr>
            <p:nvPr/>
          </p:nvSpPr>
          <p:spPr bwMode="auto">
            <a:xfrm rot="-5400000">
              <a:off x="1147" y="3075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86" name="Group 23"/>
            <p:cNvGrpSpPr>
              <a:grpSpLocks/>
            </p:cNvGrpSpPr>
            <p:nvPr/>
          </p:nvGrpSpPr>
          <p:grpSpPr bwMode="auto">
            <a:xfrm>
              <a:off x="1918" y="2558"/>
              <a:ext cx="763" cy="288"/>
              <a:chOff x="1918" y="2558"/>
              <a:chExt cx="763" cy="288"/>
            </a:xfrm>
          </p:grpSpPr>
          <p:sp>
            <p:nvSpPr>
              <p:cNvPr id="6196" name="Line 24"/>
              <p:cNvSpPr>
                <a:spLocks noChangeShapeType="1"/>
              </p:cNvSpPr>
              <p:nvPr/>
            </p:nvSpPr>
            <p:spPr bwMode="auto">
              <a:xfrm rot="5400000">
                <a:off x="2398" y="2524"/>
                <a:ext cx="0" cy="566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Arc 25"/>
              <p:cNvSpPr>
                <a:spLocks/>
              </p:cNvSpPr>
              <p:nvPr/>
            </p:nvSpPr>
            <p:spPr bwMode="auto">
              <a:xfrm rot="-1800000" flipH="1" flipV="1">
                <a:off x="1918" y="2558"/>
                <a:ext cx="8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87" name="Arc 26"/>
            <p:cNvSpPr>
              <a:spLocks/>
            </p:cNvSpPr>
            <p:nvPr/>
          </p:nvSpPr>
          <p:spPr bwMode="auto">
            <a:xfrm rot="-5400000" flipH="1" flipV="1">
              <a:off x="1777" y="2265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Arc 27"/>
            <p:cNvSpPr>
              <a:spLocks/>
            </p:cNvSpPr>
            <p:nvPr/>
          </p:nvSpPr>
          <p:spPr bwMode="auto">
            <a:xfrm>
              <a:off x="934" y="2374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Arc 28"/>
            <p:cNvSpPr>
              <a:spLocks/>
            </p:cNvSpPr>
            <p:nvPr/>
          </p:nvSpPr>
          <p:spPr bwMode="auto">
            <a:xfrm rot="-2700000">
              <a:off x="905" y="2737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Arc 29"/>
            <p:cNvSpPr>
              <a:spLocks/>
            </p:cNvSpPr>
            <p:nvPr/>
          </p:nvSpPr>
          <p:spPr bwMode="auto">
            <a:xfrm rot="3600000">
              <a:off x="1337" y="2121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Arc 30"/>
            <p:cNvSpPr>
              <a:spLocks/>
            </p:cNvSpPr>
            <p:nvPr/>
          </p:nvSpPr>
          <p:spPr bwMode="auto">
            <a:xfrm rot="3600000" flipH="1" flipV="1">
              <a:off x="1548" y="3164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92" name="Group 31"/>
            <p:cNvGrpSpPr>
              <a:grpSpLocks/>
            </p:cNvGrpSpPr>
            <p:nvPr/>
          </p:nvGrpSpPr>
          <p:grpSpPr bwMode="auto">
            <a:xfrm>
              <a:off x="1162" y="2509"/>
              <a:ext cx="613" cy="585"/>
              <a:chOff x="3722" y="2423"/>
              <a:chExt cx="613" cy="585"/>
            </a:xfrm>
          </p:grpSpPr>
          <p:sp>
            <p:nvSpPr>
              <p:cNvPr id="6193" name="Arc 32"/>
              <p:cNvSpPr>
                <a:spLocks noChangeAspect="1"/>
              </p:cNvSpPr>
              <p:nvPr/>
            </p:nvSpPr>
            <p:spPr bwMode="auto">
              <a:xfrm>
                <a:off x="4043" y="2423"/>
                <a:ext cx="292" cy="413"/>
              </a:xfrm>
              <a:custGeom>
                <a:avLst/>
                <a:gdLst>
                  <a:gd name="T0" fmla="*/ 0 w 21914"/>
                  <a:gd name="T1" fmla="*/ 0 h 31195"/>
                  <a:gd name="T2" fmla="*/ 0 w 21914"/>
                  <a:gd name="T3" fmla="*/ 0 h 31195"/>
                  <a:gd name="T4" fmla="*/ 0 w 21914"/>
                  <a:gd name="T5" fmla="*/ 0 h 311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4" h="31195" fill="none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928"/>
                      <a:pt x="21144" y="28212"/>
                      <a:pt x="19665" y="31194"/>
                    </a:cubicBezTo>
                  </a:path>
                  <a:path w="21914" h="31195" stroke="0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928"/>
                      <a:pt x="21144" y="28212"/>
                      <a:pt x="19665" y="31194"/>
                    </a:cubicBezTo>
                    <a:lnTo>
                      <a:pt x="314" y="2160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Arc 33"/>
              <p:cNvSpPr>
                <a:spLocks noChangeAspect="1"/>
              </p:cNvSpPr>
              <p:nvPr/>
            </p:nvSpPr>
            <p:spPr bwMode="auto">
              <a:xfrm rot="-6672712">
                <a:off x="3757" y="2439"/>
                <a:ext cx="292" cy="362"/>
              </a:xfrm>
              <a:custGeom>
                <a:avLst/>
                <a:gdLst>
                  <a:gd name="T0" fmla="*/ 0 w 21914"/>
                  <a:gd name="T1" fmla="*/ 0 h 27312"/>
                  <a:gd name="T2" fmla="*/ 0 w 21914"/>
                  <a:gd name="T3" fmla="*/ 0 h 27312"/>
                  <a:gd name="T4" fmla="*/ 0 w 21914"/>
                  <a:gd name="T5" fmla="*/ 0 h 27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4" h="27312" fill="none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3529"/>
                      <a:pt x="21655" y="25450"/>
                      <a:pt x="21145" y="27312"/>
                    </a:cubicBezTo>
                  </a:path>
                  <a:path w="21914" h="27312" stroke="0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3529"/>
                      <a:pt x="21655" y="25450"/>
                      <a:pt x="21145" y="27312"/>
                    </a:cubicBezTo>
                    <a:lnTo>
                      <a:pt x="314" y="2160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Arc 34"/>
              <p:cNvSpPr>
                <a:spLocks noChangeAspect="1"/>
              </p:cNvSpPr>
              <p:nvPr/>
            </p:nvSpPr>
            <p:spPr bwMode="auto">
              <a:xfrm rot="7476632">
                <a:off x="3893" y="2656"/>
                <a:ext cx="292" cy="411"/>
              </a:xfrm>
              <a:custGeom>
                <a:avLst/>
                <a:gdLst>
                  <a:gd name="T0" fmla="*/ 0 w 21914"/>
                  <a:gd name="T1" fmla="*/ 0 h 31078"/>
                  <a:gd name="T2" fmla="*/ 0 w 21914"/>
                  <a:gd name="T3" fmla="*/ 0 h 31078"/>
                  <a:gd name="T4" fmla="*/ 0 w 21914"/>
                  <a:gd name="T5" fmla="*/ 0 h 310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4" h="31078" fill="none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884"/>
                      <a:pt x="21164" y="28126"/>
                      <a:pt x="19723" y="31077"/>
                    </a:cubicBezTo>
                  </a:path>
                  <a:path w="21914" h="31078" stroke="0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884"/>
                      <a:pt x="21164" y="28126"/>
                      <a:pt x="19723" y="31077"/>
                    </a:cubicBezTo>
                    <a:lnTo>
                      <a:pt x="314" y="2160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698500" y="6035675"/>
            <a:ext cx="3268663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Storms rotate counterclockwise</a:t>
            </a:r>
          </a:p>
        </p:txBody>
      </p:sp>
      <p:grpSp>
        <p:nvGrpSpPr>
          <p:cNvPr id="125988" name="Group 36"/>
          <p:cNvGrpSpPr>
            <a:grpSpLocks/>
          </p:cNvGrpSpPr>
          <p:nvPr/>
        </p:nvGrpSpPr>
        <p:grpSpPr bwMode="auto">
          <a:xfrm flipH="1">
            <a:off x="4786313" y="2244725"/>
            <a:ext cx="3784600" cy="3787775"/>
            <a:chOff x="297" y="1618"/>
            <a:chExt cx="2384" cy="2386"/>
          </a:xfrm>
        </p:grpSpPr>
        <p:sp>
          <p:nvSpPr>
            <p:cNvPr id="6154" name="Text Box 37"/>
            <p:cNvSpPr txBox="1">
              <a:spLocks noChangeArrowheads="1"/>
            </p:cNvSpPr>
            <p:nvPr/>
          </p:nvSpPr>
          <p:spPr bwMode="auto">
            <a:xfrm>
              <a:off x="1195" y="2525"/>
              <a:ext cx="61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latin typeface="Arial" charset="0"/>
                </a:rPr>
                <a:t>L</a:t>
              </a:r>
            </a:p>
          </p:txBody>
        </p:sp>
        <p:sp>
          <p:nvSpPr>
            <p:cNvPr id="6155" name="Line 38"/>
            <p:cNvSpPr>
              <a:spLocks noChangeShapeType="1"/>
            </p:cNvSpPr>
            <p:nvPr/>
          </p:nvSpPr>
          <p:spPr bwMode="auto">
            <a:xfrm>
              <a:off x="1490" y="1618"/>
              <a:ext cx="0" cy="49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39"/>
            <p:cNvSpPr>
              <a:spLocks noChangeShapeType="1"/>
            </p:cNvSpPr>
            <p:nvPr/>
          </p:nvSpPr>
          <p:spPr bwMode="auto">
            <a:xfrm rot="-5400000">
              <a:off x="548" y="2556"/>
              <a:ext cx="0" cy="50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40"/>
            <p:cNvSpPr>
              <a:spLocks noChangeShapeType="1"/>
            </p:cNvSpPr>
            <p:nvPr/>
          </p:nvSpPr>
          <p:spPr bwMode="auto">
            <a:xfrm rot="-2700000">
              <a:off x="753" y="1963"/>
              <a:ext cx="0" cy="43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41"/>
            <p:cNvSpPr>
              <a:spLocks noChangeShapeType="1"/>
            </p:cNvSpPr>
            <p:nvPr/>
          </p:nvSpPr>
          <p:spPr bwMode="auto">
            <a:xfrm rot="-8100000">
              <a:off x="837" y="3212"/>
              <a:ext cx="1" cy="52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42"/>
            <p:cNvSpPr>
              <a:spLocks noChangeShapeType="1"/>
            </p:cNvSpPr>
            <p:nvPr/>
          </p:nvSpPr>
          <p:spPr bwMode="auto">
            <a:xfrm rot="8100000">
              <a:off x="2167" y="3220"/>
              <a:ext cx="0" cy="50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43"/>
            <p:cNvSpPr>
              <a:spLocks noChangeShapeType="1"/>
            </p:cNvSpPr>
            <p:nvPr/>
          </p:nvSpPr>
          <p:spPr bwMode="auto">
            <a:xfrm rot="2700000">
              <a:off x="2170" y="1910"/>
              <a:ext cx="1" cy="51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44"/>
            <p:cNvSpPr>
              <a:spLocks noChangeShapeType="1"/>
            </p:cNvSpPr>
            <p:nvPr/>
          </p:nvSpPr>
          <p:spPr bwMode="auto">
            <a:xfrm flipV="1">
              <a:off x="1495" y="3471"/>
              <a:ext cx="0" cy="53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Arc 45"/>
            <p:cNvSpPr>
              <a:spLocks/>
            </p:cNvSpPr>
            <p:nvPr/>
          </p:nvSpPr>
          <p:spPr bwMode="auto">
            <a:xfrm flipH="1" flipV="1">
              <a:off x="1840" y="2944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Arc 46"/>
            <p:cNvSpPr>
              <a:spLocks/>
            </p:cNvSpPr>
            <p:nvPr/>
          </p:nvSpPr>
          <p:spPr bwMode="auto">
            <a:xfrm rot="-5400000">
              <a:off x="1147" y="3075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4" name="Group 47"/>
            <p:cNvGrpSpPr>
              <a:grpSpLocks/>
            </p:cNvGrpSpPr>
            <p:nvPr/>
          </p:nvGrpSpPr>
          <p:grpSpPr bwMode="auto">
            <a:xfrm>
              <a:off x="1918" y="2558"/>
              <a:ext cx="763" cy="288"/>
              <a:chOff x="1918" y="2558"/>
              <a:chExt cx="763" cy="288"/>
            </a:xfrm>
          </p:grpSpPr>
          <p:sp>
            <p:nvSpPr>
              <p:cNvPr id="6174" name="Line 48"/>
              <p:cNvSpPr>
                <a:spLocks noChangeShapeType="1"/>
              </p:cNvSpPr>
              <p:nvPr/>
            </p:nvSpPr>
            <p:spPr bwMode="auto">
              <a:xfrm rot="5400000">
                <a:off x="2398" y="2524"/>
                <a:ext cx="0" cy="566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Arc 49"/>
              <p:cNvSpPr>
                <a:spLocks/>
              </p:cNvSpPr>
              <p:nvPr/>
            </p:nvSpPr>
            <p:spPr bwMode="auto">
              <a:xfrm rot="-1800000" flipH="1" flipV="1">
                <a:off x="1918" y="2558"/>
                <a:ext cx="8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5" name="Arc 50"/>
            <p:cNvSpPr>
              <a:spLocks/>
            </p:cNvSpPr>
            <p:nvPr/>
          </p:nvSpPr>
          <p:spPr bwMode="auto">
            <a:xfrm rot="-5400000" flipH="1" flipV="1">
              <a:off x="1777" y="2265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Arc 51"/>
            <p:cNvSpPr>
              <a:spLocks/>
            </p:cNvSpPr>
            <p:nvPr/>
          </p:nvSpPr>
          <p:spPr bwMode="auto">
            <a:xfrm>
              <a:off x="934" y="2374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Arc 52"/>
            <p:cNvSpPr>
              <a:spLocks/>
            </p:cNvSpPr>
            <p:nvPr/>
          </p:nvSpPr>
          <p:spPr bwMode="auto">
            <a:xfrm rot="-2700000">
              <a:off x="905" y="2737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Arc 53"/>
            <p:cNvSpPr>
              <a:spLocks/>
            </p:cNvSpPr>
            <p:nvPr/>
          </p:nvSpPr>
          <p:spPr bwMode="auto">
            <a:xfrm rot="3600000">
              <a:off x="1337" y="2121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Arc 54"/>
            <p:cNvSpPr>
              <a:spLocks/>
            </p:cNvSpPr>
            <p:nvPr/>
          </p:nvSpPr>
          <p:spPr bwMode="auto">
            <a:xfrm rot="3600000" flipH="1" flipV="1">
              <a:off x="1548" y="3164"/>
              <a:ext cx="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70" name="Group 55"/>
            <p:cNvGrpSpPr>
              <a:grpSpLocks/>
            </p:cNvGrpSpPr>
            <p:nvPr/>
          </p:nvGrpSpPr>
          <p:grpSpPr bwMode="auto">
            <a:xfrm>
              <a:off x="1162" y="2509"/>
              <a:ext cx="613" cy="585"/>
              <a:chOff x="3722" y="2423"/>
              <a:chExt cx="613" cy="585"/>
            </a:xfrm>
          </p:grpSpPr>
          <p:sp>
            <p:nvSpPr>
              <p:cNvPr id="6171" name="Arc 56"/>
              <p:cNvSpPr>
                <a:spLocks noChangeAspect="1"/>
              </p:cNvSpPr>
              <p:nvPr/>
            </p:nvSpPr>
            <p:spPr bwMode="auto">
              <a:xfrm>
                <a:off x="4043" y="2423"/>
                <a:ext cx="292" cy="413"/>
              </a:xfrm>
              <a:custGeom>
                <a:avLst/>
                <a:gdLst>
                  <a:gd name="T0" fmla="*/ 0 w 21914"/>
                  <a:gd name="T1" fmla="*/ 0 h 31195"/>
                  <a:gd name="T2" fmla="*/ 0 w 21914"/>
                  <a:gd name="T3" fmla="*/ 0 h 31195"/>
                  <a:gd name="T4" fmla="*/ 0 w 21914"/>
                  <a:gd name="T5" fmla="*/ 0 h 311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4" h="31195" fill="none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928"/>
                      <a:pt x="21144" y="28212"/>
                      <a:pt x="19665" y="31194"/>
                    </a:cubicBezTo>
                  </a:path>
                  <a:path w="21914" h="31195" stroke="0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928"/>
                      <a:pt x="21144" y="28212"/>
                      <a:pt x="19665" y="31194"/>
                    </a:cubicBezTo>
                    <a:lnTo>
                      <a:pt x="314" y="2160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Arc 57"/>
              <p:cNvSpPr>
                <a:spLocks noChangeAspect="1"/>
              </p:cNvSpPr>
              <p:nvPr/>
            </p:nvSpPr>
            <p:spPr bwMode="auto">
              <a:xfrm rot="-6672712">
                <a:off x="3757" y="2439"/>
                <a:ext cx="292" cy="362"/>
              </a:xfrm>
              <a:custGeom>
                <a:avLst/>
                <a:gdLst>
                  <a:gd name="T0" fmla="*/ 0 w 21914"/>
                  <a:gd name="T1" fmla="*/ 0 h 27312"/>
                  <a:gd name="T2" fmla="*/ 0 w 21914"/>
                  <a:gd name="T3" fmla="*/ 0 h 27312"/>
                  <a:gd name="T4" fmla="*/ 0 w 21914"/>
                  <a:gd name="T5" fmla="*/ 0 h 27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4" h="27312" fill="none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3529"/>
                      <a:pt x="21655" y="25450"/>
                      <a:pt x="21145" y="27312"/>
                    </a:cubicBezTo>
                  </a:path>
                  <a:path w="21914" h="27312" stroke="0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3529"/>
                      <a:pt x="21655" y="25450"/>
                      <a:pt x="21145" y="27312"/>
                    </a:cubicBezTo>
                    <a:lnTo>
                      <a:pt x="314" y="2160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Arc 58"/>
              <p:cNvSpPr>
                <a:spLocks noChangeAspect="1"/>
              </p:cNvSpPr>
              <p:nvPr/>
            </p:nvSpPr>
            <p:spPr bwMode="auto">
              <a:xfrm rot="7476632">
                <a:off x="3893" y="2656"/>
                <a:ext cx="292" cy="411"/>
              </a:xfrm>
              <a:custGeom>
                <a:avLst/>
                <a:gdLst>
                  <a:gd name="T0" fmla="*/ 0 w 21914"/>
                  <a:gd name="T1" fmla="*/ 0 h 31078"/>
                  <a:gd name="T2" fmla="*/ 0 w 21914"/>
                  <a:gd name="T3" fmla="*/ 0 h 31078"/>
                  <a:gd name="T4" fmla="*/ 0 w 21914"/>
                  <a:gd name="T5" fmla="*/ 0 h 310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4" h="31078" fill="none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884"/>
                      <a:pt x="21164" y="28126"/>
                      <a:pt x="19723" y="31077"/>
                    </a:cubicBezTo>
                  </a:path>
                  <a:path w="21914" h="31078" stroke="0" extrusionOk="0">
                    <a:moveTo>
                      <a:pt x="0" y="2"/>
                    </a:moveTo>
                    <a:cubicBezTo>
                      <a:pt x="104" y="0"/>
                      <a:pt x="209" y="-1"/>
                      <a:pt x="314" y="0"/>
                    </a:cubicBezTo>
                    <a:cubicBezTo>
                      <a:pt x="12243" y="0"/>
                      <a:pt x="21914" y="9670"/>
                      <a:pt x="21914" y="21600"/>
                    </a:cubicBezTo>
                    <a:cubicBezTo>
                      <a:pt x="21914" y="24884"/>
                      <a:pt x="21164" y="28126"/>
                      <a:pt x="19723" y="31077"/>
                    </a:cubicBezTo>
                    <a:lnTo>
                      <a:pt x="314" y="2160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011" name="Text Box 59"/>
          <p:cNvSpPr txBox="1">
            <a:spLocks noChangeArrowheads="1"/>
          </p:cNvSpPr>
          <p:nvPr/>
        </p:nvSpPr>
        <p:spPr bwMode="auto">
          <a:xfrm>
            <a:off x="5018088" y="6035675"/>
            <a:ext cx="3268662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Storms rotate clockwise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7" grpId="0"/>
      <p:bldP spid="1260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5"/>
          <p:cNvGrpSpPr>
            <a:grpSpLocks/>
          </p:cNvGrpSpPr>
          <p:nvPr/>
        </p:nvGrpSpPr>
        <p:grpSpPr bwMode="auto">
          <a:xfrm>
            <a:off x="2878138" y="2457450"/>
            <a:ext cx="6265862" cy="4400550"/>
            <a:chOff x="2878765" y="2456761"/>
            <a:chExt cx="6265235" cy="4401239"/>
          </a:xfrm>
        </p:grpSpPr>
        <p:pic>
          <p:nvPicPr>
            <p:cNvPr id="52240" name="Picture 4" descr="http://www.bom.gov.au/climate/current/soi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" t="5301"/>
            <a:stretch>
              <a:fillRect/>
            </a:stretch>
          </p:blipFill>
          <p:spPr bwMode="auto">
            <a:xfrm>
              <a:off x="3022678" y="2546888"/>
              <a:ext cx="6121322" cy="431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4" descr="http://www.bom.gov.au/climate/current/soi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" b="96269"/>
            <a:stretch>
              <a:fillRect/>
            </a:stretch>
          </p:blipFill>
          <p:spPr bwMode="auto">
            <a:xfrm>
              <a:off x="2878765" y="2456761"/>
              <a:ext cx="6265235" cy="16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2" name="Picture 4" descr="http://www.bom.gov.au/climate/current/soi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1" r="97620"/>
            <a:stretch>
              <a:fillRect/>
            </a:stretch>
          </p:blipFill>
          <p:spPr bwMode="auto">
            <a:xfrm>
              <a:off x="2879183" y="2546888"/>
              <a:ext cx="153464" cy="431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Southern Oscillation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>
          <a:xfrm>
            <a:off x="0" y="804863"/>
            <a:ext cx="9144000" cy="1624012"/>
          </a:xfrm>
        </p:spPr>
        <p:txBody>
          <a:bodyPr/>
          <a:lstStyle/>
          <a:p>
            <a:r>
              <a:rPr lang="en-US" altLang="en-US" smtClean="0"/>
              <a:t> Pressure differences between Tahiti and Darwin, Australia</a:t>
            </a:r>
          </a:p>
          <a:p>
            <a:r>
              <a:rPr lang="en-US" altLang="en-US" smtClean="0"/>
              <a:t> Southern Oscillation Index (SOI)</a:t>
            </a:r>
          </a:p>
        </p:txBody>
      </p:sp>
      <p:sp>
        <p:nvSpPr>
          <p:cNvPr id="52229" name="AutoShape 2" descr="http://www.meted.ucar.edu/tropical/textbook_2nd_edition/media/graphics/enso_walker_mean.gif"/>
          <p:cNvSpPr>
            <a:spLocks noChangeAspect="1" noChangeArrowheads="1"/>
          </p:cNvSpPr>
          <p:nvPr/>
        </p:nvSpPr>
        <p:spPr bwMode="auto">
          <a:xfrm>
            <a:off x="453548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30" name="AutoShape 4" descr="http://www.meted.ucar.edu/tropical/textbook_2nd_edition/media/graphics/enso_walker_mean.gif"/>
          <p:cNvSpPr>
            <a:spLocks noChangeAspect="1" noChangeArrowheads="1"/>
          </p:cNvSpPr>
          <p:nvPr/>
        </p:nvSpPr>
        <p:spPr bwMode="auto">
          <a:xfrm>
            <a:off x="468788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31" name="AutoShape 6" descr="http://www.meted.ucar.edu/tropical/textbook_2nd_edition/media/graphics/enso_walker_mean.gif"/>
          <p:cNvSpPr>
            <a:spLocks noChangeAspect="1" noChangeArrowheads="1"/>
          </p:cNvSpPr>
          <p:nvPr/>
        </p:nvSpPr>
        <p:spPr bwMode="auto">
          <a:xfrm>
            <a:off x="484028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223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2" b="89871"/>
          <a:stretch>
            <a:fillRect/>
          </a:stretch>
        </p:blipFill>
        <p:spPr bwMode="auto">
          <a:xfrm>
            <a:off x="3819525" y="5232400"/>
            <a:ext cx="206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Rectangle 3"/>
          <p:cNvSpPr>
            <a:spLocks noChangeArrowheads="1"/>
          </p:cNvSpPr>
          <p:nvPr/>
        </p:nvSpPr>
        <p:spPr bwMode="auto">
          <a:xfrm>
            <a:off x="0" y="6550025"/>
            <a:ext cx="449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http://www.bom.gov.au/climate/current/soi2.shtml</a:t>
            </a:r>
          </a:p>
        </p:txBody>
      </p:sp>
      <p:sp>
        <p:nvSpPr>
          <p:cNvPr id="52234" name="TextBox 13"/>
          <p:cNvSpPr txBox="1">
            <a:spLocks noChangeArrowheads="1"/>
          </p:cNvSpPr>
          <p:nvPr/>
        </p:nvSpPr>
        <p:spPr bwMode="auto">
          <a:xfrm>
            <a:off x="0" y="3371850"/>
            <a:ext cx="2874963" cy="922338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Higher pressure at Tahiti </a:t>
            </a:r>
            <a:r>
              <a:rPr lang="en-US" altLang="en-US" sz="1800">
                <a:sym typeface="Symbol" pitchFamily="18" charset="2"/>
              </a:rPr>
              <a:t>                     stronger trade winds</a:t>
            </a:r>
            <a:endParaRPr lang="en-US" altLang="en-US" sz="1800"/>
          </a:p>
        </p:txBody>
      </p:sp>
      <p:sp>
        <p:nvSpPr>
          <p:cNvPr id="52235" name="TextBox 14"/>
          <p:cNvSpPr txBox="1">
            <a:spLocks noChangeArrowheads="1"/>
          </p:cNvSpPr>
          <p:nvPr/>
        </p:nvSpPr>
        <p:spPr bwMode="auto">
          <a:xfrm>
            <a:off x="0" y="4352925"/>
            <a:ext cx="2952750" cy="461963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Negative </a:t>
            </a:r>
            <a:r>
              <a:rPr lang="en-US" altLang="en-US" sz="2400">
                <a:sym typeface="Symbol" pitchFamily="18" charset="2"/>
              </a:rPr>
              <a:t> El Niño</a:t>
            </a:r>
            <a:endParaRPr lang="en-US" altLang="en-US" sz="2400"/>
          </a:p>
        </p:txBody>
      </p:sp>
      <p:pic>
        <p:nvPicPr>
          <p:cNvPr id="522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2840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TextBox 16"/>
          <p:cNvSpPr txBox="1">
            <a:spLocks noChangeArrowheads="1"/>
          </p:cNvSpPr>
          <p:nvPr/>
        </p:nvSpPr>
        <p:spPr bwMode="auto">
          <a:xfrm>
            <a:off x="0" y="3055938"/>
            <a:ext cx="2863850" cy="461962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Positive </a:t>
            </a:r>
            <a:r>
              <a:rPr lang="en-US" altLang="en-US" sz="2400">
                <a:sym typeface="Symbol" pitchFamily="18" charset="2"/>
              </a:rPr>
              <a:t> La Niña</a:t>
            </a:r>
            <a:endParaRPr lang="en-US" altLang="en-US" sz="2400"/>
          </a:p>
        </p:txBody>
      </p:sp>
      <p:sp>
        <p:nvSpPr>
          <p:cNvPr id="52238" name="TextBox 18"/>
          <p:cNvSpPr txBox="1">
            <a:spLocks noChangeArrowheads="1"/>
          </p:cNvSpPr>
          <p:nvPr/>
        </p:nvSpPr>
        <p:spPr bwMode="auto">
          <a:xfrm>
            <a:off x="0" y="4752975"/>
            <a:ext cx="2874963" cy="646113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Lower pressure at Tahiti </a:t>
            </a:r>
            <a:r>
              <a:rPr lang="en-US" altLang="en-US" sz="1800">
                <a:sym typeface="Symbol" pitchFamily="18" charset="2"/>
              </a:rPr>
              <a:t>  weaker trade winds</a:t>
            </a:r>
            <a:endParaRPr lang="en-US" altLang="en-US" sz="1800"/>
          </a:p>
        </p:txBody>
      </p:sp>
      <p:pic>
        <p:nvPicPr>
          <p:cNvPr id="52239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0"/>
            <a:ext cx="2886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 Niño &amp; La Niña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804863"/>
            <a:ext cx="9144000" cy="2481262"/>
          </a:xfrm>
        </p:spPr>
        <p:txBody>
          <a:bodyPr/>
          <a:lstStyle/>
          <a:p>
            <a:r>
              <a:rPr lang="en-US" altLang="en-US" sz="2800" smtClean="0"/>
              <a:t> El Niño: A warm current off the coast of Peru replacing the usual cold current that occurs every 4 to 5 years</a:t>
            </a:r>
          </a:p>
          <a:p>
            <a:r>
              <a:rPr lang="en-US" altLang="en-US" sz="2800" smtClean="0"/>
              <a:t> La Nina: A cold current off the coast of Peru</a:t>
            </a:r>
          </a:p>
        </p:txBody>
      </p:sp>
      <p:pic>
        <p:nvPicPr>
          <p:cNvPr id="53252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128963"/>
            <a:ext cx="6819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92088" y="5680075"/>
            <a:ext cx="8653462" cy="646113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Includes measurements of sea-level pressure, wind, sea surface temperature, surface air temperature and cloudiness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062663" y="3348038"/>
            <a:ext cx="1084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El Niño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062413" y="4468813"/>
            <a:ext cx="108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La Niña</a:t>
            </a:r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1557338" y="6550025"/>
            <a:ext cx="602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http://www.esrl.noaa.gov/psd/enso/mei/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http://www.esrl.noaa.gov/psd/enso/mei/t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575"/>
            <a:ext cx="9144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r>
              <a:rPr lang="en-US" altLang="en-US" sz="4000" smtClean="0"/>
              <a:t>Frequency of ENSO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914400"/>
            <a:ext cx="8804275" cy="1776413"/>
          </a:xfrm>
        </p:spPr>
        <p:txBody>
          <a:bodyPr/>
          <a:lstStyle/>
          <a:p>
            <a:r>
              <a:rPr lang="en-US" altLang="en-US" sz="2400" smtClean="0"/>
              <a:t> ~ Every 2 to 7 years … not regular</a:t>
            </a:r>
            <a:endParaRPr lang="en-US" altLang="en-US" sz="2000" smtClean="0"/>
          </a:p>
          <a:p>
            <a:r>
              <a:rPr lang="en-US" altLang="en-US" sz="2400" smtClean="0"/>
              <a:t> High frequency in 1990s </a:t>
            </a:r>
          </a:p>
          <a:p>
            <a:pPr lvl="1"/>
            <a:r>
              <a:rPr lang="en-US" altLang="en-US" sz="2000" smtClean="0"/>
              <a:t> El Ni</a:t>
            </a:r>
            <a:r>
              <a:rPr lang="en-US" altLang="en-US" sz="2000" smtClean="0">
                <a:cs typeface="Arial" charset="0"/>
              </a:rPr>
              <a:t>ñ</a:t>
            </a:r>
            <a:r>
              <a:rPr lang="en-US" altLang="en-US" sz="2000" smtClean="0"/>
              <a:t>o: 1991-92, 1993, 1994 (moderate)  and 1997-98 (strong). </a:t>
            </a:r>
          </a:p>
          <a:p>
            <a:r>
              <a:rPr lang="en-US" altLang="en-US" sz="2400" smtClean="0"/>
              <a:t> Mostly La Niña since 2000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2178050" y="6154738"/>
            <a:ext cx="478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http://www.esrl.noaa.gov/psd/enso/mei/#discussion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7067550" y="3546475"/>
            <a:ext cx="10842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El Niño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210050" y="5057775"/>
            <a:ext cx="10842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La Niña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962900" y="3009900"/>
            <a:ext cx="0" cy="274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8080375" y="3009900"/>
            <a:ext cx="0" cy="274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8199438" y="3009900"/>
            <a:ext cx="0" cy="274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8316913" y="3009900"/>
            <a:ext cx="0" cy="274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8434388" y="3009900"/>
            <a:ext cx="0" cy="274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8553450" y="3009900"/>
            <a:ext cx="0" cy="274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8199438" y="2736850"/>
            <a:ext cx="0" cy="301625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43513" y="2192338"/>
            <a:ext cx="4132262" cy="830262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2012 … strongish La Nina, very 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“Normal” Conditions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 Atmospheric pressure higher in east (Tahiti) than west (Darwin).</a:t>
            </a:r>
          </a:p>
          <a:p>
            <a:r>
              <a:rPr lang="en-US" altLang="en-US" sz="2800" smtClean="0"/>
              <a:t> Surface trade winds blow from east to west</a:t>
            </a:r>
          </a:p>
          <a:p>
            <a:pPr lvl="1"/>
            <a:r>
              <a:rPr lang="en-US" altLang="en-US" sz="2400" smtClean="0"/>
              <a:t> Walker Circulation (named by Bjerknes) </a:t>
            </a:r>
          </a:p>
          <a:p>
            <a:pPr lvl="1"/>
            <a:r>
              <a:rPr lang="en-US" altLang="en-US" sz="2400" smtClean="0"/>
              <a:t> Pile up water in west, drive upwelling in east</a:t>
            </a:r>
          </a:p>
          <a:p>
            <a:endParaRPr lang="en-US" altLang="en-US" sz="2800" smtClean="0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260725"/>
            <a:ext cx="4791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 Niña: “Enhanced Normal”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Colder than normal water off Peru</a:t>
            </a:r>
          </a:p>
          <a:p>
            <a:pPr lvl="1"/>
            <a:r>
              <a:rPr lang="en-US" altLang="en-US" smtClean="0"/>
              <a:t> Stronger trade winds</a:t>
            </a:r>
          </a:p>
          <a:p>
            <a:pPr lvl="1"/>
            <a:r>
              <a:rPr lang="en-US" altLang="en-US" smtClean="0"/>
              <a:t> Increased upwelling</a:t>
            </a: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806700"/>
            <a:ext cx="47910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754188" y="3330575"/>
            <a:ext cx="2116137" cy="646113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Larger pressure difference</a:t>
            </a:r>
          </a:p>
        </p:txBody>
      </p:sp>
      <p:pic>
        <p:nvPicPr>
          <p:cNvPr id="563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7944"/>
          <a:stretch>
            <a:fillRect/>
          </a:stretch>
        </p:blipFill>
        <p:spPr bwMode="auto">
          <a:xfrm>
            <a:off x="5507038" y="1414463"/>
            <a:ext cx="343535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Warmer than normal water off Peru</a:t>
            </a:r>
          </a:p>
          <a:p>
            <a:pPr lvl="1"/>
            <a:r>
              <a:rPr lang="en-US" altLang="en-US" smtClean="0"/>
              <a:t> Weak (</a:t>
            </a:r>
            <a:r>
              <a:rPr lang="en-US" altLang="en-US" sz="2000" smtClean="0"/>
              <a:t>or opposite</a:t>
            </a:r>
            <a:r>
              <a:rPr lang="en-US" altLang="en-US" smtClean="0"/>
              <a:t>) trade winds</a:t>
            </a:r>
          </a:p>
          <a:p>
            <a:pPr lvl="1"/>
            <a:r>
              <a:rPr lang="en-US" altLang="en-US" smtClean="0"/>
              <a:t> Decreased upwelling</a:t>
            </a:r>
          </a:p>
        </p:txBody>
      </p:sp>
      <p:pic>
        <p:nvPicPr>
          <p:cNvPr id="5734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40038"/>
            <a:ext cx="4791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 Niño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557213" y="3224213"/>
            <a:ext cx="2032000" cy="922337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Small or opposite pressure difference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569" r="2451"/>
          <a:stretch>
            <a:fillRect/>
          </a:stretch>
        </p:blipFill>
        <p:spPr bwMode="auto">
          <a:xfrm>
            <a:off x="5857875" y="1390650"/>
            <a:ext cx="31369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3551238" y="6602413"/>
            <a:ext cx="2343150" cy="307975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SST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Currents &amp; Ocean Life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1525"/>
            <a:ext cx="9144000" cy="5918200"/>
          </a:xfrm>
        </p:spPr>
        <p:txBody>
          <a:bodyPr/>
          <a:lstStyle/>
          <a:p>
            <a:r>
              <a:rPr lang="en-US" altLang="en-US" smtClean="0"/>
              <a:t> Nutrients</a:t>
            </a:r>
          </a:p>
          <a:p>
            <a:pPr lvl="1"/>
            <a:r>
              <a:rPr lang="en-US" altLang="en-US" smtClean="0"/>
              <a:t> compounds of nitrogen, silicon, phosphorous</a:t>
            </a:r>
          </a:p>
          <a:p>
            <a:pPr lvl="2">
              <a:buFont typeface="Webdings" pitchFamily="18" charset="2"/>
              <a:buNone/>
            </a:pPr>
            <a:r>
              <a:rPr lang="en-US" altLang="en-US" smtClean="0"/>
              <a:t> 	 </a:t>
            </a:r>
            <a:r>
              <a:rPr lang="en-US" altLang="en-US" smtClean="0">
                <a:sym typeface="Symbol" pitchFamily="18" charset="2"/>
              </a:rPr>
              <a:t>  </a:t>
            </a:r>
            <a:r>
              <a:rPr lang="en-US" altLang="en-US" smtClean="0"/>
              <a:t>minerals </a:t>
            </a:r>
            <a:r>
              <a:rPr lang="en-US" altLang="en-US" smtClean="0">
                <a:sym typeface="Symbol" pitchFamily="18" charset="2"/>
              </a:rPr>
              <a:t> carried by upwelling cold water</a:t>
            </a:r>
          </a:p>
          <a:p>
            <a:r>
              <a:rPr lang="en-US" altLang="en-US" smtClean="0">
                <a:sym typeface="Symbol" pitchFamily="18" charset="2"/>
              </a:rPr>
              <a:t> Phytoplankton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 Fish food (bottom of the food chain)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 CO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 sink (absorb ½ Earth’s CO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)  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 Some toxic (algae blooms, “red tides”)</a:t>
            </a:r>
          </a:p>
          <a:p>
            <a:r>
              <a:rPr lang="en-US" altLang="en-US" smtClean="0">
                <a:sym typeface="Symbol" pitchFamily="18" charset="2"/>
              </a:rPr>
              <a:t> Fish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 Prefer living in warmer water</a:t>
            </a:r>
          </a:p>
          <a:p>
            <a:r>
              <a:rPr lang="en-US" altLang="en-US" smtClean="0">
                <a:sym typeface="Symbol" pitchFamily="18" charset="2"/>
              </a:rPr>
              <a:t> Best fishing where cold &amp; warm water meet!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 eg. The Outer Banks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Regional Current Variations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North Atlantic Oscillation</a:t>
            </a:r>
          </a:p>
          <a:p>
            <a:pPr lvl="1"/>
            <a:r>
              <a:rPr lang="en-US" altLang="en-US" smtClean="0"/>
              <a:t> Known since 19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</a:t>
            </a:r>
          </a:p>
          <a:p>
            <a:pPr lvl="1"/>
            <a:r>
              <a:rPr lang="en-US" altLang="en-US" smtClean="0"/>
              <a:t> Positive </a:t>
            </a:r>
          </a:p>
          <a:p>
            <a:pPr lvl="2"/>
            <a:r>
              <a:rPr lang="en-US" altLang="en-US" smtClean="0"/>
              <a:t> strong Gulf Stream</a:t>
            </a:r>
          </a:p>
          <a:p>
            <a:pPr lvl="2"/>
            <a:r>
              <a:rPr lang="en-US" altLang="en-US" smtClean="0"/>
              <a:t> warm winter &amp; spring in Scandinavia &amp; E. US</a:t>
            </a:r>
          </a:p>
          <a:p>
            <a:pPr lvl="2"/>
            <a:r>
              <a:rPr lang="en-US" altLang="en-US" smtClean="0"/>
              <a:t> cool along east coast of Canada &amp; west Greenland</a:t>
            </a:r>
          </a:p>
          <a:p>
            <a:pPr lvl="1"/>
            <a:r>
              <a:rPr lang="en-US" altLang="en-US" smtClean="0"/>
              <a:t> Negative </a:t>
            </a:r>
          </a:p>
          <a:p>
            <a:pPr lvl="2"/>
            <a:r>
              <a:rPr lang="en-US" altLang="en-US" smtClean="0"/>
              <a:t> dry in E. N.Am</a:t>
            </a:r>
          </a:p>
          <a:p>
            <a:pPr lvl="2"/>
            <a:r>
              <a:rPr lang="en-US" altLang="en-US" smtClean="0"/>
              <a:t> wet in S. Europe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550"/>
            <a:ext cx="91440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NAO</a:t>
            </a:r>
          </a:p>
        </p:txBody>
      </p:sp>
      <p:sp>
        <p:nvSpPr>
          <p:cNvPr id="327686" name="Oval 6"/>
          <p:cNvSpPr>
            <a:spLocks noChangeArrowheads="1"/>
          </p:cNvSpPr>
          <p:nvPr/>
        </p:nvSpPr>
        <p:spPr bwMode="auto">
          <a:xfrm>
            <a:off x="6315075" y="1565275"/>
            <a:ext cx="1851025" cy="19224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579688" y="1622425"/>
            <a:ext cx="4035425" cy="396875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Mostly positive since mid 1970’s</a:t>
            </a:r>
          </a:p>
        </p:txBody>
      </p:sp>
      <p:sp>
        <p:nvSpPr>
          <p:cNvPr id="327688" name="Oval 8"/>
          <p:cNvSpPr>
            <a:spLocks noChangeArrowheads="1"/>
          </p:cNvSpPr>
          <p:nvPr/>
        </p:nvSpPr>
        <p:spPr bwMode="auto">
          <a:xfrm>
            <a:off x="5621338" y="3114675"/>
            <a:ext cx="1549400" cy="147637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1981200" y="4478338"/>
            <a:ext cx="4035425" cy="396875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Mostly negative in ’50’s – ‘60’s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8482013" y="2174875"/>
            <a:ext cx="493712" cy="27130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42075" y="4525963"/>
            <a:ext cx="2228850" cy="706437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Mostly Negative since 2008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 animBg="1" autoUpdateAnimBg="0"/>
      <p:bldP spid="327687" grpId="0" autoUpdateAnimBg="0"/>
      <p:bldP spid="327688" grpId="0" animBg="1" autoUpdateAnimBg="0"/>
      <p:bldP spid="327689" grpId="0" autoUpdateAnimBg="0"/>
      <p:bldP spid="11" grpId="0" animBg="1" autoUpdateAnimBg="0"/>
      <p:bldP spid="1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388"/>
          </a:xfrm>
          <a:noFill/>
        </p:spPr>
        <p:txBody>
          <a:bodyPr/>
          <a:lstStyle/>
          <a:p>
            <a:r>
              <a:rPr lang="en-US" altLang="en-US" smtClean="0"/>
              <a:t>NAO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6438"/>
            <a:ext cx="9144000" cy="5175250"/>
          </a:xfrm>
        </p:spPr>
        <p:txBody>
          <a:bodyPr/>
          <a:lstStyle/>
          <a:p>
            <a:r>
              <a:rPr lang="en-US" altLang="en-US" smtClean="0"/>
              <a:t> Negative Phase mid 1950’s - 1970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53061" r="1639" b="1595"/>
          <a:stretch>
            <a:fillRect/>
          </a:stretch>
        </p:blipFill>
        <p:spPr bwMode="auto">
          <a:xfrm>
            <a:off x="1028700" y="1266825"/>
            <a:ext cx="70866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 descr="nao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4"/>
          <a:stretch>
            <a:fillRect/>
          </a:stretch>
        </p:blipFill>
        <p:spPr bwMode="auto">
          <a:xfrm>
            <a:off x="1612900" y="4457700"/>
            <a:ext cx="591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5168900" y="5300663"/>
            <a:ext cx="1074738" cy="111601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Cyclones &amp; Anticyclones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804863"/>
            <a:ext cx="8953500" cy="3343275"/>
          </a:xfrm>
        </p:spPr>
        <p:txBody>
          <a:bodyPr/>
          <a:lstStyle/>
          <a:p>
            <a:pPr eaLnBrk="1" hangingPunct="1"/>
            <a:r>
              <a:rPr lang="en-US" altLang="en-US" smtClean="0"/>
              <a:t> Cyclone – circulation around low pressure</a:t>
            </a:r>
          </a:p>
          <a:p>
            <a:pPr lvl="1" eaLnBrk="1" hangingPunct="1"/>
            <a:r>
              <a:rPr lang="en-US" altLang="en-US" smtClean="0"/>
              <a:t> CCW in northern hemisphere</a:t>
            </a:r>
          </a:p>
          <a:p>
            <a:pPr lvl="1" eaLnBrk="1" hangingPunct="1"/>
            <a:r>
              <a:rPr lang="en-US" altLang="en-US" smtClean="0"/>
              <a:t> CW in southern hemispere</a:t>
            </a:r>
          </a:p>
          <a:p>
            <a:pPr eaLnBrk="1" hangingPunct="1"/>
            <a:r>
              <a:rPr lang="en-US" altLang="en-US" smtClean="0"/>
              <a:t> Anticyclone – circ. around high pressure</a:t>
            </a:r>
          </a:p>
          <a:p>
            <a:pPr lvl="1" eaLnBrk="1" hangingPunct="1"/>
            <a:r>
              <a:rPr lang="en-US" altLang="en-US" smtClean="0"/>
              <a:t> CW in northern hemisphere</a:t>
            </a:r>
          </a:p>
          <a:p>
            <a:pPr lvl="1" eaLnBrk="1" hangingPunct="1"/>
            <a:r>
              <a:rPr lang="en-US" altLang="en-US" smtClean="0"/>
              <a:t> CCW in southern hemisphere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132013" y="4175125"/>
            <a:ext cx="4699000" cy="1879600"/>
            <a:chOff x="1593" y="2680"/>
            <a:chExt cx="1800" cy="720"/>
          </a:xfrm>
        </p:grpSpPr>
        <p:pic>
          <p:nvPicPr>
            <p:cNvPr id="7174" name="Picture 5" descr="USAtodayHighLow1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2680"/>
              <a:ext cx="90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USAtodayHighLow4d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2992"/>
              <a:ext cx="90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USAtodayHighLow2d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2680"/>
              <a:ext cx="90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USAtodayHighLow3d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2991"/>
              <a:ext cx="90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79438" y="6184900"/>
            <a:ext cx="771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41C2"/>
                </a:solidFill>
                <a:hlinkClick r:id="rId6"/>
              </a:rPr>
              <a:t>http://www.usatoday.com/weather/tg/whighlow/whighlow.htm</a:t>
            </a:r>
            <a:endParaRPr lang="en-US" altLang="en-US" sz="2000">
              <a:solidFill>
                <a:srgbClr val="0041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062" r="1990" b="54262"/>
          <a:stretch>
            <a:fillRect/>
          </a:stretch>
        </p:blipFill>
        <p:spPr bwMode="auto">
          <a:xfrm>
            <a:off x="1165225" y="1312863"/>
            <a:ext cx="706437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388"/>
          </a:xfrm>
          <a:noFill/>
        </p:spPr>
        <p:txBody>
          <a:bodyPr/>
          <a:lstStyle/>
          <a:p>
            <a:r>
              <a:rPr lang="en-US" altLang="en-US" smtClean="0"/>
              <a:t>NAO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6438"/>
            <a:ext cx="9144000" cy="5175250"/>
          </a:xfrm>
        </p:spPr>
        <p:txBody>
          <a:bodyPr/>
          <a:lstStyle/>
          <a:p>
            <a:r>
              <a:rPr lang="en-US" altLang="en-US" smtClean="0"/>
              <a:t> Mostly positive since mid-70’s</a:t>
            </a:r>
          </a:p>
        </p:txBody>
      </p:sp>
      <p:pic>
        <p:nvPicPr>
          <p:cNvPr id="62469" name="Picture 5" descr="nao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4"/>
          <a:stretch>
            <a:fillRect/>
          </a:stretch>
        </p:blipFill>
        <p:spPr bwMode="auto">
          <a:xfrm>
            <a:off x="1612900" y="4457700"/>
            <a:ext cx="591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5922963" y="4806950"/>
            <a:ext cx="1277937" cy="111601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AMO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3100"/>
            <a:ext cx="9144000" cy="5538788"/>
          </a:xfrm>
        </p:spPr>
        <p:txBody>
          <a:bodyPr/>
          <a:lstStyle/>
          <a:p>
            <a:pPr marL="176213" indent="-176213" eaLnBrk="1" hangingPunct="1"/>
            <a:r>
              <a:rPr lang="en-US" altLang="en-US" smtClean="0"/>
              <a:t> Atlantic Multidecadal Oscillation</a:t>
            </a:r>
          </a:p>
          <a:p>
            <a:pPr marL="461963" lvl="1" indent="-176213" eaLnBrk="1" hangingPunct="1"/>
            <a:r>
              <a:rPr lang="en-US" altLang="en-US" smtClean="0">
                <a:sym typeface="Symbol" pitchFamily="18" charset="2"/>
              </a:rPr>
              <a:t> Greenland ice cores show oscillations</a:t>
            </a:r>
          </a:p>
          <a:p>
            <a:pPr marL="738188" lvl="2" indent="-157163" eaLnBrk="1" hangingPunct="1"/>
            <a:r>
              <a:rPr lang="en-US" altLang="en-US" sz="2600" smtClean="0">
                <a:sym typeface="Symbol" pitchFamily="18" charset="2"/>
              </a:rPr>
              <a:t> 80 &amp; 180 year variations in N. Atlantic temperature</a:t>
            </a:r>
          </a:p>
          <a:p>
            <a:pPr marL="461963" lvl="1" indent="-176213" eaLnBrk="1" hangingPunct="1"/>
            <a:r>
              <a:rPr lang="en-US" altLang="en-US" smtClean="0">
                <a:sym typeface="Symbol" pitchFamily="18" charset="2"/>
              </a:rPr>
              <a:t> Driven by NAO?</a:t>
            </a:r>
          </a:p>
          <a:p>
            <a:pPr marL="738188" lvl="2" indent="-157163" eaLnBrk="1" hangingPunct="1"/>
            <a:r>
              <a:rPr lang="en-US" altLang="en-US" smtClean="0">
                <a:sym typeface="Symbol" pitchFamily="18" charset="2"/>
              </a:rPr>
              <a:t> Positive NAO</a:t>
            </a:r>
          </a:p>
          <a:p>
            <a:pPr marL="1195388" lvl="3" indent="-157163" eaLnBrk="1" hangingPunct="1"/>
            <a:r>
              <a:rPr lang="en-US" altLang="en-US" sz="2200" smtClean="0">
                <a:sym typeface="Symbol" pitchFamily="18" charset="2"/>
              </a:rPr>
              <a:t> strong westerlies across Labrador sea cool ocean</a:t>
            </a:r>
          </a:p>
          <a:p>
            <a:pPr marL="1195388" lvl="3" indent="-157163" eaLnBrk="1" hangingPunct="1"/>
            <a:r>
              <a:rPr lang="en-US" altLang="en-US" sz="2200" smtClean="0">
                <a:sym typeface="Symbol" pitchFamily="18" charset="2"/>
              </a:rPr>
              <a:t> strengthens Gulf Stream &amp; Thermohaline Circulation (THC)</a:t>
            </a:r>
          </a:p>
          <a:p>
            <a:pPr marL="738188" lvl="2" indent="-157163" eaLnBrk="1" hangingPunct="1"/>
            <a:r>
              <a:rPr lang="en-US" altLang="en-US" smtClean="0">
                <a:sym typeface="Symbol" pitchFamily="18" charset="2"/>
              </a:rPr>
              <a:t> Negative NAO</a:t>
            </a:r>
          </a:p>
          <a:p>
            <a:pPr marL="1195388" lvl="3" indent="-157163" eaLnBrk="1" hangingPunct="1"/>
            <a:r>
              <a:rPr lang="en-US" altLang="en-US" sz="2200" smtClean="0">
                <a:sym typeface="Symbol" pitchFamily="18" charset="2"/>
              </a:rPr>
              <a:t> weak westerlies across Labrador sea keep ocean warmer</a:t>
            </a:r>
          </a:p>
          <a:p>
            <a:pPr marL="1195388" lvl="3" indent="-157163" eaLnBrk="1" hangingPunct="1"/>
            <a:r>
              <a:rPr lang="en-US" altLang="en-US" sz="2200" smtClean="0">
                <a:sym typeface="Symbol" pitchFamily="18" charset="2"/>
              </a:rPr>
              <a:t> weakens Gulf Stream &amp; THC</a:t>
            </a:r>
          </a:p>
          <a:p>
            <a:pPr marL="738188" lvl="2" indent="-157163" eaLnBrk="1" hangingPunct="1"/>
            <a:endParaRPr lang="en-US" altLang="en-US" sz="2600" smtClean="0">
              <a:sym typeface="Symbol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70819" r="94527" b="12688"/>
          <a:stretch>
            <a:fillRect/>
          </a:stretch>
        </p:blipFill>
        <p:spPr bwMode="auto">
          <a:xfrm>
            <a:off x="1473200" y="4792663"/>
            <a:ext cx="3556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AMO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5338"/>
            <a:ext cx="9144000" cy="1743075"/>
          </a:xfrm>
        </p:spPr>
        <p:txBody>
          <a:bodyPr/>
          <a:lstStyle/>
          <a:p>
            <a:pPr marL="176213" indent="-176213" eaLnBrk="1" hangingPunct="1"/>
            <a:r>
              <a:rPr lang="en-US" altLang="en-US" smtClean="0"/>
              <a:t> AMO Index</a:t>
            </a:r>
          </a:p>
          <a:p>
            <a:pPr marL="509588" lvl="1" indent="-157163" eaLnBrk="1" hangingPunct="1"/>
            <a:r>
              <a:rPr lang="en-US" altLang="en-US" smtClean="0"/>
              <a:t> Global SST anomaly minus</a:t>
            </a:r>
          </a:p>
          <a:p>
            <a:pPr marL="509588" lvl="1" indent="-157163" eaLnBrk="1" hangingPunct="1">
              <a:buFont typeface="Webdings" pitchFamily="18" charset="2"/>
              <a:buNone/>
            </a:pPr>
            <a:r>
              <a:rPr lang="en-US" altLang="en-US" smtClean="0"/>
              <a:t>                                    North Atlantic SST anomaly</a:t>
            </a:r>
          </a:p>
          <a:p>
            <a:pPr marL="509588" lvl="1" indent="-157163" eaLnBrk="1" hangingPunct="1"/>
            <a:endParaRPr lang="en-US" altLang="en-US" smtClean="0"/>
          </a:p>
          <a:p>
            <a:pPr marL="509588" lvl="1" indent="-157163" eaLnBrk="1" hangingPunct="1"/>
            <a:endParaRPr lang="en-US" altLang="en-US" sz="2200" smtClean="0">
              <a:sym typeface="Symbol" pitchFamily="18" charset="2"/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32567" b="37495"/>
          <a:stretch>
            <a:fillRect/>
          </a:stretch>
        </p:blipFill>
        <p:spPr bwMode="auto">
          <a:xfrm>
            <a:off x="4749800" y="2347913"/>
            <a:ext cx="4394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4837" r="95520" b="79443"/>
          <a:stretch>
            <a:fillRect/>
          </a:stretch>
        </p:blipFill>
        <p:spPr bwMode="auto">
          <a:xfrm>
            <a:off x="169863" y="2709863"/>
            <a:ext cx="2190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8" descr="http://climatedataguide.ucar.edu/sites/default/files/key_figures/index_amo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65092" r="7446" b="3343"/>
          <a:stretch>
            <a:fillRect/>
          </a:stretch>
        </p:blipFill>
        <p:spPr bwMode="auto">
          <a:xfrm>
            <a:off x="1778000" y="4165600"/>
            <a:ext cx="57070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http://climatedataguide.ucar.edu/sites/default/files/key_figures/index_amo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37892" r="13280" b="38284"/>
          <a:stretch>
            <a:fillRect/>
          </a:stretch>
        </p:blipFill>
        <p:spPr bwMode="auto">
          <a:xfrm>
            <a:off x="4775200" y="2370138"/>
            <a:ext cx="43434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8" descr="http://climatedataguide.ucar.edu/sites/default/files/key_figures/index_amo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9306" r="13036" b="66077"/>
          <a:stretch>
            <a:fillRect/>
          </a:stretch>
        </p:blipFill>
        <p:spPr bwMode="auto">
          <a:xfrm>
            <a:off x="388938" y="2319338"/>
            <a:ext cx="43434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54088" y="2398713"/>
            <a:ext cx="136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North Atlantic Basin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89825" y="4549775"/>
            <a:ext cx="1654175" cy="1938338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Positive may have contributed to last year’s warm, dry winter.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AMO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5338"/>
            <a:ext cx="9144000" cy="1689100"/>
          </a:xfrm>
        </p:spPr>
        <p:txBody>
          <a:bodyPr/>
          <a:lstStyle/>
          <a:p>
            <a:pPr marL="176213" indent="-176213" eaLnBrk="1" hangingPunct="1"/>
            <a:r>
              <a:rPr lang="en-US" altLang="en-US" smtClean="0"/>
              <a:t> Correlates with # of Atlantic hurricanes</a:t>
            </a:r>
          </a:p>
          <a:p>
            <a:pPr marL="576263" lvl="1" indent="-176213" eaLnBrk="1" hangingPunct="1"/>
            <a:r>
              <a:rPr lang="en-US" altLang="en-US" smtClean="0"/>
              <a:t> At least twice as many tropical storms become hurricanes when AMO is negative. </a:t>
            </a:r>
          </a:p>
          <a:p>
            <a:pPr marL="576263" lvl="1" indent="-176213" eaLnBrk="1" hangingPunct="1"/>
            <a:endParaRPr lang="en-US" altLang="en-US" smtClean="0"/>
          </a:p>
          <a:p>
            <a:pPr marL="576263" lvl="1" indent="-176213" eaLnBrk="1" hangingPunct="1"/>
            <a:endParaRPr lang="en-US" altLang="en-US" sz="2200" smtClean="0">
              <a:sym typeface="Symbol" pitchFamily="18" charset="2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8"/>
          <a:stretch>
            <a:fillRect/>
          </a:stretch>
        </p:blipFill>
        <p:spPr bwMode="auto">
          <a:xfrm>
            <a:off x="0" y="2374900"/>
            <a:ext cx="50292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1"/>
          <a:stretch>
            <a:fillRect/>
          </a:stretch>
        </p:blipFill>
        <p:spPr bwMode="auto">
          <a:xfrm>
            <a:off x="4114800" y="3486150"/>
            <a:ext cx="50292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Rectangle 1"/>
          <p:cNvSpPr>
            <a:spLocks noChangeArrowheads="1"/>
          </p:cNvSpPr>
          <p:nvPr/>
        </p:nvSpPr>
        <p:spPr bwMode="auto">
          <a:xfrm>
            <a:off x="0" y="6343650"/>
            <a:ext cx="496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http://www.aoml.noaa.gov/phod/faq/amo_faq.php#faq_6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2238" y="2663825"/>
            <a:ext cx="3546475" cy="708025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Due to wet W. Africa in positive phase?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23888"/>
            <a:ext cx="9144000" cy="3652837"/>
          </a:xfrm>
        </p:spPr>
        <p:txBody>
          <a:bodyPr/>
          <a:lstStyle/>
          <a:p>
            <a:pPr marL="107950" indent="-160338" eaLnBrk="1" hangingPunct="1"/>
            <a:r>
              <a:rPr lang="en-US" altLang="en-US" sz="2800" smtClean="0"/>
              <a:t> Correlation with numbers of major hurricanes</a:t>
            </a:r>
          </a:p>
          <a:p>
            <a:pPr marL="107950" indent="-160338" eaLnBrk="1" hangingPunct="1">
              <a:buFont typeface="Webdings" pitchFamily="18" charset="2"/>
              <a:buNone/>
            </a:pPr>
            <a:r>
              <a:rPr lang="en-US" altLang="en-US" sz="2800" smtClean="0"/>
              <a:t>			not perfect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AMO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995363" y="1741488"/>
            <a:ext cx="7153275" cy="4597400"/>
            <a:chOff x="364" y="1319"/>
            <a:chExt cx="4670" cy="3001"/>
          </a:xfrm>
        </p:grpSpPr>
        <p:pic>
          <p:nvPicPr>
            <p:cNvPr id="66565" name="Picture 5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53346" r="89470" b="43379"/>
            <a:stretch>
              <a:fillRect/>
            </a:stretch>
          </p:blipFill>
          <p:spPr bwMode="auto">
            <a:xfrm>
              <a:off x="4603" y="4044"/>
              <a:ext cx="43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6" name="Picture 6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53346" r="87106" b="43379"/>
            <a:stretch>
              <a:fillRect/>
            </a:stretch>
          </p:blipFill>
          <p:spPr bwMode="auto">
            <a:xfrm>
              <a:off x="364" y="4044"/>
              <a:ext cx="55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7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9" t="53346" r="3932" b="43379"/>
            <a:stretch>
              <a:fillRect/>
            </a:stretch>
          </p:blipFill>
          <p:spPr bwMode="auto">
            <a:xfrm>
              <a:off x="639" y="4044"/>
              <a:ext cx="437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8" name="Picture 8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" t="57608" r="3932" b="6795"/>
            <a:stretch>
              <a:fillRect/>
            </a:stretch>
          </p:blipFill>
          <p:spPr bwMode="auto">
            <a:xfrm>
              <a:off x="364" y="1319"/>
              <a:ext cx="4670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23888"/>
            <a:ext cx="9144000" cy="3652837"/>
          </a:xfrm>
        </p:spPr>
        <p:txBody>
          <a:bodyPr/>
          <a:lstStyle/>
          <a:p>
            <a:pPr marL="107950" indent="-160338" eaLnBrk="1" hangingPunct="1"/>
            <a:r>
              <a:rPr lang="en-US" altLang="en-US" sz="2800" smtClean="0"/>
              <a:t> May correlate with numbers of major hurricanes</a:t>
            </a:r>
          </a:p>
          <a:p>
            <a:pPr marL="107950" indent="-160338" eaLnBrk="1" hangingPunct="1">
              <a:buFont typeface="Webdings" pitchFamily="18" charset="2"/>
              <a:buNone/>
            </a:pPr>
            <a:r>
              <a:rPr lang="en-US" altLang="en-US" sz="2800" smtClean="0"/>
              <a:t>			… and southwestern droughts!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AMO</a:t>
            </a: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954088" y="2260600"/>
            <a:ext cx="7153275" cy="4597400"/>
            <a:chOff x="364" y="1319"/>
            <a:chExt cx="4670" cy="3001"/>
          </a:xfrm>
        </p:grpSpPr>
        <p:pic>
          <p:nvPicPr>
            <p:cNvPr id="67594" name="Picture 5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53346" r="89470" b="43379"/>
            <a:stretch>
              <a:fillRect/>
            </a:stretch>
          </p:blipFill>
          <p:spPr bwMode="auto">
            <a:xfrm>
              <a:off x="4603" y="4044"/>
              <a:ext cx="43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5" name="Picture 6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53346" r="87106" b="43379"/>
            <a:stretch>
              <a:fillRect/>
            </a:stretch>
          </p:blipFill>
          <p:spPr bwMode="auto">
            <a:xfrm>
              <a:off x="364" y="4044"/>
              <a:ext cx="55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6" name="Picture 7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9" t="53346" r="3932" b="43379"/>
            <a:stretch>
              <a:fillRect/>
            </a:stretch>
          </p:blipFill>
          <p:spPr bwMode="auto">
            <a:xfrm>
              <a:off x="639" y="4044"/>
              <a:ext cx="437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7" name="Picture 8" descr="AMO_vs_hurrica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" t="57608" r="3932" b="6795"/>
            <a:stretch>
              <a:fillRect/>
            </a:stretch>
          </p:blipFill>
          <p:spPr bwMode="auto">
            <a:xfrm>
              <a:off x="364" y="1319"/>
              <a:ext cx="4670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1785" name="Picture 9" descr="AMO_vs_hurric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8381" r="4498" b="6671"/>
          <a:stretch>
            <a:fillRect/>
          </a:stretch>
        </p:blipFill>
        <p:spPr bwMode="auto">
          <a:xfrm>
            <a:off x="3629025" y="0"/>
            <a:ext cx="551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5545138" y="4716463"/>
            <a:ext cx="1133475" cy="1436687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5545138" y="642938"/>
            <a:ext cx="1133475" cy="1436687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1788" name="Freeform 12"/>
          <p:cNvSpPr>
            <a:spLocks/>
          </p:cNvSpPr>
          <p:nvPr/>
        </p:nvSpPr>
        <p:spPr bwMode="auto">
          <a:xfrm>
            <a:off x="5934075" y="2249488"/>
            <a:ext cx="420688" cy="2308225"/>
          </a:xfrm>
          <a:custGeom>
            <a:avLst/>
            <a:gdLst>
              <a:gd name="T0" fmla="*/ 2147483647 w 265"/>
              <a:gd name="T1" fmla="*/ 0 h 1454"/>
              <a:gd name="T2" fmla="*/ 2147483647 w 265"/>
              <a:gd name="T3" fmla="*/ 2147483647 h 1454"/>
              <a:gd name="T4" fmla="*/ 2147483647 w 265"/>
              <a:gd name="T5" fmla="*/ 2147483647 h 1454"/>
              <a:gd name="T6" fmla="*/ 2147483647 w 265"/>
              <a:gd name="T7" fmla="*/ 2147483647 h 1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5" h="1454">
                <a:moveTo>
                  <a:pt x="129" y="0"/>
                </a:moveTo>
                <a:cubicBezTo>
                  <a:pt x="111" y="140"/>
                  <a:pt x="0" y="766"/>
                  <a:pt x="20" y="850"/>
                </a:cubicBezTo>
                <a:cubicBezTo>
                  <a:pt x="40" y="934"/>
                  <a:pt x="231" y="402"/>
                  <a:pt x="248" y="503"/>
                </a:cubicBezTo>
                <a:cubicBezTo>
                  <a:pt x="265" y="604"/>
                  <a:pt x="147" y="1256"/>
                  <a:pt x="120" y="1454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lg" len="lg"/>
            <a:tailEnd type="arrow" w="lg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6618288" y="2873375"/>
            <a:ext cx="2511425" cy="1006475"/>
          </a:xfrm>
          <a:prstGeom prst="rect">
            <a:avLst/>
          </a:prstGeom>
          <a:solidFill>
            <a:srgbClr val="F1E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Not perfect correlation … what else is going on?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6" grpId="0" animBg="1"/>
      <p:bldP spid="331787" grpId="0" animBg="1"/>
      <p:bldP spid="331788" grpId="0" animBg="1"/>
      <p:bldP spid="33178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Variations in the Atmosphere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3888"/>
            <a:ext cx="9144000" cy="2146300"/>
          </a:xfrm>
        </p:spPr>
        <p:txBody>
          <a:bodyPr/>
          <a:lstStyle/>
          <a:p>
            <a:pPr eaLnBrk="1" hangingPunct="1"/>
            <a:r>
              <a:rPr lang="en-US" altLang="en-US" smtClean="0"/>
              <a:t> Arctic Oscillation</a:t>
            </a:r>
          </a:p>
          <a:p>
            <a:pPr lvl="1" eaLnBrk="1" hangingPunct="1"/>
            <a:r>
              <a:rPr lang="en-US" altLang="en-US" smtClean="0"/>
              <a:t> Pressure over pole vs. mid-latitudes</a:t>
            </a:r>
          </a:p>
          <a:p>
            <a:pPr lvl="2" eaLnBrk="1" hangingPunct="1"/>
            <a:r>
              <a:rPr lang="en-US" altLang="en-US" smtClean="0"/>
              <a:t> Positive </a:t>
            </a:r>
            <a:r>
              <a:rPr lang="en-US" altLang="en-US" smtClean="0">
                <a:sym typeface="Symbol" pitchFamily="18" charset="2"/>
              </a:rPr>
              <a:t> Low over poles keeps cold North</a:t>
            </a:r>
          </a:p>
          <a:p>
            <a:pPr lvl="2" eaLnBrk="1" hangingPunct="1"/>
            <a:r>
              <a:rPr lang="en-US" altLang="en-US" smtClean="0">
                <a:sym typeface="Symbol" pitchFamily="18" charset="2"/>
              </a:rPr>
              <a:t> Negative  High over poles sends cold south</a:t>
            </a:r>
            <a:endParaRPr lang="en-US" altLang="en-US" smtClean="0"/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82550" y="6035675"/>
            <a:ext cx="4395788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Positive: Strong circumarctic winds trap cold air near pole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4748213" y="6035675"/>
            <a:ext cx="4395787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Negative: Weak winds allow polar air to move south</a:t>
            </a:r>
          </a:p>
        </p:txBody>
      </p:sp>
      <p:pic>
        <p:nvPicPr>
          <p:cNvPr id="68614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682625"/>
            <a:ext cx="3217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686050"/>
            <a:ext cx="31003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86050"/>
            <a:ext cx="31130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PDO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804863"/>
            <a:ext cx="8686800" cy="1595437"/>
          </a:xfrm>
        </p:spPr>
        <p:txBody>
          <a:bodyPr/>
          <a:lstStyle/>
          <a:p>
            <a:r>
              <a:rPr lang="en-US" altLang="en-US" smtClean="0"/>
              <a:t> “Horseshoe Effect”</a:t>
            </a:r>
          </a:p>
          <a:p>
            <a:pPr lvl="1"/>
            <a:r>
              <a:rPr lang="en-US" altLang="en-US" smtClean="0"/>
              <a:t> Coastal water “wraps around” core</a:t>
            </a:r>
          </a:p>
          <a:p>
            <a:endParaRPr lang="en-US" altLang="en-US" smtClean="0"/>
          </a:p>
        </p:txBody>
      </p:sp>
      <p:pic>
        <p:nvPicPr>
          <p:cNvPr id="69636" name="Picture 2" descr="https://www.nc-climate.ncsu.edu/images/climate/enso/PDO_WARM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160588"/>
            <a:ext cx="64198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1638300" y="4697413"/>
            <a:ext cx="2343150" cy="338137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Warm (Positive) Phase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www.nc-climate.ncsu.edu/images/climate/enso/PDO_COLD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51063"/>
            <a:ext cx="704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PDO </a:t>
            </a:r>
          </a:p>
        </p:txBody>
      </p:sp>
      <p:sp>
        <p:nvSpPr>
          <p:cNvPr id="70660" name="Content Placeholder 2"/>
          <p:cNvSpPr>
            <a:spLocks noGrp="1"/>
          </p:cNvSpPr>
          <p:nvPr>
            <p:ph idx="1"/>
          </p:nvPr>
        </p:nvSpPr>
        <p:spPr>
          <a:xfrm>
            <a:off x="228600" y="804863"/>
            <a:ext cx="8686800" cy="1595437"/>
          </a:xfrm>
        </p:spPr>
        <p:txBody>
          <a:bodyPr/>
          <a:lstStyle/>
          <a:p>
            <a:r>
              <a:rPr lang="en-US" altLang="en-US" smtClean="0"/>
              <a:t> “Horseshoe Effect”</a:t>
            </a:r>
          </a:p>
          <a:p>
            <a:pPr lvl="1"/>
            <a:r>
              <a:rPr lang="en-US" altLang="en-US" smtClean="0"/>
              <a:t> Coastal water “wraps around” core</a:t>
            </a:r>
          </a:p>
          <a:p>
            <a:endParaRPr lang="en-US" altLang="en-US" smtClean="0"/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1219200" y="4725988"/>
            <a:ext cx="2343150" cy="338137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Cool (Negative) Phase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Pacific North America Pattern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0" y="804863"/>
            <a:ext cx="9144000" cy="2978150"/>
          </a:xfrm>
        </p:spPr>
        <p:txBody>
          <a:bodyPr/>
          <a:lstStyle/>
          <a:p>
            <a:r>
              <a:rPr lang="en-US" altLang="en-US" sz="2800" smtClean="0"/>
              <a:t> Positive: Strong high near west coast</a:t>
            </a:r>
          </a:p>
          <a:p>
            <a:pPr lvl="1"/>
            <a:r>
              <a:rPr lang="en-US" altLang="en-US" sz="2400" smtClean="0"/>
              <a:t> Jet stream forced north in west</a:t>
            </a:r>
          </a:p>
          <a:p>
            <a:pPr lvl="1"/>
            <a:r>
              <a:rPr lang="en-US" altLang="en-US" sz="2400" smtClean="0"/>
              <a:t> West dry, east cold &amp; stormy</a:t>
            </a:r>
          </a:p>
          <a:p>
            <a:r>
              <a:rPr lang="en-US" altLang="en-US" sz="2800" smtClean="0"/>
              <a:t> Negative: Pacific high farther from coast</a:t>
            </a:r>
          </a:p>
          <a:p>
            <a:pPr lvl="1"/>
            <a:r>
              <a:rPr lang="en-US" altLang="en-US" sz="2400" smtClean="0"/>
              <a:t> Jet stream plunges south in west</a:t>
            </a:r>
          </a:p>
          <a:p>
            <a:pPr lvl="1"/>
            <a:r>
              <a:rPr lang="en-US" altLang="en-US" sz="2400" smtClean="0"/>
              <a:t> West stormy, east warm &amp; dry</a:t>
            </a:r>
          </a:p>
        </p:txBody>
      </p:sp>
      <p:pic>
        <p:nvPicPr>
          <p:cNvPr id="71684" name="Picture 2" descr="http://www.nc-climate.ncsu.edu/secc_edu/images/Positive_P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600450"/>
            <a:ext cx="40481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http://www.nc-climate.ncsu.edu/secc_edu/images/Negative_P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600450"/>
            <a:ext cx="40481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Driving Forces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8988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 Friction</a:t>
            </a:r>
          </a:p>
          <a:p>
            <a:pPr lvl="1" eaLnBrk="1" hangingPunct="1"/>
            <a:r>
              <a:rPr lang="en-US" altLang="en-US" smtClean="0"/>
              <a:t> Friction with ground slows wind</a:t>
            </a:r>
          </a:p>
          <a:p>
            <a:pPr lvl="1" eaLnBrk="1" hangingPunct="1"/>
            <a:r>
              <a:rPr lang="en-US" altLang="en-US" smtClean="0"/>
              <a:t> Extends upward ~ 500 m</a:t>
            </a:r>
          </a:p>
          <a:p>
            <a:pPr lvl="1" eaLnBrk="1" hangingPunct="1"/>
            <a:r>
              <a:rPr lang="en-US" altLang="en-US" smtClean="0"/>
              <a:t> Varies with surface, time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174750" y="4210050"/>
            <a:ext cx="5484813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 type="arrow" w="lg" len="lg"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174750" y="3760788"/>
            <a:ext cx="6399213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 type="arrow" w="lg" len="lg"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174750" y="3313113"/>
            <a:ext cx="6856413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 type="arrow" w="lg" len="lg"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174750" y="4659313"/>
            <a:ext cx="4113213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 type="arrow" w="lg" len="lg"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174750" y="5108575"/>
            <a:ext cx="2286000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 type="arrow" w="lg" len="lg"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174750" y="5557838"/>
            <a:ext cx="457200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 type="arrow" w="lg" len="lg"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Freeform 10" descr="Brown marble"/>
          <p:cNvSpPr>
            <a:spLocks/>
          </p:cNvSpPr>
          <p:nvPr/>
        </p:nvSpPr>
        <p:spPr bwMode="auto">
          <a:xfrm>
            <a:off x="695325" y="5786438"/>
            <a:ext cx="8010525" cy="742950"/>
          </a:xfrm>
          <a:custGeom>
            <a:avLst/>
            <a:gdLst>
              <a:gd name="T0" fmla="*/ 0 w 5046"/>
              <a:gd name="T1" fmla="*/ 2147483647 h 468"/>
              <a:gd name="T2" fmla="*/ 2147483647 w 5046"/>
              <a:gd name="T3" fmla="*/ 2147483647 h 468"/>
              <a:gd name="T4" fmla="*/ 2147483647 w 5046"/>
              <a:gd name="T5" fmla="*/ 2147483647 h 468"/>
              <a:gd name="T6" fmla="*/ 2147483647 w 5046"/>
              <a:gd name="T7" fmla="*/ 2147483647 h 468"/>
              <a:gd name="T8" fmla="*/ 2147483647 w 5046"/>
              <a:gd name="T9" fmla="*/ 2147483647 h 468"/>
              <a:gd name="T10" fmla="*/ 2147483647 w 5046"/>
              <a:gd name="T11" fmla="*/ 2147483647 h 468"/>
              <a:gd name="T12" fmla="*/ 2147483647 w 5046"/>
              <a:gd name="T13" fmla="*/ 2147483647 h 468"/>
              <a:gd name="T14" fmla="*/ 2147483647 w 5046"/>
              <a:gd name="T15" fmla="*/ 2147483647 h 468"/>
              <a:gd name="T16" fmla="*/ 2147483647 w 5046"/>
              <a:gd name="T17" fmla="*/ 2147483647 h 468"/>
              <a:gd name="T18" fmla="*/ 2147483647 w 5046"/>
              <a:gd name="T19" fmla="*/ 2147483647 h 468"/>
              <a:gd name="T20" fmla="*/ 2147483647 w 5046"/>
              <a:gd name="T21" fmla="*/ 2147483647 h 468"/>
              <a:gd name="T22" fmla="*/ 2147483647 w 5046"/>
              <a:gd name="T23" fmla="*/ 2147483647 h 468"/>
              <a:gd name="T24" fmla="*/ 2147483647 w 5046"/>
              <a:gd name="T25" fmla="*/ 2147483647 h 468"/>
              <a:gd name="T26" fmla="*/ 2147483647 w 5046"/>
              <a:gd name="T27" fmla="*/ 2147483647 h 468"/>
              <a:gd name="T28" fmla="*/ 2147483647 w 5046"/>
              <a:gd name="T29" fmla="*/ 2147483647 h 468"/>
              <a:gd name="T30" fmla="*/ 2147483647 w 5046"/>
              <a:gd name="T31" fmla="*/ 2147483647 h 468"/>
              <a:gd name="T32" fmla="*/ 2147483647 w 5046"/>
              <a:gd name="T33" fmla="*/ 2147483647 h 468"/>
              <a:gd name="T34" fmla="*/ 2147483647 w 5046"/>
              <a:gd name="T35" fmla="*/ 2147483647 h 468"/>
              <a:gd name="T36" fmla="*/ 2147483647 w 5046"/>
              <a:gd name="T37" fmla="*/ 2147483647 h 468"/>
              <a:gd name="T38" fmla="*/ 2147483647 w 5046"/>
              <a:gd name="T39" fmla="*/ 2147483647 h 468"/>
              <a:gd name="T40" fmla="*/ 2147483647 w 5046"/>
              <a:gd name="T41" fmla="*/ 2147483647 h 468"/>
              <a:gd name="T42" fmla="*/ 2147483647 w 5046"/>
              <a:gd name="T43" fmla="*/ 2147483647 h 468"/>
              <a:gd name="T44" fmla="*/ 2147483647 w 5046"/>
              <a:gd name="T45" fmla="*/ 2147483647 h 468"/>
              <a:gd name="T46" fmla="*/ 2147483647 w 5046"/>
              <a:gd name="T47" fmla="*/ 2147483647 h 468"/>
              <a:gd name="T48" fmla="*/ 2147483647 w 5046"/>
              <a:gd name="T49" fmla="*/ 2147483647 h 468"/>
              <a:gd name="T50" fmla="*/ 2147483647 w 5046"/>
              <a:gd name="T51" fmla="*/ 2147483647 h 468"/>
              <a:gd name="T52" fmla="*/ 2147483647 w 5046"/>
              <a:gd name="T53" fmla="*/ 0 h 468"/>
              <a:gd name="T54" fmla="*/ 2147483647 w 5046"/>
              <a:gd name="T55" fmla="*/ 2147483647 h 468"/>
              <a:gd name="T56" fmla="*/ 2147483647 w 5046"/>
              <a:gd name="T57" fmla="*/ 2147483647 h 468"/>
              <a:gd name="T58" fmla="*/ 2147483647 w 5046"/>
              <a:gd name="T59" fmla="*/ 2147483647 h 468"/>
              <a:gd name="T60" fmla="*/ 2147483647 w 5046"/>
              <a:gd name="T61" fmla="*/ 2147483647 h 468"/>
              <a:gd name="T62" fmla="*/ 2147483647 w 5046"/>
              <a:gd name="T63" fmla="*/ 2147483647 h 468"/>
              <a:gd name="T64" fmla="*/ 2147483647 w 5046"/>
              <a:gd name="T65" fmla="*/ 2147483647 h 468"/>
              <a:gd name="T66" fmla="*/ 2147483647 w 5046"/>
              <a:gd name="T67" fmla="*/ 2147483647 h 468"/>
              <a:gd name="T68" fmla="*/ 2147483647 w 5046"/>
              <a:gd name="T69" fmla="*/ 2147483647 h 468"/>
              <a:gd name="T70" fmla="*/ 2147483647 w 5046"/>
              <a:gd name="T71" fmla="*/ 2147483647 h 468"/>
              <a:gd name="T72" fmla="*/ 0 w 5046"/>
              <a:gd name="T73" fmla="*/ 2147483647 h 4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46" h="468">
                <a:moveTo>
                  <a:pt x="0" y="438"/>
                </a:moveTo>
                <a:cubicBezTo>
                  <a:pt x="94" y="405"/>
                  <a:pt x="192" y="387"/>
                  <a:pt x="288" y="363"/>
                </a:cubicBezTo>
                <a:cubicBezTo>
                  <a:pt x="330" y="353"/>
                  <a:pt x="360" y="326"/>
                  <a:pt x="401" y="313"/>
                </a:cubicBezTo>
                <a:cubicBezTo>
                  <a:pt x="479" y="232"/>
                  <a:pt x="533" y="218"/>
                  <a:pt x="639" y="200"/>
                </a:cubicBezTo>
                <a:cubicBezTo>
                  <a:pt x="726" y="169"/>
                  <a:pt x="823" y="161"/>
                  <a:pt x="914" y="137"/>
                </a:cubicBezTo>
                <a:cubicBezTo>
                  <a:pt x="931" y="141"/>
                  <a:pt x="947" y="150"/>
                  <a:pt x="964" y="150"/>
                </a:cubicBezTo>
                <a:cubicBezTo>
                  <a:pt x="1097" y="150"/>
                  <a:pt x="991" y="121"/>
                  <a:pt x="1077" y="150"/>
                </a:cubicBezTo>
                <a:cubicBezTo>
                  <a:pt x="1156" y="122"/>
                  <a:pt x="1327" y="162"/>
                  <a:pt x="1327" y="162"/>
                </a:cubicBezTo>
                <a:cubicBezTo>
                  <a:pt x="1369" y="226"/>
                  <a:pt x="1394" y="207"/>
                  <a:pt x="1465" y="225"/>
                </a:cubicBezTo>
                <a:cubicBezTo>
                  <a:pt x="1510" y="236"/>
                  <a:pt x="1506" y="243"/>
                  <a:pt x="1553" y="263"/>
                </a:cubicBezTo>
                <a:cubicBezTo>
                  <a:pt x="1590" y="279"/>
                  <a:pt x="1625" y="281"/>
                  <a:pt x="1665" y="288"/>
                </a:cubicBezTo>
                <a:cubicBezTo>
                  <a:pt x="1939" y="468"/>
                  <a:pt x="2083" y="280"/>
                  <a:pt x="2291" y="213"/>
                </a:cubicBezTo>
                <a:cubicBezTo>
                  <a:pt x="2321" y="182"/>
                  <a:pt x="2365" y="154"/>
                  <a:pt x="2404" y="137"/>
                </a:cubicBezTo>
                <a:cubicBezTo>
                  <a:pt x="2470" y="109"/>
                  <a:pt x="2435" y="141"/>
                  <a:pt x="2492" y="112"/>
                </a:cubicBezTo>
                <a:cubicBezTo>
                  <a:pt x="2505" y="105"/>
                  <a:pt x="2515" y="91"/>
                  <a:pt x="2529" y="87"/>
                </a:cubicBezTo>
                <a:cubicBezTo>
                  <a:pt x="2582" y="71"/>
                  <a:pt x="2692" y="50"/>
                  <a:pt x="2692" y="50"/>
                </a:cubicBezTo>
                <a:cubicBezTo>
                  <a:pt x="2705" y="42"/>
                  <a:pt x="2715" y="25"/>
                  <a:pt x="2730" y="25"/>
                </a:cubicBezTo>
                <a:cubicBezTo>
                  <a:pt x="2756" y="25"/>
                  <a:pt x="2779" y="48"/>
                  <a:pt x="2805" y="50"/>
                </a:cubicBezTo>
                <a:cubicBezTo>
                  <a:pt x="2859" y="54"/>
                  <a:pt x="2914" y="58"/>
                  <a:pt x="2968" y="62"/>
                </a:cubicBezTo>
                <a:cubicBezTo>
                  <a:pt x="3013" y="72"/>
                  <a:pt x="3060" y="76"/>
                  <a:pt x="3105" y="87"/>
                </a:cubicBezTo>
                <a:cubicBezTo>
                  <a:pt x="3131" y="93"/>
                  <a:pt x="3180" y="112"/>
                  <a:pt x="3180" y="112"/>
                </a:cubicBezTo>
                <a:cubicBezTo>
                  <a:pt x="3218" y="108"/>
                  <a:pt x="3257" y="112"/>
                  <a:pt x="3293" y="100"/>
                </a:cubicBezTo>
                <a:cubicBezTo>
                  <a:pt x="3310" y="94"/>
                  <a:pt x="3315" y="71"/>
                  <a:pt x="3331" y="62"/>
                </a:cubicBezTo>
                <a:lnTo>
                  <a:pt x="3406" y="37"/>
                </a:lnTo>
                <a:cubicBezTo>
                  <a:pt x="3406" y="37"/>
                  <a:pt x="3406" y="37"/>
                  <a:pt x="3406" y="37"/>
                </a:cubicBezTo>
                <a:cubicBezTo>
                  <a:pt x="3460" y="29"/>
                  <a:pt x="3569" y="12"/>
                  <a:pt x="3569" y="12"/>
                </a:cubicBezTo>
                <a:cubicBezTo>
                  <a:pt x="3689" y="37"/>
                  <a:pt x="3811" y="12"/>
                  <a:pt x="3932" y="0"/>
                </a:cubicBezTo>
                <a:cubicBezTo>
                  <a:pt x="3986" y="18"/>
                  <a:pt x="4051" y="55"/>
                  <a:pt x="4107" y="62"/>
                </a:cubicBezTo>
                <a:cubicBezTo>
                  <a:pt x="4194" y="72"/>
                  <a:pt x="4370" y="87"/>
                  <a:pt x="4370" y="87"/>
                </a:cubicBezTo>
                <a:cubicBezTo>
                  <a:pt x="4395" y="95"/>
                  <a:pt x="4436" y="87"/>
                  <a:pt x="4445" y="112"/>
                </a:cubicBezTo>
                <a:cubicBezTo>
                  <a:pt x="4457" y="147"/>
                  <a:pt x="4453" y="161"/>
                  <a:pt x="4495" y="175"/>
                </a:cubicBezTo>
                <a:cubicBezTo>
                  <a:pt x="4519" y="183"/>
                  <a:pt x="4545" y="183"/>
                  <a:pt x="4570" y="187"/>
                </a:cubicBezTo>
                <a:cubicBezTo>
                  <a:pt x="4665" y="220"/>
                  <a:pt x="4619" y="208"/>
                  <a:pt x="4708" y="225"/>
                </a:cubicBezTo>
                <a:cubicBezTo>
                  <a:pt x="4721" y="217"/>
                  <a:pt x="4731" y="202"/>
                  <a:pt x="4746" y="200"/>
                </a:cubicBezTo>
                <a:cubicBezTo>
                  <a:pt x="4786" y="195"/>
                  <a:pt x="4871" y="238"/>
                  <a:pt x="4908" y="263"/>
                </a:cubicBezTo>
                <a:cubicBezTo>
                  <a:pt x="4930" y="325"/>
                  <a:pt x="4993" y="393"/>
                  <a:pt x="5046" y="438"/>
                </a:cubicBezTo>
                <a:cubicBezTo>
                  <a:pt x="3418" y="425"/>
                  <a:pt x="789" y="444"/>
                  <a:pt x="0" y="43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731963" y="5367338"/>
            <a:ext cx="4929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3300"/>
                </a:solidFill>
              </a:rPr>
              <a:t>Friction with ground slows wind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462338" y="4910138"/>
            <a:ext cx="4929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ebdings" pitchFamily="18" charset="2"/>
              <a:buChar char="ü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ebdings" pitchFamily="18" charset="2"/>
              <a:buChar char="ý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ebdings" pitchFamily="18" charset="2"/>
              <a:buChar char="Ö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×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3300"/>
                </a:solidFill>
              </a:rPr>
              <a:t>Surface air slows air aloft</a:t>
            </a:r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6878638" y="3538538"/>
            <a:ext cx="1431925" cy="1609725"/>
          </a:xfrm>
          <a:custGeom>
            <a:avLst/>
            <a:gdLst>
              <a:gd name="T0" fmla="*/ 0 w 902"/>
              <a:gd name="T1" fmla="*/ 2147483647 h 1014"/>
              <a:gd name="T2" fmla="*/ 2147483647 w 902"/>
              <a:gd name="T3" fmla="*/ 2147483647 h 1014"/>
              <a:gd name="T4" fmla="*/ 2147483647 w 902"/>
              <a:gd name="T5" fmla="*/ 0 h 10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2" h="1014">
                <a:moveTo>
                  <a:pt x="0" y="1014"/>
                </a:moveTo>
                <a:cubicBezTo>
                  <a:pt x="67" y="972"/>
                  <a:pt x="251" y="933"/>
                  <a:pt x="401" y="764"/>
                </a:cubicBezTo>
                <a:cubicBezTo>
                  <a:pt x="547" y="620"/>
                  <a:pt x="798" y="159"/>
                  <a:pt x="902" y="0"/>
                </a:cubicBezTo>
              </a:path>
            </a:pathLst>
          </a:custGeom>
          <a:noFill/>
          <a:ln w="31750">
            <a:solidFill>
              <a:srgbClr val="333300"/>
            </a:solidFill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Atmospheric circulation is COMPLICATED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Forecasting is difficult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Models tested by “back casting”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BUT …</a:t>
            </a:r>
          </a:p>
          <a:p>
            <a:pPr lvl="2">
              <a:defRPr/>
            </a:pPr>
            <a:r>
              <a:rPr lang="en-US" dirty="0"/>
              <a:t> </a:t>
            </a:r>
            <a:r>
              <a:rPr lang="en-US" dirty="0" smtClean="0"/>
              <a:t>We learn more every day</a:t>
            </a:r>
          </a:p>
          <a:p>
            <a:pPr lvl="2">
              <a:defRPr/>
            </a:pPr>
            <a:r>
              <a:rPr lang="en-US" dirty="0"/>
              <a:t> </a:t>
            </a:r>
            <a:r>
              <a:rPr lang="en-US" dirty="0" smtClean="0"/>
              <a:t>Models improve every year</a:t>
            </a:r>
          </a:p>
          <a:p>
            <a:pPr lvl="2">
              <a:defRPr/>
            </a:pPr>
            <a:r>
              <a:rPr lang="en-US" dirty="0"/>
              <a:t> </a:t>
            </a:r>
            <a:r>
              <a:rPr lang="en-US" dirty="0" smtClean="0"/>
              <a:t>It’s good we know what we do</a:t>
            </a:r>
          </a:p>
          <a:p>
            <a:pPr marL="914400" lvl="2" indent="0">
              <a:buFont typeface="Webdings" pitchFamily="18" charset="2"/>
              <a:buNone/>
              <a:defRPr/>
            </a:pPr>
            <a:r>
              <a:rPr lang="en-US" dirty="0" smtClean="0"/>
              <a:t>	… the fact that we don’t know it all does not 	discount how much we do know!!</a:t>
            </a:r>
            <a:endParaRPr lang="en-US" dirty="0"/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Convection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1713"/>
            <a:ext cx="8875713" cy="5527675"/>
          </a:xfrm>
        </p:spPr>
        <p:txBody>
          <a:bodyPr/>
          <a:lstStyle/>
          <a:p>
            <a:pPr eaLnBrk="1" hangingPunct="1"/>
            <a:r>
              <a:rPr lang="en-US" altLang="en-US" smtClean="0"/>
              <a:t>Sunlight heats land, water, air</a:t>
            </a:r>
          </a:p>
          <a:p>
            <a:pPr lvl="1" eaLnBrk="1" hangingPunct="1"/>
            <a:r>
              <a:rPr lang="en-US" altLang="en-US" smtClean="0"/>
              <a:t>Land warms, heats air</a:t>
            </a:r>
          </a:p>
          <a:p>
            <a:pPr lvl="1" eaLnBrk="1" hangingPunct="1"/>
            <a:r>
              <a:rPr lang="en-US" altLang="en-US" smtClean="0"/>
              <a:t>Air circulates</a:t>
            </a:r>
          </a:p>
          <a:p>
            <a:pPr lvl="2" eaLnBrk="1" hangingPunct="1"/>
            <a:r>
              <a:rPr lang="en-US" altLang="en-US" smtClean="0"/>
              <a:t>Convection cells</a:t>
            </a:r>
          </a:p>
          <a:p>
            <a:pPr lvl="3" eaLnBrk="1" hangingPunct="1"/>
            <a:r>
              <a:rPr lang="en-US" altLang="en-US" smtClean="0"/>
              <a:t> warms -&gt; expands -&gt; rises</a:t>
            </a:r>
          </a:p>
          <a:p>
            <a:pPr lvl="3" eaLnBrk="1" hangingPunct="1"/>
            <a:r>
              <a:rPr lang="en-US" altLang="en-US" smtClean="0"/>
              <a:t> cools -&gt; contracts -&gt; sinks</a:t>
            </a:r>
          </a:p>
          <a:p>
            <a:pPr lvl="1" eaLnBrk="1" hangingPunct="1"/>
            <a:r>
              <a:rPr lang="en-US" altLang="en-US" smtClean="0"/>
              <a:t>Water circulates</a:t>
            </a:r>
          </a:p>
          <a:p>
            <a:pPr lvl="2" eaLnBrk="1" hangingPunct="1"/>
            <a:r>
              <a:rPr lang="en-US" altLang="en-US" smtClean="0"/>
              <a:t>Currents driven by wind &amp; Earth rotation</a:t>
            </a:r>
          </a:p>
          <a:p>
            <a:pPr lvl="2" eaLnBrk="1" hangingPunct="1"/>
            <a:r>
              <a:rPr lang="en-US" altLang="en-US" smtClean="0"/>
              <a:t>Water temperature increases SLOWLY</a:t>
            </a:r>
          </a:p>
          <a:p>
            <a:pPr lvl="3" eaLnBrk="1" hangingPunct="1"/>
            <a:r>
              <a:rPr lang="en-US" altLang="en-US" smtClean="0"/>
              <a:t> Large energy change needed for small temp. change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746875" y="3690938"/>
            <a:ext cx="955675" cy="250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17961" dir="2700000" algn="ctr" rotWithShape="0">
                    <a:srgbClr val="FFFF00">
                      <a:alpha val="79999"/>
                    </a:srgbClr>
                  </a:outerShdw>
                </a:effectLst>
                <a:latin typeface="Copperplate Gothic Light"/>
              </a:rPr>
              <a:t>Heat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5583238" y="1695450"/>
            <a:ext cx="3190875" cy="1943100"/>
            <a:chOff x="3517" y="1068"/>
            <a:chExt cx="2010" cy="122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3624" y="1171"/>
              <a:ext cx="890" cy="9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4524" y="1171"/>
              <a:ext cx="890" cy="9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4429" y="1350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 rot="-5400000">
              <a:off x="3964" y="826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 flipV="1">
              <a:off x="5319" y="1350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 flipV="1">
              <a:off x="3517" y="1350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 rot="5400000" flipH="1">
              <a:off x="3964" y="1842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 rot="5400000" flipH="1">
              <a:off x="4906" y="826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-5400000">
              <a:off x="4906" y="1832"/>
              <a:ext cx="208" cy="691"/>
            </a:xfrm>
            <a:prstGeom prst="upArrow">
              <a:avLst>
                <a:gd name="adj1" fmla="val 50000"/>
                <a:gd name="adj2" fmla="val 8305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Webdings" pitchFamily="18" charset="2"/>
                <a:buChar char="ü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ebdings" pitchFamily="18" charset="2"/>
                <a:buChar char="ý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ebdings" pitchFamily="18" charset="2"/>
                <a:buChar char="Ö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ebdings" pitchFamily="18" charset="2"/>
                <a:buChar char="×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vec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933825"/>
            <a:ext cx="449897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Convection Cells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5788" y="696913"/>
            <a:ext cx="8001000" cy="34575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  Hot surface heats air</a:t>
            </a:r>
          </a:p>
          <a:p>
            <a:pPr eaLnBrk="1" hangingPunct="1"/>
            <a:r>
              <a:rPr lang="en-US" altLang="en-US" sz="2800" smtClean="0"/>
              <a:t> Air expands,</a:t>
            </a:r>
          </a:p>
          <a:p>
            <a:pPr lvl="1" eaLnBrk="1" hangingPunct="1"/>
            <a:r>
              <a:rPr lang="en-US" altLang="en-US" sz="2400" smtClean="0"/>
              <a:t> becomes less dense than surroundings</a:t>
            </a:r>
          </a:p>
          <a:p>
            <a:pPr lvl="1" eaLnBrk="1" hangingPunct="1"/>
            <a:r>
              <a:rPr lang="en-US" altLang="en-US" sz="2400" smtClean="0"/>
              <a:t> rises, spreads out at top</a:t>
            </a:r>
          </a:p>
          <a:p>
            <a:pPr eaLnBrk="1" hangingPunct="1"/>
            <a:r>
              <a:rPr lang="en-US" altLang="en-US" sz="2800" smtClean="0"/>
              <a:t> Air aloft cools,</a:t>
            </a:r>
          </a:p>
          <a:p>
            <a:pPr lvl="1" eaLnBrk="1" hangingPunct="1"/>
            <a:r>
              <a:rPr lang="en-US" altLang="en-US" sz="2400" smtClean="0"/>
              <a:t> becomes more dense than surroundings</a:t>
            </a:r>
          </a:p>
          <a:p>
            <a:pPr lvl="1" eaLnBrk="1" hangingPunct="1"/>
            <a:r>
              <a:rPr lang="en-US" altLang="en-US" sz="2400" smtClean="0"/>
              <a:t> sinks, spreads out on surface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060825" y="6492875"/>
            <a:ext cx="955675" cy="250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17961" dir="2700000" algn="ctr" rotWithShape="0">
                    <a:srgbClr val="FFFF00">
                      <a:alpha val="79999"/>
                    </a:srgbClr>
                  </a:outerShdw>
                </a:effectLst>
                <a:latin typeface="Copperplate Gothic Light"/>
              </a:rPr>
              <a:t>Heat</a:t>
            </a:r>
          </a:p>
        </p:txBody>
      </p:sp>
      <p:sp>
        <p:nvSpPr>
          <p:cNvPr id="137222" name="Freeform 6"/>
          <p:cNvSpPr>
            <a:spLocks/>
          </p:cNvSpPr>
          <p:nvPr/>
        </p:nvSpPr>
        <p:spPr bwMode="auto">
          <a:xfrm>
            <a:off x="5229225" y="985838"/>
            <a:ext cx="2647950" cy="2828925"/>
          </a:xfrm>
          <a:custGeom>
            <a:avLst/>
            <a:gdLst>
              <a:gd name="T0" fmla="*/ 2147483647 w 1668"/>
              <a:gd name="T1" fmla="*/ 2147483647 h 1782"/>
              <a:gd name="T2" fmla="*/ 2147483647 w 1668"/>
              <a:gd name="T3" fmla="*/ 2147483647 h 1782"/>
              <a:gd name="T4" fmla="*/ 2147483647 w 1668"/>
              <a:gd name="T5" fmla="*/ 2147483647 h 1782"/>
              <a:gd name="T6" fmla="*/ 2147483647 w 1668"/>
              <a:gd name="T7" fmla="*/ 2147483647 h 1782"/>
              <a:gd name="T8" fmla="*/ 2147483647 w 1668"/>
              <a:gd name="T9" fmla="*/ 2147483647 h 1782"/>
              <a:gd name="T10" fmla="*/ 2147483647 w 1668"/>
              <a:gd name="T11" fmla="*/ 2147483647 h 1782"/>
              <a:gd name="T12" fmla="*/ 0 w 1668"/>
              <a:gd name="T13" fmla="*/ 0 h 17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68" h="1782">
                <a:moveTo>
                  <a:pt x="578" y="1782"/>
                </a:moveTo>
                <a:cubicBezTo>
                  <a:pt x="696" y="1757"/>
                  <a:pt x="1112" y="1726"/>
                  <a:pt x="1287" y="1629"/>
                </a:cubicBezTo>
                <a:cubicBezTo>
                  <a:pt x="1462" y="1532"/>
                  <a:pt x="1572" y="1347"/>
                  <a:pt x="1629" y="1197"/>
                </a:cubicBezTo>
                <a:cubicBezTo>
                  <a:pt x="1656" y="1098"/>
                  <a:pt x="1668" y="858"/>
                  <a:pt x="1629" y="729"/>
                </a:cubicBezTo>
                <a:cubicBezTo>
                  <a:pt x="1590" y="600"/>
                  <a:pt x="1502" y="509"/>
                  <a:pt x="1395" y="423"/>
                </a:cubicBezTo>
                <a:cubicBezTo>
                  <a:pt x="1288" y="337"/>
                  <a:pt x="1222" y="286"/>
                  <a:pt x="990" y="216"/>
                </a:cubicBezTo>
                <a:cubicBezTo>
                  <a:pt x="765" y="126"/>
                  <a:pt x="206" y="45"/>
                  <a:pt x="0" y="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2484</Words>
  <Application>Microsoft Office PowerPoint</Application>
  <PresentationFormat>On-screen Show (4:3)</PresentationFormat>
  <Paragraphs>534</Paragraphs>
  <Slides>70</Slides>
  <Notes>0</Notes>
  <HiddenSlides>14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Comic Sans MS</vt:lpstr>
      <vt:lpstr>Webdings</vt:lpstr>
      <vt:lpstr>Calibri</vt:lpstr>
      <vt:lpstr>MS Mincho</vt:lpstr>
      <vt:lpstr>Times New Roman</vt:lpstr>
      <vt:lpstr>MT Extra</vt:lpstr>
      <vt:lpstr>Symbol</vt:lpstr>
      <vt:lpstr>Arial Unicode MS</vt:lpstr>
      <vt:lpstr>Script MT Bold</vt:lpstr>
      <vt:lpstr>Default Design</vt:lpstr>
      <vt:lpstr>MathType 5.0 Equation</vt:lpstr>
      <vt:lpstr>SOAR 2016</vt:lpstr>
      <vt:lpstr>Driving Forces</vt:lpstr>
      <vt:lpstr>Driving Forces</vt:lpstr>
      <vt:lpstr>Coriolis Force:</vt:lpstr>
      <vt:lpstr>Coriolis Force</vt:lpstr>
      <vt:lpstr>Cyclones &amp; Anticyclones</vt:lpstr>
      <vt:lpstr>Driving Forces</vt:lpstr>
      <vt:lpstr>Convection Cells</vt:lpstr>
      <vt:lpstr>Convection Cells</vt:lpstr>
      <vt:lpstr>Atmospheric Circulaton</vt:lpstr>
      <vt:lpstr>Atmospheric Circulaton</vt:lpstr>
      <vt:lpstr>Atmospheric Circulation</vt:lpstr>
      <vt:lpstr>Atmospheric Circulaton </vt:lpstr>
      <vt:lpstr>Atmospheric Circulaton</vt:lpstr>
      <vt:lpstr>PowerPoint Presentation</vt:lpstr>
      <vt:lpstr>Pressure Zones</vt:lpstr>
      <vt:lpstr>Pressure Zones</vt:lpstr>
      <vt:lpstr>Pressure Zones</vt:lpstr>
      <vt:lpstr>Wind Zones</vt:lpstr>
      <vt:lpstr>Wind Zones</vt:lpstr>
      <vt:lpstr>PowerPoint Presentation</vt:lpstr>
      <vt:lpstr>World Pressure Cells: January</vt:lpstr>
      <vt:lpstr>World Pressure Cells: July</vt:lpstr>
      <vt:lpstr>Upper Atmospheric Winds</vt:lpstr>
      <vt:lpstr>Upper Atmospheric Winds</vt:lpstr>
      <vt:lpstr>Polar Jet Stream</vt:lpstr>
      <vt:lpstr>Polar Jet Stream</vt:lpstr>
      <vt:lpstr>Earth’s Oceans</vt:lpstr>
      <vt:lpstr>Location of Water</vt:lpstr>
      <vt:lpstr>Location of Water</vt:lpstr>
      <vt:lpstr>Oceans’ Effects on Climate</vt:lpstr>
      <vt:lpstr>Properties of Water</vt:lpstr>
      <vt:lpstr>Properties of Water</vt:lpstr>
      <vt:lpstr>Heat Properties of Water</vt:lpstr>
      <vt:lpstr>Energy Transfer by Water</vt:lpstr>
      <vt:lpstr>Energy Transfer by Water</vt:lpstr>
      <vt:lpstr>Energy Transfer by Water</vt:lpstr>
      <vt:lpstr>Source Regions &amp; Climate</vt:lpstr>
      <vt:lpstr>Surface Currents: Atlantic</vt:lpstr>
      <vt:lpstr>PowerPoint Presentation</vt:lpstr>
      <vt:lpstr>Surface Currents Move Heat</vt:lpstr>
      <vt:lpstr>World Surface Currents</vt:lpstr>
      <vt:lpstr>Deep Ocean Currents</vt:lpstr>
      <vt:lpstr>North Atlantic Downwelling</vt:lpstr>
      <vt:lpstr>North Atlantic Downwelling</vt:lpstr>
      <vt:lpstr>Deep Ocean Circulation</vt:lpstr>
      <vt:lpstr>Regional Surface Currents</vt:lpstr>
      <vt:lpstr>Ocean-Atmosphere Interactions</vt:lpstr>
      <vt:lpstr>Sir Gilbert Thomas Walker</vt:lpstr>
      <vt:lpstr>Southern Oscillation</vt:lpstr>
      <vt:lpstr>El Niño &amp; La Niña</vt:lpstr>
      <vt:lpstr>Frequency of ENSO</vt:lpstr>
      <vt:lpstr>“Normal” Conditions</vt:lpstr>
      <vt:lpstr>La Niña: “Enhanced Normal”</vt:lpstr>
      <vt:lpstr>El Niño</vt:lpstr>
      <vt:lpstr>Currents &amp; Ocean Life</vt:lpstr>
      <vt:lpstr>Regional Current Variations</vt:lpstr>
      <vt:lpstr>NAO</vt:lpstr>
      <vt:lpstr>NAO</vt:lpstr>
      <vt:lpstr>NAO</vt:lpstr>
      <vt:lpstr>AMO</vt:lpstr>
      <vt:lpstr>AMO</vt:lpstr>
      <vt:lpstr>AMO</vt:lpstr>
      <vt:lpstr>AMO</vt:lpstr>
      <vt:lpstr>AMO</vt:lpstr>
      <vt:lpstr>Variations in the Atmosphere</vt:lpstr>
      <vt:lpstr>PDO</vt:lpstr>
      <vt:lpstr>PDO </vt:lpstr>
      <vt:lpstr>Pacific North America Pattern</vt:lpstr>
      <vt:lpstr>Conclusions</vt:lpstr>
    </vt:vector>
  </TitlesOfParts>
  <Company>St. Lawrence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Phys. 102: Introduction to Astronomy</dc:title>
  <dc:creator>Aileen A. O'Donoghue</dc:creator>
  <cp:lastModifiedBy>Aileen O'Donoghue</cp:lastModifiedBy>
  <cp:revision>68</cp:revision>
  <dcterms:created xsi:type="dcterms:W3CDTF">2003-08-29T12:21:18Z</dcterms:created>
  <dcterms:modified xsi:type="dcterms:W3CDTF">2016-09-20T13:34:16Z</dcterms:modified>
</cp:coreProperties>
</file>