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83"/>
  </p:handoutMasterIdLst>
  <p:sldIdLst>
    <p:sldId id="256" r:id="rId2"/>
    <p:sldId id="503" r:id="rId3"/>
    <p:sldId id="426" r:id="rId4"/>
    <p:sldId id="522" r:id="rId5"/>
    <p:sldId id="446" r:id="rId6"/>
    <p:sldId id="432" r:id="rId7"/>
    <p:sldId id="436" r:id="rId8"/>
    <p:sldId id="434" r:id="rId9"/>
    <p:sldId id="435" r:id="rId10"/>
    <p:sldId id="433" r:id="rId11"/>
    <p:sldId id="438" r:id="rId12"/>
    <p:sldId id="437" r:id="rId13"/>
    <p:sldId id="462" r:id="rId14"/>
    <p:sldId id="440" r:id="rId15"/>
    <p:sldId id="517" r:id="rId16"/>
    <p:sldId id="518" r:id="rId17"/>
    <p:sldId id="519" r:id="rId18"/>
    <p:sldId id="552" r:id="rId19"/>
    <p:sldId id="520" r:id="rId20"/>
    <p:sldId id="451" r:id="rId21"/>
    <p:sldId id="452" r:id="rId22"/>
    <p:sldId id="453" r:id="rId23"/>
    <p:sldId id="454" r:id="rId24"/>
    <p:sldId id="460" r:id="rId25"/>
    <p:sldId id="523" r:id="rId26"/>
    <p:sldId id="455" r:id="rId27"/>
    <p:sldId id="524" r:id="rId28"/>
    <p:sldId id="505" r:id="rId29"/>
    <p:sldId id="506" r:id="rId30"/>
    <p:sldId id="507" r:id="rId31"/>
    <p:sldId id="508" r:id="rId32"/>
    <p:sldId id="509" r:id="rId33"/>
    <p:sldId id="510" r:id="rId34"/>
    <p:sldId id="515" r:id="rId35"/>
    <p:sldId id="457" r:id="rId36"/>
    <p:sldId id="458" r:id="rId37"/>
    <p:sldId id="459" r:id="rId38"/>
    <p:sldId id="502" r:id="rId39"/>
    <p:sldId id="514" r:id="rId40"/>
    <p:sldId id="513" r:id="rId41"/>
    <p:sldId id="511" r:id="rId42"/>
    <p:sldId id="463" r:id="rId43"/>
    <p:sldId id="464" r:id="rId44"/>
    <p:sldId id="465" r:id="rId45"/>
    <p:sldId id="466" r:id="rId46"/>
    <p:sldId id="467" r:id="rId47"/>
    <p:sldId id="468" r:id="rId48"/>
    <p:sldId id="469" r:id="rId49"/>
    <p:sldId id="470" r:id="rId50"/>
    <p:sldId id="471" r:id="rId51"/>
    <p:sldId id="478" r:id="rId52"/>
    <p:sldId id="479" r:id="rId53"/>
    <p:sldId id="473" r:id="rId54"/>
    <p:sldId id="474" r:id="rId55"/>
    <p:sldId id="475" r:id="rId56"/>
    <p:sldId id="476" r:id="rId57"/>
    <p:sldId id="549" r:id="rId58"/>
    <p:sldId id="504" r:id="rId59"/>
    <p:sldId id="528" r:id="rId60"/>
    <p:sldId id="529" r:id="rId61"/>
    <p:sldId id="530" r:id="rId62"/>
    <p:sldId id="527" r:id="rId63"/>
    <p:sldId id="532" r:id="rId64"/>
    <p:sldId id="545" r:id="rId65"/>
    <p:sldId id="546" r:id="rId66"/>
    <p:sldId id="547" r:id="rId67"/>
    <p:sldId id="533" r:id="rId68"/>
    <p:sldId id="536" r:id="rId69"/>
    <p:sldId id="537" r:id="rId70"/>
    <p:sldId id="538" r:id="rId71"/>
    <p:sldId id="539" r:id="rId72"/>
    <p:sldId id="540" r:id="rId73"/>
    <p:sldId id="541" r:id="rId74"/>
    <p:sldId id="548" r:id="rId75"/>
    <p:sldId id="550" r:id="rId76"/>
    <p:sldId id="542" r:id="rId77"/>
    <p:sldId id="543" r:id="rId78"/>
    <p:sldId id="525" r:id="rId79"/>
    <p:sldId id="544" r:id="rId80"/>
    <p:sldId id="551" r:id="rId81"/>
    <p:sldId id="516" r:id="rId8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808080"/>
    <a:srgbClr val="FF3300"/>
    <a:srgbClr val="660066"/>
    <a:srgbClr val="FFCCFF"/>
    <a:srgbClr val="FF66FF"/>
    <a:srgbClr val="FFFF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28" autoAdjust="0"/>
    <p:restoredTop sz="99282" autoAdjust="0"/>
  </p:normalViewPr>
  <p:slideViewPr>
    <p:cSldViewPr snapToGrid="0">
      <p:cViewPr>
        <p:scale>
          <a:sx n="100" d="100"/>
          <a:sy n="100" d="100"/>
        </p:scale>
        <p:origin x="-276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7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2FA348E3-0C3B-46C3-8092-2984E9B164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404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88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82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64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50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698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04863"/>
            <a:ext cx="4495800" cy="6053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4863"/>
            <a:ext cx="4495800" cy="6053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0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62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313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506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901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4863"/>
            <a:ext cx="9144000" cy="6053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ü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þ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ý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Ö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×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×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×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×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×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alclimate.org/index.php?p=221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://www.realclimate.org/index.php?p=221" TargetMode="External"/><Relationship Id="rId7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hyperlink" Target="http://co2now.org/" TargetMode="Externa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nicl-smo.sr.unh.edu/icwg/1998/icwghtml.html#TheGreenhouseGasTemperatureRelationship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hyperlink" Target="http://maps.google.com/?ie=UTF8&amp;z=13&amp;ll=-25.026817,44.193535&amp;spn=0.138279,0.214577&amp;t=k&amp;om=1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maps.google.com/?ie=UTF8&amp;z=13&amp;ll=-25.026817,44.193535&amp;spn=0.138279,0.214577&amp;t=k&amp;om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3.png"/><Relationship Id="rId2" Type="http://schemas.openxmlformats.org/officeDocument/2006/relationships/hyperlink" Target="http://www.cpc.ncep.noaa.gov/products/precip/CWlink/daily_ao_index/teleconnections.s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dusweather.com/teleconnections/" TargetMode="External"/><Relationship Id="rId5" Type="http://schemas.openxmlformats.org/officeDocument/2006/relationships/image" Target="../media/image92.png"/><Relationship Id="rId4" Type="http://schemas.openxmlformats.org/officeDocument/2006/relationships/hyperlink" Target="http://scied.ucar.edu/teleconnections-changes-weather-linked-together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://oceanservice.noaa.gov/education/yos/resource/JetStream/tropics/enso_patterns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://bprc.osu.edu/resources/pfp/polar_weather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://bprc.osu.edu/resources/pfp/polar_weather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hyperlink" Target="http://bprc.osu.edu/resources/pfp/polar_weather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1513" y="81597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SOAR 2016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7163" y="2695575"/>
            <a:ext cx="6415087" cy="1185863"/>
          </a:xfrm>
        </p:spPr>
        <p:txBody>
          <a:bodyPr/>
          <a:lstStyle/>
          <a:p>
            <a:pPr eaLnBrk="1" hangingPunct="1"/>
            <a:r>
              <a:rPr lang="en-US" altLang="en-US" smtClean="0"/>
              <a:t>Past Climates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2" descr="little ice age retreat - byl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3386138"/>
            <a:ext cx="4799012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938963" cy="6858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Past Climate Records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04863"/>
            <a:ext cx="9144000" cy="3030537"/>
          </a:xfrm>
        </p:spPr>
        <p:txBody>
          <a:bodyPr/>
          <a:lstStyle/>
          <a:p>
            <a:pPr eaLnBrk="1" hangingPunct="1"/>
            <a:r>
              <a:rPr lang="en-US" altLang="en-US" smtClean="0"/>
              <a:t> Proxy (indirect natural) Records </a:t>
            </a:r>
          </a:p>
          <a:p>
            <a:pPr lvl="1" eaLnBrk="1" hangingPunct="1"/>
            <a:r>
              <a:rPr lang="en-US" altLang="en-US" smtClean="0"/>
              <a:t> Ice Cores</a:t>
            </a:r>
          </a:p>
          <a:p>
            <a:pPr lvl="2" eaLnBrk="1" hangingPunct="1"/>
            <a:r>
              <a:rPr lang="en-US" altLang="en-US" smtClean="0">
                <a:sym typeface="Symbol" pitchFamily="18" charset="2"/>
              </a:rPr>
              <a:t> Alpine glaciers</a:t>
            </a:r>
          </a:p>
          <a:p>
            <a:pPr lvl="2" eaLnBrk="1" hangingPunct="1"/>
            <a:r>
              <a:rPr lang="en-US" altLang="en-US" smtClean="0">
                <a:sym typeface="Symbol" pitchFamily="18" charset="2"/>
              </a:rPr>
              <a:t> Greenland ice sheet</a:t>
            </a:r>
          </a:p>
          <a:p>
            <a:pPr lvl="2" eaLnBrk="1" hangingPunct="1"/>
            <a:r>
              <a:rPr lang="en-US" altLang="en-US" smtClean="0">
                <a:sym typeface="Symbol" pitchFamily="18" charset="2"/>
              </a:rPr>
              <a:t> Antarctic ice sheet</a:t>
            </a:r>
          </a:p>
        </p:txBody>
      </p:sp>
      <p:pic>
        <p:nvPicPr>
          <p:cNvPr id="11269" name="Picture 10" descr="GISP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0"/>
            <a:ext cx="2189162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vostok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87725"/>
            <a:ext cx="3482975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2161" name="Group 17"/>
          <p:cNvGrpSpPr>
            <a:grpSpLocks/>
          </p:cNvGrpSpPr>
          <p:nvPr/>
        </p:nvGrpSpPr>
        <p:grpSpPr bwMode="auto">
          <a:xfrm>
            <a:off x="2292350" y="0"/>
            <a:ext cx="4498975" cy="6858000"/>
            <a:chOff x="1444" y="0"/>
            <a:chExt cx="2834" cy="4320"/>
          </a:xfrm>
        </p:grpSpPr>
        <p:pic>
          <p:nvPicPr>
            <p:cNvPr id="11272" name="Picture 15" descr="GISPma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" y="0"/>
              <a:ext cx="283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3" name="Text Box 16"/>
            <p:cNvSpPr txBox="1">
              <a:spLocks noChangeArrowheads="1"/>
            </p:cNvSpPr>
            <p:nvPr/>
          </p:nvSpPr>
          <p:spPr bwMode="auto">
            <a:xfrm>
              <a:off x="1461" y="2702"/>
              <a:ext cx="2804" cy="51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/>
                <a:t>Greenland ice sheet at  10,400 feet = 1.98 miles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2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2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2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2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Past Climate Records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0038" y="711200"/>
            <a:ext cx="8386762" cy="5257800"/>
          </a:xfrm>
        </p:spPr>
        <p:txBody>
          <a:bodyPr/>
          <a:lstStyle/>
          <a:p>
            <a:pPr eaLnBrk="1" hangingPunct="1"/>
            <a:r>
              <a:rPr lang="en-US" altLang="en-US" smtClean="0"/>
              <a:t> Vostok &amp; Greenland Ice Cores</a:t>
            </a:r>
          </a:p>
          <a:p>
            <a:pPr lvl="1" eaLnBrk="1" hangingPunct="1"/>
            <a:r>
              <a:rPr lang="en-US" altLang="en-US" smtClean="0"/>
              <a:t> Show annual* variations of atmosphere</a:t>
            </a:r>
          </a:p>
          <a:p>
            <a:pPr lvl="2" eaLnBrk="1" hangingPunct="1"/>
            <a:r>
              <a:rPr lang="en-US" altLang="en-US" smtClean="0"/>
              <a:t> Bubbles of air contain old atmosphere</a:t>
            </a:r>
          </a:p>
          <a:p>
            <a:pPr lvl="3" eaLnBrk="1" hangingPunct="1"/>
            <a:r>
              <a:rPr lang="en-US" altLang="en-US" smtClean="0"/>
              <a:t> Variations in CO</a:t>
            </a:r>
            <a:r>
              <a:rPr lang="en-US" altLang="en-US" baseline="-25000" smtClean="0"/>
              <a:t>2</a:t>
            </a:r>
            <a:r>
              <a:rPr lang="en-US" altLang="en-US" smtClean="0"/>
              <a:t>, CH</a:t>
            </a:r>
            <a:r>
              <a:rPr lang="en-US" altLang="en-US" baseline="-25000" smtClean="0"/>
              <a:t>4</a:t>
            </a:r>
            <a:r>
              <a:rPr lang="en-US" altLang="en-US" smtClean="0"/>
              <a:t> Give </a:t>
            </a:r>
          </a:p>
          <a:p>
            <a:pPr lvl="4" eaLnBrk="1" hangingPunct="1"/>
            <a:r>
              <a:rPr lang="en-US" altLang="en-US" smtClean="0"/>
              <a:t>Comparisons to today, </a:t>
            </a:r>
          </a:p>
          <a:p>
            <a:pPr lvl="4" eaLnBrk="1" hangingPunct="1"/>
            <a:r>
              <a:rPr lang="en-US" altLang="en-US" smtClean="0"/>
              <a:t>Correlations with temperature</a:t>
            </a:r>
            <a:endParaRPr lang="en-US" altLang="en-US" baseline="-25000" smtClean="0"/>
          </a:p>
          <a:p>
            <a:pPr lvl="2" eaLnBrk="1" hangingPunct="1"/>
            <a:r>
              <a:rPr lang="en-US" altLang="en-US" smtClean="0"/>
              <a:t> Ice crystals vary in composition</a:t>
            </a:r>
          </a:p>
          <a:p>
            <a:pPr lvl="3" eaLnBrk="1" hangingPunct="1"/>
            <a:r>
              <a:rPr lang="en-US" altLang="en-US" smtClean="0"/>
              <a:t> Different Isotopes of Oxygen, Hydrogen, etc.</a:t>
            </a:r>
          </a:p>
          <a:p>
            <a:pPr lvl="2" eaLnBrk="1" hangingPunct="1"/>
            <a:r>
              <a:rPr lang="en-US" altLang="en-US" smtClean="0"/>
              <a:t> Dust</a:t>
            </a:r>
          </a:p>
          <a:p>
            <a:pPr lvl="3" eaLnBrk="1" hangingPunct="1"/>
            <a:r>
              <a:rPr lang="en-US" altLang="en-US" smtClean="0"/>
              <a:t> Volcanos, Impacts, Winds, Organic Matter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0" y="6521450"/>
            <a:ext cx="91440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/>
              <a:t>*Where annual layers unclear, chronology is reconstructed from other annual variables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Isotopes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1463" y="782638"/>
            <a:ext cx="8515350" cy="5457825"/>
          </a:xfrm>
        </p:spPr>
        <p:txBody>
          <a:bodyPr/>
          <a:lstStyle/>
          <a:p>
            <a:pPr eaLnBrk="1" hangingPunct="1"/>
            <a:r>
              <a:rPr lang="en-US" altLang="en-US" smtClean="0"/>
              <a:t> Number of neutrons in nuclei varies</a:t>
            </a:r>
          </a:p>
          <a:p>
            <a:pPr lvl="1" eaLnBrk="1" hangingPunct="1"/>
            <a:r>
              <a:rPr lang="en-US" altLang="en-US" smtClean="0"/>
              <a:t> eg. Oxygen 16 (</a:t>
            </a:r>
            <a:r>
              <a:rPr lang="en-US" altLang="en-US" baseline="30000" smtClean="0"/>
              <a:t>16</a:t>
            </a:r>
            <a:r>
              <a:rPr lang="en-US" altLang="en-US" smtClean="0"/>
              <a:t>O) &amp; 18 (</a:t>
            </a:r>
            <a:r>
              <a:rPr lang="en-US" altLang="en-US" baseline="30000" smtClean="0"/>
              <a:t>18</a:t>
            </a:r>
            <a:r>
              <a:rPr lang="en-US" altLang="en-US" smtClean="0"/>
              <a:t>O) </a:t>
            </a:r>
          </a:p>
          <a:p>
            <a:pPr lvl="1" eaLnBrk="1" hangingPunct="1"/>
            <a:endParaRPr lang="en-US" altLang="en-US" smtClean="0"/>
          </a:p>
          <a:p>
            <a:pPr lvl="1" eaLnBrk="1" hangingPunct="1"/>
            <a:endParaRPr lang="en-US" altLang="en-US" smtClean="0"/>
          </a:p>
          <a:p>
            <a:pPr lvl="1" eaLnBrk="1" hangingPunct="1"/>
            <a:endParaRPr lang="en-US" altLang="en-US" smtClean="0"/>
          </a:p>
          <a:p>
            <a:pPr lvl="1" eaLnBrk="1" hangingPunct="1"/>
            <a:endParaRPr lang="en-US" altLang="en-US" smtClean="0"/>
          </a:p>
          <a:p>
            <a:pPr lvl="1" eaLnBrk="1" hangingPunct="1"/>
            <a:r>
              <a:rPr lang="en-US" altLang="en-US" smtClean="0"/>
              <a:t> </a:t>
            </a:r>
            <a:r>
              <a:rPr lang="en-US" altLang="en-US" baseline="30000" smtClean="0"/>
              <a:t>18</a:t>
            </a:r>
            <a:r>
              <a:rPr lang="en-US" altLang="en-US" smtClean="0"/>
              <a:t>O heavier than </a:t>
            </a:r>
            <a:r>
              <a:rPr lang="en-US" altLang="en-US" baseline="30000" smtClean="0"/>
              <a:t>16</a:t>
            </a:r>
            <a:r>
              <a:rPr lang="en-US" altLang="en-US" smtClean="0"/>
              <a:t>O </a:t>
            </a:r>
            <a:r>
              <a:rPr lang="en-US" altLang="en-US" smtClean="0">
                <a:sym typeface="Symbol" pitchFamily="18" charset="2"/>
              </a:rPr>
              <a:t></a:t>
            </a:r>
            <a:r>
              <a:rPr lang="en-US" altLang="en-US" smtClean="0"/>
              <a:t> harder to evaporate</a:t>
            </a:r>
            <a:endParaRPr lang="en-US" altLang="en-US" smtClean="0">
              <a:sym typeface="Symbol" pitchFamily="18" charset="2"/>
            </a:endParaRPr>
          </a:p>
          <a:p>
            <a:pPr lvl="2" eaLnBrk="1" hangingPunct="1"/>
            <a:r>
              <a:rPr lang="en-US" altLang="en-US" smtClean="0">
                <a:sym typeface="Symbol" pitchFamily="18" charset="2"/>
              </a:rPr>
              <a:t> Ice Cores</a:t>
            </a:r>
          </a:p>
          <a:p>
            <a:pPr lvl="3" eaLnBrk="1" hangingPunct="1"/>
            <a:r>
              <a:rPr lang="en-US" altLang="en-US" smtClean="0">
                <a:sym typeface="Symbol" pitchFamily="18" charset="2"/>
              </a:rPr>
              <a:t> High ratio of </a:t>
            </a:r>
            <a:r>
              <a:rPr lang="en-US" altLang="en-US" baseline="30000" smtClean="0"/>
              <a:t>18</a:t>
            </a:r>
            <a:r>
              <a:rPr lang="en-US" altLang="en-US" smtClean="0"/>
              <a:t>O/</a:t>
            </a:r>
            <a:r>
              <a:rPr lang="en-US" altLang="en-US" baseline="30000" smtClean="0"/>
              <a:t>16</a:t>
            </a:r>
            <a:r>
              <a:rPr lang="en-US" altLang="en-US" smtClean="0"/>
              <a:t>O for warm globe</a:t>
            </a:r>
          </a:p>
          <a:p>
            <a:pPr lvl="2" eaLnBrk="1" hangingPunct="1"/>
            <a:r>
              <a:rPr lang="en-US" altLang="en-US" smtClean="0"/>
              <a:t> Deep Sea Sediments</a:t>
            </a:r>
          </a:p>
          <a:p>
            <a:pPr lvl="3" eaLnBrk="1" hangingPunct="1"/>
            <a:r>
              <a:rPr lang="en-US" altLang="en-US" smtClean="0"/>
              <a:t> High ratio</a:t>
            </a:r>
            <a:r>
              <a:rPr lang="en-US" altLang="en-US" smtClean="0">
                <a:sym typeface="Symbol" pitchFamily="18" charset="2"/>
              </a:rPr>
              <a:t> of </a:t>
            </a:r>
            <a:r>
              <a:rPr lang="en-US" altLang="en-US" baseline="30000" smtClean="0"/>
              <a:t>18</a:t>
            </a:r>
            <a:r>
              <a:rPr lang="en-US" altLang="en-US" smtClean="0"/>
              <a:t>O/</a:t>
            </a:r>
            <a:r>
              <a:rPr lang="en-US" altLang="en-US" baseline="30000" smtClean="0"/>
              <a:t>16</a:t>
            </a:r>
            <a:r>
              <a:rPr lang="en-US" altLang="en-US" smtClean="0"/>
              <a:t>O for cool globe</a:t>
            </a:r>
          </a:p>
        </p:txBody>
      </p:sp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2230438" y="3048000"/>
            <a:ext cx="833437" cy="776288"/>
            <a:chOff x="1214" y="2111"/>
            <a:chExt cx="525" cy="489"/>
          </a:xfrm>
        </p:grpSpPr>
        <p:sp>
          <p:nvSpPr>
            <p:cNvPr id="13343" name="Oval 5"/>
            <p:cNvSpPr>
              <a:spLocks noChangeAspect="1" noChangeArrowheads="1"/>
            </p:cNvSpPr>
            <p:nvPr/>
          </p:nvSpPr>
          <p:spPr bwMode="auto">
            <a:xfrm>
              <a:off x="1265" y="2344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44" name="Oval 6"/>
            <p:cNvSpPr>
              <a:spLocks noChangeAspect="1" noChangeArrowheads="1"/>
            </p:cNvSpPr>
            <p:nvPr/>
          </p:nvSpPr>
          <p:spPr bwMode="auto">
            <a:xfrm>
              <a:off x="1439" y="2356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45" name="Oval 7"/>
            <p:cNvSpPr>
              <a:spLocks noChangeAspect="1" noChangeArrowheads="1"/>
            </p:cNvSpPr>
            <p:nvPr/>
          </p:nvSpPr>
          <p:spPr bwMode="auto">
            <a:xfrm>
              <a:off x="1439" y="2111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46" name="Oval 8"/>
            <p:cNvSpPr>
              <a:spLocks noChangeAspect="1" noChangeArrowheads="1"/>
            </p:cNvSpPr>
            <p:nvPr/>
          </p:nvSpPr>
          <p:spPr bwMode="auto">
            <a:xfrm>
              <a:off x="1514" y="215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47" name="Oval 9"/>
            <p:cNvSpPr>
              <a:spLocks noChangeAspect="1" noChangeArrowheads="1"/>
            </p:cNvSpPr>
            <p:nvPr/>
          </p:nvSpPr>
          <p:spPr bwMode="auto">
            <a:xfrm>
              <a:off x="1355" y="2332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48" name="Oval 10"/>
            <p:cNvSpPr>
              <a:spLocks noChangeAspect="1" noChangeArrowheads="1"/>
            </p:cNvSpPr>
            <p:nvPr/>
          </p:nvSpPr>
          <p:spPr bwMode="auto">
            <a:xfrm>
              <a:off x="1339" y="2139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49" name="Oval 11"/>
            <p:cNvSpPr>
              <a:spLocks noChangeAspect="1" noChangeArrowheads="1"/>
            </p:cNvSpPr>
            <p:nvPr/>
          </p:nvSpPr>
          <p:spPr bwMode="auto">
            <a:xfrm>
              <a:off x="1214" y="2260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50" name="Oval 12"/>
            <p:cNvSpPr>
              <a:spLocks noChangeAspect="1" noChangeArrowheads="1"/>
            </p:cNvSpPr>
            <p:nvPr/>
          </p:nvSpPr>
          <p:spPr bwMode="auto">
            <a:xfrm>
              <a:off x="1510" y="2448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51" name="Oval 13"/>
            <p:cNvSpPr>
              <a:spLocks noChangeAspect="1" noChangeArrowheads="1"/>
            </p:cNvSpPr>
            <p:nvPr/>
          </p:nvSpPr>
          <p:spPr bwMode="auto">
            <a:xfrm>
              <a:off x="1403" y="2419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52" name="Oval 14"/>
            <p:cNvSpPr>
              <a:spLocks noChangeAspect="1" noChangeArrowheads="1"/>
            </p:cNvSpPr>
            <p:nvPr/>
          </p:nvSpPr>
          <p:spPr bwMode="auto">
            <a:xfrm>
              <a:off x="1439" y="223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53" name="Oval 15"/>
            <p:cNvSpPr>
              <a:spLocks noChangeAspect="1" noChangeArrowheads="1"/>
            </p:cNvSpPr>
            <p:nvPr/>
          </p:nvSpPr>
          <p:spPr bwMode="auto">
            <a:xfrm>
              <a:off x="1516" y="2312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54" name="Oval 16"/>
            <p:cNvSpPr>
              <a:spLocks noChangeAspect="1" noChangeArrowheads="1"/>
            </p:cNvSpPr>
            <p:nvPr/>
          </p:nvSpPr>
          <p:spPr bwMode="auto">
            <a:xfrm>
              <a:off x="1307" y="2456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55" name="Oval 17"/>
            <p:cNvSpPr>
              <a:spLocks noChangeAspect="1" noChangeArrowheads="1"/>
            </p:cNvSpPr>
            <p:nvPr/>
          </p:nvSpPr>
          <p:spPr bwMode="auto">
            <a:xfrm>
              <a:off x="1310" y="2239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56" name="Oval 18"/>
            <p:cNvSpPr>
              <a:spLocks noChangeAspect="1" noChangeArrowheads="1"/>
            </p:cNvSpPr>
            <p:nvPr/>
          </p:nvSpPr>
          <p:spPr bwMode="auto">
            <a:xfrm>
              <a:off x="1264" y="2177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57" name="Oval 19"/>
            <p:cNvSpPr>
              <a:spLocks noChangeAspect="1" noChangeArrowheads="1"/>
            </p:cNvSpPr>
            <p:nvPr/>
          </p:nvSpPr>
          <p:spPr bwMode="auto">
            <a:xfrm>
              <a:off x="1567" y="2240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58" name="Oval 20"/>
            <p:cNvSpPr>
              <a:spLocks noChangeAspect="1" noChangeArrowheads="1"/>
            </p:cNvSpPr>
            <p:nvPr/>
          </p:nvSpPr>
          <p:spPr bwMode="auto">
            <a:xfrm>
              <a:off x="1595" y="2344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13317" name="Group 21"/>
          <p:cNvGrpSpPr>
            <a:grpSpLocks/>
          </p:cNvGrpSpPr>
          <p:nvPr/>
        </p:nvGrpSpPr>
        <p:grpSpPr bwMode="auto">
          <a:xfrm>
            <a:off x="4164013" y="3003550"/>
            <a:ext cx="833437" cy="863600"/>
            <a:chOff x="2659" y="2260"/>
            <a:chExt cx="525" cy="544"/>
          </a:xfrm>
        </p:grpSpPr>
        <p:sp>
          <p:nvSpPr>
            <p:cNvPr id="13325" name="Oval 22"/>
            <p:cNvSpPr>
              <a:spLocks noChangeAspect="1" noChangeArrowheads="1"/>
            </p:cNvSpPr>
            <p:nvPr/>
          </p:nvSpPr>
          <p:spPr bwMode="auto">
            <a:xfrm>
              <a:off x="2710" y="2493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26" name="Oval 23"/>
            <p:cNvSpPr>
              <a:spLocks noChangeAspect="1" noChangeArrowheads="1"/>
            </p:cNvSpPr>
            <p:nvPr/>
          </p:nvSpPr>
          <p:spPr bwMode="auto">
            <a:xfrm>
              <a:off x="2884" y="2505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27" name="Oval 24"/>
            <p:cNvSpPr>
              <a:spLocks noChangeAspect="1" noChangeArrowheads="1"/>
            </p:cNvSpPr>
            <p:nvPr/>
          </p:nvSpPr>
          <p:spPr bwMode="auto">
            <a:xfrm>
              <a:off x="2884" y="2260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28" name="Oval 25"/>
            <p:cNvSpPr>
              <a:spLocks noChangeAspect="1" noChangeArrowheads="1"/>
            </p:cNvSpPr>
            <p:nvPr/>
          </p:nvSpPr>
          <p:spPr bwMode="auto">
            <a:xfrm>
              <a:off x="2959" y="2303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29" name="Oval 26"/>
            <p:cNvSpPr>
              <a:spLocks noChangeAspect="1" noChangeArrowheads="1"/>
            </p:cNvSpPr>
            <p:nvPr/>
          </p:nvSpPr>
          <p:spPr bwMode="auto">
            <a:xfrm>
              <a:off x="2800" y="2481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30" name="Oval 27"/>
            <p:cNvSpPr>
              <a:spLocks noChangeAspect="1" noChangeArrowheads="1"/>
            </p:cNvSpPr>
            <p:nvPr/>
          </p:nvSpPr>
          <p:spPr bwMode="auto">
            <a:xfrm>
              <a:off x="2784" y="2288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31" name="Oval 28"/>
            <p:cNvSpPr>
              <a:spLocks noChangeAspect="1" noChangeArrowheads="1"/>
            </p:cNvSpPr>
            <p:nvPr/>
          </p:nvSpPr>
          <p:spPr bwMode="auto">
            <a:xfrm>
              <a:off x="2659" y="2409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32" name="Oval 29"/>
            <p:cNvSpPr>
              <a:spLocks noChangeAspect="1" noChangeArrowheads="1"/>
            </p:cNvSpPr>
            <p:nvPr/>
          </p:nvSpPr>
          <p:spPr bwMode="auto">
            <a:xfrm>
              <a:off x="2955" y="2597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33" name="Oval 30"/>
            <p:cNvSpPr>
              <a:spLocks noChangeAspect="1" noChangeArrowheads="1"/>
            </p:cNvSpPr>
            <p:nvPr/>
          </p:nvSpPr>
          <p:spPr bwMode="auto">
            <a:xfrm>
              <a:off x="2848" y="2568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34" name="Oval 31"/>
            <p:cNvSpPr>
              <a:spLocks noChangeAspect="1" noChangeArrowheads="1"/>
            </p:cNvSpPr>
            <p:nvPr/>
          </p:nvSpPr>
          <p:spPr bwMode="auto">
            <a:xfrm>
              <a:off x="2884" y="2383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35" name="Oval 32"/>
            <p:cNvSpPr>
              <a:spLocks noChangeAspect="1" noChangeArrowheads="1"/>
            </p:cNvSpPr>
            <p:nvPr/>
          </p:nvSpPr>
          <p:spPr bwMode="auto">
            <a:xfrm>
              <a:off x="2961" y="2461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36" name="Oval 33"/>
            <p:cNvSpPr>
              <a:spLocks noChangeAspect="1" noChangeArrowheads="1"/>
            </p:cNvSpPr>
            <p:nvPr/>
          </p:nvSpPr>
          <p:spPr bwMode="auto">
            <a:xfrm>
              <a:off x="2752" y="2605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37" name="Oval 34"/>
            <p:cNvSpPr>
              <a:spLocks noChangeAspect="1" noChangeArrowheads="1"/>
            </p:cNvSpPr>
            <p:nvPr/>
          </p:nvSpPr>
          <p:spPr bwMode="auto">
            <a:xfrm>
              <a:off x="2755" y="2388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38" name="Oval 35"/>
            <p:cNvSpPr>
              <a:spLocks noChangeAspect="1" noChangeArrowheads="1"/>
            </p:cNvSpPr>
            <p:nvPr/>
          </p:nvSpPr>
          <p:spPr bwMode="auto">
            <a:xfrm>
              <a:off x="2709" y="2326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39" name="Oval 36"/>
            <p:cNvSpPr>
              <a:spLocks noChangeAspect="1" noChangeArrowheads="1"/>
            </p:cNvSpPr>
            <p:nvPr/>
          </p:nvSpPr>
          <p:spPr bwMode="auto">
            <a:xfrm>
              <a:off x="3012" y="2389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40" name="Oval 37"/>
            <p:cNvSpPr>
              <a:spLocks noChangeAspect="1" noChangeArrowheads="1"/>
            </p:cNvSpPr>
            <p:nvPr/>
          </p:nvSpPr>
          <p:spPr bwMode="auto">
            <a:xfrm>
              <a:off x="3040" y="2493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41" name="Oval 38"/>
            <p:cNvSpPr>
              <a:spLocks noChangeAspect="1" noChangeArrowheads="1"/>
            </p:cNvSpPr>
            <p:nvPr/>
          </p:nvSpPr>
          <p:spPr bwMode="auto">
            <a:xfrm>
              <a:off x="2892" y="2660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3342" name="Oval 39"/>
            <p:cNvSpPr>
              <a:spLocks noChangeAspect="1" noChangeArrowheads="1"/>
            </p:cNvSpPr>
            <p:nvPr/>
          </p:nvSpPr>
          <p:spPr bwMode="auto">
            <a:xfrm>
              <a:off x="3005" y="2584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13318" name="Text Box 40"/>
          <p:cNvSpPr txBox="1">
            <a:spLocks noChangeArrowheads="1"/>
          </p:cNvSpPr>
          <p:nvPr/>
        </p:nvSpPr>
        <p:spPr bwMode="auto">
          <a:xfrm>
            <a:off x="4122738" y="1957388"/>
            <a:ext cx="9144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baseline="30000"/>
              <a:t>18</a:t>
            </a:r>
            <a:r>
              <a:rPr lang="en-US" altLang="en-US" sz="2800" b="1"/>
              <a:t>O</a:t>
            </a:r>
          </a:p>
        </p:txBody>
      </p:sp>
      <p:sp>
        <p:nvSpPr>
          <p:cNvPr id="13319" name="Text Box 41"/>
          <p:cNvSpPr txBox="1">
            <a:spLocks noChangeArrowheads="1"/>
          </p:cNvSpPr>
          <p:nvPr/>
        </p:nvSpPr>
        <p:spPr bwMode="auto">
          <a:xfrm>
            <a:off x="2189163" y="1978025"/>
            <a:ext cx="9144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baseline="30000"/>
              <a:t>16</a:t>
            </a:r>
            <a:r>
              <a:rPr lang="en-US" altLang="en-US" sz="2800" b="1"/>
              <a:t>O</a:t>
            </a:r>
          </a:p>
        </p:txBody>
      </p:sp>
      <p:sp>
        <p:nvSpPr>
          <p:cNvPr id="13320" name="Text Box 42"/>
          <p:cNvSpPr txBox="1">
            <a:spLocks noChangeArrowheads="1"/>
          </p:cNvSpPr>
          <p:nvPr/>
        </p:nvSpPr>
        <p:spPr bwMode="auto">
          <a:xfrm>
            <a:off x="1793875" y="2325688"/>
            <a:ext cx="1471613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8 protons 8 neutrons</a:t>
            </a:r>
          </a:p>
        </p:txBody>
      </p:sp>
      <p:sp>
        <p:nvSpPr>
          <p:cNvPr id="13321" name="Oval 43"/>
          <p:cNvSpPr>
            <a:spLocks noChangeAspect="1" noChangeArrowheads="1"/>
          </p:cNvSpPr>
          <p:nvPr/>
        </p:nvSpPr>
        <p:spPr bwMode="auto">
          <a:xfrm>
            <a:off x="3270250" y="2751138"/>
            <a:ext cx="228600" cy="228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3322" name="Oval 44"/>
          <p:cNvSpPr>
            <a:spLocks noChangeAspect="1" noChangeArrowheads="1"/>
          </p:cNvSpPr>
          <p:nvPr/>
        </p:nvSpPr>
        <p:spPr bwMode="auto">
          <a:xfrm>
            <a:off x="3271838" y="24526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3323" name="Text Box 45"/>
          <p:cNvSpPr txBox="1">
            <a:spLocks noChangeArrowheads="1"/>
          </p:cNvSpPr>
          <p:nvPr/>
        </p:nvSpPr>
        <p:spPr bwMode="auto">
          <a:xfrm>
            <a:off x="3759200" y="2305050"/>
            <a:ext cx="1643063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8 protons 10 neutrons</a:t>
            </a:r>
          </a:p>
        </p:txBody>
      </p:sp>
      <p:sp>
        <p:nvSpPr>
          <p:cNvPr id="13324" name="Text Box 46"/>
          <p:cNvSpPr txBox="1">
            <a:spLocks noChangeArrowheads="1"/>
          </p:cNvSpPr>
          <p:nvPr/>
        </p:nvSpPr>
        <p:spPr bwMode="auto">
          <a:xfrm>
            <a:off x="5695950" y="2500313"/>
            <a:ext cx="1643063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1 </a:t>
            </a:r>
            <a:r>
              <a:rPr lang="en-US" altLang="en-US" sz="2400" baseline="30000"/>
              <a:t>18</a:t>
            </a:r>
            <a:r>
              <a:rPr lang="en-US" altLang="en-US" sz="2400"/>
              <a:t>O in 1000 </a:t>
            </a:r>
            <a:r>
              <a:rPr lang="en-US" altLang="en-US" sz="2400" baseline="30000"/>
              <a:t>16</a:t>
            </a:r>
            <a:r>
              <a:rPr lang="en-US" altLang="en-US" sz="2400"/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63575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Ice Core Data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03263"/>
            <a:ext cx="9144000" cy="2173287"/>
          </a:xfrm>
        </p:spPr>
        <p:txBody>
          <a:bodyPr/>
          <a:lstStyle/>
          <a:p>
            <a:pPr eaLnBrk="1" hangingPunct="1"/>
            <a:r>
              <a:rPr lang="en-US" altLang="en-US" smtClean="0"/>
              <a:t> Isotopes indicate glaciations</a:t>
            </a:r>
          </a:p>
        </p:txBody>
      </p:sp>
      <p:pic>
        <p:nvPicPr>
          <p:cNvPr id="14340" name="Picture 15" descr="sea level recontr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397000"/>
            <a:ext cx="8567738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519738" cy="663575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Ice Core Data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6042025" cy="6248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 Annual Layers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 Dating &amp; N-S correlation</a:t>
            </a:r>
          </a:p>
          <a:p>
            <a:pPr lvl="4" eaLnBrk="1" hangingPunct="1">
              <a:lnSpc>
                <a:spcPct val="90000"/>
              </a:lnSpc>
            </a:pPr>
            <a:endParaRPr lang="en-US" altLang="en-US" smtClean="0"/>
          </a:p>
          <a:p>
            <a:pPr lvl="1" eaLnBrk="1" hangingPunct="1">
              <a:lnSpc>
                <a:spcPct val="90000"/>
              </a:lnSpc>
            </a:pPr>
            <a:endParaRPr lang="en-US" altLang="en-US" smtClean="0"/>
          </a:p>
          <a:p>
            <a:pPr lvl="1" eaLnBrk="1" hangingPunct="1">
              <a:lnSpc>
                <a:spcPct val="90000"/>
              </a:lnSpc>
            </a:pPr>
            <a:endParaRPr lang="en-US" altLang="en-US" smtClean="0"/>
          </a:p>
          <a:p>
            <a:pPr lvl="1" eaLnBrk="1" hangingPunct="1">
              <a:lnSpc>
                <a:spcPct val="90000"/>
              </a:lnSpc>
            </a:pPr>
            <a:endParaRPr lang="en-US" altLang="en-US" smtClean="0"/>
          </a:p>
          <a:p>
            <a:pPr lvl="1" eaLnBrk="1" hangingPunct="1">
              <a:lnSpc>
                <a:spcPct val="90000"/>
              </a:lnSpc>
            </a:pPr>
            <a:endParaRPr lang="en-US" altLang="en-US" smtClean="0"/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 Isotopes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 Correlate with temperature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 Ice rich in heavy isotope indicates a warmer ocean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 Trapped air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 Atmospheric composition</a:t>
            </a:r>
          </a:p>
        </p:txBody>
      </p:sp>
      <p:pic>
        <p:nvPicPr>
          <p:cNvPr id="15364" name="Picture 4" descr="VostokGreenla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0" r="18700"/>
          <a:stretch>
            <a:fillRect/>
          </a:stretch>
        </p:blipFill>
        <p:spPr bwMode="auto">
          <a:xfrm>
            <a:off x="5684838" y="0"/>
            <a:ext cx="3459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711950" y="1485900"/>
            <a:ext cx="1714500" cy="57943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aseline="30000">
                <a:solidFill>
                  <a:srgbClr val="006600"/>
                </a:solidFill>
              </a:rPr>
              <a:t>18</a:t>
            </a:r>
            <a:r>
              <a:rPr lang="en-US" altLang="en-US">
                <a:solidFill>
                  <a:srgbClr val="006600"/>
                </a:solidFill>
              </a:rPr>
              <a:t>O/</a:t>
            </a:r>
            <a:r>
              <a:rPr lang="en-US" altLang="en-US" baseline="30000">
                <a:solidFill>
                  <a:srgbClr val="006600"/>
                </a:solidFill>
              </a:rPr>
              <a:t>16</a:t>
            </a:r>
            <a:r>
              <a:rPr lang="en-US" altLang="en-US">
                <a:solidFill>
                  <a:srgbClr val="006600"/>
                </a:solidFill>
              </a:rPr>
              <a:t>O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091238" y="5715000"/>
            <a:ext cx="1714500" cy="57943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aseline="30000">
                <a:solidFill>
                  <a:srgbClr val="006600"/>
                </a:solidFill>
              </a:rPr>
              <a:t>2</a:t>
            </a:r>
            <a:r>
              <a:rPr lang="en-US" altLang="en-US">
                <a:solidFill>
                  <a:srgbClr val="006600"/>
                </a:solidFill>
              </a:rPr>
              <a:t>H/</a:t>
            </a:r>
            <a:r>
              <a:rPr lang="en-US" altLang="en-US" baseline="30000">
                <a:solidFill>
                  <a:srgbClr val="006600"/>
                </a:solidFill>
              </a:rPr>
              <a:t>1</a:t>
            </a:r>
            <a:r>
              <a:rPr lang="en-US" altLang="en-US">
                <a:solidFill>
                  <a:srgbClr val="006600"/>
                </a:solidFill>
              </a:rPr>
              <a:t>H</a:t>
            </a:r>
          </a:p>
        </p:txBody>
      </p:sp>
      <p:sp>
        <p:nvSpPr>
          <p:cNvPr id="15367" name="Oval 7"/>
          <p:cNvSpPr>
            <a:spLocks noChangeAspect="1" noChangeArrowheads="1"/>
          </p:cNvSpPr>
          <p:nvPr/>
        </p:nvSpPr>
        <p:spPr bwMode="auto">
          <a:xfrm>
            <a:off x="5980113" y="5951538"/>
            <a:ext cx="228600" cy="228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5368" name="Oval 8"/>
          <p:cNvSpPr>
            <a:spLocks noChangeAspect="1" noChangeArrowheads="1"/>
          </p:cNvSpPr>
          <p:nvPr/>
        </p:nvSpPr>
        <p:spPr bwMode="auto">
          <a:xfrm>
            <a:off x="5981700" y="57673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5369" name="Oval 9"/>
          <p:cNvSpPr>
            <a:spLocks noChangeAspect="1" noChangeArrowheads="1"/>
          </p:cNvSpPr>
          <p:nvPr/>
        </p:nvSpPr>
        <p:spPr bwMode="auto">
          <a:xfrm>
            <a:off x="7696200" y="591343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15370" name="Group 19"/>
          <p:cNvGrpSpPr>
            <a:grpSpLocks/>
          </p:cNvGrpSpPr>
          <p:nvPr/>
        </p:nvGrpSpPr>
        <p:grpSpPr bwMode="auto">
          <a:xfrm>
            <a:off x="0" y="1660525"/>
            <a:ext cx="5673725" cy="2012950"/>
            <a:chOff x="0" y="988"/>
            <a:chExt cx="3574" cy="1268"/>
          </a:xfrm>
        </p:grpSpPr>
        <p:pic>
          <p:nvPicPr>
            <p:cNvPr id="15373" name="Picture 12" descr="IceCoreLaye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6" t="9489" r="6467" b="36420"/>
            <a:stretch>
              <a:fillRect/>
            </a:stretch>
          </p:blipFill>
          <p:spPr bwMode="auto">
            <a:xfrm>
              <a:off x="0" y="988"/>
              <a:ext cx="3574" cy="1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4" name="Text Box 13"/>
            <p:cNvSpPr txBox="1">
              <a:spLocks noChangeArrowheads="1"/>
            </p:cNvSpPr>
            <p:nvPr/>
          </p:nvSpPr>
          <p:spPr bwMode="auto">
            <a:xfrm>
              <a:off x="0" y="2004"/>
              <a:ext cx="3560" cy="250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/>
                <a:t>Greenland ice core: arrows indicate summers.</a:t>
              </a:r>
            </a:p>
          </p:txBody>
        </p:sp>
      </p:grpSp>
      <p:sp>
        <p:nvSpPr>
          <p:cNvPr id="15371" name="Text Box 16"/>
          <p:cNvSpPr txBox="1">
            <a:spLocks noChangeArrowheads="1"/>
          </p:cNvSpPr>
          <p:nvPr/>
        </p:nvSpPr>
        <p:spPr bwMode="auto">
          <a:xfrm>
            <a:off x="6262688" y="2085975"/>
            <a:ext cx="2338387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3333FF"/>
                </a:solidFill>
              </a:rPr>
              <a:t>GISP2 = Greenland </a:t>
            </a:r>
          </a:p>
        </p:txBody>
      </p:sp>
      <p:sp>
        <p:nvSpPr>
          <p:cNvPr id="15372" name="Text Box 17"/>
          <p:cNvSpPr txBox="1">
            <a:spLocks noChangeArrowheads="1"/>
          </p:cNvSpPr>
          <p:nvPr/>
        </p:nvSpPr>
        <p:spPr bwMode="auto">
          <a:xfrm>
            <a:off x="6262688" y="2359025"/>
            <a:ext cx="2668587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Vostok = Antarctica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Isotopes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71463" y="782638"/>
            <a:ext cx="8515350" cy="5457825"/>
          </a:xfrm>
        </p:spPr>
        <p:txBody>
          <a:bodyPr/>
          <a:lstStyle/>
          <a:p>
            <a:pPr eaLnBrk="1" hangingPunct="1"/>
            <a:r>
              <a:rPr lang="en-US" altLang="en-US" smtClean="0"/>
              <a:t> Variations indicate temperature</a:t>
            </a:r>
          </a:p>
          <a:p>
            <a:pPr lvl="1" eaLnBrk="1" hangingPunct="1"/>
            <a:r>
              <a:rPr lang="en-US" altLang="en-US" smtClean="0"/>
              <a:t> Higher </a:t>
            </a:r>
            <a:r>
              <a:rPr lang="en-US" altLang="en-US" baseline="30000" smtClean="0"/>
              <a:t>18</a:t>
            </a:r>
            <a:r>
              <a:rPr lang="en-US" altLang="en-US" smtClean="0"/>
              <a:t>O/</a:t>
            </a:r>
            <a:r>
              <a:rPr lang="en-US" altLang="en-US" baseline="30000" smtClean="0"/>
              <a:t>16</a:t>
            </a:r>
            <a:r>
              <a:rPr lang="en-US" altLang="en-US" smtClean="0"/>
              <a:t>O in ice </a:t>
            </a:r>
            <a:r>
              <a:rPr lang="en-US" altLang="en-US" smtClean="0">
                <a:sym typeface="Symbol" pitchFamily="18" charset="2"/>
              </a:rPr>
              <a:t> warmer</a:t>
            </a:r>
          </a:p>
          <a:p>
            <a:pPr lvl="1" eaLnBrk="1" hangingPunct="1"/>
            <a:r>
              <a:rPr lang="en-US" altLang="en-US" smtClean="0">
                <a:sym typeface="Symbol" pitchFamily="18" charset="2"/>
              </a:rPr>
              <a:t> </a:t>
            </a:r>
            <a:r>
              <a:rPr lang="en-US" altLang="en-US" smtClean="0"/>
              <a:t>Lower </a:t>
            </a:r>
            <a:r>
              <a:rPr lang="en-US" altLang="en-US" baseline="30000" smtClean="0"/>
              <a:t>18</a:t>
            </a:r>
            <a:r>
              <a:rPr lang="en-US" altLang="en-US" smtClean="0"/>
              <a:t>O/</a:t>
            </a:r>
            <a:r>
              <a:rPr lang="en-US" altLang="en-US" baseline="30000" smtClean="0"/>
              <a:t>16</a:t>
            </a:r>
            <a:r>
              <a:rPr lang="en-US" altLang="en-US" smtClean="0"/>
              <a:t>O in ice </a:t>
            </a:r>
            <a:r>
              <a:rPr lang="en-US" altLang="en-US" smtClean="0">
                <a:sym typeface="Symbol" pitchFamily="18" charset="2"/>
              </a:rPr>
              <a:t> cooler</a:t>
            </a:r>
          </a:p>
          <a:p>
            <a:pPr lvl="1" eaLnBrk="1" hangingPunct="1"/>
            <a:endParaRPr lang="en-US" altLang="en-US" smtClean="0">
              <a:sym typeface="Symbol" pitchFamily="18" charset="2"/>
            </a:endParaRPr>
          </a:p>
        </p:txBody>
      </p:sp>
      <p:pic>
        <p:nvPicPr>
          <p:cNvPr id="16388" name="Picture 5" descr="VostokGreenla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0" t="30463" r="18700"/>
          <a:stretch>
            <a:fillRect/>
          </a:stretch>
        </p:blipFill>
        <p:spPr bwMode="auto">
          <a:xfrm>
            <a:off x="5424488" y="2379663"/>
            <a:ext cx="3100387" cy="42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9" name="Group 6"/>
          <p:cNvGrpSpPr>
            <a:grpSpLocks/>
          </p:cNvGrpSpPr>
          <p:nvPr/>
        </p:nvGrpSpPr>
        <p:grpSpPr bwMode="auto">
          <a:xfrm>
            <a:off x="5622925" y="5657850"/>
            <a:ext cx="1944688" cy="579438"/>
            <a:chOff x="534" y="3600"/>
            <a:chExt cx="1225" cy="365"/>
          </a:xfrm>
        </p:grpSpPr>
        <p:sp>
          <p:nvSpPr>
            <p:cNvPr id="16395" name="Text Box 7"/>
            <p:cNvSpPr txBox="1">
              <a:spLocks noChangeArrowheads="1"/>
            </p:cNvSpPr>
            <p:nvPr/>
          </p:nvSpPr>
          <p:spPr bwMode="auto">
            <a:xfrm>
              <a:off x="604" y="3600"/>
              <a:ext cx="1080" cy="365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FFFF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aseline="30000">
                  <a:solidFill>
                    <a:srgbClr val="006600"/>
                  </a:solidFill>
                </a:rPr>
                <a:t>2</a:t>
              </a:r>
              <a:r>
                <a:rPr lang="en-US" altLang="en-US">
                  <a:solidFill>
                    <a:srgbClr val="006600"/>
                  </a:solidFill>
                </a:rPr>
                <a:t>H/</a:t>
              </a:r>
              <a:r>
                <a:rPr lang="en-US" altLang="en-US" baseline="30000">
                  <a:solidFill>
                    <a:srgbClr val="006600"/>
                  </a:solidFill>
                </a:rPr>
                <a:t>1</a:t>
              </a:r>
              <a:r>
                <a:rPr lang="en-US" altLang="en-US">
                  <a:solidFill>
                    <a:srgbClr val="006600"/>
                  </a:solidFill>
                </a:rPr>
                <a:t>H</a:t>
              </a:r>
            </a:p>
          </p:txBody>
        </p:sp>
        <p:sp>
          <p:nvSpPr>
            <p:cNvPr id="16396" name="Oval 8"/>
            <p:cNvSpPr>
              <a:spLocks noChangeAspect="1" noChangeArrowheads="1"/>
            </p:cNvSpPr>
            <p:nvPr/>
          </p:nvSpPr>
          <p:spPr bwMode="auto">
            <a:xfrm>
              <a:off x="534" y="3749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6397" name="Oval 9"/>
            <p:cNvSpPr>
              <a:spLocks noChangeAspect="1" noChangeArrowheads="1"/>
            </p:cNvSpPr>
            <p:nvPr/>
          </p:nvSpPr>
          <p:spPr bwMode="auto">
            <a:xfrm>
              <a:off x="535" y="3633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6398" name="Oval 10"/>
            <p:cNvSpPr>
              <a:spLocks noChangeAspect="1" noChangeArrowheads="1"/>
            </p:cNvSpPr>
            <p:nvPr/>
          </p:nvSpPr>
          <p:spPr bwMode="auto">
            <a:xfrm>
              <a:off x="1615" y="3725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16390" name="Group 11"/>
          <p:cNvGrpSpPr>
            <a:grpSpLocks/>
          </p:cNvGrpSpPr>
          <p:nvPr/>
        </p:nvGrpSpPr>
        <p:grpSpPr bwMode="auto">
          <a:xfrm>
            <a:off x="1314450" y="2597150"/>
            <a:ext cx="3459163" cy="2609850"/>
            <a:chOff x="2374" y="1317"/>
            <a:chExt cx="2179" cy="1644"/>
          </a:xfrm>
        </p:grpSpPr>
        <p:pic>
          <p:nvPicPr>
            <p:cNvPr id="16393" name="Picture 12" descr="VostokGreenlan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0" r="18700" b="67940"/>
            <a:stretch>
              <a:fillRect/>
            </a:stretch>
          </p:blipFill>
          <p:spPr bwMode="auto">
            <a:xfrm>
              <a:off x="2374" y="1317"/>
              <a:ext cx="2179" cy="1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4" name="Picture 13" descr="VostokGreenlan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0" t="89098" r="18700"/>
            <a:stretch>
              <a:fillRect/>
            </a:stretch>
          </p:blipFill>
          <p:spPr bwMode="auto">
            <a:xfrm>
              <a:off x="2374" y="2490"/>
              <a:ext cx="2179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91" name="Text Box 14"/>
          <p:cNvSpPr txBox="1">
            <a:spLocks noChangeArrowheads="1"/>
          </p:cNvSpPr>
          <p:nvPr/>
        </p:nvSpPr>
        <p:spPr bwMode="auto">
          <a:xfrm>
            <a:off x="2257425" y="4054475"/>
            <a:ext cx="1714500" cy="57943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aseline="30000">
                <a:solidFill>
                  <a:srgbClr val="006600"/>
                </a:solidFill>
              </a:rPr>
              <a:t>18</a:t>
            </a:r>
            <a:r>
              <a:rPr lang="en-US" altLang="en-US">
                <a:solidFill>
                  <a:srgbClr val="006600"/>
                </a:solidFill>
              </a:rPr>
              <a:t>O/</a:t>
            </a:r>
            <a:r>
              <a:rPr lang="en-US" altLang="en-US" baseline="30000">
                <a:solidFill>
                  <a:srgbClr val="006600"/>
                </a:solidFill>
              </a:rPr>
              <a:t>16</a:t>
            </a:r>
            <a:r>
              <a:rPr lang="en-US" altLang="en-US">
                <a:solidFill>
                  <a:srgbClr val="006600"/>
                </a:solidFill>
              </a:rPr>
              <a:t>O</a:t>
            </a:r>
          </a:p>
        </p:txBody>
      </p:sp>
      <p:sp>
        <p:nvSpPr>
          <p:cNvPr id="16392" name="Text Box 15"/>
          <p:cNvSpPr txBox="1">
            <a:spLocks noChangeArrowheads="1"/>
          </p:cNvSpPr>
          <p:nvPr/>
        </p:nvSpPr>
        <p:spPr bwMode="auto">
          <a:xfrm>
            <a:off x="1103313" y="5295900"/>
            <a:ext cx="3881437" cy="1187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Arctic &amp; Antarctic show same variations </a:t>
            </a:r>
            <a:r>
              <a:rPr lang="en-US" altLang="en-US" sz="2400">
                <a:sym typeface="Symbol" pitchFamily="18" charset="2"/>
              </a:rPr>
              <a:t> variations are global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82638"/>
            <a:ext cx="8515350" cy="5457825"/>
          </a:xfrm>
        </p:spPr>
        <p:txBody>
          <a:bodyPr/>
          <a:lstStyle/>
          <a:p>
            <a:pPr marL="174625" indent="-174625" eaLnBrk="1" hangingPunct="1"/>
            <a:r>
              <a:rPr lang="en-US" altLang="en-US" smtClean="0"/>
              <a:t> Sea Temp.</a:t>
            </a:r>
          </a:p>
          <a:p>
            <a:pPr marL="508000" lvl="1" indent="-160338" eaLnBrk="1" hangingPunct="1"/>
            <a:r>
              <a:rPr lang="en-US" altLang="en-US" smtClean="0"/>
              <a:t> Higher </a:t>
            </a:r>
            <a:r>
              <a:rPr lang="en-US" altLang="en-US" baseline="30000" smtClean="0"/>
              <a:t>18</a:t>
            </a:r>
            <a:r>
              <a:rPr lang="en-US" altLang="en-US" smtClean="0"/>
              <a:t>O/</a:t>
            </a:r>
            <a:r>
              <a:rPr lang="en-US" altLang="en-US" baseline="30000" smtClean="0"/>
              <a:t>16</a:t>
            </a:r>
            <a:r>
              <a:rPr lang="en-US" altLang="en-US" smtClean="0"/>
              <a:t>O </a:t>
            </a:r>
          </a:p>
          <a:p>
            <a:pPr marL="508000" lvl="1" indent="-160338" eaLnBrk="1" hangingPunct="1">
              <a:buFont typeface="Webdings" pitchFamily="18" charset="2"/>
              <a:buNone/>
            </a:pPr>
            <a:r>
              <a:rPr lang="en-US" altLang="en-US" smtClean="0">
                <a:sym typeface="Symbol" pitchFamily="18" charset="2"/>
              </a:rPr>
              <a:t>		    cooler</a:t>
            </a:r>
          </a:p>
          <a:p>
            <a:pPr marL="508000" lvl="1" indent="-160338" eaLnBrk="1" hangingPunct="1"/>
            <a:r>
              <a:rPr lang="en-US" altLang="en-US" smtClean="0">
                <a:sym typeface="Symbol" pitchFamily="18" charset="2"/>
              </a:rPr>
              <a:t> </a:t>
            </a:r>
            <a:r>
              <a:rPr lang="en-US" altLang="en-US" smtClean="0"/>
              <a:t>Lower </a:t>
            </a:r>
            <a:r>
              <a:rPr lang="en-US" altLang="en-US" baseline="30000" smtClean="0"/>
              <a:t>18</a:t>
            </a:r>
            <a:r>
              <a:rPr lang="en-US" altLang="en-US" smtClean="0"/>
              <a:t>O/</a:t>
            </a:r>
            <a:r>
              <a:rPr lang="en-US" altLang="en-US" baseline="30000" smtClean="0"/>
              <a:t>16</a:t>
            </a:r>
            <a:r>
              <a:rPr lang="en-US" altLang="en-US" smtClean="0"/>
              <a:t>O </a:t>
            </a:r>
          </a:p>
          <a:p>
            <a:pPr marL="508000" lvl="1" indent="-160338" eaLnBrk="1" hangingPunct="1">
              <a:buFont typeface="Webdings" pitchFamily="18" charset="2"/>
              <a:buNone/>
            </a:pPr>
            <a:r>
              <a:rPr lang="en-US" altLang="en-US" smtClean="0">
                <a:sym typeface="Symbol" pitchFamily="18" charset="2"/>
              </a:rPr>
              <a:t>		    warmer</a:t>
            </a:r>
          </a:p>
          <a:p>
            <a:pPr marL="508000" lvl="1" indent="-160338" eaLnBrk="1" hangingPunct="1"/>
            <a:endParaRPr lang="en-US" altLang="en-US" smtClean="0">
              <a:sym typeface="Symbol" pitchFamily="18" charset="2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0" y="6216650"/>
            <a:ext cx="3570288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C. R. W.  Ellison et al.,  Science  312, 1929 -1932 (2006) </a:t>
            </a:r>
            <a:endParaRPr lang="en-US" altLang="en-US" sz="1800"/>
          </a:p>
        </p:txBody>
      </p:sp>
      <p:grpSp>
        <p:nvGrpSpPr>
          <p:cNvPr id="17412" name="Group 5"/>
          <p:cNvGrpSpPr>
            <a:grpSpLocks/>
          </p:cNvGrpSpPr>
          <p:nvPr/>
        </p:nvGrpSpPr>
        <p:grpSpPr bwMode="auto">
          <a:xfrm>
            <a:off x="3446463" y="0"/>
            <a:ext cx="5697537" cy="6858000"/>
            <a:chOff x="2461" y="285"/>
            <a:chExt cx="3203" cy="3855"/>
          </a:xfrm>
        </p:grpSpPr>
        <p:pic>
          <p:nvPicPr>
            <p:cNvPr id="17417" name="Picture 6" descr="312_1929_F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225"/>
            <a:stretch>
              <a:fillRect/>
            </a:stretch>
          </p:blipFill>
          <p:spPr bwMode="auto">
            <a:xfrm>
              <a:off x="2461" y="3737"/>
              <a:ext cx="3203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Picture 7" descr="312_1929_F3_isotopes_te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" y="285"/>
              <a:ext cx="3203" cy="3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6"/>
          <a:stretch>
            <a:fillRect/>
          </a:stretch>
        </p:blipFill>
        <p:spPr bwMode="auto">
          <a:xfrm>
            <a:off x="873125" y="5070475"/>
            <a:ext cx="17811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4" name="Rectangle 9"/>
          <p:cNvSpPr>
            <a:spLocks noChangeArrowheads="1"/>
          </p:cNvSpPr>
          <p:nvPr/>
        </p:nvSpPr>
        <p:spPr bwMode="auto">
          <a:xfrm>
            <a:off x="6913563" y="2501900"/>
            <a:ext cx="1712912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Sea surface temperature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7415" name="Rectangle 10"/>
          <p:cNvSpPr>
            <a:spLocks noChangeArrowheads="1"/>
          </p:cNvSpPr>
          <p:nvPr/>
        </p:nvSpPr>
        <p:spPr bwMode="auto">
          <a:xfrm>
            <a:off x="3986213" y="3667125"/>
            <a:ext cx="1233487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aseline="30000">
                <a:solidFill>
                  <a:schemeClr val="tx1"/>
                </a:solidFill>
              </a:rPr>
              <a:t>18</a:t>
            </a:r>
            <a:r>
              <a:rPr lang="en-GB" altLang="en-US" sz="1800">
                <a:solidFill>
                  <a:schemeClr val="tx1"/>
                </a:solidFill>
              </a:rPr>
              <a:t>O/</a:t>
            </a:r>
            <a:r>
              <a:rPr lang="en-GB" altLang="en-US" sz="1800" baseline="30000">
                <a:solidFill>
                  <a:schemeClr val="tx1"/>
                </a:solidFill>
              </a:rPr>
              <a:t>16</a:t>
            </a:r>
            <a:r>
              <a:rPr lang="en-GB" altLang="en-US" sz="1800">
                <a:solidFill>
                  <a:schemeClr val="tx1"/>
                </a:solidFill>
              </a:rPr>
              <a:t>O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7416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45440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Isotopes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092575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Isotopes</a:t>
            </a:r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71463" y="782638"/>
            <a:ext cx="3929062" cy="5457825"/>
          </a:xfrm>
        </p:spPr>
        <p:txBody>
          <a:bodyPr/>
          <a:lstStyle/>
          <a:p>
            <a:pPr eaLnBrk="1" hangingPunct="1"/>
            <a:r>
              <a:rPr lang="en-US" altLang="en-US" smtClean="0"/>
              <a:t> Variations track with GH gases</a:t>
            </a:r>
            <a:endParaRPr lang="en-US" altLang="en-US" smtClean="0">
              <a:sym typeface="Symbol" pitchFamily="18" charset="2"/>
            </a:endParaRPr>
          </a:p>
        </p:txBody>
      </p:sp>
      <p:grpSp>
        <p:nvGrpSpPr>
          <p:cNvPr id="18436" name="Group 5"/>
          <p:cNvGrpSpPr>
            <a:grpSpLocks/>
          </p:cNvGrpSpPr>
          <p:nvPr/>
        </p:nvGrpSpPr>
        <p:grpSpPr bwMode="auto">
          <a:xfrm>
            <a:off x="5537200" y="6122988"/>
            <a:ext cx="1944688" cy="579437"/>
            <a:chOff x="534" y="3600"/>
            <a:chExt cx="1225" cy="365"/>
          </a:xfrm>
        </p:grpSpPr>
        <p:sp>
          <p:nvSpPr>
            <p:cNvPr id="18449" name="Text Box 6"/>
            <p:cNvSpPr txBox="1">
              <a:spLocks noChangeArrowheads="1"/>
            </p:cNvSpPr>
            <p:nvPr/>
          </p:nvSpPr>
          <p:spPr bwMode="auto">
            <a:xfrm>
              <a:off x="604" y="3600"/>
              <a:ext cx="1080" cy="365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FFFF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aseline="30000">
                  <a:solidFill>
                    <a:srgbClr val="006600"/>
                  </a:solidFill>
                </a:rPr>
                <a:t>2</a:t>
              </a:r>
              <a:r>
                <a:rPr lang="en-US" altLang="en-US">
                  <a:solidFill>
                    <a:srgbClr val="006600"/>
                  </a:solidFill>
                </a:rPr>
                <a:t>H/</a:t>
              </a:r>
              <a:r>
                <a:rPr lang="en-US" altLang="en-US" baseline="30000">
                  <a:solidFill>
                    <a:srgbClr val="006600"/>
                  </a:solidFill>
                </a:rPr>
                <a:t>1</a:t>
              </a:r>
              <a:r>
                <a:rPr lang="en-US" altLang="en-US">
                  <a:solidFill>
                    <a:srgbClr val="006600"/>
                  </a:solidFill>
                </a:rPr>
                <a:t>H</a:t>
              </a:r>
            </a:p>
          </p:txBody>
        </p:sp>
        <p:sp>
          <p:nvSpPr>
            <p:cNvPr id="18450" name="Oval 7"/>
            <p:cNvSpPr>
              <a:spLocks noChangeAspect="1" noChangeArrowheads="1"/>
            </p:cNvSpPr>
            <p:nvPr/>
          </p:nvSpPr>
          <p:spPr bwMode="auto">
            <a:xfrm>
              <a:off x="534" y="3749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8451" name="Oval 8"/>
            <p:cNvSpPr>
              <a:spLocks noChangeAspect="1" noChangeArrowheads="1"/>
            </p:cNvSpPr>
            <p:nvPr/>
          </p:nvSpPr>
          <p:spPr bwMode="auto">
            <a:xfrm>
              <a:off x="535" y="3633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8452" name="Oval 9"/>
            <p:cNvSpPr>
              <a:spLocks noChangeAspect="1" noChangeArrowheads="1"/>
            </p:cNvSpPr>
            <p:nvPr/>
          </p:nvSpPr>
          <p:spPr bwMode="auto">
            <a:xfrm>
              <a:off x="1615" y="3725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pic>
        <p:nvPicPr>
          <p:cNvPr id="1843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" b="5630"/>
          <a:stretch>
            <a:fillRect/>
          </a:stretch>
        </p:blipFill>
        <p:spPr bwMode="auto">
          <a:xfrm>
            <a:off x="692150" y="1925638"/>
            <a:ext cx="7759700" cy="471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1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8588"/>
            <a:ext cx="4883150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439" name="Group 12"/>
          <p:cNvGrpSpPr>
            <a:grpSpLocks/>
          </p:cNvGrpSpPr>
          <p:nvPr/>
        </p:nvGrpSpPr>
        <p:grpSpPr bwMode="auto">
          <a:xfrm>
            <a:off x="5780088" y="3530600"/>
            <a:ext cx="1944687" cy="579438"/>
            <a:chOff x="534" y="3600"/>
            <a:chExt cx="1225" cy="365"/>
          </a:xfrm>
        </p:grpSpPr>
        <p:sp>
          <p:nvSpPr>
            <p:cNvPr id="18445" name="Text Box 13"/>
            <p:cNvSpPr txBox="1">
              <a:spLocks noChangeArrowheads="1"/>
            </p:cNvSpPr>
            <p:nvPr/>
          </p:nvSpPr>
          <p:spPr bwMode="auto">
            <a:xfrm>
              <a:off x="604" y="3600"/>
              <a:ext cx="1080" cy="365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FFFF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aseline="30000">
                  <a:solidFill>
                    <a:srgbClr val="006600"/>
                  </a:solidFill>
                </a:rPr>
                <a:t>2</a:t>
              </a:r>
              <a:r>
                <a:rPr lang="en-US" altLang="en-US">
                  <a:solidFill>
                    <a:srgbClr val="006600"/>
                  </a:solidFill>
                </a:rPr>
                <a:t>H/</a:t>
              </a:r>
              <a:r>
                <a:rPr lang="en-US" altLang="en-US" baseline="30000">
                  <a:solidFill>
                    <a:srgbClr val="006600"/>
                  </a:solidFill>
                </a:rPr>
                <a:t>1</a:t>
              </a:r>
              <a:r>
                <a:rPr lang="en-US" altLang="en-US">
                  <a:solidFill>
                    <a:srgbClr val="006600"/>
                  </a:solidFill>
                </a:rPr>
                <a:t>H</a:t>
              </a:r>
            </a:p>
          </p:txBody>
        </p:sp>
        <p:sp>
          <p:nvSpPr>
            <p:cNvPr id="18446" name="Oval 14"/>
            <p:cNvSpPr>
              <a:spLocks noChangeAspect="1" noChangeArrowheads="1"/>
            </p:cNvSpPr>
            <p:nvPr/>
          </p:nvSpPr>
          <p:spPr bwMode="auto">
            <a:xfrm>
              <a:off x="534" y="3749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8447" name="Oval 15"/>
            <p:cNvSpPr>
              <a:spLocks noChangeAspect="1" noChangeArrowheads="1"/>
            </p:cNvSpPr>
            <p:nvPr/>
          </p:nvSpPr>
          <p:spPr bwMode="auto">
            <a:xfrm>
              <a:off x="535" y="3633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8448" name="Oval 16"/>
            <p:cNvSpPr>
              <a:spLocks noChangeAspect="1" noChangeArrowheads="1"/>
            </p:cNvSpPr>
            <p:nvPr/>
          </p:nvSpPr>
          <p:spPr bwMode="auto">
            <a:xfrm>
              <a:off x="1615" y="3725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18440" name="Text Box 17"/>
          <p:cNvSpPr txBox="1">
            <a:spLocks noChangeArrowheads="1"/>
          </p:cNvSpPr>
          <p:nvPr/>
        </p:nvSpPr>
        <p:spPr bwMode="auto">
          <a:xfrm>
            <a:off x="5459413" y="2070100"/>
            <a:ext cx="2584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0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CC0000"/>
                </a:solidFill>
              </a:rPr>
              <a:t>Methane</a:t>
            </a:r>
          </a:p>
        </p:txBody>
      </p:sp>
      <p:sp>
        <p:nvSpPr>
          <p:cNvPr id="18441" name="Text Box 18"/>
          <p:cNvSpPr txBox="1">
            <a:spLocks noChangeArrowheads="1"/>
          </p:cNvSpPr>
          <p:nvPr/>
        </p:nvSpPr>
        <p:spPr bwMode="auto">
          <a:xfrm>
            <a:off x="5459413" y="4979988"/>
            <a:ext cx="2584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0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</a:rPr>
              <a:t>Carbon Dioxide</a:t>
            </a:r>
          </a:p>
        </p:txBody>
      </p:sp>
      <p:sp>
        <p:nvSpPr>
          <p:cNvPr id="18442" name="Text Box 19"/>
          <p:cNvSpPr txBox="1">
            <a:spLocks noChangeArrowheads="1"/>
          </p:cNvSpPr>
          <p:nvPr/>
        </p:nvSpPr>
        <p:spPr bwMode="auto">
          <a:xfrm>
            <a:off x="-28575" y="6619875"/>
            <a:ext cx="4498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9515" dir="4721404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www.realclimate.org/index.php?p=221</a:t>
            </a:r>
          </a:p>
        </p:txBody>
      </p:sp>
      <p:sp>
        <p:nvSpPr>
          <p:cNvPr id="18443" name="Text Box 20"/>
          <p:cNvSpPr txBox="1">
            <a:spLocks noChangeArrowheads="1"/>
          </p:cNvSpPr>
          <p:nvPr/>
        </p:nvSpPr>
        <p:spPr bwMode="auto">
          <a:xfrm>
            <a:off x="1063625" y="6254750"/>
            <a:ext cx="568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9515" dir="4721404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now</a:t>
            </a:r>
          </a:p>
        </p:txBody>
      </p:sp>
      <p:sp>
        <p:nvSpPr>
          <p:cNvPr id="18444" name="Text Box 21"/>
          <p:cNvSpPr txBox="1">
            <a:spLocks noChangeArrowheads="1"/>
          </p:cNvSpPr>
          <p:nvPr/>
        </p:nvSpPr>
        <p:spPr bwMode="auto">
          <a:xfrm>
            <a:off x="7588250" y="6254750"/>
            <a:ext cx="568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9515" dir="4721404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092575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Isotopes</a:t>
            </a:r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41300" y="806450"/>
            <a:ext cx="3929063" cy="5457825"/>
          </a:xfrm>
        </p:spPr>
        <p:txBody>
          <a:bodyPr/>
          <a:lstStyle/>
          <a:p>
            <a:pPr eaLnBrk="1" hangingPunct="1"/>
            <a:r>
              <a:rPr lang="en-US" altLang="en-US" smtClean="0"/>
              <a:t> Variations track with GH gases</a:t>
            </a:r>
            <a:endParaRPr lang="en-US" altLang="en-US" smtClean="0">
              <a:sym typeface="Symbol" pitchFamily="18" charset="2"/>
            </a:endParaRPr>
          </a:p>
        </p:txBody>
      </p:sp>
      <p:pic>
        <p:nvPicPr>
          <p:cNvPr id="2150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" b="5630"/>
          <a:stretch>
            <a:fillRect/>
          </a:stretch>
        </p:blipFill>
        <p:spPr bwMode="auto">
          <a:xfrm>
            <a:off x="692150" y="1925638"/>
            <a:ext cx="775970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8588"/>
            <a:ext cx="488315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20"/>
          <p:cNvSpPr txBox="1">
            <a:spLocks noChangeArrowheads="1"/>
          </p:cNvSpPr>
          <p:nvPr/>
        </p:nvSpPr>
        <p:spPr bwMode="auto">
          <a:xfrm>
            <a:off x="949325" y="6207125"/>
            <a:ext cx="831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charset="0"/>
              </a:rPr>
              <a:t>now</a:t>
            </a:r>
          </a:p>
        </p:txBody>
      </p:sp>
      <p:sp>
        <p:nvSpPr>
          <p:cNvPr id="21511" name="Text Box 21"/>
          <p:cNvSpPr txBox="1">
            <a:spLocks noChangeArrowheads="1"/>
          </p:cNvSpPr>
          <p:nvPr/>
        </p:nvSpPr>
        <p:spPr bwMode="auto">
          <a:xfrm>
            <a:off x="7435850" y="6207125"/>
            <a:ext cx="784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charset="0"/>
              </a:rPr>
              <a:t>then</a:t>
            </a:r>
          </a:p>
        </p:txBody>
      </p:sp>
      <p:grpSp>
        <p:nvGrpSpPr>
          <p:cNvPr id="21512" name="Group 11"/>
          <p:cNvGrpSpPr>
            <a:grpSpLocks/>
          </p:cNvGrpSpPr>
          <p:nvPr/>
        </p:nvGrpSpPr>
        <p:grpSpPr bwMode="auto">
          <a:xfrm>
            <a:off x="5780088" y="3530600"/>
            <a:ext cx="1944687" cy="579438"/>
            <a:chOff x="534" y="3600"/>
            <a:chExt cx="1225" cy="365"/>
          </a:xfrm>
        </p:grpSpPr>
        <p:sp>
          <p:nvSpPr>
            <p:cNvPr id="21538" name="Text Box 12"/>
            <p:cNvSpPr txBox="1">
              <a:spLocks noChangeArrowheads="1"/>
            </p:cNvSpPr>
            <p:nvPr/>
          </p:nvSpPr>
          <p:spPr bwMode="auto">
            <a:xfrm>
              <a:off x="604" y="3600"/>
              <a:ext cx="1080" cy="365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FFFF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aseline="30000">
                  <a:solidFill>
                    <a:srgbClr val="006600"/>
                  </a:solidFill>
                </a:rPr>
                <a:t>2</a:t>
              </a:r>
              <a:r>
                <a:rPr lang="en-US" altLang="en-US">
                  <a:solidFill>
                    <a:srgbClr val="006600"/>
                  </a:solidFill>
                </a:rPr>
                <a:t>H/</a:t>
              </a:r>
              <a:r>
                <a:rPr lang="en-US" altLang="en-US" baseline="30000">
                  <a:solidFill>
                    <a:srgbClr val="006600"/>
                  </a:solidFill>
                </a:rPr>
                <a:t>1</a:t>
              </a:r>
              <a:r>
                <a:rPr lang="en-US" altLang="en-US">
                  <a:solidFill>
                    <a:srgbClr val="006600"/>
                  </a:solidFill>
                </a:rPr>
                <a:t>H</a:t>
              </a:r>
            </a:p>
          </p:txBody>
        </p:sp>
        <p:sp>
          <p:nvSpPr>
            <p:cNvPr id="21539" name="Oval 13"/>
            <p:cNvSpPr>
              <a:spLocks noChangeAspect="1" noChangeArrowheads="1"/>
            </p:cNvSpPr>
            <p:nvPr/>
          </p:nvSpPr>
          <p:spPr bwMode="auto">
            <a:xfrm>
              <a:off x="534" y="3749"/>
              <a:ext cx="144" cy="144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1540" name="Oval 14"/>
            <p:cNvSpPr>
              <a:spLocks noChangeAspect="1" noChangeArrowheads="1"/>
            </p:cNvSpPr>
            <p:nvPr/>
          </p:nvSpPr>
          <p:spPr bwMode="auto">
            <a:xfrm>
              <a:off x="535" y="3633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1541" name="Oval 15"/>
            <p:cNvSpPr>
              <a:spLocks noChangeAspect="1" noChangeArrowheads="1"/>
            </p:cNvSpPr>
            <p:nvPr/>
          </p:nvSpPr>
          <p:spPr bwMode="auto">
            <a:xfrm>
              <a:off x="1615" y="3725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33375" y="3341688"/>
            <a:ext cx="8096250" cy="1535112"/>
            <a:chOff x="332838" y="3341078"/>
            <a:chExt cx="8096350" cy="1535722"/>
          </a:xfrm>
        </p:grpSpPr>
        <p:sp>
          <p:nvSpPr>
            <p:cNvPr id="3" name="Rectangle 2"/>
            <p:cNvSpPr/>
            <p:nvPr/>
          </p:nvSpPr>
          <p:spPr>
            <a:xfrm>
              <a:off x="332838" y="3341078"/>
              <a:ext cx="8096350" cy="137055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9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9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9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 smtClean="0">
                <a:cs typeface="Arial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flipV="1">
              <a:off x="1523478" y="4609994"/>
              <a:ext cx="431805" cy="24139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9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9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9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 smtClean="0">
                <a:cs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 flipV="1">
              <a:off x="5498627" y="4635404"/>
              <a:ext cx="431805" cy="24139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9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9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9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 smtClean="0">
                <a:cs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 flipV="1">
              <a:off x="7359200" y="4597289"/>
              <a:ext cx="431805" cy="24139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9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9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9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 smtClean="0">
                <a:cs typeface="Arial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flipV="1">
              <a:off x="7935470" y="4629052"/>
              <a:ext cx="431805" cy="24139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9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9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9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9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 smtClean="0">
                <a:cs typeface="Arial" charset="0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1001713" y="3538538"/>
            <a:ext cx="659765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1397000" y="3529013"/>
            <a:ext cx="70770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CO</a:t>
            </a:r>
            <a:r>
              <a:rPr lang="en-US" sz="2800" baseline="-25000" dirty="0" smtClean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at levels not seen in &gt; 600,000 years!</a:t>
            </a:r>
          </a:p>
        </p:txBody>
      </p:sp>
      <p:pic>
        <p:nvPicPr>
          <p:cNvPr id="5" name="Picture 4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4137025"/>
            <a:ext cx="21558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72974" r="90158" b="18600"/>
          <a:stretch>
            <a:fillRect/>
          </a:stretch>
        </p:blipFill>
        <p:spPr bwMode="auto">
          <a:xfrm>
            <a:off x="1339850" y="4314825"/>
            <a:ext cx="117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72974" r="90158" b="18600"/>
          <a:stretch>
            <a:fillRect/>
          </a:stretch>
        </p:blipFill>
        <p:spPr bwMode="auto">
          <a:xfrm>
            <a:off x="1339850" y="3856038"/>
            <a:ext cx="117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72974" r="90158" b="18600"/>
          <a:stretch>
            <a:fillRect/>
          </a:stretch>
        </p:blipFill>
        <p:spPr bwMode="auto">
          <a:xfrm>
            <a:off x="1339850" y="3398838"/>
            <a:ext cx="117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071563" y="3552825"/>
            <a:ext cx="2603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1C1C1C"/>
                </a:solidFill>
                <a:latin typeface="Arial" charset="0"/>
              </a:rPr>
              <a:t>400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071563" y="3779838"/>
            <a:ext cx="260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1C1C1C"/>
                </a:solidFill>
                <a:latin typeface="Arial" charset="0"/>
              </a:rPr>
              <a:t>380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071563" y="4008438"/>
            <a:ext cx="260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1C1C1C"/>
                </a:solidFill>
                <a:latin typeface="Arial" charset="0"/>
              </a:rPr>
              <a:t>360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071563" y="4241800"/>
            <a:ext cx="260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1C1C1C"/>
                </a:solidFill>
                <a:latin typeface="Arial" charset="0"/>
              </a:rPr>
              <a:t>340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71488" y="3386138"/>
            <a:ext cx="584200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Arial" charset="0"/>
              </a:rPr>
              <a:t>408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71563" y="4479925"/>
            <a:ext cx="260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1C1C1C"/>
                </a:solidFill>
                <a:latin typeface="Arial" charset="0"/>
              </a:rPr>
              <a:t>320</a:t>
            </a:r>
          </a:p>
        </p:txBody>
      </p:sp>
      <p:sp>
        <p:nvSpPr>
          <p:cNvPr id="21526" name="Text Box 17"/>
          <p:cNvSpPr txBox="1">
            <a:spLocks noChangeArrowheads="1"/>
          </p:cNvSpPr>
          <p:nvPr/>
        </p:nvSpPr>
        <p:spPr bwMode="auto">
          <a:xfrm>
            <a:off x="5459413" y="4979988"/>
            <a:ext cx="2584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0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</a:rPr>
              <a:t>Carbon Dioxide</a:t>
            </a:r>
          </a:p>
        </p:txBody>
      </p:sp>
      <p:sp>
        <p:nvSpPr>
          <p:cNvPr id="21527" name="Text Box 18"/>
          <p:cNvSpPr txBox="1">
            <a:spLocks noChangeArrowheads="1"/>
          </p:cNvSpPr>
          <p:nvPr/>
        </p:nvSpPr>
        <p:spPr bwMode="auto">
          <a:xfrm>
            <a:off x="2322513" y="6591300"/>
            <a:ext cx="44989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tx1"/>
                </a:solidFill>
              </a:rPr>
              <a:t>www.realclimate.org/index.php?p=221</a:t>
            </a:r>
          </a:p>
        </p:txBody>
      </p:sp>
      <p:sp>
        <p:nvSpPr>
          <p:cNvPr id="21528" name="Text Box 16"/>
          <p:cNvSpPr txBox="1">
            <a:spLocks noChangeArrowheads="1"/>
          </p:cNvSpPr>
          <p:nvPr/>
        </p:nvSpPr>
        <p:spPr bwMode="auto">
          <a:xfrm>
            <a:off x="5459413" y="2070100"/>
            <a:ext cx="2584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0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CC0000"/>
                </a:solidFill>
              </a:rPr>
              <a:t>Methane</a:t>
            </a:r>
          </a:p>
        </p:txBody>
      </p:sp>
      <p:pic>
        <p:nvPicPr>
          <p:cNvPr id="40" name="Picture 1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t="1724" r="13881" b="62693"/>
          <a:stretch/>
        </p:blipFill>
        <p:spPr bwMode="auto">
          <a:xfrm>
            <a:off x="5629274" y="2743709"/>
            <a:ext cx="2162175" cy="72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t="39649" r="12910" b="17247"/>
          <a:stretch/>
        </p:blipFill>
        <p:spPr bwMode="auto">
          <a:xfrm>
            <a:off x="5648324" y="4010025"/>
            <a:ext cx="2190751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6" grpId="0"/>
      <p:bldP spid="27" grpId="0"/>
      <p:bldP spid="28" grpId="0"/>
      <p:bldP spid="29" grpId="0"/>
      <p:bldP spid="30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Temperature &amp; GH Gases</a:t>
            </a:r>
          </a:p>
        </p:txBody>
      </p:sp>
      <p:pic>
        <p:nvPicPr>
          <p:cNvPr id="19459" name="Picture 4" descr="160VostokGase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757238"/>
            <a:ext cx="6499225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0" y="6276975"/>
            <a:ext cx="9144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Ice Core Contributions to Global Change Research:  Past Successes and Future Directions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National Ice Core Laboratory Ice Core Working Group, May, 1998.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3975100" y="1720850"/>
            <a:ext cx="2584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0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CC0000"/>
                </a:solidFill>
              </a:rPr>
              <a:t>Carbon Dioxide</a:t>
            </a: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4591050" y="4905375"/>
            <a:ext cx="2584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0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6600"/>
                </a:solidFill>
              </a:rPr>
              <a:t>Methane</a:t>
            </a:r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5467350" y="2662238"/>
            <a:ext cx="1597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0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Temp (°C)</a:t>
            </a:r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42863" y="1533525"/>
            <a:ext cx="2714625" cy="3082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Temperature tracks with gases …            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80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Which drives which?</a:t>
            </a:r>
          </a:p>
        </p:txBody>
      </p: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3232150" y="5845175"/>
            <a:ext cx="568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9515" dir="4721404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now</a:t>
            </a:r>
          </a:p>
        </p:txBody>
      </p:sp>
      <p:sp>
        <p:nvSpPr>
          <p:cNvPr id="19466" name="Text Box 11"/>
          <p:cNvSpPr txBox="1">
            <a:spLocks noChangeArrowheads="1"/>
          </p:cNvSpPr>
          <p:nvPr/>
        </p:nvSpPr>
        <p:spPr bwMode="auto">
          <a:xfrm>
            <a:off x="8147050" y="5845175"/>
            <a:ext cx="568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9515" dir="4721404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Past Climates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5475"/>
            <a:ext cx="9144000" cy="6053138"/>
          </a:xfrm>
        </p:spPr>
        <p:txBody>
          <a:bodyPr/>
          <a:lstStyle/>
          <a:p>
            <a:pPr eaLnBrk="1" hangingPunct="1"/>
            <a:r>
              <a:rPr lang="en-US" altLang="en-US" smtClean="0"/>
              <a:t> Climate History</a:t>
            </a:r>
          </a:p>
          <a:p>
            <a:pPr lvl="1" eaLnBrk="1" hangingPunct="1"/>
            <a:r>
              <a:rPr lang="en-US" altLang="en-US" smtClean="0"/>
              <a:t> Types of records</a:t>
            </a:r>
          </a:p>
          <a:p>
            <a:pPr lvl="1" eaLnBrk="1" hangingPunct="1"/>
            <a:r>
              <a:rPr lang="en-US" altLang="en-US" smtClean="0"/>
              <a:t> Climate reconstruction for Earth</a:t>
            </a:r>
          </a:p>
          <a:p>
            <a:pPr eaLnBrk="1" hangingPunct="1"/>
            <a:r>
              <a:rPr lang="en-US" altLang="en-US" smtClean="0"/>
              <a:t> Climate variables</a:t>
            </a:r>
          </a:p>
          <a:p>
            <a:pPr lvl="1" eaLnBrk="1" hangingPunct="1"/>
            <a:r>
              <a:rPr lang="en-US" altLang="en-US" smtClean="0"/>
              <a:t> Ocean/Atmosphere variations</a:t>
            </a:r>
          </a:p>
          <a:p>
            <a:pPr lvl="2" eaLnBrk="1" hangingPunct="1"/>
            <a:r>
              <a:rPr lang="en-US" altLang="en-US" smtClean="0"/>
              <a:t> ENSO, PDO,  NAO, AMO, Thermohaline circulation</a:t>
            </a:r>
          </a:p>
          <a:p>
            <a:pPr lvl="1" eaLnBrk="1" hangingPunct="1"/>
            <a:r>
              <a:rPr lang="en-US" altLang="en-US" smtClean="0"/>
              <a:t> Events</a:t>
            </a:r>
          </a:p>
          <a:p>
            <a:pPr lvl="2" eaLnBrk="1" hangingPunct="1"/>
            <a:r>
              <a:rPr lang="en-US" altLang="en-US" smtClean="0"/>
              <a:t> Volcanoes &amp; Impacts</a:t>
            </a:r>
          </a:p>
          <a:p>
            <a:pPr lvl="1" eaLnBrk="1" hangingPunct="1"/>
            <a:r>
              <a:rPr lang="en-US" altLang="en-US" smtClean="0"/>
              <a:t> Spaceship Earth</a:t>
            </a:r>
          </a:p>
          <a:p>
            <a:pPr lvl="2" eaLnBrk="1" hangingPunct="1"/>
            <a:r>
              <a:rPr lang="en-US" altLang="en-US" smtClean="0"/>
              <a:t> Solar environment</a:t>
            </a:r>
          </a:p>
          <a:p>
            <a:pPr lvl="2" eaLnBrk="1" hangingPunct="1"/>
            <a:r>
              <a:rPr lang="en-US" altLang="en-US" smtClean="0"/>
              <a:t> Galactic environment</a:t>
            </a:r>
          </a:p>
          <a:p>
            <a:pPr lvl="2" eaLnBrk="1" hangingPunct="1"/>
            <a:r>
              <a:rPr lang="en-US" altLang="en-US" smtClean="0"/>
              <a:t> Orbital Variations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Carbon Dioxide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841375"/>
            <a:ext cx="8229600" cy="4060825"/>
          </a:xfrm>
        </p:spPr>
        <p:txBody>
          <a:bodyPr/>
          <a:lstStyle/>
          <a:p>
            <a:pPr eaLnBrk="1" hangingPunct="1"/>
            <a:r>
              <a:rPr lang="en-US" altLang="en-US" smtClean="0"/>
              <a:t> Long-term sources: Volcanoes</a:t>
            </a:r>
          </a:p>
          <a:p>
            <a:pPr eaLnBrk="1" hangingPunct="1"/>
            <a:r>
              <a:rPr lang="en-US" altLang="en-US" smtClean="0"/>
              <a:t> Long-term sinks: Chemical Weathering</a:t>
            </a:r>
          </a:p>
          <a:p>
            <a:pPr lvl="1" eaLnBrk="1" hangingPunct="1"/>
            <a:r>
              <a:rPr lang="en-US" altLang="en-US" smtClean="0"/>
              <a:t> H</a:t>
            </a:r>
            <a:r>
              <a:rPr lang="en-US" altLang="en-US" baseline="-25000" smtClean="0"/>
              <a:t>2</a:t>
            </a:r>
            <a:r>
              <a:rPr lang="en-US" altLang="en-US" smtClean="0"/>
              <a:t>O + CO</a:t>
            </a:r>
            <a:r>
              <a:rPr lang="en-US" altLang="en-US" baseline="-25000" smtClean="0"/>
              <a:t>2</a:t>
            </a:r>
            <a:r>
              <a:rPr lang="en-US" altLang="en-US" smtClean="0"/>
              <a:t> </a:t>
            </a:r>
            <a:r>
              <a:rPr lang="en-US" altLang="en-US" smtClean="0">
                <a:latin typeface="MS Mincho" pitchFamily="49" charset="-128"/>
                <a:ea typeface="MS Mincho" pitchFamily="49" charset="-128"/>
                <a:sym typeface="Symbol" pitchFamily="18" charset="2"/>
              </a:rPr>
              <a:t></a:t>
            </a:r>
            <a:r>
              <a:rPr lang="en-US" altLang="en-US" smtClean="0">
                <a:ea typeface="MS Mincho" pitchFamily="49" charset="-128"/>
              </a:rPr>
              <a:t> H</a:t>
            </a:r>
            <a:r>
              <a:rPr lang="en-US" altLang="en-US" baseline="-25000" smtClean="0">
                <a:ea typeface="MS Mincho" pitchFamily="49" charset="-128"/>
              </a:rPr>
              <a:t>2</a:t>
            </a:r>
            <a:r>
              <a:rPr lang="en-US" altLang="en-US" smtClean="0">
                <a:ea typeface="MS Mincho" pitchFamily="49" charset="-128"/>
              </a:rPr>
              <a:t>CO</a:t>
            </a:r>
            <a:r>
              <a:rPr lang="en-US" altLang="en-US" baseline="-25000" smtClean="0">
                <a:ea typeface="MS Mincho" pitchFamily="49" charset="-128"/>
              </a:rPr>
              <a:t>3</a:t>
            </a:r>
            <a:r>
              <a:rPr lang="en-US" altLang="en-US" smtClean="0"/>
              <a:t> </a:t>
            </a:r>
            <a:r>
              <a:rPr lang="en-US" altLang="en-US" smtClean="0">
                <a:latin typeface="MS Mincho" pitchFamily="49" charset="-128"/>
                <a:ea typeface="MS Mincho" pitchFamily="49" charset="-128"/>
                <a:sym typeface="Symbol" pitchFamily="18" charset="2"/>
              </a:rPr>
              <a:t></a:t>
            </a:r>
            <a:r>
              <a:rPr lang="en-US" altLang="en-US" smtClean="0">
                <a:ea typeface="MS Mincho" pitchFamily="49" charset="-128"/>
              </a:rPr>
              <a:t> H</a:t>
            </a:r>
            <a:r>
              <a:rPr lang="en-US" altLang="en-US" baseline="30000" smtClean="0">
                <a:ea typeface="MS Mincho" pitchFamily="49" charset="-128"/>
              </a:rPr>
              <a:t>+</a:t>
            </a:r>
            <a:r>
              <a:rPr lang="en-US" altLang="en-US" smtClean="0">
                <a:ea typeface="MS Mincho" pitchFamily="49" charset="-128"/>
              </a:rPr>
              <a:t> + HCO</a:t>
            </a:r>
            <a:r>
              <a:rPr lang="en-US" altLang="en-US" baseline="-25000" smtClean="0">
                <a:ea typeface="MS Mincho" pitchFamily="49" charset="-128"/>
              </a:rPr>
              <a:t>3</a:t>
            </a:r>
          </a:p>
          <a:p>
            <a:pPr lvl="1" eaLnBrk="1" hangingPunct="1"/>
            <a:endParaRPr lang="en-US" altLang="en-US" smtClean="0">
              <a:ea typeface="MS Mincho" pitchFamily="49" charset="-128"/>
            </a:endParaRPr>
          </a:p>
          <a:p>
            <a:pPr lvl="1" eaLnBrk="1" hangingPunct="1"/>
            <a:r>
              <a:rPr lang="en-US" altLang="en-US" smtClean="0">
                <a:ea typeface="MS Mincho" pitchFamily="49" charset="-128"/>
              </a:rPr>
              <a:t> CaCO</a:t>
            </a:r>
            <a:r>
              <a:rPr lang="en-US" altLang="en-US" baseline="-25000" smtClean="0">
                <a:ea typeface="MS Mincho" pitchFamily="49" charset="-128"/>
              </a:rPr>
              <a:t>3</a:t>
            </a:r>
            <a:r>
              <a:rPr lang="en-US" altLang="en-US" smtClean="0">
                <a:ea typeface="MS Mincho" pitchFamily="49" charset="-128"/>
              </a:rPr>
              <a:t> + H</a:t>
            </a:r>
            <a:r>
              <a:rPr lang="en-US" altLang="en-US" baseline="30000" smtClean="0">
                <a:ea typeface="MS Mincho" pitchFamily="49" charset="-128"/>
              </a:rPr>
              <a:t>+</a:t>
            </a:r>
            <a:r>
              <a:rPr lang="en-US" altLang="en-US" smtClean="0"/>
              <a:t> </a:t>
            </a:r>
            <a:r>
              <a:rPr lang="en-US" altLang="en-US" smtClean="0">
                <a:latin typeface="MS Mincho" pitchFamily="49" charset="-128"/>
                <a:ea typeface="MS Mincho" pitchFamily="49" charset="-128"/>
                <a:sym typeface="Symbol" pitchFamily="18" charset="2"/>
              </a:rPr>
              <a:t></a:t>
            </a:r>
            <a:r>
              <a:rPr lang="en-US" altLang="en-US" smtClean="0">
                <a:ea typeface="MS Mincho" pitchFamily="49" charset="-128"/>
              </a:rPr>
              <a:t> Ca + HCO</a:t>
            </a:r>
            <a:r>
              <a:rPr lang="en-US" altLang="en-US" baseline="-25000" smtClean="0">
                <a:ea typeface="MS Mincho" pitchFamily="49" charset="-128"/>
              </a:rPr>
              <a:t>3</a:t>
            </a:r>
            <a:endParaRPr lang="en-US" altLang="en-US" smtClean="0">
              <a:ea typeface="MS Mincho" pitchFamily="49" charset="-128"/>
            </a:endParaRPr>
          </a:p>
          <a:p>
            <a:pPr eaLnBrk="1" hangingPunct="1"/>
            <a:r>
              <a:rPr lang="en-US" altLang="en-US" smtClean="0"/>
              <a:t> Variable storage:</a:t>
            </a:r>
          </a:p>
          <a:p>
            <a:pPr eaLnBrk="1" hangingPunct="1">
              <a:buFont typeface="Webdings" pitchFamily="18" charset="2"/>
              <a:buNone/>
            </a:pPr>
            <a:r>
              <a:rPr lang="en-US" altLang="en-US" smtClean="0"/>
              <a:t>        Biosphere</a:t>
            </a:r>
          </a:p>
          <a:p>
            <a:pPr lvl="1" eaLnBrk="1" hangingPunct="1"/>
            <a:r>
              <a:rPr lang="en-US" altLang="en-US" smtClean="0"/>
              <a:t> plants absorb</a:t>
            </a:r>
          </a:p>
          <a:p>
            <a:pPr lvl="1" eaLnBrk="1" hangingPunct="1"/>
            <a:r>
              <a:rPr lang="en-US" altLang="en-US" smtClean="0"/>
              <a:t> decay releases</a:t>
            </a:r>
          </a:p>
        </p:txBody>
      </p:sp>
      <p:pic>
        <p:nvPicPr>
          <p:cNvPr id="21508" name="Picture 4" descr="CO2Te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3692525"/>
            <a:ext cx="3998913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864100" y="5976938"/>
            <a:ext cx="2901950" cy="396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6600"/>
                </a:solidFill>
              </a:rPr>
              <a:t>Relative Temperature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941888" y="3932238"/>
            <a:ext cx="2000250" cy="7016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6600"/>
                </a:solidFill>
              </a:rPr>
              <a:t>CO</a:t>
            </a:r>
            <a:r>
              <a:rPr lang="en-US" altLang="en-US" sz="2000" baseline="-25000">
                <a:solidFill>
                  <a:srgbClr val="006600"/>
                </a:solidFill>
              </a:rPr>
              <a:t>2</a:t>
            </a:r>
            <a:r>
              <a:rPr lang="en-US" altLang="en-US" sz="2000">
                <a:solidFill>
                  <a:srgbClr val="006600"/>
                </a:solidFill>
              </a:rPr>
              <a:t> Concentration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3201988" y="2424113"/>
            <a:ext cx="1814512" cy="36671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Carbonic Acid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514975" y="2517775"/>
            <a:ext cx="3282950" cy="91598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Bicarbonate can combine with many compounds eg. NaHCO</a:t>
            </a:r>
            <a:r>
              <a:rPr lang="en-US" altLang="en-US" sz="1800" baseline="-25000"/>
              <a:t>3</a:t>
            </a:r>
            <a:r>
              <a:rPr lang="en-US" altLang="en-US" sz="1800"/>
              <a:t>, Ca(HCO</a:t>
            </a:r>
            <a:r>
              <a:rPr lang="en-US" altLang="en-US" sz="1800" baseline="-25000"/>
              <a:t>3</a:t>
            </a:r>
            <a:r>
              <a:rPr lang="en-US" altLang="en-US" sz="1800"/>
              <a:t>)</a:t>
            </a:r>
            <a:r>
              <a:rPr lang="en-US" altLang="en-US" sz="1800" baseline="-25000"/>
              <a:t>2</a:t>
            </a:r>
          </a:p>
        </p:txBody>
      </p:sp>
      <p:sp>
        <p:nvSpPr>
          <p:cNvPr id="21513" name="Freeform 9"/>
          <p:cNvSpPr>
            <a:spLocks/>
          </p:cNvSpPr>
          <p:nvPr/>
        </p:nvSpPr>
        <p:spPr bwMode="auto">
          <a:xfrm>
            <a:off x="5103813" y="2374900"/>
            <a:ext cx="877887" cy="304800"/>
          </a:xfrm>
          <a:custGeom>
            <a:avLst/>
            <a:gdLst>
              <a:gd name="T0" fmla="*/ 1116427789 w 553"/>
              <a:gd name="T1" fmla="*/ 483870000 h 192"/>
              <a:gd name="T2" fmla="*/ 88204625 w 553"/>
              <a:gd name="T3" fmla="*/ 393144375 h 192"/>
              <a:gd name="T4" fmla="*/ 582154968 w 553"/>
              <a:gd name="T5" fmla="*/ 277217188 h 192"/>
              <a:gd name="T6" fmla="*/ 309978248 w 553"/>
              <a:gd name="T7" fmla="*/ 201612500 h 192"/>
              <a:gd name="T8" fmla="*/ 1393644819 w 553"/>
              <a:gd name="T9" fmla="*/ 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53" h="192">
                <a:moveTo>
                  <a:pt x="443" y="192"/>
                </a:moveTo>
                <a:cubicBezTo>
                  <a:pt x="375" y="186"/>
                  <a:pt x="70" y="170"/>
                  <a:pt x="35" y="156"/>
                </a:cubicBezTo>
                <a:cubicBezTo>
                  <a:pt x="0" y="142"/>
                  <a:pt x="216" y="123"/>
                  <a:pt x="231" y="110"/>
                </a:cubicBezTo>
                <a:cubicBezTo>
                  <a:pt x="246" y="97"/>
                  <a:pt x="69" y="98"/>
                  <a:pt x="123" y="80"/>
                </a:cubicBezTo>
                <a:cubicBezTo>
                  <a:pt x="177" y="62"/>
                  <a:pt x="464" y="17"/>
                  <a:pt x="553" y="0"/>
                </a:cubicBez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 type="arrow" w="med" len="med"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Freeform 10"/>
          <p:cNvSpPr>
            <a:spLocks/>
          </p:cNvSpPr>
          <p:nvPr/>
        </p:nvSpPr>
        <p:spPr bwMode="auto">
          <a:xfrm>
            <a:off x="5026025" y="2741613"/>
            <a:ext cx="774700" cy="325437"/>
          </a:xfrm>
          <a:custGeom>
            <a:avLst/>
            <a:gdLst>
              <a:gd name="T0" fmla="*/ 1229836250 w 488"/>
              <a:gd name="T1" fmla="*/ 22680578 h 205"/>
              <a:gd name="T2" fmla="*/ 534273125 w 488"/>
              <a:gd name="T3" fmla="*/ 405743739 h 205"/>
              <a:gd name="T4" fmla="*/ 861893438 w 488"/>
              <a:gd name="T5" fmla="*/ 17640273 h 205"/>
              <a:gd name="T6" fmla="*/ 0 w 488"/>
              <a:gd name="T7" fmla="*/ 516630444 h 20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88" h="205">
                <a:moveTo>
                  <a:pt x="488" y="9"/>
                </a:moveTo>
                <a:cubicBezTo>
                  <a:pt x="442" y="35"/>
                  <a:pt x="236" y="161"/>
                  <a:pt x="212" y="161"/>
                </a:cubicBezTo>
                <a:cubicBezTo>
                  <a:pt x="188" y="161"/>
                  <a:pt x="377" y="0"/>
                  <a:pt x="342" y="7"/>
                </a:cubicBezTo>
                <a:cubicBezTo>
                  <a:pt x="307" y="14"/>
                  <a:pt x="71" y="164"/>
                  <a:pt x="0" y="205"/>
                </a:cubicBez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 type="arrow" w="med" len="med"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ast 1k (Crowley Fig 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2568575"/>
            <a:ext cx="7542212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Climate History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 Crowley “Remembrance of Things Past”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 Last 1000 Years</a:t>
            </a:r>
          </a:p>
        </p:txBody>
      </p:sp>
      <p:pic>
        <p:nvPicPr>
          <p:cNvPr id="22533" name="Picture 5" descr="consequen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1417638"/>
            <a:ext cx="3978275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AutoShape 6"/>
          <p:cNvSpPr>
            <a:spLocks/>
          </p:cNvSpPr>
          <p:nvPr/>
        </p:nvSpPr>
        <p:spPr bwMode="auto">
          <a:xfrm rot="5400000">
            <a:off x="3288507" y="3515519"/>
            <a:ext cx="331787" cy="3171825"/>
          </a:xfrm>
          <a:prstGeom prst="rightBrace">
            <a:avLst>
              <a:gd name="adj1" fmla="val 79665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ot="10800000" vert="eaVert"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960563" y="5235575"/>
            <a:ext cx="2978150" cy="642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Seems to be Northern Hemisphere only.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171700" y="3108325"/>
            <a:ext cx="5427663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Temperature Changes from 1900 level.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Climate History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Last 18ky </a:t>
            </a:r>
          </a:p>
        </p:txBody>
      </p:sp>
      <p:pic>
        <p:nvPicPr>
          <p:cNvPr id="23556" name="Picture 4" descr="Last 18k (Crowley Fig 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1473200"/>
            <a:ext cx="7542213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298950" y="3879850"/>
            <a:ext cx="3908425" cy="91598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Younger Dryas:  Gulf Stream shutdown due to glacial meltwater flood down St. Lawrence River.</a:t>
            </a:r>
          </a:p>
        </p:txBody>
      </p:sp>
      <p:sp>
        <p:nvSpPr>
          <p:cNvPr id="23558" name="Freeform 6"/>
          <p:cNvSpPr>
            <a:spLocks/>
          </p:cNvSpPr>
          <p:nvPr/>
        </p:nvSpPr>
        <p:spPr bwMode="auto">
          <a:xfrm>
            <a:off x="3957638" y="4003675"/>
            <a:ext cx="585787" cy="311150"/>
          </a:xfrm>
          <a:custGeom>
            <a:avLst/>
            <a:gdLst>
              <a:gd name="T0" fmla="*/ 929936069 w 369"/>
              <a:gd name="T1" fmla="*/ 161290000 h 196"/>
              <a:gd name="T2" fmla="*/ 153728606 w 369"/>
              <a:gd name="T3" fmla="*/ 453628125 h 196"/>
              <a:gd name="T4" fmla="*/ 32761210 w 369"/>
              <a:gd name="T5" fmla="*/ 403225000 h 196"/>
              <a:gd name="T6" fmla="*/ 345260318 w 369"/>
              <a:gd name="T7" fmla="*/ 231854375 h 196"/>
              <a:gd name="T8" fmla="*/ 22680593 w 369"/>
              <a:gd name="T9" fmla="*/ 201612500 h 196"/>
              <a:gd name="T10" fmla="*/ 441026174 w 369"/>
              <a:gd name="T11" fmla="*/ 0 h 1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69" h="196">
                <a:moveTo>
                  <a:pt x="369" y="64"/>
                </a:moveTo>
                <a:cubicBezTo>
                  <a:pt x="318" y="83"/>
                  <a:pt x="120" y="164"/>
                  <a:pt x="61" y="180"/>
                </a:cubicBezTo>
                <a:cubicBezTo>
                  <a:pt x="2" y="196"/>
                  <a:pt x="0" y="175"/>
                  <a:pt x="13" y="160"/>
                </a:cubicBezTo>
                <a:cubicBezTo>
                  <a:pt x="26" y="145"/>
                  <a:pt x="138" y="105"/>
                  <a:pt x="137" y="92"/>
                </a:cubicBezTo>
                <a:cubicBezTo>
                  <a:pt x="136" y="79"/>
                  <a:pt x="3" y="95"/>
                  <a:pt x="9" y="80"/>
                </a:cubicBezTo>
                <a:cubicBezTo>
                  <a:pt x="15" y="65"/>
                  <a:pt x="141" y="17"/>
                  <a:pt x="175" y="0"/>
                </a:cubicBez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 type="arrow" w="med" len="med"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3655" name="Picture 7" descr="RetreatingGlaciersSlo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9225"/>
            <a:ext cx="3775075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128713" y="3454400"/>
            <a:ext cx="2114550" cy="6413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Wisconsonian Glaciation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3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Climate History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Last 150ky</a:t>
            </a:r>
          </a:p>
          <a:p>
            <a:pPr lvl="1" eaLnBrk="1" hangingPunct="1"/>
            <a:r>
              <a:rPr lang="en-US" altLang="en-US" smtClean="0"/>
              <a:t> mostly ice core data</a:t>
            </a:r>
          </a:p>
        </p:txBody>
      </p:sp>
      <p:pic>
        <p:nvPicPr>
          <p:cNvPr id="24580" name="Picture 4" descr="Last 160k (Crowley Fig 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2097088"/>
            <a:ext cx="7542213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Climate History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46113"/>
            <a:ext cx="9144000" cy="6053137"/>
          </a:xfrm>
        </p:spPr>
        <p:txBody>
          <a:bodyPr/>
          <a:lstStyle/>
          <a:p>
            <a:pPr eaLnBrk="1" hangingPunct="1"/>
            <a:r>
              <a:rPr lang="en-US" altLang="en-US" smtClean="0"/>
              <a:t> Last 140 ky</a:t>
            </a:r>
          </a:p>
        </p:txBody>
      </p:sp>
      <p:pic>
        <p:nvPicPr>
          <p:cNvPr id="25604" name="Picture 5" descr="last 150k ye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3"/>
          <a:stretch>
            <a:fillRect/>
          </a:stretch>
        </p:blipFill>
        <p:spPr bwMode="auto">
          <a:xfrm>
            <a:off x="1474788" y="1211263"/>
            <a:ext cx="6824662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last 150k ye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3" t="3036" r="17418" b="87880"/>
          <a:stretch>
            <a:fillRect/>
          </a:stretch>
        </p:blipFill>
        <p:spPr bwMode="auto">
          <a:xfrm>
            <a:off x="1539875" y="2711450"/>
            <a:ext cx="16954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 descr="last 150k ye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5" t="3477" r="51610" b="87958"/>
          <a:stretch>
            <a:fillRect/>
          </a:stretch>
        </p:blipFill>
        <p:spPr bwMode="auto">
          <a:xfrm>
            <a:off x="6003925" y="2725738"/>
            <a:ext cx="165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Climate History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46113"/>
            <a:ext cx="9144000" cy="6053137"/>
          </a:xfrm>
        </p:spPr>
        <p:txBody>
          <a:bodyPr/>
          <a:lstStyle/>
          <a:p>
            <a:pPr eaLnBrk="1" hangingPunct="1"/>
            <a:r>
              <a:rPr lang="en-US" altLang="en-US" smtClean="0"/>
              <a:t> Last 140 ky</a:t>
            </a:r>
          </a:p>
        </p:txBody>
      </p:sp>
      <p:pic>
        <p:nvPicPr>
          <p:cNvPr id="26628" name="Picture 5" descr="last 150k ye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3"/>
          <a:stretch>
            <a:fillRect/>
          </a:stretch>
        </p:blipFill>
        <p:spPr bwMode="auto">
          <a:xfrm>
            <a:off x="1474788" y="1211263"/>
            <a:ext cx="6824662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last 150k ye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3" t="3036" r="17418" b="87880"/>
          <a:stretch>
            <a:fillRect/>
          </a:stretch>
        </p:blipFill>
        <p:spPr bwMode="auto">
          <a:xfrm>
            <a:off x="1539875" y="2711450"/>
            <a:ext cx="16954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last 150k ye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5" t="3477" r="51610" b="87958"/>
          <a:stretch>
            <a:fillRect/>
          </a:stretch>
        </p:blipFill>
        <p:spPr bwMode="auto">
          <a:xfrm>
            <a:off x="6003925" y="2725738"/>
            <a:ext cx="165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3281363" y="4473575"/>
            <a:ext cx="1704975" cy="32067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6632" name="TextBox 2"/>
          <p:cNvSpPr txBox="1">
            <a:spLocks noChangeArrowheads="1"/>
          </p:cNvSpPr>
          <p:nvPr/>
        </p:nvSpPr>
        <p:spPr bwMode="auto">
          <a:xfrm>
            <a:off x="5221288" y="4597400"/>
            <a:ext cx="16303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76825" y="4476750"/>
            <a:ext cx="3086100" cy="1016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ACG Deniers claim warmer is better because of this name.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Climate History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Last 800ky</a:t>
            </a:r>
          </a:p>
          <a:p>
            <a:pPr lvl="1" eaLnBrk="1" hangingPunct="1"/>
            <a:r>
              <a:rPr lang="en-US" altLang="en-US" smtClean="0"/>
              <a:t> Deep sea cores, </a:t>
            </a:r>
            <a:r>
              <a:rPr lang="en-US" altLang="en-US" baseline="30000" smtClean="0"/>
              <a:t>16</a:t>
            </a:r>
            <a:r>
              <a:rPr lang="en-US" altLang="en-US" smtClean="0"/>
              <a:t>O/</a:t>
            </a:r>
            <a:r>
              <a:rPr lang="en-US" altLang="en-US" baseline="30000" smtClean="0"/>
              <a:t>18</a:t>
            </a:r>
            <a:r>
              <a:rPr lang="en-US" altLang="en-US" smtClean="0"/>
              <a:t>O </a:t>
            </a:r>
          </a:p>
        </p:txBody>
      </p:sp>
      <p:pic>
        <p:nvPicPr>
          <p:cNvPr id="27652" name="Picture 4" descr="Last 800k (Crowley Fig 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2043113"/>
            <a:ext cx="754221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6789738" y="1731963"/>
            <a:ext cx="14287" cy="42672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>
            <a:off x="6831013" y="3200400"/>
            <a:ext cx="1328737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875463" y="3270250"/>
            <a:ext cx="1289050" cy="3667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Humans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2205038" y="2576513"/>
            <a:ext cx="2979737" cy="6413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Repeating ice ages much cooler than today!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ast 100M (Crowley Fig 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2043113"/>
            <a:ext cx="7542212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Climate History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11138" y="725488"/>
            <a:ext cx="8720137" cy="5818187"/>
          </a:xfrm>
        </p:spPr>
        <p:txBody>
          <a:bodyPr/>
          <a:lstStyle/>
          <a:p>
            <a:pPr eaLnBrk="1" hangingPunct="1"/>
            <a:r>
              <a:rPr lang="en-US" altLang="en-US" smtClean="0"/>
              <a:t> Last 100My</a:t>
            </a:r>
          </a:p>
          <a:p>
            <a:pPr lvl="1" eaLnBrk="1" hangingPunct="1"/>
            <a:r>
              <a:rPr lang="en-US" altLang="en-US" smtClean="0"/>
              <a:t> Marine &amp; Terrestrial data</a:t>
            </a:r>
          </a:p>
        </p:txBody>
      </p:sp>
      <p:sp>
        <p:nvSpPr>
          <p:cNvPr id="28677" name="Line 6"/>
          <p:cNvSpPr>
            <a:spLocks noChangeShapeType="1"/>
          </p:cNvSpPr>
          <p:nvPr/>
        </p:nvSpPr>
        <p:spPr bwMode="auto">
          <a:xfrm flipH="1">
            <a:off x="1527175" y="4648200"/>
            <a:ext cx="1647825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1597025" y="3602038"/>
            <a:ext cx="1289050" cy="91598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Much warmer in Mesozoic!</a:t>
            </a: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4989513" y="3725863"/>
            <a:ext cx="1235075" cy="36671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ice ages</a:t>
            </a:r>
          </a:p>
        </p:txBody>
      </p:sp>
      <p:sp>
        <p:nvSpPr>
          <p:cNvPr id="28680" name="Line 13"/>
          <p:cNvSpPr>
            <a:spLocks noChangeShapeType="1"/>
          </p:cNvSpPr>
          <p:nvPr/>
        </p:nvSpPr>
        <p:spPr bwMode="auto">
          <a:xfrm>
            <a:off x="-301625" y="4937125"/>
            <a:ext cx="4762" cy="876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Climatic Events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825" y="804863"/>
            <a:ext cx="7997825" cy="5568950"/>
          </a:xfrm>
        </p:spPr>
        <p:txBody>
          <a:bodyPr/>
          <a:lstStyle/>
          <a:p>
            <a:pPr eaLnBrk="1" hangingPunct="1"/>
            <a:r>
              <a:rPr lang="en-US" altLang="en-US" smtClean="0"/>
              <a:t> Volcanoes</a:t>
            </a:r>
          </a:p>
          <a:p>
            <a:pPr lvl="1" eaLnBrk="1" hangingPunct="1"/>
            <a:r>
              <a:rPr lang="en-US" altLang="en-US" smtClean="0"/>
              <a:t> Put ash (SO</a:t>
            </a:r>
            <a:r>
              <a:rPr lang="en-US" altLang="en-US" baseline="-25000" smtClean="0"/>
              <a:t>2</a:t>
            </a:r>
            <a:r>
              <a:rPr lang="en-US" altLang="en-US" smtClean="0"/>
              <a:t>) high in atmosphere</a:t>
            </a:r>
          </a:p>
          <a:p>
            <a:pPr eaLnBrk="1" hangingPunct="1"/>
            <a:r>
              <a:rPr lang="en-US" altLang="en-US" smtClean="0"/>
              <a:t> Comet/Meteor Impacts</a:t>
            </a:r>
          </a:p>
          <a:p>
            <a:pPr lvl="1" eaLnBrk="1" hangingPunct="1"/>
            <a:r>
              <a:rPr lang="en-US" altLang="en-US" smtClean="0"/>
              <a:t> Cause fires &amp; tsunamis</a:t>
            </a:r>
          </a:p>
          <a:p>
            <a:pPr lvl="1" eaLnBrk="1" hangingPunct="1"/>
            <a:r>
              <a:rPr lang="en-US" altLang="en-US" smtClean="0"/>
              <a:t> Put dust &amp; ash high in atmosphere</a:t>
            </a:r>
          </a:p>
          <a:p>
            <a:pPr lvl="1"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Climatic Events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0075"/>
            <a:ext cx="9144000" cy="6053138"/>
          </a:xfrm>
        </p:spPr>
        <p:txBody>
          <a:bodyPr/>
          <a:lstStyle/>
          <a:p>
            <a:pPr eaLnBrk="1" hangingPunct="1"/>
            <a:r>
              <a:rPr lang="en-US" altLang="en-US" smtClean="0"/>
              <a:t> Volcanoes</a:t>
            </a:r>
          </a:p>
          <a:p>
            <a:pPr lvl="1" eaLnBrk="1" hangingPunct="1"/>
            <a:r>
              <a:rPr lang="en-US" altLang="en-US" smtClean="0"/>
              <a:t>  Mt. Tambora, 4/5/1815</a:t>
            </a:r>
          </a:p>
          <a:p>
            <a:pPr lvl="2" eaLnBrk="1" hangingPunct="1"/>
            <a:r>
              <a:rPr lang="en-US" altLang="en-US" smtClean="0"/>
              <a:t> erupted after 5000 years of dormancy</a:t>
            </a:r>
          </a:p>
          <a:p>
            <a:pPr lvl="2" eaLnBrk="1" hangingPunct="1"/>
            <a:r>
              <a:rPr lang="en-US" altLang="en-US" smtClean="0"/>
              <a:t> resulted in “year without a summer” in US</a:t>
            </a: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0"/>
            <a:ext cx="234473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77800" y="2840038"/>
            <a:ext cx="8788400" cy="3378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In New England the summer of 1816 included … widespread frost at low level sites around New England on the 8-9th July and the </a:t>
            </a:r>
            <a:r>
              <a:rPr lang="en-US" altLang="en-US" sz="2400">
                <a:solidFill>
                  <a:srgbClr val="FF3300"/>
                </a:solidFill>
              </a:rPr>
              <a:t>damaging frosts on the 22</a:t>
            </a:r>
            <a:r>
              <a:rPr lang="en-US" altLang="en-US" sz="2400" baseline="30000">
                <a:solidFill>
                  <a:srgbClr val="FF3300"/>
                </a:solidFill>
              </a:rPr>
              <a:t>nd</a:t>
            </a:r>
            <a:r>
              <a:rPr lang="en-US" altLang="en-US" sz="2400">
                <a:solidFill>
                  <a:srgbClr val="FF3300"/>
                </a:solidFill>
              </a:rPr>
              <a:t> of August</a:t>
            </a:r>
            <a:r>
              <a:rPr lang="en-US" altLang="en-US" sz="2400"/>
              <a:t> from interior New England right the way south into North Carolina (Ludlum 1989).  … This all led to crop failures and food shortages and helped stimulate a move westwards the following year. In both Connecticut and parts of New York State frosts after April are rare, but </a:t>
            </a:r>
            <a:r>
              <a:rPr lang="en-US" altLang="en-US" sz="2400">
                <a:solidFill>
                  <a:srgbClr val="FF3300"/>
                </a:solidFill>
              </a:rPr>
              <a:t>in 1816 frosts were recorded every month of the year</a:t>
            </a:r>
            <a:r>
              <a:rPr lang="en-US" altLang="en-US" sz="2400"/>
              <a:t> (Lamb 1816, Neil Davids).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0" y="6491288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http://www.dandantheweatherman.com/Bereklauw/yearnosummer.html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1338"/>
            <a:ext cx="9144000" cy="3427412"/>
          </a:xfrm>
        </p:spPr>
        <p:txBody>
          <a:bodyPr/>
          <a:lstStyle/>
          <a:p>
            <a:pPr eaLnBrk="1" hangingPunct="1"/>
            <a:r>
              <a:rPr lang="en-US" altLang="en-US" smtClean="0"/>
              <a:t> Instrumental</a:t>
            </a:r>
          </a:p>
          <a:p>
            <a:pPr lvl="1" eaLnBrk="1" hangingPunct="1"/>
            <a:r>
              <a:rPr lang="en-US" altLang="en-US" smtClean="0"/>
              <a:t> 18</a:t>
            </a:r>
            <a:r>
              <a:rPr lang="en-US" altLang="en-US" baseline="30000" smtClean="0"/>
              <a:t>th</a:t>
            </a:r>
            <a:r>
              <a:rPr lang="en-US" altLang="en-US" smtClean="0"/>
              <a:t> – 21</a:t>
            </a:r>
            <a:r>
              <a:rPr lang="en-US" altLang="en-US" baseline="30000" smtClean="0"/>
              <a:t>st</a:t>
            </a:r>
            <a:r>
              <a:rPr lang="en-US" altLang="en-US" smtClean="0"/>
              <a:t> centuries with increasing accuracy</a:t>
            </a:r>
          </a:p>
          <a:p>
            <a:pPr lvl="2" eaLnBrk="1" hangingPunct="1"/>
            <a:r>
              <a:rPr lang="en-US" altLang="en-US" smtClean="0"/>
              <a:t> Best in Europe, N. America, Australia</a:t>
            </a:r>
          </a:p>
          <a:p>
            <a:pPr lvl="2" eaLnBrk="1" hangingPunct="1"/>
            <a:r>
              <a:rPr lang="en-US" altLang="en-US" smtClean="0"/>
              <a:t> Very little data over oceans, 70% of surface</a:t>
            </a:r>
          </a:p>
          <a:p>
            <a:pPr lvl="1" eaLnBrk="1" hangingPunct="1"/>
            <a:r>
              <a:rPr lang="en-US" altLang="en-US" smtClean="0"/>
              <a:t> Keeling Curve: 1957 - present</a:t>
            </a:r>
          </a:p>
          <a:p>
            <a:pPr lvl="2" eaLnBrk="1" hangingPunct="1"/>
            <a:r>
              <a:rPr lang="en-US" altLang="en-US" smtClean="0"/>
              <a:t> CO</a:t>
            </a:r>
            <a:r>
              <a:rPr lang="en-US" altLang="en-US" baseline="-25000" smtClean="0"/>
              <a:t>2</a:t>
            </a:r>
            <a:r>
              <a:rPr lang="en-US" altLang="en-US" smtClean="0"/>
              <a:t> in air over Mauna Loa, Hawaii</a:t>
            </a:r>
          </a:p>
        </p:txBody>
      </p:sp>
      <p:grpSp>
        <p:nvGrpSpPr>
          <p:cNvPr id="4099" name="Group 4"/>
          <p:cNvGrpSpPr>
            <a:grpSpLocks/>
          </p:cNvGrpSpPr>
          <p:nvPr/>
        </p:nvGrpSpPr>
        <p:grpSpPr bwMode="auto">
          <a:xfrm>
            <a:off x="612775" y="3467100"/>
            <a:ext cx="5062538" cy="3390900"/>
            <a:chOff x="1668518" y="3341567"/>
            <a:chExt cx="5249917" cy="3516433"/>
          </a:xfrm>
        </p:grpSpPr>
        <p:sp>
          <p:nvSpPr>
            <p:cNvPr id="4105" name="Rectangle 2"/>
            <p:cNvSpPr>
              <a:spLocks noChangeArrowheads="1"/>
            </p:cNvSpPr>
            <p:nvPr/>
          </p:nvSpPr>
          <p:spPr bwMode="auto">
            <a:xfrm>
              <a:off x="1668518" y="3389586"/>
              <a:ext cx="5249917" cy="3468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pic>
          <p:nvPicPr>
            <p:cNvPr id="4106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028" y="3341567"/>
              <a:ext cx="5228897" cy="3516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Past Climate Records</a:t>
            </a:r>
          </a:p>
        </p:txBody>
      </p:sp>
      <p:sp>
        <p:nvSpPr>
          <p:cNvPr id="4101" name="Line 11"/>
          <p:cNvSpPr>
            <a:spLocks noChangeShapeType="1"/>
          </p:cNvSpPr>
          <p:nvPr/>
        </p:nvSpPr>
        <p:spPr bwMode="auto">
          <a:xfrm flipH="1">
            <a:off x="5035550" y="6116638"/>
            <a:ext cx="1428750" cy="25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Text Box 12"/>
          <p:cNvSpPr txBox="1">
            <a:spLocks noChangeArrowheads="1"/>
          </p:cNvSpPr>
          <p:nvPr/>
        </p:nvSpPr>
        <p:spPr bwMode="auto">
          <a:xfrm>
            <a:off x="6369050" y="5908675"/>
            <a:ext cx="2438400" cy="639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Arial" charset="0"/>
              </a:rPr>
              <a:t>Northern Summer: Plants absorb CO</a:t>
            </a:r>
            <a:r>
              <a:rPr lang="en-US" altLang="en-US" sz="1800" baseline="-25000">
                <a:solidFill>
                  <a:srgbClr val="0000FF"/>
                </a:solidFill>
                <a:latin typeface="Arial" charset="0"/>
              </a:rPr>
              <a:t>2</a:t>
            </a:r>
          </a:p>
        </p:txBody>
      </p:sp>
      <p:sp>
        <p:nvSpPr>
          <p:cNvPr id="4103" name="Text Box 14"/>
          <p:cNvSpPr txBox="1">
            <a:spLocks noChangeArrowheads="1"/>
          </p:cNvSpPr>
          <p:nvPr/>
        </p:nvSpPr>
        <p:spPr bwMode="auto">
          <a:xfrm>
            <a:off x="6103938" y="4754563"/>
            <a:ext cx="2438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Arial" charset="0"/>
              </a:rPr>
              <a:t>Northern Winter: CO</a:t>
            </a:r>
            <a:r>
              <a:rPr lang="en-US" altLang="en-US" sz="1800" baseline="-2500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altLang="en-US" sz="1800">
                <a:solidFill>
                  <a:srgbClr val="0000FF"/>
                </a:solidFill>
                <a:latin typeface="Arial" charset="0"/>
              </a:rPr>
              <a:t> builds up from decay.</a:t>
            </a:r>
          </a:p>
        </p:txBody>
      </p:sp>
      <p:sp>
        <p:nvSpPr>
          <p:cNvPr id="4104" name="Line 15"/>
          <p:cNvSpPr>
            <a:spLocks noChangeShapeType="1"/>
          </p:cNvSpPr>
          <p:nvPr/>
        </p:nvSpPr>
        <p:spPr bwMode="auto">
          <a:xfrm flipH="1">
            <a:off x="4572000" y="5060950"/>
            <a:ext cx="1403350" cy="5365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Climatic Events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Mt. Pinatubo, 6/15/1991</a:t>
            </a:r>
          </a:p>
          <a:p>
            <a:pPr lvl="1" eaLnBrk="1" hangingPunct="1"/>
            <a:r>
              <a:rPr lang="en-US" altLang="en-US" smtClean="0"/>
              <a:t> 10 times bigger than Mt. St. Helens</a:t>
            </a:r>
          </a:p>
          <a:p>
            <a:pPr lvl="1" eaLnBrk="1" hangingPunct="1"/>
            <a:endParaRPr lang="en-US" altLang="en-US" smtClean="0"/>
          </a:p>
        </p:txBody>
      </p:sp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301625" y="2105025"/>
            <a:ext cx="8378825" cy="3378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In 1992 and 1993, the average temperature in the Northern Hemisphere was reduced 0.5 to 0.6°C and the entire planet was cooled 0.4 to 0.5°C. The maximum reduction in global temperature occurred in August 1992 with a reduction of 0.73°C. The eruption is believed to have influenced such events as </a:t>
            </a:r>
            <a:r>
              <a:rPr lang="en-US" altLang="en-US" sz="2400">
                <a:solidFill>
                  <a:srgbClr val="FF3300"/>
                </a:solidFill>
              </a:rPr>
              <a:t>1993 floods along the Mississippi river</a:t>
            </a:r>
            <a:r>
              <a:rPr lang="en-US" altLang="en-US" sz="2400"/>
              <a:t> and the drought in the Sahel region of Africa. </a:t>
            </a:r>
            <a:r>
              <a:rPr lang="en-US" altLang="en-US" sz="2400">
                <a:solidFill>
                  <a:srgbClr val="FF3300"/>
                </a:solidFill>
              </a:rPr>
              <a:t>The United States experienced its third coldest and third wettest summer in 77 years during 1992.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Climatic Events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Lots of Volcanoes</a:t>
            </a:r>
          </a:p>
          <a:p>
            <a:pPr lvl="1" eaLnBrk="1" hangingPunct="1"/>
            <a:r>
              <a:rPr lang="en-US" altLang="en-US" smtClean="0"/>
              <a:t> Indonesia</a:t>
            </a:r>
          </a:p>
        </p:txBody>
      </p:sp>
      <p:pic>
        <p:nvPicPr>
          <p:cNvPr id="6758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905000"/>
            <a:ext cx="711517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0998" name="Oval 6"/>
          <p:cNvSpPr>
            <a:spLocks noChangeArrowheads="1"/>
          </p:cNvSpPr>
          <p:nvPr/>
        </p:nvSpPr>
        <p:spPr bwMode="auto">
          <a:xfrm>
            <a:off x="3678238" y="4916488"/>
            <a:ext cx="182562" cy="182562"/>
          </a:xfrm>
          <a:prstGeom prst="ellipse">
            <a:avLst/>
          </a:prstGeom>
          <a:noFill/>
          <a:ln w="31750">
            <a:solidFill>
              <a:srgbClr val="FF3300"/>
            </a:solidFill>
            <a:round/>
            <a:headEnd/>
            <a:tailEnd/>
          </a:ln>
          <a:effectLst>
            <a:outerShdw dist="1796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40999" name="Text Box 7"/>
          <p:cNvSpPr txBox="1">
            <a:spLocks noChangeArrowheads="1"/>
          </p:cNvSpPr>
          <p:nvPr/>
        </p:nvSpPr>
        <p:spPr bwMode="auto">
          <a:xfrm>
            <a:off x="0" y="2149475"/>
            <a:ext cx="2070100" cy="1917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Krakatau may have split Sumatra from Java</a:t>
            </a:r>
          </a:p>
        </p:txBody>
      </p:sp>
      <p:sp>
        <p:nvSpPr>
          <p:cNvPr id="341000" name="Line 8"/>
          <p:cNvSpPr>
            <a:spLocks noChangeShapeType="1"/>
          </p:cNvSpPr>
          <p:nvPr/>
        </p:nvSpPr>
        <p:spPr bwMode="auto">
          <a:xfrm>
            <a:off x="1798638" y="4008438"/>
            <a:ext cx="1798637" cy="9144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 type="arrow" w="med" len="med"/>
            <a:tailEnd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1001" name="Oval 9"/>
          <p:cNvSpPr>
            <a:spLocks noChangeArrowheads="1"/>
          </p:cNvSpPr>
          <p:nvPr/>
        </p:nvSpPr>
        <p:spPr bwMode="auto">
          <a:xfrm>
            <a:off x="5481638" y="5219700"/>
            <a:ext cx="182562" cy="182563"/>
          </a:xfrm>
          <a:prstGeom prst="ellipse">
            <a:avLst/>
          </a:prstGeom>
          <a:noFill/>
          <a:ln w="31750">
            <a:solidFill>
              <a:srgbClr val="FF3300"/>
            </a:solidFill>
            <a:round/>
            <a:headEnd/>
            <a:tailEnd/>
          </a:ln>
          <a:effectLst>
            <a:outerShdw dist="1796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41002" name="AutoShape 10"/>
          <p:cNvSpPr>
            <a:spLocks noChangeArrowheads="1"/>
          </p:cNvSpPr>
          <p:nvPr/>
        </p:nvSpPr>
        <p:spPr bwMode="auto">
          <a:xfrm>
            <a:off x="5295900" y="5472113"/>
            <a:ext cx="752475" cy="209550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0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0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1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1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4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998" grpId="0" animBg="1"/>
      <p:bldP spid="340999" grpId="0"/>
      <p:bldP spid="341000" grpId="0" animBg="1"/>
      <p:bldP spid="341001" grpId="0" animBg="1"/>
      <p:bldP spid="34100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7675"/>
            <a:ext cx="42418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" t="600" r="1248" b="2429"/>
          <a:stretch>
            <a:fillRect/>
          </a:stretch>
        </p:blipFill>
        <p:spPr bwMode="auto">
          <a:xfrm>
            <a:off x="4303713" y="1962150"/>
            <a:ext cx="4840287" cy="487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813425" cy="6858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Climatic Events</a:t>
            </a:r>
          </a:p>
        </p:txBody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Lots of Volcanoes</a:t>
            </a:r>
          </a:p>
          <a:p>
            <a:pPr lvl="1" eaLnBrk="1" hangingPunct="1"/>
            <a:r>
              <a:rPr lang="en-US" altLang="en-US" smtClean="0"/>
              <a:t> Aleutian Islands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411163" y="2060575"/>
            <a:ext cx="3182937" cy="1552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Novarupta had largest eruption in 20</a:t>
            </a:r>
            <a:r>
              <a:rPr lang="en-US" altLang="en-US" sz="2400" baseline="30000"/>
              <a:t>th</a:t>
            </a:r>
            <a:r>
              <a:rPr lang="en-US" altLang="en-US" sz="2400"/>
              <a:t> Century on  June  6, 1912</a:t>
            </a:r>
          </a:p>
        </p:txBody>
      </p:sp>
      <p:sp>
        <p:nvSpPr>
          <p:cNvPr id="68615" name="Line 7"/>
          <p:cNvSpPr>
            <a:spLocks noChangeShapeType="1"/>
          </p:cNvSpPr>
          <p:nvPr/>
        </p:nvSpPr>
        <p:spPr bwMode="auto">
          <a:xfrm>
            <a:off x="3033713" y="3444875"/>
            <a:ext cx="1447800" cy="776288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6" name="Text Box 13"/>
          <p:cNvSpPr txBox="1">
            <a:spLocks noChangeArrowheads="1"/>
          </p:cNvSpPr>
          <p:nvPr/>
        </p:nvSpPr>
        <p:spPr bwMode="auto">
          <a:xfrm>
            <a:off x="6205538" y="2609850"/>
            <a:ext cx="2938462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</a:rPr>
              <a:t>Novarupta ash 1912</a:t>
            </a:r>
          </a:p>
        </p:txBody>
      </p:sp>
      <p:sp>
        <p:nvSpPr>
          <p:cNvPr id="68617" name="Text Box 14"/>
          <p:cNvSpPr txBox="1">
            <a:spLocks noChangeArrowheads="1"/>
          </p:cNvSpPr>
          <p:nvPr/>
        </p:nvSpPr>
        <p:spPr bwMode="auto">
          <a:xfrm>
            <a:off x="4113213" y="2779713"/>
            <a:ext cx="1476375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</a:rPr>
              <a:t>Redoubt ash 1990</a:t>
            </a:r>
          </a:p>
        </p:txBody>
      </p:sp>
      <p:sp>
        <p:nvSpPr>
          <p:cNvPr id="68618" name="Text Box 15"/>
          <p:cNvSpPr txBox="1">
            <a:spLocks noChangeArrowheads="1"/>
          </p:cNvSpPr>
          <p:nvPr/>
        </p:nvSpPr>
        <p:spPr bwMode="auto">
          <a:xfrm>
            <a:off x="8294688" y="4551363"/>
            <a:ext cx="849312" cy="9159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</a:rPr>
              <a:t>Spurr ash 1992</a:t>
            </a:r>
          </a:p>
        </p:txBody>
      </p:sp>
      <p:sp>
        <p:nvSpPr>
          <p:cNvPr id="68619" name="Text Box 16"/>
          <p:cNvSpPr txBox="1">
            <a:spLocks noChangeArrowheads="1"/>
          </p:cNvSpPr>
          <p:nvPr/>
        </p:nvSpPr>
        <p:spPr bwMode="auto">
          <a:xfrm>
            <a:off x="5397500" y="5572125"/>
            <a:ext cx="1673225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</a:rPr>
              <a:t>Augustine ash 1976</a:t>
            </a:r>
          </a:p>
        </p:txBody>
      </p:sp>
      <p:pic>
        <p:nvPicPr>
          <p:cNvPr id="68620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0"/>
            <a:ext cx="30607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21" name="Line 18"/>
          <p:cNvSpPr>
            <a:spLocks noChangeShapeType="1"/>
          </p:cNvSpPr>
          <p:nvPr/>
        </p:nvSpPr>
        <p:spPr bwMode="auto">
          <a:xfrm flipH="1" flipV="1">
            <a:off x="7143750" y="4284663"/>
            <a:ext cx="1146175" cy="384175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2" name="Line 19"/>
          <p:cNvSpPr>
            <a:spLocks noChangeShapeType="1"/>
          </p:cNvSpPr>
          <p:nvPr/>
        </p:nvSpPr>
        <p:spPr bwMode="auto">
          <a:xfrm>
            <a:off x="6677025" y="2944813"/>
            <a:ext cx="9525" cy="293687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>
            <a:outerShdw dist="381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3" name="Line 20"/>
          <p:cNvSpPr>
            <a:spLocks noChangeShapeType="1"/>
          </p:cNvSpPr>
          <p:nvPr/>
        </p:nvSpPr>
        <p:spPr bwMode="auto">
          <a:xfrm flipV="1">
            <a:off x="6305550" y="4879975"/>
            <a:ext cx="212725" cy="701675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4" name="Line 21"/>
          <p:cNvSpPr>
            <a:spLocks noChangeShapeType="1"/>
          </p:cNvSpPr>
          <p:nvPr/>
        </p:nvSpPr>
        <p:spPr bwMode="auto">
          <a:xfrm>
            <a:off x="5108575" y="3397250"/>
            <a:ext cx="798513" cy="404813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5" name="Line 22"/>
          <p:cNvSpPr>
            <a:spLocks noChangeShapeType="1"/>
          </p:cNvSpPr>
          <p:nvPr/>
        </p:nvSpPr>
        <p:spPr bwMode="auto">
          <a:xfrm flipV="1">
            <a:off x="4743450" y="1252538"/>
            <a:ext cx="1098550" cy="15748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arrow" w="med" len="med"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10957" r="29434" b="4445"/>
          <a:stretch>
            <a:fillRect/>
          </a:stretch>
        </p:blipFill>
        <p:spPr bwMode="auto">
          <a:xfrm>
            <a:off x="1149350" y="1392238"/>
            <a:ext cx="7194550" cy="546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Climatic Events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Ring of Fire … Pacific Rim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8" descr="GlobalVolcan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3138"/>
            <a:ext cx="9140825" cy="588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Climatic Events</a:t>
            </a:r>
          </a:p>
        </p:txBody>
      </p:sp>
      <p:sp>
        <p:nvSpPr>
          <p:cNvPr id="70660" name="Text Box 6"/>
          <p:cNvSpPr txBox="1">
            <a:spLocks noChangeArrowheads="1"/>
          </p:cNvSpPr>
          <p:nvPr/>
        </p:nvSpPr>
        <p:spPr bwMode="auto">
          <a:xfrm>
            <a:off x="4424363" y="2439988"/>
            <a:ext cx="3248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http://www.volcano.si.edu/reports/usgs/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4000" smtClean="0"/>
              <a:t>Impact Craters on Earth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812800"/>
            <a:ext cx="8683625" cy="1941513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 Slowly erased by erosion</a:t>
            </a:r>
          </a:p>
          <a:p>
            <a:pPr eaLnBrk="1" hangingPunct="1"/>
            <a:r>
              <a:rPr lang="en-US" altLang="en-US" sz="3600" smtClean="0"/>
              <a:t> Fractured rock, gravitational variations indicate ancient craters</a:t>
            </a:r>
          </a:p>
        </p:txBody>
      </p:sp>
      <p:pic>
        <p:nvPicPr>
          <p:cNvPr id="71684" name="Picture 4" descr="CratersWorld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3363"/>
            <a:ext cx="9144000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476625" y="5805488"/>
            <a:ext cx="41719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World Impact Craters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5138" y="0"/>
            <a:ext cx="8637587" cy="630238"/>
          </a:xfrm>
        </p:spPr>
        <p:txBody>
          <a:bodyPr/>
          <a:lstStyle/>
          <a:p>
            <a:pPr eaLnBrk="1" hangingPunct="1"/>
            <a:r>
              <a:rPr lang="en-US" altLang="en-US" smtClean="0"/>
              <a:t>Chicxulub Impact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4338" y="608013"/>
            <a:ext cx="5888037" cy="788987"/>
          </a:xfrm>
        </p:spPr>
        <p:txBody>
          <a:bodyPr/>
          <a:lstStyle/>
          <a:p>
            <a:pPr eaLnBrk="1" hangingPunct="1"/>
            <a:r>
              <a:rPr lang="en-US" altLang="en-US" smtClean="0"/>
              <a:t>Demise of the dinosaurs?</a:t>
            </a:r>
          </a:p>
        </p:txBody>
      </p:sp>
      <p:pic>
        <p:nvPicPr>
          <p:cNvPr id="72708" name="Picture 4" descr="ChicxulubImpact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109663"/>
            <a:ext cx="8532813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0" y="628173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http://www.lpl.arizona.edu/SIC/impact_cratering/Chicxulub/Chicx_title.html</a:t>
            </a:r>
          </a:p>
        </p:txBody>
      </p:sp>
      <p:grpSp>
        <p:nvGrpSpPr>
          <p:cNvPr id="288774" name="Group 6"/>
          <p:cNvGrpSpPr>
            <a:grpSpLocks/>
          </p:cNvGrpSpPr>
          <p:nvPr/>
        </p:nvGrpSpPr>
        <p:grpSpPr bwMode="auto">
          <a:xfrm>
            <a:off x="0" y="2157413"/>
            <a:ext cx="4700588" cy="4700587"/>
            <a:chOff x="0" y="1299"/>
            <a:chExt cx="2961" cy="2961"/>
          </a:xfrm>
        </p:grpSpPr>
        <p:pic>
          <p:nvPicPr>
            <p:cNvPr id="72717" name="Picture 7" descr="Chicxulu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99"/>
              <a:ext cx="2961" cy="2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8" name="Text Box 8"/>
            <p:cNvSpPr txBox="1">
              <a:spLocks noChangeArrowheads="1"/>
            </p:cNvSpPr>
            <p:nvPr/>
          </p:nvSpPr>
          <p:spPr bwMode="auto">
            <a:xfrm>
              <a:off x="121" y="1437"/>
              <a:ext cx="277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/>
                <a:t>Mapped by gravitational anomalies</a:t>
              </a:r>
            </a:p>
          </p:txBody>
        </p:sp>
      </p:grpSp>
      <p:grpSp>
        <p:nvGrpSpPr>
          <p:cNvPr id="288777" name="Group 9"/>
          <p:cNvGrpSpPr>
            <a:grpSpLocks/>
          </p:cNvGrpSpPr>
          <p:nvPr/>
        </p:nvGrpSpPr>
        <p:grpSpPr bwMode="auto">
          <a:xfrm>
            <a:off x="4745038" y="2622550"/>
            <a:ext cx="4398962" cy="3656013"/>
            <a:chOff x="2989" y="1652"/>
            <a:chExt cx="2771" cy="2303"/>
          </a:xfrm>
        </p:grpSpPr>
        <p:pic>
          <p:nvPicPr>
            <p:cNvPr id="72715" name="Picture 10" descr="ChicxulubYucut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" y="1652"/>
              <a:ext cx="2771" cy="2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6" name="Text Box 11"/>
            <p:cNvSpPr txBox="1">
              <a:spLocks noChangeArrowheads="1"/>
            </p:cNvSpPr>
            <p:nvPr/>
          </p:nvSpPr>
          <p:spPr bwMode="auto">
            <a:xfrm>
              <a:off x="3103" y="1758"/>
              <a:ext cx="25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rgbClr val="000066"/>
                  </a:solidFill>
                </a:rPr>
                <a:t>On Edge of Yucatan Peninsula</a:t>
              </a:r>
            </a:p>
          </p:txBody>
        </p:sp>
      </p:grpSp>
      <p:grpSp>
        <p:nvGrpSpPr>
          <p:cNvPr id="288780" name="Group 12"/>
          <p:cNvGrpSpPr>
            <a:grpSpLocks/>
          </p:cNvGrpSpPr>
          <p:nvPr/>
        </p:nvGrpSpPr>
        <p:grpSpPr bwMode="auto">
          <a:xfrm>
            <a:off x="338138" y="2014538"/>
            <a:ext cx="8526462" cy="4843462"/>
            <a:chOff x="230" y="1304"/>
            <a:chExt cx="5371" cy="3051"/>
          </a:xfrm>
        </p:grpSpPr>
        <p:pic>
          <p:nvPicPr>
            <p:cNvPr id="72713" name="Picture 13" descr="ChicxulubWorldMa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" y="1304"/>
              <a:ext cx="5371" cy="3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4" name="Text Box 14"/>
            <p:cNvSpPr txBox="1">
              <a:spLocks noChangeArrowheads="1"/>
            </p:cNvSpPr>
            <p:nvPr/>
          </p:nvSpPr>
          <p:spPr bwMode="auto">
            <a:xfrm>
              <a:off x="485" y="2587"/>
              <a:ext cx="115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/>
                <a:t>Earth c. 65 million BCE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8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8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8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8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23913"/>
          </a:xfrm>
        </p:spPr>
        <p:txBody>
          <a:bodyPr/>
          <a:lstStyle/>
          <a:p>
            <a:pPr eaLnBrk="1" hangingPunct="1"/>
            <a:r>
              <a:rPr lang="en-US" altLang="en-US" sz="4800" smtClean="0"/>
              <a:t>Impacts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84363" y="696913"/>
            <a:ext cx="6997700" cy="4622800"/>
          </a:xfrm>
        </p:spPr>
        <p:txBody>
          <a:bodyPr/>
          <a:lstStyle/>
          <a:p>
            <a:pPr eaLnBrk="1" hangingPunct="1"/>
            <a:r>
              <a:rPr lang="en-US" altLang="en-US" smtClean="0"/>
              <a:t> Cause of mass extinctions?</a:t>
            </a:r>
          </a:p>
          <a:p>
            <a:pPr eaLnBrk="1" hangingPunct="1"/>
            <a:r>
              <a:rPr lang="en-US" altLang="en-US" smtClean="0"/>
              <a:t> Cause of climate change</a:t>
            </a:r>
          </a:p>
        </p:txBody>
      </p:sp>
      <p:pic>
        <p:nvPicPr>
          <p:cNvPr id="73732" name="Picture 4" descr="MassExtinc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4"/>
          <a:stretch>
            <a:fillRect/>
          </a:stretch>
        </p:blipFill>
        <p:spPr bwMode="auto">
          <a:xfrm>
            <a:off x="1800225" y="1771650"/>
            <a:ext cx="734377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5" descr="MassExtinctionsGeologicTi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74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798" name="Line 6"/>
          <p:cNvSpPr>
            <a:spLocks noChangeShapeType="1"/>
          </p:cNvSpPr>
          <p:nvPr/>
        </p:nvSpPr>
        <p:spPr bwMode="auto">
          <a:xfrm>
            <a:off x="1411288" y="2149475"/>
            <a:ext cx="6561137" cy="10033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799" name="Line 7"/>
          <p:cNvSpPr>
            <a:spLocks noChangeShapeType="1"/>
          </p:cNvSpPr>
          <p:nvPr/>
        </p:nvSpPr>
        <p:spPr bwMode="auto">
          <a:xfrm flipV="1">
            <a:off x="1462088" y="4683125"/>
            <a:ext cx="3675062" cy="4841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00" name="Line 8"/>
          <p:cNvSpPr>
            <a:spLocks noChangeShapeType="1"/>
          </p:cNvSpPr>
          <p:nvPr/>
        </p:nvSpPr>
        <p:spPr bwMode="auto">
          <a:xfrm flipV="1">
            <a:off x="1433513" y="5172075"/>
            <a:ext cx="2959100" cy="5762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01" name="Line 9"/>
          <p:cNvSpPr>
            <a:spLocks noChangeShapeType="1"/>
          </p:cNvSpPr>
          <p:nvPr/>
        </p:nvSpPr>
        <p:spPr bwMode="auto">
          <a:xfrm>
            <a:off x="1430338" y="4270375"/>
            <a:ext cx="4794250" cy="4524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02" name="Line 10"/>
          <p:cNvSpPr>
            <a:spLocks noChangeShapeType="1"/>
          </p:cNvSpPr>
          <p:nvPr/>
        </p:nvSpPr>
        <p:spPr bwMode="auto">
          <a:xfrm>
            <a:off x="1417638" y="3887788"/>
            <a:ext cx="5191125" cy="631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03" name="Line 11"/>
          <p:cNvSpPr>
            <a:spLocks noChangeShapeType="1"/>
          </p:cNvSpPr>
          <p:nvPr/>
        </p:nvSpPr>
        <p:spPr bwMode="auto">
          <a:xfrm flipH="1">
            <a:off x="4402138" y="4079875"/>
            <a:ext cx="15875" cy="17510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04" name="Line 12"/>
          <p:cNvSpPr>
            <a:spLocks noChangeShapeType="1"/>
          </p:cNvSpPr>
          <p:nvPr/>
        </p:nvSpPr>
        <p:spPr bwMode="auto">
          <a:xfrm flipH="1">
            <a:off x="5138738" y="3725863"/>
            <a:ext cx="17462" cy="19923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05" name="Text Box 13"/>
          <p:cNvSpPr txBox="1">
            <a:spLocks noChangeArrowheads="1"/>
          </p:cNvSpPr>
          <p:nvPr/>
        </p:nvSpPr>
        <p:spPr bwMode="auto">
          <a:xfrm>
            <a:off x="6561138" y="4308475"/>
            <a:ext cx="2271712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99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</a:rPr>
              <a:t>Some may be due to nearby supernova explosions!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9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9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9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9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898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8" grpId="0" animBg="1"/>
      <p:bldP spid="289799" grpId="0" animBg="1"/>
      <p:bldP spid="289800" grpId="0" animBg="1"/>
      <p:bldP spid="289801" grpId="0" animBg="1"/>
      <p:bldP spid="289802" grpId="0" animBg="1"/>
      <p:bldP spid="289803" grpId="0" animBg="1"/>
      <p:bldP spid="289804" grpId="0" animBg="1"/>
      <p:bldP spid="28980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madagascar-chevrons-us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3273425"/>
            <a:ext cx="5999162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8"/>
          <p:cNvSpPr txBox="1">
            <a:spLocks noChangeArrowheads="1"/>
          </p:cNvSpPr>
          <p:nvPr/>
        </p:nvSpPr>
        <p:spPr bwMode="auto">
          <a:xfrm>
            <a:off x="1474788" y="6553200"/>
            <a:ext cx="5451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http://geology.com/news/labels/Oceanography.html</a:t>
            </a:r>
            <a:endParaRPr lang="en-US" altLang="en-US" sz="1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Recent Impacts</a:t>
            </a:r>
          </a:p>
        </p:txBody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0413"/>
            <a:ext cx="9144000" cy="6053137"/>
          </a:xfrm>
        </p:spPr>
        <p:txBody>
          <a:bodyPr/>
          <a:lstStyle/>
          <a:p>
            <a:pPr eaLnBrk="1" hangingPunct="1"/>
            <a:r>
              <a:rPr lang="en-US" altLang="en-US" smtClean="0"/>
              <a:t> Comet impact in 2800 BCE?</a:t>
            </a:r>
          </a:p>
          <a:p>
            <a:pPr lvl="1" eaLnBrk="1" hangingPunct="1"/>
            <a:r>
              <a:rPr lang="en-US" altLang="en-US" smtClean="0"/>
              <a:t> Chevrons in Madagascar</a:t>
            </a:r>
          </a:p>
          <a:p>
            <a:pPr lvl="2" eaLnBrk="1" hangingPunct="1"/>
            <a:r>
              <a:rPr lang="en-US" altLang="en-US" smtClean="0"/>
              <a:t> chevron-shaped piles of sediment from tsunami waves produced by comet impacts</a:t>
            </a:r>
          </a:p>
          <a:p>
            <a:pPr lvl="2" eaLnBrk="1" hangingPunct="1"/>
            <a:r>
              <a:rPr lang="en-US" altLang="en-US" smtClean="0"/>
              <a:t> include deep ocean microfossils + impact debris</a:t>
            </a:r>
          </a:p>
        </p:txBody>
      </p:sp>
      <p:sp>
        <p:nvSpPr>
          <p:cNvPr id="334854" name="Oval 6"/>
          <p:cNvSpPr>
            <a:spLocks noChangeArrowheads="1"/>
          </p:cNvSpPr>
          <p:nvPr/>
        </p:nvSpPr>
        <p:spPr bwMode="auto">
          <a:xfrm rot="1772041">
            <a:off x="4943475" y="5753100"/>
            <a:ext cx="2692400" cy="808038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34855" name="Oval 7"/>
          <p:cNvSpPr>
            <a:spLocks noChangeArrowheads="1"/>
          </p:cNvSpPr>
          <p:nvPr/>
        </p:nvSpPr>
        <p:spPr bwMode="auto">
          <a:xfrm rot="2882398">
            <a:off x="1304131" y="3799682"/>
            <a:ext cx="1762125" cy="706438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34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334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4" grpId="0" animBg="1"/>
      <p:bldP spid="33485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2" descr="GeoNewsChevr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5" t="8838" b="49527"/>
          <a:stretch>
            <a:fillRect/>
          </a:stretch>
        </p:blipFill>
        <p:spPr bwMode="auto">
          <a:xfrm>
            <a:off x="0" y="2482850"/>
            <a:ext cx="9144000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Recent Impacts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Comet impact in 2800 BCE?</a:t>
            </a:r>
          </a:p>
          <a:p>
            <a:pPr lvl="1" eaLnBrk="1" hangingPunct="1"/>
            <a:r>
              <a:rPr lang="en-US" altLang="en-US" smtClean="0"/>
              <a:t> Chevrons in Madagascar</a:t>
            </a:r>
          </a:p>
          <a:p>
            <a:pPr lvl="2" eaLnBrk="1" hangingPunct="1"/>
            <a:r>
              <a:rPr lang="en-US" altLang="en-US" smtClean="0"/>
              <a:t> sea floor debris left by ancient megatsunami</a:t>
            </a:r>
          </a:p>
        </p:txBody>
      </p:sp>
      <p:sp>
        <p:nvSpPr>
          <p:cNvPr id="75781" name="Text Box 14"/>
          <p:cNvSpPr txBox="1">
            <a:spLocks noChangeArrowheads="1"/>
          </p:cNvSpPr>
          <p:nvPr/>
        </p:nvSpPr>
        <p:spPr bwMode="auto">
          <a:xfrm>
            <a:off x="3692525" y="2506663"/>
            <a:ext cx="5451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http://geology.com/news/labels/Oceanography.html</a:t>
            </a:r>
            <a:endParaRPr lang="en-US" altLang="en-US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5782" name="WordArt 15"/>
          <p:cNvSpPr>
            <a:spLocks noChangeArrowheads="1" noChangeShapeType="1" noTextEdit="1"/>
          </p:cNvSpPr>
          <p:nvPr/>
        </p:nvSpPr>
        <p:spPr bwMode="auto">
          <a:xfrm>
            <a:off x="6702425" y="4573588"/>
            <a:ext cx="1104900" cy="638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gradFill rotWithShape="1">
                  <a:gsLst>
                    <a:gs pos="0">
                      <a:srgbClr val="000000"/>
                    </a:gs>
                    <a:gs pos="10001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0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89999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omic Sans MS"/>
              </a:rPr>
              <a:t>Click!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1338"/>
            <a:ext cx="9144000" cy="3427412"/>
          </a:xfrm>
        </p:spPr>
        <p:txBody>
          <a:bodyPr/>
          <a:lstStyle/>
          <a:p>
            <a:pPr eaLnBrk="1" hangingPunct="1"/>
            <a:r>
              <a:rPr lang="en-US" altLang="en-US" smtClean="0"/>
              <a:t> Instrumental</a:t>
            </a:r>
          </a:p>
          <a:p>
            <a:pPr lvl="1" eaLnBrk="1" hangingPunct="1"/>
            <a:r>
              <a:rPr lang="en-US" altLang="en-US" smtClean="0"/>
              <a:t> 18</a:t>
            </a:r>
            <a:r>
              <a:rPr lang="en-US" altLang="en-US" baseline="30000" smtClean="0"/>
              <a:t>th</a:t>
            </a:r>
            <a:r>
              <a:rPr lang="en-US" altLang="en-US" smtClean="0"/>
              <a:t> – 21</a:t>
            </a:r>
            <a:r>
              <a:rPr lang="en-US" altLang="en-US" baseline="30000" smtClean="0"/>
              <a:t>st</a:t>
            </a:r>
            <a:r>
              <a:rPr lang="en-US" altLang="en-US" smtClean="0"/>
              <a:t> centuries with increasing accuracy</a:t>
            </a:r>
          </a:p>
          <a:p>
            <a:pPr lvl="2" eaLnBrk="1" hangingPunct="1"/>
            <a:r>
              <a:rPr lang="en-US" altLang="en-US" smtClean="0"/>
              <a:t> Best in Europe, N. America, Australia</a:t>
            </a:r>
          </a:p>
          <a:p>
            <a:pPr lvl="2" eaLnBrk="1" hangingPunct="1"/>
            <a:r>
              <a:rPr lang="en-US" altLang="en-US" smtClean="0"/>
              <a:t> Very little data over oceans, 70% of surface</a:t>
            </a:r>
          </a:p>
          <a:p>
            <a:pPr lvl="1" eaLnBrk="1" hangingPunct="1"/>
            <a:r>
              <a:rPr lang="en-US" altLang="en-US" smtClean="0"/>
              <a:t> Keeling Curve: 1957 - present</a:t>
            </a:r>
          </a:p>
          <a:p>
            <a:pPr lvl="2" eaLnBrk="1" hangingPunct="1"/>
            <a:r>
              <a:rPr lang="en-US" altLang="en-US" smtClean="0"/>
              <a:t> CO</a:t>
            </a:r>
            <a:r>
              <a:rPr lang="en-US" altLang="en-US" baseline="-25000" smtClean="0"/>
              <a:t>2</a:t>
            </a:r>
            <a:r>
              <a:rPr lang="en-US" altLang="en-US" smtClean="0"/>
              <a:t> in air over Mauna Loa, Hawaii</a:t>
            </a:r>
          </a:p>
        </p:txBody>
      </p:sp>
      <p:grpSp>
        <p:nvGrpSpPr>
          <p:cNvPr id="5123" name="Group 4"/>
          <p:cNvGrpSpPr>
            <a:grpSpLocks/>
          </p:cNvGrpSpPr>
          <p:nvPr/>
        </p:nvGrpSpPr>
        <p:grpSpPr bwMode="auto">
          <a:xfrm>
            <a:off x="612775" y="3467100"/>
            <a:ext cx="5062538" cy="3390900"/>
            <a:chOff x="1668518" y="3341567"/>
            <a:chExt cx="5249917" cy="3516433"/>
          </a:xfrm>
        </p:grpSpPr>
        <p:sp>
          <p:nvSpPr>
            <p:cNvPr id="5130" name="Rectangle 2"/>
            <p:cNvSpPr>
              <a:spLocks noChangeArrowheads="1"/>
            </p:cNvSpPr>
            <p:nvPr/>
          </p:nvSpPr>
          <p:spPr bwMode="auto">
            <a:xfrm>
              <a:off x="1668518" y="3389586"/>
              <a:ext cx="5249917" cy="3468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pic>
          <p:nvPicPr>
            <p:cNvPr id="5131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9028" y="3341567"/>
              <a:ext cx="5228897" cy="3516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Past Climate Records</a:t>
            </a:r>
          </a:p>
        </p:txBody>
      </p:sp>
      <p:sp>
        <p:nvSpPr>
          <p:cNvPr id="5125" name="Line 11"/>
          <p:cNvSpPr>
            <a:spLocks noChangeShapeType="1"/>
          </p:cNvSpPr>
          <p:nvPr/>
        </p:nvSpPr>
        <p:spPr bwMode="auto">
          <a:xfrm flipH="1">
            <a:off x="5035550" y="6116638"/>
            <a:ext cx="1428750" cy="25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Text Box 12"/>
          <p:cNvSpPr txBox="1">
            <a:spLocks noChangeArrowheads="1"/>
          </p:cNvSpPr>
          <p:nvPr/>
        </p:nvSpPr>
        <p:spPr bwMode="auto">
          <a:xfrm>
            <a:off x="6369050" y="5908675"/>
            <a:ext cx="2438400" cy="639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Arial" charset="0"/>
              </a:rPr>
              <a:t>Northern Summer: Plants absorb CO</a:t>
            </a:r>
            <a:r>
              <a:rPr lang="en-US" altLang="en-US" sz="1800" baseline="-25000">
                <a:solidFill>
                  <a:srgbClr val="0000FF"/>
                </a:solidFill>
                <a:latin typeface="Arial" charset="0"/>
              </a:rPr>
              <a:t>2</a:t>
            </a:r>
          </a:p>
        </p:txBody>
      </p:sp>
      <p:sp>
        <p:nvSpPr>
          <p:cNvPr id="5127" name="Text Box 14"/>
          <p:cNvSpPr txBox="1">
            <a:spLocks noChangeArrowheads="1"/>
          </p:cNvSpPr>
          <p:nvPr/>
        </p:nvSpPr>
        <p:spPr bwMode="auto">
          <a:xfrm>
            <a:off x="6103938" y="4754563"/>
            <a:ext cx="2438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Arial" charset="0"/>
              </a:rPr>
              <a:t>Northern Winter: CO</a:t>
            </a:r>
            <a:r>
              <a:rPr lang="en-US" altLang="en-US" sz="1800" baseline="-2500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altLang="en-US" sz="1800">
                <a:solidFill>
                  <a:srgbClr val="0000FF"/>
                </a:solidFill>
                <a:latin typeface="Arial" charset="0"/>
              </a:rPr>
              <a:t> builds up from decay.</a:t>
            </a:r>
          </a:p>
        </p:txBody>
      </p:sp>
      <p:sp>
        <p:nvSpPr>
          <p:cNvPr id="5128" name="Line 15"/>
          <p:cNvSpPr>
            <a:spLocks noChangeShapeType="1"/>
          </p:cNvSpPr>
          <p:nvPr/>
        </p:nvSpPr>
        <p:spPr bwMode="auto">
          <a:xfrm flipH="1">
            <a:off x="4572000" y="5060950"/>
            <a:ext cx="1403350" cy="5365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1724" r="3564" b="1942"/>
          <a:stretch>
            <a:fillRect/>
          </a:stretch>
        </p:blipFill>
        <p:spPr bwMode="auto">
          <a:xfrm>
            <a:off x="2125663" y="0"/>
            <a:ext cx="4892675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5" descr="MadagascarChevronGoogleEarthZoomOu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376238"/>
            <a:ext cx="69723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13" descr="MadagascarChevronGoogle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0"/>
            <a:ext cx="9001125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 Box 2"/>
          <p:cNvSpPr txBox="1">
            <a:spLocks noChangeArrowheads="1"/>
          </p:cNvSpPr>
          <p:nvPr/>
        </p:nvSpPr>
        <p:spPr bwMode="auto">
          <a:xfrm>
            <a:off x="0" y="6491288"/>
            <a:ext cx="300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Arial" charset="0"/>
                <a:hlinkClick r:id="rId4"/>
              </a:rPr>
              <a:t>http://maps.google.com/</a:t>
            </a: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680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Recent Impacts</a:t>
            </a:r>
          </a:p>
        </p:txBody>
      </p:sp>
      <p:pic>
        <p:nvPicPr>
          <p:cNvPr id="346121" name="Picture 9" descr="MadagascarChevronGoogleEarthWithCra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8" r="21860" b="44366"/>
          <a:stretch>
            <a:fillRect/>
          </a:stretch>
        </p:blipFill>
        <p:spPr bwMode="auto">
          <a:xfrm>
            <a:off x="0" y="1120775"/>
            <a:ext cx="91440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6122" name="Freeform 10"/>
          <p:cNvSpPr>
            <a:spLocks/>
          </p:cNvSpPr>
          <p:nvPr/>
        </p:nvSpPr>
        <p:spPr bwMode="auto">
          <a:xfrm>
            <a:off x="1600200" y="2897188"/>
            <a:ext cx="6908800" cy="2827337"/>
          </a:xfrm>
          <a:custGeom>
            <a:avLst/>
            <a:gdLst>
              <a:gd name="T0" fmla="*/ 0 w 4352"/>
              <a:gd name="T1" fmla="*/ 0 h 1781"/>
              <a:gd name="T2" fmla="*/ 2147483647 w 4352"/>
              <a:gd name="T3" fmla="*/ 2147483647 h 1781"/>
              <a:gd name="T4" fmla="*/ 2147483647 w 4352"/>
              <a:gd name="T5" fmla="*/ 2147483647 h 17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52" h="1781">
                <a:moveTo>
                  <a:pt x="0" y="0"/>
                </a:moveTo>
                <a:cubicBezTo>
                  <a:pt x="341" y="168"/>
                  <a:pt x="1320" y="710"/>
                  <a:pt x="2045" y="1007"/>
                </a:cubicBezTo>
                <a:cubicBezTo>
                  <a:pt x="2770" y="1304"/>
                  <a:pt x="3872" y="1620"/>
                  <a:pt x="4352" y="1781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 type="none" w="med" len="med"/>
            <a:tailEnd type="arrow" w="med" len="med"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6123" name="Text Box 11"/>
          <p:cNvSpPr txBox="1">
            <a:spLocks noChangeArrowheads="1"/>
          </p:cNvSpPr>
          <p:nvPr/>
        </p:nvSpPr>
        <p:spPr bwMode="auto">
          <a:xfrm>
            <a:off x="428625" y="3090863"/>
            <a:ext cx="21336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Chevrons</a:t>
            </a:r>
          </a:p>
        </p:txBody>
      </p:sp>
      <p:sp>
        <p:nvSpPr>
          <p:cNvPr id="346124" name="Text Box 12"/>
          <p:cNvSpPr txBox="1">
            <a:spLocks noChangeArrowheads="1"/>
          </p:cNvSpPr>
          <p:nvPr/>
        </p:nvSpPr>
        <p:spPr bwMode="auto">
          <a:xfrm>
            <a:off x="7961313" y="5162550"/>
            <a:ext cx="1471612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Crater?</a:t>
            </a:r>
          </a:p>
        </p:txBody>
      </p:sp>
      <p:sp>
        <p:nvSpPr>
          <p:cNvPr id="346131" name="Text Box 19"/>
          <p:cNvSpPr txBox="1">
            <a:spLocks noChangeArrowheads="1"/>
          </p:cNvSpPr>
          <p:nvPr/>
        </p:nvSpPr>
        <p:spPr bwMode="auto">
          <a:xfrm>
            <a:off x="5148263" y="4064000"/>
            <a:ext cx="1970087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Straight line on a spherical globe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6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6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6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22" grpId="0" animBg="1"/>
      <p:bldP spid="346123" grpId="0"/>
      <p:bldP spid="346124" grpId="0"/>
      <p:bldP spid="3461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0" y="6491288"/>
            <a:ext cx="300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hlinkClick r:id="rId2"/>
              </a:rPr>
              <a:t>http://maps.google.com/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Recent Impacts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Comet impact in oceans</a:t>
            </a:r>
          </a:p>
          <a:p>
            <a:pPr lvl="1" eaLnBrk="1" hangingPunct="1"/>
            <a:r>
              <a:rPr lang="en-US" altLang="en-US" smtClean="0"/>
              <a:t> Hard to find, indicated by chevrons</a:t>
            </a:r>
          </a:p>
        </p:txBody>
      </p:sp>
      <p:pic>
        <p:nvPicPr>
          <p:cNvPr id="77829" name="Picture 5" descr="madagascar-chevrons-us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3198813"/>
            <a:ext cx="6124575" cy="36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Oval 6"/>
          <p:cNvSpPr>
            <a:spLocks noChangeArrowheads="1"/>
          </p:cNvSpPr>
          <p:nvPr/>
        </p:nvSpPr>
        <p:spPr bwMode="auto">
          <a:xfrm rot="1772041">
            <a:off x="6613525" y="5753100"/>
            <a:ext cx="2692400" cy="808038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 rot="2882398">
            <a:off x="2974181" y="3799682"/>
            <a:ext cx="1762125" cy="706438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7783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" b="39262"/>
          <a:stretch>
            <a:fillRect/>
          </a:stretch>
        </p:blipFill>
        <p:spPr bwMode="auto">
          <a:xfrm>
            <a:off x="0" y="1814513"/>
            <a:ext cx="9144000" cy="472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Variations in the Atmosphere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25513"/>
            <a:ext cx="9144000" cy="3606800"/>
          </a:xfrm>
        </p:spPr>
        <p:txBody>
          <a:bodyPr/>
          <a:lstStyle/>
          <a:p>
            <a:pPr eaLnBrk="1" hangingPunct="1"/>
            <a:r>
              <a:rPr lang="en-US" altLang="en-US" smtClean="0"/>
              <a:t> Insolation Variations</a:t>
            </a:r>
          </a:p>
          <a:p>
            <a:pPr lvl="1" eaLnBrk="1" hangingPunct="1"/>
            <a:r>
              <a:rPr lang="en-US" altLang="en-US" smtClean="0">
                <a:sym typeface="Symbol" pitchFamily="18" charset="2"/>
              </a:rPr>
              <a:t> Solar brightness variations</a:t>
            </a:r>
          </a:p>
          <a:p>
            <a:pPr lvl="2" eaLnBrk="1" hangingPunct="1"/>
            <a:r>
              <a:rPr lang="en-US" altLang="en-US" smtClean="0">
                <a:sym typeface="Symbol" pitchFamily="18" charset="2"/>
              </a:rPr>
              <a:t> sunspots &amp; other stellar variations</a:t>
            </a:r>
          </a:p>
          <a:p>
            <a:pPr lvl="1" eaLnBrk="1" hangingPunct="1"/>
            <a:r>
              <a:rPr lang="en-US" altLang="en-US" smtClean="0">
                <a:sym typeface="Symbol" pitchFamily="18" charset="2"/>
              </a:rPr>
              <a:t> Earth orbital variations</a:t>
            </a:r>
          </a:p>
          <a:p>
            <a:pPr lvl="2" eaLnBrk="1" hangingPunct="1"/>
            <a:r>
              <a:rPr lang="en-US" altLang="en-US" smtClean="0">
                <a:sym typeface="Symbol" pitchFamily="18" charset="2"/>
              </a:rPr>
              <a:t> other planets’ gravity vary Earth’s orbit</a:t>
            </a:r>
          </a:p>
          <a:p>
            <a:pPr lvl="1" eaLnBrk="1" hangingPunct="1"/>
            <a:r>
              <a:rPr lang="en-US" altLang="en-US" smtClean="0">
                <a:sym typeface="Symbol" pitchFamily="18" charset="2"/>
              </a:rPr>
              <a:t> Solar system environmental variation</a:t>
            </a:r>
          </a:p>
          <a:p>
            <a:pPr lvl="2" eaLnBrk="1" hangingPunct="1"/>
            <a:r>
              <a:rPr lang="en-US" altLang="en-US" smtClean="0">
                <a:sym typeface="Symbol" pitchFamily="18" charset="2"/>
              </a:rPr>
              <a:t> moves through galactic environment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113338" cy="793750"/>
          </a:xfrm>
        </p:spPr>
        <p:txBody>
          <a:bodyPr/>
          <a:lstStyle/>
          <a:p>
            <a:pPr eaLnBrk="1" hangingPunct="1"/>
            <a:r>
              <a:rPr lang="en-US" altLang="en-US" smtClean="0"/>
              <a:t>Spaceship Earth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95350"/>
            <a:ext cx="5416550" cy="5257800"/>
          </a:xfrm>
        </p:spPr>
        <p:txBody>
          <a:bodyPr/>
          <a:lstStyle/>
          <a:p>
            <a:pPr eaLnBrk="1" hangingPunct="1"/>
            <a:r>
              <a:rPr lang="en-US" altLang="en-US" smtClean="0"/>
              <a:t> Galactic Environment</a:t>
            </a:r>
          </a:p>
          <a:p>
            <a:pPr lvl="1" eaLnBrk="1" hangingPunct="1"/>
            <a:r>
              <a:rPr lang="en-US" altLang="en-US" smtClean="0"/>
              <a:t> Solar system passes through nebulae</a:t>
            </a:r>
          </a:p>
        </p:txBody>
      </p:sp>
      <p:pic>
        <p:nvPicPr>
          <p:cNvPr id="79876" name="Picture 4" descr="galacticneighborh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3222625"/>
            <a:ext cx="37211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5" descr="MilkyWay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0"/>
            <a:ext cx="4332287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6" descr="suns_pa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63838"/>
            <a:ext cx="4059238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719138" y="6156325"/>
            <a:ext cx="3533775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Sol crosses galactic plane every 33 Myr</a:t>
            </a: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720725" y="2763838"/>
            <a:ext cx="3533775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Galactic year ~ 225 million years (Sol is 22)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Spaceship Earth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Sun is a variable star</a:t>
            </a:r>
          </a:p>
          <a:p>
            <a:pPr lvl="1" eaLnBrk="1" hangingPunct="1"/>
            <a:r>
              <a:rPr lang="en-US" altLang="en-US" smtClean="0"/>
              <a:t> Solar constant ≈ 1370 W/m</a:t>
            </a:r>
            <a:r>
              <a:rPr lang="en-US" altLang="en-US" baseline="30000" smtClean="0"/>
              <a:t>2</a:t>
            </a:r>
            <a:r>
              <a:rPr lang="en-US" altLang="en-US" smtClean="0"/>
              <a:t> … varies</a:t>
            </a:r>
          </a:p>
          <a:p>
            <a:pPr lvl="2" eaLnBrk="1" hangingPunct="1"/>
            <a:r>
              <a:rPr lang="en-US" altLang="en-US" smtClean="0"/>
              <a:t> stars evolve, luminosity varies</a:t>
            </a:r>
          </a:p>
          <a:p>
            <a:pPr lvl="2" eaLnBrk="1" hangingPunct="1"/>
            <a:r>
              <a:rPr lang="en-US" altLang="en-US" smtClean="0"/>
              <a:t> early sun ~ 25% -30% dimmer than today</a:t>
            </a:r>
          </a:p>
          <a:p>
            <a:pPr lvl="1" eaLnBrk="1" hangingPunct="1"/>
            <a:r>
              <a:rPr lang="en-US" altLang="en-US" smtClean="0"/>
              <a:t> Sunspot Cycle</a:t>
            </a:r>
          </a:p>
          <a:p>
            <a:pPr lvl="2" eaLnBrk="1" hangingPunct="1"/>
            <a:r>
              <a:rPr lang="en-US" altLang="en-US" smtClean="0"/>
              <a:t> 11 year number cycle</a:t>
            </a:r>
          </a:p>
          <a:p>
            <a:pPr lvl="2" eaLnBrk="1" hangingPunct="1"/>
            <a:r>
              <a:rPr lang="en-US" altLang="en-US" smtClean="0"/>
              <a:t> 22 year polarity cycle</a:t>
            </a:r>
          </a:p>
          <a:p>
            <a:pPr lvl="2" eaLnBrk="1" hangingPunct="1"/>
            <a:r>
              <a:rPr lang="en-US" altLang="en-US" smtClean="0"/>
              <a:t> Earth gets more energy from sun when sunspot numbers are high.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suncut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t="3754" r="5164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008188" cy="1624013"/>
          </a:xfrm>
        </p:spPr>
        <p:txBody>
          <a:bodyPr/>
          <a:lstStyle/>
          <a:p>
            <a:pPr eaLnBrk="1" hangingPunct="1"/>
            <a:r>
              <a:rPr lang="en-US" altLang="en-US" smtClean="0"/>
              <a:t>The Sun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048000" cy="793750"/>
          </a:xfrm>
        </p:spPr>
        <p:txBody>
          <a:bodyPr/>
          <a:lstStyle/>
          <a:p>
            <a:pPr eaLnBrk="1" hangingPunct="1"/>
            <a:r>
              <a:rPr lang="en-US" altLang="en-US" smtClean="0"/>
              <a:t>Sunspots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12800"/>
            <a:ext cx="3255963" cy="5424488"/>
          </a:xfrm>
        </p:spPr>
        <p:txBody>
          <a:bodyPr/>
          <a:lstStyle/>
          <a:p>
            <a:pPr eaLnBrk="1" hangingPunct="1"/>
            <a:r>
              <a:rPr lang="en-US" altLang="en-US" smtClean="0"/>
              <a:t> Magnetic Hernias</a:t>
            </a:r>
          </a:p>
          <a:p>
            <a:pPr lvl="1" eaLnBrk="1" hangingPunct="1"/>
            <a:r>
              <a:rPr lang="en-US" altLang="en-US" smtClean="0"/>
              <a:t> Sun’s equator rotates faster than poles</a:t>
            </a:r>
          </a:p>
          <a:p>
            <a:pPr lvl="1" eaLnBrk="1" hangingPunct="1"/>
            <a:r>
              <a:rPr lang="en-US" altLang="en-US" smtClean="0"/>
              <a:t> Magnetic Field wraps up, bulges up</a:t>
            </a:r>
          </a:p>
        </p:txBody>
      </p:sp>
      <p:pic>
        <p:nvPicPr>
          <p:cNvPr id="82948" name="Picture 4" descr="EarthBarmag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0"/>
            <a:ext cx="2098675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 descr="sunspot_orig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8" y="1293813"/>
            <a:ext cx="6196012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Sol0409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788988"/>
            <a:ext cx="6069012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Sunspots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401638"/>
            <a:ext cx="2992438" cy="4398962"/>
          </a:xfrm>
        </p:spPr>
        <p:txBody>
          <a:bodyPr/>
          <a:lstStyle/>
          <a:p>
            <a:pPr eaLnBrk="1" hangingPunct="1"/>
            <a:r>
              <a:rPr lang="en-US" altLang="en-US" smtClean="0"/>
              <a:t> Observed since 1611 (Johann Fabricius)</a:t>
            </a:r>
          </a:p>
          <a:p>
            <a:pPr lvl="1" eaLnBrk="1" hangingPunct="1"/>
            <a:r>
              <a:rPr lang="en-US" altLang="en-US" smtClean="0"/>
              <a:t> Discovered by Johann Fabricius</a:t>
            </a:r>
          </a:p>
          <a:p>
            <a:pPr lvl="1" eaLnBrk="1" hangingPunct="1"/>
            <a:r>
              <a:rPr lang="en-US" altLang="en-US" smtClean="0"/>
              <a:t> Observed by Galileo</a:t>
            </a:r>
          </a:p>
        </p:txBody>
      </p:sp>
      <p:pic>
        <p:nvPicPr>
          <p:cNvPr id="83973" name="Picture 5" descr="sunspo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2650"/>
            <a:ext cx="3094038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4987925" y="5873750"/>
            <a:ext cx="2244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Sol 04/09/04</a:t>
            </a:r>
          </a:p>
        </p:txBody>
      </p:sp>
      <p:pic>
        <p:nvPicPr>
          <p:cNvPr id="299018" name="Picture 10" descr="Sol1014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788988"/>
            <a:ext cx="6069012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6" name="Text Box 8"/>
          <p:cNvSpPr txBox="1">
            <a:spLocks noChangeArrowheads="1"/>
          </p:cNvSpPr>
          <p:nvPr/>
        </p:nvSpPr>
        <p:spPr bwMode="auto">
          <a:xfrm>
            <a:off x="4987925" y="5873750"/>
            <a:ext cx="2244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Sol 10/14/10</a:t>
            </a:r>
          </a:p>
        </p:txBody>
      </p:sp>
      <p:sp>
        <p:nvSpPr>
          <p:cNvPr id="83977" name="Text Box 11"/>
          <p:cNvSpPr txBox="1">
            <a:spLocks noChangeArrowheads="1"/>
          </p:cNvSpPr>
          <p:nvPr/>
        </p:nvSpPr>
        <p:spPr bwMode="auto">
          <a:xfrm>
            <a:off x="4640263" y="1785938"/>
            <a:ext cx="2938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spaceweather.com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9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9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9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Sunspots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01675"/>
            <a:ext cx="8229600" cy="5257800"/>
          </a:xfrm>
        </p:spPr>
        <p:txBody>
          <a:bodyPr/>
          <a:lstStyle/>
          <a:p>
            <a:pPr eaLnBrk="1" hangingPunct="1"/>
            <a:r>
              <a:rPr lang="en-US" altLang="en-US" smtClean="0"/>
              <a:t> Number observed since 1611</a:t>
            </a:r>
          </a:p>
        </p:txBody>
      </p:sp>
      <p:pic>
        <p:nvPicPr>
          <p:cNvPr id="84996" name="Picture 4" descr="Sunspots from 1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/>
          <a:stretch>
            <a:fillRect/>
          </a:stretch>
        </p:blipFill>
        <p:spPr bwMode="auto">
          <a:xfrm>
            <a:off x="0" y="1239838"/>
            <a:ext cx="91440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AutoShape 5"/>
          <p:cNvSpPr>
            <a:spLocks/>
          </p:cNvSpPr>
          <p:nvPr/>
        </p:nvSpPr>
        <p:spPr bwMode="auto">
          <a:xfrm rot="-5400000">
            <a:off x="5947568" y="1202532"/>
            <a:ext cx="112713" cy="2965450"/>
          </a:xfrm>
          <a:prstGeom prst="rightBrace">
            <a:avLst>
              <a:gd name="adj1" fmla="val 219248"/>
              <a:gd name="adj2" fmla="val 50000"/>
            </a:avLst>
          </a:prstGeom>
          <a:noFill/>
          <a:ln w="19050">
            <a:solidFill>
              <a:srgbClr val="006600"/>
            </a:solidFill>
            <a:round/>
            <a:headEnd/>
            <a:tailEnd/>
          </a:ln>
          <a:effectLst>
            <a:outerShdw dist="28398" dir="1593903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4211638" y="2192338"/>
            <a:ext cx="3548062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Regular 11-year cycle</a:t>
            </a:r>
          </a:p>
        </p:txBody>
      </p:sp>
      <p:sp>
        <p:nvSpPr>
          <p:cNvPr id="84999" name="AutoShape 7"/>
          <p:cNvSpPr>
            <a:spLocks/>
          </p:cNvSpPr>
          <p:nvPr/>
        </p:nvSpPr>
        <p:spPr bwMode="auto">
          <a:xfrm rot="-5400000">
            <a:off x="2274094" y="3280569"/>
            <a:ext cx="141287" cy="1552575"/>
          </a:xfrm>
          <a:prstGeom prst="rightBrace">
            <a:avLst>
              <a:gd name="adj1" fmla="val 91573"/>
              <a:gd name="adj2" fmla="val 50000"/>
            </a:avLst>
          </a:prstGeom>
          <a:noFill/>
          <a:ln w="19050">
            <a:solidFill>
              <a:srgbClr val="006600"/>
            </a:solidFill>
            <a:round/>
            <a:headEnd/>
            <a:tailEnd/>
          </a:ln>
          <a:effectLst>
            <a:outerShdw dist="28398" dir="1593903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1395413" y="3259138"/>
            <a:ext cx="1871662" cy="8223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Maunder Minimum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701675"/>
            <a:ext cx="8229600" cy="5257800"/>
          </a:xfrm>
        </p:spPr>
        <p:txBody>
          <a:bodyPr/>
          <a:lstStyle/>
          <a:p>
            <a:pPr eaLnBrk="1" hangingPunct="1"/>
            <a:r>
              <a:rPr lang="en-US" altLang="en-US" smtClean="0"/>
              <a:t> Associated with Little Ice Age</a:t>
            </a:r>
          </a:p>
          <a:p>
            <a:pPr lvl="1" eaLnBrk="1" hangingPunct="1"/>
            <a:r>
              <a:rPr lang="en-US" altLang="en-US" smtClean="0"/>
              <a:t> Began due to solar cooling</a:t>
            </a:r>
          </a:p>
          <a:p>
            <a:pPr lvl="1" eaLnBrk="1" hangingPunct="1"/>
            <a:r>
              <a:rPr lang="en-US" altLang="en-US" smtClean="0"/>
              <a:t> Continued due to ice albedo effect </a:t>
            </a:r>
          </a:p>
        </p:txBody>
      </p:sp>
      <p:pic>
        <p:nvPicPr>
          <p:cNvPr id="86019" name="Picture 3" descr="EnglandTe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5850"/>
            <a:ext cx="9144000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0" name="Picture 4" descr="Sunspots from 1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/>
          <a:stretch>
            <a:fillRect/>
          </a:stretch>
        </p:blipFill>
        <p:spPr bwMode="auto">
          <a:xfrm>
            <a:off x="0" y="0"/>
            <a:ext cx="91440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3900"/>
          </a:xfrm>
          <a:effectLst>
            <a:outerShdw dist="45791" dir="3378596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Maunder Minimum</a:t>
            </a:r>
          </a:p>
        </p:txBody>
      </p:sp>
      <p:grpSp>
        <p:nvGrpSpPr>
          <p:cNvPr id="301062" name="Group 6"/>
          <p:cNvGrpSpPr>
            <a:grpSpLocks/>
          </p:cNvGrpSpPr>
          <p:nvPr/>
        </p:nvGrpSpPr>
        <p:grpSpPr bwMode="auto">
          <a:xfrm>
            <a:off x="6151563" y="4337050"/>
            <a:ext cx="747712" cy="1936750"/>
            <a:chOff x="3875" y="2732"/>
            <a:chExt cx="471" cy="1220"/>
          </a:xfrm>
        </p:grpSpPr>
        <p:sp>
          <p:nvSpPr>
            <p:cNvPr id="86026" name="Line 7"/>
            <p:cNvSpPr>
              <a:spLocks noChangeShapeType="1"/>
            </p:cNvSpPr>
            <p:nvPr/>
          </p:nvSpPr>
          <p:spPr bwMode="auto">
            <a:xfrm>
              <a:off x="3875" y="2732"/>
              <a:ext cx="0" cy="11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rgbClr val="FFFF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27" name="Line 8"/>
            <p:cNvSpPr>
              <a:spLocks noChangeShapeType="1"/>
            </p:cNvSpPr>
            <p:nvPr/>
          </p:nvSpPr>
          <p:spPr bwMode="auto">
            <a:xfrm>
              <a:off x="4346" y="2757"/>
              <a:ext cx="0" cy="11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dist="17961" dir="2700000" algn="ctr" rotWithShape="0">
                <a:srgbClr val="FFFF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1065" name="Group 9"/>
          <p:cNvGrpSpPr>
            <a:grpSpLocks/>
          </p:cNvGrpSpPr>
          <p:nvPr/>
        </p:nvGrpSpPr>
        <p:grpSpPr bwMode="auto">
          <a:xfrm>
            <a:off x="623888" y="3517900"/>
            <a:ext cx="6275387" cy="1109663"/>
            <a:chOff x="393" y="2216"/>
            <a:chExt cx="3953" cy="699"/>
          </a:xfrm>
        </p:grpSpPr>
        <p:sp>
          <p:nvSpPr>
            <p:cNvPr id="86024" name="Line 10"/>
            <p:cNvSpPr>
              <a:spLocks noChangeShapeType="1"/>
            </p:cNvSpPr>
            <p:nvPr/>
          </p:nvSpPr>
          <p:spPr bwMode="auto">
            <a:xfrm>
              <a:off x="393" y="2217"/>
              <a:ext cx="3482" cy="6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lg" len="lg"/>
              <a:tailEnd/>
            </a:ln>
            <a:effectLst>
              <a:outerShdw dist="17961" dir="2700000" algn="ctr" rotWithShape="0">
                <a:srgbClr val="FFFF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25" name="Line 11"/>
            <p:cNvSpPr>
              <a:spLocks noChangeShapeType="1"/>
            </p:cNvSpPr>
            <p:nvPr/>
          </p:nvSpPr>
          <p:spPr bwMode="auto">
            <a:xfrm>
              <a:off x="1693" y="2216"/>
              <a:ext cx="2653" cy="69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lg" len="lg"/>
              <a:tailEnd/>
            </a:ln>
            <a:effectLst>
              <a:outerShdw dist="17961" dir="2700000" algn="ctr" rotWithShape="0">
                <a:srgbClr val="FFFF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0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0" y="804863"/>
            <a:ext cx="9144000" cy="3717925"/>
          </a:xfrm>
        </p:spPr>
        <p:txBody>
          <a:bodyPr/>
          <a:lstStyle/>
          <a:p>
            <a:pPr eaLnBrk="1" hangingPunct="1"/>
            <a:r>
              <a:rPr lang="en-US" altLang="en-US" smtClean="0"/>
              <a:t> Anecdotal Records</a:t>
            </a:r>
          </a:p>
          <a:p>
            <a:pPr lvl="1" eaLnBrk="1" hangingPunct="1"/>
            <a:r>
              <a:rPr lang="en-US" altLang="en-US" smtClean="0"/>
              <a:t> Written records of planting, blooming, harvests</a:t>
            </a:r>
          </a:p>
          <a:p>
            <a:pPr lvl="1" eaLnBrk="1" hangingPunct="1"/>
            <a:r>
              <a:rPr lang="en-US" altLang="en-US" smtClean="0"/>
              <a:t> Frozen Dutch canals in art</a:t>
            </a:r>
          </a:p>
          <a:p>
            <a:pPr lvl="1" eaLnBrk="1" hangingPunct="1"/>
            <a:r>
              <a:rPr lang="en-US" altLang="en-US" smtClean="0"/>
              <a:t> Archeological sites </a:t>
            </a:r>
          </a:p>
          <a:p>
            <a:pPr lvl="2" eaLnBrk="1" hangingPunct="1"/>
            <a:r>
              <a:rPr lang="en-US" altLang="en-US" smtClean="0"/>
              <a:t> Vikings in Greenland</a:t>
            </a:r>
          </a:p>
          <a:p>
            <a:pPr lvl="2" eaLnBrk="1" hangingPunct="1">
              <a:buFont typeface="Webdings" pitchFamily="18" charset="2"/>
              <a:buNone/>
            </a:pPr>
            <a:r>
              <a:rPr lang="en-US" altLang="en-US" smtClean="0"/>
              <a:t> and Labrador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Past Climate Records</a:t>
            </a:r>
          </a:p>
        </p:txBody>
      </p:sp>
      <p:grpSp>
        <p:nvGrpSpPr>
          <p:cNvPr id="6148" name="Group 4"/>
          <p:cNvGrpSpPr>
            <a:grpSpLocks/>
          </p:cNvGrpSpPr>
          <p:nvPr/>
        </p:nvGrpSpPr>
        <p:grpSpPr bwMode="auto">
          <a:xfrm>
            <a:off x="4400550" y="2994025"/>
            <a:ext cx="4743450" cy="3863975"/>
            <a:chOff x="3441" y="1623"/>
            <a:chExt cx="2319" cy="1889"/>
          </a:xfrm>
        </p:grpSpPr>
        <p:pic>
          <p:nvPicPr>
            <p:cNvPr id="6150" name="Picture 5" descr="dutch canal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" t="81332" r="1950" b="854"/>
            <a:stretch>
              <a:fillRect/>
            </a:stretch>
          </p:blipFill>
          <p:spPr bwMode="auto">
            <a:xfrm>
              <a:off x="3441" y="3179"/>
              <a:ext cx="2319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Picture 6" descr="dutch canal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192" r="5865" b="19255"/>
            <a:stretch>
              <a:fillRect/>
            </a:stretch>
          </p:blipFill>
          <p:spPr bwMode="auto">
            <a:xfrm>
              <a:off x="3442" y="1623"/>
              <a:ext cx="2316" cy="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9" name="Picture 9" descr="viki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6513"/>
            <a:ext cx="4181475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Spaceship Earth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Current Orbit moderates seasons</a:t>
            </a:r>
          </a:p>
          <a:p>
            <a:pPr lvl="1" eaLnBrk="1" hangingPunct="1"/>
            <a:r>
              <a:rPr lang="en-US" altLang="en-US" smtClean="0"/>
              <a:t> Northern Summer at Aphelion</a:t>
            </a:r>
          </a:p>
          <a:p>
            <a:pPr lvl="2" eaLnBrk="1" hangingPunct="1"/>
            <a:r>
              <a:rPr lang="en-US" altLang="en-US" smtClean="0"/>
              <a:t> mostly land, less solar flux reduces heat</a:t>
            </a:r>
          </a:p>
          <a:p>
            <a:pPr lvl="1" eaLnBrk="1" hangingPunct="1"/>
            <a:r>
              <a:rPr lang="en-US" altLang="en-US" smtClean="0"/>
              <a:t> Southern Summer at Perihelion</a:t>
            </a:r>
          </a:p>
          <a:p>
            <a:pPr lvl="2" eaLnBrk="1" hangingPunct="1"/>
            <a:r>
              <a:rPr lang="en-US" altLang="en-US" smtClean="0"/>
              <a:t> mostly water, more solar flux absorbed by oceans</a:t>
            </a:r>
          </a:p>
        </p:txBody>
      </p:sp>
      <p:sp>
        <p:nvSpPr>
          <p:cNvPr id="87044" name="Oval 5"/>
          <p:cNvSpPr>
            <a:spLocks noChangeArrowheads="1"/>
          </p:cNvSpPr>
          <p:nvPr/>
        </p:nvSpPr>
        <p:spPr bwMode="auto">
          <a:xfrm>
            <a:off x="1336675" y="3308350"/>
            <a:ext cx="6699250" cy="3408363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87045" name="Group 7"/>
          <p:cNvGrpSpPr>
            <a:grpSpLocks/>
          </p:cNvGrpSpPr>
          <p:nvPr/>
        </p:nvGrpSpPr>
        <p:grpSpPr bwMode="auto">
          <a:xfrm>
            <a:off x="4886325" y="4706938"/>
            <a:ext cx="622300" cy="609600"/>
            <a:chOff x="2138" y="2617"/>
            <a:chExt cx="392" cy="384"/>
          </a:xfrm>
        </p:grpSpPr>
        <p:sp>
          <p:nvSpPr>
            <p:cNvPr id="87051" name="Freeform 8"/>
            <p:cNvSpPr>
              <a:spLocks/>
            </p:cNvSpPr>
            <p:nvPr/>
          </p:nvSpPr>
          <p:spPr bwMode="auto">
            <a:xfrm>
              <a:off x="2138" y="2617"/>
              <a:ext cx="392" cy="384"/>
            </a:xfrm>
            <a:custGeom>
              <a:avLst/>
              <a:gdLst>
                <a:gd name="T0" fmla="*/ 21 w 3177"/>
                <a:gd name="T1" fmla="*/ 12 h 3115"/>
                <a:gd name="T2" fmla="*/ 24 w 3177"/>
                <a:gd name="T3" fmla="*/ 0 h 3115"/>
                <a:gd name="T4" fmla="*/ 28 w 3177"/>
                <a:gd name="T5" fmla="*/ 12 h 3115"/>
                <a:gd name="T6" fmla="*/ 34 w 3177"/>
                <a:gd name="T7" fmla="*/ 6 h 3115"/>
                <a:gd name="T8" fmla="*/ 31 w 3177"/>
                <a:gd name="T9" fmla="*/ 14 h 3115"/>
                <a:gd name="T10" fmla="*/ 43 w 3177"/>
                <a:gd name="T11" fmla="*/ 11 h 3115"/>
                <a:gd name="T12" fmla="*/ 34 w 3177"/>
                <a:gd name="T13" fmla="*/ 18 h 3115"/>
                <a:gd name="T14" fmla="*/ 47 w 3177"/>
                <a:gd name="T15" fmla="*/ 21 h 3115"/>
                <a:gd name="T16" fmla="*/ 34 w 3177"/>
                <a:gd name="T17" fmla="*/ 23 h 3115"/>
                <a:gd name="T18" fmla="*/ 48 w 3177"/>
                <a:gd name="T19" fmla="*/ 34 h 3115"/>
                <a:gd name="T20" fmla="*/ 32 w 3177"/>
                <a:gd name="T21" fmla="*/ 28 h 3115"/>
                <a:gd name="T22" fmla="*/ 39 w 3177"/>
                <a:gd name="T23" fmla="*/ 42 h 3115"/>
                <a:gd name="T24" fmla="*/ 28 w 3177"/>
                <a:gd name="T25" fmla="*/ 31 h 3115"/>
                <a:gd name="T26" fmla="*/ 25 w 3177"/>
                <a:gd name="T27" fmla="*/ 47 h 3115"/>
                <a:gd name="T28" fmla="*/ 23 w 3177"/>
                <a:gd name="T29" fmla="*/ 32 h 3115"/>
                <a:gd name="T30" fmla="*/ 17 w 3177"/>
                <a:gd name="T31" fmla="*/ 45 h 3115"/>
                <a:gd name="T32" fmla="*/ 19 w 3177"/>
                <a:gd name="T33" fmla="*/ 30 h 3115"/>
                <a:gd name="T34" fmla="*/ 9 w 3177"/>
                <a:gd name="T35" fmla="*/ 38 h 3115"/>
                <a:gd name="T36" fmla="*/ 17 w 3177"/>
                <a:gd name="T37" fmla="*/ 28 h 3115"/>
                <a:gd name="T38" fmla="*/ 4 w 3177"/>
                <a:gd name="T39" fmla="*/ 29 h 3115"/>
                <a:gd name="T40" fmla="*/ 14 w 3177"/>
                <a:gd name="T41" fmla="*/ 23 h 3115"/>
                <a:gd name="T42" fmla="*/ 0 w 3177"/>
                <a:gd name="T43" fmla="*/ 17 h 3115"/>
                <a:gd name="T44" fmla="*/ 15 w 3177"/>
                <a:gd name="T45" fmla="*/ 18 h 3115"/>
                <a:gd name="T46" fmla="*/ 9 w 3177"/>
                <a:gd name="T47" fmla="*/ 7 h 3115"/>
                <a:gd name="T48" fmla="*/ 21 w 3177"/>
                <a:gd name="T49" fmla="*/ 12 h 31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177" h="3115">
                  <a:moveTo>
                    <a:pt x="1396" y="785"/>
                  </a:moveTo>
                  <a:lnTo>
                    <a:pt x="1606" y="0"/>
                  </a:lnTo>
                  <a:lnTo>
                    <a:pt x="1806" y="794"/>
                  </a:lnTo>
                  <a:lnTo>
                    <a:pt x="2251" y="375"/>
                  </a:lnTo>
                  <a:lnTo>
                    <a:pt x="2025" y="916"/>
                  </a:lnTo>
                  <a:lnTo>
                    <a:pt x="2827" y="707"/>
                  </a:lnTo>
                  <a:lnTo>
                    <a:pt x="2234" y="1213"/>
                  </a:lnTo>
                  <a:lnTo>
                    <a:pt x="3063" y="1379"/>
                  </a:lnTo>
                  <a:lnTo>
                    <a:pt x="2260" y="1518"/>
                  </a:lnTo>
                  <a:lnTo>
                    <a:pt x="3177" y="2217"/>
                  </a:lnTo>
                  <a:lnTo>
                    <a:pt x="2112" y="1841"/>
                  </a:lnTo>
                  <a:lnTo>
                    <a:pt x="2566" y="2758"/>
                  </a:lnTo>
                  <a:lnTo>
                    <a:pt x="1850" y="2033"/>
                  </a:lnTo>
                  <a:lnTo>
                    <a:pt x="1658" y="3115"/>
                  </a:lnTo>
                  <a:lnTo>
                    <a:pt x="1518" y="2086"/>
                  </a:lnTo>
                  <a:lnTo>
                    <a:pt x="1091" y="2993"/>
                  </a:lnTo>
                  <a:lnTo>
                    <a:pt x="1239" y="1946"/>
                  </a:lnTo>
                  <a:lnTo>
                    <a:pt x="611" y="2531"/>
                  </a:lnTo>
                  <a:lnTo>
                    <a:pt x="1082" y="1824"/>
                  </a:lnTo>
                  <a:lnTo>
                    <a:pt x="244" y="1902"/>
                  </a:lnTo>
                  <a:lnTo>
                    <a:pt x="951" y="1501"/>
                  </a:lnTo>
                  <a:lnTo>
                    <a:pt x="0" y="1126"/>
                  </a:lnTo>
                  <a:lnTo>
                    <a:pt x="995" y="1169"/>
                  </a:lnTo>
                  <a:lnTo>
                    <a:pt x="611" y="489"/>
                  </a:lnTo>
                  <a:lnTo>
                    <a:pt x="1396" y="78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52" name="Oval 9"/>
            <p:cNvSpPr>
              <a:spLocks noChangeAspect="1" noChangeArrowheads="1"/>
            </p:cNvSpPr>
            <p:nvPr/>
          </p:nvSpPr>
          <p:spPr bwMode="auto">
            <a:xfrm>
              <a:off x="2254" y="2710"/>
              <a:ext cx="164" cy="16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87046" name="Text Box 10"/>
          <p:cNvSpPr txBox="1">
            <a:spLocks noChangeArrowheads="1"/>
          </p:cNvSpPr>
          <p:nvPr/>
        </p:nvSpPr>
        <p:spPr bwMode="auto">
          <a:xfrm>
            <a:off x="1604963" y="4418013"/>
            <a:ext cx="2481262" cy="11874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Aphelion:  7/5/5               r = 152.1 Gm</a:t>
            </a:r>
          </a:p>
        </p:txBody>
      </p:sp>
      <p:sp>
        <p:nvSpPr>
          <p:cNvPr id="87047" name="Text Box 11"/>
          <p:cNvSpPr txBox="1">
            <a:spLocks noChangeArrowheads="1"/>
          </p:cNvSpPr>
          <p:nvPr/>
        </p:nvSpPr>
        <p:spPr bwMode="auto">
          <a:xfrm>
            <a:off x="5270500" y="4419600"/>
            <a:ext cx="2481263" cy="11874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Perihelion:   1/2/5               r = 147.1 Gm</a:t>
            </a:r>
            <a:endParaRPr lang="en-US" altLang="en-US"/>
          </a:p>
        </p:txBody>
      </p:sp>
      <p:pic>
        <p:nvPicPr>
          <p:cNvPr id="87048" name="Picture 12" descr="EarthSouthernSolst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5" y="444023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13" descr="EarthNorthernSolst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444023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16" descr="EarthSouthHemisphe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8" y="1236663"/>
            <a:ext cx="1690687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Milankovitch Cycles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1138" y="688975"/>
            <a:ext cx="8720137" cy="5278438"/>
          </a:xfrm>
        </p:spPr>
        <p:txBody>
          <a:bodyPr/>
          <a:lstStyle/>
          <a:p>
            <a:pPr eaLnBrk="1" hangingPunct="1"/>
            <a:r>
              <a:rPr lang="en-US" altLang="en-US" smtClean="0"/>
              <a:t> Insolation changes with orbital variations</a:t>
            </a:r>
          </a:p>
          <a:p>
            <a:pPr lvl="1" eaLnBrk="1" hangingPunct="1"/>
            <a:r>
              <a:rPr lang="en-US" altLang="en-US" smtClean="0"/>
              <a:t> Axial Tilt:  41,000 year cycle</a:t>
            </a:r>
          </a:p>
          <a:p>
            <a:pPr lvl="2" eaLnBrk="1" hangingPunct="1"/>
            <a:r>
              <a:rPr lang="en-US" altLang="en-US" smtClean="0"/>
              <a:t> Makes seasons more or less severe</a:t>
            </a:r>
          </a:p>
          <a:p>
            <a:pPr lvl="1" eaLnBrk="1" hangingPunct="1"/>
            <a:r>
              <a:rPr lang="en-US" altLang="en-US" smtClean="0"/>
              <a:t> Precession:  26,000 year cycle</a:t>
            </a:r>
          </a:p>
          <a:p>
            <a:pPr lvl="2" eaLnBrk="1" hangingPunct="1"/>
            <a:r>
              <a:rPr lang="en-US" altLang="en-US" smtClean="0"/>
              <a:t> Changes season of perihelion</a:t>
            </a:r>
          </a:p>
          <a:p>
            <a:pPr lvl="3" eaLnBrk="1" hangingPunct="1"/>
            <a:r>
              <a:rPr lang="en-US" altLang="en-US" smtClean="0"/>
              <a:t> Now: perihelion in early January</a:t>
            </a:r>
          </a:p>
          <a:p>
            <a:pPr lvl="3" eaLnBrk="1" hangingPunct="1">
              <a:buFont typeface="Webdings" pitchFamily="18" charset="2"/>
              <a:buNone/>
            </a:pPr>
            <a:r>
              <a:rPr lang="en-US" altLang="en-US" smtClean="0"/>
              <a:t> </a:t>
            </a:r>
            <a:r>
              <a:rPr lang="en-US" altLang="en-US" smtClean="0">
                <a:sym typeface="Symbol" pitchFamily="18" charset="2"/>
              </a:rPr>
              <a:t> Southern summer when Earth closes to sun</a:t>
            </a:r>
          </a:p>
          <a:p>
            <a:pPr lvl="1" eaLnBrk="1" hangingPunct="1"/>
            <a:r>
              <a:rPr lang="en-US" altLang="en-US" smtClean="0">
                <a:sym typeface="Symbol" pitchFamily="18" charset="2"/>
              </a:rPr>
              <a:t> Eccentricity:  100,000 year cycle</a:t>
            </a:r>
          </a:p>
          <a:p>
            <a:pPr lvl="2" eaLnBrk="1" hangingPunct="1"/>
            <a:r>
              <a:rPr lang="en-US" altLang="en-US" smtClean="0">
                <a:sym typeface="Symbol" pitchFamily="18" charset="2"/>
              </a:rPr>
              <a:t> Changes severity of seasons</a:t>
            </a:r>
          </a:p>
          <a:p>
            <a:pPr lvl="3" eaLnBrk="1" hangingPunct="1"/>
            <a:r>
              <a:rPr lang="en-US" altLang="en-US" smtClean="0">
                <a:sym typeface="Symbol" pitchFamily="18" charset="2"/>
              </a:rPr>
              <a:t> distance to sun varies more through the year</a:t>
            </a:r>
          </a:p>
          <a:p>
            <a:pPr eaLnBrk="1" hangingPunct="1"/>
            <a:r>
              <a:rPr lang="en-US" altLang="en-US" smtClean="0">
                <a:sym typeface="Symbol" pitchFamily="18" charset="2"/>
              </a:rPr>
              <a:t> Do Ice Ages correlate with orbit?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75" y="-33338"/>
            <a:ext cx="3744913" cy="1620838"/>
          </a:xfrm>
        </p:spPr>
        <p:txBody>
          <a:bodyPr/>
          <a:lstStyle/>
          <a:p>
            <a:pPr eaLnBrk="1" hangingPunct="1"/>
            <a:r>
              <a:rPr lang="en-US" altLang="en-US" smtClean="0"/>
              <a:t>Milankovitch Cycles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375" y="1754188"/>
            <a:ext cx="3267075" cy="3371850"/>
          </a:xfrm>
        </p:spPr>
        <p:txBody>
          <a:bodyPr/>
          <a:lstStyle/>
          <a:p>
            <a:pPr marL="0" indent="0" algn="ctr" eaLnBrk="1" hangingPunct="1">
              <a:buFont typeface="Webdings" pitchFamily="18" charset="2"/>
              <a:buNone/>
            </a:pPr>
            <a:r>
              <a:rPr lang="en-US" altLang="en-US" smtClean="0"/>
              <a:t> Variation in Earth’s orbit due to gravitational attractions of other planets</a:t>
            </a:r>
          </a:p>
        </p:txBody>
      </p:sp>
      <p:pic>
        <p:nvPicPr>
          <p:cNvPr id="89092" name="Picture 4" descr="Orbital Cyc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-26988"/>
            <a:ext cx="533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Eccentricity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100,000 years</a:t>
            </a:r>
          </a:p>
          <a:p>
            <a:pPr lvl="1" eaLnBrk="1" hangingPunct="1"/>
            <a:r>
              <a:rPr lang="en-US" altLang="en-US" smtClean="0"/>
              <a:t> Currently 3% difference in distance</a:t>
            </a:r>
          </a:p>
          <a:p>
            <a:pPr lvl="2" eaLnBrk="1" hangingPunct="1"/>
            <a:r>
              <a:rPr lang="en-US" altLang="en-US" smtClean="0"/>
              <a:t> 7% difference in insolation</a:t>
            </a:r>
          </a:p>
          <a:p>
            <a:pPr lvl="1" eaLnBrk="1" hangingPunct="1"/>
            <a:r>
              <a:rPr lang="en-US" altLang="en-US" smtClean="0"/>
              <a:t> At Maximum, 9% difference in distance</a:t>
            </a:r>
          </a:p>
          <a:p>
            <a:pPr lvl="2" eaLnBrk="1" hangingPunct="1"/>
            <a:r>
              <a:rPr lang="en-US" altLang="en-US" smtClean="0"/>
              <a:t> 20% difference in insolation </a:t>
            </a:r>
          </a:p>
        </p:txBody>
      </p:sp>
      <p:pic>
        <p:nvPicPr>
          <p:cNvPr id="90116" name="Picture 4" descr="Orbital Cyc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06"/>
          <a:stretch>
            <a:fillRect/>
          </a:stretch>
        </p:blipFill>
        <p:spPr bwMode="auto">
          <a:xfrm>
            <a:off x="1922463" y="3605213"/>
            <a:ext cx="5484812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" y="0"/>
            <a:ext cx="6221413" cy="793750"/>
          </a:xfrm>
        </p:spPr>
        <p:txBody>
          <a:bodyPr/>
          <a:lstStyle/>
          <a:p>
            <a:pPr eaLnBrk="1" hangingPunct="1"/>
            <a:r>
              <a:rPr lang="en-US" altLang="en-US" smtClean="0"/>
              <a:t>Precession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757238"/>
            <a:ext cx="8229600" cy="5257800"/>
          </a:xfrm>
        </p:spPr>
        <p:txBody>
          <a:bodyPr/>
          <a:lstStyle/>
          <a:p>
            <a:pPr eaLnBrk="1" hangingPunct="1"/>
            <a:r>
              <a:rPr lang="en-US" altLang="en-US" smtClean="0"/>
              <a:t> 23,000 years</a:t>
            </a:r>
          </a:p>
          <a:p>
            <a:pPr lvl="1" eaLnBrk="1" hangingPunct="1"/>
            <a:r>
              <a:rPr lang="en-US" altLang="en-US" smtClean="0"/>
              <a:t> Changes season of perihelion</a:t>
            </a:r>
          </a:p>
          <a:p>
            <a:pPr lvl="1" eaLnBrk="1" hangingPunct="1"/>
            <a:endParaRPr lang="en-US" altLang="en-US" smtClean="0"/>
          </a:p>
          <a:p>
            <a:pPr lvl="1" eaLnBrk="1" hangingPunct="1"/>
            <a:endParaRPr lang="en-US" altLang="en-US" smtClean="0"/>
          </a:p>
          <a:p>
            <a:pPr lvl="1" eaLnBrk="1" hangingPunct="1"/>
            <a:endParaRPr lang="en-US" altLang="en-US" smtClean="0"/>
          </a:p>
          <a:p>
            <a:pPr lvl="1" eaLnBrk="1" hangingPunct="1"/>
            <a:endParaRPr lang="en-US" altLang="en-US" smtClean="0"/>
          </a:p>
          <a:p>
            <a:pPr lvl="1" eaLnBrk="1" hangingPunct="1"/>
            <a:endParaRPr lang="en-US" altLang="en-US" smtClean="0"/>
          </a:p>
          <a:p>
            <a:pPr lvl="1" eaLnBrk="1" hangingPunct="1"/>
            <a:r>
              <a:rPr lang="en-US" altLang="en-US" smtClean="0"/>
              <a:t> Northern seasons much more severe</a:t>
            </a:r>
          </a:p>
          <a:p>
            <a:pPr lvl="2" eaLnBrk="1" hangingPunct="1"/>
            <a:r>
              <a:rPr lang="en-US" altLang="en-US" smtClean="0"/>
              <a:t> more insolation on land masses in summer</a:t>
            </a:r>
          </a:p>
          <a:p>
            <a:pPr lvl="2" eaLnBrk="1" hangingPunct="1"/>
            <a:r>
              <a:rPr lang="en-US" altLang="en-US" smtClean="0"/>
              <a:t> less insolation on land masses in winter</a:t>
            </a:r>
          </a:p>
        </p:txBody>
      </p:sp>
      <p:pic>
        <p:nvPicPr>
          <p:cNvPr id="91140" name="Picture 4" descr="Orbital Cyc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93" b="8"/>
          <a:stretch>
            <a:fillRect/>
          </a:stretch>
        </p:blipFill>
        <p:spPr bwMode="auto">
          <a:xfrm>
            <a:off x="1990725" y="1970088"/>
            <a:ext cx="5484813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Precession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3175"/>
            <a:ext cx="29718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" y="0"/>
            <a:ext cx="3659188" cy="793750"/>
          </a:xfrm>
        </p:spPr>
        <p:txBody>
          <a:bodyPr/>
          <a:lstStyle/>
          <a:p>
            <a:pPr eaLnBrk="1" hangingPunct="1"/>
            <a:r>
              <a:rPr lang="en-US" altLang="en-US" smtClean="0"/>
              <a:t>Obliquity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757238"/>
            <a:ext cx="8728075" cy="5257800"/>
          </a:xfrm>
        </p:spPr>
        <p:txBody>
          <a:bodyPr/>
          <a:lstStyle/>
          <a:p>
            <a:pPr eaLnBrk="1" hangingPunct="1"/>
            <a:r>
              <a:rPr lang="en-US" altLang="en-US" smtClean="0"/>
              <a:t> 41,000 years</a:t>
            </a:r>
          </a:p>
          <a:p>
            <a:pPr lvl="1" eaLnBrk="1" hangingPunct="1"/>
            <a:r>
              <a:rPr lang="en-US" altLang="en-US" smtClean="0"/>
              <a:t> Axis Tilt</a:t>
            </a:r>
          </a:p>
          <a:p>
            <a:pPr lvl="2" eaLnBrk="1" hangingPunct="1"/>
            <a:r>
              <a:rPr lang="en-US" altLang="en-US" smtClean="0"/>
              <a:t> Now: 23.5º</a:t>
            </a:r>
          </a:p>
          <a:p>
            <a:pPr lvl="2" eaLnBrk="1" hangingPunct="1"/>
            <a:r>
              <a:rPr lang="en-US" altLang="en-US" smtClean="0"/>
              <a:t> Minimum: 22.5º</a:t>
            </a:r>
          </a:p>
          <a:p>
            <a:pPr lvl="3" eaLnBrk="1" hangingPunct="1"/>
            <a:r>
              <a:rPr lang="en-US" altLang="en-US" smtClean="0"/>
              <a:t> Tropics closer to equator, Circles closer to poles</a:t>
            </a:r>
          </a:p>
          <a:p>
            <a:pPr lvl="3" eaLnBrk="1" hangingPunct="1"/>
            <a:r>
              <a:rPr lang="en-US" altLang="en-US" smtClean="0"/>
              <a:t> Poles get less summer insolation (glaciation?)</a:t>
            </a:r>
          </a:p>
          <a:p>
            <a:pPr lvl="3" eaLnBrk="1" hangingPunct="1"/>
            <a:r>
              <a:rPr lang="en-US" altLang="en-US" smtClean="0"/>
              <a:t> Equator gets more insolation (shallow angles at solstices)</a:t>
            </a:r>
          </a:p>
          <a:p>
            <a:pPr lvl="2" eaLnBrk="1" hangingPunct="1"/>
            <a:r>
              <a:rPr lang="en-US" altLang="en-US" smtClean="0"/>
              <a:t> Maximum 24.5º</a:t>
            </a:r>
          </a:p>
          <a:p>
            <a:pPr lvl="3" eaLnBrk="1" hangingPunct="1"/>
            <a:r>
              <a:rPr lang="en-US" altLang="en-US" smtClean="0"/>
              <a:t> Tropics farther from equator, Circles farther from poles</a:t>
            </a:r>
          </a:p>
          <a:p>
            <a:pPr lvl="3" eaLnBrk="1" hangingPunct="1"/>
            <a:r>
              <a:rPr lang="en-US" altLang="en-US" smtClean="0"/>
              <a:t> Poles get more summer insolation (melting?)</a:t>
            </a:r>
          </a:p>
          <a:p>
            <a:pPr lvl="3" eaLnBrk="1" hangingPunct="1"/>
            <a:r>
              <a:rPr lang="en-US" altLang="en-US" smtClean="0"/>
              <a:t> Equator gets less insolation (steeper angles at solstices)</a:t>
            </a:r>
          </a:p>
        </p:txBody>
      </p:sp>
      <p:pic>
        <p:nvPicPr>
          <p:cNvPr id="92164" name="Picture 4" descr="Orbital Cyc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8" b="34590"/>
          <a:stretch>
            <a:fillRect/>
          </a:stretch>
        </p:blipFill>
        <p:spPr bwMode="auto">
          <a:xfrm>
            <a:off x="3651250" y="-9525"/>
            <a:ext cx="5484813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Insolation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5" y="701675"/>
            <a:ext cx="8229600" cy="5257800"/>
          </a:xfrm>
        </p:spPr>
        <p:txBody>
          <a:bodyPr/>
          <a:lstStyle/>
          <a:p>
            <a:pPr eaLnBrk="1" hangingPunct="1"/>
            <a:r>
              <a:rPr lang="en-US" altLang="en-US" smtClean="0"/>
              <a:t> Varies with Milankovitch Cycles</a:t>
            </a:r>
          </a:p>
          <a:p>
            <a:pPr lvl="1" eaLnBrk="1" hangingPunct="1"/>
            <a:r>
              <a:rPr lang="en-US" altLang="en-US" smtClean="0"/>
              <a:t> Calculation for 65 N (</a:t>
            </a:r>
            <a:r>
              <a:rPr lang="en-US" altLang="en-US" sz="2400" b="1" smtClean="0"/>
              <a:t>Berger (1991</a:t>
            </a:r>
            <a:r>
              <a:rPr lang="en-US" altLang="en-US" sz="2400" smtClean="0"/>
              <a:t>)</a:t>
            </a:r>
            <a:r>
              <a:rPr lang="en-US" altLang="en-US" smtClean="0"/>
              <a:t>)</a:t>
            </a:r>
          </a:p>
        </p:txBody>
      </p:sp>
      <p:pic>
        <p:nvPicPr>
          <p:cNvPr id="93188" name="Picture 4" descr="ins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941513"/>
            <a:ext cx="8166100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1593850" y="2092325"/>
            <a:ext cx="5194300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6600"/>
                </a:solidFill>
              </a:rPr>
              <a:t>9,000 years ago, ice age ended!</a:t>
            </a:r>
          </a:p>
        </p:txBody>
      </p:sp>
      <p:sp>
        <p:nvSpPr>
          <p:cNvPr id="93190" name="Line 6"/>
          <p:cNvSpPr>
            <a:spLocks noChangeShapeType="1"/>
          </p:cNvSpPr>
          <p:nvPr/>
        </p:nvSpPr>
        <p:spPr bwMode="auto">
          <a:xfrm flipV="1">
            <a:off x="1981200" y="2535238"/>
            <a:ext cx="222250" cy="471487"/>
          </a:xfrm>
          <a:prstGeom prst="line">
            <a:avLst/>
          </a:prstGeom>
          <a:noFill/>
          <a:ln w="31750">
            <a:solidFill>
              <a:srgbClr val="006600"/>
            </a:solidFill>
            <a:round/>
            <a:headEnd/>
            <a:tailEnd type="triangle" w="med" len="med"/>
          </a:ln>
          <a:effectLst>
            <a:outerShdw dist="1796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1911350" y="5264150"/>
            <a:ext cx="6397625" cy="8223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6600"/>
                </a:solidFill>
              </a:rPr>
              <a:t>Some argue this is the cause of all climate change … so we can ignore our CO</a:t>
            </a:r>
            <a:r>
              <a:rPr lang="en-US" altLang="en-US" sz="2400" baseline="-25000">
                <a:solidFill>
                  <a:srgbClr val="0066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arthEquinoxTran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143000"/>
            <a:ext cx="52197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Global </a:t>
            </a:r>
            <a:r>
              <a:rPr lang="en-US" altLang="en-US" dirty="0" err="1" smtClean="0"/>
              <a:t>Circulaton</a:t>
            </a:r>
            <a:r>
              <a:rPr lang="en-US" altLang="en-US" dirty="0" smtClean="0"/>
              <a:t> Zones</a:t>
            </a:r>
            <a:endParaRPr lang="en-US" altLang="en-US" dirty="0" smtClean="0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0" y="2249488"/>
            <a:ext cx="2781300" cy="2308324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/>
              <a:t>… but it’s more complicated than this …</a:t>
            </a:r>
            <a:endParaRPr lang="en-US" altLang="en-US" sz="2800" dirty="0"/>
          </a:p>
        </p:txBody>
      </p:sp>
      <p:sp>
        <p:nvSpPr>
          <p:cNvPr id="19469" name="WordArt 13" descr="Green marble"/>
          <p:cNvSpPr>
            <a:spLocks noChangeArrowheads="1" noChangeShapeType="1" noTextEdit="1"/>
          </p:cNvSpPr>
          <p:nvPr/>
        </p:nvSpPr>
        <p:spPr bwMode="auto">
          <a:xfrm>
            <a:off x="4595019" y="3494089"/>
            <a:ext cx="1630362" cy="373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FFFF00"/>
                  </a:outerShdw>
                </a:effectLst>
                <a:latin typeface="Comic Sans MS"/>
              </a:rPr>
              <a:t>ITCZ</a:t>
            </a:r>
          </a:p>
        </p:txBody>
      </p:sp>
      <p:sp>
        <p:nvSpPr>
          <p:cNvPr id="19470" name="WordArt 14" descr="Blue tissue paper"/>
          <p:cNvSpPr>
            <a:spLocks noChangeArrowheads="1" noChangeShapeType="1" noTextEdit="1"/>
          </p:cNvSpPr>
          <p:nvPr/>
        </p:nvSpPr>
        <p:spPr bwMode="auto">
          <a:xfrm>
            <a:off x="4297362" y="5278222"/>
            <a:ext cx="2225676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0066FF"/>
                  </a:outerShdw>
                </a:effectLst>
                <a:latin typeface="Comic Sans MS"/>
              </a:rPr>
              <a:t>Polar Front</a:t>
            </a:r>
          </a:p>
        </p:txBody>
      </p:sp>
      <p:sp>
        <p:nvSpPr>
          <p:cNvPr id="19471" name="WordArt 15" descr="Blue tissue paper"/>
          <p:cNvSpPr>
            <a:spLocks noChangeArrowheads="1" noChangeShapeType="1" noTextEdit="1"/>
          </p:cNvSpPr>
          <p:nvPr/>
        </p:nvSpPr>
        <p:spPr bwMode="auto">
          <a:xfrm>
            <a:off x="4362450" y="1787742"/>
            <a:ext cx="2095500" cy="2952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0066FF"/>
                  </a:outerShdw>
                </a:effectLst>
                <a:latin typeface="Comic Sans MS"/>
              </a:rPr>
              <a:t>Polar Front</a:t>
            </a:r>
          </a:p>
        </p:txBody>
      </p:sp>
      <p:sp>
        <p:nvSpPr>
          <p:cNvPr id="19472" name="WordArt 16" descr="Stationery"/>
          <p:cNvSpPr>
            <a:spLocks noChangeArrowheads="1" noChangeShapeType="1" noTextEdit="1"/>
          </p:cNvSpPr>
          <p:nvPr/>
        </p:nvSpPr>
        <p:spPr bwMode="auto">
          <a:xfrm>
            <a:off x="4229894" y="2578535"/>
            <a:ext cx="2360612" cy="420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663300"/>
                  </a:outerShdw>
                </a:effectLst>
                <a:latin typeface="Comic Sans MS"/>
              </a:rPr>
              <a:t>Sub-Tropical High</a:t>
            </a:r>
            <a:endParaRPr lang="en-US" sz="3600" kern="10" dirty="0">
              <a:ln w="9525">
                <a:solidFill>
                  <a:srgbClr val="993300"/>
                </a:solidFill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effectLst>
                <a:outerShdw dist="35921" dir="2700000" algn="ctr" rotWithShape="0">
                  <a:srgbClr val="663300"/>
                </a:outerShdw>
              </a:effectLst>
              <a:latin typeface="Comic Sans MS"/>
            </a:endParaRPr>
          </a:p>
        </p:txBody>
      </p:sp>
      <p:grpSp>
        <p:nvGrpSpPr>
          <p:cNvPr id="19476" name="Group 20"/>
          <p:cNvGrpSpPr>
            <a:grpSpLocks/>
          </p:cNvGrpSpPr>
          <p:nvPr/>
        </p:nvGrpSpPr>
        <p:grpSpPr bwMode="auto">
          <a:xfrm>
            <a:off x="5264150" y="733425"/>
            <a:ext cx="3587750" cy="5888038"/>
            <a:chOff x="3298" y="462"/>
            <a:chExt cx="2260" cy="3709"/>
          </a:xfrm>
        </p:grpSpPr>
        <p:pic>
          <p:nvPicPr>
            <p:cNvPr id="19477" name="Picture 21" descr="clou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6" y="2039"/>
              <a:ext cx="23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8" name="AutoShape 22"/>
            <p:cNvSpPr>
              <a:spLocks noChangeArrowheads="1"/>
            </p:cNvSpPr>
            <p:nvPr/>
          </p:nvSpPr>
          <p:spPr bwMode="auto">
            <a:xfrm>
              <a:off x="5043" y="2190"/>
              <a:ext cx="235" cy="145"/>
            </a:xfrm>
            <a:prstGeom prst="rightArrow">
              <a:avLst>
                <a:gd name="adj1" fmla="val 50000"/>
                <a:gd name="adj2" fmla="val 40517"/>
              </a:avLst>
            </a:pr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479" name="AutoShape 23"/>
            <p:cNvSpPr>
              <a:spLocks noChangeArrowheads="1"/>
            </p:cNvSpPr>
            <p:nvPr/>
          </p:nvSpPr>
          <p:spPr bwMode="auto">
            <a:xfrm rot="-860070">
              <a:off x="5245" y="1516"/>
              <a:ext cx="128" cy="473"/>
            </a:xfrm>
            <a:prstGeom prst="upArrow">
              <a:avLst>
                <a:gd name="adj1" fmla="val 50000"/>
                <a:gd name="adj2" fmla="val 92383"/>
              </a:avLst>
            </a:prstGeom>
            <a:gradFill rotWithShape="1">
              <a:gsLst>
                <a:gs pos="0">
                  <a:srgbClr val="0000FF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480" name="AutoShape 24"/>
            <p:cNvSpPr>
              <a:spLocks noChangeArrowheads="1"/>
            </p:cNvSpPr>
            <p:nvPr/>
          </p:nvSpPr>
          <p:spPr bwMode="auto">
            <a:xfrm rot="1155654" flipV="1">
              <a:off x="5235" y="2539"/>
              <a:ext cx="155" cy="474"/>
            </a:xfrm>
            <a:prstGeom prst="upArrow">
              <a:avLst>
                <a:gd name="adj1" fmla="val 50000"/>
                <a:gd name="adj2" fmla="val 76452"/>
              </a:avLst>
            </a:prstGeom>
            <a:gradFill rotWithShape="1">
              <a:gsLst>
                <a:gs pos="0">
                  <a:srgbClr val="0000FF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481" name="AutoShape 25"/>
            <p:cNvSpPr>
              <a:spLocks noChangeArrowheads="1"/>
            </p:cNvSpPr>
            <p:nvPr/>
          </p:nvSpPr>
          <p:spPr bwMode="auto">
            <a:xfrm rot="8926359">
              <a:off x="4889" y="1520"/>
              <a:ext cx="234" cy="145"/>
            </a:xfrm>
            <a:prstGeom prst="rightArrow">
              <a:avLst>
                <a:gd name="adj1" fmla="val 50000"/>
                <a:gd name="adj2" fmla="val 40345"/>
              </a:avLst>
            </a:prstGeom>
            <a:gradFill rotWithShape="1">
              <a:gsLst>
                <a:gs pos="0">
                  <a:srgbClr val="0000FF"/>
                </a:gs>
                <a:gs pos="100000">
                  <a:srgbClr val="FFCC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482" name="AutoShape 26"/>
            <p:cNvSpPr>
              <a:spLocks noChangeArrowheads="1"/>
            </p:cNvSpPr>
            <p:nvPr/>
          </p:nvSpPr>
          <p:spPr bwMode="auto">
            <a:xfrm rot="20755994" flipV="1">
              <a:off x="4928" y="1763"/>
              <a:ext cx="128" cy="381"/>
            </a:xfrm>
            <a:prstGeom prst="upArrow">
              <a:avLst>
                <a:gd name="adj1" fmla="val 50000"/>
                <a:gd name="adj2" fmla="val 74414"/>
              </a:avLst>
            </a:prstGeom>
            <a:gradFill rotWithShape="1">
              <a:gsLst>
                <a:gs pos="0">
                  <a:srgbClr val="FF0000"/>
                </a:gs>
                <a:gs pos="100000">
                  <a:srgbClr val="FFCC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483" name="AutoShape 27"/>
            <p:cNvSpPr>
              <a:spLocks noChangeArrowheads="1"/>
            </p:cNvSpPr>
            <p:nvPr/>
          </p:nvSpPr>
          <p:spPr bwMode="auto">
            <a:xfrm rot="685602">
              <a:off x="4991" y="2398"/>
              <a:ext cx="127" cy="380"/>
            </a:xfrm>
            <a:prstGeom prst="upArrow">
              <a:avLst>
                <a:gd name="adj1" fmla="val 50000"/>
                <a:gd name="adj2" fmla="val 74803"/>
              </a:avLst>
            </a:prstGeom>
            <a:gradFill rotWithShape="1">
              <a:gsLst>
                <a:gs pos="0">
                  <a:srgbClr val="FF0000"/>
                </a:gs>
                <a:gs pos="100000">
                  <a:srgbClr val="FFCC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484" name="AutoShape 28"/>
            <p:cNvSpPr>
              <a:spLocks noChangeArrowheads="1"/>
            </p:cNvSpPr>
            <p:nvPr/>
          </p:nvSpPr>
          <p:spPr bwMode="auto">
            <a:xfrm rot="-2239915">
              <a:off x="4551" y="944"/>
              <a:ext cx="115" cy="612"/>
            </a:xfrm>
            <a:prstGeom prst="upArrow">
              <a:avLst>
                <a:gd name="adj1" fmla="val 50000"/>
                <a:gd name="adj2" fmla="val 133043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CC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485" name="AutoShape 29"/>
            <p:cNvSpPr>
              <a:spLocks noChangeArrowheads="1"/>
            </p:cNvSpPr>
            <p:nvPr/>
          </p:nvSpPr>
          <p:spPr bwMode="auto">
            <a:xfrm rot="5400000">
              <a:off x="3253" y="507"/>
              <a:ext cx="235" cy="145"/>
            </a:xfrm>
            <a:prstGeom prst="rightArrow">
              <a:avLst>
                <a:gd name="adj1" fmla="val 50000"/>
                <a:gd name="adj2" fmla="val 40517"/>
              </a:avLst>
            </a:prstGeom>
            <a:gradFill rotWithShape="1">
              <a:gsLst>
                <a:gs pos="0">
                  <a:srgbClr val="000066"/>
                </a:gs>
                <a:gs pos="100000">
                  <a:srgbClr val="3333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486" name="AutoShape 30"/>
            <p:cNvSpPr>
              <a:spLocks noChangeArrowheads="1"/>
            </p:cNvSpPr>
            <p:nvPr/>
          </p:nvSpPr>
          <p:spPr bwMode="auto">
            <a:xfrm rot="6395670">
              <a:off x="3855" y="481"/>
              <a:ext cx="113" cy="648"/>
            </a:xfrm>
            <a:prstGeom prst="upArrow">
              <a:avLst>
                <a:gd name="adj1" fmla="val 50000"/>
                <a:gd name="adj2" fmla="val 143363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487" name="AutoShape 31"/>
            <p:cNvSpPr>
              <a:spLocks noChangeArrowheads="1"/>
            </p:cNvSpPr>
            <p:nvPr/>
          </p:nvSpPr>
          <p:spPr bwMode="auto">
            <a:xfrm rot="-3610307">
              <a:off x="4264" y="806"/>
              <a:ext cx="235" cy="145"/>
            </a:xfrm>
            <a:prstGeom prst="rightArrow">
              <a:avLst>
                <a:gd name="adj1" fmla="val 50000"/>
                <a:gd name="adj2" fmla="val 40517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0000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19488" name="Picture 32" descr="clou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84693">
              <a:off x="4307" y="527"/>
              <a:ext cx="4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89" name="AutoShape 33"/>
            <p:cNvSpPr>
              <a:spLocks noChangeArrowheads="1"/>
            </p:cNvSpPr>
            <p:nvPr/>
          </p:nvSpPr>
          <p:spPr bwMode="auto">
            <a:xfrm rot="-4599445">
              <a:off x="3837" y="217"/>
              <a:ext cx="112" cy="647"/>
            </a:xfrm>
            <a:prstGeom prst="upArrow">
              <a:avLst>
                <a:gd name="adj1" fmla="val 50000"/>
                <a:gd name="adj2" fmla="val 144420"/>
              </a:avLst>
            </a:prstGeom>
            <a:gradFill rotWithShape="1">
              <a:gsLst>
                <a:gs pos="0">
                  <a:srgbClr val="000066"/>
                </a:gs>
                <a:gs pos="100000">
                  <a:srgbClr val="3333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490" name="AutoShape 34"/>
            <p:cNvSpPr>
              <a:spLocks noChangeArrowheads="1"/>
            </p:cNvSpPr>
            <p:nvPr/>
          </p:nvSpPr>
          <p:spPr bwMode="auto">
            <a:xfrm rot="8521615">
              <a:off x="4822" y="826"/>
              <a:ext cx="115" cy="612"/>
            </a:xfrm>
            <a:prstGeom prst="upArrow">
              <a:avLst>
                <a:gd name="adj1" fmla="val 50000"/>
                <a:gd name="adj2" fmla="val 133043"/>
              </a:avLst>
            </a:prstGeom>
            <a:gradFill rotWithShape="1">
              <a:gsLst>
                <a:gs pos="0">
                  <a:srgbClr val="0066FF"/>
                </a:gs>
                <a:gs pos="100000">
                  <a:srgbClr val="0000CC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491" name="AutoShape 35"/>
            <p:cNvSpPr>
              <a:spLocks noChangeArrowheads="1"/>
            </p:cNvSpPr>
            <p:nvPr/>
          </p:nvSpPr>
          <p:spPr bwMode="auto">
            <a:xfrm rot="-8897993">
              <a:off x="4650" y="3035"/>
              <a:ext cx="116" cy="613"/>
            </a:xfrm>
            <a:prstGeom prst="upArrow">
              <a:avLst>
                <a:gd name="adj1" fmla="val 50000"/>
                <a:gd name="adj2" fmla="val 132112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CC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492" name="AutoShape 36"/>
            <p:cNvSpPr>
              <a:spLocks noChangeArrowheads="1"/>
            </p:cNvSpPr>
            <p:nvPr/>
          </p:nvSpPr>
          <p:spPr bwMode="auto">
            <a:xfrm rot="-5400000">
              <a:off x="3325" y="3981"/>
              <a:ext cx="235" cy="146"/>
            </a:xfrm>
            <a:prstGeom prst="rightArrow">
              <a:avLst>
                <a:gd name="adj1" fmla="val 50000"/>
                <a:gd name="adj2" fmla="val 40240"/>
              </a:avLst>
            </a:prstGeom>
            <a:gradFill rotWithShape="1">
              <a:gsLst>
                <a:gs pos="0">
                  <a:srgbClr val="000066"/>
                </a:gs>
                <a:gs pos="100000">
                  <a:srgbClr val="3333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493" name="AutoShape 37"/>
            <p:cNvSpPr>
              <a:spLocks noChangeArrowheads="1"/>
            </p:cNvSpPr>
            <p:nvPr/>
          </p:nvSpPr>
          <p:spPr bwMode="auto">
            <a:xfrm rot="4366594">
              <a:off x="3893" y="3542"/>
              <a:ext cx="112" cy="648"/>
            </a:xfrm>
            <a:prstGeom prst="upArrow">
              <a:avLst>
                <a:gd name="adj1" fmla="val 50000"/>
                <a:gd name="adj2" fmla="val 144643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19494" name="Picture 38" descr="clou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712">
              <a:off x="4532" y="3729"/>
              <a:ext cx="231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95" name="AutoShape 39"/>
            <p:cNvSpPr>
              <a:spLocks noChangeArrowheads="1"/>
            </p:cNvSpPr>
            <p:nvPr/>
          </p:nvSpPr>
          <p:spPr bwMode="auto">
            <a:xfrm rot="-6108408">
              <a:off x="3901" y="3762"/>
              <a:ext cx="112" cy="647"/>
            </a:xfrm>
            <a:prstGeom prst="upArrow">
              <a:avLst>
                <a:gd name="adj1" fmla="val 50000"/>
                <a:gd name="adj2" fmla="val 144420"/>
              </a:avLst>
            </a:prstGeom>
            <a:gradFill rotWithShape="1">
              <a:gsLst>
                <a:gs pos="0">
                  <a:srgbClr val="000066"/>
                </a:gs>
                <a:gs pos="100000">
                  <a:srgbClr val="3333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496" name="AutoShape 40"/>
            <p:cNvSpPr>
              <a:spLocks noChangeArrowheads="1"/>
            </p:cNvSpPr>
            <p:nvPr/>
          </p:nvSpPr>
          <p:spPr bwMode="auto">
            <a:xfrm rot="1847471">
              <a:off x="4858" y="3094"/>
              <a:ext cx="116" cy="611"/>
            </a:xfrm>
            <a:prstGeom prst="upArrow">
              <a:avLst>
                <a:gd name="adj1" fmla="val 50000"/>
                <a:gd name="adj2" fmla="val 131681"/>
              </a:avLst>
            </a:prstGeom>
            <a:gradFill rotWithShape="1">
              <a:gsLst>
                <a:gs pos="0">
                  <a:srgbClr val="0066FF"/>
                </a:gs>
                <a:gs pos="100000">
                  <a:srgbClr val="0000CC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497" name="AutoShape 41"/>
            <p:cNvSpPr>
              <a:spLocks noChangeArrowheads="1"/>
            </p:cNvSpPr>
            <p:nvPr/>
          </p:nvSpPr>
          <p:spPr bwMode="auto">
            <a:xfrm rot="2862777">
              <a:off x="4334" y="3677"/>
              <a:ext cx="235" cy="144"/>
            </a:xfrm>
            <a:prstGeom prst="rightArrow">
              <a:avLst>
                <a:gd name="adj1" fmla="val 50000"/>
                <a:gd name="adj2" fmla="val 40799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0000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498" name="AutoShape 42"/>
            <p:cNvSpPr>
              <a:spLocks noChangeArrowheads="1"/>
            </p:cNvSpPr>
            <p:nvPr/>
          </p:nvSpPr>
          <p:spPr bwMode="auto">
            <a:xfrm rot="-9487349">
              <a:off x="4912" y="2889"/>
              <a:ext cx="272" cy="168"/>
            </a:xfrm>
            <a:prstGeom prst="rightArrow">
              <a:avLst>
                <a:gd name="adj1" fmla="val 50000"/>
                <a:gd name="adj2" fmla="val 40476"/>
              </a:avLst>
            </a:prstGeom>
            <a:gradFill rotWithShape="1">
              <a:gsLst>
                <a:gs pos="0">
                  <a:srgbClr val="0000FF"/>
                </a:gs>
                <a:gs pos="100000">
                  <a:srgbClr val="FFCC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43" name="WordArt 16" descr="Stationery"/>
          <p:cNvSpPr>
            <a:spLocks noChangeArrowheads="1" noChangeShapeType="1" noTextEdit="1"/>
          </p:cNvSpPr>
          <p:nvPr/>
        </p:nvSpPr>
        <p:spPr bwMode="auto">
          <a:xfrm>
            <a:off x="4229894" y="4362668"/>
            <a:ext cx="2360612" cy="420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663300"/>
                  </a:outerShdw>
                </a:effectLst>
                <a:latin typeface="Comic Sans MS"/>
              </a:rPr>
              <a:t>Sub-Tropical High</a:t>
            </a:r>
            <a:endParaRPr lang="en-US" sz="3600" kern="10" dirty="0">
              <a:ln w="9525">
                <a:solidFill>
                  <a:srgbClr val="993300"/>
                </a:solidFill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effectLst>
                <a:outerShdw dist="35921" dir="2700000" algn="ctr" rotWithShape="0">
                  <a:srgbClr val="663300"/>
                </a:outerShdw>
              </a:effectLst>
              <a:latin typeface="Comic Sans MS"/>
            </a:endParaRPr>
          </a:p>
        </p:txBody>
      </p:sp>
      <p:sp>
        <p:nvSpPr>
          <p:cNvPr id="44" name="Text Box 41"/>
          <p:cNvSpPr txBox="1">
            <a:spLocks noChangeArrowheads="1"/>
          </p:cNvSpPr>
          <p:nvPr/>
        </p:nvSpPr>
        <p:spPr bwMode="auto">
          <a:xfrm>
            <a:off x="4046538" y="2071220"/>
            <a:ext cx="2727325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Westerlies</a:t>
            </a:r>
          </a:p>
        </p:txBody>
      </p:sp>
      <p:sp>
        <p:nvSpPr>
          <p:cNvPr id="45" name="Text Box 42"/>
          <p:cNvSpPr txBox="1">
            <a:spLocks noChangeArrowheads="1"/>
          </p:cNvSpPr>
          <p:nvPr/>
        </p:nvSpPr>
        <p:spPr bwMode="auto">
          <a:xfrm>
            <a:off x="4046538" y="4770907"/>
            <a:ext cx="2727325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/>
              <a:t>Westerlies</a:t>
            </a:r>
          </a:p>
        </p:txBody>
      </p:sp>
      <p:sp>
        <p:nvSpPr>
          <p:cNvPr id="46" name="Text Box 43"/>
          <p:cNvSpPr txBox="1">
            <a:spLocks noChangeArrowheads="1"/>
          </p:cNvSpPr>
          <p:nvPr/>
        </p:nvSpPr>
        <p:spPr bwMode="auto">
          <a:xfrm>
            <a:off x="4046538" y="2986774"/>
            <a:ext cx="2727325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NE Trades</a:t>
            </a:r>
          </a:p>
        </p:txBody>
      </p:sp>
      <p:sp>
        <p:nvSpPr>
          <p:cNvPr id="47" name="Text Box 44"/>
          <p:cNvSpPr txBox="1">
            <a:spLocks noChangeArrowheads="1"/>
          </p:cNvSpPr>
          <p:nvPr/>
        </p:nvSpPr>
        <p:spPr bwMode="auto">
          <a:xfrm>
            <a:off x="4046538" y="3855353"/>
            <a:ext cx="2727325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SE Trades</a:t>
            </a:r>
          </a:p>
        </p:txBody>
      </p:sp>
      <p:sp>
        <p:nvSpPr>
          <p:cNvPr id="48" name="Text Box 45"/>
          <p:cNvSpPr txBox="1">
            <a:spLocks noChangeArrowheads="1"/>
          </p:cNvSpPr>
          <p:nvPr/>
        </p:nvSpPr>
        <p:spPr bwMode="auto">
          <a:xfrm>
            <a:off x="4046538" y="1342340"/>
            <a:ext cx="27273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Easterlies</a:t>
            </a:r>
          </a:p>
        </p:txBody>
      </p:sp>
      <p:sp>
        <p:nvSpPr>
          <p:cNvPr id="49" name="Text Box 46"/>
          <p:cNvSpPr txBox="1">
            <a:spLocks noChangeArrowheads="1"/>
          </p:cNvSpPr>
          <p:nvPr/>
        </p:nvSpPr>
        <p:spPr bwMode="auto">
          <a:xfrm>
            <a:off x="4046538" y="5590274"/>
            <a:ext cx="27273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Easterlies</a:t>
            </a:r>
          </a:p>
        </p:txBody>
      </p:sp>
      <p:sp>
        <p:nvSpPr>
          <p:cNvPr id="19474" name="WordArt 18" descr="Bouquet"/>
          <p:cNvSpPr>
            <a:spLocks noChangeArrowheads="1" noChangeShapeType="1" noTextEdit="1"/>
          </p:cNvSpPr>
          <p:nvPr/>
        </p:nvSpPr>
        <p:spPr bwMode="auto">
          <a:xfrm>
            <a:off x="4273550" y="977900"/>
            <a:ext cx="2273300" cy="376238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66CCFF"/>
                  </a:outerShdw>
                </a:effectLst>
                <a:latin typeface="Comic Sans MS"/>
              </a:rPr>
              <a:t>Polar High</a:t>
            </a:r>
          </a:p>
        </p:txBody>
      </p:sp>
      <p:sp>
        <p:nvSpPr>
          <p:cNvPr id="19475" name="WordArt 19" descr="Bouquet"/>
          <p:cNvSpPr>
            <a:spLocks noChangeArrowheads="1" noChangeShapeType="1" noTextEdit="1"/>
          </p:cNvSpPr>
          <p:nvPr/>
        </p:nvSpPr>
        <p:spPr bwMode="auto">
          <a:xfrm>
            <a:off x="4273550" y="6035675"/>
            <a:ext cx="2273300" cy="376238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66CCFF"/>
                  </a:outerShdw>
                </a:effectLst>
                <a:latin typeface="Comic Sans MS"/>
              </a:rPr>
              <a:t>Polar High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/>
              <a:t>Ocean &amp; Atmosphere </a:t>
            </a:r>
            <a:r>
              <a:rPr lang="en-US" altLang="en-US" sz="4000" dirty="0" smtClean="0"/>
              <a:t>Teleconnections</a:t>
            </a:r>
            <a:endParaRPr lang="en-US" altLang="en-US" sz="4000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Pacific Ocean</a:t>
            </a:r>
          </a:p>
          <a:p>
            <a:pPr lvl="1" eaLnBrk="1" hangingPunct="1"/>
            <a:r>
              <a:rPr lang="en-US" altLang="en-US" smtClean="0"/>
              <a:t> ENSO – El Niño Southern Oscillation</a:t>
            </a:r>
          </a:p>
          <a:p>
            <a:pPr lvl="1" eaLnBrk="1" hangingPunct="1"/>
            <a:r>
              <a:rPr lang="en-US" altLang="en-US" smtClean="0"/>
              <a:t> PDO – Pacific Decadal Oscillation</a:t>
            </a:r>
          </a:p>
          <a:p>
            <a:pPr eaLnBrk="1" hangingPunct="1"/>
            <a:r>
              <a:rPr lang="en-US" altLang="en-US" smtClean="0"/>
              <a:t> Atlantic Ocean</a:t>
            </a:r>
          </a:p>
          <a:p>
            <a:pPr lvl="1" eaLnBrk="1" hangingPunct="1"/>
            <a:r>
              <a:rPr lang="en-US" altLang="en-US" smtClean="0"/>
              <a:t> NAO – North Atlantic Oscillation</a:t>
            </a:r>
          </a:p>
          <a:p>
            <a:pPr lvl="1" eaLnBrk="1" hangingPunct="1"/>
            <a:r>
              <a:rPr lang="en-US" altLang="en-US" smtClean="0"/>
              <a:t> AMO – Atlantic Multidecadal Oscillation</a:t>
            </a:r>
          </a:p>
          <a:p>
            <a:pPr lvl="1" eaLnBrk="1" hangingPunct="1"/>
            <a:r>
              <a:rPr lang="en-US" altLang="en-US" smtClean="0"/>
              <a:t> Atlantic Oscillation</a:t>
            </a:r>
          </a:p>
          <a:p>
            <a:pPr lvl="1" eaLnBrk="1" hangingPunct="1"/>
            <a:r>
              <a:rPr lang="en-US" altLang="en-US" smtClean="0"/>
              <a:t> Thermohaline Circulation</a:t>
            </a:r>
          </a:p>
        </p:txBody>
      </p:sp>
      <p:pic>
        <p:nvPicPr>
          <p:cNvPr id="29700" name="Picture 5" descr="http://www.cpc.ncep.noaa.gov/nwscwi/cpc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5030788"/>
            <a:ext cx="47625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5639594"/>
            <a:ext cx="40290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 bwMode="auto">
          <a:xfrm>
            <a:off x="2938463" y="6229350"/>
            <a:ext cx="32670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“Normal” Conditions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smtClean="0"/>
              <a:t> Atmospheric pressure higher in east (Tahiti) than west (Darwin).</a:t>
            </a:r>
          </a:p>
          <a:p>
            <a:r>
              <a:rPr lang="en-US" altLang="en-US" sz="2800" smtClean="0"/>
              <a:t> Surface trade winds blow from east to west</a:t>
            </a:r>
          </a:p>
          <a:p>
            <a:pPr lvl="1"/>
            <a:r>
              <a:rPr lang="en-US" altLang="en-US" sz="2400" smtClean="0"/>
              <a:t> Walker Circulation (named by Bjerknes) </a:t>
            </a:r>
          </a:p>
          <a:p>
            <a:pPr lvl="1"/>
            <a:r>
              <a:rPr lang="en-US" altLang="en-US" sz="2400" smtClean="0"/>
              <a:t> Pile up water in west, drive upwelling in east</a:t>
            </a:r>
          </a:p>
          <a:p>
            <a:endParaRPr lang="en-US" altLang="en-US" sz="2800" smtClean="0"/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3260725"/>
            <a:ext cx="47910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Past Climate Records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42938"/>
            <a:ext cx="9144000" cy="4505325"/>
          </a:xfrm>
        </p:spPr>
        <p:txBody>
          <a:bodyPr/>
          <a:lstStyle/>
          <a:p>
            <a:pPr eaLnBrk="1" hangingPunct="1"/>
            <a:r>
              <a:rPr lang="en-US" altLang="en-US" smtClean="0"/>
              <a:t> Proxy (indirect natural) Records </a:t>
            </a:r>
          </a:p>
          <a:p>
            <a:pPr lvl="1" eaLnBrk="1" hangingPunct="1"/>
            <a:r>
              <a:rPr lang="en-US" altLang="en-US" smtClean="0"/>
              <a:t> Tree rings</a:t>
            </a:r>
          </a:p>
          <a:p>
            <a:pPr lvl="2" eaLnBrk="1" hangingPunct="1"/>
            <a:r>
              <a:rPr lang="en-US" altLang="en-US" smtClean="0"/>
              <a:t> Temperature, precipitation, fire, insects, other stresses</a:t>
            </a:r>
          </a:p>
          <a:p>
            <a:pPr lvl="2" eaLnBrk="1" hangingPunct="1"/>
            <a:r>
              <a:rPr lang="en-US" altLang="en-US" smtClean="0"/>
              <a:t> Depends on area, species level of stress</a:t>
            </a:r>
          </a:p>
          <a:p>
            <a:pPr lvl="3" eaLnBrk="1" hangingPunct="1"/>
            <a:r>
              <a:rPr lang="en-US" altLang="en-US" smtClean="0"/>
              <a:t> best near stress limit</a:t>
            </a:r>
          </a:p>
          <a:p>
            <a:pPr lvl="2" eaLnBrk="1" hangingPunct="1"/>
            <a:r>
              <a:rPr lang="en-US" altLang="en-US" smtClean="0"/>
              <a:t> Back to ~1000 years (bristlecone pine in CA)</a:t>
            </a:r>
          </a:p>
          <a:p>
            <a:pPr lvl="3" eaLnBrk="1" hangingPunct="1"/>
            <a:r>
              <a:rPr lang="en-US" altLang="en-US" smtClean="0"/>
              <a:t> plus overlapping with structures</a:t>
            </a:r>
          </a:p>
        </p:txBody>
      </p:sp>
      <p:pic>
        <p:nvPicPr>
          <p:cNvPr id="7172" name="Picture 4" descr="crossda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4113213"/>
            <a:ext cx="4232275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tree ring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1587" r="1556" b="2380"/>
          <a:stretch>
            <a:fillRect/>
          </a:stretch>
        </p:blipFill>
        <p:spPr bwMode="auto">
          <a:xfrm>
            <a:off x="207963" y="4103688"/>
            <a:ext cx="4222750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6" name="Picture 6" descr="tree ring tasma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4116388"/>
            <a:ext cx="6124575" cy="27416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La Niña: “Enhanced Normal”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 Colder than normal water off Peru</a:t>
            </a:r>
          </a:p>
          <a:p>
            <a:pPr lvl="1"/>
            <a:r>
              <a:rPr lang="en-US" altLang="en-US" smtClean="0"/>
              <a:t> Stronger trade winds</a:t>
            </a:r>
          </a:p>
          <a:p>
            <a:pPr lvl="1"/>
            <a:r>
              <a:rPr lang="en-US" altLang="en-US" smtClean="0"/>
              <a:t> Increased upwelling</a:t>
            </a:r>
          </a:p>
        </p:txBody>
      </p:sp>
      <p:pic>
        <p:nvPicPr>
          <p:cNvPr id="3379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2806700"/>
            <a:ext cx="479107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1754188" y="3330575"/>
            <a:ext cx="2116137" cy="646113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Larger pressure difference</a:t>
            </a:r>
          </a:p>
        </p:txBody>
      </p:sp>
      <p:pic>
        <p:nvPicPr>
          <p:cNvPr id="3379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r="7944"/>
          <a:stretch>
            <a:fillRect/>
          </a:stretch>
        </p:blipFill>
        <p:spPr bwMode="auto">
          <a:xfrm>
            <a:off x="5507038" y="1414463"/>
            <a:ext cx="3435350" cy="54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 Warmer than normal water off Peru</a:t>
            </a:r>
          </a:p>
          <a:p>
            <a:pPr lvl="1"/>
            <a:r>
              <a:rPr lang="en-US" altLang="en-US" smtClean="0"/>
              <a:t> Weak (</a:t>
            </a:r>
            <a:r>
              <a:rPr lang="en-US" altLang="en-US" sz="2000" smtClean="0"/>
              <a:t>or opposite</a:t>
            </a:r>
            <a:r>
              <a:rPr lang="en-US" altLang="en-US" smtClean="0"/>
              <a:t>) trade winds</a:t>
            </a:r>
          </a:p>
          <a:p>
            <a:pPr lvl="1"/>
            <a:r>
              <a:rPr lang="en-US" altLang="en-US" smtClean="0"/>
              <a:t> Decreased upwelling</a:t>
            </a:r>
          </a:p>
        </p:txBody>
      </p:sp>
      <p:pic>
        <p:nvPicPr>
          <p:cNvPr id="34819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840038"/>
            <a:ext cx="47910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El Niño</a:t>
            </a: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557213" y="3224213"/>
            <a:ext cx="2032000" cy="922337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Small or opposite pressure difference</a:t>
            </a:r>
          </a:p>
        </p:txBody>
      </p:sp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" t="1569" r="2451"/>
          <a:stretch>
            <a:fillRect/>
          </a:stretch>
        </p:blipFill>
        <p:spPr bwMode="auto">
          <a:xfrm>
            <a:off x="5857875" y="1390650"/>
            <a:ext cx="31369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Box 7"/>
          <p:cNvSpPr txBox="1">
            <a:spLocks noChangeArrowheads="1"/>
          </p:cNvSpPr>
          <p:nvPr/>
        </p:nvSpPr>
        <p:spPr bwMode="auto">
          <a:xfrm>
            <a:off x="3551238" y="6602413"/>
            <a:ext cx="2343150" cy="307975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SST Anomalies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esrl.noaa.gov/psd/enso/mei/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0538"/>
            <a:ext cx="91440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31838"/>
          </a:xfrm>
        </p:spPr>
        <p:txBody>
          <a:bodyPr/>
          <a:lstStyle/>
          <a:p>
            <a:r>
              <a:rPr lang="en-US" altLang="en-US" sz="4000" smtClean="0"/>
              <a:t>Frequency of ENSO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613" y="914400"/>
            <a:ext cx="8804275" cy="1776413"/>
          </a:xfrm>
        </p:spPr>
        <p:txBody>
          <a:bodyPr/>
          <a:lstStyle/>
          <a:p>
            <a:r>
              <a:rPr lang="en-US" altLang="en-US" sz="2400" smtClean="0"/>
              <a:t> ~ Every 2 to 7 years … not regular</a:t>
            </a:r>
            <a:endParaRPr lang="en-US" altLang="en-US" sz="2000" smtClean="0"/>
          </a:p>
          <a:p>
            <a:r>
              <a:rPr lang="en-US" altLang="en-US" sz="2400" smtClean="0"/>
              <a:t> High frequency in 1990s </a:t>
            </a:r>
          </a:p>
          <a:p>
            <a:pPr lvl="1"/>
            <a:r>
              <a:rPr lang="en-US" altLang="en-US" sz="2000" smtClean="0"/>
              <a:t> El Ni</a:t>
            </a:r>
            <a:r>
              <a:rPr lang="en-US" altLang="en-US" sz="2000" smtClean="0">
                <a:cs typeface="Arial" charset="0"/>
              </a:rPr>
              <a:t>ñ</a:t>
            </a:r>
            <a:r>
              <a:rPr lang="en-US" altLang="en-US" sz="2000" smtClean="0"/>
              <a:t>o: 1991-92, 1993, 1994 (moderate)  and 1997-98 (strong). </a:t>
            </a:r>
          </a:p>
          <a:p>
            <a:r>
              <a:rPr lang="en-US" altLang="en-US" sz="2400" smtClean="0"/>
              <a:t> Mostly La Niña since 2000</a:t>
            </a: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2178050" y="6154738"/>
            <a:ext cx="4787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/>
                </a:solidFill>
              </a:rPr>
              <a:t>http://www.esrl.noaa.gov/psd/enso/mei/#discussion</a:t>
            </a: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7067550" y="3546475"/>
            <a:ext cx="10842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El Niño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4210050" y="5057775"/>
            <a:ext cx="10842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La Niña</a:t>
            </a:r>
          </a:p>
        </p:txBody>
      </p:sp>
      <p:grpSp>
        <p:nvGrpSpPr>
          <p:cNvPr id="31752" name="Group 1"/>
          <p:cNvGrpSpPr>
            <a:grpSpLocks/>
          </p:cNvGrpSpPr>
          <p:nvPr/>
        </p:nvGrpSpPr>
        <p:grpSpPr bwMode="auto">
          <a:xfrm>
            <a:off x="7858125" y="2736850"/>
            <a:ext cx="582613" cy="3016250"/>
            <a:chOff x="7281413" y="2736850"/>
            <a:chExt cx="590550" cy="3016250"/>
          </a:xfrm>
        </p:grpSpPr>
        <p:cxnSp>
          <p:nvCxnSpPr>
            <p:cNvPr id="31754" name="Straight Connector 2"/>
            <p:cNvCxnSpPr>
              <a:cxnSpLocks noChangeShapeType="1"/>
            </p:cNvCxnSpPr>
            <p:nvPr/>
          </p:nvCxnSpPr>
          <p:spPr bwMode="auto">
            <a:xfrm>
              <a:off x="7281413" y="3009900"/>
              <a:ext cx="0" cy="2743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5" name="Straight Connector 10"/>
            <p:cNvCxnSpPr>
              <a:cxnSpLocks noChangeShapeType="1"/>
            </p:cNvCxnSpPr>
            <p:nvPr/>
          </p:nvCxnSpPr>
          <p:spPr bwMode="auto">
            <a:xfrm>
              <a:off x="7398888" y="3009900"/>
              <a:ext cx="0" cy="2743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6" name="Straight Connector 12"/>
            <p:cNvCxnSpPr>
              <a:cxnSpLocks noChangeShapeType="1"/>
            </p:cNvCxnSpPr>
            <p:nvPr/>
          </p:nvCxnSpPr>
          <p:spPr bwMode="auto">
            <a:xfrm>
              <a:off x="7635426" y="3009900"/>
              <a:ext cx="0" cy="2743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7" name="Straight Connector 13"/>
            <p:cNvCxnSpPr>
              <a:cxnSpLocks noChangeShapeType="1"/>
            </p:cNvCxnSpPr>
            <p:nvPr/>
          </p:nvCxnSpPr>
          <p:spPr bwMode="auto">
            <a:xfrm>
              <a:off x="7752901" y="3009900"/>
              <a:ext cx="0" cy="2743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8" name="Straight Connector 14"/>
            <p:cNvCxnSpPr>
              <a:cxnSpLocks noChangeShapeType="1"/>
            </p:cNvCxnSpPr>
            <p:nvPr/>
          </p:nvCxnSpPr>
          <p:spPr bwMode="auto">
            <a:xfrm>
              <a:off x="7871963" y="3009900"/>
              <a:ext cx="0" cy="2743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9" name="Straight Connector 15"/>
            <p:cNvCxnSpPr>
              <a:cxnSpLocks noChangeShapeType="1"/>
            </p:cNvCxnSpPr>
            <p:nvPr/>
          </p:nvCxnSpPr>
          <p:spPr bwMode="auto">
            <a:xfrm>
              <a:off x="7517951" y="2736850"/>
              <a:ext cx="0" cy="3016250"/>
            </a:xfrm>
            <a:prstGeom prst="lin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243513" y="2192338"/>
            <a:ext cx="4132262" cy="830262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2012 … strongish La Nina, very warm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North Atlantic Oscillation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 Known since 19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Century</a:t>
            </a:r>
          </a:p>
          <a:p>
            <a:pPr lvl="1">
              <a:defRPr/>
            </a:pPr>
            <a:r>
              <a:rPr lang="en-US" altLang="en-US" dirty="0"/>
              <a:t> </a:t>
            </a:r>
            <a:r>
              <a:rPr lang="en-US" altLang="en-US" dirty="0" smtClean="0"/>
              <a:t>Pressure difference between the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altLang="en-US" dirty="0" smtClean="0"/>
              <a:t>       Azores High &amp; Islandic Low</a:t>
            </a:r>
          </a:p>
          <a:p>
            <a:pPr lvl="1">
              <a:defRPr/>
            </a:pPr>
            <a:endParaRPr lang="en-US" altLang="en-US" dirty="0"/>
          </a:p>
          <a:p>
            <a:pPr lvl="1">
              <a:defRPr/>
            </a:pPr>
            <a:r>
              <a:rPr lang="en-US" altLang="en-US" dirty="0" smtClean="0"/>
              <a:t> Positive: large difference</a:t>
            </a:r>
          </a:p>
          <a:p>
            <a:pPr lvl="2">
              <a:defRPr/>
            </a:pPr>
            <a:r>
              <a:rPr lang="en-US" altLang="en-US" dirty="0" smtClean="0"/>
              <a:t> strong Gulf Stream</a:t>
            </a:r>
          </a:p>
          <a:p>
            <a:pPr lvl="2">
              <a:defRPr/>
            </a:pPr>
            <a:r>
              <a:rPr lang="en-US" altLang="en-US" dirty="0" smtClean="0"/>
              <a:t> warm winter &amp; spring in Scandinavia &amp; E. US</a:t>
            </a:r>
          </a:p>
          <a:p>
            <a:pPr lvl="2">
              <a:defRPr/>
            </a:pPr>
            <a:r>
              <a:rPr lang="en-US" altLang="en-US" dirty="0" smtClean="0"/>
              <a:t> cool along east coast of Canada &amp; west Greenland</a:t>
            </a:r>
          </a:p>
          <a:p>
            <a:pPr lvl="1">
              <a:defRPr/>
            </a:pPr>
            <a:r>
              <a:rPr lang="en-US" altLang="en-US" dirty="0" smtClean="0"/>
              <a:t> Negative: small difference</a:t>
            </a:r>
          </a:p>
          <a:p>
            <a:pPr lvl="2">
              <a:defRPr/>
            </a:pPr>
            <a:r>
              <a:rPr lang="en-US" altLang="en-US" dirty="0" smtClean="0"/>
              <a:t> dry in E. </a:t>
            </a:r>
            <a:r>
              <a:rPr lang="en-US" altLang="en-US" dirty="0" err="1" smtClean="0"/>
              <a:t>N.Am</a:t>
            </a:r>
            <a:endParaRPr lang="en-US" altLang="en-US" dirty="0" smtClean="0"/>
          </a:p>
          <a:p>
            <a:pPr lvl="2">
              <a:defRPr/>
            </a:pPr>
            <a:r>
              <a:rPr lang="en-US" altLang="en-US" dirty="0" smtClean="0"/>
              <a:t> wet in S. Europe</a:t>
            </a:r>
          </a:p>
        </p:txBody>
      </p:sp>
      <p:pic>
        <p:nvPicPr>
          <p:cNvPr id="35844" name="Picture 3" descr="FG04_1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0" t="11649" r="33527" b="53603"/>
          <a:stretch>
            <a:fillRect/>
          </a:stretch>
        </p:blipFill>
        <p:spPr bwMode="auto">
          <a:xfrm>
            <a:off x="6616700" y="714375"/>
            <a:ext cx="2527300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Freeform 1"/>
          <p:cNvSpPr>
            <a:spLocks/>
          </p:cNvSpPr>
          <p:nvPr/>
        </p:nvSpPr>
        <p:spPr bwMode="auto">
          <a:xfrm>
            <a:off x="3219450" y="2387600"/>
            <a:ext cx="5303838" cy="279400"/>
          </a:xfrm>
          <a:custGeom>
            <a:avLst/>
            <a:gdLst>
              <a:gd name="T0" fmla="*/ 671 w 5465578"/>
              <a:gd name="T1" fmla="*/ 0 h 487628"/>
              <a:gd name="T2" fmla="*/ 285285 w 5465578"/>
              <a:gd name="T3" fmla="*/ 186509 h 487628"/>
              <a:gd name="T4" fmla="*/ 3112470 w 5465578"/>
              <a:gd name="T5" fmla="*/ 183247 h 487628"/>
              <a:gd name="T6" fmla="*/ 2683375 w 5465578"/>
              <a:gd name="T7" fmla="*/ 273136 h 487628"/>
              <a:gd name="T8" fmla="*/ 5303448 w 5465578"/>
              <a:gd name="T9" fmla="*/ 260834 h 4876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65578" h="487628">
                <a:moveTo>
                  <a:pt x="692" y="0"/>
                </a:moveTo>
                <a:cubicBezTo>
                  <a:pt x="-5499" y="281530"/>
                  <a:pt x="25021" y="314110"/>
                  <a:pt x="294006" y="326207"/>
                </a:cubicBezTo>
                <a:cubicBezTo>
                  <a:pt x="562991" y="338304"/>
                  <a:pt x="2795720" y="295251"/>
                  <a:pt x="3207620" y="320503"/>
                </a:cubicBezTo>
                <a:cubicBezTo>
                  <a:pt x="3619520" y="345755"/>
                  <a:pt x="2389082" y="455103"/>
                  <a:pt x="2765408" y="477720"/>
                </a:cubicBezTo>
                <a:cubicBezTo>
                  <a:pt x="3141734" y="500337"/>
                  <a:pt x="4304648" y="480409"/>
                  <a:pt x="5465578" y="456204"/>
                </a:cubicBezTo>
              </a:path>
            </a:pathLst>
          </a:cu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>
            <a:outerShdw dist="2540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Freeform 5"/>
          <p:cNvSpPr>
            <a:spLocks/>
          </p:cNvSpPr>
          <p:nvPr/>
        </p:nvSpPr>
        <p:spPr bwMode="auto">
          <a:xfrm>
            <a:off x="4251325" y="1730375"/>
            <a:ext cx="4010025" cy="776288"/>
          </a:xfrm>
          <a:custGeom>
            <a:avLst/>
            <a:gdLst>
              <a:gd name="T0" fmla="*/ 33706 w 6532461"/>
              <a:gd name="T1" fmla="*/ 548555 h 1825181"/>
              <a:gd name="T2" fmla="*/ 213811 w 6532461"/>
              <a:gd name="T3" fmla="*/ 687379 h 1825181"/>
              <a:gd name="T4" fmla="*/ 1983815 w 6532461"/>
              <a:gd name="T5" fmla="*/ 646852 h 1825181"/>
              <a:gd name="T6" fmla="*/ 1731333 w 6532461"/>
              <a:gd name="T7" fmla="*/ 751859 h 1825181"/>
              <a:gd name="T8" fmla="*/ 4011146 w 6532461"/>
              <a:gd name="T9" fmla="*/ 0 h 18251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532461" h="1825181">
                <a:moveTo>
                  <a:pt x="54893" y="1288988"/>
                </a:moveTo>
                <a:cubicBezTo>
                  <a:pt x="48702" y="1570518"/>
                  <a:pt x="-181110" y="1576699"/>
                  <a:pt x="348207" y="1615195"/>
                </a:cubicBezTo>
                <a:cubicBezTo>
                  <a:pt x="877524" y="1653691"/>
                  <a:pt x="2818896" y="1494712"/>
                  <a:pt x="3230796" y="1519964"/>
                </a:cubicBezTo>
                <a:cubicBezTo>
                  <a:pt x="3642696" y="1545216"/>
                  <a:pt x="2098697" y="1818599"/>
                  <a:pt x="2819609" y="1766708"/>
                </a:cubicBezTo>
                <a:cubicBezTo>
                  <a:pt x="3540521" y="1714817"/>
                  <a:pt x="6434963" y="2424879"/>
                  <a:pt x="6532461" y="0"/>
                </a:cubicBezTo>
              </a:path>
            </a:pathLst>
          </a:cu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  <a:effectLst>
            <a:outerShdw dist="2540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North Atlantic Oscillation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 Primarily affects winter</a:t>
            </a:r>
          </a:p>
          <a:p>
            <a:pPr lvl="1"/>
            <a:r>
              <a:rPr lang="en-US" altLang="en-US" smtClean="0"/>
              <a:t> Strong pressure difference holds cold in north</a:t>
            </a:r>
          </a:p>
        </p:txBody>
      </p:sp>
      <p:pic>
        <p:nvPicPr>
          <p:cNvPr id="36868" name="Picture 4" descr="http://apollo.lsc.vsc.edu/classes/met130/notes/chapter10/graphics/na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2"/>
          <a:stretch>
            <a:fillRect/>
          </a:stretch>
        </p:blipFill>
        <p:spPr bwMode="auto">
          <a:xfrm>
            <a:off x="0" y="2163763"/>
            <a:ext cx="9144000" cy="46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8"/>
          <p:cNvSpPr txBox="1">
            <a:spLocks noChangeArrowheads="1"/>
          </p:cNvSpPr>
          <p:nvPr/>
        </p:nvSpPr>
        <p:spPr bwMode="auto">
          <a:xfrm>
            <a:off x="5065713" y="4573588"/>
            <a:ext cx="1235075" cy="64611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Negative (cold)</a:t>
            </a: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369888" y="4573588"/>
            <a:ext cx="1235075" cy="64611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Positive (warm)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804863"/>
            <a:ext cx="9144000" cy="6053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kern="0" dirty="0" smtClean="0"/>
              <a:t> Primarily affects winter</a:t>
            </a:r>
          </a:p>
          <a:p>
            <a:pPr lvl="1">
              <a:defRPr/>
            </a:pPr>
            <a:r>
              <a:rPr lang="en-US" altLang="en-US" kern="0" dirty="0" smtClean="0"/>
              <a:t> Weak pressure difference allows more air mixing with north, not as cold.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North Atlantic Oscillation</a:t>
            </a:r>
          </a:p>
        </p:txBody>
      </p:sp>
      <p:pic>
        <p:nvPicPr>
          <p:cNvPr id="37892" name="Picture 2" descr="http://apollo.lsc.vsc.edu/classes/met130/notes/chapter10/graphics/n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8"/>
          <a:stretch>
            <a:fillRect/>
          </a:stretch>
        </p:blipFill>
        <p:spPr bwMode="auto">
          <a:xfrm>
            <a:off x="0" y="2452688"/>
            <a:ext cx="9144000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8"/>
          <p:cNvSpPr txBox="1">
            <a:spLocks noChangeArrowheads="1"/>
          </p:cNvSpPr>
          <p:nvPr/>
        </p:nvSpPr>
        <p:spPr bwMode="auto">
          <a:xfrm>
            <a:off x="4884738" y="4973638"/>
            <a:ext cx="1235075" cy="64611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Negative (cold)</a:t>
            </a:r>
          </a:p>
        </p:txBody>
      </p:sp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188913" y="4973638"/>
            <a:ext cx="1235075" cy="64611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Positive (warm)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North Atlantic Oscillation</a:t>
            </a:r>
          </a:p>
        </p:txBody>
      </p:sp>
      <p:pic>
        <p:nvPicPr>
          <p:cNvPr id="38915" name="Picture 4" descr="http://apollo.lsc.vsc.edu/classes/met130/notes/chapter10/graphics/na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3"/>
          <a:stretch>
            <a:fillRect/>
          </a:stretch>
        </p:blipFill>
        <p:spPr bwMode="auto">
          <a:xfrm>
            <a:off x="982663" y="0"/>
            <a:ext cx="7178675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 descr="http://apollo.lsc.vsc.edu/classes/met130/notes/chapter10/graphics/n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8"/>
          <a:stretch>
            <a:fillRect/>
          </a:stretch>
        </p:blipFill>
        <p:spPr bwMode="auto">
          <a:xfrm>
            <a:off x="973138" y="3657600"/>
            <a:ext cx="7178675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8"/>
          <p:cNvSpPr txBox="1">
            <a:spLocks noChangeArrowheads="1"/>
          </p:cNvSpPr>
          <p:nvPr/>
        </p:nvSpPr>
        <p:spPr bwMode="auto">
          <a:xfrm>
            <a:off x="7018338" y="3268663"/>
            <a:ext cx="1235075" cy="64611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Negative (cold)</a:t>
            </a:r>
          </a:p>
        </p:txBody>
      </p:sp>
      <p:sp>
        <p:nvSpPr>
          <p:cNvPr id="38918" name="Text Box 8"/>
          <p:cNvSpPr txBox="1">
            <a:spLocks noChangeArrowheads="1"/>
          </p:cNvSpPr>
          <p:nvPr/>
        </p:nvSpPr>
        <p:spPr bwMode="auto">
          <a:xfrm>
            <a:off x="3351213" y="3268663"/>
            <a:ext cx="1235075" cy="64611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Positive (warm)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Winter (December through March) index of the NAO based on the difference of normalized sea level pressure (SLP) between Lisbon, Portugal and Stykkisholmur/Reykjavik, Iceland since 1864. The SLP values at each station were normalized by removing the long-term mean and by dividing by the long-term standard deviation. Both the long-term means and standard deviations are based on the period 1864-1983. Normalization is used to avoid the series being dominated by the greater variability of the northern station.  (Climate Data Guide; A. Phillip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8388"/>
            <a:ext cx="9144000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NAO</a:t>
            </a:r>
          </a:p>
        </p:txBody>
      </p:sp>
      <p:sp>
        <p:nvSpPr>
          <p:cNvPr id="327686" name="Oval 6"/>
          <p:cNvSpPr>
            <a:spLocks noChangeArrowheads="1"/>
          </p:cNvSpPr>
          <p:nvPr/>
        </p:nvSpPr>
        <p:spPr bwMode="auto">
          <a:xfrm>
            <a:off x="6334125" y="1565275"/>
            <a:ext cx="1831975" cy="1922463"/>
          </a:xfrm>
          <a:prstGeom prst="ellips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27687" name="Text Box 7"/>
          <p:cNvSpPr txBox="1">
            <a:spLocks noChangeArrowheads="1"/>
          </p:cNvSpPr>
          <p:nvPr/>
        </p:nvSpPr>
        <p:spPr bwMode="auto">
          <a:xfrm>
            <a:off x="2579688" y="1622425"/>
            <a:ext cx="4035425" cy="396875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Mostly positive since mid 1970’s</a:t>
            </a:r>
          </a:p>
        </p:txBody>
      </p:sp>
      <p:sp>
        <p:nvSpPr>
          <p:cNvPr id="327688" name="Oval 8"/>
          <p:cNvSpPr>
            <a:spLocks noChangeArrowheads="1"/>
          </p:cNvSpPr>
          <p:nvPr/>
        </p:nvSpPr>
        <p:spPr bwMode="auto">
          <a:xfrm>
            <a:off x="5334000" y="3086100"/>
            <a:ext cx="1390650" cy="1476375"/>
          </a:xfrm>
          <a:prstGeom prst="ellips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27689" name="Text Box 9"/>
          <p:cNvSpPr txBox="1">
            <a:spLocks noChangeArrowheads="1"/>
          </p:cNvSpPr>
          <p:nvPr/>
        </p:nvSpPr>
        <p:spPr bwMode="auto">
          <a:xfrm>
            <a:off x="1981200" y="4478338"/>
            <a:ext cx="4035425" cy="396875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Mostly negative in ’50’s – ‘60’s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337300" y="4449763"/>
            <a:ext cx="2228850" cy="706437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2"/>
                </a:solidFill>
              </a:rPr>
              <a:t>Mostly Positive since 2010</a:t>
            </a:r>
          </a:p>
        </p:txBody>
      </p:sp>
      <p:sp>
        <p:nvSpPr>
          <p:cNvPr id="39945" name="Rounded Rectangle 1"/>
          <p:cNvSpPr>
            <a:spLocks noChangeArrowheads="1"/>
          </p:cNvSpPr>
          <p:nvPr/>
        </p:nvSpPr>
        <p:spPr bwMode="auto">
          <a:xfrm>
            <a:off x="8458200" y="2133600"/>
            <a:ext cx="514350" cy="20193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27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327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6" grpId="0" animBg="1" autoUpdateAnimBg="0"/>
      <p:bldP spid="327687" grpId="0" autoUpdateAnimBg="0"/>
      <p:bldP spid="327688" grpId="0" animBg="1" autoUpdateAnimBg="0"/>
      <p:bldP spid="327689" grpId="0" autoUpdateAnimBg="0"/>
      <p:bldP spid="12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AMO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73100"/>
            <a:ext cx="9144000" cy="5538788"/>
          </a:xfrm>
        </p:spPr>
        <p:txBody>
          <a:bodyPr/>
          <a:lstStyle/>
          <a:p>
            <a:pPr marL="176213" indent="-176213" eaLnBrk="1" hangingPunct="1"/>
            <a:r>
              <a:rPr lang="en-US" altLang="en-US" smtClean="0"/>
              <a:t> Atlantic Multidecadal Oscillation</a:t>
            </a:r>
          </a:p>
          <a:p>
            <a:pPr marL="461963" lvl="1" indent="-176213" eaLnBrk="1" hangingPunct="1"/>
            <a:r>
              <a:rPr lang="en-US" altLang="en-US" smtClean="0">
                <a:sym typeface="Symbol" pitchFamily="18" charset="2"/>
              </a:rPr>
              <a:t> Greenland ice cores show oscillations</a:t>
            </a:r>
          </a:p>
          <a:p>
            <a:pPr marL="738188" lvl="2" indent="-157163" eaLnBrk="1" hangingPunct="1"/>
            <a:r>
              <a:rPr lang="en-US" altLang="en-US" sz="2600" smtClean="0">
                <a:sym typeface="Symbol" pitchFamily="18" charset="2"/>
              </a:rPr>
              <a:t> 60 &amp; 80 year variations in N. Atlantic temperature</a:t>
            </a:r>
          </a:p>
          <a:p>
            <a:pPr marL="461963" lvl="1" indent="-176213" eaLnBrk="1" hangingPunct="1"/>
            <a:r>
              <a:rPr lang="en-US" altLang="en-US" smtClean="0">
                <a:sym typeface="Symbol" pitchFamily="18" charset="2"/>
              </a:rPr>
              <a:t> Driven by NAO?</a:t>
            </a:r>
          </a:p>
          <a:p>
            <a:pPr marL="738188" lvl="2" indent="-157163" eaLnBrk="1" hangingPunct="1"/>
            <a:r>
              <a:rPr lang="en-US" altLang="en-US" smtClean="0">
                <a:sym typeface="Symbol" pitchFamily="18" charset="2"/>
              </a:rPr>
              <a:t> Positive NAO</a:t>
            </a:r>
          </a:p>
          <a:p>
            <a:pPr marL="1195388" lvl="3" indent="-157163" eaLnBrk="1" hangingPunct="1"/>
            <a:r>
              <a:rPr lang="en-US" altLang="en-US" sz="2200" smtClean="0">
                <a:sym typeface="Symbol" pitchFamily="18" charset="2"/>
              </a:rPr>
              <a:t> strong westerlies across Labrador sea cool ocean</a:t>
            </a:r>
          </a:p>
          <a:p>
            <a:pPr marL="1195388" lvl="3" indent="-157163" eaLnBrk="1" hangingPunct="1"/>
            <a:r>
              <a:rPr lang="en-US" altLang="en-US" sz="2200" smtClean="0">
                <a:sym typeface="Symbol" pitchFamily="18" charset="2"/>
              </a:rPr>
              <a:t> strengthens Gulf Stream &amp; Thermohaline Circulation (THC)</a:t>
            </a:r>
          </a:p>
          <a:p>
            <a:pPr marL="738188" lvl="2" indent="-157163" eaLnBrk="1" hangingPunct="1"/>
            <a:r>
              <a:rPr lang="en-US" altLang="en-US" smtClean="0">
                <a:sym typeface="Symbol" pitchFamily="18" charset="2"/>
              </a:rPr>
              <a:t> Negative NAO</a:t>
            </a:r>
          </a:p>
          <a:p>
            <a:pPr marL="1195388" lvl="3" indent="-157163" eaLnBrk="1" hangingPunct="1"/>
            <a:r>
              <a:rPr lang="en-US" altLang="en-US" sz="2200" smtClean="0">
                <a:sym typeface="Symbol" pitchFamily="18" charset="2"/>
              </a:rPr>
              <a:t> weak westerlies across Labrador sea keep ocean warmer</a:t>
            </a:r>
          </a:p>
          <a:p>
            <a:pPr marL="1195388" lvl="3" indent="-157163" eaLnBrk="1" hangingPunct="1"/>
            <a:r>
              <a:rPr lang="en-US" altLang="en-US" sz="2200" smtClean="0">
                <a:sym typeface="Symbol" pitchFamily="18" charset="2"/>
              </a:rPr>
              <a:t> weakens Gulf Stream &amp; THC</a:t>
            </a:r>
          </a:p>
          <a:p>
            <a:pPr marL="738188" lvl="2" indent="-157163" eaLnBrk="1" hangingPunct="1"/>
            <a:endParaRPr lang="en-US" altLang="en-US" sz="2600" smtClean="0">
              <a:sym typeface="Symbol" pitchFamily="18" charset="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https://62e528761d0685343e1c-f3d1b99a743ffa4142d9d7f1978d9686.ssl.cf2.rackcdn.com/files/83292/area14mp/image-20150528-31344-zr6dk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2343150"/>
            <a:ext cx="69437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AMO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95338"/>
            <a:ext cx="9144000" cy="1743075"/>
          </a:xfrm>
        </p:spPr>
        <p:txBody>
          <a:bodyPr/>
          <a:lstStyle/>
          <a:p>
            <a:pPr marL="176213" indent="-176213" eaLnBrk="1" hangingPunct="1"/>
            <a:r>
              <a:rPr lang="en-US" altLang="en-US" smtClean="0"/>
              <a:t> AMO Index</a:t>
            </a:r>
          </a:p>
          <a:p>
            <a:pPr marL="509588" lvl="1" indent="-157163" eaLnBrk="1" hangingPunct="1"/>
            <a:r>
              <a:rPr lang="en-US" altLang="en-US" smtClean="0"/>
              <a:t> Global SST anomaly minus</a:t>
            </a:r>
          </a:p>
          <a:p>
            <a:pPr marL="509588" lvl="1" indent="-157163" eaLnBrk="1" hangingPunct="1">
              <a:buFont typeface="Webdings" pitchFamily="18" charset="2"/>
              <a:buNone/>
            </a:pPr>
            <a:r>
              <a:rPr lang="en-US" altLang="en-US" smtClean="0"/>
              <a:t>                                    North Atlantic SST anomaly</a:t>
            </a:r>
          </a:p>
          <a:p>
            <a:pPr marL="509588" lvl="1" indent="-157163" eaLnBrk="1" hangingPunct="1"/>
            <a:endParaRPr lang="en-US" altLang="en-US" smtClean="0"/>
          </a:p>
          <a:p>
            <a:pPr marL="509588" lvl="1" indent="-157163" eaLnBrk="1" hangingPunct="1"/>
            <a:endParaRPr lang="en-US" altLang="en-US" sz="2200" smtClean="0">
              <a:sym typeface="Symbol" pitchFamily="18" charset="2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068888" y="2465388"/>
            <a:ext cx="23701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Global SST anomaly warmer than               Atlantic SST Anomaly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249613" y="5294313"/>
            <a:ext cx="23701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Atlantic SST anomaly warmer than               Global SST Anomaly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1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Past Climate Records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42938"/>
            <a:ext cx="9144000" cy="4505325"/>
          </a:xfrm>
        </p:spPr>
        <p:txBody>
          <a:bodyPr/>
          <a:lstStyle/>
          <a:p>
            <a:pPr eaLnBrk="1" hangingPunct="1"/>
            <a:r>
              <a:rPr lang="en-US" altLang="en-US" smtClean="0"/>
              <a:t> Proxy (indirect natural) Records </a:t>
            </a:r>
          </a:p>
          <a:p>
            <a:pPr lvl="1" eaLnBrk="1" hangingPunct="1"/>
            <a:r>
              <a:rPr lang="en-US" altLang="en-US" smtClean="0"/>
              <a:t> Tree rings</a:t>
            </a:r>
          </a:p>
          <a:p>
            <a:pPr lvl="2" eaLnBrk="1" hangingPunct="1"/>
            <a:r>
              <a:rPr lang="en-US" altLang="en-US" smtClean="0"/>
              <a:t> Fossil forests in the arctic … 60 million years old!</a:t>
            </a:r>
          </a:p>
        </p:txBody>
      </p:sp>
      <p:pic>
        <p:nvPicPr>
          <p:cNvPr id="8196" name="Picture 7" descr="geodetic hi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2213"/>
            <a:ext cx="9144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9" name="Picture 9" descr="fossil fo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2144713"/>
            <a:ext cx="350996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50" name="Picture 10" descr="fossil forest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8"/>
          <a:stretch>
            <a:fillRect/>
          </a:stretch>
        </p:blipFill>
        <p:spPr bwMode="auto">
          <a:xfrm>
            <a:off x="4900613" y="2144713"/>
            <a:ext cx="3171825" cy="471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6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6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6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6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66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66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AMO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95338"/>
            <a:ext cx="9144000" cy="1689100"/>
          </a:xfrm>
        </p:spPr>
        <p:txBody>
          <a:bodyPr/>
          <a:lstStyle/>
          <a:p>
            <a:pPr marL="176213" indent="-176213" eaLnBrk="1" hangingPunct="1"/>
            <a:r>
              <a:rPr lang="en-US" altLang="en-US" smtClean="0"/>
              <a:t> Correlates with # of Atlantic hurricanes</a:t>
            </a:r>
          </a:p>
          <a:p>
            <a:pPr marL="576263" lvl="1" indent="-176213" eaLnBrk="1" hangingPunct="1"/>
            <a:r>
              <a:rPr lang="en-US" altLang="en-US" smtClean="0"/>
              <a:t> At least twice as many tropical storms become hurricanes when AMO is negative. </a:t>
            </a:r>
          </a:p>
          <a:p>
            <a:pPr marL="576263" lvl="1" indent="-176213" eaLnBrk="1" hangingPunct="1"/>
            <a:endParaRPr lang="en-US" altLang="en-US" smtClean="0"/>
          </a:p>
          <a:p>
            <a:pPr marL="576263" lvl="1" indent="-176213" eaLnBrk="1" hangingPunct="1"/>
            <a:endParaRPr lang="en-US" altLang="en-US" sz="2200" smtClean="0">
              <a:sym typeface="Symbol" pitchFamily="18" charset="2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88"/>
          <a:stretch>
            <a:fillRect/>
          </a:stretch>
        </p:blipFill>
        <p:spPr bwMode="auto">
          <a:xfrm>
            <a:off x="0" y="2374900"/>
            <a:ext cx="5029200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1"/>
          <a:stretch>
            <a:fillRect/>
          </a:stretch>
        </p:blipFill>
        <p:spPr bwMode="auto">
          <a:xfrm>
            <a:off x="4114800" y="3486150"/>
            <a:ext cx="50292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4" name="Rectangle 1"/>
          <p:cNvSpPr>
            <a:spLocks noChangeArrowheads="1"/>
          </p:cNvSpPr>
          <p:nvPr/>
        </p:nvSpPr>
        <p:spPr bwMode="auto">
          <a:xfrm>
            <a:off x="0" y="6343650"/>
            <a:ext cx="4960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http://www.aoml.noaa.gov/phod/faq/amo_faq.php#faq_6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2238" y="2663825"/>
            <a:ext cx="3546475" cy="708025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Due to wet W. Africa in positive phase?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623888"/>
            <a:ext cx="9144000" cy="3652837"/>
          </a:xfrm>
        </p:spPr>
        <p:txBody>
          <a:bodyPr/>
          <a:lstStyle/>
          <a:p>
            <a:pPr marL="107950" indent="-160338" eaLnBrk="1" hangingPunct="1"/>
            <a:r>
              <a:rPr lang="en-US" altLang="en-US" sz="2800" smtClean="0"/>
              <a:t> Correlation with numbers of major hurricanes</a:t>
            </a:r>
          </a:p>
          <a:p>
            <a:pPr marL="107950" indent="-160338" eaLnBrk="1" hangingPunct="1">
              <a:buFont typeface="Webdings" pitchFamily="18" charset="2"/>
              <a:buNone/>
            </a:pPr>
            <a:r>
              <a:rPr lang="en-US" altLang="en-US" sz="2800" smtClean="0"/>
              <a:t>			not perfect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AMO</a:t>
            </a: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995363" y="1741488"/>
            <a:ext cx="7153275" cy="4597400"/>
            <a:chOff x="364" y="1319"/>
            <a:chExt cx="4670" cy="3001"/>
          </a:xfrm>
        </p:grpSpPr>
        <p:pic>
          <p:nvPicPr>
            <p:cNvPr id="44037" name="Picture 5" descr="AMO_vs_hurrican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" t="53346" r="89470" b="43379"/>
            <a:stretch>
              <a:fillRect/>
            </a:stretch>
          </p:blipFill>
          <p:spPr bwMode="auto">
            <a:xfrm>
              <a:off x="4603" y="4044"/>
              <a:ext cx="431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8" name="Picture 6" descr="AMO_vs_hurrican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" t="53346" r="87106" b="43379"/>
            <a:stretch>
              <a:fillRect/>
            </a:stretch>
          </p:blipFill>
          <p:spPr bwMode="auto">
            <a:xfrm>
              <a:off x="364" y="4044"/>
              <a:ext cx="550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9" name="Picture 7" descr="AMO_vs_hurrican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9" t="53346" r="3932" b="43379"/>
            <a:stretch>
              <a:fillRect/>
            </a:stretch>
          </p:blipFill>
          <p:spPr bwMode="auto">
            <a:xfrm>
              <a:off x="639" y="4044"/>
              <a:ext cx="4371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0" name="Picture 8" descr="AMO_vs_hurrican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" t="57608" r="3932" b="6795"/>
            <a:stretch>
              <a:fillRect/>
            </a:stretch>
          </p:blipFill>
          <p:spPr bwMode="auto">
            <a:xfrm>
              <a:off x="364" y="1319"/>
              <a:ext cx="4670" cy="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623888"/>
            <a:ext cx="9144000" cy="3652837"/>
          </a:xfrm>
        </p:spPr>
        <p:txBody>
          <a:bodyPr/>
          <a:lstStyle/>
          <a:p>
            <a:pPr marL="107950" indent="-160338" eaLnBrk="1" hangingPunct="1"/>
            <a:r>
              <a:rPr lang="en-US" altLang="en-US" sz="2800" smtClean="0"/>
              <a:t> May correlate with numbers of major hurricanes</a:t>
            </a:r>
          </a:p>
          <a:p>
            <a:pPr marL="107950" indent="-160338" eaLnBrk="1" hangingPunct="1">
              <a:buFont typeface="Webdings" pitchFamily="18" charset="2"/>
              <a:buNone/>
            </a:pPr>
            <a:r>
              <a:rPr lang="en-US" altLang="en-US" sz="2800" smtClean="0"/>
              <a:t>			… and southwestern droughts!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AMO</a:t>
            </a:r>
          </a:p>
        </p:txBody>
      </p:sp>
      <p:grpSp>
        <p:nvGrpSpPr>
          <p:cNvPr id="45060" name="Group 4"/>
          <p:cNvGrpSpPr>
            <a:grpSpLocks/>
          </p:cNvGrpSpPr>
          <p:nvPr/>
        </p:nvGrpSpPr>
        <p:grpSpPr bwMode="auto">
          <a:xfrm>
            <a:off x="954088" y="2260600"/>
            <a:ext cx="7153275" cy="4597400"/>
            <a:chOff x="364" y="1319"/>
            <a:chExt cx="4670" cy="3001"/>
          </a:xfrm>
        </p:grpSpPr>
        <p:pic>
          <p:nvPicPr>
            <p:cNvPr id="45066" name="Picture 5" descr="AMO_vs_hurrican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" t="53346" r="89470" b="43379"/>
            <a:stretch>
              <a:fillRect/>
            </a:stretch>
          </p:blipFill>
          <p:spPr bwMode="auto">
            <a:xfrm>
              <a:off x="4603" y="4044"/>
              <a:ext cx="431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7" name="Picture 6" descr="AMO_vs_hurrican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" t="53346" r="87106" b="43379"/>
            <a:stretch>
              <a:fillRect/>
            </a:stretch>
          </p:blipFill>
          <p:spPr bwMode="auto">
            <a:xfrm>
              <a:off x="364" y="4044"/>
              <a:ext cx="550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8" name="Picture 7" descr="AMO_vs_hurrican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9" t="53346" r="3932" b="43379"/>
            <a:stretch>
              <a:fillRect/>
            </a:stretch>
          </p:blipFill>
          <p:spPr bwMode="auto">
            <a:xfrm>
              <a:off x="639" y="4044"/>
              <a:ext cx="4371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9" name="Picture 8" descr="AMO_vs_hurrican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" t="57608" r="3932" b="6795"/>
            <a:stretch>
              <a:fillRect/>
            </a:stretch>
          </p:blipFill>
          <p:spPr bwMode="auto">
            <a:xfrm>
              <a:off x="364" y="1319"/>
              <a:ext cx="4670" cy="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1785" name="Picture 9" descr="AMO_vs_hurrica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18381" r="4498" b="6671"/>
          <a:stretch>
            <a:fillRect/>
          </a:stretch>
        </p:blipFill>
        <p:spPr bwMode="auto">
          <a:xfrm>
            <a:off x="3629025" y="0"/>
            <a:ext cx="551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786" name="Oval 10"/>
          <p:cNvSpPr>
            <a:spLocks noChangeArrowheads="1"/>
          </p:cNvSpPr>
          <p:nvPr/>
        </p:nvSpPr>
        <p:spPr bwMode="auto">
          <a:xfrm>
            <a:off x="5545138" y="4716463"/>
            <a:ext cx="1133475" cy="1436687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31787" name="Oval 11"/>
          <p:cNvSpPr>
            <a:spLocks noChangeArrowheads="1"/>
          </p:cNvSpPr>
          <p:nvPr/>
        </p:nvSpPr>
        <p:spPr bwMode="auto">
          <a:xfrm>
            <a:off x="5545138" y="642938"/>
            <a:ext cx="1133475" cy="1436687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31788" name="Freeform 12"/>
          <p:cNvSpPr>
            <a:spLocks/>
          </p:cNvSpPr>
          <p:nvPr/>
        </p:nvSpPr>
        <p:spPr bwMode="auto">
          <a:xfrm>
            <a:off x="5934075" y="2249488"/>
            <a:ext cx="420688" cy="2308225"/>
          </a:xfrm>
          <a:custGeom>
            <a:avLst/>
            <a:gdLst>
              <a:gd name="T0" fmla="*/ 2147483647 w 265"/>
              <a:gd name="T1" fmla="*/ 0 h 1454"/>
              <a:gd name="T2" fmla="*/ 2147483647 w 265"/>
              <a:gd name="T3" fmla="*/ 2147483647 h 1454"/>
              <a:gd name="T4" fmla="*/ 2147483647 w 265"/>
              <a:gd name="T5" fmla="*/ 2147483647 h 1454"/>
              <a:gd name="T6" fmla="*/ 2147483647 w 265"/>
              <a:gd name="T7" fmla="*/ 2147483647 h 1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5" h="1454">
                <a:moveTo>
                  <a:pt x="129" y="0"/>
                </a:moveTo>
                <a:cubicBezTo>
                  <a:pt x="111" y="140"/>
                  <a:pt x="0" y="766"/>
                  <a:pt x="20" y="850"/>
                </a:cubicBezTo>
                <a:cubicBezTo>
                  <a:pt x="40" y="934"/>
                  <a:pt x="231" y="402"/>
                  <a:pt x="248" y="503"/>
                </a:cubicBezTo>
                <a:cubicBezTo>
                  <a:pt x="265" y="604"/>
                  <a:pt x="147" y="1256"/>
                  <a:pt x="120" y="1454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 type="arrow" w="lg" len="lg"/>
            <a:tailEnd type="arrow" w="lg" len="lg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89" name="Text Box 13"/>
          <p:cNvSpPr txBox="1">
            <a:spLocks noChangeArrowheads="1"/>
          </p:cNvSpPr>
          <p:nvPr/>
        </p:nvSpPr>
        <p:spPr bwMode="auto">
          <a:xfrm>
            <a:off x="6618288" y="2873375"/>
            <a:ext cx="2511425" cy="1006475"/>
          </a:xfrm>
          <a:prstGeom prst="rect">
            <a:avLst/>
          </a:prstGeom>
          <a:solidFill>
            <a:srgbClr val="F1EE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Not perfect correlation … what else is going on?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33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3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86" grpId="0" animBg="1"/>
      <p:bldP spid="331787" grpId="0" animBg="1"/>
      <p:bldP spid="331788" grpId="0" animBg="1"/>
      <p:bldP spid="33178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Variations in the Atmosphere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3888"/>
            <a:ext cx="9144000" cy="2146300"/>
          </a:xfrm>
        </p:spPr>
        <p:txBody>
          <a:bodyPr/>
          <a:lstStyle/>
          <a:p>
            <a:pPr eaLnBrk="1" hangingPunct="1"/>
            <a:r>
              <a:rPr lang="en-US" altLang="en-US" smtClean="0"/>
              <a:t> Arctic Oscillation</a:t>
            </a:r>
          </a:p>
          <a:p>
            <a:pPr lvl="1" eaLnBrk="1" hangingPunct="1"/>
            <a:r>
              <a:rPr lang="en-US" altLang="en-US" smtClean="0"/>
              <a:t> Pressure over pole vs. mid-latitudes</a:t>
            </a:r>
          </a:p>
          <a:p>
            <a:pPr lvl="2" eaLnBrk="1" hangingPunct="1"/>
            <a:r>
              <a:rPr lang="en-US" altLang="en-US" smtClean="0"/>
              <a:t> Positive </a:t>
            </a:r>
            <a:r>
              <a:rPr lang="en-US" altLang="en-US" smtClean="0">
                <a:sym typeface="Symbol" pitchFamily="18" charset="2"/>
              </a:rPr>
              <a:t> Low over poles keeps cold North</a:t>
            </a:r>
          </a:p>
          <a:p>
            <a:pPr lvl="2" eaLnBrk="1" hangingPunct="1"/>
            <a:r>
              <a:rPr lang="en-US" altLang="en-US" smtClean="0">
                <a:sym typeface="Symbol" pitchFamily="18" charset="2"/>
              </a:rPr>
              <a:t> Negative  High over poles sends cold south</a:t>
            </a:r>
            <a:endParaRPr lang="en-US" altLang="en-US" smtClean="0"/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82550" y="6035675"/>
            <a:ext cx="4395788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Positive: Strong circumarctic winds trap cold air near pole</a:t>
            </a:r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4748213" y="6035675"/>
            <a:ext cx="4395787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Negative: Weak winds allow polar air to move south</a:t>
            </a:r>
          </a:p>
        </p:txBody>
      </p:sp>
      <p:pic>
        <p:nvPicPr>
          <p:cNvPr id="46086" name="Picture 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682625"/>
            <a:ext cx="32178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2686050"/>
            <a:ext cx="3100387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686050"/>
            <a:ext cx="3113088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Variations in the Atmosphere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3888"/>
            <a:ext cx="9144000" cy="21463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 Arctic Oscillation</a:t>
            </a:r>
          </a:p>
          <a:p>
            <a:pPr lvl="1" eaLnBrk="1" hangingPunct="1"/>
            <a:r>
              <a:rPr lang="en-US" altLang="en-US" dirty="0" smtClean="0"/>
              <a:t> Pressure over pole vs. </a:t>
            </a:r>
            <a:r>
              <a:rPr lang="en-US" altLang="en-US" dirty="0" smtClean="0"/>
              <a:t>mid-latitudes</a:t>
            </a:r>
          </a:p>
          <a:p>
            <a:pPr lvl="2" eaLnBrk="1" hangingPunct="1"/>
            <a:r>
              <a:rPr lang="en-US" altLang="en-US" dirty="0" smtClean="0"/>
              <a:t> Positive </a:t>
            </a:r>
            <a:r>
              <a:rPr lang="en-US" altLang="en-US" dirty="0" smtClean="0">
                <a:sym typeface="Symbol" pitchFamily="18" charset="2"/>
              </a:rPr>
              <a:t> Low over poles keeps cold North</a:t>
            </a:r>
          </a:p>
          <a:p>
            <a:pPr lvl="2" eaLnBrk="1" hangingPunct="1"/>
            <a:r>
              <a:rPr lang="en-US" altLang="en-US" dirty="0" smtClean="0">
                <a:sym typeface="Symbol" pitchFamily="18" charset="2"/>
              </a:rPr>
              <a:t> Negative  High over poles sends cold south</a:t>
            </a:r>
            <a:endParaRPr lang="en-US" altLang="en-US" dirty="0" smtClean="0"/>
          </a:p>
        </p:txBody>
      </p:sp>
      <p:pic>
        <p:nvPicPr>
          <p:cNvPr id="46086" name="Picture 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682625"/>
            <a:ext cx="32178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3475037"/>
            <a:ext cx="3100387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475037"/>
            <a:ext cx="3113088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data:image/png;base64,iVBORw0KGgoAAAANSUhEUgAAAu4AAAHCCAYAAACwm0waAAAgAElEQVR4nOy9a68k13nfO99A+gS0gPkasqEXtiYSxReBAQG0LIvUkBNMFFoKkyNYpCSOgATIBBBC0rDIV9YrYkAfAzyanJwgOozHynhOYInGAAIMaPZ19r27635ba9Vl1f+8WFXV1d1V1dW9u6ur935+xAJn711dterS1b96+lnPugGCIAiCIAiCIHrPjU13gCAIgiAIgiCI+ZC4EwRBEARBEMQWQOJOEARBEARBEFsAiTtBEARBEARBbAEk7gRBEARBEASxBZC4EwRBEARBEMQWQOJOEERvuHnzJm7durWWdT9+/Bg3btzA/v5+8btbt27h5s2bK93O/fv3cePGjYl2//79lW5jmun9mPdzW7o6Zosw3Z8yi1w/i5ynW7durf0cEgRBtIHEnSCIXvDgwYNCoB4/frzy9d+9e3ftEjotgtNtXaxL3Ls4Zotw69Yt3L17t/Jvi1w/i56n/f39xgcGgiCIriBxJwiiF9y6dQu3bt3CjRs3auXsMlRJ6Cq5efMmbty4URnxzf/WlfCuU9w3RR79r6Pt9bPsebp79+7avg0iCIJoC4k7QRAbJ5ey+/fvN8piHnEtpznk0dVyxHU66poLXd5ysasS2qb11JG/pimdIt+vBw8eTPw+l8W8Tf+9TZ+Wibjnx7wuVWSRYwbMRrGnz1/+uunttk1BaYq2t71+LnOe8m2s49sggiCItpC4EwSxcXJZAsZpCVVyVY6qliOj02I7LY9tJXTeeurI1z+P6UjvtLRXyXubPi0q7nXrLG+77TGregBo8/A072GlTL6NuuUWuX6WOU85N2/eXMu3QQRBEG0hcScIYqPkolUWojrByn8/LWW5AOcyW47A5rTJ126zniraDoos71eVYOa/q5L7pj4tKu75OstUbXuRY1b1sDHdh+n158vNO3b5NyxVD1CLXD/LnKcy5QcEgiCITUB3IIIgNkouZeXobC500xHWKqFqirCWmSehbddTxbQ4zutDeXtNr23bp8sOTi1HvxcR9ypprnvtZWS6qf+LXD/LnKeqbfUh558giOsJiTtBEBulLn1iOmILNOdqz0u3mCehbddTtw9thHBaXvM+1e1z2z4tKu5N6S2LiHtT/3J5zoW6Tr7biHvTMotcP8uep7p9IgiC6BoSd4IgNkZTrnVdnnQfxf0yudPlyHu5LdKnRcW9Lr9828R9mevnMjnuJO4EQWwaEneCIDZGVa51TlXOdZX89SFVpk21kjzNoo2E53K4jlSZOtleJsd90VSZVYv7otfPZc8TiTtBEJuGxJ0giI3QZuBnLrFt5G9aMKelrSo/ed7g1Kr11NFUHzzfj6rKLtP7P52z3aZPy4j7tGxXpcoscszaDE5dVtybvmlZ5Pop97fteSpDOe4EQWwaEneCIDZCm7SFacmsk7+6lImyTJZrvy9aDrJt+sy8tI1p6spBVkWJm/q0bFWZeXnhbY7ZIuUglxX3ugeIRa+fnEXPU87du3c3NmssQRAEQOJOEMQGaEqxmKYsaE3VRaYFt0q2p8W4zQRMi+a8l2U3b01R4WmJrjom8/q0TFWZKsmuilC3OWZVefrTXEbc8/Xn+73s9VNm0fOU95XquBMEsUlI3AmCIIje0zRzahfQzKkEQfQBEneCIAii9+TivKn88rt377Ya60AQBLFOSNwJgiCIrWBTUfc8NYcGpRIEsWlI3AmCIIitYFMCfevWraXKhBIEQawaEneCIAiCIAiC2AJI3AmCIAiCIAhiCyBxJwiCIAiCIIgtgMSdIAiCIAiCILYAEneCIAiCIAiC2AJI3AmCIAiCIAhiC9g6cf/hD3+It99+e9PdIACEYQjf9zfdDQJAkiRwHGfT3SAASClh2/amu0FkWJaFNE033Q0CgG3bkFJuuhsEAM/zEEXRpruxUe7du4d79+5tuhsLQ+JOLA2Je38gce8PJO79gsS9P5C49wcSdxL3ziBx7w8k7v2BxL0/kLj3CxL3/kDi3h9I3EncO4PEvT+QuPcHEvf+QOLeL0jc+wOJe38gcSdx7wwS9/5A4t4fSNz7A4l7vyBx7w8k7v2BxJ3EvTNI3PsDiXt/IHHvDyTu/YLEvT+QuPcHEncS984gce8PJO79gcS9P5C49wsS9/5A4t4fSNxJ3DuDxL0/kLj3BxL3/kDi3i9I3PsDiXt/IHEnce+Mqyju6kOl3Gb/Pt2qfl/3mvE2VguJe38gce8PJO79gsS9P5C49wcSdxL3zrgq4l4l43lLEgnGItiOgGVxmBaHH0RwXYEgCIvX+0EIzxeQMkUcS3heCMvmYDxuXP+qIHHvDyTu/YHEvV+QuPcHEvf+QOJO4t4Z2y3uTTKdQogYlq0knbEIo5GP8wsPusHguAIXAw+DkY8olhAixtmZg8HQAxcxbEdAMwKYFoNuMPhBhChK4Dgcuh7AcQSiWK5U5Enc+wOJe38gce8XJO79gcS9P5C4k7h3xvaKu5JkIWL4fogwSoA0HTeksB2O4xMHpsWRyBS+H8IwGUSYQIgYms5weu7BcQVsm+PwuYWRFsCyOUZagCCLtGuaD00PYNscFwMl/oORD9cLEQQhNN2HZXOIMFbJOUsKPIl7fyBx7w8k7v2CxL0/kLj3BxJ3EvfO2C5xH0e1wywqbjkCls1hmByMRcXfZSJhWkrADZPB9UJwHsO0OAIWg/MYli1wduFhpAUwbY7TMxeGyTDSAmgGQyLVunTdh6b5sB0VpbddoaSdRdBNhtNzFyNNybvnh2A8hqzIkZ8HiXt/IHHvDyTu/YLEvT+QuPcHEncS987ou7hPf0BwHiMIInheiIuBD8sRiCIJXQ+g6QxxotJXojDBcOTjYqDaYOjD80OYlpLrXNwNk+Ni4MLIUmLyNtIDiCiBlBKaHmA48sFYBMvmGI58mJmkD0Y+BloAXQ8wHPq4GCqBT1MgihKEYdJ6QCuJe38gce8PJO79gsS9P5C49wcSdxL3zuiruJdzxvOccyEScB7DsFSOuqYHsBwBAGCBin4HPAZSIAgijEZBkc8+0gKYFofjCvhBhDBM4AURuIhhWQy2o0TccQUYi2CYDJrBVI67qf6f58vbNsfFUOXLXww86CbLxN3D2bkL0+aQMoVtc9hZCk0QhIjj5hssiXt/IHHvDyTu/YLEvT+QuPcHEncS987ok7hXlWYEAM8LcXbu4WLow/NUnrppcximkupEpgiy/HUmYgBQVWO8sEhZ4SIG4zHCSCKKJaRU1WakTBHF6ndxIhHHEjLLnXdcAdsRYDxGFCXZgFUGTQ+gmyrf3TAY4lgijBIYJsPZuQvNYDBMpr4RsFUqz/mFB8NUg1ylVHn4ah/H+0/i3h9I3PsDiXu/IHHvDyTu/YHEncS9M/oi7tOVWXw/hO1wxLFEFEmMtCDLR/dxfu5iMPKLHPahFmCkBXBcUeSl5zJeN1C0qbxj3YdSnEj1QOCHEGGCgEVFqcgoSqAbDEZWavI8e9BwXIHByIeWRf69QL2G8xhJMinvJO79gcS9P5C49wsS9/5A4t4fSNxJ3DujD+JeJc6myXB65sCwOHiYwLQ49CxiPdICHJ86xaBTTQ/geGGlqKdpCpmquuycx/C8EI7DYVkMpqly08vNyEpA2jaH6wkETJWBlDKFlJMR8nLfQxHD9yMVzU9S6DqDYapvBU7OXIyKkpISpskwyHLhuVDijzQlce8RJO79gcS9X2xK3J88SREEnW+215C49wcSdxL3zti0uFdGu1PAcgSGWRnGPLpumBw+ixFFEo6jpFpmYl5+fRxL+EEI02SqlKPmYTBwcXpq4/lzEwcHBvb2dOzuatjZmWy7uxr29nTs7xs4fG7i+MTCxYWD0ciDpvkwDBXZF2E8kfKSiz2yQamOpwbCanoAw+KwHZVb7zoCg6Ea3Kpl1WzybwlI3PsDiXt/IHHvF5sS9zt3Upyddb7ZXkPi3h9I3EncO2OT4p5LtuuF8IKoqAgDoMgL141xeUbd5AhY+Y2h6rXLfACrzaHrPgYDF0fHFnZ3NTx7Nlpp29nRcHBo4OzcgaZ5MM0Avh8iTsY3TylTxDIF41GRh894hDCMVarPwINhcVxceNB1Bt8Ps0o3Ar7v09fQPYDEvT+QuPcLEvf+QOLeH0jcSdw7Y5PiHkUJHFdANxkcL5wQd9sWOL/wVApMpHLL8wh7vkz+ek33cXbmYP/AwM7OakV9Xtvd03B0bGE48mBZStClHA+w5SIuSlCalhrY6rghzs9dnJ65cB2h0nRMBsY5iXtPIHHvDyTu/YLEvT+QuPcHEncS987YpLh7XgjD4hBhUqSLpGmKFIDrCpg2R5ylnxQTK2UybNkMFwMXB4cGdnZWH1lfuO2MsLen4eTUgq778DxRlH/MK9j4QQTGI8RxUpSndB0BTQvUZFKWB9N04LhCzQRLbAwS9/5A4t4vLMuCaaZIOr5FkbjPQuLeH0jcSdw7YxPizrkqzWg7ArrJEcUSyCqzMB4jSiTCMAEXSVHOcRy9Zjg7s7G3r29e1uvSaXY1PD8yMRx58PwQSSJRzPoKVWpSTf7Esrx5lk0g5cK0XIwykZfZQwzRPSTu/YHEvV9YloV797qXaBL3WUjc+wOJO4l7Z3Ql7sUAzjSFH6hKMJatyjmaNkecSLiugGFxhFMTFUVRAtvmODtzei3sMwK/M8LRkQlN81WaT5ZCk9d9N22u6tEbDMORDz9QqTKepyaCklmpSEqd6R4S9/5A4t4vSNz7A4l7fyBxJ3HvjC7EvZyT7nqquoplcwy1QEWd9QCarmYq9YKoiLJLqeq5DwYuDg6MjYv4sm13V8PJiQXTChCGSZH2I8IEYSShGwy6wSCyqjKqdn1SlIkkce8eEvf+QOLeL0jc+wOJe38gcSdx74x1i/t0mUbbEdCy+uuGwYqJiaxs4qIki0qHYQLTDHB0ZHY+4HRdbX9fx/mFC98Pi+g7ALhemOW8+7Adt/S3dOYYEt1A4t4fSNz7BYl7fyBx7w8k7iTunbFOcS9mQQ1CaLpfzCw61BlGOoPjqAGoPosnlmcswsXAxf4WpcW0bjsjHB1bsGxeTBgVx1IN1DU92LZbPLwAUINas9QZGrDaHSTu/YHEvV+QuPcHEvf+QOJO4t4Z6xL3cpTY8wSOji0cnzrQTSXtRycOhloALhI1OBVKUj1P4OTE6kelmDW2g0MDw5FXzJyqBt+qOu5JIhEEISyLw7IFBgMPFwMPTGQPOCs/W8Q0JO79gcS9Oz77bL4ck7j3BxL3/kDiTuLeGesU9xwpUziuwEjz4boqx900VYpMPnFRHEtYFsPz5+bGpbqrtrur4ezcAWORynnPxJ3xGIbJcHLqYDAKMNQCaHpQHKsUNGB13ZC49wcS9+748EOJzz5rvreQuPcHEvf+QOJO4t4Z6xL3fHIky+YIeIwoVlVjND0A4+Moc5otaxgBDg+3dwDqsm1nR8PJqQ0/GM+cqkphxlnuu4/ByIeb5cX7Xgg/CCcmoiJWD4l7fyBx7w4S9+2CxL0/kLiTuHfGusQ9DBMMRz7OLlxohooY5xVkXD8sxD2KEmi6j4ODK5jP3rZlee+248P3/ewIqvKZubhzEcOyOAZDH8OsvCSJ+/ogce8PJO7dQeK+XZC49wcSdxL3zliluJfz2lOZwra5ymnXApxduNBNBs8PESeykHZd97F/naW91M7PTVh2VlUmO4aWxTEc+dCNACMtgOdHapbVrPY9sR5I3PsDiXt3kLhvFyTu/YHEncS9M1Yt7gGP4Oc52zyCpvsY6j4Crko9JnJS2q91pH2qHR1pGA5N+KVvJBiPMRjmUXdVVSYIIpg2h8hrvRMrh8S9P5C4dweJ+3ZB4t4fSNxJ3DtjleIeZ7OBOn6IMEoQhgksM4BuBoikymdPkSJJJEwzIGmvEPfzcx0np3aRCpMkEqbFoRksO6YxNC2AaXJwERcTOhGrhcS9P5C4dweJ+3ZB4t4fSNxJ3DtjFeKuosOA43DoZoCAx7BdgUDEKjrsCIisZrmUKRyH4/D59RuI2lbcd3ZUtRnOYwApwjCB7QgYJoducmg6g64zXAw8aAYr6sETq4PEvT+QuHcHift2QeLeH0jcSdw747LiPs5rB3xfTbR0PvChmwwiTGC7ArYnihSZIAhxfGxdSnB3dzUcHBh4/tzE8+cmjo7M4t97e9VR/L099Zq87e3plTOy5uvO2/6+XllTfnY5A7u7l6s9n4t7vn5ND4rJmOJYwvVCaDqDpjOMtLwWPkOUjRkgeV8dJO79gcS9G54+TfGTn6Qk7lsEiXt/IHEnce+MVUTc1cRJITw/hB9EGI58DEd+UUlGZOkcnMc4O3MqhXmRdnhoQtcDtU0vhO+H2b8FTJPh+NgqtrG7q+H01IZpBnAcDscRcBwBy2I4P3cmZmc9PrZgGJPL2TbHcOjh4MAoCbYJXfdnltM0H88v8U3C0ZGGwcDA6ZmN0ciD6wkkcizkSSLhuCryrmlqIqs8751YLSTu/YHEvRsePkzx7/4difs2QeLeH0jcSdw74zLiniKbGdUPMdID+EGEFCm4iKEbAYaar36XRYODIMxmRb1sSokF3w9VH9IUcSwRhgmSLPLsOLyoCX9yYiEIwiJfvLycEDHOzx08ezbC8+cmXJcX6TxRlCCOxwNph0MPOzsqym5ZDFLmy0nEsYSUav267mNvb/HI++6ehsHAgmk64CIuhL3c8v67rsBg4EM3GFwvhGVzuF5YzEBLXB4S9/5A4t4NJO7bB4l7fyBxJ3Gv5O7du7hx4wZu3LiBBw8ezF1mf39/7jovJe6ZTBoWg+UKqDk9Ac9XMimipEiRyZf1PIHzc2cpua0SdyFiaJqP83MbrssL6b64cPHs2RCa5mcyLuE4HOfnNkzTR5RVZNF1H8+ejTAYuIhj9TvX5bi4cKBpfpZnDlgWx96ehtNTC5yrhxHPE7i4cDEYuEV/PC9cePbXg0MDI82H5zP4vl/MjFrV1MMBw9mFB8NW+e5HJw4uhj5ESNH3VUHi3h9I3LuBxH37IHHvDyTuzeK+Dn9dFWsT98ePH+Pu3bvFzzdv3qxc5tatWzP/ruLRo0d49OgRvvnNb+Ib3/gGPv30U3z66aeI47hVi6IIURQhFCEM04du+hAiRBzHsKwAuuFDhBHibLlyY0xA112cnBg4ONAWbqenFlyXIY5jOA7DyYmJg4MRNM1BGEYIwwia5uLwUINheIjjGEKEGI0cHByMcH5uIQg44jiGrns4ONAwGrkQIkQYhtA0FwcHIxwfG7BttR3bDnB8rGMwsMCYQBRF0HUXBwcanj/XYZhqO57HcHZmtd6Xk1MTlhVAiBCMMbiui6h0fMvHOooihGEI3xewbQbd8DHSPOhGAMdh8AMBLsLiddSWb0II2La98X5QixGGISzL2ng/rnr75JMYb74p8Y//2LycZVn48Y8THB1127/XX5edb7PvzbIshGG48X5Qi+G6LjjnG+/HJlruj9/61rfwyiuvFH65Ln9dNZ2lyty4Mbup+/fv4/79+8XPVQcn50tf+hK+9KUv4fd+7/fwwgsv4Itf/CK++MUvwnXdhZtlOzAMC4ZhwzBtGIYNy3IaX+M4DkzThqaZGA6NhZqmmcX6LcvGaKTWYRhWsX7DsDAcGjBNO9ve+HeaZsK2nWw5u3it40y+djQyYVl2aTsGdN2E4zgTy5W3Y9tO630aaSZMy4aT9dm2bViW1e6YWw4Mw4Zpqpb/O98HapdrjuO0PhfU1t9M09x4H656+5u/YfjudyP8r//lzz0Xb78d4pe/DDrt3+3bMXZ2mvt23Rq9L/rTLMsq3OC6tdwfX3jhBXzhC18o/HJd/rpq1i7u+VcJ5R0s/638FcTNmzfnft2wbKqMylmPYJgMusFwfuHhYuBBNxicLN+6Lt0jb1Kq1JlFq8yUU2VcV+DwUKWmjEZekXuuaT52dkYwjACAqsoyHKr0mdNTG5yrr7R0PcCzZyMMh16R+x4EIXTdh2UxhKFKlXEcjoMDHefnNsIwHu+/EcA0WZFS07ZqzsGhAdNmRdUYABBCwPf94vg2tSCIoBusaIbJ4bgCAYso130FUKpMf6BUmW5YNFXmlVe6rWJFqTKzUKpMf6BUmfk57qv211XRWcR9+ukk/930js9jGXHPB3YaJoNhMpgmw0gPYFi8yLOuks263/v+YiUi1y3ucSzBeYwoSiAzsa4S9ySRENkkSPnNs4247+3rGOn+xMMNgCwNpl7cZZoilimS0nHTdAbT5DAtjuEowEALEIh4ofNJzELi3h9I3LuBxH37IHHvDyTu7QenrspfV8XaxP3BgwcTOULTOwkslyO0bMTdcQQMiyPOqp9EUYKRHsB0RG2UGKiPJC8i7+sWd8fhOD21MRx6xXJV4u66AmdnDi4unKI/88R9Z2eE8wu3KJFZbnnEvfYYRSk0LsFidSyjKIHjhTBMjpEe4PTMxVALKOK+Akjc+wOJezeQuG8fJO79gcS9XtzX5a+rorOqMnWJ/uuuKlMu7TjSAzh+iCSTZd1iMGw+N83jsvK+TnGXUmI08lQ6y4EBxxEAqsVd01RFmt1dDaaptjNP3J8fmfBKpSybxL18zEWS4tyX2LMTmEIizfbJDyI1U60joOkBGIsRRgnJ+yUhce8PJO7dQOK+fZC49wcS9/ZVZVblr6viytdxL5cldFyBoaZmSdUNBt3iYCIu6ru3beV1e57A0VFzOcVlxD1JlJDv7IxwdmYXOelN4n54aMB154v73p4O02QAmsV9d1fDSPeRJBKoOA6z4p7NmipTaExiz0rwzExw5icQyfjvnEUYDH0MtQCmxWHanCZmuiQk7v2BxL0bSNy3DxL3/kDiTnXcO2NZcU/TFDKRCIJQyaLFwbgS2hTNaTHTsl7+t5QqVaVpBtK24q6E3EU+QVIQhDCMAJ4nMklPM0kfYjh0kSSyEPwmcRdiOXE/PrERsKj2mBSDU1UhdyB7AHJCiUNHSfszM8G+ncAO1d+lTKHrAY5PHGgGg2lxWDaHzyLEiUS3H61XBxL3/kDi3g0k7tsHiXt/IHEnce+MRcS9kO4Z6UQhm0357BPrwKy0l6P5pslwcKA3inueZz4WdyXp0/JtmkEx0DRvSaImZFLR/WEh+CqlZvxax1GTOtm2Evc8Wp8kckrcA0iZp/vMfmOwu6dDN4PKGVFnxB3qeOZ57cfuWNqfmQl2zAQjJosUJd8Pi8oyusGg68FEZR9icUjc+wOJezeQuG8fJO79gcSdxL0zlhH3dOpnxmMwHlemf8wbnDqz7rQ02HXkVc6wur+vIt+a5uHszMbenp4JvYHRyMVo5E6k2xweGhgMXIxGXtGGQ3dihtOjIzP72/i1e3s6Tk9tjEYeTk9t7O5q2bocjEZuIeg7OxpOTixomofzcxv7+7MPHKdnNlhW7aWNuKcpIJIUZ74cS7s1lvdjN4Ef59VoEljZYOG8PKftCoQk7ktD4t4fSNy7gcR9+yBx7w8k7iTunbGouDMWQTdVrfYwS0ExbQ4rG8SZR+DTdH4t8iZxBwAhYpyfO9jZmZX3Z8+GpVb1+6o0m2HD65pe23Yb1b/f3ddhWAxyzrEYi3uKRKbQS3ntz6xSMxPsWmqQKqDE3TAZjCxdybYFBqMs6p7QTX0ZSNz7A4l7N5C4bx8k7v2BxJ3EvTOWEvdsIKppc+h6gKHmw2PR1LLtxL0qEl/e3qI13vvYTs8c8Cwvvo24yzSFIybz2qfF/VmeLpMdLscR0AwGzw+hGQy6yYsHLGJxSNz7A4l7N5C4bx8k7v2BxJ3EvTOWnYApjiU8L8Rg6MGwGGKpcq69KIUbpojk/AGqdVH38s95fvnhYf1g1T633T0VbW9zHHJx96MUR1N57dOpMs/MGCdeApaZu2lxGBYH5zEMi8P1Q+gmg+UIGqC6BCTu/YHEvRtI3LcPEvf+QOJO4t4Zi4i7lCm4iOG4qpKMirwzld8OwI8kjt0Eh06Ci0DCjdJigqY2+e51qTNxLDEa+djdrUqZ6XdrG23Pxd31fJz5s9H1qrZnJ7CEOma+H0HTGYYjVZ4z4DEsh8P1wpljS8yHxL0/kLh3A4n79kHi3h9I3EncO2MRcWdZvfDBKMBw6ON84MF2BeJYAkhhcIndkmweOgl0LhEmzVH1NjnvnMc4O7M3LuKLRtvNltH2NE0RcAHd8bO89riVvGtMDUBNElmkyfhBBJmlGblZ6UtiMUjc+wOJezeQuG8fJO79gcSdxL0zFhF3IeIsp13ltZs2V7XCM/HUmJwRy307wZDJbMKgvGpkvaA3RePbTM7Up3Z63j7aLlPA8jkGlled114j8CMmIbNjJmWKKJbgIobnhxiNfGg6QxjRjX1RSNz7A4l7N5C4bx8k7v2BxJ3EvTPaiPtE2kqUwPVCnA88XIx8sDBGCkCmKUbBrLjnKR2DQMn7eL7P8bqnt1G13Tzf3TCCynKLfWt7+zpMmxUPKrUtm67Ki1Kc2xznpjcr6g3yfu5LhNl4As5jGKbKdVelITlGOoMXXO+byTKQuPcHEvduIHHfPkjc+wOJO4l7Zywi7iJMwESMKEnBWAzDYvBZhDQFoiTFRV5zvEIy97LIey6Z5XVXb69a5sMwwcWFi52dzcv53Gh7GM8cw+kHFQBgcYoTL8GRWSPuVcc0+/dzN4EXj8tnOm4IP4gQRioS73ghVZZZAhL3/kDi3g0k7tsHiXt/IHEnce+MtqkyaaomWnI8AdcPYTsCQ82H44VIUyDIZ/hsiA7v2yrnPZYq7l4VYR//uyy3kx8QjEU4Oelvici9fR2WzWu+PcBEFJ7HapKlHatC3KvkveKYWqFECvWNBGMxLFtNxGQYDOcDT1WWocGpC0Hi3h9I3LuBxH37IHHvDyTuJO6d0V7ckYlhhJEW4PjEwdmFBz9Lw3DCFAf2/Gooh04CS0gkDekj423m0j77e8cR6GuJyLMLByJMpo7fbIpMmGO0BrcAACAASURBVKQYBOMBvZXiXtVKx3PHUg9D0wNUT05dnJ6pphkMiSRxXwQS9/5A4t4NJO7bB4l7fyBxJ3HvjLbintdtNy0VybUsDi4SJdQpYAmJPbu5Akouns+dBE6Y1s4kCjSXisz7o+s+9vb6VSJy/0CH5fCZXP7pfYqzmVH37bGMN4r7nMoy+bFMEtU0nUE3GEyLQzMYYqossxAk7v2BxL0bSNy3DxL3/kDiTuLeGW3FnQURzs4cHJ3YGGoBLEfAD6KiqozBVbpHo7iX5P3ITeBFY3kHMFfcJ+U9hRAxzs+dXuW7n184EFEyUz0n73OapkhkCotLHNqlY2ImOLJqUmXmHNdRMBZ3IWLYtsDF0MfFwMf5hQfD5JAUcV8IEvf+QOLeDSTu2weJe38gcSdx74y2g1PDMIbjCJg2V83icLwQYZRMloJsESHOlzt2JfyoWtzLP9eJe5qmCIIQx8f9yHc/ODTguKL224PbtzNpFxKHzuyxqs1xn3NMR8E49cjzQ2g6g+OqcQimxYuSlER7SNz7A4l7N5C4bx8k7v2BxJ3EvTPairuUKfwggm6qFAzD4gh4DClV1HxhcTcT7JgJTjyJIG43QVFVv3pT331Hw2DoIYrVQNGq/r/0khxLe0Ukfa64Vx7XGMOyuHtK3D0/QhxL5IeNxH0xSNz7A4l7N5C4bx8k7v2BxJ3EvTPairuK5AaqWonJoOkqXSaMVZqGFkhUzvY5J3K8Y03KO9LJijNN9d2znyBlCsfheP58c4NVj04s+EFU+9ARyxQvfq0k7RVtQtxrUozqxD3Ojp0QMTSNYagx6CaHZQuIMCFxXxAS9/5A4t4NJO7bB4l7fyBxJ3HvjDbiLhMJ3WIwHV78LhQxDJvDy+q4azWTLzUPsoyLZSbkHfNz3Kf/nSQSpsU2Umlm/8CA5fDawbZhor6R+MqLpW8lKoS8UdzLr5s6loNAIi59hjIWwXYEdJPj5NSBZjBENDh1IUjc18vZGfDoUTvxI3HvBhL37YPEvT+QuJO4d0YrcZcShsWgW6qsYAogCCJoJoPPo8mIe4NgNs4Gmst71C5dZjqCnKYp4ljCNLuV953dLEUmksDMpFGqTvuFr6rH/IsXK9KJFhX3igcglSozPg6uG2I49IvZUx03RJxQxH0RSNzXy2efpbh3j8S9T5C4bx8k7v2BxJ3EvTNaVZXJBoHqpsptNy0O3WBwXIE4KafKtJT1utSPbMCqF6W1dd7HXar+OY47jLzvaDg5c8B4VJTFzPuRyBReKHHqJUW1nUpxX1GqTJKOZ081LV4MUA3DBEIkiGK6uS8Cift6IXHvHyTu2weJe38gcSdx74y2Oe5xIuF6AsORKjE40gI1ADJJx1Vl5tUdbxL3cuTZVZM0RXK+uFe1JJGwbY7naxywurOj4eTUhs+iib6lAESiarQ/n8pnnyvu1pS4t6osE09UlfH9EIbF4bMYIkzAWATLEWAiqTm7RBUk7uuFxL1/kLhvHyTu/YHEncS9M9qKO+MRDIsVg1N1g8F2haqikk7Vca+Jpi+SAnJgJxgxCZ6k+XjVyvz36X7mSJnC9QROTmzs7q52kqadXQ0nZ5PSng9AdUKJMy/BXsVDSa2457Xtp8V97hgB1UalCZgYj2GYHLqh2nAYQDPYzEyuRDMk7uuFxL1/kLhvHyTu/YHEncS9M9qKu+NyaEYAPwgRsAicx4iiBDKLihczp9YJ5rwykRV/37USnHoJnFAils3SPt3fvDEWYTBwsb+vr0Tad/c0nF04CPhY2hOZwo9SDIPmqjH/ompwalnc61JlGsR9x0qg8bG4R7EEYzH8IILnRdA0Bt3gCCO6uS8Cift6IXHvHyTu2weJe38gcSdx74y2Oe62w2FYKnLrB6pqie2KIpLrhCkOKiYVqk33WEDuDx0VVQ7itLJyi+pifepMGCYwLYbjYws7O8tH3/f3dQyGXjGhUZKmCGKVJnTkqLr0tfuWi3vDw8sy4r5rJzCFLFKEPD+EaXG4XgjGY3h+BDer6U60h8R9vZC49w8S9+2DxL0/kLiTuHdGK3EH4Lkqv92wOSxHwMr+z8MYABBEKY7dBM+suF7cm6Ltc5bdtRKcuAkMnqfPtKs8k/8sZaoq4Wg+jpYQ+KMjE4bFEEZJMfB0xCSOXdW3oqJOQysi7m3EvakCT6kdOAmcMN9HCT8Td8sJYdoCQ43BdkNISVVlFoHEfb2QuPcPEvftg8S9P5C4k7h3Rltx5yyCYTI4fogoluA8huVwMK7EPUpSXPiZwFZFjNvktreQ/L0sfcbgkxF4ZK2p1nuaQqW1+CF03cfZuVNKoRlOyfoQz3ZGOHxuYjD04PkhwjiFE6ZK2L0E+7bKxT901IDaYy/Bsat+t1NxDBYW9+njUvGNxbGXIIjH3zoEQQhdZxiOAgy1ALrJEbCYJmBaEBL39ULi3j9I3LcPEvf+QOJO4t4ZrXLcAcSRBBMxRJTA80KcDzwMRj64UOIuU2BUruU+rzVFlVtUpdm1Epx4CTQm4YQpoiIHPm/NUfk0VbOMWjaHpvkYDl2cnzs4PXNwdu5gMHSh6T4cbzwAN8oGn+pcwuQSllDbdkOV4x7Eqjmhync/cCb7PTM4dWpfayPuVa/J/j4IkiL/n7EIusGgaQE0LcBIC2C7gtJkloDEfb2QuPcPEvftg8R9lpde2szxWEbcf/7zqxVQI3HviLaDU9M0RcBUZRndYDgfeLAcXqpfDlUSsk1KTFW+e13+e1PU2VSR7UNHzR5qClUDPi8jmfV+rsBLqfLDwzABF6qMYhyPB3zWrUM90oyPUZLJPU9SuFGKE6/0DcRlxb3mGwktqyiDFLAdAcsWkNk+CRFDNzk8/3pHAZaBxH29kLj3DxL37YPEfZZtEvc7d0jc+8CVFnfHFTg9dzHSA1wMPAw0HzxMlDiiVFnmMhH3umVaROR3rQTP3QQXgUqlsYWKhPNECXUiS6k1as8aS0uW5byI4kP9TqYpwkSt3xIqCj8MJC78BGee+jagNuLeJlWmxTHcsRLoXBYPT7YjoBsMYTwerGraAo4Xrvy6ueqQuK8XEvf+QeK+fZC4z3IVxD0MAdddRa+6hcS9IxYR9zCM4XoiE0SVimE5AiJSlWVYnOLEbSnubXLem1JFWkjtvq1yz8+8BBe+EmuNSRhcwuCq9rwlJETLwa4yVZMruaGaYOncT3DkJNirymnPU4ZK/Z0R96aIe4vjdegkcKP8YQIQIoFhcmgGU7XcdQbT5sX5IdpD4r5eSNz7B4n79kHiPstVEPfPPkvx4Yfbd15J3DuibTnIydKLQBSpmVQHml9EdBOZZnnulxD2FYl7bd3zTOr3bBUVN4VEOEfcY5nCi1TZxzNPCfOEqLfsU6W410XcW6zvIpAIs/z2KErg+6pMp2FxGCaHaQlwHs+te0/MQuK+Xkjc+weJ+/ZB4j4LifvmIHHviLZVZXJ55yKGaXMYFoduMJyeu7AcoRJI0qkZVFcl7fPEvW4dFcvmg1r1UlUaoHowa5iksIXEIEjwfFrWF5T2GXGveN0i4r5jZmky2X9RlMD1Qli2EnfT4vCDCElC0r4MJO7rhcS9f5C4bx8k7rOQuG8OEveOaCvuxUykmbjrBsPFwMNQC4pJmNJUpZE8d1qK7RzJbp3jXiXuU8vt2wnO/QTmhLBPTuCE7HdhovLWz32JAzvBTNrLvH5X9b1K3KdeU1sOsmI75frtKcYzuLpeiNMzF/sHFi6GPs2YuiQk7uuFxL1/kLhvHyTus5C4bw4S945YVNzTNEUUS1VG0QjAuKrCEkZJkVYyqEuXqRPeRQaqzhP8qej6sZtgFEjYpZSYbI+KVuyXTGGHKnd9327YdoWUV+7r1OuLmVNrXrPIzKnn/nh/oiiB4wgYppoUy7QFDIPB9ULECUXbl4HEfb2QuPcPEvftg8R9FhL3zUHi3hGtU2WAonSibXMcnzqqJKSVzaAqxgMgLSGx1zIKvZKUmtK/9yw1KdEgkMUkTcl4fqaKco55ffYUF4GcFPYaaa7cj3kPJdacqjJWjbhX7POuparm5GkyYZhA0wI8P3Zwcu7BtEXxIEVpMstB4r5eSNz7B4n79kHiPguJ++Ygce+IhcU9kbAshouhB91gsG01e2oixyI8UV2mSXjnRdnbRtxNVQZyGMgiFSaW5TSYyZbvS5goYR8EUg04nbfdNt8INLx+bjlIqyJVpuJ4HbkJvDgtxF3KFCJM4LghDFMNTHW8sJg4ilgcEvf1QuLeP0jctw8S91lI3DcHiXsFt27dwo0bN3Djxg3cunWrcpm7d+8Wy+zv789d5yLiDqBIzRBhAillUYpwYkKjVFVgaT1IdY6U1wp0WXrdcWlHWRFpznPARaIqxBhcpcQc2NXC/s5/kvi/n9T0bd5Dxjxxr/m2oM0ETDtWgiGTiGe+PVBImSKKJLhIENGMqUtD4r5eSNz7B4n79kHiPguJ++ZoEvd1+OuqWJu4P3jwAHfv3i1+vnXrFh48eDCxzOPHj4sDUv53E4uKe04hjfmURFMVWbwoxZGzuNzOi1rXLZPPoHrmJxhltdotkcIWKSyhRH0YSJz5qkLMbl06ipngmRnjzbckPvn7mr9fRtwb1tOmqkxeu718DkonhSLsK4LEfb2QuPcPEvftg8R9lpdeknj33e4/B/sq7roOPH3azfGoE/d1+euq6CxV5v79+zM7fv/+fdy/f7/4+ebNm7Wvzw/wH/zBH+CLX/wi3n77bbz99ttgjK2k+QGD7gQ4NQOcdNxOzQCnVoCzUlu0H//HWxH++yO20n595cWk8e8XpouRaTful+YE8IPVnCNq9S0IAliWtfF+XNX25AnHj34U07noUfvbvxX43vdiPHnCG5czTRM/+lGMP/uzpNP+vfZagv395r5dt2ZZFoIg2Hg/+tS+9rUEX/tat9cmYwy2bcP3/YVe89pr1f188oTjL/9SrKRfi9xrl225P/7+7/8+vvSlL81Nmbmsv66aTsT98ePHE08vOXfv3p04GDdv3qz9umEd4u77Af7m/xxfbI7PcGF3L+7LN7/X4n5hB7D98U06CAIEJPFraSSL620k7v1rJO7b10jcZxuJ++y6+iTuq/DXVbN2cb97927tVwjTTzFtnliWSZWZzq2WMoXnhdCMALdfk8XfEplCZ3IyLaVpQOe86i1tUmqWSc2peF2RKtN2cGrd9ptSZabz9BvquO9YKgUoH3SbxBIBiyCiZPKcLHQmt4uHD7vbO0qVWS+UKtM/KFVm+6BUmVleekluJM+9r6kyi9xrL8u8SPuq/XVVrFXcb968OfP1QplN5LhHUQLbEdD0ALYj8NrrciL/faLCzLzBpm0HpzZVdWlTuabFNluL+zyJv2xVmfxvbgI/Hue2u14IM6vow0VcVJC5yjnudTe5dUDivl5I3PsHifv2QeI+C4n77LpWKe7PnqV49qx6fU3ivg5/XRVrE/fyaNu85flA5SeTdVeVyckl0XEFhpoPxmOkaYo7d1KEUQKR1RGXqZqF9KCuPnqbSPy8Aaxto/FNEj71+0uJe1V/LiHue7aq257kVXtkCk0LcDH0YVgcps0hwgSMxdkstqW6l1cIEverA4n7fD76KMVvf9vdNU/ivn2QuM9C4j67rlWK+8OHae2333Xivi5/XRVXuo77DClgWgymzQEAcSxx+3YC3WQIeDSOyicpBv5UecimtJY28t1WzOsi4A2CXYj7o5q+Tq+jqf9V4l7Tx7o67me+KnM58S2HzTHSAhyfuRjpARxXwLCUwF9FaQdI3K8SJO7z+fBDOVeiVwmJ+/ZB4j4LifvsujYt7n3neok7AD9Que2mrSb+efXVBI4nEMeyKE+YpimCKMXxdMpM27zxKtFuI+7z1lcp7/FkxL1tOk6LFJ+JHPeKB4lC3EuvPXITeNH4OAoRw7Q4PD8EFwksW2CkBRiMArheSKkyK4LEfb2QuM9nG8S9y3Eni4j74SHwySfd3gs3UXubxH0WEvfZdZG4N3PtxF0mEr4fQrcYLEfgtdckUqjouxAx4kQWKTP2dMrMPPmti4gvkkazqLibU+LetPy8h442EffS64rBqdnP+3YCU8hiQqkkkbBsAd1gECIpRN52BDw/Ug9LVxgS96sDift8tkHcu3xPLiLuXQ7IK2+TxH3zkLjProvEvZlrJ+6AyncPeAQmYty5o2butGyOkR7AdgXCTChjmWJUVWVmUTlvm1qzSKrM1PK14t4mVaamf3Nz3EvivmMlGAQSoRxH28MwgW4wOF6YH3jYNodl8ysdac8hcb86kLjPh8R9EhL3WUjcZyFxn13Xou8FywJ+/vPq15C494DLinsulUzE8FmE116XcL0QIz2AYTFoRlASTYAnKc6n893r5L1tVL0qAt5G+Ouk32o5OLXNA0NrcY8Lcd/J8tp5PJZ2KVVuu2EyDEc+mIgh0xSGxaGbvIjKX2VI3K8OJO7zIXGfhMR9FhL3WUjcZ9e16Hvh7Ky+byTuPWBVEXcACIII3/52AsZjGBaH64ewHA7L4cVyaQrwOMWZJ7GzSNR9UVleNFUmk+eFxL3NNualylRE3E+8BEE8ORjVdVWKjGEy6CbDSGfQTQ7D4giyij5XHRL3qwOJ+3xI3CchcZ+FxH0WEvfZdZG4N3MtxT2HMSXuPExgmCoSzISqMz6etAnFYNWJ+u4LDPKcmw5zWXHPU2UexfPFvW1OvVUxOHXqtUcmx9Dy4EWlSaxiqSrGmKqKzMXAg+UI2G4I0xJFGc7rAIn71YHEfT4k7pOsStzv3Zu/j8tA4t4PSNxn10Xi3sy1FncpU9y+nUAzGIaaSpFJMU6nSaRq+c9+JCcrzSwr73WR+raR8boc90c1656X1rOIuJf6em5zWK4PmaYAxnntIy2AbjLYtsBg6GOkBzBtkdVsvz60lYRV1L4mcV8vJO7zIXGfhMR9FhL3WUjcZ9dF4t7MtRZ3AHj9dQnHETBsDhEpsczTPSybw3IEolKpSD9KceyW0maq5HvZqPsqxH1eGs+iEfea1xy5CeyAw/f94pgFQQTPD+G6AoOhh/OBB8cLwZiqJMNJ3CtZxU2bxH29kLjPh8R9EhL3WUjcZyFxn10XiXsz117c79xRAylFlCBK1IUXhmpQ5UjzMdICOG44FXlPceo1DFitkud5KTF14t64zqlUmb9vWE/bViXupbZjJjh2E7ihBBcCvu9DyhR+EKqJrFiEOJGZvPswLY4olkXK0XXizp0UT57M32cS9/5D4j4fEvdJSNxnIXGfhcR9dl0k7s2QuN8ZV0GRUtUZ1w0GzWAQIkYQRDAsnkWLx/LOYlVtZqZUZFNKzLzI+jxxb4i6N5aDXOQbgNJy0+K+a6nqMUGk6tyHmbhHUYLhyIduMPhBBMcLESUSjEUwLQ4urlekPefOnXaiQOLef0jc59OluOs68Fd/ReJ+GUjc+8GqxP3wEAjD9suTuJO4d8Y6xB1AIe9mVr4wz8cOgkhFknmMJJFI5HggpkhSDIOpSZpWIe5tHgaqUmXKEfd50t9iG2Vx37MTXAQSPEmLtCHOBWzbhW1zmBbHcORjqPlw/QiMxwhYBBEmiJPreaMmcV8vz56lOD7uZlsk7vPpUtw/+yzF7dsk7peBxL0frErc791rf70BJO4AiXtnrEvcATVY1fNCaHoAzw/h+SEGQx+GrUpFjrQAliOK2VXTNEWUpLCEGrS60yTJqxD3eTnui0Tcm/ozJe5HbgKDS4hkXGVHiTuHYTg4PnHguCEcR2Aw8mFYquyj7YbFsWrLD35wddJpSNzXy4cfys6msCdxnw+J+yQk7rOQuM9C4j67LhL3ZkjcSydbRd0lPD+EmcmnaQvYrsBI8zHMqqU4fog4KU02lOW9X/gS+/YcSV40VcacI9nZ7+aK+yIPEtm/v/KixLkv4WepMSmUuMtsn4UQMC0Xp+cehlqQDUxVDztmPqj3Eudj2yFxXy8k7v3iOoj7s2cpdH3+cvfupXj5ZUniPgWJ+ywk7rPrInFvhsR96mSXJxEKowQBizHSApwPPNiuqkPuswhMxIhK9cvTNEWYpDB5KfreRsTbiPsiqTJN1WQq5Lwqkr9jqSj7i19TUXZk5R4BII5VFR7dYPB8BsdxYZgcmsGgaQF8P4QIE4TxYpH2uvOxzZC4L87ZGfDoUbtrgMS9X1wHcW+7j5cR9+lIPYn71YbEfXZdJO7NkLg33MjTNIVhMAxHAVwvhJWVNIxjCcvmGGoBAhapaHQp+h5EKUZM4rmTTJaNbBLyNnK/SKrMItsrLXvoJBgGKsr+0kuTDyacx/D9CKORj6MTB5rhwTQdXGTVY1xXpRddpnoMiftyXBVxX+SmTeLeL0jcx5C4V0PiPss2iPujRymePq1//5C4dwuJ+xxxd70Qms7AeIwwkgijBI7NoWk+DIsVA1fz5dM0BVIgSVN4kRq8+txJZktHrkLcS8tMDE5ts+7Sa3csJeyDQMKNUsRSpcTk4g6oSPtICzAyGFw/wlALoGkuDNPByakLzWCIE1mUzVzH+dg2SNwXh8R9eyFxH0PiXg2J+yzbIO75vZbEvR+QuM+5kctEwvVCuL6q5e77IS4uPFU9xQsx0tWA1SiT+jRNUV5jLJXAj5hKoWksH7ms0E+Le8tt7GYpMSMm4UYSkZzM93/pJYkkG1waxxIjneHo1IHtCnh+BMPwYFkuHFfADyLIS0p7m/OxTZC4Lw6J+/ayKXF///3m9w+Je/02Sdw3D4n77LpI3JshcW9xI08SiSiWYDyCYTJYjoDrhdDNfAArVwMyba4izlAZ4eU0k0SqFBpTSFwEKsI9I/FthLtpcOqjeG7Jx90sun4RJDCFSomJ5bjEY1rks6f42tcSjDSVJpQkEobFcXruQdOzeu1uAMtykSSr+1AhcV8OEvf1QuI+n02J+8svk7gvA4l7PyBxn10XiXszJO4L3MjDMAbjcZEOwnms0mUMhrNzD7rBINMUjEWwHQERJhPynktxJFO4YQqDSwwCFYnfsy8h7nnE/VH1a/ZsFVkfBBIGV+kwKrqezvQvihL4QQQuErz4YoKTUxdnFx4sW2CkBTAtDtsW0E0OP+BwPR/JCuu0k7gvB4n7eiFxnw+J+xgS92pI3GchcZ9dF4l7MyTuC9zI07wkIlKEYQLbETg9dzHUAox0BsvmkDKFYTIMRmrAppel2Kjc98mWpira7UcpLJFC5xJDJnHuJzh2E+zb7XPj33xL4v/6e/WaIzfBua9SYHQuYQm1jUhORtQnHijSFILHcBwBxw1hmBwvvphANxguhj40g+H8wsNIC1RVHRaDcQ7f91d2LhY9H32HxH1xSNybCQLAddey6ktD4j6GxL0aEvdZtl3cwxD45BO5UnG/fbtetqsgce85mxR3AIW4CxHD8ULYjoBlC1yMfFiOAAsiDEY+bC+EbXOVauKHsGwO1y3VNi/Je7HuNEWSpghliiBOYWdReY3Nb3/xI4m/+/8S2GEKP1brSErrn46s5zXrOYvgBxHiWMK0OHSDI05S+H6Er3w1wcGhgG5wWLZQ++oIhNk+hGFI4t4AifvikLg38/Bh97LVFhL3MSTu1ZC4z7Lt4n52Brz88moj7qsW95/8JMXh4ezfSNw7YtPiDsxKcCgSaDqDZQsYJivKI460AKbN4QcRBkMf5wMPps0RsAhcxOPBrFNy3bQtVXIS4xKU2TL37qX4zW9k7Wunf5ckEn4QwbI4TEv1SdMZDIMXy/3hHyb4wVsx3OwBJYplsV2AxH0eJO6LQ+LezDaK+09/2m7SokW4juLeJCfLQOLeD7ZF3L/znRSvvrqd4n77dvXDL4l7R/RB3HPKEhwEkZpt1VQDN3U9wMXAK/LcTYtjpKvZRS2b42Low7J5FvlOwUUMESbFrKSlrRT/cp36N2Yu7tOyHseqb7atKsHEWZUYxtRAW59FasKkKIHjCGg6QxglAKDE/QcxokRVzMlfm0Pi3gyJ++KQuDezjeI+LaKrgMT98pC494NtEfc//mOJV14hce8DJO4rEPdcvhmLwHgMmQKGwWAYTEXkwxi6weB4IQDAcQQOn9vFYNYgiHB+4cFyBPwghGEy2I6apTUMY3ChBsT+5jcSP/tZAi5i+IFKcfGymUpzcWc8gmVzWDZHwLIJk7QAmsEmxN1z1XZySVf9TGCYPMvXF/jDP0zw9g+T4tFBZfeQuLeFxH1xSNybuYy4n51h5ZHvMiTuY0jcq1m1uD98mOLZs+3+zCBxn4TEfT4k7iu6EaZTqSuuF8L1QqRIJyLZaZrCMDmeHzkwLQ7OldQfnTgwTA7dYDgf+IW42w7H+cCDH0T4x39M8P77EUxHQNMDDEY+dJOD8Rj37qX43/87hpmVp1T56qrizUhj2UNBVHwDEIrJhwnGInhBhIDHsGwB0xL4oz+S+PE79W9GEvdmSNwXh8S9mXni/tOf1vdx3ceLxH3MdRJ311Uza7Zh1eLe5biKdUHiPgmJ+3xI3Ncginn6jJq8CHDcELYbFuUWTVuouu8Wh26qXPiRzmBmJRfPL9TkTlEkYdkCz49tGCbDP/xDhHffi+CzWA181QP4TEXj791L8atfhTAtjiQrXKMbHMNRgJGmJN/xVHQ+ryjjuALDUaCi7FoA2xXj3Pk0xZe/LBtlhcS9GRL3xVmnuD95svy1tS3i3nS9kbivXtw//TTFp59WCcH1EfezM7R+b5C4z0LiPgmJ+3xI3NcpillqSRjJopoM5zFcP4TnhxiOAgw1BsPkMEwOxw2h6QwjXUXCw0jCcgQGowC6wfD/fsrw3vsR4iQtcup5FkEvi3ueI2+YvFifprNicqhc3ONYzQprWjzbnpJ6ACTuK4DEfXHWKe6XubZI3OdzHcW9rtQciXs16xD3Tz5JEYYrW2XnkLhPQuI+HxL3DkUxj7jnAz0dR8D31WRNpi3guiGGWgDHC4sKLlZWgtF2PvjCSwAAIABJREFUBP6f/+7h3fdCpKlKbTFtJe6AetM+eRJBMxiCIIJMJHSDwbBUuUrTFsjT02cnhaqGxP1yVIl71Q2GxH1MG0G2LOCTT9LeivsvfiHxy196S2+rCRJ3BYn75bkq4r7Ice4jJO6TkLjPh8S9Y3GfHtAqU1VRhosYQsSwHQHbDeGzGGGkIuJeEEGIBP/jfwT4L/9FAFCRe8sRE+L+61+r5Q1LRe+tLE9eiBhMxEUkfp6w55C4Xw4S98VpEuSywNy7119x/+CDBB9/HCy9rSZI3BWrFvemSVrKkLjPsoi4P37s4p/+Kbn0NnNI3MeQuJO495ZtFvcyVfXZc5mPYgkRScSJLNJs0jTFP/xDhL/8S/VGixMJEY5LNOZVZaRMwUQCL4gRxrJyG20hcb8c10Hcf/vb1Z4vEvdmSNwVJO6XZxPi/vHHAX7xC4q4lyFxn4TEfT4k7j0QxaIaTdPf0xS/+Uzigw+TiSXzvzVNwJT/e1FI3C/HdRD3l16S+MEPVisTJO71kLgrSNwvD4n7crz7borhcHXrI3GfZFlxv327enZUEvcecBXFvS1NN9p1TItN4n45rou4r1omSNzrIXFXkLhfHhL35VhUkOexbnGvq3O/LeLeJjCU96HqOiRx7wEk7iTuy7LqtI4mHj1SN4ttE/cnT9KFyiaSuM9C4j7bJxL3Zkjcl+MqifvTpymePl3+/Nb1q+6a2RZxb/P5SOLec0jcr4e4r2N/ViHIbakThb6Le1uBySFxn4XEfbZPJO7NkLgvx1US90XvvW37ReJO4r5xSNzHF7FlAT//+fpEl8R9eUjcl4PEvRkSdwWJ++UhcV8OEvdJSNy7h8R9i8W9fCMncZ/PKsV93ocViftykLg3Q+Ku2LS4376dNr6OxL0aEvdZSNwnIXGfD4k7iXstJO71kLgrSNxn6Zu467r6Zo7EfXXinr9nt13cf/xjWTt4sS0k7peDxH2SRcX90aMUOzsk7r1m0+L+9GmKYD2fyXMhcW/Hw4cpXHf29yTu8yFxX7xf06xL3J89S/H978uFxX3Z47UoJO5jtkXc79y5/DWxqLj/5CfJpR8WcrZN3PPU1jIk7pMsKu737qV4+pTEffUbuVG/mbt37+LGjRu4ceMG9vf3565r0+K+6qftRSBxb7+OqnNE4j4fEvfF+zXNusQ9/0C7zuKu60CSkLivgq7F3XWBn/2M4c03q6+TZdg2ca86fyTukywj7n/7t+naxH2V/roq1iruDx48KHaqisePH+PWrVsz/26CxJ3Evc06SNyXg8R98X5Nc13EfXoimi7EPV8Xifvl6VrcP/ssxbe+FW1c3IMAl/rWnMR9kmlxv+w1uoy437olVy7u6/DXVbFWcb9//z4A4ObNm7V/z5dpWg4AvvCFL+ALX/gCPv/5z+Nzn/scXnjhBbzwwguwbftS7dvfjhZa/q23BH73O/fS212m/epXHt57jxU//+53btH/t94S+NWvvJVu74/+KMFbb4nav1uWBcuyVrrNVezPt78dVZ6jF1+MV9bP3/3ObTw2b70l8M1vxjPXV/mcrbpfpmleeh0ffxzg44+Did/9t//m4/Hj6mv+xRdn9/Ey7Ve/8mqPa35N5Mf+vffYTF/bXFur7td0e+89hgcPVvtezPvwrW9FE/eANvu47PGa16bvhe+9xyrfs3Xvx2Vavq78WPz5n4f4+tebz+tvfmPju98NK9+Peau67uvO7a9+5RXv2brXvfWWwNe/3rzf//RPLv75n92Z62v6eJWv+1W/17797fDS18S8e+H09fvnfx6u7LPqvffY3OO87Lmua5dxgKrz9+KLMV58MV5bv+qumUU+v997j+Ff/ssY3/zm7GfV737n4utfj4v70mWv0fw6yY/FvM/Ht94S+PKXE3z963HldfjxxwG+9a1o4prL/fFzn/scPv/5zxd+uS5/XTWdpMrU7dDdu3fx4MGDieXqvm44PDzE4eEh3njjDXznO9/B/v4+9vf3IaW8VHv99cWWf+cdiZOTy21z2fbrXyf44IOk+PnkZNz/d95Rf1/l9r78ZbXeur8LIeB53kq3uYr9ef316nP00kur6+fJSfOxeecdFZ2Yvr7K52yV/YqiCI7jXHo9v/iFauXfffBBMvO7ct8XfQ81tV//Oqk9rvk1kR/7pn41XVur7td0+9nP1Ifwqo5J3n75S4nbt9OJe0CbfVz2eM1r0/fCDz5IKt+zde/HZVq+rl//OsHt2ynefFNFXKuWvX07hZQS774b4Nvfrn4/5q3quq9q+T6+9JLEX/91/eveeUf1q2m/y+ejfH1NH6/ydb/q99rrr1/+mph3LyxvL4+4r+qz6oMPkrnHedlzXdcu4wBV5y+PuK+jX6ORxGuvVS/vui7CMGx9nPOIe9X5f/nl8X3pstdo/t7Oj8W8z8d33pFFxL3qOvzFL9S9oHzN5f743e9+F9/73vcKv1yXv66ajYr7/fv3Z3Z8HpQqQ6kybdZBqTLLUfV1bVOKBaXKzLKuVJkvf1k2psr84AcpXn21u1SZ6Xth31Jl8vfVu+8GuH179akyd+6kl0qVKZ+P65gqMxy2m86+iWVSZdaVktKGrlNl7txJK9NbgO1JlfnqV5s9ZF2pMjmr9NdVsVFxpxz3xSBxb78OEvflIHFfrF9nZ2rAZJlNiXvdhzSJ+1jc//RP08rKHiTuy7OsuK9ifxYV92fP6s9ZWzYp7mdnqvxh236RuK9P3K9sjnvO9I6Xf6aqMu0hcW+/DhL35SBxX6xfVX0gcW/Xr2W4rLg3fbiTuC/HNol70zlryybFfd79kcR9/eJ+GX9dFVTH/RqI+29/m+Lddxd/M5G410Pirrgu4v7++9XvhW0V91Vcc30S9zAEDg8nl71K4v7++/LainvTMrm4/+mftruet0Hc6+YhAUjcq1i3uPcREvdrIO6L5OeWIXGvZxvE/ZNPUljWYushca+m7kOBxH388ybFPd/HcurSVRL3fF0k7pPk4v6Vr1wdcW9KLbusuD96lBYPuCTuJO6dQeJO4t5mHSTuy12rJO7VkLjP0kdxr9pHEvdqSNzbo+vAT386/mzaVnEvv0dJ3EncO4PEfXlxz2+WbVmnuN++Xb1eEvflWLW4l6ckJ3Enca+CxH194r6zg+JvJO6bF/fpz9pNiLuuk7hXQeK+BZC4Ly/udR+sdaxT3PMP1U8/TfHRR+NtkLgvx2XFPe9X+cMjh8SdxL0KEvf1ifvTp5P3QhL32XXl57tP4u66s2Mtprc/TVtxb7p+y/1KEhQpkl2I+z//M4l715C4k7jX0oW4P3w4uU8k7suxSXG/fTutLVG2KCTu9ZC4b0bcy8eKxH0WEvfZfjVtf5pVi3v5fHQh7nm/SNy7g8S9Z+L+5EmKoOYzf93inte4zdkWcZ+exIPEfdyHLsT9lVeWG0NRBYl7PSTu2yfuOzv1dbdJ3Encgesh7otMtHUZcX/zzck0T4DEvRdcdXGfNzBlneI+vf5tEffpc9gk7mGI2lJbi0DiriBxJ3HPIXEfk8v206f19wkS99WJ+61bshg8Om9dJO7di/si1+1lxL38uhwS9x5A4k7inpMPolxE3Kf3cVlI3BUk7u3EvVyGbVlI3Ncr7j/5SfU5WlTcj4+Bf//v+yPuYYiZKGS+zask7m3XReJO4j5+LYl7J5C4k7jn5PtD4k7i3oZNivui40uqIHFvL+4//Wm6sLjXfbgvKu75uvoi7nWvW6e4V036t0px/1f/isR9GhJ3EvfeQuJO4p5D4j5mWXH/5BMVZSRxb4bEfZY+i/udOyTuOZsQ96r38SrFPT+PXYv7o0cp3nijftAxiTuJexeQuK9A3N99N8VwuLr+kLivXtx/8IN0Y+IeBCgGHPdN3MsyTOJeT9/F/aOPUnzjG/V1li8r7k+fpsWMpDlXQdzziXVI3Bfj2bMUx8fj9V8Xcf/wQ/Ue7LO4/93fpZ2J+507Kf7kT0jcu2Yrxf0v/uLtS+eL5qxC3FcZhSdxX4+45x/kmxD38gcFiXszfRH3p08nS1z2XdxzgVmXuFe9H6+CuJevexL39pT7fhXEfZ7Mb5O4l0WXxJ3EvRf88Ic/xHe/+/bKRIHEvX79qxT36Zs0ifsYEvcxbcT9z/4sxbSItqHqvV43cG/6uiRxJ3Ev7yOJ++Li/v77ksQ966ProlgHifskJO7zIXEnca9dP4l7PSTu4753Le75jfzDDyX+83+Wrct7Th/3J0/q5YHEfRIS98l9JHFfXNxffnk24v7qq7N1t6e5iuJe/hxaVNzffHOcplSGxJ3Evbf0WdyrRtIv0x8S982Je9vzR+I+7vsmxX36Q9R1VRS9irrrpG/iXicyVeIehmp6cxJ3Evc6+izuZeGrYxFxf/gwxZMnzeK87eL+8svV54zEncS9t5TFPb8I5z2xN1G+oJ49S2s/9HOaxH3emzbnt79N8dFH1cuRuG9W3NsKDYn7uO+vvJLihz+UtTP+LsK8r4LniXvTNb4t4l73IVcl7uX39rrE/eHDFP/6Xy8m7uWBrF2L+/e/L/Hqq+sT9//wHyS++tVZcc/3uUtxd936mVmn93Gaqyju89Ln+i7u77+v3sPXSdyfPJl82CJxn8+VEPdlohA55dc2SXPOKsS9SR5J3Encl2Fa3D/6SH0odyXu5RvmItNbT0Pi3j9xz4/zIuI+fV/tUtxzSW8r7q++muKv/mr84T4cTn7zNi3ub7yR4itfmRX3fJ+7FPd596F8masi7k+eqCpdV0Xcnz5N8eKLY3EvX8/TXFVxnz72JO7zIXFfo7hX9WuePJK4k7gvw7S4z/uAKfdz1eJ+mffjpsU9/yaMxH2y71dZ3PMP/Hwfp9/b2y7u//W/Vn9GbqO45+f/qoj7vXvqWrqu4u66wF//NYn7opC4r0ncnzxJ8dprqxN3XSdxn4bEfQyJ+7ivlxH3uuuyrbjrOvAf/6PcKnF/+DBtHOB7HcX9zh1ZPMRtu7hXTQSXb3OV4v7oUYqnT2f3J4fEncR9mmlJr/odifssJO5rEve6D6tlxf3OnZTEfQoS9zEk7uO+blLcP/ssxeuvb1fEPT8OdYPrr6O4l48ziXtz36uur1WK++3baTFvyzrEvU7my1w1cf/5z9OtEvfyg3TVfpO49xwSdxL3nOsm7oeHwCefVG/zOov7v/231RGlafos7uW6zpsS97pUPxJ3Evec3/52fE10Je7lc0bivhpxv3OnWtyfPav+3N20uNeVwc33uyzuH388WWSExL0HkLiTuOdsWtzffrv+ellG3B8+bC5lNp2KVa7iskpx//73Jb75zUlZ2YS4T1d5qhP3r3xltlxfFX0W9/J1SeJeD4n7ZsU9PxYk7tXLbbu4T9/3yq/ro7h/9lmK739/Utyn71Uk7j2gC3HPayNXQeI+pu/i7rqY+Ip1WXH/+c+rZeiNN5qjAIuK+7wPnenrq3ydrFLcc+kor2u6X599psqwXkbcgwBFTmxO1Yf0dF9J3Ldf3Jct4Xvdxf1P/iSdKP94lcS96j6bv66NuH/jGyn+zb9pFvBtFHfLUk5C4l7drzfeIHHvPasW91dfHQ+oqfsAK0PiPqbv4j59PpYV96rraxvF/aOPUnz66ax8LSPu+e8uI+5V0kHivpi4/8//2T9xf/Jk8j1ZdS9c9p593cX9j//4/2/vfmPjqPM8j/ezndM+AK1Oc3t7JyaStaN9AuLZPhkkngwWwUFIIwUygWDixIsDEZDZyU5INjEQCE0ImMx4ktEGDLMKJoTETGYZRieDZ3B8kRCMOQSj8TKWOcB76xkTg2PHabu7Pveg+lf9q+qqrurq6l99q/vzllqQdnX1r/72y+1yu/o1oFXgHrRPRIX7pk3hy5NFuKvzHuFOuKtaCu5hB59ffieFuHDfvdsf7vPzlT/OEQXud97pj8esw/2eeyrrTgLc/d71a2W4+80/C3Cfn7e3VSNw9/uUp1aAuxcwEuDe25sO3PfssfDEE1ZLwP3xxy3XuZBwlwV3/fdq9Ah3wt1EhHsDcB8dtf8CqrrPOy+1k+vjqgX3c+cs3HVXyQURVSvAXX/RkQB3v5OJCbhv3uz+9I7164sYGgq/PjMI7lNTFn7/+zWRcK+1HaPCXX+RC4L7woL9i7tB+3gQHgn39OAe9CkRtaoF9507bbi1Aty//31zcB8ctCL/1eNmw31urvo564X7I49YgZe6RoF7sej+y79qGXW4B/3OBuFeH9xffLFEuMeIcG8A7monjwr3iYnal2uokxDh3tpw9+JB/fn0uHA/d87C669X3nGfn4fzzmNacFcfLei3HYeGLMzPJwt3HQ/S4e73l2WbBfc9eyyxcI/zMahJwH3XLsv5aRvhHu13YVTNhrvfPlEv3GstTxS4+/1UlHBvDtz9PsLRFNwHBiz88IeEu5GyDHc/POpFgftTT5Xw2Wf2fe0Adz/kqAh3+34v3INekE3CXY3Vb79Ux0u7wj0IUc2Au1pG6XBX38yFlQTc9X21HrhPTtrnI8K9Mna//WtgwPJ9DSXcCXdvpuGufyBCf7+FH/yAcDdSu8N9166S7wmmVeFe6125LMH9qadKDlZbHe76JQmEe2U6wt09Ln0M+rwmJvzP4wrUacHdPofzHXd97H77lzrPZg3uu3eXMDVVfU4ACHdTcF9YAA4eLDUN7vrxQrgbrBXhrl+f2yjcFxfh+rgwgHBX96UJd/3E0Y5wLxQqvwxMuBPuteBeCw8KNYQ7nPET7snAXd/+hLs7U3DXj0fCPTjCXQDc9RNfo3D3O5ET7oQ7kC7cvfsq4e6OcCfce3tLGB21WgLu//AP7Q33WuchNR3hTrjHjXAXAPdjx9wnoXaD+333lZw/pU24E+67dlnOdiXcKyUF97k5wj1puOsfNxoX7mpcacNdrQO/osLd73gh3Al3b4R7vAh3AXDXIdKOcO/trUYN4V6dabirS1tMw12dpNsN7vfdV3nH1a9G4L53r4Wnn7acbUa4Jwt37/leHUPf/37wa0kUuE9N2d/IJgV3dQyp5ww6TwS9ThDuZuE+MWFhx47swb1QsP9q+eys/SlnhHuyEe6Eu2s6E3A/csTGFxAN7mqbeKsX7l1dJbz1Vjy4e/eJVoT7li0WHnmkgg4dbqbh/qMf2fNtJ7irPx7TDLgr1BLu2YK7Pq+ocPduxyzAfWEB2L69teE+NGThnnvqg7s+rizB3btPRIH70JCFP/yBcI8S4U64u6YzAffe3spfu4wCd++4VPXCff36UuiP9JKG+z33WBgcrJw4nnuu+o/ANBPu3r8qWgvu+onPC/egbwKaBfdNm9xI27+/hF27LNx7L+FeL9wPHiwR7m0O93vusZy/PnzvvcFwX14Gfvzj4E8oaxbc+/vtZWwm3NV404D7yZP22NTjTMB9cdH+ZigrcO/ttTA5SbhHiXAXCnfvZxqnBXf9gJmYcD+WcHePS306kBq/DgXvyTcpuBcKwKlT4XBXL8gm4d7bW3K2baNwV8uzaVMpNty3bLFc+3C7wH39+uThriDi3SdGRixs3064S4O7F8hqOi90vedjb0Fw/8d/tD/jXjLc1TeUacBdf9yHH1b+mGIz4e53TmgVuKvfiSPcM1IjcJ+ft39cpdco3PfvL2H37uTh7ofROHDXP5qrUbh7xyQR7lNT9rtLacDde1IwAXf1gh8Gd7WeTcLdi6G04a7/wp++Dgn3+uEetE+oMRDu7QV37/5FuAfDXX9NSxrujzxitQXc9f2wEbh3dR0g3E3khfu991auGwuDexAUGoG7OpET7nZBf/0wDtx3764f7t4Xd8LdLNz1E7lJuJ8+Hf5LYVHhvrgIvPAC4Z4k3P1+2hEV7vPz9l87JNyD4a7vX9LgPjVl/7KiNLjrx3+rwL27m3CvB+5/+7eEe1V9fX3I5XLI5XKYnp6OPY2eF+76jkm4pw/3oAM0DtzVidw03BUU9GUi3GXBff9+Cz/+seUso34MNQp3tU6jwn1w0P5T2mrdE+7V69lv3UeFu37+2rSphI8+igb3ri77lx4J93ThrmObcCfc9cLgPjRkozwNuDfDr0nVNLiPj4+js7Oz6v/rnUY1MzODmZkZ7Ny5E93d9+OBB6Zx8OC0s2OWSiX84hf2rVTyv33+eQkHDrjv27TJcu7bvt2e5t13i1XTqduBA/Y0X35ZQn9/Cdu3F3H//fZ93nl5x7V9u32AvvtuEceOFZ15rl9vz/fYsaID9+3b3c+7fbv9uIceKjrL+PnnlekOHLC/7l1G9Xxq/u++WwxcP95xKSio+7xjunLlCi5dulQ1zqB1/73v2fPavt1exq++KuH55+11qMalL486kXvHpW5qefTnVOvQux23by85cA9aHu/68q57/b7PPy/h/vtLeO65Ii5dKuFPf3LvXwcOlKrg/u67Rec+fV7r19vPcexYseb+610etYw9PRZGRtbw9ddfO9Nt3150UPv55/Z23L69ev76fuOFu1o/x47Z8/r8c/d6/sUvSi64q33cC3c1f33bfv558PGow10to1oeBff77y+5llE/hvz2cTUufZurdajfp7a/vt97zxPefVBfN2qsp04t++6rQfudepxah37b33s86uNS+7065+jLqK8vtc02bKheD889V73f68uor9egfUKNwbue/da9Pga1T6jzpb6M+vlLzV9to127KvuJvk8owBw4UMLAwDK2bnUfj/o51G9f1dezGqe9bezzvTpH6+d2/Xyvwz3otUQ/3tXy6MeQmr+al34O1c9D3v3ee65Sy33sWNE5r3rPE/q618/HfudHfexq3/HuX36vqzrc9XOOPi59n/A79vR56fuEgpt3ebzHgnebqeNfrWfvuUpfz+ocrfYvv/Xzwx+WnP3S73hRcFevaQcOlBy4/+IXJdf+rO9L+mvHpk3+zlGvOV5P6GPVXzMXFxdRKBRc8/Aee/rjFNz9zqve11V9v3z++RK2bfM/BvTjcfv2Et5/v/o+BXd9XPp+eP/9pSq46+veu20PHChhenoaDzwwjXXrHsCDDz7o+LJZfk26psE9n88jn887/+7o6Ig1jWrdunVYt24drr76alz1jf+Cv/nm/8Df/Lf/ibNnl/C/Xp3FyqFDmBo8hy8Gh7Fy6BBWnnwSK4cO4fLTT2Pl8GGsPPooLj7+LD54acJ135kzS859b708g8XDA/jimRfxwUsT9jSHDuHys8/a//3pTzHx0ge49HgeFx9/FiMjS3j99SW8+eYyLj2er5qXd1xvvTyDX5+axRfPvIg/Pv8re/579+K11+zHffD8Ozh7dgmnTy/h/MmPsXL4MC7/9KdYOXQIvx3+BF888yLefPOSs4xfHj2B8yc/xtIbb2B8fBFfPvszfHn0RGUZDx3CL1/5s7M8Hzz/Dr589mdY2bfPvW4OHcKVxx7DF8+8iKmX38Hl557DysAAXn55GSMjS/ZYDx3C6Otz9rrVxqWvm5XDh/HWyzO48thjVfO/+PizGB5exh+f/xXeenkGp08v4YtnXnTW4dzzp7Dy3HM4f/JjXHnsMUy89AHOnl3Cr0/N4rN/OVtZXwMDuPLYY7j8k584y6OP63ev/A5nzy5Vbce3Xp7Ba68t4cyZJWdeaqyXf/ITXH76aVzp73etL7WMo6/PVd138fFn8eab9ti/GBzG6Otzrv1r4qUP8MYbyzhzZgkjI0sYGVnGl8/+DG+8OufsJ2rdnPnXeZw/+TE+eP4de9tqy+isw4EB1xjeenkGXx895qzDLwaHcfmJJ7Dy5JP47F/O4vXX7ec8fXrJta9+MTiMlUcfxZV9+7By+DAmXvrA3m8OD7rGevbsEn7z+hdYOXQIHzz/DkZGlvH10WP2tj182BnrL1/5M/7t3+zHffavb+Ktl2cwMuJe7t/9bhEXH38W509+7KwbdQzp+6o6HkdGlnDq1JJrO6rlOXt2Ca+9tuSse7WM+jH05xOvYOXRRyv7avl4HBlZdsagtv+fXnvDdd8vn59x1qna713nifL2V8eQd92odf/5T17GysCAfXyU19eXz/4MK48+Wjm21XLv2+csozpPVB1DPsfj7377/5xxqf3+jTeWXY8bfX3Otb7UNvv1qVnXuvnNb5Zc5y/9eP8/z73p7L9XHnsMyz//OX43PudabnU8qjH85sz/xdJLLzn7qlr3K4cPO+PSx6D2iSuPPYapwXP44/O/wpX+fqw8+qiz3+vLqLbRr35l7yf68Tgysow33lh29onfnfitc5/av5xzqGe///LZn+HL/Ycq6/nwYfzylT8741Lne3WOnho85+z3at1PDZ5z9tWRkWW8f+Zj12uO9xhSy6jGpa8vfV76OVTNS53v9f3L+/qlzjl/ODXhnFfV+V6tr0uP552xv/76kjMvdQyp/fHXp2ad/V6N1Xsu/OUrf8aZM0v432/9CUuvvWYfZ+ffw5kzSzh79hJ+9asl57VKnY/1871rv9+7t+p1VX+tVfvEyy/b21Ytj75f6seCd5t9ffSYaz2rc6F+TlDne3WOVvuSOoc6x/HAgLMvqWVcGRhwnSfeeGPZ9Zo28dIHOH3aXu6pwXPO/rx4eMC1L+mvHa+8Utl/9WVUrzmvvbaE98987Doe9dfHL5/9GX47/Im9np96yvW6qo49v311eHjZMY06jvXz/R9OVV5rLz7+rDMGZ32V56Wf09T6+uxf38Toq59h7pkTrmP0rZdn3Oe98rjUueOD59/Bm28uO9tfP46VTf7w87ed+9S4vvVXf4X//l//Bn/5l1fh6quvdnzZLL8mXdPg3tfXh+HhYeffHR0dVT9KiDKNt3379mH/t7/tvnN2FtamTbD6+2H196O0aROs738f1qZNKPX2wurpQenmm1HasAHWuXOu+wBU7nvvPVjd3bB6e2FNTMDascOeV3e3Pa9du+xpN2xAacMG1xDUv/V5ecfl3Nfbi9Lx4/YYbrqp8riovJZQAAAgAElEQVTjx535We+9B6unB9YPfoDSpk3A5CSs3l77a2oZy8+jHmf19tq38hhKmzY5z6fmb/X2otTZ6V43mza5lsfq74fV3V1ZtuPHYd17LzA3Zy9PeVzFO+5AccuWyrrp6bHHs3594PxLx4/b66E8Xj1neTZtgnXuXGXb9vfbjzt1Ctb27fb8d+50lsdZzz09zuOc7XjunDMu1/LoY925015f3/uea305697nPu/6wuyse/9S4/csn/oZqBqXM//ydlTrXh+X1dPjXp4f/MDeP8rbGwBKBw5gdeNGe7/3/OjPO9bSzTejdNNNzvqyentd29upvF71/au0fr097vJY9Z9J69vWW2nDBnsZ1b5YPob0fVUdj651Vl7uKDn7eHkZ1T7hHI9AZQzaPuG9z1mnx4+7xuXa/uoY8q6b/n6USiVcefhhe+zd3ZX11dtrj6t8bDvL3dnpOrb9jiHv8aj2G2dc2v6mP857zYCzzWZnq9aNsw71c0f5/OVdRmd6dV/5eKzaHkePVsapzmlqXPoY1D6h1uHx4yh973v2+lL7vb6Mnn3Cez7Wx7A8MADLcv+o3jmHevZ7tY3UelZj9S63szzq3KT2JW196dO5Xoc8x5BaRjUufb/U5+U6h5bnVXVu19eXdn5R60Ktw9L69a51WNqwoXpb68fQpk2ufcI5V733nu+50Jmv55zw1VdfoVQquc9dx4+7z/f6a0f59RHLy7BeeAHWhx+6Xmv9zrPO+D3nUHWe1beZes3Rl9vq7nZvs/L5Xn+tBeCcQ9XxYj3ySNUYHDvox4b+muZ5nXMeW36cPi59var917WM+vHhGav++mj19gKTkyjefjtKW7c65xe//UvfV/Xto45j77nDeV31W19qXj7nNH2d6cvo97pduvnmyrnDc86pte6t3l5YJ0+6Xof6+/0/VaZZfk2qpr7j7l2oONN4MwV3wH1yb3u46y9M5XGtvvAC1u65xxzcyycdwj0luA8NJQp3a2CgpeBuHTtGuHu2hxcTScHdG+HefLhbb7+dHty1osLdOn26+XDftcvZl6qOtUbhriM2AbiXenthjY42Bne4j+MquNcYgwS4e8cVBPdm+TWpMnONu2rfvn3Y++CD7jtjwt06dgxAtuGO+XlYU1P2/YbhXrhwAWs9PUbgrk9DuKcDdwCJwl2th1aBu/OCHBXu+vFIuBPukAf30sGDFbhrr2lZgDtmZ5sPd7WvZgDurnfvCXcAwXBv22vcgeDfuNW/M4nzqTJ79+513+kH9y1bUBoZqQl3/YSWWbhrEe5tCPfyN23G4N7VBevUqUzAvfTii8nA/c47nfkT7s2DOwDCXcfK4iKg/cJcKu+4q321HeG+a5dzuaxUuDs/5dPnBcK9UbgDzfFrUmXyc9wjwd37XTPhLg/uExPV4yfc64K7s0ym4K6WMQNw1y9JaQTurm2WNNyPHCHchcLdGhtDaedOe5xlILmmTQDuWFiwvxlW239kxIV1v2V0zl/HjhHuMeGuTxcId3UuEQx333mhMbhb587Z37AkDfdbbkHpqacyA3fJEe4wA3fXWAl3321LuAuE++bNsE6edM0rcbj/6Ef2T8jaEO6AG1GEewDcR0dhjY4GbvtmwL1qfTUD7uWxR9nHvXD3PbcT7s74Cfd4cHfmnzTcvZcqE+6xI9yRLNyxvAzrxz8m3LMM94mJ1ob7nXdGh7tnH2sK3DV0VK0zwp1wrwO13loJ7uobaMI9W3AvHT1KuINwTzLCHQnDHYA1Nmb/uJNwzyTc1fZoVbhjdtY43K2BAcK9txelO+8k3KXA/eBBWFu3uu8XDHdnWU3DfceOyvGScbhjdtZ+fdamaybc8dFHVY8j3A3BXXmCcE8/qXC3PvywerDNhvvQkHsMhDvhniTcl5fh/T2EuHAHNMC0Mdydd/2iwl3bJ/T13BZwf+YZlG65pWlw9x5DzvL47IdtDfd+z+9oZRnuPtOFwv3gwfhw187tToQ74d5g7Qv3U6eAYhFAMnD3rUlwx8yMfSLyRLhHh3tp925YU1OEey24+5R5uE9N2esvw3DXn893PbQI3NV+0ky4V02fNbiXL+sLgru1ezcwP++si0Tgvm0bsLgoG+579iQGd7WMhHtl3r5wn5pyPuXMbwyEe3K1L9z1nTwq3PfuhTUxkT7cAd8TvTG479gBa9++WHDH7Kz9MWc+GX3HvTxdcf16lAYGUoe7+jx+wt3zmITh7oxT3yfm52E98UT9cNd+cTdpuFvHjhHudcDd740MNYZE4D43B2tgwD2tALirZQyEe8A7og3B3ftNpkC4O/NqEO6YmQEWFwn3CHCvWrcS4P7hh+5ztGdc0uAe9WMlq+Cufy5lLpdDX19fUwYYt1Thrp1oI8N9yxb7I770+/zgPjXlPslKhnv5RBEL7jVKA+76L01Wwb2MWiNw96z7JOGufxoH4e4Dd899keHu88KaFNyrLkkwCfddu1C6665MwT2oxODuN+82grtTu8FdXz9JwX1x0f6oUcK9+jEJw91v3pLhDtifE5/L5ZDP5wOnccG9r6+vCup+96VZ5uDuPSEHwN2bWLj39AAzM4R7HLgfOeL+sbUhuLvGQLgT7jqaH3/c2Sdd61A/rloR7gMDvr+XlAbcrYGBtoS72u9ShXv5DTOjcNfXjRC4q9cv1/wJ99Tq7Ox03kT3+4usLrjncv5Xzuh/KSrtCPfy19OCu4YaF9z16wHTgHtPD6wXXhANd9eyEu7OeiDcU4B7oQDrhRd8sd0OcA+cPgbc9cv/4sBdPW/UWgbu+jQpwR2AaxkJd23+hHtqdXZ2OpfMjI+PV9k8EtyD7k+jzMO9/EkdIuDu+ZPOznyyCHf1YkW4txbct293vSNcs/n5ygtZluB+8KB5uGvr3vV1wr1+uOv3Ee6Eu5qvQbhbU1PAZ5+5lolwzzbc8/l8tHfceamMAbiXSx3u5V+sU8tYC+7e51Djjwp36+23o8N9agpWX190uE9N2e8exoQ75uZSgTvm52Ht2RMP7j//uX2dZDvAPQba4sAds7Ow9uyphvvBg8DCgjPWZsDdD0NS4W69/Tbhri9PDLgX169HybO+CHfCvRG4+y0T4Z5NuHd2dob+fmnoL6fWukA+jULhPjSE0l13BcN9ctJ+gY4C94EBlDZvbk24e745SRzumzfDuv/+ynXvEeHurJuIcHctexy4o/LCahTucJ989ftC4a6WMW24Dw253g3PNNxReaFw7Yde+LQ53KMej876aje4b9vmfKOnT+f7BhLhXpkm43C37r0XmJtzz7cV4H7woDi4W6dPtyzcc7kcxsfHw6czMJZE27t3b024A5WDDzMzNtK1EybgA7cAuOvzItzdzxsK995eF5AId5/lTQPuIyPAwkIicK/6GuHe+nAvFOyPyNPGQbi7H+83nQ53a3SUcG81uPuc9xqCe0+P+9hJCe5+QE4b7q5zR4vBPWqhcJ+enhZ1jXtdcIf7xyuEexvB/ec/Fw93LCzY13AbhLszPeFuBu49PSg99VRm4O78nkAQ3L3PRbhXPd5vOh3ualyEuzaNMLijUHD9vRHjcPdDJ+HeFnBX17bX+kj2QJGrB0v6RBnAANy93+lOTKQH9/IfOiLc64e7C9tS4Q7/E3K7wt16++3qx2Qd7p5jLxTuk5MVPDcI99JTT1X9sbNQuHuXR79m2+eXhAn3cLhjcRHW00/Lh7t2mU/bw93nOVsW7uW/Ik+4p1/U3zOtgrt+Ybzfb7OmXdPh7gfitODer/3iC+HuTEO4tybc/V5Y2w3uTkm84+6zDzYE94DpGoL7jh32pyS1Mtzh+cU6CIB7V5frz9N713Oz4V61PIR7XXDHzIyzTA3DXe0TXgM89JB5uOvnizaEe9RPdsx5v6gujJ+enibc1dcJ96rnJdwJ96qvhcF9aspBWppwt06erLpPPY5w9yxPs+GuIR0g3KOUCNw95+OWh3uN6TIJd3Xf8rL9UzqfZWoU7kFAVuvLC+uwMUSBu+vxPnAv7d5d+YlkC8I96AqXmnAHKu+45/N5wl19nXCvet6Wh/vEhH0j3N2PawDuzjTnzsEaGLCXIQW4q2kId8Ldd3maCHfroYeccRHu2jSEezy411imVoO7NTZW+SalReEe+1IZfeKgD39PsyhwBzwIJNwJ9zrh7hoT4V55XEJwd5Z3YsL1kw1vrQh3LC66/2op4V7Zp7dssT/SN0W4W8eORZv54qLrE3bU4/0qHT/uXEusxkW4a9NkAO5V9xmEO+bnnX0ncBrPMrUa3F3NzqK0cyessTH/x2YU7kC0j2QP/bgYvz+3mmaEu3v5XI+RCPdHHgFmZlKFe2nnTlgffuhMS7jHh7s1MJAo3J35thPc4YEb4V411jThHrReIz/eJ9/XnKTgPjXl7LeEu1aW4X7kSPBy6fOvsUytDvew81JW4R4lOSKPmBS4e//Ygm+Ee+ALRdi8E4P75GTVNYBNh/uuXbAmJkKXV5+/Pq9U4F7+EX6kMRPusuF+zz2wnnjCHNxvuQWlV15pCtydscRMKtzVdbphjwucl88vWxLunjIM9ygR7oR7ZhID9ygR7sbgjvl5X7j71XS4B2AocJnTgrt+Iq8DK4S7cLh7jj3vMiYOd5/rf531RbgDCN7vwx4XOC/CnXAn3IMfS7jLinB3L5/rMULgbj34oHm4w3MiJ9xrlhm4R7zkyPWYhODuN5aG4L5nj/OTOsKdcI/yuMB5tQHcSzt3ouTzO3aEuzb/oK9Jhvvhw/ZftCfcY0e4o3Xhbt17LzA3ZxzuarlNw90V4V6zrMA9TlLh7p0X4W4A7qOjWD5xwhzch4Z87yfc7ep6x/3cOX8wE+6V+Qd9TTLcA85pVY8n3AMj3JFRuGt/PENfZhfcyzs94e6OcCfcCff2gDsALCwsGIN7UFmEu3XwoBG4Y3ERWF6uzJ9wjxThTrhnJsI9uNhwP3iQcBcEd3z0kVG41xvh7gP3oaFswH1gwP9yHZ95EO7JlUW4K3Q2AncsLgKFgvNPX7jrpQB3vVaBOwoFe92raVOAu3cMxuG+Z0/VfWr8hLvhCPfg4sLd7+QrGe7Wli3m4D41BRQKZuE+O0u4N1Cz4W6NjDhAcpUBuAeOwWceTYf73BysgQHCHfUtoxG4T0zYf5XTC/e5OQdEkeDuKQm4O89PuEefNg24ezIN96D7CPcUItyDaxe4OydkA3DXn1cC3PHZZ/YN7pMT4a7Nq9lwf6/yyUmuCPeq+deEeznCPSG4nzuH0i23JAJ35zFeuOtfSwnufssTOK+E4G6NjlbdR7gT7mlFuINwVy+oznxqwV0d5IR75Wsm4e59rFqmjMDdeu+9wN/PSAzuk5M2YNoY7q7rhgMi3KvLMtyBCsAJdyQKd78Id8I9rdoC7qWdO6PD3ecvlmUS7kePOtcWRoG7az4RDirCnXCvmmcEuAfOM2EwKUy2LdwjRLhXR7h7xkW4B+acQ2dnXddy6/Mi3CsR7snVFnBXJ4AocPcrk3DXDzTCvWrsmYG79pm3VcszP19ZJsLdPRbCPTTCvTrC3TMuwj2wsHMo4e6OcE+u1oB7sQjrrbciw906dw76n6Qn3Al3sXDXTnK1tj/h7mlurrlwP3iQcAfhHrVMwN3nM+gJ9+AId8I9rVoD7qg+wdSCe9VjCXf3fAh337EZgfvICLCwQLgnUDPhHohtwr3S8rLrOvsguFtjY7AmJ10PJdxD5tUEuPuOi3APjHAn3NOqZeCOxUVgZsb5pxeBVk8P4d5suI+M2NuAcA9dVu/yVI2RcG84wr12TYe7d9oAuPvlOka1S8LilAm4+/xuVc15Ee6Ee0pwx8wMrJERwj3FWgfunvwQmGm4f/556AtY2nD3LjfhHh7hXp4n4V49Lx3ujzzifnw7wb3B6oL7uXO+v2jYaEkuD+Fefi7CPfq0dcLdyQ/uap6Ee2oR7sgI3COghnDXigF36777Ar85Ity1MRPuxuHuXTeEe/TqgXuzShzup04BxWL11wh397wId3tawp1wT7NG4O73RxQAwl003OfnXb801VS4h1yDqsMt83B/8sn4cJ+a8j1WCHfCvebzEe5Nnxfh7pkX4W5PGwHuvj4i3EXWVnAPnJZwd89HEtz9ppEGd/ULpRmCe60X5LgR7m6446OPCHd9WsK96fMi3D3zItztaSPA3TfCXWRG4J7LBT9NX18fcrkccrkcpqenQ+dFuNdYDgX3yUlYY2OVL8zPE+6esScJd2e+hHtrwN3nY/GAGHAvT5NJuA8NAQsLhHtCJbk81tQU8Nln/s8TE+6BP41OC+6HDwPz84R7yFgjT5tFuA8N+f6VbWdcKcA9Scs2UlPhPjw87CyIX+Pj4+js7Kz6f7+GhoYwNDSEDRs2oKurCydOnMCJEydQKBR8b8Vt21AoFLA6OIjVs2cDpysUClg9exZr27ahcOGC79dLd9+N0h13YHVw0J53V1fN+Tnz/fRTZxxVXxscRGnrVhS/+13/x1+4gOL+/VgdHETxjjuw+umnoc9X3LYt+PnOnrXntW0bijfd5ExX3L+/armL+/ejdPfdtZdtcBCXz5/HWk+Pa93oy62v+yjrLMo2K27bZs//vvtcz1nvunfN/8IFrG3bVnM/KZa/XnzoIXvb+CxPsavLWc9R9g99earuv/lmZxnV9ghankKhgLV//mesbtyI0qZN9jYNe+7y/hV1nJH298HBwGMo7npo6HbhAkpbt/oe20H7fc3x/8d/YO3IERQuXPDdv1Y//RTF/fuxsrKCKw8/XDkOfPYJ/b6geanjqrh/f9W6qbW+au0nQWMIupXuuKPmflLcts0+Fi5cCN/vy9ujtHVr6LaOct6OeltYWMCVK1eS3bfqvCW5PLVuxa4uZ58rbd3q2p9Xz56t63ystlnQ9lfHiz4vv33Vuy1WVlaC15O234eNU1+eoHkV77sv9NzuWqZt20Jf+5xpv/vd0GNj9dNPA48NfZ9Q5466tnXE47xQcB/HxW3bsPruu1jbuBHFe+4JXYelrVt9xx96vvTZNx2HRDBGrVvY+vJbN859Fy7gxF134cSJE7j11ltx2223Ob40Ydkkairc8/k8AKCjoyPw62qaWtMBQHd3N7q7u3Hdddfh2muvxebNm7F582YsLS353tZ6erC0tISVo0excvp04HRLS0tYOX0aqz09uHz+vO/Xi1u2oHj77Vg5etT+d1dXzfmp2/InnzjjqHrOo0ex1t2N4ne/6/v1y+fPY3XfPnu622/H8iefhD7fWk9P8POdPm3Pq6cHxZtucqZb3bevarlX9+1DccuW2uvs6FEsvfMOVrduda2bpaUlLP/nfzrPp9Z9lHUWZZut9fTY63XHDtdz1rvu9flfPn8eqz09NfeTtfLX1x58EJfPn/ddnmJXl7PcUfYPfXm8918ZHEShvx8rR4862yNoeZaWllDYuxerGzfa3+Tt2xf6vGr/ijrOKLeVo0cDj6G466GR2+Xz57HW3e17bAft92HjV8vot38tf/KJs06vPPywM43fPqHfFzQvdVyt7ttXtW5qra9a+0nQGIJuxdtvr7mfrPX0oNjVhcvnz4fOS22Pte7u0G0d5bwd9Xbx4sVE96s4tySXp+b26uqqnKu6u13788rp03Wdj9U2C9r+6njR5+W3r+q3hYWFms+n7/dh49SXJ2heazt2hJ7b9dtaT0/oa5+zrr/73dBjY/mTTwKPDX2f0M8dUW9Rj/OlJfdxvNbTg5ULF7C2cSPWurvD12F3t+/4o5wvvfumOudcfvNNrHV3171/6+MKW/dB910+fx53/f3fY/Pmzbjuuutw/fXXO740YdkkMnKpTNBC9PX1YXh42DVd2I8YUrtU5s4767rsA0Bql8r4fs3kpTL6MvJSmZrVvOSh/CO9trhUZmoKKBQSHU/cS2Vq5Sxji18q40zDS2USKcnlqfk8MS+VCSq1S2UiXJaa9UtlrPfeq1wK0maXytQ7ft9xpXCpTJKWbaRE4d7Z2YlcLoe+vj7X/bW+S/EubFipwV3bEQj31oI7FhdhPf004d5gjcC9GWUa7nBvf8I9foS7XeJwn5ysug6dcHfPqxbcq8ZKuEevAbirbQIEw92EZRsp1Xfc41wXRLgHR7hr1QP3kOdUzxsGd2tggHAn3An3oGnrgDsWF4Hl5drTRIxwt0sa7vpzOtMT7q55tTLc600M3LWSese9pa5xV3kXVv93Zj5VhnCvGj/h7jNdRuCOxUVgZibyOKNEuBPuNedVD9wTjHC3I9zDI9x9xkW4OyVp2Ubi57iDcM8U3KemCHef6oZ7E7JOnoT14YepPLdfhHvtCHdzEe52hHuNsRLu0UtoffFz3A1FuAcXC+4DA1XYkgx3AIS7TxLgLi3CvXbG4f7hhyjt3Em4N/N5asF9asr5ZUjCPWCehHv1uCTCvVCo+yfGhHuKtQrcrbExlHbuTB3uvtMS7r5jI9yzVVPhXihU/3GQALhjfr4a3lHgPjVl73MtAnf1nIR7E5+nBty900WJcA+OcK+vROEeI8I9xVoF7oB9kmtluFtjY/YnDyAFuPvBShs74d76NRXufgXB3W9sEeCuj6sK7hMTgb+8Sbi7I9z9p4sS4R4c4V5fhHtyEe6QDXfrvffsE0kG4e6a3jTcaz2P9g2FMz7CveVqZbjXinB313ZwVz+pIdxbG+517E+EO+Geau0Gd6A27lyPIdxjR7i3Xq0C93ozCXf1Od6Ee+1Mwh0A4a7m1cJwryfCnXBPNQlwt3p6og2WcK9MT7gHzpdwb07G4V7+ham2gjtAuEeIcLcj3GuMlXBvaoR7ikmAe+QI98r0hHvgfAn35mQc7moawr3mcxLuTXwewt09r2bC/cknCfc6ItyTi3AH4e43LsK9emyEe7Yi3EOmI9yNRbjbtRLcw9YN4e6OcE8uwh2Eu9+4CPfqsRHu2YpwD5mOcDcW4W6XKNxHR2GNjtaeV1bgXiwCCwuRnjdOhDvhnmptA/epKVhDQ/b/E+7u0oD7kSOZgDsmJwn3coR7yHSEu7EId7sk4R5aluDe5Ah3wj3V2gXurukId3cpwB0A4Z6xRMN9chLW2Jj9D8K9qRHuwdOFRbjHTxTc//3fnY9AJtwrEe6GItxrTxcIhakp+yRMuPtGuLdekuHuinBvaoR78HRhEe7xkwR3PcK9EuFuKMK99nRh40wK7tbJkyi8/z7h7p2m/A1S1Aj35kW4h0xHuBuLcLcj3NOPcK9EuBuKcK89nSm4A0ChUCDcG4xwb1614O47fTPgvmdP+EAJ96ZGuAdPF1bm4b57t31cE+5OhHslwt1QhHvt6ULHOT+P0s03E+6eIsP91VeBQoFwz0AS4B4pyXDv6QFmZmpOQ7iH18pwtwYGKv8vDe79/XWte8LdUyvBvfxhH3qEu6EI99rTRRlnaf16wt1TZLiXpyHc5Ue4h0wXBe5Rzif1wH1iAtaOHYR7s54nBbi7pifcXfMi3CulDXe/CHdDEe61pyPc40W4t16Ee8h0KcAdCMdd0rUj3DE/D2vPHvNwHxmp+XnkRuG+uAhrbIxw90S4VyLcDUW415huaEgs3K0PPwydH+Hu+Rrh3lCEe8h0hLuxjMMdtffnZsE9LKNwL0e4u0sL7tbAAOGeUIQ7UoT7wABKnZ2hs4kKd2fakNKAe5QId8/XCPeGItxDpiPcjZUG3LGwABQK4dPVqC3hPj7e8HOqeYmE+5EjwMcfG4c7AMI9oQh3pAd3oI5LSAj3SoR7VYR7dYR7yHSEu7FSgXsC07Uj3JPaN6XCHQAwO0u4g3A3VqvBHXNzobMh3D21K9yPHAmcD+FeHeEeMh3hbizC3S4U7gsLKB08SLg3O8IdAOFurJaDe4QId09tCvdaEe7VEe4h0xHuxrJOnoQ1Otr058k83AHXvpTIeXZxEVhejjRpU+A+NWXkm7a6ItwBEO7GItwjTBtS4nC/885ETkyEu+drhHtDEe4h0xHuLRfh3ljNgLvICHcAhLuxCPcI04aUONwTOgAJd8/XCPeGygzcFxZ8/zhI3Ah3d4R7/OkIdxnzSjzCHQDhbqxMwb1YBObn63+c9/nbBe5lvBDu5a8R7g2VGbgnHOHujnCPPx3hLmNeiUe4AyDcjZUpuCeUcbiPjdl/ljykpOGuItzLXyPcG4pwD5mOcG+5Wg3u1smTiT13lKxz5+xr4pOYV4vAvfTDH8KamkrkaQn3ZCLcQbjHnQ/h3niEe/Mi3EOmI9xbrlaDe5ZrFbgnuf0J92Qi3EG4x51PqnDfvz+xd0YiPScI96xFuIdMR7i3XJHPSxE+hhgg3BuJcK+OcE8mwh0A5udhPf004V7nfFKFe8IHG+HeehHuIdOlBHfMzAT+Rc9mRLjHj3CPH+Hu02efOZfdEO7xI9zL1XpBJtz9I9wbj3BvXoR7yHRpwd1whHv8CPf4Ee61I9zjR7iXI9zrnw/h3niEe/Mi3EOmI9xbLsJdToR77Qj3+BHu5ULhvmdPfQNNMMLdE+FeFeFeXbvCPWqEe+tFuMuJcK8d4R4/wr1cTbinvIMR7p4EwD2pP19OuDcvwr12hHvrRbjLiXCvXdquAgh3YzUL7tbUVOAfS0p7ByPcPQmAe1IlBffiH/+Ite5uwl2LcK8d4d56Ee5yItxrl7arAMLdWM2Ce815pXiZDEC4V0W4V1UsFrG6dSvhrkW4145wb70IdzkR7rUj3ONHuGcgwt0T4V4V4V4d4V47wr31ItzlRLjXjnCPX+vCXV2LfPJkYtcjpxXh7olwr4pwr45wrx3h3noR7nIi3GtHuMevqXDv7OxELpdDLpdDZ2en7zR9fX3ONNPT06HzjAr3Vopw90S4V0W4V0e41y4puFsnT4rGFuEeP8I9foR77bIE92ZYtpGaBvfh4WH09fU5/+7s7MTw8LBrmvHxcWcl6P9fK8I9wrQhEe4xnhOEe9Yi3GuXFNwB2eX06v8AABZISURBVNgi3ONHuMePcK9dVuDeLMs2krFLZfL5fNXC5vN55PN5598dHR2Bj+/u7kZ3dzeuu+46XHvttdi8eTM2b96MpaWllr+t9fRg+ZNPIk8bNk3x5ptDp4syn8XFRaxu3Rpp2npuK0ePYuX06cCvL3/yCVb37TP6nEtLS1g5fTp0miS37eXz57Fy9ChW9+1DccuWmvO5dOkSVrduxcqFC4mvm6zeLp8/j7Xubqz29ODy+fOh06/u2xc63crRo5HmdeXhhyMfs2ndVk6fxsrRozWniXpsq3017WXyu128eDH1MZi6Fbu6Ep3f5fPnEz2fLCwsRHpOqftSPbd6XrdN35Y/+QRrGzdirbvb+Gutvn7SWn7lx+uuuw7XX3+940sTlk0iI3AfHx93fcei6uvrc62Ajo6OwB8xDA0NYWhoCBs2bEBXVxdOnDiBEydOoFAotPytuG0bVj/9NNK0q7/9bfj8br4ZxW3bGp7P8vIy1np6QudV7211cBCrZ88Gf/3TT1Hcv9/ocxYKBayePRs6TaLb9sIFrA4Oorh/P0p3311zPisrK1jduhWr776b+LrJ7O3CBZS2bsXqk0+iMD8fvi3270fhwoXQ/SRsmpWVFVx5+OHIx2xat9WzZ+3lqbVOoh7b5X017WXyuy0sLODKlSupj8PErdjVlew8L1xI9HyysLCAlZWV0OeUui/VtS3qeN02fVv99FOsbdyI4j33GH+t1ddPWsuv/Hjrrbfitttuc3xpwrJJlCjc1XVA+oL19fUF/tjA+51LlO9S2vFSGczPA8ViYrOLcqlMlAoFXirTaLxUpnk5l8pE/LE7L5XxmYaXymQqXiojJ14qUzvJl8qYsGwjNfUd946OjqofKejxGvd0ItxjPCcI96yVJtxX8nlgbi7yWNOIcG+9CHc5Ee61kwx3b82wbCM1De76b9iqm7oGSP9uhJ8qYz7CvTprbAzW5GTtabIA9z/8AdbISKJjzGyLi7BeeCEVuH/11VeRh5lWhHvrlTTcMTsLa2wssdkR7kIi3AFEg3uzLNtILfs57iw4wj1emYC71BeKlIqCU2dawr16GsI9UyUO94RrK7gPDQELC2kPwz/CHQA/x91YhHvjEe7xItyzF+EeHOHeelkDA2kPoWbtBHfREe4ACHdjEe6NR7jHqylw37Mn8Fpowr3xCPfgCHdmOsJdSIQ7AMLdWIR74xHu8WoG3Gs+H+HecIR7cIQ7Mx3hLiTCHQDhbizCvfEI93iZhjsWF51lJdzjRbgHR7gz0xHuQiLcARDuxiLcGy9xuCeMWcLd87yEe+wI9+AId2Y6wl1IhDsAwt1YhHvjWW+/nSjck45w9zwv4R67pOFuvfde6Dom3GVFuMuJcBcS4Q6AcDcW4Z5As7OEe4wI9+yVNNyjRLjLinCXE+EuJMIdAOFuLMI9gQj3WBHu2YtwD45wZ6Yj3IVEuAMg3I1FuCcQ4R4rwj17Ee7BEe7MdIS7kAh3AIS7sQj3BCLcY0W4Zy/CPTjCnZmOcBcS4Q6AcDcW4Z5AhHusCPfsRbgHR7gz0xHuQiLcARDuxiLcE4hwjxXhnr0I9+AId2a6KHBnBiLcARDuxiLcE4hwjxXhnr0I9+Csqanwj78k3FmCEe5CItwBEO7GItwTiHCPlXS4rxw/DiwsGBpVNiLcG4twZ0lGuAuJcAdAuBuLcE8gwj1W0uH+9ddfGxpRdiLcG4twZ0lGuAuJcAdAuBuLcE8gwj1WhHv2Itwbi3BnSUa4C4lwB0C4G4twTyDCPVaEe/Yi3BuLcGdJRrgLiXAHQLgbi3BPoAThvrS0lMCA3BHunucl3GNHuDcW4c6SjHAXEuEOgHA3FuGeQPPzsI4caXg2hLuh5yXcY0e4NxbhzpKMcBcS4Q6AcDcW4S4nwt3Q8xLusSPcG4twZ0lGuAuJcAdAuBuLcJcT4W7oeQn32BHujUW4syQj3IVEuAMg3I1FuMuJcDf0vIR77Aj3xiLcWZIR7kKancXa5s0oHjhAuBPuzY9wlxPhbuh5CffYEe6NRbizJCPchTQ7i7WeHqyNjBDuhHvzI9zlRLgbel7CPXaEe2MR7izJCHchRYX7/DysoaGmDIFwjx/hzmJHuBt6XsI9doR7YxHuLMkIdyFFhXsTI9zjR7iz2BHuhp6XcI8d4d5YhDtLMsJdSIQ7AMLdWIS7nAh3Q89LuMeOcG8swp0lGeEuJMIdAOFuLMJdToS7oecl3GNHuDcW4c6SjHAXEuEOgHA3FuEuJ8Ld0PMS7rEj3BuLcGdJRrgLiXAHQLgbi3CXE+Fu6HkJ99gR7o1FuLMkI9yFRLgDINyNRbjLiXA39LyEe+wI98Yi3FmSEe5CItwBEO7GItzlRLgbel7CPXaEe2NZR45Em45wZxEi3IVEuAMg3I1FuMuJcDf0vIR77Ah3MxHuLEqEu5AIdwCEu7EIdzk1C+7W2BisycngCQj3qgh3/wh3MxHuLEqEu5AIdwCEu7EIdzk1C+6hEe5VEe7+Ee5mItxZlAh3IRHuAAh3YxHuciLcDT0v4R47wt1MhDuLEuEuJMIdAOFuLMJdToS7oecl3GNHuBuqUAAWF9MehW+Eu5wIdyER7gAId2MR7nIi3A09L+EeO8KdEe5yItyFRLgDINx96+vrQy6XQy6Xw/DwcOg009PTofMk3OVEuBt6XsI9doQ7I9zlRLgLiXAHEB3uzbBsIzUN7uPj4+jr63P+3dHR4TtNZ2dn1f/XinCXE+Fu8LlDTnKEu3+EOyPc5US4C4lwBxAN7s2ybCMZu1Qml6t+qnw+j3w+7/zbb4Xoj/e7Xbx4kbc2u331+9/jysMPG3/eS8PDuDQ8nMoyr27dmvp6z+Lt0vAwlgcGIk175eGH8fXYWOpj5o033nhr5u2r3/8eq1u3tu1rWpAnTVg2iZoOd/XjA32h9K/pP3bo6OgI/RED33GXE99xN/jcfMc9VvW8446ZmUR+wZLvuMuK77jLie+4C4nvuAOo7xr3pC3bSInCvbOzE7lczvVjBZX3OxJ1n3dhwyLc5US4G3xuwj1WdcE9oQh3WRHuciLchUS4AwiGuwnLNlLT3nEfHh52LbR3wQBe4571CHeDz024x4pwZ4S7nAh3IRHuAKK9494syzaSsU+VCbq4n58qk90Id4PPTbjHinBnhLucCHchEe4A4n2qTFKWbSR+jjuLHeFu8LmPHKn5dcLdP8KdEe5yItyFRLgD4Oe4G4twlxPhLifC3T/CnRHuciLchUS4AyDcjUW4y4lwlxPh7h/hzgh3ORHuQiLcARDuxiLc5US4y4lw949wZ4S7nAh3IRHuAAh3YxHuciLc5US4+0e4M8JdToS7kATAXUKEu6EIdzkR7nIi3P0j3BnhLifCXUiEOwDC3ViEu5zaDe5YXrZvAiPc/SPcGeEuJ8JdSIQ7AMLdWIS7nNoO7oIj3P0j3BnhLifCXUiEOwDC3ViEu5wIdzkR7v4R7oxwlxPhLiTCHQDhbizCXU6pwX1+HtbQkPnnFRzh7h/hzgh3ORHuQiLcARDuxiLc5ZQa3FlVhLt/hDsj3OVEuAuJcAdAuBuLcJcT4S4nwt0/wp0R7nIi3IVEuAMg3I1FuMuJcJcT4e4f4c4IdzkR7kIi3AEQ7sYi3OVEuMuJcPePcGeEu5wIdyER7gAId2MR7nIi3OVEuPtHuDPCXU6Eu5AWF3H51VcJd8LdTIS7nAh3ORHu/hHujHCXE+Eup0uXLhHuhLuZCHc5Ee5yItz9I9wZ4S4nwl1OhDvhbizCXU6Eu5wId/8Id0a4y4lwlxPhTrgbi3CXE+EuJ8LdP8KdEe5yItzlRLgT7sYi3OVEuMuJcPePcGeEu5wIdzkR7oS7sQh3ORHuciLc/SPcGeEuJ8JdToQ74W4swl1OhLucCHf/CHdGuMuJcJcT4U64G4twlxPhLifC3T/CnRHuciLc5US4E+7GItzlRLjLiXD3j3BnhLucCHc5Ee6Eu7EIdzkR7nIi3P0j3BnhLifCXU6EO+FuLMJdToS7nAh3/wh3RrjLiXCXE+FOuBuLcJcT4S4nwt0/wp0R7nIi3OVEuBPuxiLc5US4y4lw949wZ4S7nAh3ORHuhLuxCHc5Ee5yItz9I9wZ4S4nwl1OhDvhbizCXU6Eu5wId/8Id0a4y4lwlxPhTrgbi3CXE+EuJ8LdP2tyEtbYmNHnJNxlRbjLiXCXE+FOuBuLcJcT4S4nwl1OhLusCHc5Ee5yItwJd2MR7nIi3OVEuMuJcJcV4S4nwl1OhDvhbizCXU6Eu5wIdzkR7rIi3OVEuMuJcCfcjUW4y4lwlxPhLifCXVaEu5wIdzkR7oS7sQh3ORHuciLc5US4y4pwlxPhLifCnXA3FuEuJ8JdToS7nAh3WRHuciLc5US4E+7GItzlRLjLiXCXE+EuK8JdToS7nAh3wt1YhLucCHc5Ee5yItxlRbjLiXCXE+FOuNcsn8+jr6/P92t9fX3I5XLI5XKYnp4OnRfhLifCXU6Eu5wId1kR7nIi3OVEuNcP9yQt20hNh/vw8DByuZzvwo6Pj6Ozs7Pq//0aGxvD2NgY7rzzTmzevBmjo6MYHR3F2toabyndLl++jMXFxdTHwdsarly5gq+++ir1cfC2hkKhgIWFhdTHwZt9W1hYwOrqaurj4M3eFoVCIfVx8LaGxcVFFM6cwdrISOpjMX1Tfrz77rvR3d3t+NKEZZOoqXAfHx9HR0cHhoeHfRc2n88jn887/+7o6Aic14033ogbb7wR3/rWt3DNNdfgO9/5Dr7zne9gcXGRt5RuX3/9NRYWFlIfB2/cFtJuFy9eTH0MvHFbSLtxW8i5LSwsYPnUKVx+9dXUx2L6pvx4zTXXYN26dY4vTVg2iZoG9+npaeRy9uyDFravrw/Dw8POvzs6OkJ/xMBLZeTES2XkxEtl5MRLZWTFS2XkxEtl5MRLZaJdKtMsyzZSonDv7Ox0fpSQz+ed633UzbvA+Xy+amHDItzlRLjLiXCXE+EuK8JdToS7nAj3YLibsGwjGfnl1KDvUuJcF0S4y4lwlxPhLifCXVaEu5wIdzkR7vX/cmqSlm2kVOCufzfCT5XJboS7nAh3ORHusiLc5US4y4lwbxzujVi2kfg57ix2hLucCHc5Ee6yItzlRLjLiXDn57gbi3CXE+EuJ8JdToS7rAh3ORHuciLcCXdjEe5yItzlRLjLiXCXFeEuJ8JdToQ74W4swl1OhLucCHc5Ee6yItzlRLjLiXAn3I1FuMuJcJcT4S4nwl1WhLucCHc5Ee6Eu7EIdzkR7nIi3OVEuMuKcJcT4S4nwp1wNxbhLifCXU6Eu5wId1kR7nIi3OVEuBPuxiLc5US4y4lwlxPhLivCXU6Eu5wuXbqE1Y8/hjU1lfZQUotwNxThLifCXU6Eu5wId1kR7nIi3OV06dIlrK6upj2MVCPcDUW4y4lwlxPhLifCXVaEu5wIdzkR7oS7sQh3ORHuciLc5US4y4pwlxPhLifCnXA3FuEuJ8JdToS7nAh3WRHuciLc5US4E+7GItzlRLjLiXCXE+EuK8JdToS7nAh3wt1YhLucCHc5Ee5yItxlRbjLiXCXE+FOuBuLcJcT4S4nwl1OhLusCHc5Ee5yItwJd2MR7nIi3OVEuMuJcJcV4S4nwl1OhDvhbizCXU6Eu5wIdzkR7rIi3OVEuMuJcCfcjUW4y4lwlxPhLifCXVaEu5wIdzkR7oS7sQh3ORHuciLc5US4y4pwlxPhLifCnXA3FuEuJ8JdToS7nAh3WRHuciLc5US4E+7GuuGGG3DDDTekPQwG4MSJE9i8eXPaw2AA3n//fVx77bVpD4MBmJ6exjXXXJP2MFi5q666ChcvXkx7GAzANddcg+np6bSHwQB0dXXhtddeS3sYqUa4G4pwlxPhLifCXU6Eu6wIdzkR7nIi3Al3YxHuciLc5US4y4lwlxXhLifCXU6EO+FuLMJdToS7nAh3ORHusiLc5US4y4lwJ9yNdcMNN+Caa65xVjhv6d1uvfVWXHfddamPg7d+9Pb24pvf/Gbq4+CtHw888ACuuuqq1MfBm337i7/4C/zTP/1T6uPgrR9XXXUVHnjggdTHwVs/vv3tb2Pjxo2pjyPN24033oj+fsK96ekrm7d0b7fddhuuv/761MfBWz/uvfde/PVf/3Xq4+CtHw8++CCuvvrq1MfBm337xje+gR/96Eepj4O3flx99dV48MEHUx8Hb/34u7/7O9xxxx2pjyPtWxbLJNyzurJbraGhIXR3d6c9DAZgcnIS119/fdrDYABmZmawbt26tIfByl199dVYWFhIexgMwLp16zAzM5P2MBiA2267DSMjI2kPg8WIcGexI9zlRLjLiXCXFeEuJ8JdToR7diPcWewIdzkR7nIi3GVFuMuJcJcT4Z7dCHcWO8JdToS7nAh3WRHuciLc5US4Z7fMwZ0xxhhjjLF2jHBnjDHGGGMsAxHujDHGGGOMZSDCnTHGGGOMsQxEuDPGGGOMMZaBCHfGGGOMMcYyEOHOGGOMMcZYBiLcGWOMMcYYy0CEO2OMMcYYYxmIcGeMMcYYYywDEe6MMcYYY4xlIGNw7+zsxPj4eGLzy+XcQ+/s7EQul0Mul0M+n3fu7+vrc+7P5XKYnp6uul/d1y6ltS3y+bxzf19fn3M/t4XZbaFvB+/XuC3MHxf6/fo6b+dtAcjYHkGvJe22PZLaFvq67ezsdO4PWrf13t8OpbUtVN7jqJ23RVplDu7Dw8POTqLK5/NVEFTP1dHRUbUzjY+POzuq/v/tUhrbYnx83HW/GgO3RTrHhXcMAI+LtI6LsPXfjtsCSGd71Lud2qUktsXw8HDVa8Dw8HDdxwC3hfltoR7jPY7afVukVSpw179D8250dX9HR4fvfNQ7IPrX/U62+nTed3nz+bzrnZSg52rV0tgW6n5uC3dpHRf6feobW24L89si6IWv3bcFkO55yu/+dt4eSW0LvXw+j+Hh4cB1W+/97VIa20JN43dfO2+LtDIOd+93ZZ2dnZiensb4+Lhro4d9V+ndQbw/9lEvit6dTH2nOTw87JpXO/2IJ41t0dfX53pB5LawS2NbqLw/BeG2SGdbqHey9OnbfVsA6W2PoPNXO2+PpLeFfu4JWrf13t8upbEt9HieSr/U33HP5XK+l1IE/VhfVes7O+/OpNK/o/TubO1UGtvCOw9uC7s0jwt1oldxW5jfFvo7vNPT086Podt9WwAyXjP07dTO2yPJbdHX1+cCZ9C6rff+dimNbaHn92ZorelZ8jUV7n7Xmvtt6EZPwvr1WurFb3p62jnhqtS78O14XZaEbeF9x53bIp1t4Tct0J7XK6a9Lfx+1KzeNWu3bQGkvz2C7m/H7dGMbdHR0VH1DRKvcQ8v7W3hfVw907Pkayrcx8fHq65pVidD/UeR6pciGnn3RP/xpvddRX5CgIxtwU+VsZOwLbzz1efPbWF2W+i/h6Pf327bApCxPYLub7ftkfS28L47rL8mB63beu9v1SRsC5X3OGq3bSEhfo47Y4wxxhhjGYhwZ4wxxhhjLAMR7owxxhhjjGUgwp0xxhhjjLEMRLgzxhhjjDGWgQh3xhhjjDHGMhDhzhhjjDHGWAb6/wf5sa+VBvLtAAAAAElFTkSuQmCC"/>
          <p:cNvSpPr>
            <a:spLocks noChangeAspect="1" noChangeArrowheads="1"/>
          </p:cNvSpPr>
          <p:nvPr/>
        </p:nvSpPr>
        <p:spPr bwMode="auto">
          <a:xfrm>
            <a:off x="4535488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png;base64,iVBORw0KGgoAAAANSUhEUgAAAu4AAAHCCAYAAACwm0waAAAgAElEQVR4nOy9a68k13nfO99A+gS0gPkasqEXtiYSxReBAQG0LIvUkBNMFFoKkyNYpCSOgATIBBBC0rDIV9YrYkAfAzyanJwgOozHynhOYInGAAIMaPZ19r27635ba9Vl1f+8WFXV1d1V1dW9u6ur935+xAJn711dterS1b96+lnPugGCIAiCIAiCIHrPjU13gCAIgiAIgiCI+ZC4EwRBEARBEMQWQOJOEARBEARBEFsAiTtBEARBEARBbAEk7gRBEARBEASxBZC4EwRBEARBEMQWQOJOEERvuHnzJm7durWWdT9+/Bg3btzA/v5+8btbt27h5s2bK93O/fv3cePGjYl2//79lW5jmun9mPdzW7o6Zosw3Z8yi1w/i5ynW7durf0cEgRBtIHEnSCIXvDgwYNCoB4/frzy9d+9e3ftEjotgtNtXaxL3Ls4Zotw69Yt3L17t/Jvi1w/i56n/f39xgcGgiCIriBxJwiiF9y6dQu3bt3CjRs3auXsMlRJ6Cq5efMmbty4URnxzf/WlfCuU9w3RR79r6Pt9bPsebp79+7avg0iCIJoC4k7QRAbJ5ey+/fvN8piHnEtpznk0dVyxHU66poLXd5ysasS2qb11JG/pimdIt+vBw8eTPw+l8W8Tf+9TZ+Wibjnx7wuVWSRYwbMRrGnz1/+uunttk1BaYq2t71+LnOe8m2s49sggiCItpC4EwSxcXJZAsZpCVVyVY6qliOj02I7LY9tJXTeeurI1z+P6UjvtLRXyXubPi0q7nXrLG+77TGregBo8/A072GlTL6NuuUWuX6WOU85N2/eXMu3QQRBEG0hcScIYqPkolUWojrByn8/LWW5AOcyW47A5rTJ126zniraDoos71eVYOa/q5L7pj4tKu75OstUbXuRY1b1sDHdh+n158vNO3b5NyxVD1CLXD/LnKcy5QcEgiCITUB3IIIgNkouZeXobC500xHWKqFqirCWmSehbddTxbQ4zutDeXtNr23bp8sOTi1HvxcR9ypprnvtZWS6qf+LXD/LnKeqbfUh558giOsJiTtBEBulLn1iOmILNOdqz0u3mCehbddTtw9thHBaXvM+1e1z2z4tKu5N6S2LiHtT/3J5zoW6Tr7biHvTMotcP8uep7p9IgiC6BoSd4IgNkZTrnVdnnQfxf0yudPlyHu5LdKnRcW9Lr9828R9mevnMjnuJO4EQWwaEneCIDZGVa51TlXOdZX89SFVpk21kjzNoo2E53K4jlSZOtleJsd90VSZVYv7otfPZc8TiTtBEJuGxJ0giI3QZuBnLrFt5G9aMKelrSo/ed7g1Kr11NFUHzzfj6rKLtP7P52z3aZPy4j7tGxXpcoscszaDE5dVtybvmlZ5Pop97fteSpDOe4EQWwaEneCIDZCm7SFacmsk7+6lImyTJZrvy9aDrJt+sy8tI1p6spBVkWJm/q0bFWZeXnhbY7ZIuUglxX3ugeIRa+fnEXPU87du3c3NmssQRAEQOJOEMQGaEqxmKYsaE3VRaYFt0q2p8W4zQRMi+a8l2U3b01R4WmJrjom8/q0TFWZKsmuilC3OWZVefrTXEbc8/Xn+73s9VNm0fOU95XquBMEsUlI3AmCIIje0zRzahfQzKkEQfQBEneCIAii9+TivKn88rt377Ya60AQBLFOSNwJgiCIrWBTUfc8NYcGpRIEsWlI3AmCIIitYFMCfevWraXKhBIEQawaEneCIAiCIAiC2AJI3AmCIAiCIAhiCyBxJwiCIAiCIIgtgMSdIAiCIAiCILYAEneCIAiCIAiC2AJI3AmCIAiCIAhiC9g6cf/hD3+It99+e9PdIACEYQjf9zfdDQJAkiRwHGfT3SAASClh2/amu0FkWJaFNE033Q0CgG3bkFJuuhsEAM/zEEXRpruxUe7du4d79+5tuhsLQ+JOLA2Je38gce8PJO79gsS9P5C49wcSdxL3ziBx7w8k7v2BxL0/kLj3CxL3/kDi3h9I3EncO4PEvT+QuPcHEvf+QOLeL0jc+wOJe38gcSdx7wwS9/5A4t4fSNz7A4l7vyBx7w8k7v2BxJ3EvTNI3PsDiXt/IHHvDyTu/YLEvT+QuPcHEncS984gce8PJO79gcS9P5C49wsS9/5A4t4fSNxJ3DuDxL0/kLj3BxL3/kDi3i9I3PsDiXt/IHEnce+Mqyju6kOl3Gb/Pt2qfl/3mvE2VguJe38gce8PJO79gsS9P5C49wcSdxL3zrgq4l4l43lLEgnGItiOgGVxmBaHH0RwXYEgCIvX+0EIzxeQMkUcS3heCMvmYDxuXP+qIHHvDyTu/YHEvV+QuPcHEvf+QOJO4t4Z2y3uTTKdQogYlq0knbEIo5GP8wsPusHguAIXAw+DkY8olhAixtmZg8HQAxcxbEdAMwKYFoNuMPhBhChK4Dgcuh7AcQSiWK5U5Enc+wOJe38gce8XJO79gcS9P5C4k7h3xvaKu5JkIWL4fogwSoA0HTeksB2O4xMHpsWRyBS+H8IwGUSYQIgYms5weu7BcQVsm+PwuYWRFsCyOUZagCCLtGuaD00PYNscFwMl/oORD9cLEQQhNN2HZXOIMFbJOUsKPIl7fyBx7w8k7v2CxL0/kLj3BxJ3EvfO2C5xH0e1wywqbjkCls1hmByMRcXfZSJhWkrADZPB9UJwHsO0OAIWg/MYli1wduFhpAUwbY7TMxeGyTDSAmgGQyLVunTdh6b5sB0VpbddoaSdRdBNhtNzFyNNybvnh2A8hqzIkZ8HiXt/IHHvDyTu/YLEvT+QuPcHEncS987ou7hPf0BwHiMIInheiIuBD8sRiCIJXQ+g6QxxotJXojDBcOTjYqDaYOjD80OYlpLrXNwNk+Ni4MLIUmLyNtIDiCiBlBKaHmA48sFYBMvmGI58mJmkD0Y+BloAXQ8wHPq4GCqBT1MgihKEYdJ6QCuJe38gce8PJO79gsS9P5C49wcSdxL3zuiruJdzxvOccyEScB7DsFSOuqYHsBwBAGCBin4HPAZSIAgijEZBkc8+0gKYFofjCvhBhDBM4AURuIhhWQy2o0TccQUYi2CYDJrBVI67qf6f58vbNsfFUOXLXww86CbLxN3D2bkL0+aQMoVtc9hZCk0QhIjj5hssiXt/IHHvDyTu/YLEvT+QuPcHEncS987ok7hXlWYEAM8LcXbu4WLow/NUnrppcximkupEpgiy/HUmYgBQVWO8sEhZ4SIG4zHCSCKKJaRU1WakTBHF6ndxIhHHEjLLnXdcAdsRYDxGFCXZgFUGTQ+gmyrf3TAY4lgijBIYJsPZuQvNYDBMpr4RsFUqz/mFB8NUg1ylVHn4ah/H+0/i3h9I3PsDiXu/IHHvDyTu/YHEncS9M/oi7tOVWXw/hO1wxLFEFEmMtCDLR/dxfu5iMPKLHPahFmCkBXBcUeSl5zJeN1C0qbxj3YdSnEj1QOCHEGGCgEVFqcgoSqAbDEZWavI8e9BwXIHByIeWRf69QL2G8xhJMinvJO79gcS9P5C49wsS9/5A4t4fSNxJ3DujD+JeJc6myXB65sCwOHiYwLQ49CxiPdICHJ86xaBTTQ/geGGlqKdpCpmquuycx/C8EI7DYVkMpqly08vNyEpA2jaH6wkETJWBlDKFlJMR8nLfQxHD9yMVzU9S6DqDYapvBU7OXIyKkpISpskwyHLhuVDijzQlce8RJO79gcS9X2xK3J88SREEnW+215C49wcSdxL3zti0uFdGu1PAcgSGWRnGPLpumBw+ixFFEo6jpFpmYl5+fRxL+EEI02SqlKPmYTBwcXpq4/lzEwcHBvb2dOzuatjZmWy7uxr29nTs7xs4fG7i+MTCxYWD0ciDpvkwDBXZF2E8kfKSiz2yQamOpwbCanoAw+KwHZVb7zoCg6Ea3Kpl1WzybwlI3PsDiXt/IHHvF5sS9zt3Upyddb7ZXkPi3h9I3EncO2OT4p5LtuuF8IKoqAgDoMgL141xeUbd5AhY+Y2h6rXLfACrzaHrPgYDF0fHFnZ3NTx7Nlpp29nRcHBo4OzcgaZ5MM0Avh8iTsY3TylTxDIF41GRh894hDCMVarPwINhcVxceNB1Bt8Ps0o3Ar7v09fQPYDEvT+QuPcLEvf+QOLeH0jcSdw7Y5PiHkUJHFdANxkcL5wQd9sWOL/wVApMpHLL8wh7vkz+ek33cXbmYP/AwM7OakV9Xtvd03B0bGE48mBZStClHA+w5SIuSlCalhrY6rghzs9dnJ65cB2h0nRMBsY5iXtPIHHvDyTu/YLEvT+QuPcHEncS987YpLh7XgjD4hBhUqSLpGmKFIDrCpg2R5ylnxQTK2UybNkMFwMXB4cGdnZWH1lfuO2MsLen4eTUgq778DxRlH/MK9j4QQTGI8RxUpSndB0BTQvUZFKWB9N04LhCzQRLbAwS9/5A4t4vLMuCaaZIOr5FkbjPQuLeH0jcSdw7YxPizrkqzWg7ArrJEcUSyCqzMB4jSiTCMAEXSVHOcRy9Zjg7s7G3r29e1uvSaXY1PD8yMRx58PwQSSJRzPoKVWpSTf7Esrx5lk0g5cK0XIwykZfZQwzRPSTu/YHEvV9YloV797qXaBL3WUjc+wOJO4l7Z3Ql7sUAzjSFH6hKMJatyjmaNkecSLiugGFxhFMTFUVRAtvmODtzei3sMwK/M8LRkQlN81WaT5ZCk9d9N22u6tEbDMORDz9QqTKepyaCklmpSEqd6R4S9/5A4t4vSNz7A4l7fyBxJ3HvjC7EvZyT7nqquoplcwy1QEWd9QCarmYq9YKoiLJLqeq5DwYuDg6MjYv4sm13V8PJiQXTChCGSZH2I8IEYSShGwy6wSCyqjKqdn1SlIkkce8eEvf+QOLeL0jc+wOJe38gcSdx74x1i/t0mUbbEdCy+uuGwYqJiaxs4qIki0qHYQLTDHB0ZHY+4HRdbX9fx/mFC98Pi+g7ALhemOW8+7Adt/S3dOYYEt1A4t4fSNz7BYl7fyBx7w8k7iTunbFOcS9mQQ1CaLpfzCw61BlGOoPjqAGoPosnlmcswsXAxf4WpcW0bjsjHB1bsGxeTBgVx1IN1DU92LZbPLwAUINas9QZGrDaHSTu/YHEvV+QuPcHEvf+QOJO4t4Z6xL3cpTY8wSOji0cnzrQTSXtRycOhloALhI1OBVKUj1P4OTE6kelmDW2g0MDw5FXzJyqBt+qOu5JIhEEISyLw7IFBgMPFwMPTGQPOCs/W8Q0JO79gcS9Oz77bL4ck7j3BxL3/kDiTuLeGesU9xwpUziuwEjz4boqx900VYpMPnFRHEtYFsPz5+bGpbqrtrur4ezcAWORynnPxJ3xGIbJcHLqYDAKMNQCaHpQHKsUNGB13ZC49wcS9+748EOJzz5rvreQuPcHEvf+QOJO4t4Z6xL3fHIky+YIeIwoVlVjND0A4+Moc5otaxgBDg+3dwDqsm1nR8PJqQ0/GM+cqkphxlnuu4/ByIeb5cX7Xgg/CCcmoiJWD4l7fyBx7w4S9+2CxL0/kLiTuHfGusQ9DBMMRz7OLlxohooY5xVkXD8sxD2KEmi6j4ODK5jP3rZlee+248P3/ewIqvKZubhzEcOyOAZDH8OsvCSJ+/ogce8PJO7dQeK+XZC49wcSdxL3zliluJfz2lOZwra5ymnXApxduNBNBs8PESeykHZd97F/naW91M7PTVh2VlUmO4aWxTEc+dCNACMtgOdHapbVrPY9sR5I3PsDiXt3kLhvFyTu/YHEncS9M1Yt7gGP4Oc52zyCpvsY6j4Crko9JnJS2q91pH2qHR1pGA5N+KVvJBiPMRjmUXdVVSYIIpg2h8hrvRMrh8S9P5C4dweJ+3ZB4t4fSNxJ3DtjleIeZ7OBOn6IMEoQhgksM4BuBoikymdPkSJJJEwzIGmvEPfzcx0np3aRCpMkEqbFoRksO6YxNC2AaXJwERcTOhGrhcS9P5C4dweJ+3ZB4t4fSNxJ3DtjFeKuosOA43DoZoCAx7BdgUDEKjrsCIisZrmUKRyH4/D59RuI2lbcd3ZUtRnOYwApwjCB7QgYJoducmg6g64zXAw8aAYr6sETq4PEvT+QuHcHift2QeLeH0jcSdw747LiPs5rB3xfTbR0PvChmwwiTGC7ArYnihSZIAhxfGxdSnB3dzUcHBh4/tzE8+cmjo7M4t97e9VR/L099Zq87e3plTOy5uvO2/6+XllTfnY5A7u7l6s9n4t7vn5ND4rJmOJYwvVCaDqDpjOMtLwWPkOUjRkgeV8dJO79gcS9G54+TfGTn6Qk7lsEiXt/IHEnce+MVUTc1cRJITw/hB9EGI58DEd+UUlGZOkcnMc4O3MqhXmRdnhoQtcDtU0vhO+H2b8FTJPh+NgqtrG7q+H01IZpBnAcDscRcBwBy2I4P3cmZmc9PrZgGJPL2TbHcOjh4MAoCbYJXfdnltM0H88v8U3C0ZGGwcDA6ZmN0ciD6wkkcizkSSLhuCryrmlqIqs8751YLSTu/YHEvRsePkzx7/4difs2QeLeH0jcSdw74zLiniKbGdUPMdID+EGEFCm4iKEbAYaar36XRYODIMxmRb1sSokF3w9VH9IUcSwRhgmSLPLsOLyoCX9yYiEIwiJfvLycEDHOzx08ezbC8+cmXJcX6TxRlCCOxwNph0MPOzsqym5ZDFLmy0nEsYSUav267mNvb/HI++6ehsHAgmk64CIuhL3c8v67rsBg4EM3GFwvhGVzuF5YzEBLXB4S9/5A4t4NJO7bB4l7fyBxJ3Gv5O7du7hx4wZu3LiBBw8ezF1mf39/7jovJe6ZTBoWg+UKqDk9Ac9XMimipEiRyZf1PIHzc2cpua0SdyFiaJqP83MbrssL6b64cPHs2RCa5mcyLuE4HOfnNkzTR5RVZNF1H8+ejTAYuIhj9TvX5bi4cKBpfpZnDlgWx96ehtNTC5yrhxHPE7i4cDEYuEV/PC9cePbXg0MDI82H5zP4vl/MjFrV1MMBw9mFB8NW+e5HJw4uhj5ESNH3VUHi3h9I3LuBxH37IHHvDyTuzeK+Dn9dFWsT98ePH+Pu3bvFzzdv3qxc5tatWzP/ruLRo0d49OgRvvnNb+Ib3/gGPv30U3z66aeI47hVi6IIURQhFCEM04du+hAiRBzHsKwAuuFDhBHibLlyY0xA112cnBg4ONAWbqenFlyXIY5jOA7DyYmJg4MRNM1BGEYIwwia5uLwUINheIjjGEKEGI0cHByMcH5uIQg44jiGrns4ONAwGrkQIkQYhtA0FwcHIxwfG7BttR3bDnB8rGMwsMCYQBRF0HUXBwcanj/XYZhqO57HcHZmtd6Xk1MTlhVAiBCMMbiui6h0fMvHOooihGEI3xewbQbd8DHSPOhGAMdh8AMBLsLiddSWb0II2La98X5QixGGISzL2ng/rnr75JMYb74p8Y//2LycZVn48Y8THB1127/XX5edb7PvzbIshGG48X5Qi+G6LjjnG+/HJlruj9/61rfwyiuvFH65Ln9dNZ2lyty4Mbup+/fv4/79+8XPVQcn50tf+hK+9KUv4fd+7/fwwgsv4Itf/CK++MUvwnXdhZtlOzAMC4ZhwzBtGIYNy3IaX+M4DkzThqaZGA6NhZqmmcX6LcvGaKTWYRhWsX7DsDAcGjBNO9ve+HeaZsK2nWw5u3it40y+djQyYVl2aTsGdN2E4zgTy5W3Y9tO630aaSZMy4aT9dm2bViW1e6YWw4Mw4Zpqpb/O98HapdrjuO0PhfU1t9M09x4H656+5u/YfjudyP8r//lzz0Xb78d4pe/DDrt3+3bMXZ2mvt23Rq9L/rTLMsq3OC6tdwfX3jhBXzhC18o/HJd/rpq1i7u+VcJ5R0s/638FcTNmzfnft2wbKqMylmPYJgMusFwfuHhYuBBNxicLN+6Lt0jb1Kq1JlFq8yUU2VcV+DwUKWmjEZekXuuaT52dkYwjACAqsoyHKr0mdNTG5yrr7R0PcCzZyMMh16R+x4EIXTdh2UxhKFKlXEcjoMDHefnNsIwHu+/EcA0WZFS07ZqzsGhAdNmRdUYABBCwPf94vg2tSCIoBusaIbJ4bgCAYso130FUKpMf6BUmW5YNFXmlVe6rWJFqTKzUKpMf6BUmfk57qv211XRWcR9+ukk/930js9jGXHPB3YaJoNhMpgmw0gPYFi8yLOuks263/v+YiUi1y3ucSzBeYwoSiAzsa4S9ySRENkkSPnNs4247+3rGOn+xMMNgCwNpl7cZZoilimS0nHTdAbT5DAtjuEowEALEIh4ofNJzELi3h9I3LuBxH37IHHvDyTu7QenrspfV8XaxP3BgwcTOULTOwkslyO0bMTdcQQMiyPOqp9EUYKRHsB0RG2UGKiPJC8i7+sWd8fhOD21MRx6xXJV4u66AmdnDi4unKI/88R9Z2eE8wu3KJFZbnnEvfYYRSk0LsFidSyjKIHjhTBMjpEe4PTMxVALKOK+Akjc+wOJezeQuG8fJO79gcS9XtzX5a+rorOqMnWJ/uuuKlMu7TjSAzh+iCSTZd1iMGw+N83jsvK+TnGXUmI08lQ6y4EBxxEAqsVd01RFmt1dDaaptjNP3J8fmfBKpSybxL18zEWS4tyX2LMTmEIizfbJDyI1U60joOkBGIsRRgnJ+yUhce8PJO7dQOK+fZC49wcS9/ZVZVblr6viytdxL5cldFyBoaZmSdUNBt3iYCIu6ru3beV1e57A0VFzOcVlxD1JlJDv7IxwdmYXOelN4n54aMB154v73p4O02QAmsV9d1fDSPeRJBKoOA6z4p7NmipTaExiz0rwzExw5icQyfjvnEUYDH0MtQCmxWHanCZmuiQk7v2BxL0bSNy3DxL3/kDiTnXcO2NZcU/TFDKRCIJQyaLFwbgS2hTNaTHTsl7+t5QqVaVpBtK24q6E3EU+QVIQhDCMAJ4nMklPM0kfYjh0kSSyEPwmcRdiOXE/PrERsKj2mBSDU1UhdyB7AHJCiUNHSfszM8G+ncAO1d+lTKHrAY5PHGgGg2lxWDaHzyLEiUS3H61XBxL3/kDi3g0k7tsHiXt/IHEnce+MRcS9kO4Z6UQhm0357BPrwKy0l6P5pslwcKA3inueZz4WdyXp0/JtmkEx0DRvSaImZFLR/WEh+CqlZvxax1GTOtm2Evc8Wp8kckrcA0iZp/vMfmOwu6dDN4PKGVFnxB3qeOZ57cfuWNqfmQl2zAQjJosUJd8Pi8oyusGg68FEZR9icUjc+wOJezeQuG8fJO79gcSdxL0zlhH3dOpnxmMwHlemf8wbnDqz7rQ02HXkVc6wur+vIt+a5uHszMbenp4JvYHRyMVo5E6k2xweGhgMXIxGXtGGQ3dihtOjIzP72/i1e3s6Tk9tjEYeTk9t7O5q2bocjEZuIeg7OxpOTixomofzcxv7+7MPHKdnNlhW7aWNuKcpIJIUZ74cS7s1lvdjN4Ef59VoEljZYOG8PKftCoQk7ktD4t4fSNy7gcR9+yBx7w8k7iTunbGouDMWQTdVrfYwS0ExbQ4rG8SZR+DTdH4t8iZxBwAhYpyfO9jZmZX3Z8+GpVb1+6o0m2HD65pe23Yb1b/f3ddhWAxyzrEYi3uKRKbQS3ntz6xSMxPsWmqQKqDE3TAZjCxdybYFBqMs6p7QTX0ZSNz7A4l7N5C4bx8k7v2BxJ3EvTOWEvdsIKppc+h6gKHmw2PR1LLtxL0qEl/e3qI13vvYTs8c8Cwvvo24yzSFIybz2qfF/VmeLpMdLscR0AwGzw+hGQy6yYsHLGJxSNz7A4l7N5C4bx8k7v2BxJ3EvTOWnYApjiU8L8Rg6MGwGGKpcq69KIUbpojk/AGqdVH38s95fvnhYf1g1T633T0VbW9zHHJx96MUR1N57dOpMs/MGCdeApaZu2lxGBYH5zEMi8P1Q+gmg+UIGqC6BCTu/YHEvRtI3LcPEvf+QOJO4t4Zi4i7lCm4iOG4qpKMirwzld8OwI8kjt0Eh06Ci0DCjdJigqY2+e51qTNxLDEa+djdrUqZ6XdrG23Pxd31fJz5s9H1qrZnJ7CEOma+H0HTGYYjVZ4z4DEsh8P1wpljS8yHxL0/kLh3A4n79kHi3h9I3EncO2MRcWdZvfDBKMBw6ON84MF2BeJYAkhhcIndkmweOgl0LhEmzVH1NjnvnMc4O7M3LuKLRtvNltH2NE0RcAHd8bO89riVvGtMDUBNElmkyfhBBJmlGblZ6UtiMUjc+wOJezeQuG8fJO79gcSdxL0zFhF3IeIsp13ltZs2V7XCM/HUmJwRy307wZDJbMKgvGpkvaA3RePbTM7Up3Z63j7aLlPA8jkGlled114j8CMmIbNjJmWKKJbgIobnhxiNfGg6QxjRjX1RSNz7A4l7N5C4bx8k7v2BxJ3EvTPaiPtE2kqUwPVCnA88XIx8sDBGCkCmKUbBrLjnKR2DQMn7eL7P8bqnt1G13Tzf3TCCynKLfWt7+zpMmxUPKrUtm67Ki1Kc2xznpjcr6g3yfu5LhNl4As5jGKbKdVelITlGOoMXXO+byTKQuPcHEvduIHHfPkjc+wOJO4l7Zywi7iJMwESMKEnBWAzDYvBZhDQFoiTFRV5zvEIy97LIey6Z5XVXb69a5sMwwcWFi52dzcv53Gh7GM8cw+kHFQBgcYoTL8GRWSPuVcc0+/dzN4EXj8tnOm4IP4gQRioS73ghVZZZAhL3/kDi3g0k7tsHiXt/IHEnce+MtqkyaaomWnI8AdcPYTsCQ82H44VIUyDIZ/hsiA7v2yrnPZYq7l4VYR//uyy3kx8QjEU4Oelvici9fR2WzWu+PcBEFJ7HapKlHatC3KvkveKYWqFECvWNBGMxLFtNxGQYDOcDT1WWocGpC0Hi3h9I3LuBxH37IHHvDyTuJO6d0V7ckYlhhJEW4PjEwdmFBz9Lw3DCFAf2/Gooh04CS0gkDekj423m0j77e8cR6GuJyLMLByJMpo7fbIpMmGO0BrcAACAASURBVKQYBOMBvZXiXtVKx3PHUg9D0wNUT05dnJ6pphkMiSRxXwQS9/5A4t4NJO7bB4l7fyBxJ3HvjLbintdtNy0VybUsDi4SJdQpYAmJPbu5Akouns+dBE6Y1s4kCjSXisz7o+s+9vb6VSJy/0CH5fCZXP7pfYqzmVH37bGMN4r7nMoy+bFMEtU0nUE3GEyLQzMYYqossxAk7v2BxL0bSNy3DxL3/kDiTuLeGW3FnQURzs4cHJ3YGGoBLEfAD6KiqozBVbpHo7iX5P3ITeBFY3kHMFfcJ+U9hRAxzs+dXuW7n184EFEyUz0n73OapkhkCotLHNqlY2ImOLJqUmXmHNdRMBZ3IWLYtsDF0MfFwMf5hQfD5JAUcV8IEvf+QOLeDSTu2weJe38gcSdx74y2g1PDMIbjCJg2V83icLwQYZRMloJsESHOlzt2JfyoWtzLP9eJe5qmCIIQx8f9yHc/ODTguKL224PbtzNpFxKHzuyxqs1xn3NMR8E49cjzQ2g6g+OqcQimxYuSlER7SNz7A4l7N5C4bx8k7v2BxJ3EvTPairuUKfwggm6qFAzD4gh4DClV1HxhcTcT7JgJTjyJIG43QVFVv3pT331Hw2DoIYrVQNGq/r/0khxLe0Ukfa64Vx7XGMOyuHtK3D0/QhxL5IeNxH0xSNz7A4l7N5C4bx8k7v2BxJ3EvTPairuK5AaqWonJoOkqXSaMVZqGFkhUzvY5J3K8Y03KO9LJijNN9d2znyBlCsfheP58c4NVj04s+EFU+9ARyxQvfq0k7RVtQtxrUozqxD3Ojp0QMTSNYagx6CaHZQuIMCFxXxAS9/5A4t4NJO7bB4l7fyBxJ3HvjDbiLhMJ3WIwHV78LhQxDJvDy+q4azWTLzUPsoyLZSbkHfNz3Kf/nSQSpsU2Umlm/8CA5fDawbZhor6R+MqLpW8lKoS8UdzLr5s6loNAIi59hjIWwXYEdJPj5NSBZjBENDh1IUjc18vZGfDoUTvxI3HvBhL37YPEvT+QuJO4d0YrcZcShsWgW6qsYAogCCJoJoPPo8mIe4NgNs4Gmst71C5dZjqCnKYp4ljCNLuV953dLEUmksDMpFGqTvuFr6rH/IsXK9KJFhX3igcglSozPg6uG2I49IvZUx03RJxQxH0RSNzXy2efpbh3j8S9T5C4bx8k7v2BxJ3EvTNaVZXJBoHqpsptNy0O3WBwXIE4KafKtJT1utSPbMCqF6W1dd7HXar+OY47jLzvaDg5c8B4VJTFzPuRyBReKHHqJUW1nUpxX1GqTJKOZ081LV4MUA3DBEIkiGK6uS8Cift6IXHvHyTu2weJe38gcSdx74y2Oe5xIuF6AsORKjE40gI1ADJJx1Vl5tUdbxL3cuTZVZM0RXK+uFe1JJGwbY7naxywurOj4eTUhs+iib6lAESiarQ/n8pnnyvu1pS4t6osE09UlfH9EIbF4bMYIkzAWATLEWAiqTm7RBUk7uuFxL1/kLhvHyTu/YHEncS9M9qKO+MRDIsVg1N1g8F2haqikk7Vca+Jpi+SAnJgJxgxCZ6k+XjVyvz36X7mSJnC9QROTmzs7q52kqadXQ0nZ5PSng9AdUKJMy/BXsVDSa2457Xtp8V97hgB1UalCZgYj2GYHLqh2nAYQDPYzEyuRDMk7uuFxL1/kLhvHyTu/YHEncS9M9qKu+NyaEYAPwgRsAicx4iiBDKLihczp9YJ5rwykRV/37USnHoJnFAils3SPt3fvDEWYTBwsb+vr0Tad/c0nF04CPhY2hOZwo9SDIPmqjH/ompwalnc61JlGsR9x0qg8bG4R7EEYzH8IILnRdA0Bt3gCCO6uS8Cift6IXHvHyTu2weJe38gcSdx74y2Oe62w2FYKnLrB6pqie2KIpLrhCkOKiYVqk33WEDuDx0VVQ7itLJyi+pifepMGCYwLYbjYws7O8tH3/f3dQyGXjGhUZKmCGKVJnTkqLr0tfuWi3vDw8sy4r5rJzCFLFKEPD+EaXG4XgjGY3h+BDer6U60h8R9vZC49w8S9+2DxL0/kLiTuHdGK3EH4Lkqv92wOSxHwMr+z8MYABBEKY7dBM+suF7cm6Ltc5bdtRKcuAkMnqfPtKs8k/8sZaoq4Wg+jpYQ+KMjE4bFEEZJMfB0xCSOXdW3oqJOQysi7m3EvakCT6kdOAmcMN9HCT8Td8sJYdoCQ43BdkNISVVlFoHEfb2QuPcPEvftg8S9P5C4k7h3Rltx5yyCYTI4fogoluA8huVwMK7EPUpSXPiZwFZFjNvktreQ/L0sfcbgkxF4ZK2p1nuaQqW1+CF03cfZuVNKoRlOyfoQz3ZGOHxuYjD04PkhwjiFE6ZK2L0E+7bKxT901IDaYy/Bsat+t1NxDBYW9+njUvGNxbGXIIjH3zoEQQhdZxiOAgy1ALrJEbCYJmBaEBL39ULi3j9I3LcPEvf+QOJO4t4ZrXLcAcSRBBMxRJTA80KcDzwMRj64UOIuU2BUruU+rzVFlVtUpdm1Epx4CTQm4YQpoiIHPm/NUfk0VbOMWjaHpvkYDl2cnzs4PXNwdu5gMHSh6T4cbzwAN8oGn+pcwuQSllDbdkOV4x7Eqjmhync/cCb7PTM4dWpfayPuVa/J/j4IkiL/n7EIusGgaQE0LcBIC2C7gtJkloDEfb2QuPcPEvftg8R9lpde2szxWEbcf/7zqxVQI3HviLaDU9M0RcBUZRndYDgfeLAcXqpfDlUSsk1KTFW+e13+e1PU2VSR7UNHzR5qClUDPi8jmfV+rsBLqfLDwzABF6qMYhyPB3zWrUM90oyPUZLJPU9SuFGKE6/0DcRlxb3mGwktqyiDFLAdAcsWkNk+CRFDNzk8/3pHAZaBxH29kLj3DxL37YPEfZZtEvc7d0jc+8CVFnfHFTg9dzHSA1wMPAw0HzxMlDiiVFnmMhH3umVaROR3rQTP3QQXgUqlsYWKhPNECXUiS6k1as8aS0uW5byI4kP9TqYpwkSt3xIqCj8MJC78BGee+jagNuLeJlWmxTHcsRLoXBYPT7YjoBsMYTwerGraAo4Xrvy6ueqQuK8XEvf+QeK+fZC4z3IVxD0MAdddRa+6hcS9IxYR9zCM4XoiE0SVimE5AiJSlWVYnOLEbSnubXLem1JFWkjtvq1yz8+8BBe+EmuNSRhcwuCq9rwlJETLwa4yVZMruaGaYOncT3DkJNirymnPU4ZK/Z0R96aIe4vjdegkcKP8YQIQIoFhcmgGU7XcdQbT5sX5IdpD4r5eSNz7B4n79kHiPstVEPfPPkvx4Yfbd15J3DuibTnIydKLQBSpmVQHml9EdBOZZnnulxD2FYl7bd3zTOr3bBUVN4VEOEfcY5nCi1TZxzNPCfOEqLfsU6W410XcW6zvIpAIs/z2KErg+6pMp2FxGCaHaQlwHs+te0/MQuK+Xkjc+weJ+/ZB4j4LifvmIHHviLZVZXJ55yKGaXMYFoduMJyeu7AcoRJI0qkZVFcl7fPEvW4dFcvmg1r1UlUaoHowa5iksIXEIEjwfFrWF5T2GXGveN0i4r5jZmky2X9RlMD1Qli2EnfT4vCDCElC0r4MJO7rhcS9f5C4bx8k7rOQuG8OEveOaCvuxUykmbjrBsPFwMNQC4pJmNJUpZE8d1qK7RzJbp3jXiXuU8vt2wnO/QTmhLBPTuCE7HdhovLWz32JAzvBTNrLvH5X9b1K3KdeU1sOsmI75frtKcYzuLpeiNMzF/sHFi6GPs2YuiQk7uuFxL1/kLhvHyTus5C4bw4S945YVNzTNEUUS1VG0QjAuKrCEkZJkVYyqEuXqRPeRQaqzhP8qej6sZtgFEjYpZSYbI+KVuyXTGGHKnd9327YdoWUV+7r1OuLmVNrXrPIzKnn/nh/oiiB4wgYppoUy7QFDIPB9ULECUXbl4HEfb2QuPcPEvftg8R9FhL3zUHi3hGtU2WAonSibXMcnzqqJKSVzaAqxgMgLSGx1zIKvZKUmtK/9yw1KdEgkMUkTcl4fqaKco55ffYUF4GcFPYaaa7cj3kPJdacqjJWjbhX7POuparm5GkyYZhA0wI8P3Zwcu7BtEXxIEVpMstB4r5eSNz7B4n79kHiPguJ++Ygce+IhcU9kbAshouhB91gsG01e2oixyI8UV2mSXjnRdnbRtxNVQZyGMgiFSaW5TSYyZbvS5goYR8EUg04nbfdNt8INLx+bjlIqyJVpuJ4HbkJvDgtxF3KFCJM4LghDFMNTHW8sJg4ilgcEvf1QuLeP0jctw8S91lI3DcHiXsFt27dwo0bN3Djxg3cunWrcpm7d+8Wy+zv789d5yLiDqBIzRBhAillUYpwYkKjVFVgaT1IdY6U1wp0WXrdcWlHWRFpznPARaIqxBhcpcQc2NXC/s5/kvi/n9T0bd5Dxjxxr/m2oM0ETDtWgiGTiGe+PVBImSKKJLhIENGMqUtD4r5eSNz7B4n79kHiPguJ++ZoEvd1+OuqWJu4P3jwAHfv3i1+vnXrFh48eDCxzOPHj4sDUv53E4uKe04hjfmURFMVWbwoxZGzuNzOi1rXLZPPoHrmJxhltdotkcIWKSyhRH0YSJz5qkLMbl06ipngmRnjzbckPvn7mr9fRtwb1tOmqkxeu718DkonhSLsK4LEfb2QuPcPEvftg8R9lpdeknj33e4/B/sq7roOPH3azfGoE/d1+euq6CxV5v79+zM7fv/+fdy/f7/4+ebNm7Wvzw/wH/zBH+CLX/wi3n77bbz99ttgjK2k+QGD7gQ4NQOcdNxOzQCnVoCzUlu0H//HWxH++yO20n595cWk8e8XpouRaTful+YE8IPVnCNq9S0IAliWtfF+XNX25AnHj34U07noUfvbvxX43vdiPHnCG5czTRM/+lGMP/uzpNP+vfZagv395r5dt2ZZFoIg2Hg/+tS+9rUEX/tat9cmYwy2bcP3/YVe89pr1f188oTjL/9SrKRfi9xrl225P/7+7/8+vvSlL81Nmbmsv66aTsT98ePHE08vOXfv3p04GDdv3qz9umEd4u77Af7m/xxfbI7PcGF3L+7LN7/X4n5hB7D98U06CAIEJPFraSSL620k7v1rJO7b10jcZxuJ++y6+iTuq/DXVbN2cb97927tVwjTTzFtnliWSZWZzq2WMoXnhdCMALdfk8XfEplCZ3IyLaVpQOe86i1tUmqWSc2peF2RKtN2cGrd9ptSZabz9BvquO9YKgUoH3SbxBIBiyCiZPKcLHQmt4uHD7vbO0qVWS+UKtM/KFVm+6BUmVleekluJM+9r6kyi9xrL8u8SPuq/XVVrFXcb968OfP1QplN5LhHUQLbEdD0ALYj8NrrciL/faLCzLzBpm0HpzZVdWlTuabFNluL+zyJv2xVmfxvbgI/Hue2u14IM6vow0VcVJC5yjnudTe5dUDivl5I3PsHifv2QeI+C4n77LpWKe7PnqV49qx6fU3ivg5/XRVrE/fyaNu85flA5SeTdVeVyckl0XEFhpoPxmOkaYo7d1KEUQKR1RGXqZqF9KCuPnqbSPy8Aaxto/FNEj71+0uJe1V/LiHue7aq257kVXtkCk0LcDH0YVgcps0hwgSMxdkstqW6l1cIEverA4n7fD76KMVvf9vdNU/ivn2QuM9C4j67rlWK+8OHae2333Xivi5/XRVXuo77DClgWgymzQEAcSxx+3YC3WQIeDSOyicpBv5UecimtJY28t1WzOsi4A2CXYj7o5q+Tq+jqf9V4l7Tx7o67me+KnM58S2HzTHSAhyfuRjpARxXwLCUwF9FaQdI3K8SJO7z+fBDOVeiVwmJ+/ZB4j4LifvsujYt7n3neok7AD9Que2mrSb+efXVBI4nEMeyKE+YpimCKMXxdMpM27zxKtFuI+7z1lcp7/FkxL1tOk6LFJ+JHPeKB4lC3EuvPXITeNH4OAoRw7Q4PD8EFwksW2CkBRiMArheSKkyK4LEfb2QuM9nG8S9y3Eni4j74SHwySfd3gs3UXubxH0WEvfZdZG4N3PtxF0mEr4fQrcYLEfgtdckUqjouxAx4kQWKTP2dMrMPPmti4gvkkazqLibU+LetPy8h442EffS64rBqdnP+3YCU8hiQqkkkbBsAd1gECIpRN52BDw/Ug9LVxgS96sDift8tkHcu3xPLiLuXQ7IK2+TxH3zkLjProvEvZlrJ+6AyncPeAQmYty5o2butGyOkR7AdgXCTChjmWJUVWVmUTlvm1qzSKrM1PK14t4mVaamf3Nz3EvivmMlGAQSoRxH28MwgW4wOF6YH3jYNodl8ysdac8hcb86kLjPh8R9EhL3WUjcZyFxn13Xou8FywJ+/vPq15C494DLinsulUzE8FmE116XcL0QIz2AYTFoRlASTYAnKc6n893r5L1tVL0qAt5G+Ouk32o5OLXNA0NrcY8Lcd/J8tp5PJZ2KVVuu2EyDEc+mIgh0xSGxaGbvIjKX2VI3K8OJO7zIXGfhMR9FhL3WUjcZ9e16Hvh7Ky+byTuPWBVEXcACIII3/52AsZjGBaH64ewHA7L4cVyaQrwOMWZJ7GzSNR9UVleNFUmk+eFxL3NNualylRE3E+8BEE8ORjVdVWKjGEy6CbDSGfQTQ7D4giyij5XHRL3qwOJ+3xI3CchcZ+FxH0WEvfZdZG4N3MtxT2HMSXuPExgmCoSzISqMz6etAnFYNWJ+u4LDPKcmw5zWXHPU2UexfPFvW1OvVUxOHXqtUcmx9Dy4EWlSaxiqSrGmKqKzMXAg+UI2G4I0xJFGc7rAIn71YHEfT4k7pOsStzv3Zu/j8tA4t4PSNxn10Xi3sy1FncpU9y+nUAzGIaaSpFJMU6nSaRq+c9+JCcrzSwr73WR+raR8boc90c1656X1rOIuJf6em5zWK4PmaYAxnntIy2AbjLYtsBg6GOkBzBtkdVsvz60lYRV1L4mcV8vJO7zIXGfhMR9FhL3WUjcZ9dF4t7MtRZ3AHj9dQnHETBsDhEpsczTPSybw3IEolKpSD9KceyW0maq5HvZqPsqxH1eGs+iEfea1xy5CeyAw/f94pgFQQTPD+G6AoOhh/OBB8cLwZiqJMNJ3CtZxU2bxH29kLjPh8R9EhL3WUjcZyFxn10XiXsz117c79xRAylFlCBK1IUXhmpQ5UjzMdICOG44FXlPceo1DFitkud5KTF14t64zqlUmb9vWE/bViXupbZjJjh2E7ihBBcCvu9DyhR+EKqJrFiEOJGZvPswLY4olkXK0XXizp0UT57M32cS9/5D4j4fEvdJSNxnIXGfhcR9dl0k7s2QuN8ZV0GRUtUZ1w0GzWAQIkYQRDAsnkWLx/LOYlVtZqZUZFNKzLzI+jxxb4i6N5aDXOQbgNJy0+K+a6nqMUGk6tyHmbhHUYLhyIduMPhBBMcLESUSjEUwLQ4urlekPefOnXaiQOLef0jc59OluOs68Fd/ReJ+GUjc+8GqxP3wEAjD9suTuJO4d8Y6xB1AIe9mVr4wz8cOgkhFknmMJJFI5HggpkhSDIOpSZpWIe5tHgaqUmXKEfd50t9iG2Vx37MTXAQSPEmLtCHOBWzbhW1zmBbHcORjqPlw/QiMxwhYBBEmiJPreaMmcV8vz56lOD7uZlsk7vPpUtw/+yzF7dsk7peBxL0frErc791rf70BJO4AiXtnrEvcATVY1fNCaHoAzw/h+SEGQx+GrUpFjrQAliOK2VXTNEWUpLCEGrS60yTJqxD3eTnui0Tcm/ozJe5HbgKDS4hkXGVHiTuHYTg4PnHguCEcR2Aw8mFYquyj7YbFsWrLD35wddJpSNzXy4cfys6msCdxnw+J+yQk7rOQuM9C4j67LhL3ZkjcSydbRd0lPD+EmcmnaQvYrsBI8zHMqqU4fog4KU02lOW9X/gS+/YcSV40VcacI9nZ7+aK+yIPEtm/v/KixLkv4WepMSmUuMtsn4UQMC0Xp+cehlqQDUxVDztmPqj3Eudj2yFxXy8k7v3iOoj7s2cpdH3+cvfupXj5ZUniPgWJ+ywk7rPrInFvhsR96mSXJxEKowQBizHSApwPPNiuqkPuswhMxIhK9cvTNEWYpDB5KfreRsTbiPsiqTJN1WQq5Lwqkr9jqSj7i19TUXZk5R4BII5VFR7dYPB8BsdxYZgcmsGgaQF8P4QIE4TxYpH2uvOxzZC4L87ZGfDoUbtrgMS9X1wHcW+7j5cR9+lIPYn71YbEfXZdJO7NkLg33MjTNIVhMAxHAVwvhJWVNIxjCcvmGGoBAhapaHQp+h5EKUZM4rmTTJaNbBLyNnK/SKrMItsrLXvoJBgGKsr+0kuTDyacx/D9CKORj6MTB5rhwTQdXGTVY1xXpRddpnoMiftyXBVxX+SmTeLeL0jcx5C4V0PiPss2iPujRymePq1//5C4dwuJ+xxxd70Qms7AeIwwkgijBI7NoWk+DIsVA1fz5dM0BVIgSVN4kRq8+txJZktHrkLcS8tMDE5ts+7Sa3csJeyDQMKNUsRSpcTk4g6oSPtICzAyGFw/wlALoGkuDNPByakLzWCIE1mUzVzH+dg2SNwXh8R9eyFxH0PiXg2J+yzbIO75vZbEvR+QuM+5kctEwvVCuL6q5e77IS4uPFU9xQsx0tWA1SiT+jRNUV5jLJXAj5hKoWksH7ms0E+Le8tt7GYpMSMm4UYSkZzM93/pJYkkG1waxxIjneHo1IHtCnh+BMPwYFkuHFfADyLIS0p7m/OxTZC4Lw6J+/ayKXF///3m9w+Je/02Sdw3D4n77LpI3JshcW9xI08SiSiWYDyCYTJYjoDrhdDNfAArVwMyba4izlAZ4eU0k0SqFBpTSFwEKsI9I/FthLtpcOqjeG7Jx90sun4RJDCFSomJ5bjEY1rks6f42tcSjDSVJpQkEobFcXruQdOzeu1uAMtykSSr+1AhcV8OEvf1QuI+n02J+8svk7gvA4l7PyBxn10XiXszJO4L3MjDMAbjcZEOwnms0mUMhrNzD7rBINMUjEWwHQERJhPynktxJFO4YQqDSwwCFYnfsy8h7nnE/VH1a/ZsFVkfBBIGV+kwKrqezvQvihL4QQQuErz4YoKTUxdnFx4sW2CkBTAtDtsW0E0OP+BwPR/JCuu0k7gvB4n7eiFxnw+J+xgS92pI3GchcZ9dF4l7MyTuC9zI07wkIlKEYQLbETg9dzHUAox0BsvmkDKFYTIMRmrAppel2Kjc98mWpira7UcpLJFC5xJDJnHuJzh2E+zb7XPj33xL4v/6e/WaIzfBua9SYHQuYQm1jUhORtQnHijSFILHcBwBxw1hmBwvvphANxguhj40g+H8wsNIC1RVHRaDcQ7f91d2LhY9H32HxH1xSNybCQLAddey6ktD4j6GxL0aEvdZtl3cwxD45BO5UnG/fbtetqsgce85mxR3AIW4CxHD8ULYjoBlC1yMfFiOAAsiDEY+bC+EbXOVauKHsGwO1y3VNi/Je7HuNEWSpghliiBOYWdReY3Nb3/xI4m/+/8S2GEKP1brSErrn46s5zXrOYvgBxHiWMK0OHSDI05S+H6Er3w1wcGhgG5wWLZQ++oIhNk+hGFI4t4AifvikLg38/Bh97LVFhL3MSTu1ZC4z7Lt4n52Brz88moj7qsW95/8JMXh4ezfSNw7YtPiDsxKcCgSaDqDZQsYJivKI460AKbN4QcRBkMf5wMPps0RsAhcxOPBrFNy3bQtVXIS4xKU2TL37qX4zW9k7Wunf5ckEn4QwbI4TEv1SdMZDIMXy/3hHyb4wVsx3OwBJYplsV2AxH0eJO6LQ+LezDaK+09/2m7SokW4juLeJCfLQOLeD7ZF3L/znRSvvrqd4n77dvXDL4l7R/RB3HPKEhwEkZpt1VQDN3U9wMXAK/LcTYtjpKvZRS2b42Low7J5FvlOwUUMESbFrKSlrRT/cp36N2Yu7tOyHseqb7atKsHEWZUYxtRAW59FasKkKIHjCGg6QxglAKDE/QcxokRVzMlfm0Pi3gyJ++KQuDezjeI+LaKrgMT98pC494NtEfc//mOJV14hce8DJO4rEPdcvhmLwHgMmQKGwWAYTEXkwxi6weB4IQDAcQQOn9vFYNYgiHB+4cFyBPwghGEy2I6apTUMY3ChBsT+5jcSP/tZAi5i+IFKcfGymUpzcWc8gmVzWDZHwLIJk7QAmsEmxN1z1XZySVf9TGCYPMvXF/jDP0zw9g+T4tFBZfeQuLeFxH1xSNybuYy4n51h5ZHvMiTuY0jcq1m1uD98mOLZs+3+zCBxn4TEfT4k7iu6EaZTqSuuF8L1QqRIJyLZaZrCMDmeHzkwLQ7OldQfnTgwTA7dYDgf+IW42w7H+cCDH0T4x39M8P77EUxHQNMDDEY+dJOD8Rj37qX43/87hpmVp1T56qrizUhj2UNBVHwDEIrJhwnGInhBhIDHsGwB0xL4oz+S+PE79W9GEvdmSNwXh8S9mXni/tOf1vdx3ceLxH3MdRJ311Uza7Zh1eLe5biKdUHiPgmJ+3xI3Ncginn6jJq8CHDcELYbFuUWTVuouu8Wh26qXPiRzmBmJRfPL9TkTlEkYdkCz49tGCbDP/xDhHffi+CzWA181QP4TEXj791L8atfhTAtjiQrXKMbHMNRgJGmJN/xVHQ+ryjjuALDUaCi7FoA2xXj3Pk0xZe/LBtlhcS9GRL3xVmnuD95svy1tS3i3nS9kbivXtw//TTFp59WCcH1EfezM7R+b5C4z0LiPgmJ+3xI3NcpillqSRjJopoM5zFcP4TnhxiOAgw1BsPkMEwOxw2h6QwjXUXCw0jCcgQGowC6wfD/fsrw3vsR4iQtcup5FkEvi3ueI2+YvFifprNicqhc3ONYzQprWjzbnpJ6ACTuK4DEfXHWKe6XubZI3OdzHcW9rtQciXs16xD3Tz5JEYYrW2XnkLhPQuI+HxL3DkUxj7jnAz0dR8D31WRNpi3guiGGWgDHC4sKLlZWgtF2PvjCSwAAIABJREFUBP6f/+7h3fdCpKlKbTFtJe6AetM+eRJBMxiCIIJMJHSDwbBUuUrTFsjT02cnhaqGxP1yVIl71Q2GxH1MG0G2LOCTT9LeivsvfiHxy196S2+rCRJ3BYn75bkq4r7Ice4jJO6TkLjPh8S9Y3GfHtAqU1VRhosYQsSwHQHbDeGzGGGkIuJeEEGIBP/jfwT4L/9FAFCRe8sRE+L+61+r5Q1LRe+tLE9eiBhMxEUkfp6w55C4Xw4S98VpEuSywNy7119x/+CDBB9/HCy9rSZI3BWrFvemSVrKkLjPsoi4P37s4p/+Kbn0NnNI3MeQuJO495ZtFvcyVfXZc5mPYgkRScSJLNJs0jTFP/xDhL/8S/VGixMJEY5LNOZVZaRMwUQCL4gRxrJyG20hcb8c10Hcf/vb1Z4vEvdmSNwVJO6XZxPi/vHHAX7xC4q4lyFxn4TEfT4k7j0QxaIaTdPf0xS/+Uzigw+TiSXzvzVNwJT/e1FI3C/HdRD3l16S+MEPVisTJO71kLgrSNwvD4n7crz7borhcHXrI3GfZFlxv327enZUEvcecBXFvS1NN9p1TItN4n45rou4r1omSNzrIXFXkLhfHhL35VhUkOexbnGvq3O/LeLeJjCU96HqOiRx7wEk7iTuy7LqtI4mHj1SN4ttE/cnT9KFyiaSuM9C4j7bJxL3Zkjcl+MqifvTpymePl3+/Nb1q+6a2RZxb/P5SOLec0jcr4e4r2N/ViHIbakThb6Le1uBySFxn4XEfbZPJO7NkLgvx1US90XvvW37ReJO4r5xSNzHF7FlAT//+fpEl8R9eUjcl4PEvRkSdwWJ++UhcV8OEvdJSNy7h8R9i8W9fCMncZ/PKsV93ocViftykLg3Q+Ku2LS4376dNr6OxL0aEvdZSNwnIXGfD4k7iXstJO71kLgrSNxn6Zu467r6Zo7EfXXinr9nt13cf/xjWTt4sS0k7peDxH2SRcX90aMUOzsk7r1m0+L+9GmKYD2fyXMhcW/Hw4cpXHf29yTu8yFxX7xf06xL3J89S/H978uFxX3Z47UoJO5jtkXc79y5/DWxqLj/5CfJpR8WcrZN3PPU1jIk7pMsKu737qV4+pTEffUbuVG/mbt37+LGjRu4ceMG9vf3565r0+K+6qftRSBxb7+OqnNE4j4fEvfF+zXNusQ9/0C7zuKu60CSkLivgq7F3XWBn/2M4c03q6+TZdg2ca86fyTukywj7n/7t+naxH2V/roq1iruDx48KHaqisePH+PWrVsz/26CxJ3Evc06SNyXg8R98X5Nc13EfXoimi7EPV8Xifvl6VrcP/ssxbe+FW1c3IMAl/rWnMR9kmlxv+w1uoy437olVy7u6/DXVbFWcb9//z4A4ObNm7V/z5dpWg4AvvCFL+ALX/gCPv/5z+Nzn/scXnjhBbzwwguwbftS7dvfjhZa/q23BH73O/fS212m/epXHt57jxU//+53btH/t94S+NWvvJVu74/+KMFbb4nav1uWBcuyVrrNVezPt78dVZ6jF1+MV9bP3/3ObTw2b70l8M1vxjPXV/mcrbpfpmleeh0ffxzg44+Did/9t//m4/Hj6mv+xRdn9/Ey7Ve/8mqPa35N5Mf+vffYTF/bXFur7td0e+89hgcPVvtezPvwrW9FE/eANvu47PGa16bvhe+9xyrfs3Xvx2Vavq78WPz5n4f4+tebz+tvfmPju98NK9+Peau67uvO7a9+5RXv2brXvfWWwNe/3rzf//RPLv75n92Z62v6eJWv+1W/17797fDS18S8e+H09fvnfx6u7LPqvffY3OO87Lmua5dxgKrz9+KLMV58MV5bv+qumUU+v997j+Ff/ssY3/zm7GfV737n4utfj4v70mWv0fw6yY/FvM/Ht94S+PKXE3z963HldfjxxwG+9a1o4prL/fFzn/scPv/5zxd+uS5/XTWdpMrU7dDdu3fx4MGDieXqvm44PDzE4eEh3njjDXznO9/B/v4+9vf3IaW8VHv99cWWf+cdiZOTy21z2fbrXyf44IOk+PnkZNz/d95Rf1/l9r78ZbXeur8LIeB53kq3uYr9ef316nP00kur6+fJSfOxeecdFZ2Yvr7K52yV/YqiCI7jXHo9v/iFauXfffBBMvO7ct8XfQ81tV//Oqk9rvk1kR/7pn41XVur7td0+9nP1Ifwqo5J3n75S4nbt9OJe0CbfVz2eM1r0/fCDz5IKt+zde/HZVq+rl//OsHt2ynefFNFXKuWvX07hZQS774b4Nvfrn4/5q3quq9q+T6+9JLEX/91/eveeUf1q2m/y+ejfH1NH6/ydb/q99rrr1/+mph3LyxvL4+4r+qz6oMPkrnHedlzXdcu4wBV5y+PuK+jX6ORxGuvVS/vui7CMGx9nPOIe9X5f/nl8X3pstdo/t7Oj8W8z8d33pFFxL3qOvzFL9S9oHzN5f743e9+F9/73vcKv1yXv66ajYr7/fv3Z3Z8HpQqQ6kybdZBqTLLUfV1bVOKBaXKzLKuVJkvf1k2psr84AcpXn21u1SZ6Xth31Jl8vfVu+8GuH179akyd+6kl0qVKZ+P65gqMxy2m86+iWVSZdaVktKGrlNl7txJK9NbgO1JlfnqV5s9ZF2pMjmr9NdVsVFxpxz3xSBxb78OEvflIHFfrF9nZ2rAZJlNiXvdhzSJ+1jc//RP08rKHiTuy7OsuK9ifxYV92fP6s9ZWzYp7mdnqvxh236RuK9P3K9sjnvO9I6Xf6aqMu0hcW+/DhL35SBxX6xfVX0gcW/Xr2W4rLg3fbiTuC/HNol70zlryybFfd79kcR9/eJ+GX9dFVTH/RqI+29/m+Lddxd/M5G410Pirrgu4v7++9XvhW0V91Vcc30S9zAEDg8nl71K4v7++/LainvTMrm4/+mftruet0Hc6+YhAUjcq1i3uPcREvdrIO6L5OeWIXGvZxvE/ZNPUljWYushca+m7kOBxH388ybFPd/HcurSVRL3fF0k7pPk4v6Vr1wdcW9KLbusuD96lBYPuCTuJO6dQeJO4t5mHSTuy12rJO7VkLjP0kdxr9pHEvdqSNzbo+vAT386/mzaVnEvv0dJ3EncO4PEfXlxz2+WbVmnuN++Xb1eEvflWLW4l6ckJ3Enca+CxH194r6zg+JvJO6bF/fpz9pNiLuuk7hXQeK+BZC4Ly/udR+sdaxT3PMP1U8/TfHRR+NtkLgvx2XFPe9X+cMjh8SdxL0KEvf1ifvTp5P3QhL32XXl57tP4u66s2Mtprc/TVtxb7p+y/1KEhQpkl2I+z//M4l715C4k7jX0oW4P3w4uU8k7suxSXG/fTutLVG2KCTu9ZC4b0bcy8eKxH0WEvfZfjVtf5pVi3v5fHQh7nm/SNy7g8S9Z+L+5EmKoOYzf93inte4zdkWcZ+exIPEfdyHLsT9lVeWG0NRBYl7PSTu2yfuOzv1dbdJ3Encgesh7otMtHUZcX/zzck0T4DEvRdcdXGfNzBlneI+vf5tEffpc9gk7mGI2lJbi0DiriBxJ3HPIXEfk8v206f19wkS99WJ+61bshg8Om9dJO7di/si1+1lxL38uhwS9x5A4k7inpMPolxE3Kf3cVlI3BUk7u3EvVyGbVlI3Ncr7j/5SfU5WlTcj4+Bf//v+yPuYYiZKGS+zask7m3XReJO4j5+LYl7J5C4k7jn5PtD4k7i3oZNivui40uqIHFvL+4//Wm6sLjXfbgvKu75uvoi7nWvW6e4V036t0px/1f/isR9GhJ3EvfeQuJO4p5D4j5mWXH/5BMVZSRxb4bEfZY+i/udOyTuOZsQ96r38SrFPT+PXYv7o0cp3nijftAxiTuJexeQuK9A3N99N8VwuLr+kLivXtx/8IN0Y+IeBCgGHPdN3MsyTOJeT9/F/aOPUnzjG/V1li8r7k+fpsWMpDlXQdzziXVI3Bfj2bMUx8fj9V8Xcf/wQ/Ue7LO4/93fpZ2J+507Kf7kT0jcu2Yrxf0v/uLtS+eL5qxC3FcZhSdxX4+45x/kmxD38gcFiXszfRH3p08nS1z2XdxzgVmXuFe9H6+CuJevexL39pT7fhXEfZ7Mb5O4l0WXxJ3EvRf88Ic/xHe/+/bKRIHEvX79qxT36Zs0ifsYEvcxbcT9z/4sxbSItqHqvV43cG/6uiRxJ3Ev7yOJ++Li/v77ksQ966ProlgHifskJO7zIXEnca9dP4l7PSTu4753Le75jfzDDyX+83+Wrct7Th/3J0/q5YHEfRIS98l9JHFfXNxffnk24v7qq7N1t6e5iuJe/hxaVNzffHOcplSGxJ3Evbf0WdyrRtIv0x8S982Je9vzR+I+7vsmxX36Q9R1VRS9irrrpG/iXicyVeIehmp6cxJ3Evc6+izuZeGrYxFxf/gwxZMnzeK87eL+8svV54zEncS9t5TFPb8I5z2xN1G+oJ49S2s/9HOaxH3emzbnt79N8dFH1cuRuG9W3NsKDYn7uO+vvJLihz+UtTP+LsK8r4LniXvTNb4t4l73IVcl7uX39rrE/eHDFP/6Xy8m7uWBrF2L+/e/L/Hqq+sT9//wHyS++tVZcc/3uUtxd936mVmn93Gaqyju89Ln+i7u77+v3sPXSdyfPJl82CJxn8+VEPdlohA55dc2SXPOKsS9SR5J3Encl2Fa3D/6SH0odyXu5RvmItNbT0Pi3j9xz4/zIuI+fV/tUtxzSW8r7q++muKv/mr84T4cTn7zNi3ub7yR4itfmRX3fJ+7FPd596F8masi7k+eqCpdV0Xcnz5N8eKLY3EvX8/TXFVxnz72JO7zIXFfo7hX9WuePJK4k7gvw7S4z/uAKfdz1eJ+mffjpsU9/yaMxH2y71dZ3PMP/Hwfp9/b2y7u//W/Vn9GbqO45+f/qoj7vXvqWrqu4u66wF//NYn7opC4r0ncnzxJ8dprqxN3XSdxn4bEfQyJ+7ivlxH3uuuyrbjrOvAf/6PcKnF/+DBtHOB7HcX9zh1ZPMRtu7hXTQSXb3OV4v7oUYqnT2f3J4fEncR9mmlJr/odifssJO5rEve6D6tlxf3OnZTEfQoS9zEk7uO+blLcP/ssxeuvb1fEPT8OdYPrr6O4l48ziXtz36uur1WK++3baTFvyzrEvU7my1w1cf/5z9OtEvfyg3TVfpO49xwSdxL3nOsm7oeHwCefVG/zOov7v/231RGlafos7uW6zpsS97pUPxJ3Evec3/52fE10Je7lc0bivhpxv3OnWtyfPav+3N20uNeVwc33uyzuH388WWSExL0HkLiTuOdsWtzffrv+ellG3B8+bC5lNp2KVa7iskpx//73Jb75zUlZ2YS4T1d5qhP3r3xltlxfFX0W9/J1SeJeD4n7ZsU9PxYk7tXLbbu4T9/3yq/ro7h/9lmK739/Utyn71Uk7j2gC3HPayNXQeI+pu/i7rqY+Ip1WXH/+c+rZeiNN5qjAIuK+7wPnenrq3ydrFLcc+kor2u6X599psqwXkbcgwBFTmxO1Yf0dF9J3Ldf3Jct4Xvdxf1P/iSdKP94lcS96j6bv66NuH/jGyn+zb9pFvBtFHfLUk5C4l7drzfeIHHvPasW91dfHQ+oqfsAK0PiPqbv4j59PpYV96rraxvF/aOPUnz66ax8LSPu+e8uI+5V0kHivpi4/8//2T9xf/Jk8j1ZdS9c9p593cX9j//4/2/vfmPjqPM8j/ezndM+AK1Oc3t7JyaStaN9AuLZPhkkngwWwUFIIwUygWDixIsDEZDZyU5INjEQCE0ImMx4ktEGDLMKJoTETGYZRieDZ3B8kRCMOQSj8TKWOcB76xkTg2PHabu7Pveg+lf9q+qqrurq6l99q/vzllqQdnX1r/72y+1yu/o1oFXgHrRPRIX7pk3hy5NFuKvzHuFOuKtaCu5hB59ffieFuHDfvdsf7vPzlT/OEQXud97pj8esw/2eeyrrTgLc/d71a2W4+80/C3Cfn7e3VSNw9/uUp1aAuxcwEuDe25sO3PfssfDEE1ZLwP3xxy3XuZBwlwV3/fdq9Ah3wt1EhHsDcB8dtf8CqrrPOy+1k+vjqgX3c+cs3HVXyQURVSvAXX/RkQB3v5OJCbhv3uz+9I7164sYGgq/PjMI7lNTFn7/+zWRcK+1HaPCXX+RC4L7woL9i7tB+3gQHgn39OAe9CkRtaoF9507bbi1Aty//31zcB8ctCL/1eNmw31urvo564X7I49YgZe6RoF7sej+y79qGXW4B/3OBuFeH9xffLFEuMeIcG8A7monjwr3iYnal2uokxDh3tpw9+JB/fn0uHA/d87C669X3nGfn4fzzmNacFcfLei3HYeGLMzPJwt3HQ/S4e73l2WbBfc9eyyxcI/zMahJwH3XLsv5aRvhHu13YVTNhrvfPlEv3GstTxS4+/1UlHBvDtz9PsLRFNwHBiz88IeEu5GyDHc/POpFgftTT5Xw2Wf2fe0Adz/kqAh3+34v3INekE3CXY3Vb79Ux0u7wj0IUc2Au1pG6XBX38yFlQTc9X21HrhPTtrnI8K9Mna//WtgwPJ9DSXcCXdvpuGufyBCf7+FH/yAcDdSu8N9166S7wmmVeFe6125LMH9qadKDlZbHe76JQmEe2U6wt09Ln0M+rwmJvzP4wrUacHdPofzHXd97H77lzrPZg3uu3eXMDVVfU4ACHdTcF9YAA4eLDUN7vrxQrgbrBXhrl+f2yjcFxfh+rgwgHBX96UJd/3E0Y5wLxQqvwxMuBPuteBeCw8KNYQ7nPET7snAXd/+hLs7U3DXj0fCPTjCXQDc9RNfo3D3O5ET7oQ7kC7cvfsq4e6OcCfce3tLGB21WgLu//AP7Q33WuchNR3hTrjHjXAXAPdjx9wnoXaD+333lZw/pU24E+67dlnOdiXcKyUF97k5wj1puOsfNxoX7mpcacNdrQO/osLd73gh3Al3b4R7vAh3AXDXIdKOcO/trUYN4V6dabirS1tMw12dpNsN7vfdV3nH1a9G4L53r4Wnn7acbUa4Jwt37/leHUPf/37wa0kUuE9N2d/IJgV3dQyp5ww6TwS9ThDuZuE+MWFhx47swb1QsP9q+eys/SlnhHuyEe6Eu2s6E3A/csTGFxAN7mqbeKsX7l1dJbz1Vjy4e/eJVoT7li0WHnmkgg4dbqbh/qMf2fNtJ7irPx7TDLgr1BLu2YK7Pq+ocPduxyzAfWEB2L69teE+NGThnnvqg7s+rizB3btPRIH70JCFP/yBcI8S4U64u6YzAffe3spfu4wCd++4VPXCff36UuiP9JKG+z33WBgcrJw4nnuu+o/ANBPu3r8qWgvu+onPC/egbwKaBfdNm9xI27+/hF27LNx7L+FeL9wPHiwR7m0O93vusZy/PnzvvcFwX14Gfvzj4E8oaxbc+/vtZWwm3NV404D7yZP22NTjTMB9cdH+ZigrcO/ttTA5SbhHiXAXCnfvZxqnBXf9gJmYcD+WcHePS306kBq/DgXvyTcpuBcKwKlT4XBXL8gm4d7bW3K2baNwV8uzaVMpNty3bLFc+3C7wH39+uThriDi3SdGRixs3064S4O7F8hqOi90vedjb0Fw/8d/tD/jXjLc1TeUacBdf9yHH1b+mGIz4e53TmgVuKvfiSPcM1IjcJ+ft39cpdco3PfvL2H37uTh7ofROHDXP5qrUbh7xyQR7lNT9rtLacDde1IwAXf1gh8Gd7WeTcLdi6G04a7/wp++Dgn3+uEetE+oMRDu7QV37/5FuAfDXX9NSxrujzxitQXc9f2wEbh3dR0g3E3khfu991auGwuDexAUGoG7OpET7nZBf/0wDtx3764f7t4Xd8LdLNz1E7lJuJ8+Hf5LYVHhvrgIvPAC4Z4k3P1+2hEV7vPz9l87JNyD4a7vX9LgPjVl/7KiNLjrx3+rwL27m3CvB+5/+7eEe1V9fX3I5XLI5XKYnp6OPY2eF+76jkm4pw/3oAM0DtzVidw03BUU9GUi3GXBff9+Cz/+seUso34MNQp3tU6jwn1w0P5T2mrdE+7V69lv3UeFu37+2rSphI8+igb3ri77lx4J93ThrmObcCfc9cLgPjRkozwNuDfDr0nVNLiPj4+js7Oz6v/rnUY1MzODmZkZ7Ny5E93d9+OBB6Zx8OC0s2OWSiX84hf2rVTyv33+eQkHDrjv27TJcu7bvt2e5t13i1XTqduBA/Y0X35ZQn9/Cdu3F3H//fZ93nl5x7V9u32AvvtuEceOFZ15rl9vz/fYsaID9+3b3c+7fbv9uIceKjrL+PnnlekOHLC/7l1G9Xxq/u++WwxcP95xKSio+7xjunLlCi5dulQ1zqB1/73v2fPavt1exq++KuH55+11qMalL486kXvHpW5qefTnVOvQux23by85cA9aHu/68q57/b7PPy/h/vtLeO65Ii5dKuFPf3LvXwcOlKrg/u67Rec+fV7r19vPcexYseb+610etYw9PRZGRtbw9ddfO9Nt3150UPv55/Z23L69ev76fuOFu1o/x47Z8/r8c/d6/sUvSi64q33cC3c1f33bfv558PGow10to1oeBff77y+5llE/hvz2cTUufZurdajfp7a/vt97zxPefVBfN2qsp04t++6rQfudepxah37b33s86uNS+7065+jLqK8vtc02bKheD889V73f68uor9egfUKNwbue/da9Pga1T6jzpb6M+vlLzV9to127KvuJvk8owBw4UMLAwDK2bnUfj/o51G9f1dezGqe9bezzvTpH6+d2/Xyvwz3otUQ/3tXy6MeQmr+al34O1c9D3v3ee65Sy33sWNE5r3rPE/q618/HfudHfexq3/HuX36vqzrc9XOOPi59n/A79vR56fuEgpt3ebzHgnebqeNfrWfvuUpfz+ocrfYvv/Xzwx+WnP3S73hRcFevaQcOlBy4/+IXJdf+rO9L+mvHpk3+zlGvOV5P6GPVXzMXFxdRKBRc8/Aee/rjFNz9zqve11V9v3z++RK2bfM/BvTjcfv2Et5/v/o+BXd9XPp+eP/9pSq46+veu20PHChhenoaDzwwjXXrHsCDDz7o+LJZfk26psE9n88jn887/+7o6Ig1jWrdunVYt24drr76alz1jf+Cv/nm/8Df/Lf/ibNnl/C/Xp3FyqFDmBo8hy8Gh7Fy6BBWnnwSK4cO4fLTT2Pl8GGsPPooLj7+LD54acJ135kzS859b708g8XDA/jimRfxwUsT9jSHDuHys8/a//3pTzHx0ge49HgeFx9/FiMjS3j99SW8+eYyLj2er5qXd1xvvTyDX5+axRfPvIg/Pv8re/579+K11+zHffD8Ozh7dgmnTy/h/MmPsXL4MC7/9KdYOXQIvx3+BF888yLefPOSs4xfHj2B8yc/xtIbb2B8fBFfPvszfHn0RGUZDx3CL1/5s7M8Hzz/Dr589mdY2bfPvW4OHcKVxx7DF8+8iKmX38Hl557DysAAXn55GSMjS/ZYDx3C6Otz9rrVxqWvm5XDh/HWyzO48thjVfO/+PizGB5exh+f/xXeenkGp08v4YtnXnTW4dzzp7Dy3HM4f/JjXHnsMUy89AHOnl3Cr0/N4rN/OVtZXwMDuPLYY7j8k584y6OP63ev/A5nzy5Vbce3Xp7Ba68t4cyZJWdeaqyXf/ITXH76aVzp73etL7WMo6/PVd138fFn8eab9ti/GBzG6Otzrv1r4qUP8MYbyzhzZgkjI0sYGVnGl8/+DG+8OufsJ2rdnPnXeZw/+TE+eP4de9tqy+isw4EB1xjeenkGXx895qzDLwaHcfmJJ7Dy5JP47F/O4vXX7ec8fXrJta9+MTiMlUcfxZV9+7By+DAmXvrA3m8OD7rGevbsEn7z+hdYOXQIHzz/DkZGlvH10WP2tj182BnrL1/5M/7t3+zHffavb+Ktl2cwMuJe7t/9bhEXH38W509+7KwbdQzp+6o6HkdGlnDq1JJrO6rlOXt2Ca+9tuSse7WM+jH05xOvYOXRRyv7avl4HBlZdsagtv+fXnvDdd8vn59x1qna713nifL2V8eQd92odf/5T17GysCAfXyU19eXz/4MK48+Wjm21XLv2+csozpPVB1DPsfj7377/5xxqf3+jTeWXY8bfX3Otb7UNvv1qVnXuvnNb5Zc5y/9eP8/z73p7L9XHnsMyz//OX43PudabnU8qjH85sz/xdJLLzn7qlr3K4cPO+PSx6D2iSuPPYapwXP44/O/wpX+fqw8+qiz3+vLqLbRr35l7yf68Tgysow33lh29onfnfitc5/av5xzqGe///LZn+HL/Ycq6/nwYfzylT8741Lne3WOnho85+z3at1PDZ5z9tWRkWW8f+Zj12uO9xhSy6jGpa8vfV76OVTNS53v9f3L+/qlzjl/ODXhnFfV+V6tr0uP552xv/76kjMvdQyp/fHXp2ad/V6N1Xsu/OUrf8aZM0v432/9CUuvvWYfZ+ffw5kzSzh79hJ+9asl57VKnY/1871rv9+7t+p1VX+tVfvEyy/b21Ytj75f6seCd5t9ffSYaz2rc6F+TlDne3WOVvuSOoc6x/HAgLMvqWVcGRhwnSfeeGPZ9Zo28dIHOH3aXu6pwXPO/rx4eMC1L+mvHa+8Utl/9WVUrzmvvbaE98987Doe9dfHL5/9GX47/Im9np96yvW6qo49v311eHjZMY06jvXz/R9OVV5rLz7+rDMGZ32V56Wf09T6+uxf38Toq59h7pkTrmP0rZdn3Oe98rjUueOD59/Bm28uO9tfP46VTf7w87ed+9S4vvVXf4X//l//Bn/5l1fh6quvdnzZLL8mXdPg3tfXh+HhYeffHR0dVT9KiDKNt3379mH/t7/tvnN2FtamTbD6+2H196O0aROs738f1qZNKPX2wurpQenmm1HasAHWuXOu+wBU7nvvPVjd3bB6e2FNTMDascOeV3e3Pa9du+xpN2xAacMG1xDUv/V5ecfl3Nfbi9Lx4/YYbrqp8riovJZQAAAgAElEQVTjx535We+9B6unB9YPfoDSpk3A5CSs3l77a2oZy8+jHmf19tq38hhKmzY5z6fmb/X2otTZ6V43mza5lsfq74fV3V1ZtuPHYd17LzA3Zy9PeVzFO+5AccuWyrrp6bHHs3594PxLx4/b66E8Xj1neTZtgnXuXGXb9vfbjzt1Ctb27fb8d+50lsdZzz09zuOc7XjunDMu1/LoY925015f3/uea305697nPu/6wuyse/9S4/csn/oZqBqXM//ydlTrXh+X1dPjXp4f/MDeP8rbGwBKBw5gdeNGe7/3/OjPO9bSzTejdNNNzvqyentd29upvF71/au0fr097vJY9Z9J69vWW2nDBnsZ1b5YPob0fVUdj651Vl7uKDn7eHkZ1T7hHI9AZQzaPuG9z1mnx4+7xuXa/uoY8q6b/n6USiVcefhhe+zd3ZX11dtrj6t8bDvL3dnpOrb9jiHv8aj2G2dc2v6mP857zYCzzWZnq9aNsw71c0f5/OVdRmd6dV/5eKzaHkePVsapzmlqXPoY1D6h1uHx4yh973v2+lL7vb6Mnn3Cez7Wx7A8MADLcv+o3jmHevZ7tY3UelZj9S63szzq3KT2JW196dO5Xoc8x5BaRjUufb/U5+U6h5bnVXVu19eXdn5R60Ktw9L69a51WNqwoXpb68fQpk2ufcI5V733nu+50Jmv55zw1VdfoVQquc9dx4+7z/f6a0f59RHLy7BeeAHWhx+6Xmv9zrPO+D3nUHWe1beZes3Rl9vq7nZvs/L5Xn+tBeCcQ9XxYj3ySNUYHDvox4b+muZ5nXMeW36cPi59var917WM+vHhGav++mj19gKTkyjefjtKW7c65xe//UvfV/Xto45j77nDeV31W19qXj7nNH2d6cvo97pduvnmyrnDc86pte6t3l5YJ0+6Xof6+/0/VaZZfk2qpr7j7l2oONN4MwV3wH1yb3u46y9M5XGtvvAC1u65xxzcyycdwj0luA8NJQp3a2CgpeBuHTtGuHu2hxcTScHdG+HefLhbb7+dHty1osLdOn26+XDftcvZl6qOtUbhriM2AbiXenthjY42Bne4j+MquNcYgwS4e8cVBPdm+TWpMnONu2rfvn3Y++CD7jtjwt06dgxAtuGO+XlYU1P2/YbhXrhwAWs9PUbgrk9DuKcDdwCJwl2th1aBu/OCHBXu+vFIuBPukAf30sGDFbhrr2lZgDtmZ5sPd7WvZgDurnfvCXcAwXBv22vcgeDfuNW/M4nzqTJ79+513+kH9y1bUBoZqQl3/YSWWbhrEe5tCPfyN23G4N7VBevUqUzAvfTii8nA/c47nfkT7s2DOwDCXcfK4iKg/cJcKu+4q321HeG+a5dzuaxUuDs/5dPnBcK9UbgDzfFrUmXyc9wjwd37XTPhLg/uExPV4yfc64K7s0ym4K6WMQNw1y9JaQTurm2WNNyPHCHchcLdGhtDaedOe5xlILmmTQDuWFiwvxlW239kxIV1v2V0zl/HjhHuMeGuTxcId3UuEQx333mhMbhb587Z37AkDfdbbkHpqacyA3fJEe4wA3fXWAl3321LuAuE++bNsE6edM0rcbj/6Ef2T8jaEO6AG1GEewDcR0dhjY4GbvtmwL1qfTUD7uWxR9nHvXD3PbcT7s74Cfd4cHfmnzTcvZcqE+6xI9yRLNyxvAzrxz8m3LMM94mJ1ob7nXdGh7tnH2sK3DV0VK0zwp1wrwO13loJ7uobaMI9W3AvHT1KuINwTzLCHQnDHYA1Nmb/uJNwzyTc1fZoVbhjdtY43K2BAcK9txelO+8k3KXA/eBBWFu3uu8XDHdnWU3DfceOyvGScbhjdtZ+fdamaybc8dFHVY8j3A3BXXmCcE8/qXC3PvywerDNhvvQkHsMhDvhniTcl5fh/T2EuHAHNMC0Mdydd/2iwl3bJ/T13BZwf+YZlG65pWlw9x5DzvL47IdtDfd+z+9oZRnuPtOFwv3gwfhw187tToQ74d5g7Qv3U6eAYhFAMnD3rUlwx8yMfSLyRLhHh3tp925YU1OEey24+5R5uE9N2esvw3DXn893PbQI3NV+0ky4V02fNbiXL+sLgru1ezcwP++si0Tgvm0bsLgoG+579iQGd7WMhHtl3r5wn5pyPuXMbwyEe3K1L9z1nTwq3PfuhTUxkT7cAd8TvTG479gBa9++WHDH7Kz9MWc+GX3HvTxdcf16lAYGUoe7+jx+wt3zmITh7oxT3yfm52E98UT9cNd+cTdpuFvHjhHudcDd740MNYZE4D43B2tgwD2tALirZQyEe8A7og3B3ftNpkC4O/NqEO6YmQEWFwn3CHCvWrcS4P7hh+5ztGdc0uAe9WMlq+Cufy5lLpdDX19fUwYYt1Thrp1oI8N9yxb7I770+/zgPjXlPslKhnv5RBEL7jVKA+76L01Wwb2MWiNw96z7JOGufxoH4e4Dd899keHu88KaFNyrLkkwCfddu1C6665MwT2oxODuN+82grtTu8FdXz9JwX1x0f6oUcK9+jEJw91v3pLhDtifE5/L5ZDP5wOnccG9r6+vCup+96VZ5uDuPSEHwN2bWLj39AAzM4R7HLgfOeL+sbUhuLvGQLgT7jqaH3/c2Sdd61A/rloR7gMDvr+XlAbcrYGBtoS72u9ShXv5DTOjcNfXjRC4q9cv1/wJ99Tq7Ox03kT3+4usLrjncv5Xzuh/KSrtCPfy19OCu4YaF9z16wHTgHtPD6wXXhANd9eyEu7OeiDcU4B7oQDrhRd8sd0OcA+cPgbc9cv/4sBdPW/UWgbu+jQpwR2AaxkJd23+hHtqdXZ2OpfMjI+PV9k8EtyD7k+jzMO9/EkdIuDu+ZPOznyyCHf1YkW4txbct293vSNcs/n5ygtZluB+8KB5uGvr3vV1wr1+uOv3Ee6Eu5qvQbhbU1PAZ5+5lolwzzbc8/l8tHfceamMAbiXSx3u5V+sU8tYC+7e51Djjwp36+23o8N9agpWX190uE9N2e8exoQ75uZSgTvm52Ht2RMP7j//uX2dZDvAPQba4sAds7Ow9uyphvvBg8DCgjPWZsDdD0NS4W69/Tbhri9PDLgX169HybO+CHfCvRG4+y0T4Z5NuHd2dob+fmnoL6fWukA+jULhPjSE0l13BcN9ctJ+gY4C94EBlDZvbk24e745SRzumzfDuv/+ynXvEeHurJuIcHctexy4o/LCahTucJ989ftC4a6WMW24Dw253g3PNNxReaFw7Yde+LQ53KMej876aje4b9vmfKOnT+f7BhLhXpkm43C37r0XmJtzz7cV4H7woDi4W6dPtyzcc7kcxsfHw6czMJZE27t3b024A5WDDzMzNtK1EybgA7cAuOvzItzdzxsK995eF5AId5/lTQPuIyPAwkIicK/6GuHe+nAvFOyPyNPGQbi7H+83nQ53a3SUcG81uPuc9xqCe0+P+9hJCe5+QE4b7q5zR4vBPWqhcJ+enhZ1jXtdcIf7xyuEexvB/ec/Fw93LCzY13AbhLszPeFuBu49PSg99VRm4O78nkAQ3L3PRbhXPd5vOh3ualyEuzaNMLijUHD9vRHjcPdDJ+HeFnBX17bX+kj2QJGrB0v6RBnAANy93+lOTKQH9/IfOiLc64e7C9tS4Q7/E3K7wt16++3qx2Qd7p5jLxTuk5MVPDcI99JTT1X9sbNQuHuXR79m2+eXhAn3cLhjcRHW00/Lh7t2mU/bw93nOVsW7uW/Ik+4p1/U3zOtgrt+Ybzfb7OmXdPh7gfitODer/3iC+HuTEO4tybc/V5Y2w3uTkm84+6zDzYE94DpGoL7jh32pyS1Mtzh+cU6CIB7V5frz9N713Oz4V61PIR7XXDHzIyzTA3DXe0TXgM89JB5uOvnizaEe9RPdsx5v6gujJ+enibc1dcJ96rnJdwJ96qvhcF9aspBWppwt06erLpPPY5w9yxPs+GuIR0g3KOUCNw95+OWh3uN6TIJd3Xf8rL9UzqfZWoU7kFAVuvLC+uwMUSBu+vxPnAv7d5d+YlkC8I96AqXmnAHKu+45/N5wl19nXCvet6Wh/vEhH0j3N2PawDuzjTnzsEaGLCXIQW4q2kId8Ldd3maCHfroYeccRHu2jSEezy411imVoO7NTZW+SalReEe+1IZfeKgD39PsyhwBzwIJNwJ9zrh7hoT4V55XEJwd5Z3YsL1kw1vrQh3LC66/2op4V7Zp7dssT/SN0W4W8eORZv54qLrE3bU4/0qHT/uXEusxkW4a9NkAO5V9xmEO+bnnX0ncBrPMrUa3F3NzqK0cyessTH/x2YU7kC0j2QP/bgYvz+3mmaEu3v5XI+RCPdHHgFmZlKFe2nnTlgffuhMS7jHh7s1MJAo3J35thPc4YEb4V411jThHrReIz/eJ9/XnKTgPjXl7LeEu1aW4X7kSPBy6fOvsUytDvew81JW4R4lOSKPmBS4e//Ygm+Ee+ALRdi8E4P75GTVNYBNh/uuXbAmJkKXV5+/Pq9U4F7+EX6kMRPusuF+zz2wnnjCHNxvuQWlV15pCtydscRMKtzVdbphjwucl88vWxLunjIM9ygR7oR7ZhID9ygR7sbgjvl5X7j71XS4B2AocJnTgrt+Iq8DK4S7cLh7jj3vMiYOd5/rf531RbgDCN7vwx4XOC/CnXAn3IMfS7jLinB3L5/rMULgbj34oHm4w3MiJ9xrlhm4R7zkyPWYhODuN5aG4L5nj/OTOsKdcI/yuMB5tQHcSzt3ouTzO3aEuzb/oK9Jhvvhw/ZftCfcY0e4o3Xhbt17LzA3ZxzuarlNw90V4V6zrMA9TlLh7p0X4W4A7qOjWD5xwhzch4Z87yfc7ep6x/3cOX8wE+6V+Qd9TTLcA85pVY8n3AMj3JFRuGt/PENfZhfcyzs94e6OcCfcCff2gDsALCwsGIN7UFmEu3XwoBG4Y3ERWF6uzJ9wjxThTrhnJsI9uNhwP3iQcBcEd3z0kVG41xvh7gP3oaFswH1gwP9yHZ95EO7JlUW4K3Q2AncsLgKFgvNPX7jrpQB3vVaBOwoFe92raVOAu3cMxuG+Z0/VfWr8hLvhCPfg4sLd7+QrGe7Wli3m4D41BRQKZuE+O0u4N1Cz4W6NjDhAcpUBuAeOwWceTYf73BysgQHCHfUtoxG4T0zYf5XTC/e5OQdEkeDuKQm4O89PuEefNg24ezIN96D7CPcUItyDaxe4OydkA3DXn1cC3PHZZ/YN7pMT4a7Nq9lwf6/yyUmuCPeq+deEeznCPSG4nzuH0i23JAJ35zFeuOtfSwnufssTOK+E4G6NjlbdR7gT7mlFuINwVy+oznxqwV0d5IR75Wsm4e59rFqmjMDdeu+9wN/PSAzuk5M2YNoY7q7rhgMi3KvLMtyBCsAJdyQKd78Id8I9rdoC7qWdO6PD3ecvlmUS7kePOtcWRoG7az4RDirCnXCvmmcEuAfOM2EwKUy2LdwjRLhXR7h7xkW4B+acQ2dnXddy6/Mi3CsR7snVFnBXJ4AocPcrk3DXDzTCvWrsmYG79pm3VcszP19ZJsLdPRbCPTTCvTrC3TMuwj2wsHMo4e6OcE+u1oB7sQjrrbciw906dw76n6Qn3Al3sXDXTnK1tj/h7mlurrlwP3iQcAfhHrVMwN3nM+gJ9+AId8I9rVoD7qg+wdSCe9VjCXf3fAh337EZgfvICLCwQLgnUDPhHohtwr3S8rLrOvsguFtjY7AmJ10PJdxD5tUEuPuOi3APjHAn3NOqZeCOxUVgZsb5pxeBVk8P4d5suI+M2NuAcA9dVu/yVI2RcG84wr12TYe7d9oAuPvlOka1S8LilAm4+/xuVc15Ee6Ee0pwx8wMrJERwj3FWgfunvwQmGm4f/556AtY2nD3LjfhHh7hXp4n4V49Lx3ujzzifnw7wb3B6oL7uXO+v2jYaEkuD+Fefi7CPfq0dcLdyQ/uap6Ee2oR7sgI3COghnDXigF36777Ar85Ity1MRPuxuHuXTeEe/TqgXuzShzup04BxWL11wh397wId3tawp1wT7NG4O73RxQAwl003OfnXb801VS4h1yDqsMt83B/8sn4cJ+a8j1WCHfCvebzEe5Nnxfh7pkX4W5PGwHuvj4i3EXWVnAPnJZwd89HEtz9ppEGd/ULpRmCe60X5LgR7m6446OPCHd9WsK96fMi3D3zItztaSPA3TfCXWRG4J7LBT9NX18fcrkccrkcpqenQ+dFuNdYDgX3yUlYY2OVL8zPE+6esScJd2e+hHtrwN3nY/GAGHAvT5NJuA8NAQsLhHtCJbk81tQU8Nln/s8TE+6BP41OC+6HDwPz84R7yFgjT5tFuA8N+f6VbWdcKcA9Scs2UlPhPjw87CyIX+Pj4+js7Kz6f7+GhoYwNDSEDRs2oKurCydOnMCJEydQKBR8b8Vt21AoFLA6OIjVs2cDpysUClg9exZr27ahcOGC79dLd9+N0h13YHVw0J53V1fN+Tnz/fRTZxxVXxscRGnrVhS/+13/x1+4gOL+/VgdHETxjjuw+umnoc9X3LYt+PnOnrXntW0bijfd5ExX3L+/armL+/ejdPfdtZdtcBCXz5/HWk+Pa93oy62v+yjrLMo2K27bZs//vvtcz1nvunfN/8IFrG3bVnM/KZa/XnzoIXvb+CxPsavLWc9R9g99earuv/lmZxnV9ghankKhgLV//mesbtyI0qZN9jYNe+7y/hV1nJH298HBwGMo7npo6HbhAkpbt/oe20H7fc3x/8d/YO3IERQuXPDdv1Y//RTF/fuxsrKCKw8/XDkOfPYJ/b6geanjqrh/f9W6qbW+au0nQWMIupXuuKPmflLcts0+Fi5cCN/vy9ujtHVr6LaOct6OeltYWMCVK1eS3bfqvCW5PLVuxa4uZ58rbd3q2p9Xz56t63ystlnQ9lfHiz4vv33Vuy1WVlaC15O234eNU1+eoHkV77sv9NzuWqZt20Jf+5xpv/vd0GNj9dNPA48NfZ9Q5466tnXE47xQcB/HxW3bsPruu1jbuBHFe+4JXYelrVt9xx96vvTZNx2HRDBGrVvY+vJbN859Fy7gxF134cSJE7j11ltx2223Ob40Ydkkairc8/k8AKCjoyPw62qaWtMBQHd3N7q7u3Hdddfh2muvxebNm7F582YsLS353tZ6erC0tISVo0excvp04HRLS0tYOX0aqz09uHz+vO/Xi1u2oHj77Vg5etT+d1dXzfmp2/InnzjjqHrOo0ex1t2N4ne/6/v1y+fPY3XfPnu622/H8iefhD7fWk9P8POdPm3Pq6cHxZtucqZb3bevarlX9+1DccuW2uvs6FEsvfMOVrduda2bpaUlLP/nfzrPp9Z9lHUWZZut9fTY63XHDtdz1rvu9flfPn8eqz09NfeTtfLX1x58EJfPn/ddnmJXl7PcUfYPfXm8918ZHEShvx8rR4862yNoeZaWllDYuxerGzfa3+Tt2xf6vGr/ijrOKLeVo0cDj6G466GR2+Xz57HW3e17bAft92HjV8vot38tf/KJs06vPPywM43fPqHfFzQvdVyt7ttXtW5qra9a+0nQGIJuxdtvr7mfrPX0oNjVhcvnz4fOS22Pte7u0G0d5bwd9Xbx4sVE96s4tySXp+b26uqqnKu6u13788rp03Wdj9U2C9r+6njR5+W3r+q3hYWFms+n7/dh49SXJ2heazt2hJ7b9dtaT0/oa5+zrr/73dBjY/mTTwKPDX2f0M8dUW9Rj/OlJfdxvNbTg5ULF7C2cSPWurvD12F3t+/4o5wvvfumOudcfvNNrHV3171/6+MKW/dB910+fx53/f3fY/Pmzbjuuutw/fXXO740YdkkMnKpTNBC9PX1YXh42DVd2I8YUrtU5s4767rsA0Bql8r4fs3kpTL6MvJSmZrVvOSh/CO9trhUZmoKKBQSHU/cS2Vq5Sxji18q40zDS2USKcnlqfk8MS+VCSq1S2UiXJaa9UtlrPfeq1wK0maXytQ7ft9xpXCpTJKWbaRE4d7Z2YlcLoe+vj7X/bW+S/EubFipwV3bEQj31oI7FhdhPf004d5gjcC9GWUa7nBvf8I9foS7XeJwn5ysug6dcHfPqxbcq8ZKuEevAbirbQIEw92EZRsp1Xfc41wXRLgHR7hr1QP3kOdUzxsGd2tggHAn3An3oGnrgDsWF4Hl5drTRIxwt0sa7vpzOtMT7q55tTLc600M3LWSese9pa5xV3kXVv93Zj5VhnCvGj/h7jNdRuCOxUVgZibyOKNEuBPuNedVD9wTjHC3I9zDI9x9xkW4OyVp2Ubi57iDcM8U3KemCHef6oZ7E7JOnoT14YepPLdfhHvtCHdzEe52hHuNsRLu0UtoffFz3A1FuAcXC+4DA1XYkgx3AIS7TxLgLi3CvXbG4f7hhyjt3Em4N/N5asF9asr5ZUjCPWCehHv1uCTCvVCo+yfGhHuKtQrcrbExlHbuTB3uvtMS7r5jI9yzVVPhXihU/3GQALhjfr4a3lHgPjVl73MtAnf1nIR7E5+nBty900WJcA+OcK+vROEeI8I9xVoF7oB9kmtluFtjY/YnDyAFuPvBShs74d76NRXufgXB3W9sEeCuj6sK7hMTgb+8Sbi7I9z9p4sS4R4c4V5fhHtyEe6QDXfrvffsE0kG4e6a3jTcaz2P9g2FMz7CveVqZbjXinB313ZwVz+pIdxbG+517E+EO+Geau0Gd6A27lyPIdxjR7i3Xq0C93ozCXf1Od6Ee+1Mwh0A4a7m1cJwryfCnXBPNQlwt3p6og2WcK9MT7gHzpdwb07G4V7+ham2gjtAuEeIcLcj3GuMlXBvaoR7ikmAe+QI98r0hHvgfAn35mQc7moawr3mcxLuTXwewt09r2bC/cknCfc6ItyTi3AH4e43LsK9emyEe7Yi3EOmI9yNRbjbtRLcw9YN4e6OcE8uwh2Eu9+4CPfqsRHu2YpwD5mOcDcW4W6XKNxHR2GNjtaeV1bgXiwCCwuRnjdOhDvhnmptA/epKVhDQ/b/E+7u0oD7kSOZgDsmJwn3coR7yHSEu7EId7sk4R5aluDe5Ah3wj3V2gXurukId3cpwB0A4Z6xRMN9chLW2Jj9D8K9qRHuwdOFRbjHTxTc//3fnY9AJtwrEe6GItxrTxcIhakp+yRMuPtGuLdekuHuinBvaoR78HRhEe7xkwR3PcK9EuFuKMK99nRh40wK7tbJkyi8/z7h7p2m/A1S1Aj35kW4h0xHuBuLcLcj3NOPcK9EuBuKcK89nSm4A0ChUCDcG4xwb1614O47fTPgvmdP+EAJ96ZGuAdPF1bm4b57t31cE+5OhHslwt1QhHvt6ULHOT+P0s03E+6eIsP91VeBQoFwz0AS4B4pyXDv6QFmZmpOQ7iH18pwtwYGKv8vDe79/XWte8LdUyvBvfxhH3qEu6EI99rTRRlnaf16wt1TZLiXpyHc5Ue4h0wXBe5Rzif1wH1iAtaOHYR7s54nBbi7pifcXfMi3CulDXe/CHdDEe61pyPc40W4t16Ee8h0KcAdCMdd0rUj3DE/D2vPHvNwHxmp+XnkRuG+uAhrbIxw90S4VyLcDUW415huaEgs3K0PPwydH+Hu+Rrh3lCEe8h0hLuxjMMdtffnZsE9LKNwL0e4u0sL7tbAAOGeUIQ7UoT7wABKnZ2hs4kKd2fakNKAe5QId8/XCPeGItxDpiPcjZUG3LGwABQK4dPVqC3hPj7e8HOqeYmE+5EjwMcfG4c7AMI9oQh3pAd3oI5LSAj3SoR7VYR7dYR7yHSEu7FSgXsC07Uj3JPaN6XCHQAwO0u4g3A3VqvBHXNzobMh3D21K9yPHAmcD+FeHeEeMh3hbizC3S4U7gsLKB08SLg3O8IdAOFurJaDe4QId09tCvdaEe7VEe4h0xHuxrJOnoQ1Otr058k83AHXvpTIeXZxEVhejjRpU+A+NWXkm7a6ItwBEO7GItwjTBtS4nC/885ETkyEu+drhHtDEe4h0xHuLRfh3ljNgLvICHcAhLuxCPcI04aUONwTOgAJd8/XCPeGygzcFxZ8/zhI3Ah3d4R7/OkIdxnzSjzCHQDhbqxMwb1YBObn63+c9/nbBe5lvBDu5a8R7g2VGbgnHOHujnCPPx3hLmNeiUe4AyDcjZUpuCeUcbiPjdl/ljykpOGuItzLXyPcG4pwD5mOcG+5Wg3u1smTiT13lKxz5+xr4pOYV4vAvfTDH8KamkrkaQn3ZCLcQbjHnQ/h3niEe/Mi3EOmI9xbrlaDe5ZrFbgnuf0J92Qi3EG4x51PqnDfvz+xd0YiPScI96xFuIdMR7i3XJHPSxE+hhgg3BuJcK+OcE8mwh0A5udhPf004V7nfFKFe8IHG+HeehHuIdOlBHfMzAT+Rc9mRLjHj3CPH+Hu02efOZfdEO7xI9zL1XpBJtz9I9wbj3BvXoR7yHRpwd1whHv8CPf4Ee61I9zjR7iXI9zrnw/h3niEe/Mi3EOmI9xbLsJdToR77Qj3+BHu5ULhvmdPfQNNMMLdE+FeFeFeXbvCPWqEe+tFuMuJcK8d4R4/wr1cTbinvIMR7p4EwD2pP19OuDcvwr12hHvrRbjLiXCvXdquAgh3YzUL7tbUVOAfS0p7ByPcPQmAe1IlBffiH/+Ite5uwl2LcK8d4d56Ee5yItxrl7arAMLdWM2Ce815pXiZDEC4V0W4V1UsFrG6dSvhrkW4145wb70IdzkR7rUj3ONHuGcgwt0T4V4V4V4d4V47wr31ItzlRLjXjnCPX+vCXV2LfPJkYtcjpxXh7olwr4pwr45wrx3h3noR7nIi3GtHuMevqXDv7OxELpdDLpdDZ2en7zR9fX3ONNPT06HzjAr3Vopw90S4V0W4V0e41y4puFsnT4rGFuEeP8I9foR77bIE92ZYtpGaBvfh4WH09fU5/+7s7MTw8LBrmvHxcWcl6P9fK8I9wrQhEe4xnhOEe9Yi3GuXFNwB2eX06v8AABZISURBVNgi3ONHuMePcK9dVuDeLMs2krFLZfL5fNXC5vN55PN5598dHR2Bj+/u7kZ3dzeuu+46XHvttdi8eTM2b96MpaWllr+t9fRg+ZNPIk8bNk3x5ptDp4syn8XFRaxu3Rpp2npuK0ePYuX06cCvL3/yCVb37TP6nEtLS1g5fTp0miS37eXz57Fy9ChW9+1DccuWmvO5dOkSVrduxcqFC4mvm6zeLp8/j7Xubqz29ODy+fOh06/u2xc63crRo5HmdeXhhyMfs2ndVk6fxsrRozWniXpsq3017WXyu128eDH1MZi6Fbu6Ep3f5fPnEz2fLCwsRHpOqftSPbd6XrdN35Y/+QRrGzdirbvb+Gutvn7SWn7lx+uuuw7XX3+940sTlk0iI3AfHx93fcei6uvrc62Ajo6OwB8xDA0NYWhoCBs2bEBXVxdOnDiBEydOoFAotPytuG0bVj/9NNK0q7/9bfj8br4ZxW3bGp7P8vIy1np6QudV7211cBCrZ88Gf/3TT1Hcv9/ocxYKBayePRs6TaLb9sIFrA4Oorh/P0p3311zPisrK1jduhWr776b+LrJ7O3CBZS2bsXqk0+iMD8fvi3270fhwoXQ/SRsmpWVFVx5+OHIx2xat9WzZ+3lqbVOoh7b5X017WXyuy0sLODKlSupj8PErdjVlew8L1xI9HyysLCAlZWV0OeUui/VtS3qeN02fVv99FOsbdyI4j33GH+t1ddPWsuv/Hjrrbfitttuc3xpwrJJlCjc1XVA+oL19fUF/tjA+51LlO9S2vFSGczPA8ViYrOLcqlMlAoFXirTaLxUpnk5l8pE/LE7L5XxmYaXymQqXiojJ14qUzvJl8qYsGwjNfUd946OjqofKejxGvd0ItxjPCcI96yVJtxX8nlgbi7yWNOIcG+9CHc5Ee61kwx3b82wbCM1De76b9iqm7oGSP9uhJ8qYz7CvTprbAzW5GTtabIA9z/8AdbISKJjzGyLi7BeeCEVuH/11VeRh5lWhHvrlTTcMTsLa2wssdkR7kIi3AFEg3uzLNtILfs57iw4wj1emYC71BeKlIqCU2dawr16GsI9UyUO94RrK7gPDQELC2kPwz/CHQA/x91YhHvjEe7xItyzF+EeHOHeelkDA2kPoWbtBHfREe4ACHdjEe6NR7jHqylw37Mn8Fpowr3xCPfgCHdmOsJdSIQ7AMLdWIR74xHu8WoG3Gs+H+HecIR7cIQ7Mx3hLiTCHQDhbizCvfEI93iZhjsWF51lJdzjRbgHR7gz0xHuQiLcARDuxiLcGy9xuCeMWcLd87yEe+wI9+AId2Y6wl1IhDsAwt1YhHvjWW+/nSjck45w9zwv4R67pOFuvfde6Dom3GVFuMuJcBcS4Q6AcDcW4Z5As7OEe4wI9+yVNNyjRLjLinCXE+EuJMIdAOFuLMI9gQj3WBHu2YtwD45wZ6Yj3IVEuAMg3I1FuCcQ4R4rwj17Ee7BEe7MdIS7kAh3AIS7sQj3BCLcY0W4Zy/CPTjCnZmOcBcS4Q6AcDcW4Z5AhHusCPfsRbgHR7gz0xHuQiLcARDuxiLcE4hwjxXhnr0I9+AId2a6KHBnBiLcARDuxiLcE4hwjxXhnr0I9+Csqanwj78k3FmCEe5CItwBEO7GItwTiHCPlXS4rxw/DiwsGBpVNiLcG4twZ0lGuAuJcAdAuBuLcE8gwj1W0uH+9ddfGxpRdiLcG4twZ0lGuAuJcAdAuBuLcE8gwj1WhHv2Itwbi3BnSUa4C4lwB0C4G4twTyDCPVaEe/Yi3BuLcGdJRrgLiXAHQLgbi3BPoAThvrS0lMCA3BHunucl3GNHuDcW4c6SjHAXEuEOgHA3FuGeQPPzsI4caXg2hLuh5yXcY0e4NxbhzpKMcBcS4Q6AcDcW4S4nwt3Q8xLusSPcG4twZ0lGuAuJcAdAuBuLcJcT4W7oeQn32BHujUW4syQj3IVEuAMg3I1FuMuJcDf0vIR77Aj3xiLcWZIR7kKancXa5s0oHjhAuBPuzY9wlxPhbuh5CffYEe6NRbizJCPchTQ7i7WeHqyNjBDuhHvzI9zlRLgbel7CPXaEe2MR7izJCHchRYX7/DysoaGmDIFwjx/hzmJHuBt6XsI9doR7YxHuLMkIdyFFhXsTI9zjR7iz2BHuhp6XcI8d4d5YhDtLMsJdSIQ7AMLdWIS7nAh3Q89LuMeOcG8swp0lGeEuJMIdAOFuLMJdToS7oecl3GNHuDcW4c6SjHAXEuEOgHA3FuEuJ8Ld0PMS7rEj3BuLcGdJRrgLiXAHQLgbi3CXE+Fu6HkJ99gR7o1FuLMkI9yFRLgDINyNRbjLiXA39LyEe+wI98Yi3FmSEe5CItwBEO7GItzlRLgbel7CPXaEe2NZR45Em45wZxEi3IVEuAMg3I1FuMuJcDf0vIR77Ah3MxHuLEqEu5AIdwCEu7EIdzk1C+7W2BisycngCQj3qgh3/wh3MxHuLEqEu5AIdwCEu7EIdzk1C+6hEe5VEe7+Ee5mItxZlAh3IRHuAAh3YxHuciLcDT0v4R47wt1MhDuLEuEuJMIdAOFuLMJdToS7oecl3GNHuBuqUAAWF9MehW+Eu5wIdyER7gAId2MR7nIi3A09L+EeO8KdEe5yItyFRLgDINx96+vrQy6XQy6Xw/DwcOg009PTofMk3OVEuBt6XsI9doQ7I9zlRLgLiXAHEB3uzbBsIzUN7uPj4+jr63P+3dHR4TtNZ2dn1f/XinCXE+Fu8LlDTnKEu3+EOyPc5US4C4lwBxAN7s2ybCMZu1Qml6t+qnw+j3w+7/zbb4Xoj/e7Xbx4kbc2u331+9/jysMPG3/eS8PDuDQ8nMoyr27dmvp6z+Lt0vAwlgcGIk175eGH8fXYWOpj5o033nhr5u2r3/8eq1u3tu1rWpAnTVg2iZoOd/XjA32h9K/pP3bo6OgI/RED33GXE99xN/jcfMc9VvW8446ZmUR+wZLvuMuK77jLie+4C4nvuAOo7xr3pC3bSInCvbOzE7lczvVjBZX3OxJ1n3dhwyLc5US4G3xuwj1WdcE9oQh3WRHuciLchUS4AwiGuwnLNlLT3nEfHh52LbR3wQBe4571CHeDz024x4pwZ4S7nAh3IRHuAKK9494syzaSsU+VCbq4n58qk90Id4PPTbjHinBnhLucCHchEe4A4n2qTFKWbSR+jjuLHeFu8LmPHKn5dcLdP8KdEe5yItyFRLgD4Oe4G4twlxPhLifC3T/CnRHuciLchUS4AyDcjUW4y4lwlxPh7h/hzgh3ORHuQiLcARDuxiLc5US4y4lw949wZ4S7nAh3IRHuAAh3YxHuciLc5US4+0e4M8JdToS7kATAXUKEu6EIdzkR7nIi3P0j3BnhLifCXUiEOwDC3ViEu5zaDe5YXrZvAiPc/SPcGeEuJ8JdSIQ7AMLdWIS7nNoO7oIj3P0j3BnhLifCXUiEOwDC3ViEu5wIdzkR7v4R7oxwlxPhLiTCHQDhbizCXU6pwX1+HtbQkPnnFRzh7h/hzgh3ORHuQiLcARDuxiLc5ZQa3FlVhLt/hDsj3OVEuAuJcAdAuBuLcJcT4S4nwt0/wp0R7nIi3IVEuAMg3I1FuMuJcJcT4e4f4c4IdzkR7kIi3AEQ7sYi3OVEuMuJcPePcGeEu5wIdyER7gAId2MR7nIi3OVEuPtHuDPCXU6Eu5AWF3H51VcJd8LdTIS7nAh3ORHu/hHujHCXE+Eup0uXLhHuhLuZCHc5Ee5yItz9I9wZ4S4nwl1OhDvhbizCXU6Eu5wId/8Id0a4y4lwlxPhTrgbi3CXE+EuJ8LdP8KdEe5yItzlRLgT7sYi3OVEuMuJcPePcGeEu5wIdzkR7oS7sQh3ORHuciLc/SPcGeEuJ8JdToQ74W4swl1OhLucCHf/CHdGuMuJcJcT4U64G4twlxPhLifC3T/CnRHuciLc5US4E+7GItzlRLjLiXD3j3BnhLucCHc5Ee6Eu7EIdzkR7nIi3P0j3BnhLifCXU6EO+FuLMJdToS7nAh3/wh3RrjLiXCXE+FOuBuLcJcT4S4nwt0/wp0R7nIi3OVEuBPuxiLc5US4y4lw949wZ4S7nAh3ORHuhLuxCHc5Ee5yItz9I9wZ4S4nwl1OhDvhbizCXU6Eu5wId/8Id0a4y4lwlxPhTrgbi3CXE+EuJ8LdP2tyEtbYmNHnJNxlRbjLiXCXE+FOuBuLcJcT4S4nwl1OhLusCHc5Ee5yItwJd2MR7nIi3OVEuMuJcJcV4S4nwl1OhDvhbizCXU6Eu5wIdzkR7rIi3OVEuMuJcCfcjUW4y4lwlxPhLifCXVaEu5wIdzkR7oS7sQh3ORHuciLc5US4y4pwlxPhLifCnXA3FuEuJ8JdToS7nAh3WRHuciLc5US4E+7GItzlRLjLiXCXE+EuK8JdToS7nAh3wt1YhLucCHc5Ee5yItxlRbjLiXCXE+FOuNcsn8+jr6/P92t9fX3I5XLI5XKYnp4OnRfhLifCXU6Eu5wId1kR7nIi3OVEuNcP9yQt20hNh/vw8DByuZzvwo6Pj6Ozs7Pq//0aGxvD2NgY7rzzTmzevBmjo6MYHR3F2toabyndLl++jMXFxdTHwdsarly5gq+++ir1cfC2hkKhgIWFhdTHwZt9W1hYwOrqaurj4M3eFoVCIfVx8LaGxcVFFM6cwdrISOpjMX1Tfrz77rvR3d3t+NKEZZOoqXAfHx9HR0cHhoeHfRc2n88jn887/+7o6Aic14033ogbb7wR3/rWt3DNNdfgO9/5Dr7zne9gcXGRt5RuX3/9NRYWFlIfB2/cFtJuFy9eTH0MvHFbSLtxW8i5LSwsYPnUKVx+9dXUx2L6pvx4zTXXYN26dY4vTVg2iZoG9+npaeRy9uyDFravrw/Dw8POvzs6OkJ/xMBLZeTES2XkxEtl5MRLZWTFS2XkxEtl5MRLZaJdKtMsyzZSonDv7Ox0fpSQz+ed633UzbvA+Xy+amHDItzlRLjLiXCXE+EuK8JdToS7nAj3YLibsGwjGfnl1KDvUuJcF0S4y4lwlxPhLifCXVaEu5wIdzkR7vX/cmqSlm2kVOCufzfCT5XJboS7nAh3ORHusiLc5US4y4lwbxzujVi2kfg57ix2hLucCHc5Ee6yItzlRLjLiXDn57gbi3CXE+EuJ8JdToS7rAh3ORHuciLcCXdjEe5yItzlRLjLiXCXFeEuJ8JdToQ74W4swl1OhLucCHc5Ee6yItzlRLjLiXAn3I1FuMuJcJcT4S4nwl1WhLucCHc5Ee6Eu7EIdzkR7nIi3OVEuMuKcJcT4S4nwp1wNxbhLifCXU6Eu5wId1kR7nIi3OVEuBPuxiLc5US4y4lwlxPhLivCXU6Eu5wuXbqE1Y8/hjU1lfZQUotwNxThLifCXU6Eu5wId1kR7nIi3OV06dIlrK6upj2MVCPcDUW4y4lwlxPhLifCXVaEu5wIdzkR7oS7sQh3ORHuciLc5US4y4pwlxPhLifCnXA3FuEuJ8JdToS7nAh3WRHuciLc5US4E+7GItzlRLjLiXCXE+EuK8JdToS7nAh3wt1YhLucCHc5Ee5yItxlRbjLiXCXE+FOuBuLcJcT4S4nwl1OhLusCHc5Ee5yItwJd2MR7nIi3OVEuMuJcJcV4S4nwl1OhDvhbizCXU6Eu5wIdzkR7rIi3OVEuMuJcCfcjUW4y4lwlxPhLifCXVaEu5wIdzkR7oS7sQh3ORHuciLc5US4y4pwlxPhLifCnXA3FuEuJ8JdToS7nAh3WRHuciLc5US4E+7GuuGGG3DDDTekPQwG4MSJE9i8eXPaw2AA3n//fVx77bVpD4MBmJ6exjXXXJP2MFi5q666ChcvXkx7GAzANddcg+np6bSHwQB0dXXhtddeS3sYqUa4G4pwlxPhLifCXU6Eu6wIdzkR7nIi3Al3YxHuciLc5US4y4lwlxXhLifCXU6EO+FuLMJdToS7nAh3ORHusiLc5US4y4lwJ9yNdcMNN+Caa65xVjhv6d1uvfVWXHfddamPg7d+9Pb24pvf/Gbq4+CtHw888ACuuuqq1MfBm337i7/4C/zTP/1T6uPgrR9XXXUVHnjggdTHwVs/vv3tb2Pjxo2pjyPN24033oj+fsK96ekrm7d0b7fddhuuv/761MfBWz/uvfde/PVf/3Xq4+CtHw8++CCuvvrq1MfBm337xje+gR/96Eepj4O3flx99dV48MEHUx8Hb/34u7/7O9xxxx2pjyPtWxbLJNyzurJbraGhIXR3d6c9DAZgcnIS119/fdrDYABmZmawbt26tIfByl199dVYWFhIexgMwLp16zAzM5P2MBiA2267DSMjI2kPg8WIcGexI9zlRLjLiXCXFeEuJ8JdToR7diPcWewIdzkR7nIi3GVFuMuJcJcT4Z7dCHcWO8JdToS7nAh3WRHuciLc5US4Z7fMwZ0xxhhjjLF2jHBnjDHGGGMsAxHujDHGGGOMZSDCnTHGGGOMsQxEuDPGGGOMMZaBCHfGGGOMMcYyEOHOGGOMMcZYBiLcGWOMMcYYy0CEO2OMMcYYYxmIcGeMMcYYYywDEe6MMcYYY4xlIGNw7+zsxPj4eGLzy+XcQ+/s7EQul0Mul0M+n3fu7+vrc+7P5XKYnp6uul/d1y6ltS3y+bxzf19fn3M/t4XZbaFvB+/XuC3MHxf6/fo6b+dtAcjYHkGvJe22PZLaFvq67ezsdO4PWrf13t8OpbUtVN7jqJ23RVplDu7Dw8POTqLK5/NVEFTP1dHRUbUzjY+POzuq/v/tUhrbYnx83HW/GgO3RTrHhXcMAI+LtI6LsPXfjtsCSGd71Lud2qUktsXw8HDVa8Dw8HDdxwC3hfltoR7jPY7afVukVSpw179D8250dX9HR4fvfNQ7IPrX/U62+nTed3nz+bzrnZSg52rV0tgW6n5uC3dpHRf6feobW24L89si6IWv3bcFkO55yu/+dt4eSW0LvXw+j+Hh4cB1W+/97VIa20JN43dfO2+LtDIOd+93ZZ2dnZiensb4+Lhro4d9V+ndQbw/9lEvit6dTH2nOTw87JpXO/2IJ41t0dfX53pB5LawS2NbqLw/BeG2SGdbqHey9OnbfVsA6W2PoPNXO2+PpLeFfu4JWrf13t8upbEt9HieSr/U33HP5XK+l1IE/VhfVes7O+/OpNK/o/TubO1UGtvCOw9uC7s0jwt1oldxW5jfFvo7vNPT086Podt9WwAyXjP07dTO2yPJbdHX1+cCZ9C6rff+dimNbaHn92ZorelZ8jUV7n7Xmvtt6EZPwvr1WurFb3p62jnhqtS78O14XZaEbeF9x53bIp1t4Tct0J7XK6a9Lfx+1KzeNWu3bQGkvz2C7m/H7dGMbdHR0VH1DRKvcQ8v7W3hfVw907Pkayrcx8fHq65pVidD/UeR6pciGnn3RP/xpvddRX5CgIxtwU+VsZOwLbzz1efPbWF2W+i/h6Pf327bApCxPYLub7ftkfS28L47rL8mB63beu9v1SRsC5X3OGq3bSEhfo47Y4wxxhhjGYhwZ4wxxhhjLAMR7owxxhhjjGUgwp0xxhhjjLEMRLgzxhhjjDGWgQh3xhhjjDHGMhDhzhhjjDHGWAb6/wf5sa+VBvLtAAAAAElFTkSuQmCC"/>
          <p:cNvSpPr>
            <a:spLocks noChangeAspect="1" noChangeArrowheads="1"/>
          </p:cNvSpPr>
          <p:nvPr/>
        </p:nvSpPr>
        <p:spPr bwMode="auto">
          <a:xfrm>
            <a:off x="4687888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png;base64,iVBORw0KGgoAAAANSUhEUgAAAu4AAAHCCAYAAACwm0waAAAgAElEQVR4nOy9a68k13nfO99A+gS0gPkasqEXtiYSxReBAQG0LIvUkBNMFFoKkyNYpCSOgATIBBBC0rDIV9YrYkAfAzyanJwgOozHynhOYInGAAIMaPZ19r27635ba9Vl1f+8WFXV1d1V1dW9u6ur935+xAJn711dterS1b96+lnPugGCIAiCIAiCIHrPjU13gCAIgiAIgiCI+ZC4EwRBEARBEMQWQOJOEARBEARBEFsAiTtBEARBEARBbAEk7gRBEARBEASxBZC4EwRBEARBEMQWQOJOEERvuHnzJm7durWWdT9+/Bg3btzA/v5+8btbt27h5s2bK93O/fv3cePGjYl2//79lW5jmun9mPdzW7o6Zosw3Z8yi1w/i5ynW7durf0cEgRBtIHEnSCIXvDgwYNCoB4/frzy9d+9e3ftEjotgtNtXaxL3Ls4Zotw69Yt3L17t/Jvi1w/i56n/f39xgcGgiCIriBxJwiiF9y6dQu3bt3CjRs3auXsMlRJ6Cq5efMmbty4URnxzf/WlfCuU9w3RR79r6Pt9bPsebp79+7avg0iCIJoC4k7QRAbJ5ey+/fvN8piHnEtpznk0dVyxHU66poLXd5ysasS2qb11JG/pimdIt+vBw8eTPw+l8W8Tf+9TZ+Wibjnx7wuVWSRYwbMRrGnz1/+uunttk1BaYq2t71+LnOe8m2s49sggiCItpC4EwSxcXJZAsZpCVVyVY6qliOj02I7LY9tJXTeeurI1z+P6UjvtLRXyXubPi0q7nXrLG+77TGregBo8/A072GlTL6NuuUWuX6WOU85N2/eXMu3QQRBEG0hcScIYqPkolUWojrByn8/LWW5AOcyW47A5rTJ126zniraDoos71eVYOa/q5L7pj4tKu75OstUbXuRY1b1sDHdh+n158vNO3b5NyxVD1CLXD/LnKcy5QcEgiCITUB3IIIgNkouZeXobC500xHWKqFqirCWmSehbddTxbQ4zutDeXtNr23bp8sOTi1HvxcR9ypprnvtZWS6qf+LXD/LnKeqbfUh558giOsJiTtBEBulLn1iOmILNOdqz0u3mCehbddTtw9thHBaXvM+1e1z2z4tKu5N6S2LiHtT/3J5zoW6Tr7biHvTMotcP8uep7p9IgiC6BoSd4IgNkZTrnVdnnQfxf0yudPlyHu5LdKnRcW9Lr9828R9mevnMjnuJO4EQWwaEneCIDZGVa51TlXOdZX89SFVpk21kjzNoo2E53K4jlSZOtleJsd90VSZVYv7otfPZc8TiTtBEJuGxJ0giI3QZuBnLrFt5G9aMKelrSo/ed7g1Kr11NFUHzzfj6rKLtP7P52z3aZPy4j7tGxXpcoscszaDE5dVtybvmlZ5Pop97fteSpDOe4EQWwaEneCIDZCm7SFacmsk7+6lImyTJZrvy9aDrJt+sy8tI1p6spBVkWJm/q0bFWZeXnhbY7ZIuUglxX3ugeIRa+fnEXPU87du3c3NmssQRAEQOJOEMQGaEqxmKYsaE3VRaYFt0q2p8W4zQRMi+a8l2U3b01R4WmJrjom8/q0TFWZKsmuilC3OWZVefrTXEbc8/Xn+73s9VNm0fOU95XquBMEsUlI3AmCIIje0zRzahfQzKkEQfQBEneCIAii9+TivKn88rt377Ya60AQBLFOSNwJgiCIrWBTUfc8NYcGpRIEsWlI3AmCIIitYFMCfevWraXKhBIEQawaEneCIAiCIAiC2AJI3AmCIAiCIAhiCyBxJwiCIAiCIIgtgMSdIAiCIAiCILYAEneCIAiCIAiC2AJI3AmCIAiCIAhiC9g6cf/hD3+It99+e9PdIACEYQjf9zfdDQJAkiRwHGfT3SAASClh2/amu0FkWJaFNE033Q0CgG3bkFJuuhsEAM/zEEXRpruxUe7du4d79+5tuhsLQ+JOLA2Je38gce8PJO79gsS9P5C49wcSdxL3ziBx7w8k7v2BxL0/kLj3CxL3/kDi3h9I3EncO4PEvT+QuPcHEvf+QOLeL0jc+wOJe38gcSdx7wwS9/5A4t4fSNz7A4l7vyBx7w8k7v2BxJ3EvTNI3PsDiXt/IHHvDyTu/YLEvT+QuPcHEncS984gce8PJO79gcS9P5C49wsS9/5A4t4fSNxJ3DuDxL0/kLj3BxL3/kDi3i9I3PsDiXt/IHEnce+Mqyju6kOl3Gb/Pt2qfl/3mvE2VguJe38gce8PJO79gsS9P5C49wcSdxL3zrgq4l4l43lLEgnGItiOgGVxmBaHH0RwXYEgCIvX+0EIzxeQMkUcS3heCMvmYDxuXP+qIHHvDyTu/YHEvV+QuPcHEvf+QOJO4t4Z2y3uTTKdQogYlq0knbEIo5GP8wsPusHguAIXAw+DkY8olhAixtmZg8HQAxcxbEdAMwKYFoNuMPhBhChK4Dgcuh7AcQSiWK5U5Enc+wOJe38gce8XJO79gcS9P5C4k7h3xvaKu5JkIWL4fogwSoA0HTeksB2O4xMHpsWRyBS+H8IwGUSYQIgYms5weu7BcQVsm+PwuYWRFsCyOUZagCCLtGuaD00PYNscFwMl/oORD9cLEQQhNN2HZXOIMFbJOUsKPIl7fyBx7w8k7v2CxL0/kLj3BxJ3EvfO2C5xH0e1wywqbjkCls1hmByMRcXfZSJhWkrADZPB9UJwHsO0OAIWg/MYli1wduFhpAUwbY7TMxeGyTDSAmgGQyLVunTdh6b5sB0VpbddoaSdRdBNhtNzFyNNybvnh2A8hqzIkZ8HiXt/IHHvDyTu/YLEvT+QuPcHEncS987ou7hPf0BwHiMIInheiIuBD8sRiCIJXQ+g6QxxotJXojDBcOTjYqDaYOjD80OYlpLrXNwNk+Ni4MLIUmLyNtIDiCiBlBKaHmA48sFYBMvmGI58mJmkD0Y+BloAXQ8wHPq4GCqBT1MgihKEYdJ6QCuJe38gce8PJO79gsS9P5C49wcSdxL3zuiruJdzxvOccyEScB7DsFSOuqYHsBwBAGCBin4HPAZSIAgijEZBkc8+0gKYFofjCvhBhDBM4AURuIhhWQy2o0TccQUYi2CYDJrBVI67qf6f58vbNsfFUOXLXww86CbLxN3D2bkL0+aQMoVtc9hZCk0QhIjj5hssiXt/IHHvDyTu/YLEvT+QuPcHEncS987ok7hXlWYEAM8LcXbu4WLow/NUnrppcximkupEpgiy/HUmYgBQVWO8sEhZ4SIG4zHCSCKKJaRU1WakTBHF6ndxIhHHEjLLnXdcAdsRYDxGFCXZgFUGTQ+gmyrf3TAY4lgijBIYJsPZuQvNYDBMpr4RsFUqz/mFB8NUg1ylVHn4ah/H+0/i3h9I3PsDiXu/IHHvDyTu/YHEncS9M/oi7tOVWXw/hO1wxLFEFEmMtCDLR/dxfu5iMPKLHPahFmCkBXBcUeSl5zJeN1C0qbxj3YdSnEj1QOCHEGGCgEVFqcgoSqAbDEZWavI8e9BwXIHByIeWRf69QL2G8xhJMinvJO79gcS9P5C49wsS9/5A4t4fSNxJ3DujD+JeJc6myXB65sCwOHiYwLQ49CxiPdICHJ86xaBTTQ/geGGlqKdpCpmquuycx/C8EI7DYVkMpqly08vNyEpA2jaH6wkETJWBlDKFlJMR8nLfQxHD9yMVzU9S6DqDYapvBU7OXIyKkpISpskwyHLhuVDijzQlce8RJO79gcS9X2xK3J88SREEnW+215C49wcSdxL3zti0uFdGu1PAcgSGWRnGPLpumBw+ixFFEo6jpFpmYl5+fRxL+EEI02SqlKPmYTBwcXpq4/lzEwcHBvb2dOzuatjZmWy7uxr29nTs7xs4fG7i+MTCxYWD0ciDpvkwDBXZF2E8kfKSiz2yQamOpwbCanoAw+KwHZVb7zoCg6Ea3Kpl1WzybwlI3PsDiXt/IHHvF5sS9zt3Upyddb7ZXkPi3h9I3EncO2OT4p5LtuuF8IKoqAgDoMgL141xeUbd5AhY+Y2h6rXLfACrzaHrPgYDF0fHFnZ3NTx7Nlpp29nRcHBo4OzcgaZ5MM0Avh8iTsY3TylTxDIF41GRh894hDCMVarPwINhcVxceNB1Bt8Ps0o3Ar7v09fQPYDEvT+QuPcLEvf+QOLeH0jcSdw7Y5PiHkUJHFdANxkcL5wQd9sWOL/wVApMpHLL8wh7vkz+ek33cXbmYP/AwM7OakV9Xtvd03B0bGE48mBZStClHA+w5SIuSlCalhrY6rghzs9dnJ65cB2h0nRMBsY5iXtPIHHvDyTu/YLEvT+QuPcHEncS987YpLh7XgjD4hBhUqSLpGmKFIDrCpg2R5ylnxQTK2UybNkMFwMXB4cGdnZWH1lfuO2MsLen4eTUgq778DxRlH/MK9j4QQTGI8RxUpSndB0BTQvUZFKWB9N04LhCzQRLbAwS9/5A4t4vLMuCaaZIOr5FkbjPQuLeH0jcSdw7YxPizrkqzWg7ArrJEcUSyCqzMB4jSiTCMAEXSVHOcRy9Zjg7s7G3r29e1uvSaXY1PD8yMRx58PwQSSJRzPoKVWpSTf7Esrx5lk0g5cK0XIwykZfZQwzRPSTu/YHEvV9YloV797qXaBL3WUjc+wOJO4l7Z3Ql7sUAzjSFH6hKMJatyjmaNkecSLiugGFxhFMTFUVRAtvmODtzei3sMwK/M8LRkQlN81WaT5ZCk9d9N22u6tEbDMORDz9QqTKepyaCklmpSEqd6R4S9/5A4t4vSNz7A4l7fyBxJ3HvjC7EvZyT7nqquoplcwy1QEWd9QCarmYq9YKoiLJLqeq5DwYuDg6MjYv4sm13V8PJiQXTChCGSZH2I8IEYSShGwy6wSCyqjKqdn1SlIkkce8eEvf+QOLeL0jc+wOJe38gcSdx74x1i/t0mUbbEdCy+uuGwYqJiaxs4qIki0qHYQLTDHB0ZHY+4HRdbX9fx/mFC98Pi+g7ALhemOW8+7Adt/S3dOYYEt1A4t4fSNz7BYl7fyBx7w8k7iTunbFOcS9mQQ1CaLpfzCw61BlGOoPjqAGoPosnlmcswsXAxf4WpcW0bjsjHB1bsGxeTBgVx1IN1DU92LZbPLwAUINas9QZGrDaHSTu/YHEvV+QuPcHEvf+QOJO4t4Z6xL3cpTY8wSOji0cnzrQTSXtRycOhloALhI1OBVKUj1P4OTE6kelmDW2g0MDw5FXzJyqBt+qOu5JIhEEISyLw7IFBgMPFwMPTGQPOCs/W8Q0JO79gcS9Oz77bL4ck7j3BxL3/kDiTuLeGesU9xwpUziuwEjz4boqx900VYpMPnFRHEtYFsPz5+bGpbqrtrur4ezcAWORynnPxJ3xGIbJcHLqYDAKMNQCaHpQHKsUNGB13ZC49wcS9+748EOJzz5rvreQuPcHEvf+QOJO4t4Z6xL3fHIky+YIeIwoVlVjND0A4+Moc5otaxgBDg+3dwDqsm1nR8PJqQ0/GM+cqkphxlnuu4/ByIeb5cX7Xgg/CCcmoiJWD4l7fyBx7w4S9+2CxL0/kLiTuHfGusQ9DBMMRz7OLlxohooY5xVkXD8sxD2KEmi6j4ODK5jP3rZlee+248P3/ewIqvKZubhzEcOyOAZDH8OsvCSJ+/ogce8PJO7dQeK+XZC49wcSdxL3zliluJfz2lOZwra5ymnXApxduNBNBs8PESeykHZd97F/naW91M7PTVh2VlUmO4aWxTEc+dCNACMtgOdHapbVrPY9sR5I3PsDiXt3kLhvFyTu/YHEncS9M1Yt7gGP4Oc52zyCpvsY6j4Crko9JnJS2q91pH2qHR1pGA5N+KVvJBiPMRjmUXdVVSYIIpg2h8hrvRMrh8S9P5C4dweJ+3ZB4t4fSNxJ3DtjleIeZ7OBOn6IMEoQhgksM4BuBoikymdPkSJJJEwzIGmvEPfzcx0np3aRCpMkEqbFoRksO6YxNC2AaXJwERcTOhGrhcS9P5C4dweJ+3ZB4t4fSNxJ3DtjFeKuosOA43DoZoCAx7BdgUDEKjrsCIisZrmUKRyH4/D59RuI2lbcd3ZUtRnOYwApwjCB7QgYJoducmg6g64zXAw8aAYr6sETq4PEvT+QuHcHift2QeLeH0jcSdw747LiPs5rB3xfTbR0PvChmwwiTGC7ArYnihSZIAhxfGxdSnB3dzUcHBh4/tzE8+cmjo7M4t97e9VR/L099Zq87e3plTOy5uvO2/6+XllTfnY5A7u7l6s9n4t7vn5ND4rJmOJYwvVCaDqDpjOMtLwWPkOUjRkgeV8dJO79gcS9G54+TfGTn6Qk7lsEiXt/IHEnce+MVUTc1cRJITw/hB9EGI58DEd+UUlGZOkcnMc4O3MqhXmRdnhoQtcDtU0vhO+H2b8FTJPh+NgqtrG7q+H01IZpBnAcDscRcBwBy2I4P3cmZmc9PrZgGJPL2TbHcOjh4MAoCbYJXfdnltM0H88v8U3C0ZGGwcDA6ZmN0ciD6wkkcizkSSLhuCryrmlqIqs8751YLSTu/YHEvRsePkzx7/4difs2QeLeH0jcSdw74zLiniKbGdUPMdID+EGEFCm4iKEbAYaar36XRYODIMxmRb1sSokF3w9VH9IUcSwRhgmSLPLsOLyoCX9yYiEIwiJfvLycEDHOzx08ezbC8+cmXJcX6TxRlCCOxwNph0MPOzsqym5ZDFLmy0nEsYSUav267mNvb/HI++6ehsHAgmk64CIuhL3c8v67rsBg4EM3GFwvhGVzuF5YzEBLXB4S9/5A4t4NJO7bB4l7fyBxJ3Gv5O7du7hx4wZu3LiBBw8ezF1mf39/7jovJe6ZTBoWg+UKqDk9Ac9XMimipEiRyZf1PIHzc2cpua0SdyFiaJqP83MbrssL6b64cPHs2RCa5mcyLuE4HOfnNkzTR5RVZNF1H8+ejTAYuIhj9TvX5bi4cKBpfpZnDlgWx96ehtNTC5yrhxHPE7i4cDEYuEV/PC9cePbXg0MDI82H5zP4vl/MjFrV1MMBw9mFB8NW+e5HJw4uhj5ESNH3VUHi3h9I3LuBxH37IHHvDyTuzeK+Dn9dFWsT98ePH+Pu3bvFzzdv3qxc5tatWzP/ruLRo0d49OgRvvnNb+Ib3/gGPv30U3z66aeI47hVi6IIURQhFCEM04du+hAiRBzHsKwAuuFDhBHibLlyY0xA112cnBg4ONAWbqenFlyXIY5jOA7DyYmJg4MRNM1BGEYIwwia5uLwUINheIjjGEKEGI0cHByMcH5uIQg44jiGrns4ONAwGrkQIkQYhtA0FwcHIxwfG7BttR3bDnB8rGMwsMCYQBRF0HUXBwcanj/XYZhqO57HcHZmtd6Xk1MTlhVAiBCMMbiui6h0fMvHOooihGEI3xewbQbd8DHSPOhGAMdh8AMBLsLiddSWb0II2La98X5QixGGISzL2ng/rnr75JMYb74p8Y//2LycZVn48Y8THB1127/XX5edb7PvzbIshGG48X5Qi+G6LjjnG+/HJlruj9/61rfwyiuvFH65Ln9dNZ2lyty4Mbup+/fv4/79+8XPVQcn50tf+hK+9KUv4fd+7/fwwgsv4Itf/CK++MUvwnXdhZtlOzAMC4ZhwzBtGIYNy3IaX+M4DkzThqaZGA6NhZqmmcX6LcvGaKTWYRhWsX7DsDAcGjBNO9ve+HeaZsK2nWw5u3it40y+djQyYVl2aTsGdN2E4zgTy5W3Y9tO630aaSZMy4aT9dm2bViW1e6YWw4Mw4Zpqpb/O98HapdrjuO0PhfU1t9M09x4H656+5u/YfjudyP8r//lzz0Xb78d4pe/DDrt3+3bMXZ2mvt23Rq9L/rTLMsq3OC6tdwfX3jhBXzhC18o/HJd/rpq1i7u+VcJ5R0s/638FcTNmzfnft2wbKqMylmPYJgMusFwfuHhYuBBNxicLN+6Lt0jb1Kq1JlFq8yUU2VcV+DwUKWmjEZekXuuaT52dkYwjACAqsoyHKr0mdNTG5yrr7R0PcCzZyMMh16R+x4EIXTdh2UxhKFKlXEcjoMDHefnNsIwHu+/EcA0WZFS07ZqzsGhAdNmRdUYABBCwPf94vg2tSCIoBusaIbJ4bgCAYso130FUKpMf6BUmW5YNFXmlVe6rWJFqTKzUKpMf6BUmfk57qv211XRWcR9+ukk/930js9jGXHPB3YaJoNhMpgmw0gPYFi8yLOuks263/v+YiUi1y3ucSzBeYwoSiAzsa4S9ySRENkkSPnNs4247+3rGOn+xMMNgCwNpl7cZZoilimS0nHTdAbT5DAtjuEowEALEIh4ofNJzELi3h9I3LuBxH37IHHvDyTu7QenrspfV8XaxP3BgwcTOULTOwkslyO0bMTdcQQMiyPOqp9EUYKRHsB0RG2UGKiPJC8i7+sWd8fhOD21MRx6xXJV4u66AmdnDi4unKI/88R9Z2eE8wu3KJFZbnnEvfYYRSk0LsFidSyjKIHjhTBMjpEe4PTMxVALKOK+Akjc+wOJezeQuG8fJO79gcS9XtzX5a+rorOqMnWJ/uuuKlMu7TjSAzh+iCSTZd1iMGw+N83jsvK+TnGXUmI08lQ6y4EBxxEAqsVd01RFmt1dDaaptjNP3J8fmfBKpSybxL18zEWS4tyX2LMTmEIizfbJDyI1U60joOkBGIsRRgnJ+yUhce8PJO7dQOK+fZC49wcS9/ZVZVblr6viytdxL5cldFyBoaZmSdUNBt3iYCIu6ru3beV1e57A0VFzOcVlxD1JlJDv7IxwdmYXOelN4n54aMB154v73p4O02QAmsV9d1fDSPeRJBKoOA6z4p7NmipTaExiz0rwzExw5icQyfjvnEUYDH0MtQCmxWHanCZmuiQk7v2BxL0bSNy3DxL3/kDiTnXcO2NZcU/TFDKRCIJQyaLFwbgS2hTNaTHTsl7+t5QqVaVpBtK24q6E3EU+QVIQhDCMAJ4nMklPM0kfYjh0kSSyEPwmcRdiOXE/PrERsKj2mBSDU1UhdyB7AHJCiUNHSfszM8G+ncAO1d+lTKHrAY5PHGgGg2lxWDaHzyLEiUS3H61XBxL3/kDi3g0k7tsHiXt/IHEnce+MRcS9kO4Z6UQhm0357BPrwKy0l6P5pslwcKA3inueZz4WdyXp0/JtmkEx0DRvSaImZFLR/WEh+CqlZvxax1GTOtm2Evc8Wp8kckrcA0iZp/vMfmOwu6dDN4PKGVFnxB3qeOZ57cfuWNqfmQl2zAQjJosUJd8Pi8oyusGg68FEZR9icUjc+wOJezeQuG8fJO79gcSdxL0zlhH3dOpnxmMwHlemf8wbnDqz7rQ02HXkVc6wur+vIt+a5uHszMbenp4JvYHRyMVo5E6k2xweGhgMXIxGXtGGQ3dihtOjIzP72/i1e3s6Tk9tjEYeTk9t7O5q2bocjEZuIeg7OxpOTixomofzcxv7+7MPHKdnNlhW7aWNuKcpIJIUZ74cS7s1lvdjN4Ef59VoEljZYOG8PKftCoQk7ktD4t4fSNy7gcR9+yBx7w8k7iTunbGouDMWQTdVrfYwS0ExbQ4rG8SZR+DTdH4t8iZxBwAhYpyfO9jZmZX3Z8+GpVb1+6o0m2HD65pe23Yb1b/f3ddhWAxyzrEYi3uKRKbQS3ntz6xSMxPsWmqQKqDE3TAZjCxdybYFBqMs6p7QTX0ZSNz7A4l7N5C4bx8k7v2BxJ3EvTOWEvdsIKppc+h6gKHmw2PR1LLtxL0qEl/e3qI13vvYTs8c8Cwvvo24yzSFIybz2qfF/VmeLpMdLscR0AwGzw+hGQy6yYsHLGJxSNz7A4l7N5C4bx8k7v2BxJ3EvTOWnYApjiU8L8Rg6MGwGGKpcq69KIUbpojk/AGqdVH38s95fvnhYf1g1T633T0VbW9zHHJx96MUR1N57dOpMs/MGCdeApaZu2lxGBYH5zEMi8P1Q+gmg+UIGqC6BCTu/YHEvRtI3LcPEvf+QOJO4t4Zi4i7lCm4iOG4qpKMirwzld8OwI8kjt0Eh06Ci0DCjdJigqY2+e51qTNxLDEa+djdrUqZ6XdrG23Pxd31fJz5s9H1qrZnJ7CEOma+H0HTGYYjVZ4z4DEsh8P1wpljS8yHxL0/kLh3A4n79kHi3h9I3EncO2MRcWdZvfDBKMBw6ON84MF2BeJYAkhhcIndkmweOgl0LhEmzVH1NjnvnMc4O7M3LuKLRtvNltH2NE0RcAHd8bO89riVvGtMDUBNElmkyfhBBJmlGblZ6UtiMUjc+wOJezeQuG8fJO79gcSdxL0zFhF3IeIsp13ltZs2V7XCM/HUmJwRy307wZDJbMKgvGpkvaA3RePbTM7Up3Z63j7aLlPA8jkGlled114j8CMmIbNjJmWKKJbgIobnhxiNfGg6QxjRjX1RSNz7A4l7N5C4bx8k7v2BxJ3EvTPaiPtE2kqUwPVCnA88XIx8sDBGCkCmKUbBrLjnKR2DQMn7eL7P8bqnt1G13Tzf3TCCynKLfWt7+zpMmxUPKrUtm67Ki1Kc2xznpjcr6g3yfu5LhNl4As5jGKbKdVelITlGOoMXXO+byTKQuPcHEvduIHHfPkjc+wOJO4l7Zywi7iJMwESMKEnBWAzDYvBZhDQFoiTFRV5zvEIy97LIey6Z5XVXb69a5sMwwcWFi52dzcv53Gh7GM8cw+kHFQBgcYoTL8GRWSPuVcc0+/dzN4EXj8tnOm4IP4gQRioS73ghVZZZAhL3/kDi3g0k7tsHiXt/IHEnce+MtqkyaaomWnI8AdcPYTsCQ82H44VIUyDIZ/hsiA7v2yrnPZYq7l4VYR//uyy3kx8QjEU4Oelvici9fR2WzWu+PcBEFJ7HapKlHatC3KvkveKYWqFECvWNBGMxLFtNxGQYDOcDT1WWocGpC0Hi3h9I3LuBxH37IHHvDyTuJO6d0V7ckYlhhJEW4PjEwdmFBz9Lw3DCFAf2/Gooh04CS0gkDekj423m0j77e8cR6GuJyLMLByJMpo7fbIpMmGO0BrcAACAASURBVKQYBOMBvZXiXtVKx3PHUg9D0wNUT05dnJ6pphkMiSRxXwQS9/5A4t4NJO7bB4l7fyBxJ3HvjLbintdtNy0VybUsDi4SJdQpYAmJPbu5Akouns+dBE6Y1s4kCjSXisz7o+s+9vb6VSJy/0CH5fCZXP7pfYqzmVH37bGMN4r7nMoy+bFMEtU0nUE3GEyLQzMYYqossxAk7v2BxL0bSNy3DxL3/kDiTuLeGW3FnQURzs4cHJ3YGGoBLEfAD6KiqozBVbpHo7iX5P3ITeBFY3kHMFfcJ+U9hRAxzs+dXuW7n184EFEyUz0n73OapkhkCotLHNqlY2ImOLJqUmXmHNdRMBZ3IWLYtsDF0MfFwMf5hQfD5JAUcV8IEvf+QOLeDSTu2weJe38gcSdx74y2g1PDMIbjCJg2V83icLwQYZRMloJsESHOlzt2JfyoWtzLP9eJe5qmCIIQx8f9yHc/ODTguKL224PbtzNpFxKHzuyxqs1xn3NMR8E49cjzQ2g6g+OqcQimxYuSlER7SNz7A4l7N5C4bx8k7v2BxJ3EvTPairuUKfwggm6qFAzD4gh4DClV1HxhcTcT7JgJTjyJIG43QVFVv3pT331Hw2DoIYrVQNGq/r/0khxLe0Ukfa64Vx7XGMOyuHtK3D0/QhxL5IeNxH0xSNz7A4l7N5C4bx8k7v2BxJ3EvTPairuK5AaqWonJoOkqXSaMVZqGFkhUzvY5J3K8Y03KO9LJijNN9d2znyBlCsfheP58c4NVj04s+EFU+9ARyxQvfq0k7RVtQtxrUozqxD3Ojp0QMTSNYagx6CaHZQuIMCFxXxAS9/5A4t4NJO7bB4l7fyBxJ3HvjDbiLhMJ3WIwHV78LhQxDJvDy+q4azWTLzUPsoyLZSbkHfNz3Kf/nSQSpsU2Umlm/8CA5fDawbZhor6R+MqLpW8lKoS8UdzLr5s6loNAIi59hjIWwXYEdJPj5NSBZjBENDh1IUjc18vZGfDoUTvxI3HvBhL37YPEvT+QuJO4d0YrcZcShsWgW6qsYAogCCJoJoPPo8mIe4NgNs4Gmst71C5dZjqCnKYp4ljCNLuV953dLEUmksDMpFGqTvuFr6rH/IsXK9KJFhX3igcglSozPg6uG2I49IvZUx03RJxQxH0RSNzXy2efpbh3j8S9T5C4bx8k7v2BxJ3EvTNaVZXJBoHqpsptNy0O3WBwXIE4KafKtJT1utSPbMCqF6W1dd7HXar+OY47jLzvaDg5c8B4VJTFzPuRyBReKHHqJUW1nUpxX1GqTJKOZ081LV4MUA3DBEIkiGK6uS8Cift6IXHvHyTu2weJe38gcSdx74y2Oe5xIuF6AsORKjE40gI1ADJJx1Vl5tUdbxL3cuTZVZM0RXK+uFe1JJGwbY7naxywurOj4eTUhs+iib6lAESiarQ/n8pnnyvu1pS4t6osE09UlfH9EIbF4bMYIkzAWATLEWAiqTm7RBUk7uuFxL1/kLhvHyTu/YHEncS9M9qKO+MRDIsVg1N1g8F2haqikk7Vca+Jpi+SAnJgJxgxCZ6k+XjVyvz36X7mSJnC9QROTmzs7q52kqadXQ0nZ5PSng9AdUKJMy/BXsVDSa2457Xtp8V97hgB1UalCZgYj2GYHLqh2nAYQDPYzEyuRDMk7uuFxL1/kLhvHyTu/YHEncS9M9qKu+NyaEYAPwgRsAicx4iiBDKLihczp9YJ5rwykRV/37USnHoJnFAils3SPt3fvDEWYTBwsb+vr0Tad/c0nF04CPhY2hOZwo9SDIPmqjH/ompwalnc61JlGsR9x0qg8bG4R7EEYzH8IILnRdA0Bt3gCCO6uS8Cift6IXHvHyTu2weJe38gcSdx74y2Oe62w2FYKnLrB6pqie2KIpLrhCkOKiYVqk33WEDuDx0VVQ7itLJyi+pifepMGCYwLYbjYws7O8tH3/f3dQyGXjGhUZKmCGKVJnTkqLr0tfuWi3vDw8sy4r5rJzCFLFKEPD+EaXG4XgjGY3h+BDer6U60h8R9vZC49w8S9+2DxL0/kLiTuHdGK3EH4Lkqv92wOSxHwMr+z8MYABBEKY7dBM+suF7cm6Ltc5bdtRKcuAkMnqfPtKs8k/8sZaoq4Wg+jpYQ+KMjE4bFEEZJMfB0xCSOXdW3oqJOQysi7m3EvakCT6kdOAmcMN9HCT8Td8sJYdoCQ43BdkNISVVlFoHEfb2QuPcPEvftg8S9P5C4k7h3Rltx5yyCYTI4fogoluA8huVwMK7EPUpSXPiZwFZFjNvktreQ/L0sfcbgkxF4ZK2p1nuaQqW1+CF03cfZuVNKoRlOyfoQz3ZGOHxuYjD04PkhwjiFE6ZK2L0E+7bKxT901IDaYy/Bsat+t1NxDBYW9+njUvGNxbGXIIjH3zoEQQhdZxiOAgy1ALrJEbCYJmBaEBL39ULi3j9I3LcPEvf+QOJO4t4ZrXLcAcSRBBMxRJTA80KcDzwMRj64UOIuU2BUruU+rzVFlVtUpdm1Epx4CTQm4YQpoiIHPm/NUfk0VbOMWjaHpvkYDl2cnzs4PXNwdu5gMHSh6T4cbzwAN8oGn+pcwuQSllDbdkOV4x7Eqjmhync/cCb7PTM4dWpfayPuVa/J/j4IkiL/n7EIusGgaQE0LcBIC2C7gtJkloDEfb2QuPcPEvftg8R9lpde2szxWEbcf/7zqxVQI3HviLaDU9M0RcBUZRndYDgfeLAcXqpfDlUSsk1KTFW+e13+e1PU2VSR7UNHzR5qClUDPi8jmfV+rsBLqfLDwzABF6qMYhyPB3zWrUM90oyPUZLJPU9SuFGKE6/0DcRlxb3mGwktqyiDFLAdAcsWkNk+CRFDNzk8/3pHAZaBxH29kLj3DxL37YPEfZZtEvc7d0jc+8CVFnfHFTg9dzHSA1wMPAw0HzxMlDiiVFnmMhH3umVaROR3rQTP3QQXgUqlsYWKhPNECXUiS6k1as8aS0uW5byI4kP9TqYpwkSt3xIqCj8MJC78BGee+jagNuLeJlWmxTHcsRLoXBYPT7YjoBsMYTwerGraAo4Xrvy6ueqQuK8XEvf+QeK+fZC4z3IVxD0MAdddRa+6hcS9IxYR9zCM4XoiE0SVimE5AiJSlWVYnOLEbSnubXLem1JFWkjtvq1yz8+8BBe+EmuNSRhcwuCq9rwlJETLwa4yVZMruaGaYOncT3DkJNirymnPU4ZK/Z0R96aIe4vjdegkcKP8YQIQIoFhcmgGU7XcdQbT5sX5IdpD4r5eSNz7B4n79kHiPstVEPfPPkvx4Yfbd15J3DuibTnIydKLQBSpmVQHml9EdBOZZnnulxD2FYl7bd3zTOr3bBUVN4VEOEfcY5nCi1TZxzNPCfOEqLfsU6W410XcW6zvIpAIs/z2KErg+6pMp2FxGCaHaQlwHs+te0/MQuK+Xkjc+weJ+/ZB4j4LifvmIHHviLZVZXJ55yKGaXMYFoduMJyeu7AcoRJI0qkZVFcl7fPEvW4dFcvmg1r1UlUaoHowa5iksIXEIEjwfFrWF5T2GXGveN0i4r5jZmky2X9RlMD1Qli2EnfT4vCDCElC0r4MJO7rhcS9f5C4bx8k7rOQuG8OEveOaCvuxUykmbjrBsPFwMNQC4pJmNJUpZE8d1qK7RzJbp3jXiXuU8vt2wnO/QTmhLBPTuCE7HdhovLWz32JAzvBTNrLvH5X9b1K3KdeU1sOsmI75frtKcYzuLpeiNMzF/sHFi6GPs2YuiQk7uuFxL1/kLhvHyTus5C4bw4S945YVNzTNEUUS1VG0QjAuKrCEkZJkVYyqEuXqRPeRQaqzhP8qej6sZtgFEjYpZSYbI+KVuyXTGGHKnd9327YdoWUV+7r1OuLmVNrXrPIzKnn/nh/oiiB4wgYppoUy7QFDIPB9ULECUXbl4HEfb2QuPcPEvftg8R9FhL3zUHi3hGtU2WAonSibXMcnzqqJKSVzaAqxgMgLSGx1zIKvZKUmtK/9yw1KdEgkMUkTcl4fqaKco55ffYUF4GcFPYaaa7cj3kPJdacqjJWjbhX7POuparm5GkyYZhA0wI8P3Zwcu7BtEXxIEVpMstB4r5eSNz7B4n79kHiPguJ++Ygce+IhcU9kbAshouhB91gsG01e2oixyI8UV2mSXjnRdnbRtxNVQZyGMgiFSaW5TSYyZbvS5goYR8EUg04nbfdNt8INLx+bjlIqyJVpuJ4HbkJvDgtxF3KFCJM4LghDFMNTHW8sJg4ilgcEvf1QuLeP0jctw8S91lI3DcHiXsFt27dwo0bN3Djxg3cunWrcpm7d+8Wy+zv789d5yLiDqBIzRBhAillUYpwYkKjVFVgaT1IdY6U1wp0WXrdcWlHWRFpznPARaIqxBhcpcQc2NXC/s5/kvi/n9T0bd5Dxjxxr/m2oM0ETDtWgiGTiGe+PVBImSKKJLhIENGMqUtD4r5eSNz7B4n79kHiPguJ++ZoEvd1+OuqWJu4P3jwAHfv3i1+vnXrFh48eDCxzOPHj4sDUv53E4uKe04hjfmURFMVWbwoxZGzuNzOi1rXLZPPoHrmJxhltdotkcIWKSyhRH0YSJz5qkLMbl06ipngmRnjzbckPvn7mr9fRtwb1tOmqkxeu718DkonhSLsK4LEfb2QuPcPEvftg8R9lpdeknj33e4/B/sq7roOPH3azfGoE/d1+euq6CxV5v79+zM7fv/+fdy/f7/4+ebNm7Wvzw/wH/zBH+CLX/wi3n77bbz99ttgjK2k+QGD7gQ4NQOcdNxOzQCnVoCzUlu0H//HWxH++yO20n595cWk8e8XpouRaTful+YE8IPVnCNq9S0IAliWtfF+XNX25AnHj34U07noUfvbvxX43vdiPHnCG5czTRM/+lGMP/uzpNP+vfZagv395r5dt2ZZFoIg2Hg/+tS+9rUEX/tat9cmYwy2bcP3/YVe89pr1f188oTjL/9SrKRfi9xrl225P/7+7/8+vvSlL81Nmbmsv66aTsT98ePHE08vOXfv3p04GDdv3qz9umEd4u77Af7m/xxfbI7PcGF3L+7LN7/X4n5hB7D98U06CAIEJPFraSSL620k7v1rJO7b10jcZxuJ++y6+iTuq/DXVbN2cb97927tVwjTTzFtnliWSZWZzq2WMoXnhdCMALdfk8XfEplCZ3IyLaVpQOe86i1tUmqWSc2peF2RKtN2cGrd9ptSZabz9BvquO9YKgUoH3SbxBIBiyCiZPKcLHQmt4uHD7vbO0qVWS+UKtM/KFVm+6BUmVleekluJM+9r6kyi9xrL8u8SPuq/XVVrFXcb968OfP1QplN5LhHUQLbEdD0ALYj8NrrciL/faLCzLzBpm0HpzZVdWlTuabFNluL+zyJv2xVmfxvbgI/Hue2u14IM6vow0VcVJC5yjnudTe5dUDivl5I3PsHifv2QeI+C4n77LpWKe7PnqV49qx6fU3ivg5/XRVrE/fyaNu85flA5SeTdVeVyckl0XEFhpoPxmOkaYo7d1KEUQKR1RGXqZqF9KCuPnqbSPy8Aaxto/FNEj71+0uJe1V/LiHue7aq257kVXtkCk0LcDH0YVgcps0hwgSMxdkstqW6l1cIEverA4n7fD76KMVvf9vdNU/ivn2QuM9C4j67rlWK+8OHae2333Xivi5/XRVXuo77DClgWgymzQEAcSxx+3YC3WQIeDSOyicpBv5UecimtJY28t1WzOsi4A2CXYj7o5q+Tq+jqf9V4l7Tx7o67me+KnM58S2HzTHSAhyfuRjpARxXwLCUwF9FaQdI3K8SJO7z+fBDOVeiVwmJ+/ZB4j4LifvsujYt7n3neok7AD9Que2mrSb+efXVBI4nEMeyKE+YpimCKMXxdMpM27zxKtFuI+7z1lcp7/FkxL1tOk6LFJ+JHPeKB4lC3EuvPXITeNH4OAoRw7Q4PD8EFwksW2CkBRiMArheSKkyK4LEfb2QuM9nG8S9y3Eni4j74SHwySfd3gs3UXubxH0WEvfZdZG4N3PtxF0mEr4fQrcYLEfgtdckUqjouxAx4kQWKTP2dMrMPPmti4gvkkazqLibU+LetPy8h442EffS64rBqdnP+3YCU8hiQqkkkbBsAd1gECIpRN52BDw/Ug9LVxgS96sDift8tkHcu3xPLiLuXQ7IK2+TxH3zkLjProvEvZlrJ+6AyncPeAQmYty5o2butGyOkR7AdgXCTChjmWJUVWVmUTlvm1qzSKrM1PK14t4mVaamf3Nz3EvivmMlGAQSoRxH28MwgW4wOF6YH3jYNodl8ysdac8hcb86kLjPh8R9EhL3WUjcZyFxn13Xou8FywJ+/vPq15C494DLinsulUzE8FmE116XcL0QIz2AYTFoRlASTYAnKc6n893r5L1tVL0qAt5G+Ouk32o5OLXNA0NrcY8Lcd/J8tp5PJZ2KVVuu2EyDEc+mIgh0xSGxaGbvIjKX2VI3K8OJO7zIXGfhMR9FhL3WUjcZ9e16Hvh7Ky+byTuPWBVEXcACIII3/52AsZjGBaH64ewHA7L4cVyaQrwOMWZJ7GzSNR9UVleNFUmk+eFxL3NNualylRE3E+8BEE8ORjVdVWKjGEy6CbDSGfQTQ7D4giyij5XHRL3qwOJ+3xI3CchcZ+FxH0WEvfZdZG4N3MtxT2HMSXuPExgmCoSzISqMz6etAnFYNWJ+u4LDPKcmw5zWXHPU2UexfPFvW1OvVUxOHXqtUcmx9Dy4EWlSaxiqSrGmKqKzMXAg+UI2G4I0xJFGc7rAIn71YHEfT4k7pOsStzv3Zu/j8tA4t4PSNxn10Xi3sy1FncpU9y+nUAzGIaaSpFJMU6nSaRq+c9+JCcrzSwr73WR+raR8boc90c1656X1rOIuJf6em5zWK4PmaYAxnntIy2AbjLYtsBg6GOkBzBtkdVsvz60lYRV1L4mcV8vJO7zIXGfhMR9FhL3WUjcZ9dF4t7MtRZ3AHj9dQnHETBsDhEpsczTPSybw3IEolKpSD9KceyW0maq5HvZqPsqxH1eGs+iEfea1xy5CeyAw/f94pgFQQTPD+G6AoOhh/OBB8cLwZiqJMNJ3CtZxU2bxH29kLjPh8R9EhL3WUjcZyFxn10XiXsz117c79xRAylFlCBK1IUXhmpQ5UjzMdICOG44FXlPceo1DFitkud5KTF14t64zqlUmb9vWE/bViXupbZjJjh2E7ihBBcCvu9DyhR+EKqJrFiEOJGZvPswLY4olkXK0XXizp0UT57M32cS9/5D4j4fEvdJSNxnIXGfhcR9dl0k7s2QuN8ZV0GRUtUZ1w0GzWAQIkYQRDAsnkWLx/LOYlVtZqZUZFNKzLzI+jxxb4i6N5aDXOQbgNJy0+K+a6nqMUGk6tyHmbhHUYLhyIduMPhBBMcLESUSjEUwLQ4urlekPefOnXaiQOLef0jc59OluOs68Fd/ReJ+GUjc+8GqxP3wEAjD9suTuJO4d8Y6xB1AIe9mVr4wz8cOgkhFknmMJJFI5HggpkhSDIOpSZpWIe5tHgaqUmXKEfd50t9iG2Vx37MTXAQSPEmLtCHOBWzbhW1zmBbHcORjqPlw/QiMxwhYBBEmiJPreaMmcV8vz56lOD7uZlsk7vPpUtw/+yzF7dsk7peBxL0frErc791rf70BJO4AiXtnrEvcATVY1fNCaHoAzw/h+SEGQx+GrUpFjrQAliOK2VXTNEWUpLCEGrS60yTJqxD3eTnui0Tcm/ozJe5HbgKDS4hkXGVHiTuHYTg4PnHguCEcR2Aw8mFYquyj7YbFsWrLD35wddJpSNzXy4cfys6msCdxnw+J+yQk7rOQuM9C4j67LhL3ZkjcSydbRd0lPD+EmcmnaQvYrsBI8zHMqqU4fog4KU02lOW9X/gS+/YcSV40VcacI9nZ7+aK+yIPEtm/v/KixLkv4WepMSmUuMtsn4UQMC0Xp+cehlqQDUxVDztmPqj3Eudj2yFxXy8k7v3iOoj7s2cpdH3+cvfupXj5ZUniPgWJ+ywk7rPrInFvhsR96mSXJxEKowQBizHSApwPPNiuqkPuswhMxIhK9cvTNEWYpDB5KfreRsTbiPsiqTJN1WQq5Lwqkr9jqSj7i19TUXZk5R4BII5VFR7dYPB8BsdxYZgcmsGgaQF8P4QIE4TxYpH2uvOxzZC4L87ZGfDoUbtrgMS9X1wHcW+7j5cR9+lIPYn71YbEfXZdJO7NkLg33MjTNIVhMAxHAVwvhJWVNIxjCcvmGGoBAhapaHQp+h5EKUZM4rmTTJaNbBLyNnK/SKrMItsrLXvoJBgGKsr+0kuTDyacx/D9CKORj6MTB5rhwTQdXGTVY1xXpRddpnoMiftyXBVxX+SmTeLeL0jcx5C4V0PiPss2iPujRymePq1//5C4dwuJ+xxxd70Qms7AeIwwkgijBI7NoWk+DIsVA1fz5dM0BVIgSVN4kRq8+txJZktHrkLcS8tMDE5ts+7Sa3csJeyDQMKNUsRSpcTk4g6oSPtICzAyGFw/wlALoGkuDNPByakLzWCIE1mUzVzH+dg2SNwXh8R9eyFxH0PiXg2J+yzbIO75vZbEvR+QuM+5kctEwvVCuL6q5e77IS4uPFU9xQsx0tWA1SiT+jRNUV5jLJXAj5hKoWksH7ms0E+Le8tt7GYpMSMm4UYSkZzM93/pJYkkG1waxxIjneHo1IHtCnh+BMPwYFkuHFfADyLIS0p7m/OxTZC4Lw6J+/ayKXF///3m9w+Je/02Sdw3D4n77LpI3JshcW9xI08SiSiWYDyCYTJYjoDrhdDNfAArVwMyba4izlAZ4eU0k0SqFBpTSFwEKsI9I/FthLtpcOqjeG7Jx90sun4RJDCFSomJ5bjEY1rks6f42tcSjDSVJpQkEobFcXruQdOzeu1uAMtykSSr+1AhcV8OEvf1QuI+n02J+8svk7gvA4l7PyBxn10XiXszJO4L3MjDMAbjcZEOwnms0mUMhrNzD7rBINMUjEWwHQERJhPynktxJFO4YQqDSwwCFYnfsy8h7nnE/VH1a/ZsFVkfBBIGV+kwKrqezvQvihL4QQQuErz4YoKTUxdnFx4sW2CkBTAtDtsW0E0OP+BwPR/JCuu0k7gvB4n7eiFxnw+J+xgS92pI3GchcZ9dF4l7MyTuC9zI07wkIlKEYQLbETg9dzHUAox0BsvmkDKFYTIMRmrAppel2Kjc98mWpira7UcpLJFC5xJDJnHuJzh2E+zb7XPj33xL4v/6e/WaIzfBua9SYHQuYQm1jUhORtQnHijSFILHcBwBxw1hmBwvvphANxguhj40g+H8wsNIC1RVHRaDcQ7f91d2LhY9H32HxH1xSNybCQLAddey6ktD4j6GxL0aEvdZtl3cwxD45BO5UnG/fbtetqsgce85mxR3AIW4CxHD8ULYjoBlC1yMfFiOAAsiDEY+bC+EbXOVauKHsGwO1y3VNi/Je7HuNEWSpghliiBOYWdReY3Nb3/xI4m/+/8S2GEKP1brSErrn46s5zXrOYvgBxHiWMK0OHSDI05S+H6Er3w1wcGhgG5wWLZQ++oIhNk+hGFI4t4AifvikLg38/Bh97LVFhL3MSTu1ZC4z7Lt4n52Brz88moj7qsW95/8JMXh4ezfSNw7YtPiDsxKcCgSaDqDZQsYJivKI460AKbN4QcRBkMf5wMPps0RsAhcxOPBrFNy3bQtVXIS4xKU2TL37qX4zW9k7Wunf5ckEn4QwbI4TEv1SdMZDIMXy/3hHyb4wVsx3OwBJYplsV2AxH0eJO6LQ+LezDaK+09/2m7SokW4juLeJCfLQOLeD7ZF3L/znRSvvrqd4n77dvXDL4l7R/RB3HPKEhwEkZpt1VQDN3U9wMXAK/LcTYtjpKvZRS2b42Low7J5FvlOwUUMESbFrKSlrRT/cp36N2Yu7tOyHseqb7atKsHEWZUYxtRAW59FasKkKIHjCGg6QxglAKDE/QcxokRVzMlfm0Pi3gyJ++KQuDezjeI+LaKrgMT98pC494NtEfc//mOJV14hce8DJO4rEPdcvhmLwHgMmQKGwWAYTEXkwxi6weB4IQDAcQQOn9vFYNYgiHB+4cFyBPwghGEy2I6apTUMY3ChBsT+5jcSP/tZAi5i+IFKcfGymUpzcWc8gmVzWDZHwLIJk7QAmsEmxN1z1XZySVf9TGCYPMvXF/jDP0zw9g+T4tFBZfeQuLeFxH1xSNybuYy4n51h5ZHvMiTuY0jcq1m1uD98mOLZs+3+zCBxn4TEfT4k7iu6EaZTqSuuF8L1QqRIJyLZaZrCMDmeHzkwLQ7OldQfnTgwTA7dYDgf+IW42w7H+cCDH0T4x39M8P77EUxHQNMDDEY+dJOD8Rj37qX43/87hpmVp1T56qrizUhj2UNBVHwDEIrJhwnGInhBhIDHsGwB0xL4oz+S+PE79W9GEvdmSNwXh8S9mXni/tOf1vdx3ceLxH3MdRJ311Uza7Zh1eLe5biKdUHiPgmJ+3xI3Ncginn6jJq8CHDcELYbFuUWTVuouu8Wh26qXPiRzmBmJRfPL9TkTlEkYdkCz49tGCbDP/xDhHffi+CzWA181QP4TEXj791L8atfhTAtjiQrXKMbHMNRgJGmJN/xVHQ+ryjjuALDUaCi7FoA2xXj3Pk0xZe/LBtlhcS9GRL3xVmnuD95svy1tS3i3nS9kbivXtw//TTFp59WCcH1EfezM7R+b5C4z0LiPgmJ+3xI3NcpillqSRjJopoM5zFcP4TnhxiOAgw1BsPkMEwOxw2h6QwjXUXCw0jCcgQGowC6wfD/fsrw3vsR4iQtcup5FkEvi3ueI2+YvFifprNicqhc3ONYzQprWjzbnpJ6ACTuK4DEfXHWKe6XubZI3OdzHcW9rtQciXs16xD3Tz5JEYYrW2XnkLhPQuI+HxL3DkUxj7jnAz0dR8D31WRNpi3guiGGWgDHC4sKLlZWgtF2PvjCSwAAIABJREFUBP6f/+7h3fdCpKlKbTFtJe6AetM+eRJBMxiCIIJMJHSDwbBUuUrTFsjT02cnhaqGxP1yVIl71Q2GxH1MG0G2LOCTT9LeivsvfiHxy196S2+rCRJ3BYn75bkq4r7Ice4jJO6TkLjPh8S9Y3GfHtAqU1VRhosYQsSwHQHbDeGzGGGkIuJeEEGIBP/jfwT4L/9FAFCRe8sRE+L+61+r5Q1LRe+tLE9eiBhMxEUkfp6w55C4Xw4S98VpEuSywNy7119x/+CDBB9/HCy9rSZI3BWrFvemSVrKkLjPsoi4P37s4p/+Kbn0NnNI3MeQuJO495ZtFvcyVfXZc5mPYgkRScSJLNJs0jTFP/xDhL/8S/VGixMJEY5LNOZVZaRMwUQCL4gRxrJyG20hcb8c10Hcf/vb1Z4vEvdmSNwVJO6XZxPi/vHHAX7xC4q4lyFxn4TEfT4k7j0QxaIaTdPf0xS/+Uzigw+TiSXzvzVNwJT/e1FI3C/HdRD3l16S+MEPVisTJO71kLgrSNwvD4n7crz7borhcHXrI3GfZFlxv327enZUEvcecBXFvS1NN9p1TItN4n45rou4r1omSNzrIXFXkLhfHhL35VhUkOexbnGvq3O/LeLeJjCU96HqOiRx7wEk7iTuy7LqtI4mHj1SN4ttE/cnT9KFyiaSuM9C4j7bJxL3Zkjcl+MqifvTpymePl3+/Nb1q+6a2RZxb/P5SOLec0jcr4e4r2N/ViHIbakThb6Le1uBySFxn4XEfbZPJO7NkLgvx1US90XvvW37ReJO4r5xSNzHF7FlAT//+fpEl8R9eUjcl4PEvRkSdwWJ++UhcV8OEvdJSNy7h8R9i8W9fCMncZ/PKsV93ocViftykLg3Q+Ku2LS4376dNr6OxL0aEvdZSNwnIXGfD4k7iXstJO71kLgrSNxn6Zu467r6Zo7EfXXinr9nt13cf/xjWTt4sS0k7peDxH2SRcX90aMUOzsk7r1m0+L+9GmKYD2fyXMhcW/Hw4cpXHf29yTu8yFxX7xf06xL3J89S/H978uFxX3Z47UoJO5jtkXc79y5/DWxqLj/5CfJpR8WcrZN3PPU1jIk7pMsKu737qV4+pTEffUbuVG/mbt37+LGjRu4ceMG9vf3565r0+K+6qftRSBxb7+OqnNE4j4fEvfF+zXNusQ9/0C7zuKu60CSkLivgq7F3XWBn/2M4c03q6+TZdg2ca86fyTukywj7n/7t+naxH2V/roq1iruDx48KHaqisePH+PWrVsz/26CxJ3Evc06SNyXg8R98X5Nc13EfXoimi7EPV8Xifvl6VrcP/ssxbe+FW1c3IMAl/rWnMR9kmlxv+w1uoy437olVy7u6/DXVbFWcb9//z4A4ObNm7V/z5dpWg4AvvCFL+ALX/gCPv/5z+Nzn/scXnjhBbzwwguwbftS7dvfjhZa/q23BH73O/fS212m/epXHt57jxU//+53btH/t94S+NWvvJVu74/+KMFbb4nav1uWBcuyVrrNVezPt78dVZ6jF1+MV9bP3/3ObTw2b70l8M1vxjPXV/mcrbpfpmleeh0ffxzg44+Did/9t//m4/Hj6mv+xRdn9/Ey7Ve/8mqPa35N5Mf+vffYTF/bXFur7td0e+89hgcPVvtezPvwrW9FE/eANvu47PGa16bvhe+9xyrfs3Xvx2Vavq78WPz5n4f4+tebz+tvfmPju98NK9+Peau67uvO7a9+5RXv2brXvfWWwNe/3rzf//RPLv75n92Z62v6eJWv+1W/17797fDS18S8e+H09fvnfx6u7LPqvffY3OO87Lmua5dxgKrz9+KLMV58MV5bv+qumUU+v997j+Ff/ssY3/zm7GfV737n4utfj4v70mWv0fw6yY/FvM/Ht94S+PKXE3z963HldfjxxwG+9a1o4prL/fFzn/scPv/5zxd+uS5/XTWdpMrU7dDdu3fx4MGDieXqvm44PDzE4eEh3njjDXznO9/B/v4+9vf3IaW8VHv99cWWf+cdiZOTy21z2fbrXyf44IOk+PnkZNz/d95Rf1/l9r78ZbXeur8LIeB53kq3uYr9ef316nP00kur6+fJSfOxeecdFZ2Yvr7K52yV/YqiCI7jXHo9v/iFauXfffBBMvO7ct8XfQ81tV//Oqk9rvk1kR/7pn41XVur7td0+9nP1Ifwqo5J3n75S4nbt9OJe0CbfVz2eM1r0/fCDz5IKt+zde/HZVq+rl//OsHt2ynefFNFXKuWvX07hZQS774b4Nvfrn4/5q3quq9q+T6+9JLEX/91/eveeUf1q2m/y+ejfH1NH6/ydb/q99rrr1/+mph3LyxvL4+4r+qz6oMPkrnHedlzXdcu4wBV5y+PuK+jX6ORxGuvVS/vui7CMGx9nPOIe9X5f/nl8X3pstdo/t7Oj8W8z8d33pFFxL3qOvzFL9S9oHzN5f743e9+F9/73vcKv1yXv66ajYr7/fv3Z3Z8HpQqQ6kybdZBqTLLUfV1bVOKBaXKzLKuVJkvf1k2psr84AcpXn21u1SZ6Xth31Jl8vfVu+8GuH179akyd+6kl0qVKZ+P65gqMxy2m86+iWVSZdaVktKGrlNl7txJK9NbgO1JlfnqV5s9ZF2pMjmr9NdVsVFxpxz3xSBxb78OEvflIHFfrF9nZ2rAZJlNiXvdhzSJ+1jc//RP08rKHiTuy7OsuK9ifxYV92fP6s9ZWzYp7mdnqvxh236RuK9P3K9sjnvO9I6Xf6aqMu0hcW+/DhL35SBxX6xfVX0gcW/Xr2W4rLg3fbiTuC/HNol70zlryybFfd79kcR9/eJ+GX9dFVTH/RqI+29/m+Lddxd/M5G410Pirrgu4v7++9XvhW0V91Vcc30S9zAEDg8nl71K4v7++/LainvTMrm4/+mftruet0Hc6+YhAUjcq1i3uPcREvdrIO6L5OeWIXGvZxvE/ZNPUljWYushca+m7kOBxH388ybFPd/HcurSVRL3fF0k7pPk4v6Vr1wdcW9KLbusuD96lBYPuCTuJO6dQeJO4t5mHSTuy12rJO7VkLjP0kdxr9pHEvdqSNzbo+vAT386/mzaVnEvv0dJ3EncO4PEfXlxz2+WbVmnuN++Xb1eEvflWLW4l6ckJ3Enca+CxH194r6zg+JvJO6bF/fpz9pNiLuuk7hXQeK+BZC4Ly/udR+sdaxT3PMP1U8/TfHRR+NtkLgvx2XFPe9X+cMjh8SdxL0KEvf1ifvTp5P3QhL32XXl57tP4u66s2Mtprc/TVtxb7p+y/1KEhQpkl2I+z//M4l715C4k7jX0oW4P3w4uU8k7suxSXG/fTutLVG2KCTu9ZC4b0bcy8eKxH0WEvfZfjVtf5pVi3v5fHQh7nm/SNy7g8S9Z+L+5EmKoOYzf93inte4zdkWcZ+exIPEfdyHLsT9lVeWG0NRBYl7PSTu2yfuOzv1dbdJ3Encgesh7otMtHUZcX/zzck0T4DEvRdcdXGfNzBlneI+vf5tEffpc9gk7mGI2lJbi0DiriBxJ3HPIXEfk8v206f19wkS99WJ+61bshg8Om9dJO7di/si1+1lxL38uhwS9x5A4k7inpMPolxE3Kf3cVlI3BUk7u3EvVyGbVlI3Ncr7j/5SfU5WlTcj4+Bf//v+yPuYYiZKGS+zask7m3XReJO4j5+LYl7J5C4k7jn5PtD4k7i3oZNivui40uqIHFvL+4//Wm6sLjXfbgvKu75uvoi7nWvW6e4V036t0px/1f/isR9GhJ3EvfeQuJO4p5D4j5mWXH/5BMVZSRxb4bEfZY+i/udOyTuOZsQ96r38SrFPT+PXYv7o0cp3nijftAxiTuJexeQuK9A3N99N8VwuLr+kLivXtx/8IN0Y+IeBCgGHPdN3MsyTOJeT9/F/aOPUnzjG/V1li8r7k+fpsWMpDlXQdzziXVI3Bfj2bMUx8fj9V8Xcf/wQ/Ue7LO4/93fpZ2J+507Kf7kT0jcu2Yrxf0v/uLtS+eL5qxC3FcZhSdxX4+45x/kmxD38gcFiXszfRH3p08nS1z2XdxzgVmXuFe9H6+CuJevexL39pT7fhXEfZ7Mb5O4l0WXxJ3EvRf88Ic/xHe/+/bKRIHEvX79qxT36Zs0ifsYEvcxbcT9z/4sxbSItqHqvV43cG/6uiRxJ3Ev7yOJ++Li/v77ksQ966ProlgHifskJO7zIXEnca9dP4l7PSTu4753Le75jfzDDyX+83+Wrct7Th/3J0/q5YHEfRIS98l9JHFfXNxffnk24v7qq7N1t6e5iuJe/hxaVNzffHOcplSGxJ3Evbf0WdyrRtIv0x8S982Je9vzR+I+7vsmxX36Q9R1VRS9irrrpG/iXicyVeIehmp6cxJ3Evc6+izuZeGrYxFxf/gwxZMnzeK87eL+8svV54zEncS9t5TFPb8I5z2xN1G+oJ49S2s/9HOaxH3emzbnt79N8dFH1cuRuG9W3NsKDYn7uO+vvJLihz+UtTP+LsK8r4LniXvTNb4t4l73IVcl7uX39rrE/eHDFP/6Xy8m7uWBrF2L+/e/L/Hqq+sT9//wHyS++tVZcc/3uUtxd936mVmn93Gaqyju89Ln+i7u77+v3sPXSdyfPJl82CJxn8+VEPdlohA55dc2SXPOKsS9SR5J3Encl2Fa3D/6SH0odyXu5RvmItNbT0Pi3j9xz4/zIuI+fV/tUtxzSW8r7q++muKv/mr84T4cTn7zNi3ub7yR4itfmRX3fJ+7FPd596F8masi7k+eqCpdV0Xcnz5N8eKLY3EvX8/TXFVxnz72JO7zIXFfo7hX9WuePJK4k7gvw7S4z/uAKfdz1eJ+mffjpsU9/yaMxH2y71dZ3PMP/Hwfp9/b2y7u//W/Vn9GbqO45+f/qoj7vXvqWrqu4u66wF//NYn7opC4r0ncnzxJ8dprqxN3XSdxn4bEfQyJ+7ivlxH3uuuyrbjrOvAf/6PcKnF/+DBtHOB7HcX9zh1ZPMRtu7hXTQSXb3OV4v7oUYqnT2f3J4fEncR9mmlJr/odifssJO5rEve6D6tlxf3OnZTEfQoS9zEk7uO+blLcP/ssxeuvb1fEPT8OdYPrr6O4l48ziXtz36uur1WK++3baTFvyzrEvU7my1w1cf/5z9OtEvfyg3TVfpO49xwSdxL3nOsm7oeHwCefVG/zOov7v/231RGlafos7uW6zpsS97pUPxJ3Evec3/52fE10Je7lc0bivhpxv3OnWtyfPav+3N20uNeVwc33uyzuH388WWSExL0HkLiTuOdsWtzffrv+ellG3B8+bC5lNp2KVa7iskpx//73Jb75zUlZ2YS4T1d5qhP3r3xltlxfFX0W9/J1SeJeD4n7ZsU9PxYk7tXLbbu4T9/3yq/ro7h/9lmK739/Utyn71Uk7j2gC3HPayNXQeI+pu/i7rqY+Ip1WXH/+c+rZeiNN5qjAIuK+7wPnenrq3ydrFLcc+kor2u6X599psqwXkbcgwBFTmxO1Yf0dF9J3Ldf3Jct4Xvdxf1P/iSdKP94lcS96j6bv66NuH/jGyn+zb9pFvBtFHfLUk5C4l7drzfeIHHvPasW91dfHQ+oqfsAK0PiPqbv4j59PpYV96rraxvF/aOPUnz66ax8LSPu+e8uI+5V0kHivpi4/8//2T9xf/Jk8j1ZdS9c9p593cX9j//4/2/vfmPjqPM8j/ezndM+AK1Oc3t7JyaStaN9AuLZPhkkngwWwUFIIwUygWDixIsDEZDZyU5INjEQCE0ImMx4ktEGDLMKJoTETGYZRieDZ3B8kRCMOQSj8TKWOcB76xkTg2PHabu7Pveg+lf9q+qqrurq6l99q/vzllqQdnX1r/72y+1yu/o1oFXgHrRPRIX7pk3hy5NFuKvzHuFOuKtaCu5hB59ffieFuHDfvdsf7vPzlT/OEQXud97pj8esw/2eeyrrTgLc/d71a2W4+80/C3Cfn7e3VSNw9/uUp1aAuxcwEuDe25sO3PfssfDEE1ZLwP3xxy3XuZBwlwV3/fdq9Ah3wt1EhHsDcB8dtf8CqrrPOy+1k+vjqgX3c+cs3HVXyQURVSvAXX/RkQB3v5OJCbhv3uz+9I7164sYGgq/PjMI7lNTFn7/+zWRcK+1HaPCXX+RC4L7woL9i7tB+3gQHgn39OAe9CkRtaoF9507bbi1Aty//31zcB8ctCL/1eNmw31urvo564X7I49YgZe6RoF7sej+y79qGXW4B/3OBuFeH9xffLFEuMeIcG8A7monjwr3iYnal2uokxDh3tpw9+JB/fn0uHA/d87C669X3nGfn4fzzmNacFcfLei3HYeGLMzPJwt3HQ/S4e73l2WbBfc9eyyxcI/zMahJwH3XLsv5aRvhHu13YVTNhrvfPlEv3GstTxS4+/1UlHBvDtz9PsLRFNwHBiz88IeEu5GyDHc/POpFgftTT5Xw2Wf2fe0Adz/kqAh3+34v3INekE3CXY3Vb79Ux0u7wj0IUc2Au1pG6XBX38yFlQTc9X21HrhPTtrnI8K9Mna//WtgwPJ9DSXcCXdvpuGufyBCf7+FH/yAcDdSu8N9166S7wmmVeFe6125LMH9qadKDlZbHe76JQmEe2U6wt09Ln0M+rwmJvzP4wrUacHdPofzHXd97H77lzrPZg3uu3eXMDVVfU4ACHdTcF9YAA4eLDUN7vrxQrgbrBXhrl+f2yjcFxfh+rgwgHBX96UJd/3E0Y5wLxQqvwxMuBPuteBeCw8KNYQ7nPET7snAXd/+hLs7U3DXj0fCPTjCXQDc9RNfo3D3O5ET7oQ7kC7cvfsq4e6OcCfce3tLGB21WgLu//AP7Q33WuchNR3hTrjHjXAXAPdjx9wnoXaD+333lZw/pU24E+67dlnOdiXcKyUF97k5wj1puOsfNxoX7mpcacNdrQO/osLd73gh3Al3b4R7vAh3AXDXIdKOcO/trUYN4V6dabirS1tMw12dpNsN7vfdV3nH1a9G4L53r4Wnn7acbUa4Jwt37/leHUPf/37wa0kUuE9N2d/IJgV3dQyp5ww6TwS9ThDuZuE+MWFhx47swb1QsP9q+eys/SlnhHuyEe6Eu2s6E3A/csTGFxAN7mqbeKsX7l1dJbz1Vjy4e/eJVoT7li0WHnmkgg4dbqbh/qMf2fNtJ7irPx7TDLgr1BLu2YK7Pq+ocPduxyzAfWEB2L69teE+NGThnnvqg7s+rizB3btPRIH70JCFP/yBcI8S4U64u6YzAffe3spfu4wCd++4VPXCff36UuiP9JKG+z33WBgcrJw4nnuu+o/ANBPu3r8qWgvu+onPC/egbwKaBfdNm9xI27+/hF27LNx7L+FeL9wPHiwR7m0O93vusZy/PnzvvcFwX14Gfvzj4E8oaxbc+/vtZWwm3NV404D7yZP22NTjTMB9cdH+ZigrcO/ttTA5SbhHiXAXCnfvZxqnBXf9gJmYcD+WcHePS306kBq/DgXvyTcpuBcKwKlT4XBXL8gm4d7bW3K2baNwV8uzaVMpNty3bLFc+3C7wH39+uThriDi3SdGRixs3064S4O7F8hqOi90vedjb0Fw/8d/tD/jXjLc1TeUacBdf9yHH1b+mGIz4e53TmgVuKvfiSPcM1IjcJ+ft39cpdco3PfvL2H37uTh7ofROHDXP5qrUbh7xyQR7lNT9rtLacDde1IwAXf1gh8Gd7WeTcLdi6G04a7/wp++Dgn3+uEetE+oMRDu7QV37/5FuAfDXX9NSxrujzxitQXc9f2wEbh3dR0g3E3khfu991auGwuDexAUGoG7OpET7nZBf/0wDtx3764f7t4Xd8LdLNz1E7lJuJ8+Hf5LYVHhvrgIvPAC4Z4k3P1+2hEV7vPz9l87JNyD4a7vX9LgPjVl/7KiNLjrx3+rwL27m3CvB+5/+7eEe1V9fX3I5XLI5XKYnp6OPY2eF+76jkm4pw/3oAM0DtzVidw03BUU9GUi3GXBff9+Cz/+seUso34MNQp3tU6jwn1w0P5T2mrdE+7V69lv3UeFu37+2rSphI8+igb3ri77lx4J93ThrmObcCfc9cLgPjRkozwNuDfDr0nVNLiPj4+js7Oz6v/rnUY1MzODmZkZ7Ny5E93d9+OBB6Zx8OC0s2OWSiX84hf2rVTyv33+eQkHDrjv27TJcu7bvt2e5t13i1XTqduBA/Y0X35ZQn9/Cdu3F3H//fZ93nl5x7V9u32AvvtuEceOFZ15rl9vz/fYsaID9+3b3c+7fbv9uIceKjrL+PnnlekOHLC/7l1G9Xxq/u++WwxcP95xKSio+7xjunLlCi5dulQ1zqB1/73v2fPavt1exq++KuH55+11qMalL486kXvHpW5qefTnVOvQux23by85cA9aHu/68q57/b7PPy/h/vtLeO65Ii5dKuFPf3LvXwcOlKrg/u67Rec+fV7r19vPcexYseb+610etYw9PRZGRtbw9ddfO9Nt3150UPv55/Z23L69ev76fuOFu1o/x47Z8/r8c/d6/sUvSi64q33cC3c1f33bfv558PGow10to1oeBff77y+5llE/hvz2cTUufZurdajfp7a/vt97zxPefVBfN2qsp04t++6rQfudepxah37b33s86uNS+7065+jLqK8vtc02bKheD889V73f68uor9egfUKNwbue/da9Pga1T6jzpb6M+vlLzV9to127KvuJvk8owBw4UMLAwDK2bnUfj/o51G9f1dezGqe9bezzvTpH6+d2/Xyvwz3otUQ/3tXy6MeQmr+al34O1c9D3v3ee65Sy33sWNE5r3rPE/q618/HfudHfexq3/HuX36vqzrc9XOOPi59n/A79vR56fuEgpt3ebzHgnebqeNfrWfvuUpfz+ocrfYvv/Xzwx+WnP3S73hRcFevaQcOlBy4/+IXJdf+rO9L+mvHpk3+zlGvOV5P6GPVXzMXFxdRKBRc8/Aee/rjFNz9zqve11V9v3z++RK2bfM/BvTjcfv2Et5/v/o+BXd9XPp+eP/9pSq46+veu20PHChhenoaDzwwjXXrHsCDDz7o+LJZfk26psE9n88jn887/+7o6Ig1jWrdunVYt24drr76alz1jf+Cv/nm/8Df/Lf/ibNnl/C/Xp3FyqFDmBo8hy8Gh7Fy6BBWnnwSK4cO4fLTT2Pl8GGsPPooLj7+LD54acJ135kzS859b708g8XDA/jimRfxwUsT9jSHDuHys8/a//3pTzHx0ge49HgeFx9/FiMjS3j99SW8+eYyLj2er5qXd1xvvTyDX5+axRfPvIg/Pv8re/579+K11+zHffD8Ozh7dgmnTy/h/MmPsXL4MC7/9KdYOXQIvx3+BF888yLefPOSs4xfHj2B8yc/xtIbb2B8fBFfPvszfHn0RGUZDx3CL1/5s7M8Hzz/Dr589mdY2bfPvW4OHcKVxx7DF8+8iKmX38Hl557DysAAXn55GSMjS/ZYDx3C6Otz9rrVxqWvm5XDh/HWyzO48thjVfO/+PizGB5exh+f/xXeenkGp08v4YtnXnTW4dzzp7Dy3HM4f/JjXHnsMUy89AHOnl3Cr0/N4rN/OVtZXwMDuPLYY7j8k584y6OP63ev/A5nzy5Vbce3Xp7Ba68t4cyZJWdeaqyXf/ITXH76aVzp73etL7WMo6/PVd138fFn8eab9ti/GBzG6Otzrv1r4qUP8MYbyzhzZgkjI0sYGVnGl8/+DG+8OufsJ2rdnPnXeZw/+TE+eP4de9tqy+isw4EB1xjeenkGXx895qzDLwaHcfmJJ7Dy5JP47F/O4vXX7ec8fXrJta9+MTiMlUcfxZV9+7By+DAmXvrA3m8OD7rGevbsEn7z+hdYOXQIHzz/DkZGlvH10WP2tj182BnrL1/5M/7t3+zHffavb+Ktl2cwMuJe7t/9bhEXH38W509+7KwbdQzp+6o6HkdGlnDq1JJrO6rlOXt2Ca+9tuSse7WM+jH05xOvYOXRRyv7avl4HBlZdsagtv+fXnvDdd8vn59x1qna713nifL2V8eQd92odf/5T17GysCAfXyU19eXz/4MK48+Wjm21XLv2+csozpPVB1DPsfj7377/5xxqf3+jTeWXY8bfX3Otb7UNvv1qVnXuvnNb5Zc5y/9eP8/z73p7L9XHnsMyz//OX43PudabnU8qjH85sz/xdJLLzn7qlr3K4cPO+PSx6D2iSuPPYapwXP44/O/wpX+fqw8+qiz3+vLqLbRr35l7yf68Tgysow33lh29onfnfitc5/av5xzqGe///LZn+HL/Ycq6/nwYfzylT8741Lne3WOnho85+z3at1PDZ5z9tWRkWW8f+Zj12uO9xhSy6jGpa8vfV76OVTNS53v9f3L+/qlzjl/ODXhnFfV+V6tr0uP552xv/76kjMvdQyp/fHXp2ad/V6N1Xsu/OUrf8aZM0v432/9CUuvvWYfZ+ffw5kzSzh79hJ+9asl57VKnY/1871rv9+7t+p1VX+tVfvEyy/b21Ytj75f6seCd5t9ffSYaz2rc6F+TlDne3WOVvuSOoc6x/HAgLMvqWVcGRhwnSfeeGPZ9Zo28dIHOH3aXu6pwXPO/rx4eMC1L+mvHa+8Utl/9WVUrzmvvbaE98987Doe9dfHL5/9GX47/Im9np96yvW6qo49v311eHjZMY06jvXz/R9OVV5rLz7+rDMGZ32V56Wf09T6+uxf38Toq59h7pkTrmP0rZdn3Oe98rjUueOD59/Bm28uO9tfP46VTf7w87ed+9S4vvVXf4X//l//Bn/5l1fh6quvdnzZLL8mXdPg3tfXh+HhYeffHR0dVT9KiDKNt3379mH/t7/tvnN2FtamTbD6+2H196O0aROs738f1qZNKPX2wurpQenmm1HasAHWuXOu+wBU7nvvPVjd3bB6e2FNTMDascOeV3e3Pa9du+xpN2xAacMG1xDUv/V5ecfl3Nfbi9Lx4/YYbrqp8riovJZQAAAgAElEQVTjx535We+9B6unB9YPfoDSpk3A5CSs3l77a2oZy8+jHmf19tq38hhKmzY5z6fmb/X2otTZ6V43mza5lsfq74fV3V1ZtuPHYd17LzA3Zy9PeVzFO+5AccuWyrrp6bHHs3594PxLx4/b66E8Xj1neTZtgnXuXGXb9vfbjzt1Ctb27fb8d+50lsdZzz09zuOc7XjunDMu1/LoY925015f3/uea305697nPu/6wuyse/9S4/csn/oZqBqXM//ydlTrXh+X1dPjXp4f/MDeP8rbGwBKBw5gdeNGe7/3/OjPO9bSzTejdNNNzvqyentd29upvF71/au0fr097vJY9Z9J69vWW2nDBnsZ1b5YPob0fVUdj651Vl7uKDn7eHkZ1T7hHI9AZQzaPuG9z1mnx4+7xuXa/uoY8q6b/n6USiVcefhhe+zd3ZX11dtrj6t8bDvL3dnpOrb9jiHv8aj2G2dc2v6mP857zYCzzWZnq9aNsw71c0f5/OVdRmd6dV/5eKzaHkePVsapzmlqXPoY1D6h1uHx4yh973v2+lL7vb6Mnn3Cez7Wx7A8MADLcv+o3jmHevZ7tY3UelZj9S63szzq3KT2JW196dO5Xoc8x5BaRjUufb/U5+U6h5bnVXVu19eXdn5R60Ktw9L69a51WNqwoXpb68fQpk2ufcI5V733nu+50Jmv55zw1VdfoVQquc9dx4+7z/f6a0f59RHLy7BeeAHWhx+6Xmv9zrPO+D3nUHWe1beZes3Rl9vq7nZvs/L5Xn+tBeCcQ9XxYj3ySNUYHDvox4b+muZ5nXMeW36cPi59var917WM+vHhGav++mj19gKTkyjefjtKW7c65xe//UvfV/Xto45j77nDeV31W19qXj7nNH2d6cvo97pduvnmyrnDc86pte6t3l5YJ0+6Xof6+/0/VaZZfk2qpr7j7l2oONN4MwV3wH1yb3u46y9M5XGtvvAC1u65xxzcyycdwj0luA8NJQp3a2CgpeBuHTtGuHu2hxcTScHdG+HefLhbb7+dHty1osLdOn26+XDftcvZl6qOtUbhriM2AbiXenthjY42Bne4j+MquNcYgwS4e8cVBPdm+TWpMnONu2rfvn3Y++CD7jtjwt06dgxAtuGO+XlYU1P2/YbhXrhwAWs9PUbgrk9DuKcDdwCJwl2th1aBu/OCHBXu+vFIuBPukAf30sGDFbhrr2lZgDtmZ5sPd7WvZgDurnfvCXcAwXBv22vcgeDfuNW/M4nzqTJ79+513+kH9y1bUBoZqQl3/YSWWbhrEe5tCPfyN23G4N7VBevUqUzAvfTii8nA/c47nfkT7s2DOwDCXcfK4iKg/cJcKu+4q321HeG+a5dzuaxUuDs/5dPnBcK9UbgDzfFrUmXyc9wjwd37XTPhLg/uExPV4yfc64K7s0ym4K6WMQNw1y9JaQTurm2WNNyPHCHchcLdGhtDaedOe5xlILmmTQDuWFiwvxlW239kxIV1v2V0zl/HjhHuMeGuTxcId3UuEQx333mhMbhb587Z37AkDfdbbkHpqacyA3fJEe4wA3fXWAl3321LuAuE++bNsE6edM0rcbj/6Ef2T8jaEO6AG1GEewDcR0dhjY4GbvtmwL1qfTUD7uWxR9nHvXD3PbcT7s74Cfd4cHfmnzTcvZcqE+6xI9yRLNyxvAzrxz8m3LMM94mJ1ob7nXdGh7tnH2sK3DV0VK0zwp1wrwO13loJ7uobaMI9W3AvHT1KuINwTzLCHQnDHYA1Nmb/uJNwzyTc1fZoVbhjdtY43K2BAcK9txelO+8k3KXA/eBBWFu3uu8XDHdnWU3DfceOyvGScbhjdtZ+fdamaybc8dFHVY8j3A3BXXmCcE8/qXC3PvywerDNhvvQkHsMhDvhniTcl5fh/T2EuHAHNMC0Mdydd/2iwl3bJ/T13BZwf+YZlG65pWlw9x5DzvL47IdtDfd+z+9oZRnuPtOFwv3gwfhw187tToQ74d5g7Qv3U6eAYhFAMnD3rUlwx8yMfSLyRLhHh3tp925YU1OEey24+5R5uE9N2esvw3DXn893PbQI3NV+0ky4V02fNbiXL+sLgru1ezcwP++si0Tgvm0bsLgoG+579iQGd7WMhHtl3r5wn5pyPuXMbwyEe3K1L9z1nTwq3PfuhTUxkT7cAd8TvTG479gBa9++WHDH7Kz9MWc+GX3HvTxdcf16lAYGUoe7+jx+wt3zmITh7oxT3yfm52E98UT9cNd+cTdpuFvHjhHudcDd740MNYZE4D43B2tgwD2tALirZQyEe8A7og3B3ftNpkC4O/NqEO6YmQEWFwn3CHCvWrcS4P7hh+5ztGdc0uAe9WMlq+Cufy5lLpdDX19fUwYYt1Thrp1oI8N9yxb7I770+/zgPjXlPslKhnv5RBEL7jVKA+76L01Wwb2MWiNw96z7JOGufxoH4e4Dd899keHu88KaFNyrLkkwCfddu1C6665MwT2oxODuN+82grtTu8FdXz9JwX1x0f6oUcK9+jEJw91v3pLhDtifE5/L5ZDP5wOnccG9r6+vCup+96VZ5uDuPSEHwN2bWLj39AAzM4R7HLgfOeL+sbUhuLvGQLgT7jqaH3/c2Sdd61A/rloR7gMDvr+XlAbcrYGBtoS72u9ShXv5DTOjcNfXjRC4q9cv1/wJ99Tq7Ox03kT3+4usLrjncv5Xzuh/KSrtCPfy19OCu4YaF9z16wHTgHtPD6wXXhANd9eyEu7OeiDcU4B7oQDrhRd8sd0OcA+cPgbc9cv/4sBdPW/UWgbu+jQpwR2AaxkJd23+hHtqdXZ2OpfMjI+PV9k8EtyD7k+jzMO9/EkdIuDu+ZPOznyyCHf1YkW4txbct293vSNcs/n5ygtZluB+8KB5uGvr3vV1wr1+uOv3Ee6Eu5qvQbhbU1PAZ5+5lolwzzbc8/l8tHfceamMAbiXSx3u5V+sU8tYC+7e51Djjwp36+23o8N9agpWX190uE9N2e8exoQ75uZSgTvm52Ht2RMP7j//uX2dZDvAPQba4sAds7Ow9uyphvvBg8DCgjPWZsDdD0NS4W69/Tbhri9PDLgX169HybO+CHfCvRG4+y0T4Z5NuHd2dob+fmnoL6fWukA+jULhPjSE0l13BcN9ctJ+gY4C94EBlDZvbk24e745SRzumzfDuv/+ynXvEeHurJuIcHctexy4o/LCahTucJ989ftC4a6WMW24Dw253g3PNNxReaFw7Yde+LQ53KMej876aje4b9vmfKOnT+f7BhLhXpkm43C37r0XmJtzz7cV4H7woDi4W6dPtyzcc7kcxsfHw6czMJZE27t3b024A5WDDzMzNtK1EybgA7cAuOvzItzdzxsK995eF5AId5/lTQPuIyPAwkIicK/6GuHe+nAvFOyPyNPGQbi7H+83nQ53a3SUcG81uPuc9xqCe0+P+9hJCe5+QE4b7q5zR4vBPWqhcJ+enhZ1jXtdcIf7xyuEexvB/ec/Fw93LCzY13AbhLszPeFuBu49PSg99VRm4O78nkAQ3L3PRbhXPd5vOh3ualyEuzaNMLijUHD9vRHjcPdDJ+HeFnBX17bX+kj2QJGrB0v6RBnAANy93+lOTKQH9/IfOiLc64e7C9tS4Q7/E3K7wt16++3qx2Qd7p5jLxTuk5MVPDcI99JTT1X9sbNQuHuXR79m2+eXhAn3cLhjcRHW00/Lh7t2mU/bw93nOVsW7uW/Ik+4p1/U3zOtgrt+Ybzfb7OmXdPh7gfitODer/3iC+HuTEO4tybc/V5Y2w3uTkm84+6zDzYE94DpGoL7jh32pyS1Mtzh+cU6CIB7V5frz9N713Oz4V61PIR7XXDHzIyzTA3DXe0TXgM89JB5uOvnizaEe9RPdsx5v6gujJ+enibc1dcJ96rnJdwJ96qvhcF9aspBWppwt06erLpPPY5w9yxPs+GuIR0g3KOUCNw95+OWh3uN6TIJd3Xf8rL9UzqfZWoU7kFAVuvLC+uwMUSBu+vxPnAv7d5d+YlkC8I96AqXmnAHKu+45/N5wl19nXCvet6Wh/vEhH0j3N2PawDuzjTnzsEaGLCXIQW4q2kId8Ldd3maCHfroYeccRHu2jSEezy411imVoO7NTZW+SalReEe+1IZfeKgD39PsyhwBzwIJNwJ9zrh7hoT4V55XEJwd5Z3YsL1kw1vrQh3LC66/2op4V7Zp7dssT/SN0W4W8eORZv54qLrE3bU4/0qHT/uXEusxkW4a9NkAO5V9xmEO+bnnX0ncBrPMrUa3F3NzqK0cyessTH/x2YU7kC0j2QP/bgYvz+3mmaEu3v5XI+RCPdHHgFmZlKFe2nnTlgffuhMS7jHh7s1MJAo3J35thPc4YEb4V411jThHrReIz/eJ9/XnKTgPjXl7LeEu1aW4X7kSPBy6fOvsUytDvew81JW4R4lOSKPmBS4e//Ygm+Ee+ALRdi8E4P75GTVNYBNh/uuXbAmJkKXV5+/Pq9U4F7+EX6kMRPusuF+zz2wnnjCHNxvuQWlV15pCtydscRMKtzVdbphjwucl88vWxLunjIM9ygR7oR7ZhID9ygR7sbgjvl5X7j71XS4B2AocJnTgrt+Iq8DK4S7cLh7jj3vMiYOd5/rf531RbgDCN7vwx4XOC/CnXAn3IMfS7jLinB3L5/rMULgbj34oHm4w3MiJ9xrlhm4R7zkyPWYhODuN5aG4L5nj/OTOsKdcI/yuMB5tQHcSzt3ouTzO3aEuzb/oK9Jhvvhw/ZftCfcY0e4o3Xhbt17LzA3ZxzuarlNw90V4V6zrMA9TlLh7p0X4W4A7qOjWD5xwhzch4Z87yfc7ep6x/3cOX8wE+6V+Qd9TTLcA85pVY8n3AMj3JFRuGt/PENfZhfcyzs94e6OcCfcCff2gDsALCwsGIN7UFmEu3XwoBG4Y3ERWF6uzJ9wjxThTrhnJsI9uNhwP3iQcBcEd3z0kVG41xvh7gP3oaFswH1gwP9yHZ95EO7JlUW4K3Q2AncsLgKFgvNPX7jrpQB3vVaBOwoFe92raVOAu3cMxuG+Z0/VfWr8hLvhCPfg4sLd7+QrGe7Wli3m4D41BRQKZuE+O0u4N1Cz4W6NjDhAcpUBuAeOwWceTYf73BysgQHCHfUtoxG4T0zYf5XTC/e5OQdEkeDuKQm4O89PuEefNg24ezIN96D7CPcUItyDaxe4OydkA3DXn1cC3PHZZ/YN7pMT4a7Nq9lwf6/yyUmuCPeq+deEeznCPSG4nzuH0i23JAJ35zFeuOtfSwnufssTOK+E4G6NjlbdR7gT7mlFuINwVy+oznxqwV0d5IR75Wsm4e59rFqmjMDdeu+9wN/PSAzuk5M2YNoY7q7rhgMi3KvLMtyBCsAJdyQKd78Id8I9rdoC7qWdO6PD3ecvlmUS7kePOtcWRoG7az4RDirCnXCvmmcEuAfOM2EwKUy2LdwjRLhXR7h7xkW4B+acQ2dnXddy6/Mi3CsR7snVFnBXJ4AocPcrk3DXDzTCvWrsmYG79pm3VcszP19ZJsLdPRbCPTTCvTrC3TMuwj2wsHMo4e6OcE+u1oB7sQjrrbciw906dw76n6Qn3Al3sXDXTnK1tj/h7mlurrlwP3iQcAfhHrVMwN3nM+gJ9+AId8I9rVoD7qg+wdSCe9VjCXf3fAh337EZgfvICLCwQLgnUDPhHohtwr3S8rLrOvsguFtjY7AmJ10PJdxD5tUEuPuOi3APjHAn3NOqZeCOxUVgZsb5pxeBVk8P4d5suI+M2NuAcA9dVu/yVI2RcG84wr12TYe7d9oAuPvlOka1S8LilAm4+/xuVc15Ee6Ee0pwx8wMrJERwj3FWgfunvwQmGm4f/556AtY2nD3LjfhHh7hXp4n4V49Lx3ujzzifnw7wb3B6oL7uXO+v2jYaEkuD+Fefi7CPfq0dcLdyQ/uap6Ee2oR7sgI3COghnDXigF36777Ar85Ity1MRPuxuHuXTeEe/TqgXuzShzup04BxWL11wh397wId3tawp1wT7NG4O73RxQAwl003OfnXb801VS4h1yDqsMt83B/8sn4cJ+a8j1WCHfCvebzEe5Nnxfh7pkX4W5PGwHuvj4i3EXWVnAPnJZwd89HEtz9ppEGd/ULpRmCe60X5LgR7m6446OPCHd9WsK96fMi3D3zItztaSPA3TfCXWRG4J7LBT9NX18fcrkccrkcpqenQ+dFuNdYDgX3yUlYY2OVL8zPE+6esScJd2e+hHtrwN3nY/GAGHAvT5NJuA8NAQsLhHtCJbk81tQU8Nln/s8TE+6BP41OC+6HDwPz84R7yFgjT5tFuA8N+f6VbWdcKcA9Scs2UlPhPjw87CyIX+Pj4+js7Kz6f7+GhoYwNDSEDRs2oKurCydOnMCJEydQKBR8b8Vt21AoFLA6OIjVs2cDpysUClg9exZr27ahcOGC79dLd9+N0h13YHVw0J53V1fN+Tnz/fRTZxxVXxscRGnrVhS/+13/x1+4gOL+/VgdHETxjjuw+umnoc9X3LYt+PnOnrXntW0bijfd5ExX3L+/armL+/ejdPfdtZdtcBCXz5/HWk+Pa93oy62v+yjrLMo2K27bZs//vvtcz1nvunfN/8IFrG3bVnM/KZa/XnzoIXvb+CxPsavLWc9R9g99earuv/lmZxnV9ghankKhgLV//mesbtyI0qZN9jYNe+7y/hV1nJH298HBwGMo7npo6HbhAkpbt/oe20H7fc3x/8d/YO3IERQuXPDdv1Y//RTF/fuxsrKCKw8/XDkOfPYJ/b6geanjqrh/f9W6qbW+au0nQWMIupXuuKPmflLcts0+Fi5cCN/vy9ujtHVr6LaOct6OeltYWMCVK1eS3bfqvCW5PLVuxa4uZ58rbd3q2p9Xz56t63ystlnQ9lfHiz4vv33Vuy1WVlaC15O234eNU1+eoHkV77sv9NzuWqZt20Jf+5xpv/vd0GNj9dNPA48NfZ9Q5466tnXE47xQcB/HxW3bsPruu1jbuBHFe+4JXYelrVt9xx96vvTZNx2HRDBGrVvY+vJbN859Fy7gxF134cSJE7j11ltx2223Ob40Ydkkairc8/k8AKCjoyPw62qaWtMBQHd3N7q7u3Hdddfh2muvxebNm7F582YsLS353tZ6erC0tISVo0excvp04HRLS0tYOX0aqz09uHz+vO/Xi1u2oHj77Vg5etT+d1dXzfmp2/InnzjjqHrOo0ex1t2N4ne/6/v1y+fPY3XfPnu622/H8iefhD7fWk9P8POdPm3Pq6cHxZtucqZb3bevarlX9+1DccuW2uvs6FEsvfMOVrduda2bpaUlLP/nfzrPp9Z9lHUWZZut9fTY63XHDtdz1rvu9flfPn8eqz09NfeTtfLX1x58EJfPn/ddnmJXl7PcUfYPfXm8918ZHEShvx8rR4862yNoeZaWllDYuxerGzfa3+Tt2xf6vGr/ijrOKLeVo0cDj6G466GR2+Xz57HW3e17bAft92HjV8vot38tf/KJs06vPPywM43fPqHfFzQvdVyt7ttXtW5qra9a+0nQGIJuxdtvr7mfrPX0oNjVhcvnz4fOS22Pte7u0G0d5bwd9Xbx4sVE96s4tySXp+b26uqqnKu6u13788rp03Wdj9U2C9r+6njR5+W3r+q3hYWFms+n7/dh49SXJ2heazt2hJ7b9dtaT0/oa5+zrr/73dBjY/mTTwKPDX2f0M8dUW9Rj/OlJfdxvNbTg5ULF7C2cSPWurvD12F3t+/4o5wvvfumOudcfvNNrHV3171/6+MKW/dB910+fx53/f3fY/Pmzbjuuutw/fXXO740YdkkMnKpTNBC9PX1YXh42DVd2I8YUrtU5s4767rsA0Bql8r4fs3kpTL6MvJSmZrVvOSh/CO9trhUZmoKKBQSHU/cS2Vq5Sxji18q40zDS2USKcnlqfk8MS+VCSq1S2UiXJaa9UtlrPfeq1wK0maXytQ7ft9xpXCpTJKWbaRE4d7Z2YlcLoe+vj7X/bW+S/EubFipwV3bEQj31oI7FhdhPf004d5gjcC9GWUa7nBvf8I9foS7XeJwn5ysug6dcHfPqxbcq8ZKuEevAbirbQIEw92EZRsp1Xfc41wXRLgHR7hr1QP3kOdUzxsGd2tggHAn3An3oGnrgDsWF4Hl5drTRIxwt0sa7vpzOtMT7q55tTLc600M3LWSese9pa5xV3kXVv93Zj5VhnCvGj/h7jNdRuCOxUVgZibyOKNEuBPuNedVD9wTjHC3I9zDI9x9xkW4OyVp2Ubi57iDcM8U3KemCHef6oZ7E7JOnoT14YepPLdfhHvtCHdzEe52hHuNsRLu0UtoffFz3A1FuAcXC+4DA1XYkgx3AIS7TxLgLi3CvXbG4f7hhyjt3Em4N/N5asF9asr5ZUjCPWCehHv1uCTCvVCo+yfGhHuKtQrcrbExlHbuTB3uvtMS7r5jI9yzVVPhXihU/3GQALhjfr4a3lHgPjVl73MtAnf1nIR7E5+nBty900WJcA+OcK+vROEeI8I9xVoF7oB9kmtluFtjY/YnDyAFuPvBShs74d76NRXufgXB3W9sEeCuj6sK7hMTgb+8Sbi7I9z9p4sS4R4c4V5fhHtyEe6QDXfrvffsE0kG4e6a3jTcaz2P9g2FMz7CveVqZbjXinB313ZwVz+pIdxbG+517E+EO+Geau0Gd6A27lyPIdxjR7i3Xq0C93ozCXf1Od6Ee+1Mwh0A4a7m1cJwryfCnXBPNQlwt3p6og2WcK9MT7gHzpdwb07G4V7+ham2gjtAuEeIcLcj3GuMlXBvaoR7ikmAe+QI98r0hHvgfAn35mQc7moawr3mcxLuTXwewt09r2bC/cknCfc6ItyTi3AH4e43LsK9emyEe7Yi3EOmI9yNRbjbtRLcw9YN4e6OcE8uwh2Eu9+4CPfqsRHu2YpwD5mOcDcW4W6XKNxHR2GNjtaeV1bgXiwCCwuRnjdOhDvhnmptA/epKVhDQ/b/E+7u0oD7kSOZgDsmJwn3coR7yHSEu7EId7sk4R5aluDe5Ah3wj3V2gXurukId3cpwB0A4Z6xRMN9chLW2Jj9D8K9qRHuwdOFRbjHTxTc//3fnY9AJtwrEe6GItxrTxcIhakp+yRMuPtGuLdekuHuinBvaoR78HRhEe7xkwR3PcK9EuFuKMK99nRh40wK7tbJkyi8/z7h7p2m/A1S1Aj35kW4h0xHuBuLcLcj3NOPcK9EuBuKcK89nSm4A0ChUCDcG4xwb1614O47fTPgvmdP+EAJ96ZGuAdPF1bm4b57t31cE+5OhHslwt1QhHvt6ULHOT+P0s03E+6eIsP91VeBQoFwz0AS4B4pyXDv6QFmZmpOQ7iH18pwtwYGKv8vDe79/XWte8LdUyvBvfxhH3qEu6EI99rTRRlnaf16wt1TZLiXpyHc5Ue4h0wXBe5Rzif1wH1iAtaOHYR7s54nBbi7pifcXfMi3CulDXe/CHdDEe61pyPc40W4t16Ee8h0KcAdCMdd0rUj3DE/D2vPHvNwHxmp+XnkRuG+uAhrbIxw90S4VyLcDUW415huaEgs3K0PPwydH+Hu+Rrh3lCEe8h0hLuxjMMdtffnZsE9LKNwL0e4u0sL7tbAAOGeUIQ7UoT7wABKnZ2hs4kKd2fakNKAe5QId8/XCPeGItxDpiPcjZUG3LGwABQK4dPVqC3hPj7e8HOqeYmE+5EjwMcfG4c7AMI9oQh3pAd3oI5LSAj3SoR7VYR7dYR7yHSEu7FSgXsC07Uj3JPaN6XCHQAwO0u4g3A3VqvBHXNzobMh3D21K9yPHAmcD+FeHeEeMh3hbizC3S4U7gsLKB08SLg3O8IdAOFurJaDe4QId09tCvdaEe7VEe4h0xHuxrJOnoQ1Otr058k83AHXvpTIeXZxEVhejjRpU+A+NWXkm7a6ItwBEO7GItwjTBtS4nC/885ETkyEu+drhHtDEe4h0xHuLRfh3ljNgLvICHcAhLuxCPcI04aUONwTOgAJd8/XCPeGygzcFxZ8/zhI3Ah3d4R7/OkIdxnzSjzCHQDhbqxMwb1YBObn63+c9/nbBe5lvBDu5a8R7g2VGbgnHOHujnCPPx3hLmNeiUe4AyDcjZUpuCeUcbiPjdl/ljykpOGuItzLXyPcG4pwD5mOcG+5Wg3u1smTiT13lKxz5+xr4pOYV4vAvfTDH8KamkrkaQn3ZCLcQbjHnQ/h3niEe/Mi3EOmI9xbrlaDe5ZrFbgnuf0J92Qi3EG4x51PqnDfvz+xd0YiPScI96xFuIdMR7i3XJHPSxE+hhgg3BuJcK+OcE8mwh0A5udhPf004V7nfFKFe8IHG+HeehHuIdOlBHfMzAT+Rc9mRLjHj3CPH+Hu02efOZfdEO7xI9zL1XpBJtz9I9wbj3BvXoR7yHRpwd1whHv8CPf4Ee61I9zjR7iXI9zrnw/h3niEe/Mi3EOmI9xbLsJdToR77Qj3+BHu5ULhvmdPfQNNMMLdE+FeFeFeXbvCPWqEe+tFuMuJcK8d4R4/wr1cTbinvIMR7p4EwD2pP19OuDcvwr12hHvrRbjLiXCvXdquAgh3YzUL7tbUVOAfS0p7ByPcPQmAe1IlBffiH/+Ite5uwl2LcK8d4d56Ee5yItxrl7arAMLdWM2Ce815pXiZDEC4V0W4V1UsFrG6dSvhrkW4145wb70IdzkR7rUj3ONHuGcgwt0T4V4V4V4d4V47wr31ItzlRLjXjnCPX+vCXV2LfPJkYtcjpxXh7olwr4pwr45wrx3h3noR7nIi3GtHuMevqXDv7OxELpdDLpdDZ2en7zR9fX3ONNPT06HzjAr3Vopw90S4V0W4V0e41y4puFsnT4rGFuEeP8I9foR77bIE92ZYtpGaBvfh4WH09fU5/+7s7MTw8LBrmvHxcWcl6P9fK8I9wrQhEe4xnhOEe9Yi3GuXFNwB2eX06v8AABZISURBVNgi3ONHuMePcK9dVuDeLMs2krFLZfL5fNXC5vN55PN5598dHR2Bj+/u7kZ3dzeuu+46XHvttdi8eTM2b96MpaWllr+t9fRg+ZNPIk8bNk3x5ptDp4syn8XFRaxu3Rpp2npuK0ePYuX06cCvL3/yCVb37TP6nEtLS1g5fTp0miS37eXz57Fy9ChW9+1DccuWmvO5dOkSVrduxcqFC4mvm6zeLp8/j7Xubqz29ODy+fOh06/u2xc63crRo5HmdeXhhyMfs2ndVk6fxsrRozWniXpsq3017WXyu128eDH1MZi6Fbu6Ep3f5fPnEz2fLCwsRHpOqftSPbd6XrdN35Y/+QRrGzdirbvb+Gutvn7SWn7lx+uuuw7XX3+940sTlk0iI3AfHx93fcei6uvrc62Ajo6OwB8xDA0NYWhoCBs2bEBXVxdOnDiBEydOoFAotPytuG0bVj/9NNK0q7/9bfj8br4ZxW3bGp7P8vIy1np6QudV7211cBCrZ88Gf/3TT1Hcv9/ocxYKBayePRs6TaLb9sIFrA4Oorh/P0p3311zPisrK1jduhWr776b+LrJ7O3CBZS2bsXqk0+iMD8fvi3270fhwoXQ/SRsmpWVFVx5+OHIx2xat9WzZ+3lqbVOoh7b5X017WXyuy0sLODKlSupj8PErdjVlew8L1xI9HyysLCAlZWV0OeUui/VtS3qeN02fVv99FOsbdyI4j33GH+t1ddPWsuv/Hjrrbfitttuc3xpwrJJlCjc1XVA+oL19fUF/tjA+51LlO9S2vFSGczPA8ViYrOLcqlMlAoFXirTaLxUpnk5l8pE/LE7L5XxmYaXymQqXiojJ14qUzvJl8qYsGwjNfUd946OjqofKejxGvd0ItxjPCcI96yVJtxX8nlgbi7yWNOIcG+9CHc5Ee61kwx3b82wbCM1De76b9iqm7oGSP9uhJ8qYz7CvTprbAzW5GTtabIA9z/8AdbISKJjzGyLi7BeeCEVuH/11VeRh5lWhHvrlTTcMTsLa2wssdkR7kIi3AFEg3uzLNtILfs57iw4wj1emYC71BeKlIqCU2dawr16GsI9UyUO94RrK7gPDQELC2kPwz/CHQA/x91YhHvjEe7xItyzF+EeHOHeelkDA2kPoWbtBHfREe4ACHdjEe6NR7jHqylw37Mn8Fpowr3xCPfgCHdmOsJdSIQ7AMLdWIR74xHu8WoG3Gs+H+HecIR7cIQ7Mx3hLiTCHQDhbizCvfEI93iZhjsWF51lJdzjRbgHR7gz0xHuQiLcARDuxiLcGy9xuCeMWcLd87yEe+wI9+AId2Y6wl1IhDsAwt1YhHvjWW+/nSjck45w9zwv4R67pOFuvfde6Dom3GVFuMuJcBcS4Q6AcDcW4Z5As7OEe4wI9+yVNNyjRLjLinCXE+EuJMIdAOFuLMI9gQj3WBHu2YtwD45wZ6Yj3IVEuAMg3I1FuCcQ4R4rwj17Ee7BEe7MdIS7kAh3AIS7sQj3BCLcY0W4Zy/CPTjCnZmOcBcS4Q6AcDcW4Z5AhHusCPfsRbgHR7gz0xHuQiLcARDuxiLcE4hwjxXhnr0I9+AId2a6KHBnBiLcARDuxiLcE4hwjxXhnr0I9+Csqanwj78k3FmCEe5CItwBEO7GItwTiHCPlXS4rxw/DiwsGBpVNiLcG4twZ0lGuAuJcAdAuBuLcE8gwj1W0uH+9ddfGxpRdiLcG4twZ0lGuAuJcAdAuBuLcE8gwj1WhHv2Itwbi3BnSUa4C4lwB0C4G4twTyDCPVaEe/Yi3BuLcGdJRrgLiXAHQLgbi3BPoAThvrS0lMCA3BHunucl3GNHuDcW4c6SjHAXEuEOgHA3FuGeQPPzsI4caXg2hLuh5yXcY0e4NxbhzpKMcBcS4Q6AcDcW4S4nwt3Q8xLusSPcG4twZ0lGuAuJcAdAuBuLcJcT4W7oeQn32BHujUW4syQj3IVEuAMg3I1FuMuJcDf0vIR77Aj3xiLcWZIR7kKancXa5s0oHjhAuBPuzY9wlxPhbuh5CffYEe6NRbizJCPchTQ7i7WeHqyNjBDuhHvzI9zlRLgbel7CPXaEe2MR7izJCHchRYX7/DysoaGmDIFwjx/hzmJHuBt6XsI9doR7YxHuLMkIdyFFhXsTI9zjR7iz2BHuhp6XcI8d4d5YhDtLMsJdSIQ7AMLdWIS7nAh3Q89LuMeOcG8swp0lGeEuJMIdAOFuLMJdToS7oecl3GNHuDcW4c6SjHAXEuEOgHA3FuEuJ8Ld0PMS7rEj3BuLcGdJRrgLiXAHQLgbi3CXE+Fu6HkJ99gR7o1FuLMkI9yFRLgDINyNRbjLiXA39LyEe+wI98Yi3FmSEe5CItwBEO7GItzlRLgbel7CPXaEe2NZR45Em45wZxEi3IVEuAMg3I1FuMuJcDf0vIR77Ah3MxHuLEqEu5AIdwCEu7EIdzk1C+7W2BisycngCQj3qgh3/wh3MxHuLEqEu5AIdwCEu7EIdzk1C+6hEe5VEe7+Ee5mItxZlAh3IRHuAAh3YxHuciLcDT0v4R47wt1MhDuLEuEuJMIdAOFuLMJdToS7oecl3GNHuBuqUAAWF9MehW+Eu5wIdyER7gAId2MR7nIi3A09L+EeO8KdEe5yItyFRLgDINx96+vrQy6XQy6Xw/DwcOg009PTofMk3OVEuBt6XsI9doQ7I9zlRLgLiXAHEB3uzbBsIzUN7uPj4+jr63P+3dHR4TtNZ2dn1f/XinCXE+Fu8LlDTnKEu3+EOyPc5US4C4lwBxAN7s2ybCMZu1Qml6t+qnw+j3w+7/zbb4Xoj/e7Xbx4kbc2u331+9/jysMPG3/eS8PDuDQ8nMoyr27dmvp6z+Lt0vAwlgcGIk175eGH8fXYWOpj5o033nhr5u2r3/8eq1u3tu1rWpAnTVg2iZoOd/XjA32h9K/pP3bo6OgI/RED33GXE99xN/jcfMc9VvW8446ZmUR+wZLvuMuK77jLie+4C4nvuAOo7xr3pC3bSInCvbOzE7lczvVjBZX3OxJ1n3dhwyLc5US4G3xuwj1WdcE9oQh3WRHuciLchUS4AwiGuwnLNlLT3nEfHh52LbR3wQBe4571CHeDz024x4pwZ4S7nAh3IRHuAKK9494syzaSsU+VCbq4n58qk90Id4PPTbjHinBnhLucCHchEe4A4n2qTFKWbSR+jjuLHeFu8LmPHKn5dcLdP8KdEe5yItyFRLgD4Oe4G4twlxPhLifC3T/CnRHuciLchUS4AyDcjUW4y4lwlxPh7h/hzgh3ORHuQiLcARDuxiLc5US4y4lw949wZ4S7nAh3IRHuAAh3YxHuciLc5US4+0e4M8JdToS7kATAXUKEu6EIdzkR7nIi3P0j3BnhLifCXUiEOwDC3ViEu5zaDe5YXrZvAiPc/SPcGeEuJ8JdSIQ7AMLdWIS7nNoO7oIj3P0j3BnhLifCXUiEOwDC3ViEu5wIdzkR7v4R7oxwlxPhLiTCHQDhbizCXU6pwX1+HtbQkPnnFRzh7h/hzgh3ORHuQiLcARDuxiLc5ZQa3FlVhLt/hDsj3OVEuAuJcAdAuBuLcJcT4S4nwt0/wp0R7nIi3IVEuAMg3I1FuMuJcJcT4e4f4c4IdzkR7kIi3AEQ7sYi3OVEuMuJcPePcGeEu5wIdyER7gAId2MR7nIi3OVEuPtHuDPCXU6Eu5AWF3H51VcJd8LdTIS7nAh3ORHu/hHujHCXE+Eup0uXLhHuhLuZCHc5Ee5yItz9I9wZ4S4nwl1OhDvhbizCXU6Eu5wId/8Id0a4y4lwlxPhTrgbi3CXE+EuJ8LdP8KdEe5yItzlRLgT7sYi3OVEuMuJcPePcGeEu5wIdzkR7oS7sQh3ORHuciLc/SPcGeEuJ8JdToQ74W4swl1OhLucCHf/CHdGuMuJcJcT4U64G4twlxPhLifC3T/CnRHuciLc5US4E+7GItzlRLjLiXD3j3BnhLucCHc5Ee6Eu7EIdzkR7nIi3P0j3BnhLifCXU6EO+FuLMJdToS7nAh3/wh3RrjLiXCXE+FOuBuLcJcT4S4nwt0/wp0R7nIi3OVEuBPuxiLc5US4y4lw949wZ4S7nAh3ORHuhLuxCHc5Ee5yItz9I9wZ4S4nwl1OhDvhbizCXU6Eu5wId/8Id0a4y4lwlxPhTrgbi3CXE+EuJ8LdP2tyEtbYmNHnJNxlRbjLiXCXE+FOuBuLcJcT4S4nwl1OhLusCHc5Ee5yItwJd2MR7nIi3OVEuMuJcJcV4S4nwl1OhDvhbizCXU6Eu5wIdzkR7rIi3OVEuMuJcCfcjUW4y4lwlxPhLifCXVaEu5wIdzkR7oS7sQh3ORHuciLc5US4y4pwlxPhLifCnXA3FuEuJ8JdToS7nAh3WRHuciLc5US4E+7GItzlRLjLiXCXE+EuK8JdToS7nAh3wt1YhLucCHc5Ee5yItxlRbjLiXCXE+FOuNcsn8+jr6/P92t9fX3I5XLI5XKYnp4OnRfhLifCXU6Eu5wId1kR7nIi3OVEuNcP9yQt20hNh/vw8DByuZzvwo6Pj6Ozs7Pq//0aGxvD2NgY7rzzTmzevBmjo6MYHR3F2toabyndLl++jMXFxdTHwdsarly5gq+++ir1cfC2hkKhgIWFhdTHwZt9W1hYwOrqaurj4M3eFoVCIfVx8LaGxcVFFM6cwdrISOpjMX1Tfrz77rvR3d3t+NKEZZOoqXAfHx9HR0cHhoeHfRc2n88jn887/+7o6Aic14033ogbb7wR3/rWt3DNNdfgO9/5Dr7zne9gcXGRt5RuX3/9NRYWFlIfB2/cFtJuFy9eTH0MvHFbSLtxW8i5LSwsYPnUKVx+9dXUx2L6pvx4zTXXYN26dY4vTVg2iZoG9+npaeRy9uyDFravrw/Dw8POvzs6OkJ/xMBLZeTES2XkxEtl5MRLZWTFS2XkxEtl5MRLZaJdKtMsyzZSonDv7Ox0fpSQz+ed633UzbvA+Xy+amHDItzlRLjLiXCXE+EuK8JdToS7nAj3YLibsGwjGfnl1KDvUuJcF0S4y4lwlxPhLifCXVaEu5wIdzkR7vX/cmqSlm2kVOCufzfCT5XJboS7nAh3ORHusiLc5US4y4lwbxzujVi2kfg57ix2hLucCHc5Ee6yItzlRLjLiXDn57gbi3CXE+EuJ8JdToS7rAh3ORHuciLcCXdjEe5yItzlRLjLiXCXFeEuJ8JdToQ74W4swl1OhLucCHc5Ee6yItzlRLjLiXAn3I1FuMuJcJcT4S4nwl1WhLucCHc5Ee6Eu7EIdzkR7nIi3OVEuMuKcJcT4S4nwp1wNxbhLifCXU6Eu5wId1kR7nIi3OVEuBPuxiLc5US4y4lwlxPhLivCXU6Eu5wuXbqE1Y8/hjU1lfZQUotwNxThLifCXU6Eu5wId1kR7nIi3OV06dIlrK6upj2MVCPcDUW4y4lwlxPhLifCXVaEu5wIdzkR7oS7sQh3ORHuciLc5US4y4pwlxPhLifCnXA3FuEuJ8JdToS7nAh3WRHuciLc5US4E+7GItzlRLjLiXCXE+EuK8JdToS7nAh3wt1YhLucCHc5Ee5yItxlRbjLiXCXE+FOuBuLcJcT4S4nwl1OhLusCHc5Ee5yItwJd2MR7nIi3OVEuMuJcJcV4S4nwl1OhDvhbizCXU6Eu5wIdzkR7rIi3OVEuMuJcCfcjUW4y4lwlxPhLifCXVaEu5wIdzkR7oS7sQh3ORHuciLc5US4y4pwlxPhLifCnXA3FuEuJ8JdToS7nAh3WRHuciLc5US4E+7GuuGGG3DDDTekPQwG4MSJE9i8eXPaw2AA3n//fVx77bVpD4MBmJ6exjXXXJP2MFi5q666ChcvXkx7GAzANddcg+np6bSHwQB0dXXhtddeS3sYqUa4G4pwlxPhLifCXU6Eu6wIdzkR7nIi3Al3YxHuciLc5US4y4lwlxXhLifCXU6EO+FuLMJdToS7nAh3ORHusiLc5US4y4lwJ9yNdcMNN+Caa65xVjhv6d1uvfVWXHfddamPg7d+9Pb24pvf/Gbq4+CtHw888ACuuuqq1MfBm337i7/4C/zTP/1T6uPgrR9XXXUVHnjggdTHwVs/vv3tb2Pjxo2pjyPN24033oj+fsK96ekrm7d0b7fddhuuv/761MfBWz/uvfde/PVf/3Xq4+CtHw8++CCuvvrq1MfBm337xje+gR/96Eepj4O3flx99dV48MEHUx8Hb/34u7/7O9xxxx2pjyPtWxbLJNyzurJbraGhIXR3d6c9DAZgcnIS119/fdrDYABmZmawbt26tIfByl199dVYWFhIexgMwLp16zAzM5P2MBiA2267DSMjI2kPg8WIcGexI9zlRLjLiXCXFeEuJ8JdToR7diPcWewIdzkR7nIi3GVFuMuJcJcT4Z7dCHcWO8JdToS7nAh3WRHuciLc5US4Z7fMwZ0xxhhjjLF2jHBnjDHGGGMsAxHujDHGGGOMZSDCnTHGGGOMsQxEuDPGGGOMMZaBCHfGGGOMMcYyEOHOGGOMMcZYBiLcGWOMMcYYy0CEO2OMMcYYYxmIcGeMMcYYYywDEe6MMcYYY4xlIGNw7+zsxPj4eGLzy+XcQ+/s7EQul0Mul0M+n3fu7+vrc+7P5XKYnp6uul/d1y6ltS3y+bxzf19fn3M/t4XZbaFvB+/XuC3MHxf6/fo6b+dtAcjYHkGvJe22PZLaFvq67ezsdO4PWrf13t8OpbUtVN7jqJ23RVplDu7Dw8POTqLK5/NVEFTP1dHRUbUzjY+POzuq/v/tUhrbYnx83HW/GgO3RTrHhXcMAI+LtI6LsPXfjtsCSGd71Lud2qUktsXw8HDVa8Dw8HDdxwC3hfltoR7jPY7afVukVSpw179D8250dX9HR4fvfNQ7IPrX/U62+nTed3nz+bzrnZSg52rV0tgW6n5uC3dpHRf6feobW24L89si6IWv3bcFkO55yu/+dt4eSW0LvXw+j+Hh4cB1W+/97VIa20JN43dfO2+LtDIOd+93ZZ2dnZiensb4+Lhro4d9V+ndQbw/9lEvit6dTH2nOTw87JpXO/2IJ41t0dfX53pB5LawS2NbqLw/BeG2SGdbqHey9OnbfVsA6W2PoPNXO2+PpLeFfu4JWrf13t8upbEt9HieSr/U33HP5XK+l1IE/VhfVes7O+/OpNK/o/TubO1UGtvCOw9uC7s0jwt1oldxW5jfFvo7vNPT086Podt9WwAyXjP07dTO2yPJbdHX1+cCZ9C6rff+dimNbaHn92ZorelZ8jUV7n7Xmvtt6EZPwvr1WurFb3p62jnhqtS78O14XZaEbeF9x53bIp1t4Tct0J7XK6a9Lfx+1KzeNWu3bQGkvz2C7m/H7dGMbdHR0VH1DRKvcQ8v7W3hfVw907Pkayrcx8fHq65pVidD/UeR6pciGnn3RP/xpvddRX5CgIxtwU+VsZOwLbzz1efPbWF2W+i/h6Pf327bApCxPYLub7ftkfS28L47rL8mB63beu9v1SRsC5X3OGq3bSEhfo47Y4wxxhhjGYhwZ4wxxhhjLAMR7owxxhhjjGUgwp0xxhhjjLEMRLgzxhhjjDGWgQh3xhhjjDHGMhDhzhhjjDHGWAb6/wf5sa+VBvLtAAAAAElFTkSuQmCC"/>
          <p:cNvSpPr>
            <a:spLocks noChangeAspect="1" noChangeArrowheads="1"/>
          </p:cNvSpPr>
          <p:nvPr/>
        </p:nvSpPr>
        <p:spPr bwMode="auto">
          <a:xfrm>
            <a:off x="4840288" y="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ata:image/png;base64,iVBORw0KGgoAAAANSUhEUgAAAu4AAAHCCAYAAACwm0waAAAgAElEQVR4nOy9a68k13nfO99A+gS0gPkasqEXtiYSxReBAQG0LIvUkBNMFFoKkyNYpCSOgATIBBBC0rDIV9YrYkAfAzyanJwgOozHynhOYInGAAIMaPZ19r27635ba9Vl1f+8WFXV1d1V1dW9u6ur935+xAJn711dterS1b96+lnPugGCIAiCIAiCIHrPjU13gCAIgiAIgiCI+ZC4EwRBEARBEMQWQOJOEARBEARBEFsAiTtBEARBEARBbAEk7gRBEARBEASxBZC4EwRBEARBEMQWQOJOEERvuHnzJm7durWWdT9+/Bg3btzA/v5+8btbt27h5s2bK93O/fv3cePGjYl2//79lW5jmun9mPdzW7o6Zosw3Z8yi1w/i5ynW7durf0cEgRBtIHEnSCIXvDgwYNCoB4/frzy9d+9e3ftEjotgtNtXaxL3Ls4Zotw69Yt3L17t/Jvi1w/i56n/f39xgcGgiCIriBxJwiiF9y6dQu3bt3CjRs3auXsMlRJ6Cq5efMmbty4URnxzf/WlfCuU9w3RR79r6Pt9bPsebp79+7avg0iCIJoC4k7QRAbJ5ey+/fvN8piHnEtpznk0dVyxHU66poLXd5ysasS2qb11JG/pimdIt+vBw8eTPw+l8W8Tf+9TZ+Wibjnx7wuVWSRYwbMRrGnz1/+uunttk1BaYq2t71+LnOe8m2s49sggiCItpC4EwSxcXJZAsZpCVVyVY6qliOj02I7LY9tJXTeeurI1z+P6UjvtLRXyXubPi0q7nXrLG+77TGregBo8/A072GlTL6NuuUWuX6WOU85N2/eXMu3QQRBEG0hcScIYqPkolUWojrByn8/LWW5AOcyW47A5rTJ126zniraDoos71eVYOa/q5L7pj4tKu75OstUbXuRY1b1sDHdh+n158vNO3b5NyxVD1CLXD/LnKcy5QcEgiCITUB3IIIgNkouZeXobC500xHWKqFqirCWmSehbddTxbQ4zutDeXtNr23bp8sOTi1HvxcR9ypprnvtZWS6qf+LXD/LnKeqbfUh558giOsJiTtBEBulLn1iOmILNOdqz0u3mCehbddTtw9thHBaXvM+1e1z2z4tKu5N6S2LiHtT/3J5zoW6Tr7biHvTMotcP8uep7p9IgiC6BoSd4IgNkZTrnVdnnQfxf0yudPlyHu5LdKnRcW9Lr9828R9mevnMjnuJO4EQWwaEneCIDZGVa51TlXOdZX89SFVpk21kjzNoo2E53K4jlSZOtleJsd90VSZVYv7otfPZc8TiTtBEJuGxJ0giI3QZuBnLrFt5G9aMKelrSo/ed7g1Kr11NFUHzzfj6rKLtP7P52z3aZPy4j7tGxXpcoscszaDE5dVtybvmlZ5Pop97fteSpDOe4EQWwaEneCIDZCm7SFacmsk7+6lImyTJZrvy9aDrJt+sy8tI1p6spBVkWJm/q0bFWZeXnhbY7ZIuUglxX3ugeIRa+fnEXPU87du3c3NmssQRAEQOJOEMQGaEqxmKYsaE3VRaYFt0q2p8W4zQRMi+a8l2U3b01R4WmJrjom8/q0TFWZKsmuilC3OWZVefrTXEbc8/Xn+73s9VNm0fOU95XquBMEsUlI3AmCIIje0zRzahfQzKkEQfQBEneCIAii9+TivKn88rt377Ya60AQBLFOSNwJgiCIrWBTUfc8NYcGpRIEsWlI3AmCIIitYFMCfevWraXKhBIEQawaEneCIAiCIAiC2AJI3AmCIAiCIAhiCyBxJwiCIAiCIIgtgMSdIAiCIAiCILYAEneCIAiCIAiC2AJI3AmCIAiCIAhiC9g6cf/hD3+It99+e9PdIACEYQjf9zfdDQJAkiRwHGfT3SAASClh2/amu0FkWJaFNE033Q0CgG3bkFJuuhsEAM/zEEXRpruxUe7du4d79+5tuhsLQ+JOLA2Je38gce8PJO79gsS9P5C49wcSdxL3ziBx7w8k7v2BxL0/kLj3CxL3/kDi3h9I3EncO4PEvT+QuPcHEvf+QOLeL0jc+wOJe38gcSdx7wwS9/5A4t4fSNz7A4l7vyBx7w8k7v2BxJ3EvTNI3PsDiXt/IHHvDyTu/YLEvT+QuPcHEncS984gce8PJO79gcS9P5C49wsS9/5A4t4fSNxJ3DuDxL0/kLj3BxL3/kDi3i9I3PsDiXt/IHEnce+Mqyju6kOl3Gb/Pt2qfl/3mvE2VguJe38gce8PJO79gsS9P5C49wcSdxL3zrgq4l4l43lLEgnGItiOgGVxmBaHH0RwXYEgCIvX+0EIzxeQMkUcS3heCMvmYDxuXP+qIHHvDyTu/YHEvV+QuPcHEvf+QOJO4t4Z2y3uTTKdQogYlq0knbEIo5GP8wsPusHguAIXAw+DkY8olhAixtmZg8HQAxcxbEdAMwKYFoNuMPhBhChK4Dgcuh7AcQSiWK5U5Enc+wOJe38gce8XJO79gcS9P5C4k7h3xvaKu5JkIWL4fogwSoA0HTeksB2O4xMHpsWRyBS+H8IwGUSYQIgYms5weu7BcQVsm+PwuYWRFsCyOUZagCCLtGuaD00PYNscFwMl/oORD9cLEQQhNN2HZXOIMFbJOUsKPIl7fyBx7w8k7v2CxL0/kLj3BxJ3EvfO2C5xH0e1wywqbjkCls1hmByMRcXfZSJhWkrADZPB9UJwHsO0OAIWg/MYli1wduFhpAUwbY7TMxeGyTDSAmgGQyLVunTdh6b5sB0VpbddoaSdRdBNhtNzFyNNybvnh2A8hqzIkZ8HiXt/IHHvDyTu/YLEvT+QuPcHEncS987ou7hPf0BwHiMIInheiIuBD8sRiCIJXQ+g6QxxotJXojDBcOTjYqDaYOjD80OYlpLrXNwNk+Ni4MLIUmLyNtIDiCiBlBKaHmA48sFYBMvmGI58mJmkD0Y+BloAXQ8wHPq4GCqBT1MgihKEYdJ6QCuJe38gce8PJO79gsS9P5C49wcSdxL3zuiruJdzxvOccyEScB7DsFSOuqYHsBwBAGCBin4HPAZSIAgijEZBkc8+0gKYFofjCvhBhDBM4AURuIhhWQy2o0TccQUYi2CYDJrBVI67qf6f58vbNsfFUOXLXww86CbLxN3D2bkL0+aQMoVtc9hZCk0QhIjj5hssiXt/IHHvDyTu/YLEvT+QuPcHEncS987ok7hXlWYEAM8LcXbu4WLow/NUnrppcximkupEpgiy/HUmYgBQVWO8sEhZ4SIG4zHCSCKKJaRU1WakTBHF6ndxIhHHEjLLnXdcAdsRYDxGFCXZgFUGTQ+gmyrf3TAY4lgijBIYJsPZuQvNYDBMpr4RsFUqz/mFB8NUg1ylVHn4ah/H+0/i3h9I3PsDiXu/IHHvDyTu/YHEncS9M/oi7tOVWXw/hO1wxLFEFEmMtCDLR/dxfu5iMPKLHPahFmCkBXBcUeSl5zJeN1C0qbxj3YdSnEj1QOCHEGGCgEVFqcgoSqAbDEZWavI8e9BwXIHByIeWRf69QL2G8xhJMinvJO79gcS9P5C49wsS9/5A4t4fSNxJ3DujD+JeJc6myXB65sCwOHiYwLQ49CxiPdICHJ86xaBTTQ/geGGlqKdpCpmquuycx/C8EI7DYVkMpqly08vNyEpA2jaH6wkETJWBlDKFlJMR8nLfQxHD9yMVzU9S6DqDYapvBU7OXIyKkpISpskwyHLhuVDijzQlce8RJO79gcS9X2xK3J88SREEnW+215C49wcSdxL3zti0uFdGu1PAcgSGWRnGPLpumBw+ixFFEo6jpFpmYl5+fRxL+EEI02SqlKPmYTBwcXpq4/lzEwcHBvb2dOzuatjZmWy7uxr29nTs7xs4fG7i+MTCxYWD0ciDpvkwDBXZF2E8kfKSiz2yQamOpwbCanoAw+KwHZVb7zoCg6Ea3Kpl1WzybwlI3PsDiXt/IHHvF5sS9zt3Upyddb7ZXkPi3h9I3EncO2OT4p5LtuuF8IKoqAgDoMgL141xeUbd5AhY+Y2h6rXLfACrzaHrPgYDF0fHFnZ3NTx7Nlpp29nRcHBo4OzcgaZ5MM0Avh8iTsY3TylTxDIF41GRh894hDCMVarPwINhcVxceNB1Bt8Ps0o3Ar7v09fQPYDEvT+QuPcLEvf+QOLeH0jcSdw7Y5PiHkUJHFdANxkcL5wQd9sWOL/wVApMpHLL8wh7vkz+ek33cXbmYP/AwM7OakV9Xtvd03B0bGE48mBZStClHA+w5SIuSlCalhrY6rghzs9dnJ65cB2h0nRMBsY5iXtPIHHvDyTu/YLEvT+QuPcHEncS987YpLh7XgjD4hBhUqSLpGmKFIDrCpg2R5ylnxQTK2UybNkMFwMXB4cGdnZWH1lfuO2MsLen4eTUgq778DxRlH/MK9j4QQTGI8RxUpSndB0BTQvUZFKWB9N04LhCzQRLbAwS9/5A4t4vLMuCaaZIOr5FkbjPQuLeH0jcSdw7YxPizrkqzWg7ArrJEcUSyCqzMB4jSiTCMAEXSVHOcRy9Zjg7s7G3r29e1uvSaXY1PD8yMRx58PwQSSJRzPoKVWpSTf7Esrx5lk0g5cK0XIwykZfZQwzRPSTu/YHEvV9YloV797qXaBL3WUjc+wOJO4l7Z3Ql7sUAzjSFH6hKMJatyjmaNkecSLiugGFxhFMTFUVRAtvmODtzei3sMwK/M8LRkQlN81WaT5ZCk9d9N22u6tEbDMORDz9QqTKepyaCklmpSEqd6R4S9/5A4t4vSNz7A4l7fyBxJ3HvjC7EvZyT7nqquoplcwy1QEWd9QCarmYq9YKoiLJLqeq5DwYuDg6MjYv4sm13V8PJiQXTChCGSZH2I8IEYSShGwy6wSCyqjKqdn1SlIkkce8eEvf+QOLeL0jc+wOJe38gcSdx74x1i/t0mUbbEdCy+uuGwYqJiaxs4qIki0qHYQLTDHB0ZHY+4HRdbX9fx/mFC98Pi+g7ALhemOW8+7Adt/S3dOYYEt1A4t4fSNz7BYl7fyBx7w8k7iTunbFOcS9mQQ1CaLpfzCw61BlGOoPjqAGoPosnlmcswsXAxf4WpcW0bjsjHB1bsGxeTBgVx1IN1DU92LZbPLwAUINas9QZGrDaHSTu/YHEvV+QuPcHEvf+QOJO4t4Z6xL3cpTY8wSOji0cnzrQTSXtRycOhloALhI1OBVKUj1P4OTE6kelmDW2g0MDw5FXzJyqBt+qOu5JIhEEISyLw7IFBgMPFwMPTGQPOCs/W8Q0JO79gcS9Oz77bL4ck7j3BxL3/kDiTuLeGesU9xwpUziuwEjz4boqx900VYpMPnFRHEtYFsPz5+bGpbqrtrur4ezcAWORynnPxJ3xGIbJcHLqYDAKMNQCaHpQHKsUNGB13ZC49wcS9+748EOJzz5rvreQuPcHEvf+QOJO4t4Z6xL3fHIky+YIeIwoVlVjND0A4+Moc5otaxgBDg+3dwDqsm1nR8PJqQ0/GM+cqkphxlnuu4/ByIeb5cX7Xgg/CCcmoiJWD4l7fyBx7w4S9+2CxL0/kLiTuHfGusQ9DBMMRz7OLlxohooY5xVkXD8sxD2KEmi6j4ODK5jP3rZlee+248P3/ewIqvKZubhzEcOyOAZDH8OsvCSJ+/ogce8PJO7dQeK+XZC49wcSdxL3zliluJfz2lOZwra5ymnXApxduNBNBs8PESeykHZd97F/naW91M7PTVh2VlUmO4aWxTEc+dCNACMtgOdHapbVrPY9sR5I3PsDiXt3kLhvFyTu/YHEncS9M1Yt7gGP4Oc52zyCpvsY6j4Crko9JnJS2q91pH2qHR1pGA5N+KVvJBiPMRjmUXdVVSYIIpg2h8hrvRMrh8S9P5C4dweJ+3ZB4t4fSNxJ3DtjleIeZ7OBOn6IMEoQhgksM4BuBoikymdPkSJJJEwzIGmvEPfzcx0np3aRCpMkEqbFoRksO6YxNC2AaXJwERcTOhGrhcS9P5C4dweJ+3ZB4t4fSNxJ3DtjFeKuosOA43DoZoCAx7BdgUDEKjrsCIisZrmUKRyH4/D59RuI2lbcd3ZUtRnOYwApwjCB7QgYJoducmg6g64zXAw8aAYr6sETq4PEvT+QuHcHift2QeLeH0jcSdw747LiPs5rB3xfTbR0PvChmwwiTGC7ArYnihSZIAhxfGxdSnB3dzUcHBh4/tzE8+cmjo7M4t97e9VR/L099Zq87e3plTOy5uvO2/6+XllTfnY5A7u7l6s9n4t7vn5ND4rJmOJYwvVCaDqDpjOMtLwWPkOUjRkgeV8dJO79gcS9G54+TfGTn6Qk7lsEiXt/IHEnce+MVUTc1cRJITw/hB9EGI58DEd+UUlGZOkcnMc4O3MqhXmRdnhoQtcDtU0vhO+H2b8FTJPh+NgqtrG7q+H01IZpBnAcDscRcBwBy2I4P3cmZmc9PrZgGJPL2TbHcOjh4MAoCbYJXfdnltM0H88v8U3C0ZGGwcDA6ZmN0ciD6wkkcizkSSLhuCryrmlqIqs8751YLSTu/YHEvRsePkzx7/4difs2QeLeH0jcSdw74zLiniKbGdUPMdID+EGEFCm4iKEbAYaar36XRYODIMxmRb1sSokF3w9VH9IUcSwRhgmSLPLsOLyoCX9yYiEIwiJfvLycEDHOzx08ezbC8+cmXJcX6TxRlCCOxwNph0MPOzsqym5ZDFLmy0nEsYSUav267mNvb/HI++6ehsHAgmk64CIuhL3c8v67rsBg4EM3GFwvhGVzuF5YzEBLXB4S9/5A4t4NJO7bB4l7fyBxJ3Gv5O7du7hx4wZu3LiBBw8ezF1mf39/7jovJe6ZTBoWg+UKqDk9Ac9XMimipEiRyZf1PIHzc2cpua0SdyFiaJqP83MbrssL6b64cPHs2RCa5mcyLuE4HOfnNkzTR5RVZNF1H8+ejTAYuIhj9TvX5bi4cKBpfpZnDlgWx96ehtNTC5yrhxHPE7i4cDEYuEV/PC9cePbXg0MDI82H5zP4vl/MjFrV1MMBw9mFB8NW+e5HJw4uhj5ESNH3VUHi3h9I3LuBxH37IHHvDyTuzeK+Dn9dFWsT98ePH+Pu3bvFzzdv3qxc5tatWzP/ruLRo0d49OgRvvnNb+Ib3/gGPv30U3z66aeI47hVi6IIURQhFCEM04du+hAiRBzHsKwAuuFDhBHibLlyY0xA112cnBg4ONAWbqenFlyXIY5jOA7DyYmJg4MRNM1BGEYIwwia5uLwUINheIjjGEKEGI0cHByMcH5uIQg44jiGrns4ONAwGrkQIkQYhtA0FwcHIxwfG7BttR3bDnB8rGMwsMCYQBRF0HUXBwcanj/XYZhqO57HcHZmtd6Xk1MTlhVAiBCMMbiui6h0fMvHOooihGEI3xewbQbd8DHSPOhGAMdh8AMBLsLiddSWb0II2La98X5QixGGISzL2ng/rnr75JMYb74p8Y//2LycZVn48Y8THB1127/XX5edb7PvzbIshGG48X5Qi+G6LjjnG+/HJlruj9/61rfwyiuvFH65Ln9dNZ2lyty4Mbup+/fv4/79+8XPVQcn50tf+hK+9KUv4fd+7/fwwgsv4Itf/CK++MUvwnXdhZtlOzAMC4ZhwzBtGIYNy3IaX+M4DkzThqaZGA6NhZqmmcX6LcvGaKTWYRhWsX7DsDAcGjBNO9ve+HeaZsK2nWw5u3it40y+djQyYVl2aTsGdN2E4zgTy5W3Y9tO630aaSZMy4aT9dm2bViW1e6YWw4Mw4Zpqpb/O98HapdrjuO0PhfU1t9M09x4H656+5u/YfjudyP8r//lzz0Xb78d4pe/DDrt3+3bMXZ2mvt23Rq9L/rTLMsq3OC6tdwfX3jhBXzhC18o/HJd/rpq1i7u+VcJ5R0s/638FcTNmzfnft2wbKqMylmPYJgMusFwfuHhYuBBNxicLN+6Lt0jb1Kq1JlFq8yUU2VcV+DwUKWmjEZekXuuaT52dkYwjACAqsoyHKr0mdNTG5yrr7R0PcCzZyMMh16R+x4EIXTdh2UxhKFKlXEcjoMDHefnNsIwHu+/EcA0WZFS07ZqzsGhAdNmRdUYABBCwPf94vg2tSCIoBusaIbJ4bgCAYso130FUKpMf6BUmW5YNFXmlVe6rWJFqTKzUKpMf6BUmfk57qv211XRWcR9+ukk/930js9jGXHPB3YaJoNhMpgmw0gPYFi8yLOuks263/v+YiUi1y3ucSzBeYwoSiAzsa4S9ySRENkkSPnNs4247+3rGOn+xMMNgCwNpl7cZZoilimS0nHTdAbT5DAtjuEowEALEIh4ofNJzELi3h9I3LuBxH37IHHvDyTu7QenrspfV8XaxP3BgwcTOULTOwkslyO0bMTdcQQMiyPOqp9EUYKRHsB0RG2UGKiPJC8i7+sWd8fhOD21MRx6xXJV4u66AmdnDi4unKI/88R9Z2eE8wu3KJFZbnnEvfYYRSk0LsFidSyjKIHjhTBMjpEe4PTMxVALKOK+Akjc+wOJezeQuG8fJO79gcS9XtzX5a+rorOqMnWJ/uuuKlMu7TjSAzh+iCSTZd1iMGw+N83jsvK+TnGXUmI08lQ6y4EBxxEAqsVd01RFmt1dDaaptjNP3J8fmfBKpSybxL18zEWS4tyX2LMTmEIizfbJDyI1U60joOkBGIsRRgnJ+yUhce8PJO7dQOK+fZC49wcS9/ZVZVblr6viytdxL5cldFyBoaZmSdUNBt3iYCIu6ru3beV1e57A0VFzOcVlxD1JlJDv7IxwdmYXOelN4n54aMB154v73p4O02QAmsV9d1fDSPeRJBKoOA6z4p7NmipTaExiz0rwzExw5icQyfjvnEUYDH0MtQCmxWHanCZmuiQk7v2BxL0bSNy3DxL3/kDiTnXcO2NZcU/TFDKRCIJQyaLFwbgS2hTNaTHTsl7+t5QqVaVpBtK24q6E3EU+QVIQhDCMAJ4nMklPM0kfYjh0kSSyEPwmcRdiOXE/PrERsKj2mBSDU1UhdyB7AHJCiUNHSfszM8G+ncAO1d+lTKHrAY5PHGgGg2lxWDaHzyLEiUS3H61XBxL3/kDi3g0k7tsHiXt/IHEnce+MRcS9kO4Z6UQhm0357BPrwKy0l6P5pslwcKA3inueZz4WdyXp0/JtmkEx0DRvSaImZFLR/WEh+CqlZvxax1GTOtm2Evc8Wp8kckrcA0iZp/vMfmOwu6dDN4PKGVFnxB3qeOZ57cfuWNqfmQl2zAQjJosUJd8Pi8oyusGg68FEZR9icUjc+wOJezeQuG8fJO79gcSdxL0zlhH3dOpnxmMwHlemf8wbnDqz7rQ02HXkVc6wur+vIt+a5uHszMbenp4JvYHRyMVo5E6k2xweGhgMXIxGXtGGQ3dihtOjIzP72/i1e3s6Tk9tjEYeTk9t7O5q2bocjEZuIeg7OxpOTixomofzcxv7+7MPHKdnNlhW7aWNuKcpIJIUZ74cS7s1lvdjN4Ef59VoEljZYOG8PKftCoQk7ktD4t4fSNy7gcR9+yBx7w8k7iTunbGouDMWQTdVrfYwS0ExbQ4rG8SZR+DTdH4t8iZxBwAhYpyfO9jZmZX3Z8+GpVb1+6o0m2HD65pe23Yb1b/f3ddhWAxyzrEYi3uKRKbQS3ntz6xSMxPsWmqQKqDE3TAZjCxdybYFBqMs6p7QTX0ZSNz7A4l7N5C4bx8k7v2BxJ3EvTOWEvdsIKppc+h6gKHmw2PR1LLtxL0qEl/e3qI13vvYTs8c8Cwvvo24yzSFIybz2qfF/VmeLpMdLscR0AwGzw+hGQy6yYsHLGJxSNz7A4l7N5C4bx8k7v2BxJ3EvTOWnYApjiU8L8Rg6MGwGGKpcq69KIUbpojk/AGqdVH38s95fvnhYf1g1T633T0VbW9zHHJx96MUR1N57dOpMs/MGCdeApaZu2lxGBYH5zEMi8P1Q+gmg+UIGqC6BCTu/YHEvRtI3LcPEvf+QOJO4t4Zi4i7lCm4iOG4qpKMirwzld8OwI8kjt0Eh06Ci0DCjdJigqY2+e51qTNxLDEa+djdrUqZ6XdrG23Pxd31fJz5s9H1qrZnJ7CEOma+H0HTGYYjVZ4z4DEsh8P1wpljS8yHxL0/kLh3A4n79kHi3h9I3EncO2MRcWdZvfDBKMBw6ON84MF2BeJYAkhhcIndkmweOgl0LhEmzVH1NjnvnMc4O7M3LuKLRtvNltH2NE0RcAHd8bO89riVvGtMDUBNElmkyfhBBJmlGblZ6UtiMUjc+wOJezeQuG8fJO79gcSdxL0zFhF3IeIsp13ltZs2V7XCM/HUmJwRy307wZDJbMKgvGpkvaA3RePbTM7Up3Z63j7aLlPA8jkGlled114j8CMmIbNjJmWKKJbgIobnhxiNfGg6QxjRjX1RSNz7A4l7N5C4bx8k7v2BxJ3EvTPaiPtE2kqUwPVCnA88XIx8sDBGCkCmKUbBrLjnKR2DQMn7eL7P8bqnt1G13Tzf3TCCynKLfWt7+zpMmxUPKrUtm67Ki1Kc2xznpjcr6g3yfu5LhNl4As5jGKbKdVelITlGOoMXXO+byTKQuPcHEvduIHHfPkjc+wOJO4l7Zywi7iJMwESMKEnBWAzDYvBZhDQFoiTFRV5zvEIy97LIey6Z5XVXb69a5sMwwcWFi52dzcv53Gh7GM8cw+kHFQBgcYoTL8GRWSPuVcc0+/dzN4EXj8tnOm4IP4gQRioS73ghVZZZAhL3/kDi3g0k7tsHiXt/IHEnce+MtqkyaaomWnI8AdcPYTsCQ82H44VIUyDIZ/hsiA7v2yrnPZYq7l4VYR//uyy3kx8QjEU4Oelvici9fR2WzWu+PcBEFJ7HapKlHatC3KvkveKYWqFECvWNBGMxLFtNxGQYDOcDT1WWocGpC0Hi3h9I3LuBxH37IHHvDyTuJO6d0V7ckYlhhJEW4PjEwdmFBz9Lw3DCFAf2/Gooh04CS0gkDekj423m0j77e8cR6GuJyLMLByJMpo7fbIpMmGO0BrcAACAASURBVKQYBOMBvZXiXtVKx3PHUg9D0wNUT05dnJ6pphkMiSRxXwQS9/5A4t4NJO7bB4l7fyBxJ3HvjLbintdtNy0VybUsDi4SJdQpYAmJPbu5Akouns+dBE6Y1s4kCjSXisz7o+s+9vb6VSJy/0CH5fCZXP7pfYqzmVH37bGMN4r7nMoy+bFMEtU0nUE3GEyLQzMYYqossxAk7v2BxL0bSNy3DxL3/kDiTuLeGW3FnQURzs4cHJ3YGGoBLEfAD6KiqozBVbpHo7iX5P3ITeBFY3kHMFfcJ+U9hRAxzs+dXuW7n184EFEyUz0n73OapkhkCotLHNqlY2ImOLJqUmXmHNdRMBZ3IWLYtsDF0MfFwMf5hQfD5JAUcV8IEvf+QOLeDSTu2weJe38gcSdx74y2g1PDMIbjCJg2V83icLwQYZRMloJsESHOlzt2JfyoWtzLP9eJe5qmCIIQx8f9yHc/ODTguKL224PbtzNpFxKHzuyxqs1xn3NMR8E49cjzQ2g6g+OqcQimxYuSlER7SNz7A4l7N5C4bx8k7v2BxJ3EvTPairuUKfwggm6qFAzD4gh4DClV1HxhcTcT7JgJTjyJIG43QVFVv3pT331Hw2DoIYrVQNGq/r/0khxLe0Ukfa64Vx7XGMOyuHtK3D0/QhxL5IeNxH0xSNz7A4l7N5C4bx8k7v2BxJ3EvTPairuK5AaqWonJoOkqXSaMVZqGFkhUzvY5J3K8Y03KO9LJijNN9d2znyBlCsfheP58c4NVj04s+EFU+9ARyxQvfq0k7RVtQtxrUozqxD3Ojp0QMTSNYagx6CaHZQuIMCFxXxAS9/5A4t4NJO7bB4l7fyBxJ3HvjDbiLhMJ3WIwHV78LhQxDJvDy+q4azWTLzUPsoyLZSbkHfNz3Kf/nSQSpsU2Umlm/8CA5fDawbZhor6R+MqLpW8lKoS8UdzLr5s6loNAIi59hjIWwXYEdJPj5NSBZjBENDh1IUjc18vZGfDoUTvxI3HvBhL37YPEvT+QuJO4d0YrcZcShsWgW6qsYAogCCJoJoPPo8mIe4NgNs4Gmst71C5dZjqCnKYp4ljCNLuV953dLEUmksDMpFGqTvuFr6rH/IsXK9KJFhX3igcglSozPg6uG2I49IvZUx03RJxQxH0RSNzXy2efpbh3j8S9T5C4bx8k7v2BxJ3EvTNaVZXJBoHqpsptNy0O3WBwXIE4KafKtJT1utSPbMCqF6W1dd7HXar+OY47jLzvaDg5c8B4VJTFzPuRyBReKHHqJUW1nUpxX1GqTJKOZ081LV4MUA3DBEIkiGK6uS8Cift6IXHvHyTu2weJe38gcSdx74y2Oe5xIuF6AsORKjE40gI1ADJJx1Vl5tUdbxL3cuTZVZM0RXK+uFe1JJGwbY7naxywurOj4eTUhs+iib6lAESiarQ/n8pnnyvu1pS4t6osE09UlfH9EIbF4bMYIkzAWATLEWAiqTm7RBUk7uuFxL1/kLhvHyTu/YHEncS9M9qKO+MRDIsVg1N1g8F2haqikk7Vca+Jpi+SAnJgJxgxCZ6k+XjVyvz36X7mSJnC9QROTmzs7q52kqadXQ0nZ5PSng9AdUKJMy/BXsVDSa2457Xtp8V97hgB1UalCZgYj2GYHLqh2nAYQDPYzEyuRDMk7uuFxL1/kLhvHyTu/YHEncS9M9qKu+NyaEYAPwgRsAicx4iiBDKLihczp9YJ5rwykRV/37USnHoJnFAils3SPt3fvDEWYTBwsb+vr0Tad/c0nF04CPhY2hOZwo9SDIPmqjH/ompwalnc61JlGsR9x0qg8bG4R7EEYzH8IILnRdA0Bt3gCCO6uS8Cift6IXHvHyTu2weJe38gcSdx74y2Oe62w2FYKnLrB6pqie2KIpLrhCkOKiYVqk33WEDuDx0VVQ7itLJyi+pifepMGCYwLYbjYws7O8tH3/f3dQyGXjGhUZKmCGKVJnTkqLr0tfuWi3vDw8sy4r5rJzCFLFKEPD+EaXG4XgjGY3h+BDer6U60h8R9vZC49w8S9+2DxL0/kLiTuHdGK3EH4Lkqv92wOSxHwMr+z8MYABBEKY7dBM+suF7cm6Ltc5bdtRKcuAkMnqfPtKs8k/8sZaoq4Wg+jpYQ+KMjE4bFEEZJMfB0xCSOXdW3oqJOQysi7m3EvakCT6kdOAmcMN9HCT8Td8sJYdoCQ43BdkNISVVlFoHEfb2QuPcPEvftg8S9P5C4k7h3Rltx5yyCYTI4fogoluA8huVwMK7EPUpSXPiZwFZFjNvktreQ/L0sfcbgkxF4ZK2p1nuaQqW1+CF03cfZuVNKoRlOyfoQz3ZGOHxuYjD04PkhwjiFE6ZK2L0E+7bKxT901IDaYy/Bsat+t1NxDBYW9+njUvGNxbGXIIjH3zoEQQhdZxiOAgy1ALrJEbCYJmBaEBL39ULi3j9I3LcPEvf+QOJO4t4ZrXLcAcSRBBMxRJTA80KcDzwMRj64UOIuU2BUruU+rzVFlVtUpdm1Epx4CTQm4YQpoiIHPm/NUfk0VbOMWjaHpvkYDl2cnzs4PXNwdu5gMHSh6T4cbzwAN8oGn+pcwuQSllDbdkOV4x7Eqjmhync/cCb7PTM4dWpfayPuVa/J/j4IkiL/n7EIusGgaQE0LcBIC2C7gtJkloDEfb2QuPcPEvftg8R9lpde2szxWEbcf/7zqxVQI3HviLaDU9M0RcBUZRndYDgfeLAcXqpfDlUSsk1KTFW+e13+e1PU2VSR7UNHzR5qClUDPi8jmfV+rsBLqfLDwzABF6qMYhyPB3zWrUM90oyPUZLJPU9SuFGKE6/0DcRlxb3mGwktqyiDFLAdAcsWkNk+CRFDNzk8/3pHAZaBxH29kLj3DxL37YPEfZZtEvc7d0jc+8CVFnfHFTg9dzHSA1wMPAw0HzxMlDiiVFnmMhH3umVaROR3rQTP3QQXgUqlsYWKhPNECXUiS6k1as8aS0uW5byI4kP9TqYpwkSt3xIqCj8MJC78BGee+jagNuLeJlWmxTHcsRLoXBYPT7YjoBsMYTwerGraAo4Xrvy6ueqQuK8XEvf+QeK+fZC4z3IVxD0MAdddRa+6hcS9IxYR9zCM4XoiE0SVimE5AiJSlWVYnOLEbSnubXLem1JFWkjtvq1yz8+8BBe+EmuNSRhcwuCq9rwlJETLwa4yVZMruaGaYOncT3DkJNirymnPU4ZK/Z0R96aIe4vjdegkcKP8YQIQIoFhcmgGU7XcdQbT5sX5IdpD4r5eSNz7B4n79kHiPstVEPfPPkvx4Yfbd15J3DuibTnIydKLQBSpmVQHml9EdBOZZnnulxD2FYl7bd3zTOr3bBUVN4VEOEfcY5nCi1TZxzNPCfOEqLfsU6W410XcW6zvIpAIs/z2KErg+6pMp2FxGCaHaQlwHs+te0/MQuK+Xkjc+weJ+/ZB4j4LifvmIHHviLZVZXJ55yKGaXMYFoduMJyeu7AcoRJI0qkZVFcl7fPEvW4dFcvmg1r1UlUaoHowa5iksIXEIEjwfFrWF5T2GXGveN0i4r5jZmky2X9RlMD1Qli2EnfT4vCDCElC0r4MJO7rhcS9f5C4bx8k7rOQuG8OEveOaCvuxUykmbjrBsPFwMNQC4pJmNJUpZE8d1qK7RzJbp3jXiXuU8vt2wnO/QTmhLBPTuCE7HdhovLWz32JAzvBTNrLvH5X9b1K3KdeU1sOsmI75frtKcYzuLpeiNMzF/sHFi6GPs2YuiQk7uuFxL1/kLhvHyTus5C4bw4S945YVNzTNEUUS1VG0QjAuKrCEkZJkVYyqEuXqRPeRQaqzhP8qej6sZtgFEjYpZSYbI+KVuyXTGGHKnd9327YdoWUV+7r1OuLmVNrXrPIzKnn/nh/oiiB4wgYppoUy7QFDIPB9ULECUXbl4HEfb2QuPcPEvftg8R9FhL3zUHi3hGtU2WAonSibXMcnzqqJKSVzaAqxgMgLSGx1zIKvZKUmtK/9yw1KdEgkMUkTcl4fqaKco55ffYUF4GcFPYaaa7cj3kPJdacqjJWjbhX7POuparm5GkyYZhA0wI8P3Zwcu7BtEXxIEVpMstB4r5eSNz7B4n79kHiPguJ++Ygce+IhcU9kbAshouhB91gsG01e2oixyI8UV2mSXjnRdnbRtxNVQZyGMgiFSaW5TSYyZbvS5goYR8EUg04nbfdNt8INLx+bjlIqyJVpuJ4HbkJvDgtxF3KFCJM4LghDFMNTHW8sJg4ilgcEvf1QuLeP0jctw8S91lI3DcHiXsFt27dwo0bN3Djxg3cunWrcpm7d+8Wy+zv789d5yLiDqBIzRBhAillUYpwYkKjVFVgaT1IdY6U1wp0WXrdcWlHWRFpznPARaIqxBhcpcQc2NXC/s5/kvi/n9T0bd5Dxjxxr/m2oM0ETDtWgiGTiGe+PVBImSKKJLhIENGMqUtD4r5eSNz7B4n79kHiPguJ++ZoEvd1+OuqWJu4P3jwAHfv3i1+vnXrFh48eDCxzOPHj4sDUv53E4uKe04hjfmURFMVWbwoxZGzuNzOi1rXLZPPoHrmJxhltdotkcIWKSyhRH0YSJz5qkLMbl06ipngmRnjzbckPvn7mr9fRtwb1tOmqkxeu718DkonhSLsK4LEfb2QuPcPEvftg8R9lpdeknj33e4/B/sq7roOPH3azfGoE/d1+euq6CxV5v79+zM7fv/+fdy/f7/4+ebNm7Wvzw/wH/zBH+CLX/wi3n77bbz99ttgjK2k+QGD7gQ4NQOcdNxOzQCnVoCzUlu0H//HWxH++yO20n595cWk8e8XpouRaTful+YE8IPVnCNq9S0IAliWtfF+XNX25AnHj34U07noUfvbvxX43vdiPHnCG5czTRM/+lGMP/uzpNP+vfZagv395r5dt2ZZFoIg2Hg/+tS+9rUEX/tat9cmYwy2bcP3/YVe89pr1f188oTjL/9SrKRfi9xrl225P/7+7/8+vvSlL81Nmbmsv66aTsT98ePHE08vOXfv3p04GDdv3qz9umEd4u77Af7m/xxfbI7PcGF3L+7LN7/X4n5hB7D98U06CAIEJPFraSSL620k7v1rJO7b10jcZxuJ++y6+iTuq/DXVbN2cb97927tVwjTTzFtnliWSZWZzq2WMoXnhdCMALdfk8XfEplCZ3IyLaVpQOe86i1tUmqWSc2peF2RKtN2cGrd9ptSZabz9BvquO9YKgUoH3SbxBIBiyCiZPKcLHQmt4uHD7vbO0qVWS+UKtM/KFVm+6BUmVleekluJM+9r6kyi9xrL8u8SPuq/XVVrFXcb968OfP1QplN5LhHUQLbEdD0ALYj8NrrciL/faLCzLzBpm0HpzZVdWlTuabFNluL+zyJv2xVmfxvbgI/Hue2u14IM6vow0VcVJC5yjnudTe5dUDivl5I3PsHifv2QeI+C4n77LpWKe7PnqV49qx6fU3ivg5/XRVrE/fyaNu85flA5SeTdVeVyckl0XEFhpoPxmOkaYo7d1KEUQKR1RGXqZqF9KCuPnqbSPy8Aaxto/FNEj71+0uJe1V/LiHue7aq257kVXtkCk0LcDH0YVgcps0hwgSMxdkstqW6l1cIEverA4n7fD76KMVvf9vdNU/ivn2QuM9C4j67rlWK+8OHae2333Xivi5/XRVXuo77DClgWgymzQEAcSxx+3YC3WQIeDSOyicpBv5UecimtJY28t1WzOsi4A2CXYj7o5q+Tq+jqf9V4l7Tx7o67me+KnM58S2HzTHSAhyfuRjpARxXwLCUwF9FaQdI3K8SJO7z+fBDOVeiVwmJ+/ZB4j4LifvsujYt7n3neok7AD9Que2mrSb+efXVBI4nEMeyKE+YpimCKMXxdMpM27zxKtFuI+7z1lcp7/FkxL1tOk6LFJ+JHPeKB4lC3EuvPXITeNH4OAoRw7Q4PD8EFwksW2CkBRiMArheSKkyK4LEfb2QuM9nG8S9y3Eni4j74SHwySfd3gs3UXubxH0WEvfZdZG4N3PtxF0mEr4fQrcYLEfgtdckUqjouxAx4kQWKTP2dMrMPPmti4gvkkazqLibU+LetPy8h442EffS64rBqdnP+3YCU8hiQqkkkbBsAd1gECIpRN52BDw/Ug9LVxgS96sDift8tkHcu3xPLiLuXQ7IK2+TxH3zkLjProvEvZlrJ+6AyncPeAQmYty5o2butGyOkR7AdgXCTChjmWJUVWVmUTlvm1qzSKrM1PK14t4mVaamf3Nz3EvivmMlGAQSoRxH28MwgW4wOF6YH3jYNodl8ysdac8hcb86kLjPh8R9EhL3WUjcZyFxn13Xou8FywJ+/vPq15C494DLinsulUzE8FmE116XcL0QIz2AYTFoRlASTYAnKc6n893r5L1tVL0qAt5G+Ouk32o5OLXNA0NrcY8Lcd/J8tp5PJZ2KVVuu2EyDEc+mIgh0xSGxaGbvIjKX2VI3K8OJO7zIXGfhMR9FhL3WUjcZ9e16Hvh7Ky+byTuPWBVEXcACIII3/52AsZjGBaH64ewHA7L4cVyaQrwOMWZJ7GzSNR9UVleNFUmk+eFxL3NNualylRE3E+8BEE8ORjVdVWKjGEy6CbDSGfQTQ7D4giyij5XHRL3qwOJ+3xI3CchcZ+FxH0WEvfZdZG4N3MtxT2HMSXuPExgmCoSzISqMz6etAnFYNWJ+u4LDPKcmw5zWXHPU2UexfPFvW1OvVUxOHXqtUcmx9Dy4EWlSaxiqSrGmKqKzMXAg+UI2G4I0xJFGc7rAIn71YHEfT4k7pOsStzv3Zu/j8tA4t4PSNxn10Xi3sy1FncpU9y+nUAzGIaaSpFJMU6nSaRq+c9+JCcrzSwr73WR+raR8boc90c1656X1rOIuJf6em5zWK4PmaYAxnntIy2AbjLYtsBg6GOkBzBtkdVsvz60lYRV1L4mcV8vJO7zIXGfhMR9FhL3WUjcZ9dF4t7MtRZ3AHj9dQnHETBsDhEpsczTPSybw3IEolKpSD9KceyW0maq5HvZqPsqxH1eGs+iEfea1xy5CeyAw/f94pgFQQTPD+G6AoOhh/OBB8cLwZiqJMNJ3CtZxU2bxH29kLjPh8R9EhL3WUjcZyFxn10XiXsz117c79xRAylFlCBK1IUXhmpQ5UjzMdICOG44FXlPceo1DFitkud5KTF14t64zqlUmb9vWE/bViXupbZjJjh2E7ihBBcCvu9DyhR+EKqJrFiEOJGZvPswLY4olkXK0XXizp0UT57M32cS9/5D4j4fEvdJSNxnIXGfhcR9dl0k7s2QuN8ZV0GRUtUZ1w0GzWAQIkYQRDAsnkWLx/LOYlVtZqZUZFNKzLzI+jxxb4i6N5aDXOQbgNJy0+K+a6nqMUGk6tyHmbhHUYLhyIduMPhBBMcLESUSjEUwLQ4urlekPefOnXaiQOLef0jc59OluOs68Fd/ReJ+GUjc+8GqxP3wEAjD9suTuJO4d8Y6xB1AIe9mVr4wz8cOgkhFknmMJJFI5HggpkhSDIOpSZpWIe5tHgaqUmXKEfd50t9iG2Vx37MTXAQSPEmLtCHOBWzbhW1zmBbHcORjqPlw/QiMxwhYBBEmiJPreaMmcV8vz56lOD7uZlsk7vPpUtw/+yzF7dsk7peBxL0frErc791rf70BJO4AiXtnrEvcATVY1fNCaHoAzw/h+SEGQx+GrUpFjrQAliOK2VXTNEWUpLCEGrS60yTJqxD3eTnui0Tcm/ozJe5HbgKDS4hkXGVHiTuHYTg4PnHguCEcR2Aw8mFYquyj7YbFsWrLD35wddJpSNzXy4cfys6msCdxnw+J+yQk7rOQuM9C4j67LhL3ZkjcSydbRd0lPD+EmcmnaQvYrsBI8zHMqqU4fog4KU02lOW9X/gS+/YcSV40VcacI9nZ7+aK+yIPEtm/v/KixLkv4WepMSmUuMtsn4UQMC0Xp+cehlqQDUxVDztmPqj3Eudj2yFxXy8k7v3iOoj7s2cpdH3+cvfupXj5ZUniPgWJ+ywk7rPrInFvhsR96mSXJxEKowQBizHSApwPPNiuqkPuswhMxIhK9cvTNEWYpDB5KfreRsTbiPsiqTJN1WQq5Lwqkr9jqSj7i19TUXZk5R4BII5VFR7dYPB8BsdxYZgcmsGgaQF8P4QIE4TxYpH2uvOxzZC4L87ZGfDoUbtrgMS9X1wHcW+7j5cR9+lIPYn71YbEfXZdJO7NkLg33MjTNIVhMAxHAVwvhJWVNIxjCcvmGGoBAhapaHQp+h5EKUZM4rmTTJaNbBLyNnK/SKrMItsrLXvoJBgGKsr+0kuTDyacx/D9CKORj6MTB5rhwTQdXGTVY1xXpRddpnoMiftyXBVxX+SmTeLeL0jcx5C4V0PiPss2iPujRymePq1//5C4dwuJ+xxxd70Qms7AeIwwkgijBI7NoWk+DIsVA1fz5dM0BVIgSVN4kRq8+txJZktHrkLcS8tMDE5ts+7Sa3csJeyDQMKNUsRSpcTk4g6oSPtICzAyGFw/wlALoGkuDNPByakLzWCIE1mUzVzH+dg2SNwXh8R9eyFxH0PiXg2J+yzbIO75vZbEvR+QuM+5kctEwvVCuL6q5e77IS4uPFU9xQsx0tWA1SiT+jRNUV5jLJXAj5hKoWksH7ms0E+Le8tt7GYpMSMm4UYSkZzM93/pJYkkG1waxxIjneHo1IHtCnh+BMPwYFkuHFfADyLIS0p7m/OxTZC4Lw6J+/ayKXF///3m9w+Je/02Sdw3D4n77LpI3JshcW9xI08SiSiWYDyCYTJYjoDrhdDNfAArVwMyba4izlAZ4eU0k0SqFBpTSFwEKsI9I/FthLtpcOqjeG7Jx90sun4RJDCFSomJ5bjEY1rks6f42tcSjDSVJpQkEobFcXruQdOzeu1uAMtykSSr+1AhcV8OEvf1QuI+n02J+8svk7gvA4l7PyBxn10XiXszJO4L3MjDMAbjcZEOwnms0mUMhrNzD7rBINMUjEWwHQERJhPynktxJFO4YQqDSwwCFYnfsy8h7nnE/VH1a/ZsFVkfBBIGV+kwKrqezvQvihL4QQQuErz4YoKTUxdnFx4sW2CkBTAtDtsW0E0OP+BwPR/JCuu0k7gvB4n7eiFxnw+J+xgS92pI3GchcZ9dF4l7MyTuC9zI07wkIlKEYQLbETg9dzHUAox0BsvmkDKFYTIMRmrAppel2Kjc98mWpira7UcpLJFC5xJDJnHuJzh2E+zb7XPj33xL4v/6e/WaIzfBua9SYHQuYQm1jUhORtQnHijSFILHcBwBxw1hmBwvvphANxguhj40g+H8wsNIC1RVHRaDcQ7f91d2LhY9H32HxH1xSNybCQLAddey6ktD4j6GxL0aEvdZtl3cwxD45BO5UnG/fbtetqsgce85mxR3AIW4CxHD8ULYjoBlC1yMfFiOAAsiDEY+bC+EbXOVauKHsGwO1y3VNi/Je7HuNEWSpghliiBOYWdReY3Nb3/xI4m/+/8S2GEKP1brSErrn46s5zXrOYvgBxHiWMK0OHSDI05S+H6Er3w1wcGhgG5wWLZQ++oIhNk+hGFI4t4AifvikLg38/Bh97LVFhL3MSTu1ZC4z7Lt4n52Brz88moj7qsW95/8JMXh4ezfSNw7YtPiDsxKcCgSaDqDZQsYJivKI460AKbN4QcRBkMf5wMPps0RsAhcxOPBrFNy3bQtVXIS4xKU2TL37qX4zW9k7Wunf5ckEn4QwbI4TEv1SdMZDIMXy/3hHyb4wVsx3OwBJYplsV2AxH0eJO6LQ+LezDaK+09/2m7SokW4juLeJCfLQOLeD7ZF3L/znRSvvrqd4n77dvXDL4l7R/RB3HPKEhwEkZpt1VQDN3U9wMXAK/LcTYtjpKvZRS2b42Low7J5FvlOwUUMESbFrKSlrRT/cp36N2Yu7tOyHseqb7atKsHEWZUYxtRAW59FasKkKIHjCGg6QxglAKDE/QcxokRVzMlfm0Pi3gyJ++KQuDezjeI+LaKrgMT98pC494NtEfc//mOJV14hce8DJO4rEPdcvhmLwHgMmQKGwWAYTEXkwxi6weB4IQDAcQQOn9vFYNYgiHB+4cFyBPwghGEy2I6apTUMY3ChBsT+5jcSP/tZAi5i+IFKcfGymUpzcWc8gmVzWDZHwLIJk7QAmsEmxN1z1XZySVf9TGCYPMvXF/jDP0zw9g+T4tFBZfeQuLeFxH1xSNybuYy4n51h5ZHvMiTuY0jcq1m1uD98mOLZs+3+zCBxn4TEfT4k7iu6EaZTqSuuF8L1QqRIJyLZaZrCMDmeHzkwLQ7OldQfnTgwTA7dYDgf+IW42w7H+cCDH0T4x39M8P77EUxHQNMDDEY+dJOD8Rj37qX43/87hpmVp1T56qrizUhj2UNBVHwDEIrJhwnGInhBhIDHsGwB0xL4oz+S+PE79W9GEvdmSNwXh8S9mXni/tOf1vdx3ceLxH3MdRJ311Uza7Zh1eLe5biKdUHiPgmJ+3xI3Ncginn6jJq8CHDcELYbFuUWTVuouu8Wh26qXPiRzmBmJRfPL9TkTlEkYdkCz49tGCbDP/xDhHffi+CzWA181QP4TEXj791L8atfhTAtjiQrXKMbHMNRgJGmJN/xVHQ+ryjjuALDUaCi7FoA2xXj3Pk0xZe/LBtlhcS9GRL3xVmnuD95svy1tS3i3nS9kbivXtw//TTFp59WCcH1EfezM7R+b5C4z0LiPgmJ+3xI3NcpillqSRjJopoM5zFcP4TnhxiOAgw1BsPkMEwOxw2h6QwjXUXCw0jCcgQGowC6wfD/fsrw3vsR4iQtcup5FkEvi3ueI2+YvFifprNicqhc3ONYzQprWjzbnpJ6ACTuK4DEfXHWKe6XubZI3OdzHcW9rtQciXs16xD3Tz5JEYYrW2XnkLhPQuI+HxL3DkUxj7jnAz0dR8D31WRNpi3guiGGWgDHC4sKLlZWgtF2PvjCSwAAIABJREFUBP6f/+7h3fdCpKlKbTFtJe6AetM+eRJBMxiCIIJMJHSDwbBUuUrTFsjT02cnhaqGxP1yVIl71Q2GxH1MG0G2LOCTT9LeivsvfiHxy196S2+rCRJ3BYn75bkq4r7Ice4jJO6TkLjPh8S9Y3GfHtAqU1VRhosYQsSwHQHbDeGzGGGkIuJeEEGIBP/jfwT4L/9FAFCRe8sRE+L+61+r5Q1LRe+tLE9eiBhMxEUkfp6w55C4Xw4S98VpEuSywNy7119x/+CDBB9/HCy9rSZI3BWrFvemSVrKkLjPsoi4P37s4p/+Kbn0NnNI3MeQuJO495ZtFvcyVfXZc5mPYgkRScSJLNJs0jTFP/xDhL/8S/VGixMJEY5LNOZVZaRMwUQCL4gRxrJyG20hcb8c10Hcf/vb1Z4vEvdmSNwVJO6XZxPi/vHHAX7xC4q4lyFxn4TEfT4k7j0QxaIaTdPf0xS/+Uzigw+TiSXzvzVNwJT/e1FI3C/HdRD3l16S+MEPVisTJO71kLgrSNwvD4n7crz7borhcHXrI3GfZFlxv327enZUEvcecBXFvS1NN9p1TItN4n45rou4r1omSNzrIXFXkLhfHhL35VhUkOexbnGvq3O/LeLeJjCU96HqOiRx7wEk7iTuy7LqtI4mHj1SN4ttE/cnT9KFyiaSuM9C4j7bJxL3Zkjcl+MqifvTpymePl3+/Nb1q+6a2RZxb/P5SOLec0jcr4e4r2N/ViHIbakThb6Le1uBySFxn4XEfbZPJO7NkLgvx1US90XvvW37ReJO4r5xSNzHF7FlAT//+fpEl8R9eUjcl4PEvRkSdwWJ++UhcV8OEvdJSNy7h8R9i8W9fCMncZ/PKsV93ocViftykLg3Q+Ku2LS4376dNr6OxL0aEvdZSNwnIXGfD4k7iXstJO71kLgrSNxn6Zu467r6Zo7EfXXinr9nt13cf/xjWTt4sS0k7peDxH2SRcX90aMUOzsk7r1m0+L+9GmKYD2fyXMhcW/Hw4cpXHf29yTu8yFxX7xf06xL3J89S/H978uFxX3Z47UoJO5jtkXc79y5/DWxqLj/5CfJpR8WcrZN3PPU1jIk7pMsKu737qV4+pTEffUbuVG/mbt37+LGjRu4ceMG9vf3565r0+K+6qftRSBxb7+OqnNE4j4fEvfF+zXNusQ9/0C7zuKu60CSkLivgq7F3XWBn/2M4c03q6+TZdg2ca86fyTukywj7n/7t+naxH2V/roq1iruDx48KHaqisePH+PWrVsz/26CxJ3Evc06SNyXg8R98X5Nc13EfXoimi7EPV8Xifvl6VrcP/ssxbe+FW1c3IMAl/rWnMR9kmlxv+w1uoy437olVy7u6/DXVbFWcb9//z4A4ObNm7V/z5dpWg4AvvCFL+ALX/gCPv/5z+Nzn/scXnjhBbzwwguwbftS7dvfjhZa/q23BH73O/fS212m/epXHt57jxU//+53btH/t94S+NWvvJVu74/+KMFbb4nav1uWBcuyVrrNVezPt78dVZ6jF1+MV9bP3/3ObTw2b70l8M1vxjPXV/mcrbpfpmleeh0ffxzg44+Did/9t//m4/Hj6mv+xRdn9/Ey7Ve/8mqPa35N5Mf+vffYTF/bXFur7td0e+89hgcPVvtezPvwrW9FE/eANvu47PGa16bvhe+9xyrfs3Xvx2Vavq78WPz5n4f4+tebz+tvfmPju98NK9+Peau67uvO7a9+5RXv2brXvfWWwNe/3rzf//RPLv75n92Z62v6eJWv+1W/17797fDS18S8e+H09fvnfx6u7LPqvffY3OO87Lmua5dxgKrz9+KLMV58MV5bv+qumUU+v997j+Ff/ssY3/zm7GfV737n4utfj4v70mWv0fw6yY/FvM/Ht94S+PKXE3z963HldfjxxwG+9a1o4prL/fFzn/scPv/5zxd+uS5/XTWdpMrU7dDdu3fx4MGDieXqvm44PDzE4eEh3njjDXznO9/B/v4+9vf3IaW8VHv99cWWf+cdiZOTy21z2fbrXyf44IOk+PnkZNz/d95Rf1/l9r78ZbXeur8LIeB53kq3uYr9ef316nP00kur6+fJSfOxeecdFZ2Yvr7K52yV/YqiCI7jXHo9v/iFauXfffBBMvO7ct8XfQ81tV//Oqk9rvk1kR/7pn41XVur7td0+9nP1Ifwqo5J3n75S4nbt9OJe0CbfVz2eM1r0/fCDz5IKt+zde/HZVq+rl//OsHt2ynefFNFXKuWvX07hZQS774b4Nvfrn4/5q3quq9q+T6+9JLEX/91/eveeUf1q2m/y+ejfH1NH6/ydb/q99rrr1/+mph3LyxvL4+4r+qz6oMPkrnHedlzXdcu4wBV5y+PuK+jX6ORxGuvVS/vui7CMGx9nPOIe9X5f/nl8X3pstdo/t7Oj8W8z8d33pFFxL3qOvzFL9S9oHzN5f743e9+F9/73vcKv1yXv66ajYr7/fv3Z3Z8HpQqQ6kybdZBqTLLUfV1bVOKBaXKzLKuVJkvf1k2psr84AcpXn21u1SZ6Xth31Jl8vfVu+8GuH179akyd+6kl0qVKZ+P65gqMxy2m86+iWVSZdaVktKGrlNl7txJK9NbgO1JlfnqV5s9ZF2pMjmr9NdVsVFxpxz3xSBxb78OEvflIHFfrF9nZ2rAZJlNiXvdhzSJ+1jc//RP08rKHiTuy7OsuK9ifxYV92fP6s9ZWzYp7mdnqvxh236RuK9P3K9sjnvO9I6Xf6aqMu0hcW+/DhL35SBxX6xfVX0gcW/Xr2W4rLg3fbiTuC/HNol70zlryybFfd79kcR9/eJ+GX9dFVTH/RqI+29/m+Lddxd/M5G410Pirrgu4v7++9XvhW0V91Vcc30S9zAEDg8nl71K4v7++/LainvTMrm4/+mftruet0Hc6+YhAUjcq1i3uPcREvdrIO6L5OeWIXGvZxvE/ZNPUljWYushca+m7kOBxH388ybFPd/HcurSVRL3fF0k7pPk4v6Vr1wdcW9KLbusuD96lBYPuCTuJO6dQeJO4t5mHSTuy12rJO7VkLjP0kdxr9pHEvdqSNzbo+vAT386/mzaVnEvv0dJ3EncO4PEfXlxz2+WbVmnuN++Xb1eEvflWLW4l6ckJ3Enca+CxH194r6zg+JvJO6bF/fpz9pNiLuuk7hXQeK+BZC4Ly/udR+sdaxT3PMP1U8/TfHRR+NtkLgvx2XFPe9X+cMjh8SdxL0KEvf1ifvTp5P3QhL32XXl57tP4u66s2Mtprc/TVtxb7p+y/1KEhQpkl2I+z//M4l715C4k7jX0oW4P3w4uU8k7suxSXG/fTutLVG2KCTu9ZC4b0bcy8eKxH0WEvfZfjVtf5pVi3v5fHQh7nm/SNy7g8S9Z+L+5EmKoOYzf93inte4zdkWcZ+exIPEfdyHLsT9lVeWG0NRBYl7PSTu2yfuOzv1dbdJ3Encgesh7otMtHUZcX/zzck0T4DEvRdcdXGfNzBlneI+vf5tEffpc9gk7mGI2lJbi0DiriBxJ3HPIXEfk8v206f19wkS99WJ+61bshg8Om9dJO7di/si1+1lxL38uhwS9x5A4k7inpMPolxE3Kf3cVlI3BUk7u3EvVyGbVlI3Ncr7j/5SfU5WlTcj4+Bf//v+yPuYYiZKGS+zask7m3XReJO4j5+LYl7J5C4k7jn5PtD4k7i3oZNivui40uqIHFvL+4//Wm6sLjXfbgvKu75uvoi7nWvW6e4V036t0px/1f/isR9GhJ3EvfeQuJO4p5D4j5mWXH/5BMVZSRxb4bEfZY+i/udOyTuOZsQ96r38SrFPT+PXYv7o0cp3nijftAxiTuJexeQuK9A3N99N8VwuLr+kLivXtx/8IN0Y+IeBCgGHPdN3MsyTOJeT9/F/aOPUnzjG/V1li8r7k+fpsWMpDlXQdzziXVI3Bfj2bMUx8fj9V8Xcf/wQ/Ue7LO4/93fpZ2J+507Kf7kT0jcu2Yrxf0v/uLtS+eL5qxC3FcZhSdxX4+45x/kmxD38gcFiXszfRH3p08nS1z2XdxzgVmXuFe9H6+CuJevexL39pT7fhXEfZ7Mb5O4l0WXxJ3EvRf88Ic/xHe/+/bKRIHEvX79qxT36Zs0ifsYEvcxbcT9z/4sxbSItqHqvV43cG/6uiRxJ3Ev7yOJ++Li/v77ksQ966ProlgHifskJO7zIXEnca9dP4l7PSTu4753Le75jfzDDyX+83+Wrct7Th/3J0/q5YHEfRIS98l9JHFfXNxffnk24v7qq7N1t6e5iuJe/hxaVNzffHOcplSGxJ3Evbf0WdyrRtIv0x8S982Je9vzR+I+7vsmxX36Q9R1VRS9irrrpG/iXicyVeIehmp6cxJ3Evc6+izuZeGrYxFxf/gwxZMnzeK87eL+8svV54zEncS9t5TFPb8I5z2xN1G+oJ49S2s/9HOaxH3emzbnt79N8dFH1cuRuG9W3NsKDYn7uO+vvJLihz+UtTP+LsK8r4LniXvTNb4t4l73IVcl7uX39rrE/eHDFP/6Xy8m7uWBrF2L+/e/L/Hqq+sT9//wHyS++tVZcc/3uUtxd936mVmn93Gaqyju89Ln+i7u77+v3sPXSdyfPJl82CJxn8+VEPdlohA55dc2SXPOKsS9SR5J3Encl2Fa3D/6SH0odyXu5RvmItNbT0Pi3j9xz4/zIuI+fV/tUtxzSW8r7q++muKv/mr84T4cTn7zNi3ub7yR4itfmRX3fJ+7FPd596F8masi7k+eqCpdV0Xcnz5N8eKLY3EvX8/TXFVxnz72JO7zIXFfo7hX9WuePJK4k7gvw7S4z/uAKfdz1eJ+mffjpsU9/yaMxH2y71dZ3PMP/Hwfp9/b2y7u//W/Vn9GbqO45+f/qoj7vXvqWrqu4u66wF//NYn7opC4r0ncnzxJ8dprqxN3XSdxn4bEfQyJ+7ivlxH3uuuyrbjrOvAf/6PcKnF/+DBtHOB7HcX9zh1ZPMRtu7hXTQSXb3OV4v7oUYqnT2f3J4fEncR9mmlJr/odifssJO5rEve6D6tlxf3OnZTEfQoS9zEk7uO+blLcP/ssxeuvb1fEPT8OdYPrr6O4l48ziXtz36uur1WK++3baTFvyzrEvU7my1w1cf/5z9OtEvfyg3TVfpO49xwSdxL3nOsm7oeHwCefVG/zOov7v/231RGlafos7uW6zpsS97pUPxJ3Evec3/52fE10Je7lc0bivhpxv3OnWtyfPav+3N20uNeVwc33uyzuH388WWSExL0HkLiTuOdsWtzffrv+ellG3B8+bC5lNp2KVa7iskpx//73Jb75zUlZ2YS4T1d5qhP3r3xltlxfFX0W9/J1SeJeD4n7ZsU9PxYk7tXLbbu4T9/3yq/ro7h/9lmK739/Utyn71Uk7j2gC3HPayNXQeI+pu/i7rqY+Ip1WXH/+c+rZeiNN5qjAIuK+7wPnenrq3ydrFLcc+kor2u6X599psqwXkbcgwBFTmxO1Yf0dF9J3Ldf3Jct4Xvdxf1P/iSdKP94lcS96j6bv66NuH/jGyn+zb9pFvBtFHfLUk5C4l7drzfeIHHvPasW91dfHQ+oqfsAK0PiPqbv4j59PpYV96rraxvF/aOPUnz66ax8LSPu+e8uI+5V0kHivpi4/8//2T9xf/Jk8j1ZdS9c9p593cX9j//4/2/vfmPjqPM8j/ezndM+AK1Oc3t7JyaStaN9AuLZPhkkngwWwUFIIwUygWDixIsDEZDZyU5INjEQCE0ImMx4ktEGDLMKJoTETGYZRieDZ3B8kRCMOQSj8TKWOcB76xkTg2PHabu7Pveg+lf9q+qqrurq6l99q/vzllqQdnX1r/72y+1yu/o1oFXgHrRPRIX7pk3hy5NFuKvzHuFOuKtaCu5hB59ffieFuHDfvdsf7vPzlT/OEQXud97pj8esw/2eeyrrTgLc/d71a2W4+80/C3Cfn7e3VSNw9/uUp1aAuxcwEuDe25sO3PfssfDEE1ZLwP3xxy3XuZBwlwV3/fdq9Ah3wt1EhHsDcB8dtf8CqrrPOy+1k+vjqgX3c+cs3HVXyQURVSvAXX/RkQB3v5OJCbhv3uz+9I7164sYGgq/PjMI7lNTFn7/+zWRcK+1HaPCXX+RC4L7woL9i7tB+3gQHgn39OAe9CkRtaoF9507bbi1Aty//31zcB8ctCL/1eNmw31urvo564X7I49YgZe6RoF7sej+y79qGXW4B/3OBuFeH9xffLFEuMeIcG8A7monjwr3iYnal2uokxDh3tpw9+JB/fn0uHA/d87C669X3nGfn4fzzmNacFcfLei3HYeGLMzPJwt3HQ/S4e73l2WbBfc9eyyxcI/zMahJwH3XLsv5aRvhHu13YVTNhrvfPlEv3GstTxS4+/1UlHBvDtz9PsLRFNwHBiz88IeEu5GyDHc/POpFgftTT5Xw2Wf2fe0Adz/kqAh3+34v3INekE3CXY3Vb79Ux0u7wj0IUc2Au1pG6XBX38yFlQTc9X21HrhPTtrnI8K9Mna//WtgwPJ9DSXcCXdvpuGufyBCf7+FH/yAcDdSu8N9166S7wmmVeFe6125LMH9qadKDlZbHe76JQmEe2U6wt09Ln0M+rwmJvzP4wrUacHdPofzHXd97H77lzrPZg3uu3eXMDVVfU4ACHdTcF9YAA4eLDUN7vrxQrgbrBXhrl+f2yjcFxfh+rgwgHBX96UJd/3E0Y5wLxQqvwxMuBPuteBeCw8KNYQ7nPET7snAXd/+hLs7U3DXj0fCPTjCXQDc9RNfo3D3O5ET7oQ7kC7cvfsq4e6OcCfce3tLGB21WgLu//AP7Q33WuchNR3hTrjHjXAXAPdjx9wnoXaD+333lZw/pU24E+67dlnOdiXcKyUF97k5wj1puOsfNxoX7mpcacNdrQO/osLd73gh3Al3b4R7vAh3AXDXIdKOcO/trUYN4V6dabirS1tMw12dpNsN7vfdV3nH1a9G4L53r4Wnn7acbUa4Jwt37/leHUPf/37wa0kUuE9N2d/IJgV3dQyp5ww6TwS9ThDuZuE+MWFhx47swb1QsP9q+eys/SlnhHuyEe6Eu2s6E3A/csTGFxAN7mqbeKsX7l1dJbz1Vjy4e/eJVoT7li0WHnmkgg4dbqbh/qMf2fNtJ7irPx7TDLgr1BLu2YK7Pq+ocPduxyzAfWEB2L69teE+NGThnnvqg7s+rizB3btPRIH70JCFP/yBcI8S4U64u6YzAffe3spfu4wCd++4VPXCff36UuiP9JKG+z33WBgcrJw4nnuu+o/ANBPu3r8qWgvu+onPC/egbwKaBfdNm9xI27+/hF27LNx7L+FeL9wPHiwR7m0O93vusZy/PnzvvcFwX14Gfvzj4E8oaxbc+/vtZWwm3NV404D7yZP22NTjTMB9cdH+ZigrcO/ttTA5SbhHiXAXCnfvZxqnBXf9gJmYcD+WcHePS306kBq/DgXvyTcpuBcKwKlT4XBXL8gm4d7bW3K2baNwV8uzaVMpNty3bLFc+3C7wH39+uThriDi3SdGRixs3064S4O7F8hqOi90vedjb0Fw/8d/tD/jXjLc1TeUacBdf9yHH1b+mGIz4e53TmgVuKvfiSPcM1IjcJ+ft39cpdco3PfvL2H37uTh7ofROHDXP5qrUbh7xyQR7lNT9rtLacDde1IwAXf1gh8Gd7WeTcLdi6G04a7/wp++Dgn3+uEetE+oMRDu7QV37/5FuAfDXX9NSxrujzxitQXc9f2wEbh3dR0g3E3khfu991auGwuDexAUGoG7OpET7nZBf/0wDtx3764f7t4Xd8LdLNz1E7lJuJ8+Hf5LYVHhvrgIvPAC4Z4k3P1+2hEV7vPz9l87JNyD4a7vX9LgPjVl/7KiNLjrx3+rwL27m3CvB+5/+7eEe1V9fX3I5XLI5XKYnp6OPY2eF+76jkm4pw/3oAM0DtzVidw03BUU9GUi3GXBff9+Cz/+seUso34MNQp3tU6jwn1w0P5T2mrdE+7V69lv3UeFu37+2rSphI8+igb3ri77lx4J93ThrmObcCfc9cLgPjRkozwNuDfDr0nVNLiPj4+js7Oz6v/rnUY1MzODmZkZ7Ny5E93d9+OBB6Zx8OC0s2OWSiX84hf2rVTyv33+eQkHDrjv27TJcu7bvt2e5t13i1XTqduBA/Y0X35ZQn9/Cdu3F3H//fZ93nl5x7V9u32AvvtuEceOFZ15rl9vz/fYsaID9+3b3c+7fbv9uIceKjrL+PnnlekOHLC/7l1G9Xxq/u++WwxcP95xKSio+7xjunLlCi5dulQ1zqB1/73v2fPavt1exq++KuH55+11qMalL486kXvHpW5qefTnVOvQux23by85cA9aHu/68q57/b7PPy/h/vtLeO65Ii5dKuFPf3LvXwcOlKrg/u67Rec+fV7r19vPcexYseb+610etYw9PRZGRtbw9ddfO9Nt3150UPv55/Z23L69ev76fuOFu1o/x47Z8/r8c/d6/sUvSi64q33cC3c1f33bfv558PGow10to1oeBff77y+5llE/hvz2cTUufZurdajfp7a/vt97zxPefVBfN2qsp04t++6rQfudepxah37b33s86uNS+7065+jLqK8vtc02bKheD889V73f68uor9egfUKNwbue/da9Pga1T6jzpb6M+vlLzV9to127KvuJvk8owBw4UMLAwDK2bnUfj/o51G9f1dezGqe9bezzvTpH6+d2/Xyvwz3otUQ/3tXy6MeQmr+al34O1c9D3v3ee65Sy33sWNE5r3rPE/q618/HfudHfexq3/HuX36vqzrc9XOOPi59n/A79vR56fuEgpt3ebzHgnebqeNfrWfvuUpfz+ocrfYvv/Xzwx+WnP3S73hRcFevaQcOlBy4/+IXJdf+rO9L+mvHpk3+zlGvOV5P6GPVXzMXFxdRKBRc8/Aee/rjFNz9zqve11V9v3z++RK2bfM/BvTjcfv2Et5/v/o+BXd9XPp+eP/9pSq46+veu20PHChhenoaDzwwjXXrHsCDDz7o+LJZfk26psE9n88jn887/+7o6Ig1jWrdunVYt24drr76alz1jf+Cv/nm/8Df/Lf/ibNnl/C/Xp3FyqFDmBo8hy8Gh7Fy6BBWnnwSK4cO4fLTT2Pl8GGsPPooLj7+LD54acJ135kzS859b708g8XDA/jimRfxwUsT9jSHDuHys8/a//3pTzHx0ge49HgeFx9/FiMjS3j99SW8+eYyLj2er5qXd1xvvTyDX5+axRfPvIg/Pv8re/579+K11+zHffD8Ozh7dgmnTy/h/MmPsXL4MC7/9KdYOXQIvx3+BF888yLefPOSs4xfHj2B8yc/xtIbb2B8fBFfPvszfHn0RGUZDx3CL1/5s7M8Hzz/Dr589mdY2bfPvW4OHcKVxx7DF8+8iKmX38Hl557DysAAXn55GSMjS/ZYDx3C6Otz9rrVxqWvm5XDh/HWyzO48thjVfO/+PizGB5exh+f/xXeenkGp08v4YtnXnTW4dzzp7Dy3HM4f/JjXHnsMUy89AHOnl3Cr0/N4rN/OVtZXwMDuPLYY7j8k584y6OP63ev/A5nzy5Vbce3Xp7Ba68t4cyZJWdeaqyXf/ITXH76aVzp73etL7WMo6/PVd138fFn8eab9ti/GBzG6Otzrv1r4qUP8MYbyzhzZgkjI0sYGVnGl8/+DG+8OufsJ2rdnPnXeZw/+TE+eP4de9tqy+isw4EB1xjeenkGXx895qzDLwaHcfmJJ7Dy5JP47F/O4vXX7ec8fXrJta9+MTiMlUcfxZV9+7By+DAmXvrA3m8OD7rGevbsEn7z+hdYOXQIHzz/DkZGlvH10WP2tj182BnrL1/5M/7t3+zHffavb+Ktl2cwMuJe7t/9bhEXH38W509+7KwbdQzp+6o6HkdGlnDq1JJrO6rlOXt2Ca+9tuSse7WM+jH05xOvYOXRRyv7avl4HBlZdsagtv+fXnvDdd8vn59x1qna713nifL2V8eQd92odf/5T17GysCAfXyU19eXz/4MK48+Wjm21XLv2+csozpPVB1DPsfj7377/5xxqf3+jTeWXY8bfX3Otb7UNvv1qVnXuvnNb5Zc5y/9eP8/z73p7L9XHnsMyz//OX43PudabnU8qjH85sz/xdJLLzn7qlr3K4cPO+PSx6D2iSuPPYapwXP44/O/wpX+fqw8+qiz3+vLqLbRr35l7yf68Tgysow33lh29onfnfitc5/av5xzqGe///LZn+HL/Ycq6/nwYfzylT8741Lne3WOnho85+z3at1PDZ5z9tWRkWW8f+Zj12uO9xhSy6jGpa8vfV76OVTNS53v9f3L+/qlzjl/ODXhnFfV+V6tr0uP552xv/76kjMvdQyp/fHXp2ad/V6N1Xsu/OUrf8aZM0v432/9CUuvvWYfZ+ffw5kzSzh79hJ+9asl57VKnY/1871rv9+7t+p1VX+tVfvEyy/b21Ytj75f6seCd5t9ffSYaz2rc6F+TlDne3WOVvuSOoc6x/HAgLMvqWVcGRhwnSfeeGPZ9Zo28dIHOH3aXu6pwXPO/rx4eMC1L+mvHa+8Utl/9WVUrzmvvbaE98987Doe9dfHL5/9GX47/Im9np96yvW6qo49v311eHjZMY06jvXz/R9OVV5rLz7+rDMGZ32V56Wf09T6+uxf38Toq59h7pkTrmP0rZdn3Oe98rjUueOD59/Bm28uO9tfP46VTf7w87ed+9S4vvVXf4X//l//Bn/5l1fh6quvdnzZLL8mXdPg3tfXh+HhYeffHR0dVT9KiDKNt3379mH/t7/tvnN2FtamTbD6+2H196O0aROs738f1qZNKPX2wurpQenmm1HasAHWuXOu+wBU7nvvPVjd3bB6e2FNTMDascOeV3e3Pa9du+xpN2xAacMG1xDUv/V5ecfl3Nfbi9Lx4/YYbrqp8riovJZQAAAgAElEQVTjx535We+9B6unB9YPfoDSpk3A5CSs3l77a2oZy8+jHmf19tq38hhKmzY5z6fmb/X2otTZ6V43mza5lsfq74fV3V1ZtuPHYd17LzA3Zy9PeVzFO+5AccuWyrrp6bHHs3594PxLx4/b66E8Xj1neTZtgnXuXGXb9vfbjzt1Ctb27fb8d+50lsdZzz09zuOc7XjunDMu1/LoY925015f3/uea305697nPu/6wuyse/9S4/csn/oZqBqXM//ydlTrXh+X1dPjXp4f/MDeP8rbGwBKBw5gdeNGe7/3/OjPO9bSzTejdNNNzvqyentd29upvF71/au0fr097vJY9Z9J69vWW2nDBnsZ1b5YPob0fVUdj651Vl7uKDn7eHkZ1T7hHI9AZQzaPuG9z1mnx4+7xuXa/uoY8q6b/n6USiVcefhhe+zd3ZX11dtrj6t8bDvL3dnpOrb9jiHv8aj2G2dc2v6mP857zYCzzWZnq9aNsw71c0f5/OVdRmd6dV/5eKzaHkePVsapzmlqXPoY1D6h1uHx4yh973v2+lL7vb6Mnn3Cez7Wx7A8MADLcv+o3jmHevZ7tY3UelZj9S63szzq3KT2JW196dO5Xoc8x5BaRjUufb/U5+U6h5bnVXVu19eXdn5R60Ktw9L69a51WNqwoXpb68fQpk2ufcI5V733nu+50Jmv55zw1VdfoVQquc9dx4+7z/f6a0f59RHLy7BeeAHWhx+6Xmv9zrPO+D3nUHWe1beZes3Rl9vq7nZvs/L5Xn+tBeCcQ9XxYj3ySNUYHDvox4b+muZ5nXMeW36cPi59var917WM+vHhGav++mj19gKTkyjefjtKW7c65xe//UvfV/Xto45j77nDeV31W19qXj7nNH2d6cvo97pduvnmyrnDc86pte6t3l5YJ0+6Xof6+/0/VaZZfk2qpr7j7l2oONN4MwV3wH1yb3u46y9M5XGtvvAC1u65xxzcyycdwj0luA8NJQp3a2CgpeBuHTtGuHu2hxcTScHdG+HefLhbb7+dHty1osLdOn26+XDftcvZl6qOtUbhriM2AbiXenthjY42Bne4j+MquNcYgwS4e8cVBPdm+TWpMnONu2rfvn3Y++CD7jtjwt06dgxAtuGO+XlYU1P2/YbhXrhwAWs9PUbgrk9DuKcDdwCJwl2th1aBu/OCHBXu+vFIuBPukAf30sGDFbhrr2lZgDtmZ5sPd7WvZgDurnfvCXcAwXBv22vcgeDfuNW/M4nzqTJ79+513+kH9y1bUBoZqQl3/YSWWbhrEe5tCPfyN23G4N7VBevUqUzAvfTii8nA/c47nfkT7s2DOwDCXcfK4iKg/cJcKu+4q321HeG+a5dzuaxUuDs/5dPnBcK9UbgDzfFrUmXyc9wjwd37XTPhLg/uExPV4yfc64K7s0ym4K6WMQNw1y9JaQTurm2WNNyPHCHchcLdGhtDaedOe5xlILmmTQDuWFiwvxlW239kxIV1v2V0zl/HjhHuMeGuTxcId3UuEQx333mhMbhb587Z37AkDfdbbkHpqacyA3fJEe4wA3fXWAl3321LuAuE++bNsE6edM0rcbj/6Ef2T8jaEO6AG1GEewDcR0dhjY4GbvtmwL1qfTUD7uWxR9nHvXD3PbcT7s74Cfd4cHfmnzTcvZcqE+6xI9yRLNyxvAzrxz8m3LMM94mJ1ob7nXdGh7tnH2sK3DV0VK0zwp1wrwO13loJ7uobaMI9W3AvHT1KuINwTzLCHQnDHYA1Nmb/uJNwzyTc1fZoVbhjdtY43K2BAcK9txelO+8k3KXA/eBBWFu3uu8XDHdnWU3DfceOyvGScbhjdtZ+fdamaybc8dFHVY8j3A3BXXmCcE8/qXC3PvywerDNhvvQkHsMhDvhniTcl5fh/T2EuHAHNMC0Mdydd/2iwl3bJ/T13BZwf+YZlG65pWlw9x5DzvL47IdtDfd+z+9oZRnuPtOFwv3gwfhw187tToQ74d5g7Qv3U6eAYhFAMnD3rUlwx8yMfSLyRLhHh3tp925YU1OEey24+5R5uE9N2esvw3DXn893PbQI3NV+0ky4V02fNbiXL+sLgru1ezcwP++si0Tgvm0bsLgoG+579iQGd7WMhHtl3r5wn5pyPuXMbwyEe3K1L9z1nTwq3PfuhTUxkT7cAd8TvTG479gBa9++WHDH7Kz9MWc+GX3HvTxdcf16lAYGUoe7+jx+wt3zmITh7oxT3yfm52E98UT9cNd+cTdpuFvHjhHudcDd740MNYZE4D43B2tgwD2tALirZQyEe8A7og3B3ftNpkC4O/NqEO6YmQEWFwn3CHCvWrcS4P7hh+5ztGdc0uAe9WMlq+Cufy5lLpdDX19fUwYYt1Thrp1oI8N9yxb7I770+/zgPjXlPslKhnv5RBEL7jVKA+76L01Wwb2MWiNw96z7JOGufxoH4e4Dd899keHu88KaFNyrLkkwCfddu1C6665MwT2oxODuN+82grtTu8FdXz9JwX1x0f6oUcK9+jEJw91v3pLhDtifE5/L5ZDP5wOnccG9r6+vCup+96VZ5uDuPSEHwN2bWLj39AAzM4R7HLgfOeL+sbUhuLvGQLgT7jqaH3/c2Sdd61A/rloR7gMDvr+XlAbcrYGBtoS72u9ShXv5DTOjcNfXjRC4q9cv1/wJ99Tq7Ox03kT3+4usLrjncv5Xzuh/KSrtCPfy19OCu4YaF9z16wHTgHtPD6wXXhANd9eyEu7OeiDcU4B7oQDrhRd8sd0OcA+cPgbc9cv/4sBdPW/UWgbu+jQpwR2AaxkJd23+hHtqdXZ2OpfMjI+PV9k8EtyD7k+jzMO9/EkdIuDu+ZPOznyyCHf1YkW4txbct293vSNcs/n5ygtZluB+8KB5uGvr3vV1wr1+uOv3Ee6Eu5qvQbhbU1PAZ5+5lolwzzbc8/l8tHfceamMAbiXSx3u5V+sU8tYC+7e51Djjwp36+23o8N9agpWX190uE9N2e8exoQ75uZSgTvm52Ht2RMP7j//uX2dZDvAPQba4sAds7Ow9uyphvvBg8DCgjPWZsDdD0NS4W69/Tbhri9PDLgX169HybO+CHfCvRG4+y0T4Z5NuHd2dob+fmnoL6fWukA+jULhPjSE0l13BcN9ctJ+gY4C94EBlDZvbk24e745SRzumzfDuv/+ynXvEeHurJuIcHctexy4o/LCahTucJ989ftC4a6WMW24Dw253g3PNNxReaFw7Yde+LQ53KMej876aje4b9vmfKOnT+f7BhLhXpkm43C37r0XmJtzz7cV4H7woDi4W6dPtyzcc7kcxsfHw6czMJZE27t3b024A5WDDzMzNtK1EybgA7cAuOvzItzdzxsK995eF5AId5/lTQPuIyPAwkIicK/6GuHe+nAvFOyPyNPGQbi7H+83nQ53a3SUcG81uPuc9xqCe0+P+9hJCe5+QE4b7q5zR4vBPWqhcJ+enhZ1jXtdcIf7xyuEexvB/ec/Fw93LCzY13AbhLszPeFuBu49PSg99VRm4O78nkAQ3L3PRbhXPd5vOh3ualyEuzaNMLijUHD9vRHjcPdDJ+HeFnBX17bX+kj2QJGrB0v6RBnAANy93+lOTKQH9/IfOiLc64e7C9tS4Q7/E3K7wt16++3qx2Qd7p5jLxTuk5MVPDcI99JTT1X9sbNQuHuXR79m2+eXhAn3cLhjcRHW00/Lh7t2mU/bw93nOVsW7uW/Ik+4p1/U3zOtgrt+Ybzfb7OmXdPh7gfitODer/3iC+HuTEO4tybc/V5Y2w3uTkm84+6zDzYE94DpGoL7jh32pyS1Mtzh+cU6CIB7V5frz9N713Oz4V61PIR7XXDHzIyzTA3DXe0TXgM89JB5uOvnizaEe9RPdsx5v6gujJ+enibc1dcJ96rnJdwJ96qvhcF9aspBWppwt06erLpPPY5w9yxPs+GuIR0g3KOUCNw95+OWh3uN6TIJd3Xf8rL9UzqfZWoU7kFAVuvLC+uwMUSBu+vxPnAv7d5d+YlkC8I96AqXmnAHKu+45/N5wl19nXCvet6Wh/vEhH0j3N2PawDuzjTnzsEaGLCXIQW4q2kId8Ldd3maCHfroYeccRHu2jSEezy411imVoO7NTZW+SalReEe+1IZfeKgD39PsyhwBzwIJNwJ9zrh7hoT4V55XEJwd5Z3YsL1kw1vrQh3LC66/2op4V7Zp7dssT/SN0W4W8eORZv54qLrE3bU4/0qHT/uXEusxkW4a9NkAO5V9xmEO+bnnX0ncBrPMrUa3F3NzqK0cyessTH/x2YU7kC0j2QP/bgYvz+3mmaEu3v5XI+RCPdHHgFmZlKFe2nnTlgffuhMS7jHh7s1MJAo3J35thPc4YEb4V411jThHrReIz/eJ9/XnKTgPjXl7LeEu1aW4X7kSPBy6fOvsUytDvew81JW4R4lOSKPmBS4e//Ygm+Ee+ALRdi8E4P75GTVNYBNh/uuXbAmJkKXV5+/Pq9U4F7+EX6kMRPusuF+zz2wnnjCHNxvuQWlV15pCtydscRMKtzVdbphjwucl88vWxLunjIM9ygR7oR7ZhID9ygR7sbgjvl5X7j71XS4B2AocJnTgrt+Iq8DK4S7cLh7jj3vMiYOd5/rf531RbgDCN7vwx4XOC/CnXAn3IMfS7jLinB3L5/rMULgbj34oHm4w3MiJ9xrlhm4R7zkyPWYhODuN5aG4L5nj/OTOsKdcI/yuMB5tQHcSzt3ouTzO3aEuzb/oK9Jhvvhw/ZftCfcY0e4o3Xhbt17LzA3ZxzuarlNw90V4V6zrMA9TlLh7p0X4W4A7qOjWD5xwhzch4Z87yfc7ep6x/3cOX8wE+6V+Qd9TTLcA85pVY8n3AMj3JFRuGt/PENfZhfcyzs94e6OcCfcCff2gDsALCwsGIN7UFmEu3XwoBG4Y3ERWF6uzJ9wjxThTrhnJsI9uNhwP3iQcBcEd3z0kVG41xvh7gP3oaFswH1gwP9yHZ95EO7JlUW4K3Q2AncsLgKFgvNPX7jrpQB3vVaBOwoFe92raVOAu3cMxuG+Z0/VfWr8hLvhCPfg4sLd7+QrGe7Wli3m4D41BRQKZuE+O0u4N1Cz4W6NjDhAcpUBuAeOwWceTYf73BysgQHCHfUtoxG4T0zYf5XTC/e5OQdEkeDuKQm4O89PuEefNg24ezIN96D7CPcUItyDaxe4OydkA3DXn1cC3PHZZ/YN7pMT4a7Nq9lwf6/yyUmuCPeq+deEeznCPSG4nzuH0i23JAJ35zFeuOtfSwnufssTOK+E4G6NjlbdR7gT7mlFuINwVy+oznxqwV0d5IR75Wsm4e59rFqmjMDdeu+9wN/PSAzuk5M2YNoY7q7rhgMi3KvLMtyBCsAJdyQKd78Id8I9rdoC7qWdO6PD3ecvlmUS7kePOtcWRoG7az4RDirCnXCvmmcEuAfOM2EwKUy2LdwjRLhXR7h7xkW4B+acQ2dnXddy6/Mi3CsR7snVFnBXJ4AocPcrk3DXDzTCvWrsmYG79pm3VcszP19ZJsLdPRbCPTTCvTrC3TMuwj2wsHMo4e6OcE+u1oB7sQjrrbciw906dw76n6Qn3Al3sXDXTnK1tj/h7mlurrlwP3iQcAfhHrVMwN3nM+gJ9+AId8I9rVoD7qg+wdSCe9VjCXf3fAh337EZgfvICLCwQLgnUDPhHohtwr3S8rLrOvsguFtjY7AmJ10PJdxD5tUEuPuOi3APjHAn3NOqZeCOxUVgZsb5pxeBVk8P4d5suI+M2NuAcA9dVu/yVI2RcG84wr12TYe7d9oAuPvlOka1S8LilAm4+/xuVc15Ee6Ee0pwx8wMrJERwj3FWgfunvwQmGm4f/556AtY2nD3LjfhHh7hXp4n4V49Lx3ujzzifnw7wb3B6oL7uXO+v2jYaEkuD+Fefi7CPfq0dcLdyQ/uap6Ee2oR7sgI3COghnDXigF36777Ar85Ity1MRPuxuHuXTeEe/TqgXuzShzup04BxWL11wh397wId3tawp1wT7NG4O73RxQAwl003OfnXb801VS4h1yDqsMt83B/8sn4cJ+a8j1WCHfCvebzEe5Nnxfh7pkX4W5PGwHuvj4i3EXWVnAPnJZwd89HEtz9ppEGd/ULpRmCe60X5LgR7m6446OPCHd9WsK96fMi3D3zItztaSPA3TfCXWRG4J7LBT9NX18fcrkccrkcpqenQ+dFuNdYDgX3yUlYY2OVL8zPE+6esScJd2e+hHtrwN3nY/GAGHAvT5NJuA8NAQsLhHtCJbk81tQU8Nln/s8TE+6BP41OC+6HDwPz84R7yFgjT5tFuA8N+f6VbWdcKcA9Scs2UlPhPjw87CyIX+Pj4+js7Kz6f7+GhoYwNDSEDRs2oKurCydOnMCJEydQKBR8b8Vt21AoFLA6OIjVs2cDpysUClg9exZr27ahcOGC79dLd9+N0h13YHVw0J53V1fN+Tnz/fRTZxxVXxscRGnrVhS/+13/x1+4gOL+/VgdHETxjjuw+umnoc9X3LYt+PnOnrXntW0bijfd5ExX3L+/armL+/ejdPfdtZdtcBCXz5/HWk+Pa93oy62v+yjrLMo2K27bZs//vvtcz1nvunfN/8IFrG3bVnM/KZa/XnzoIXvb+CxPsavLWc9R9g99earuv/lmZxnV9ghankKhgLV//mesbtyI0qZN9jYNe+7y/hV1nJH298HBwGMo7npo6HbhAkpbt/oe20H7fc3x/8d/YO3IERQuXPDdv1Y//RTF/fuxsrKCKw8/XDkOfPYJ/b6geanjqrh/f9W6qbW+au0nQWMIupXuuKPmflLcts0+Fi5cCN/vy9ujtHVr6LaOct6OeltYWMCVK1eS3bfqvCW5PLVuxa4uZ58rbd3q2p9Xz56t63ystlnQ9lfHiz4vv33Vuy1WVlaC15O234eNU1+eoHkV77sv9NzuWqZt20Jf+5xpv/vd0GNj9dNPA48NfZ9Q5466tnXE47xQcB/HxW3bsPruu1jbuBHFe+4JXYelrVt9xx96vvTZNx2HRDBGrVvY+vJbN859Fy7gxF134cSJE7j11ltx2223Ob40Ydkkairc8/k8AKCjoyPw62qaWtMBQHd3N7q7u3Hdddfh2muvxebNm7F582YsLS353tZ6erC0tISVo0excvp04HRLS0tYOX0aqz09uHz+vO/Xi1u2oHj77Vg5etT+d1dXzfmp2/InnzjjqHrOo0ex1t2N4ne/6/v1y+fPY3XfPnu622/H8iefhD7fWk9P8POdPm3Pq6cHxZtucqZb3bevarlX9+1DccuW2uvs6FEsvfMOVrduda2bpaUlLP/nfzrPp9Z9lHUWZZut9fTY63XHDtdz1rvu9flfPn8eqz09NfeTtfLX1x58EJfPn/ddnmJXl7PcUfYPfXm8918ZHEShvx8rR4862yNoeZaWllDYuxerGzfa3+Tt2xf6vGr/ijrOKLeVo0cDj6G466GR2+Xz57HW3e17bAft92HjV8vot38tf/KJs06vPPywM43fPqHfFzQvdVyt7ttXtW5qra9a+0nQGIJuxdtvr7mfrPX0oNjVhcvnz4fOS22Pte7u0G0d5bwd9Xbx4sVE96s4tySXp+b26uqqnKu6u13788rp03Wdj9U2C9r+6njR5+W3r+q3hYWFms+n7/dh49SXJ2heazt2hJ7b9dtaT0/oa5+zrr/73dBjY/mTTwKPDX2f0M8dUW9Rj/OlJfdxvNbTg5ULF7C2cSPWurvD12F3t+/4o5wvvfumOudcfvNNrHV3171/6+MKW/dB910+fx53/f3fY/Pmzbjuuutw/fXXO740YdkkMnKpTNBC9PX1YXh42DVd2I8YUrtU5s4767rsA0Bql8r4fs3kpTL6MvJSmZrVvOSh/CO9trhUZmoKKBQSHU/cS2Vq5Sxji18q40zDS2USKcnlqfk8MS+VCSq1S2UiXJaa9UtlrPfeq1wK0maXytQ7ft9xpXCpTJKWbaRE4d7Z2YlcLoe+vj7X/bW+S/EubFipwV3bEQj31oI7FhdhPf004d5gjcC9GWUa7nBvf8I9foS7XeJwn5ysug6dcHfPqxbcq8ZKuEevAbirbQIEw92EZRsp1Xfc41wXRLgHR7hr1QP3kOdUzxsGd2tggHAn3An3oGnrgDsWF4Hl5drTRIxwt0sa7vpzOtMT7q55tTLc600M3LWSese9pa5xV3kXVv93Zj5VhnCvGj/h7jNdRuCOxUVgZibyOKNEuBPuNedVD9wTjHC3I9zDI9x9xkW4OyVp2Ubi57iDcM8U3KemCHef6oZ7E7JOnoT14YepPLdfhHvtCHdzEe52hHuNsRLu0UtoffFz3A1FuAcXC+4DA1XYkgx3AIS7TxLgLi3CvXbG4f7hhyjt3Em4N/N5asF9asr5ZUjCPWCehHv1uCTCvVCo+yfGhHuKtQrcrbExlHbuTB3uvtMS7r5jI9yzVVPhXihU/3GQALhjfr4a3lHgPjVl73MtAnf1nIR7E5+nBty900WJcA+OcK+vROEeI8I9xVoF7oB9kmtluFtjY/YnDyAFuPvBShs74d76NRXufgXB3W9sEeCuj6sK7hMTgb+8Sbi7I9z9p4sS4R4c4V5fhHtyEe6QDXfrvffsE0kG4e6a3jTcaz2P9g2FMz7CveVqZbjXinB313ZwVz+pIdxbG+517E+EO+Geau0Gd6A27lyPIdxjR7i3Xq0C93ozCXf1Od6Ee+1Mwh0A4a7m1cJwryfCnXBPNQlwt3p6og2WcK9MT7gHzpdwb07G4V7+ham2gjtAuEeIcLcj3GuMlXBvaoR7ikmAe+QI98r0hHvgfAn35mQc7moawr3mcxLuTXwewt09r2bC/cknCfc6ItyTi3AH4e43LsK9emyEe7Yi3EOmI9yNRbjbtRLcw9YN4e6OcE8uwh2Eu9+4CPfqsRHu2YpwD5mOcDcW4W6XKNxHR2GNjtaeV1bgXiwCCwuRnjdOhDvhnmptA/epKVhDQ/b/E+7u0oD7kSOZgDsmJwn3coR7yHSEu7EId7sk4R5aluDe5Ah3wj3V2gXurukId3cpwB0A4Z6xRMN9chLW2Jj9D8K9qRHuwdOFRbjHTxTc//3fnY9AJtwrEe6GItxrTxcIhakp+yRMuPtGuLdekuHuinBvaoR78HRhEe7xkwR3PcK9EuFuKMK99nRh40wK7tbJkyi8/z7h7p2m/A1S1Aj35kW4h0xHuBuLcLcj3NOPcK9EuBuKcK89nSm4A0ChUCDcG4xwb1614O47fTPgvmdP+EAJ96ZGuAdPF1bm4b57t31cE+5OhHslwt1QhHvt6ULHOT+P0s03E+6eIsP91VeBQoFwz0AS4B4pyXDv6QFmZmpOQ7iH18pwtwYGKv8vDe79/XWte8LdUyvBvfxhH3qEu6EI99rTRRlnaf16wt1TZLiXpyHc5Ue4h0wXBe5Rzif1wH1iAtaOHYR7s54nBbi7pifcXfMi3CulDXe/CHdDEe61pyPc40W4t16Ee8h0KcAdCMdd0rUj3DE/D2vPHvNwHxmp+XnkRuG+uAhrbIxw90S4VyLcDUW415huaEgs3K0PPwydH+Hu+Rrh3lCEe8h0hLuxjMMdtffnZsE9LKNwL0e4u0sL7tbAAOGeUIQ7UoT7wABKnZ2hs4kKd2fakNKAe5QId8/XCPeGItxDpiPcjZUG3LGwABQK4dPVqC3hPj7e8HOqeYmE+5EjwMcfG4c7AMI9oQh3pAd3oI5LSAj3SoR7VYR7dYR7yHSEu7FSgXsC07Uj3JPaN6XCHQAwO0u4g3A3VqvBHXNzobMh3D21K9yPHAmcD+FeHeEeMh3hbizC3S4U7gsLKB08SLg3O8IdAOFurJaDe4QId09tCvdaEe7VEe4h0xHuxrJOnoQ1Otr058k83AHXvpTIeXZxEVhejjRpU+A+NWXkm7a6ItwBEO7GItwjTBtS4nC/885ETkyEu+drhHtDEe4h0xHuLRfh3ljNgLvICHcAhLuxCPcI04aUONwTOgAJd8/XCPeGygzcFxZ8/zhI3Ah3d4R7/OkIdxnzSjzCHQDhbqxMwb1YBObn63+c9/nbBe5lvBDu5a8R7g2VGbgnHOHujnCPPx3hLmNeiUe4AyDcjZUpuCeUcbiPjdl/ljykpOGuItzLXyPcG4pwD5mOcG+5Wg3u1smTiT13lKxz5+xr4pOYV4vAvfTDH8KamkrkaQn3ZCLcQbjHnQ/h3niEe/Mi3EOmI9xbrlaDe5ZrFbgnuf0J92Qi3EG4x51PqnDfvz+xd0YiPScI96xFuIdMR7i3XJHPSxE+hhgg3BuJcK+OcE8mwh0A5udhPf004V7nfFKFe8IHG+HeehHuIdOlBHfMzAT+Rc9mRLjHj3CPH+Hu02efOZfdEO7xI9zL1XpBJtz9I9wbj3BvXoR7yHRpwd1whHv8CPf4Ee61I9zjR7iXI9zrnw/h3niEe/Mi3EOmI9xbLsJdToR77Qj3+BHu5ULhvmdPfQNNMMLdE+FeFeFeXbvCPWqEe+tFuMuJcK8d4R4/wr1cTbinvIMR7p4EwD2pP19OuDcvwr12hHvrRbjLiXCvXdquAgh3YzUL7tbUVOAfS0p7ByPcPQmAe1IlBffiH/+Ite5uwl2LcK8d4d56Ee5yItxrl7arAMLdWM2Ce815pXiZDEC4V0W4V1UsFrG6dSvhrkW4145wb70IdzkR7rUj3ONHuGcgwt0T4V4V4V4d4V47wr31ItzlRLjXjnCPX+vCXV2LfPJkYtcjpxXh7olwr4pwr45wrx3h3noR7nIi3GtHuMevqXDv7OxELpdDLpdDZ2en7zR9fX3ONNPT06HzjAr3Vopw90S4V0W4V0e41y4puFsnT4rGFuEeP8I9foR77bIE92ZYtpGaBvfh4WH09fU5/+7s7MTw8LBrmvHxcWcl6P9fK8I9wrQhEe4xnhOEe9Yi3GuXFNwB2eX06v8AABZISURBVNgi3ONHuMePcK9dVuDeLMs2krFLZfL5fNXC5vN55PN5598dHR2Bj+/u7kZ3dzeuu+46XHvttdi8eTM2b96MpaWllr+t9fRg+ZNPIk8bNk3x5ptDp4syn8XFRaxu3Rpp2npuK0ePYuX06cCvL3/yCVb37TP6nEtLS1g5fTp0miS37eXz57Fy9ChW9+1DccuWmvO5dOkSVrduxcqFC4mvm6zeLp8/j7Xubqz29ODy+fOh06/u2xc63crRo5HmdeXhhyMfs2ndVk6fxsrRozWniXpsq3017WXyu128eDH1MZi6Fbu6Ep3f5fPnEz2fLCwsRHpOqftSPbd6XrdN35Y/+QRrGzdirbvb+Gutvn7SWn7lx+uuuw7XX3+940sTlk0iI3AfHx93fcei6uvrc62Ajo6OwB8xDA0NYWhoCBs2bEBXVxdOnDiBEydOoFAotPytuG0bVj/9NNK0q7/9bfj8br4ZxW3bGp7P8vIy1np6QudV7211cBCrZ88Gf/3TT1Hcv9/ocxYKBayePRs6TaLb9sIFrA4Oorh/P0p3311zPisrK1jduhWr776b+LrJ7O3CBZS2bsXqk0+iMD8fvi3270fhwoXQ/SRsmpWVFVx5+OHIx2xat9WzZ+3lqbVOoh7b5X017WXyuy0sLODKlSupj8PErdjVlew8L1xI9HyysLCAlZWV0OeUui/VtS3qeN02fVv99FOsbdyI4j33GH+t1ddPWsuv/Hjrrbfitttuc3xpwrJJlCjc1XVA+oL19fUF/tjA+51LlO9S2vFSGczPA8ViYrOLcqlMlAoFXirTaLxUpnk5l8pE/LE7L5XxmYaXymQqXiojJ14qUzvJl8qYsGwjNfUd946OjqofKejxGvd0ItxjPCcI96yVJtxX8nlgbi7yWNOIcG+9CHc5Ee61kwx3b82wbCM1De76b9iqm7oGSP9uhJ8qYz7CvTprbAzW5GTtabIA9z/8AdbISKJjzGyLi7BeeCEVuH/11VeRh5lWhHvrlTTcMTsLa2wssdkR7kIi3AFEg3uzLNtILfs57iw4wj1emYC71BeKlIqCU2dawr16GsI9UyUO94RrK7gPDQELC2kPwz/CHQA/x91YhHvjEe7xItyzF+EeHOHeelkDA2kPoWbtBHfREe4ACHdjEe6NR7jHqylw37Mn8Fpowr3xCPfgCHdmOsJdSIQ7AMLdWIR74xHu8WoG3Gs+H+HecIR7cIQ7Mx3hLiTCHQDhbizCvfEI93iZhjsWF51lJdzjRbgHR7gz0xHuQiLcARDuxiLcGy9xuCeMWcLd87yEe+wI9+AId2Y6wl1IhDsAwt1YhHvjWW+/nSjck45w9zwv4R67pOFuvfde6Dom3GVFuMuJcBcS4Q6AcDcW4Z5As7OEe4wI9+yVNNyjRLjLinCXE+EuJMIdAOFuLMI9gQj3WBHu2YtwD45wZ6Yj3IVEuAMg3I1FuCcQ4R4rwj17Ee7BEe7MdIS7kAh3AIS7sQj3BCLcY0W4Zy/CPTjCnZmOcBcS4Q6AcDcW4Z5AhHusCPfsRbgHR7gz0xHuQiLcARDuxiLcE4hwjxXhnr0I9+AId2a6KHBnBiLcARDuxiLcE4hwjxXhnr0I9+Csqanwj78k3FmCEe5CItwBEO7GItwTiHCPlXS4rxw/DiwsGBpVNiLcG4twZ0lGuAuJcAdAuBuLcE8gwj1W0uH+9ddfGxpRdiLcG4twZ0lGuAuJcAdAuBuLcE8gwj1WhHv2Itwbi3BnSUa4C4lwB0C4G4twTyDCPVaEe/Yi3BuLcGdJRrgLiXAHQLgbi3BPoAThvrS0lMCA3BHunucl3GNHuDcW4c6SjHAXEuEOgHA3FuGeQPPzsI4caXg2hLuh5yXcY0e4NxbhzpKMcBcS4Q6AcDcW4S4nwt3Q8xLusSPcG4twZ0lGuAuJcAdAuBuLcJcT4W7oeQn32BHujUW4syQj3IVEuAMg3I1FuMuJcDf0vIR77Aj3xiLcWZIR7kKancXa5s0oHjhAuBPuzY9wlxPhbuh5CffYEe6NRbizJCPchTQ7i7WeHqyNjBDuhHvzI9zlRLgbel7CPXaEe2MR7izJCHchRYX7/DysoaGmDIFwjx/hzmJHuBt6XsI9doR7YxHuLMkIdyFFhXsTI9zjR7iz2BHuhp6XcI8d4d5YhDtLMsJdSIQ7AMLdWIS7nAh3Q89LuMeOcG8swp0lGeEuJMIdAOFuLMJdToS7oecl3GNHuDcW4c6SjHAXEuEOgHA3FuEuJ8Ld0PMS7rEj3BuLcGdJRrgLiXAHQLgbi3CXE+Fu6HkJ99gR7o1FuLMkI9yFRLgDINyNRbjLiXA39LyEe+wI98Yi3FmSEe5CItwBEO7GItzlRLgbel7CPXaEe2NZR45Em45wZxEi3IVEuAMg3I1FuMuJcDf0vIR77Ah3MxHuLEqEu5AIdwCEu7EIdzk1C+7W2BisycngCQj3qgh3/wh3MxHuLEqEu5AIdwCEu7EIdzk1C+6hEe5VEe7+Ee5mItxZlAh3IRHuAAh3YxHuciLcDT0v4R47wt1MhDuLEuEuJMIdAOFuLMJdToS7oecl3GNHuBuqUAAWF9MehW+Eu5wIdyER7gAId2MR7nIi3A09L+EeO8KdEe5yItyFRLgDINx96+vrQy6XQy6Xw/DwcOg009PTofMk3OVEuBt6XsI9doQ7I9zlRLgLiXAHEB3uzbBsIzUN7uPj4+jr63P+3dHR4TtNZ2dn1f/XinCXE+Fu8LlDTnKEu3+EOyPc5US4C4lwBxAN7s2ybCMZu1Qml6t+qnw+j3w+7/zbb4Xoj/e7Xbx4kbc2u331+9/jysMPG3/eS8PDuDQ8nMoyr27dmvp6z+Lt0vAwlgcGIk175eGH8fXYWOpj5o033nhr5u2r3/8eq1u3tu1rWpAnTVg2iZoOd/XjA32h9K/pP3bo6OgI/RED33GXE99xN/jcfMc9VvW8446ZmUR+wZLvuMuK77jLie+4C4nvuAOo7xr3pC3bSInCvbOzE7lczvVjBZX3OxJ1n3dhwyLc5US4G3xuwj1WdcE9oQh3WRHuciLchUS4AwiGuwnLNlLT3nEfHh52LbR3wQBe4571CHeDz024x4pwZ4S7nAh3IRHuAKK9494syzaSsU+VCbq4n58qk90Id4PPTbjHinBnhLucCHchEe4A4n2qTFKWbSR+jjuLHeFu8LmPHKn5dcLdP8KdEe5yItyFRLgD4Oe4G4twlxPhLifC3T/CnRHuciLchUS4AyDcjUW4y4lwlxPh7h/hzgh3ORHuQiLcARDuxiLc5US4y4lw949wZ4S7nAh3IRHuAAh3YxHuciLc5US4+0e4M8JdToS7kATAXUKEu6EIdzkR7nIi3P0j3BnhLifCXUiEOwDC3ViEu5zaDe5YXrZvAiPc/SPcGeEuJ8JdSIQ7AMLdWIS7nNoO7oIj3P0j3BnhLifCXUiEOwDC3ViEu5wIdzkR7v4R7oxwlxPhLiTCHQDhbizCXU6pwX1+HtbQkPnnFRzh7h/hzgh3ORHuQiLcARDuxiLc5ZQa3FlVhLt/hDsj3OVEuAuJcAdAuBuLcJcT4S4nwt0/wp0R7nIi3IVEuAMg3I1FuMuJcJcT4e4f4c4IdzkR7kIi3AEQ7sYi3OVEuMuJcPePcGeEu5wIdyER7gAId2MR7nIi3OVEuPtHuDPCXU6Eu5AWF3H51VcJd8LdTIS7nAh3ORHu/hHujHCXE+Eup0uXLhHuhLuZCHc5Ee5yItz9I9wZ4S4nwl1OhDvhbizCXU6Eu5wId/8Id0a4y4lwlxPhTrgbi3CXE+EuJ8LdP8KdEe5yItzlRLgT7sYi3OVEuMuJcPePcGeEu5wIdzkR7oS7sQh3ORHuciLc/SPcGeEuJ8JdToQ74W4swl1OhLucCHf/CHdGuMuJcJcT4U64G4twlxPhLifC3T/CnRHuciLc5US4E+7GItzlRLjLiXD3j3BnhLucCHc5Ee6Eu7EIdzkR7nIi3P0j3BnhLifCXU6EO+FuLMJdToS7nAh3/wh3RrjLiXCXE+FOuBuLcJcT4S4nwt0/wp0R7nIi3OVEuBPuxiLc5US4y4lw949wZ4S7nAh3ORHuhLuxCHc5Ee5yItz9I9wZ4S4nwl1OhDvhbizCXU6Eu5wId/8Id0a4y4lwlxPhTrgbi3CXE+EuJ8LdP2tyEtbYmNHnJNxlRbjLiXCXE+FOuBuLcJcT4S4nwl1OhLusCHc5Ee5yItwJd2MR7nIi3OVEuMuJcJcV4S4nwl1OhDvhbizCXU6Eu5wIdzkR7rIi3OVEuMuJcCfcjUW4y4lwlxPhLifCXVaEu5wIdzkR7oS7sQh3ORHuciLc5US4y4pwlxPhLifCnXA3FuEuJ8JdToS7nAh3WRHuciLc5US4E+7GItzlRLjLiXCXE+EuK8JdToS7nAh3wt1YhLucCHc5Ee5yItxlRbjLiXCXE+FOuNcsn8+jr6/P92t9fX3I5XLI5XKYnp4OnRfhLifCXU6Eu5wId1kR7nIi3OVEuNcP9yQt20hNh/vw8DByuZzvwo6Pj6Ozs7Pq//0aGxvD2NgY7rzzTmzevBmjo6MYHR3F2toabyndLl++jMXFxdTHwdsarly5gq+++ir1cfC2hkKhgIWFhdTHwZt9W1hYwOrqaurj4M3eFoVCIfVx8LaGxcVFFM6cwdrISOpjMX1Tfrz77rvR3d3t+NKEZZOoqXAfHx9HR0cHhoeHfRc2n88jn887/+7o6Aic14033ogbb7wR3/rWt3DNNdfgO9/5Dr7zne9gcXGRt5RuX3/9NRYWFlIfB2/cFtJuFy9eTH0MvHFbSLtxW8i5LSwsYPnUKVx+9dXUx2L6pvx4zTXXYN26dY4vTVg2iZoG9+npaeRy9uyDFravrw/Dw8POvzs6OkJ/xMBLZeTES2XkxEtl5MRLZWTFS2XkxEtl5MRLZaJdKtMsyzZSonDv7Ox0fpSQz+ed633UzbvA+Xy+amHDItzlRLjLiXCXE+EuK8JdToS7nAj3YLibsGwjGfnl1KDvUuJcF0S4y4lwlxPhLifCXVaEu5wIdzkR7vX/cmqSlm2kVOCufzfCT5XJboS7nAh3ORHusiLc5US4y4lwbxzujVi2kfg57ix2hLucCHc5Ee6yItzlRLjLiXDn57gbi3CXE+EuJ8JdToS7rAh3ORHuciLcCXdjEe5yItzlRLjLiXCXFeEuJ8JdToQ74W4swl1OhLucCHc5Ee6yItzlRLjLiXAn3I1FuMuJcJcT4S4nwl1WhLucCHc5Ee6Eu7EIdzkR7nIi3OVEuMuKcJcT4S4nwp1wNxbhLifCXU6Eu5wId1kR7nIi3OVEuBPuxiLc5US4y4lwlxPhLivCXU6Eu5wuXbqE1Y8/hjU1lfZQUotwNxThLifCXU6Eu5wId1kR7nIi3OV06dIlrK6upj2MVCPcDUW4y4lwlxPhLifCXVaEu5wIdzkR7oS7sQh3ORHuciLc5US4y4pwlxPhLifCnXA3FuEuJ8JdToS7nAh3WRHuciLc5US4E+7GItzlRLjLiXCXE+EuK8JdToS7nAh3wt1YhLucCHc5Ee5yItxlRbjLiXCXE+FOuBuLcJcT4S4nwl1OhLusCHc5Ee5yItwJd2MR7nIi3OVEuMuJcJcV4S4nwl1OhDvhbizCXU6Eu5wIdzkR7rIi3OVEuMuJcCfcjUW4y4lwlxPhLifCXVaEu5wIdzkR7oS7sQh3ORHuciLc5US4y4pwlxPhLifCnXA3FuEuJ8JdToS7nAh3WRHuciLc5US4E+7GuuGGG3DDDTekPQwG4MSJE9i8eXPaw2AA3n//fVx77bVpD4MBmJ6exjXXXJP2MFi5q666ChcvXkx7GAzANddcg+np6bSHwQB0dXXhtddeS3sYqUa4G4pwlxPhLifCXU6Eu6wIdzkR7nIi3Al3YxHuciLc5US4y4lwlxXhLifCXU6EO+FuLMJdToS7nAh3ORHusiLc5US4y4lwJ9yNdcMNN+Caa65xVjhv6d1uvfVWXHfddamPg7d+9Pb24pvf/Gbq4+CtHw888ACuuuqq1MfBm337i7/4C/zTP/1T6uPgrR9XXXUVHnjggdTHwVs/vv3tb2Pjxo2pjyPN24033oj+fsK96ekrm7d0b7fddhuuv/761MfBWz/uvfde/PVf/3Xq4+CtHw8++CCuvvrq1MfBm337xje+gR/96Eepj4O3flx99dV48MEHUx8Hb/34u7/7O9xxxx2pjyPtWxbLJNyzurJbraGhIXR3d6c9DAZgcnIS119/fdrDYABmZmawbt26tIfByl199dVYWFhIexgMwLp16zAzM5P2MBiA2267DSMjI2kPg8WIcGexI9zlRLjLiXCXFeEuJ8JdToR7diPcWewIdzkR7nIi3GVFuMuJcJcT4Z7dCHcWO8JdToS7nAh3WRHuciLc5US4Z7fMwZ0xxhhjjLF2jHBnjDHGGGMsAxHujDHGGGOMZSDCnTHGGGOMsQxEuDPGGGOMMZaBCHfGGGOMMcYyEOHOGGOMMcZYBiLcGWOMMcYYy0CEO2OMMcYYYxmIcGeMMcYYYywDEe6MMcYYY4xlIGNw7+zsxPj4eGLzy+XcQ+/s7EQul0Mul0M+n3fu7+vrc+7P5XKYnp6uul/d1y6ltS3y+bxzf19fn3M/t4XZbaFvB+/XuC3MHxf6/fo6b+dtAcjYHkGvJe22PZLaFvq67ezsdO4PWrf13t8OpbUtVN7jqJ23RVplDu7Dw8POTqLK5/NVEFTP1dHRUbUzjY+POzuq/v/tUhrbYnx83HW/GgO3RTrHhXcMAI+LtI6LsPXfjtsCSGd71Lud2qUktsXw8HDVa8Dw8HDdxwC3hfltoR7jPY7afVukVSpw179D8250dX9HR4fvfNQ7IPrX/U62+nTed3nz+bzrnZSg52rV0tgW6n5uC3dpHRf6feobW24L89si6IWv3bcFkO55yu/+dt4eSW0LvXw+j+Hh4cB1W+/97VIa20JN43dfO2+LtDIOd+93ZZ2dnZiensb4+Lhro4d9V+ndQbw/9lEvit6dTH2nOTw87JpXO/2IJ41t0dfX53pB5LawS2NbqLw/BeG2SGdbqHey9OnbfVsA6W2PoPNXO2+PpLeFfu4JWrf13t8upbEt9HieSr/U33HP5XK+l1IE/VhfVes7O+/OpNK/o/TubO1UGtvCOw9uC7s0jwt1oldxW5jfFvo7vNPT086Podt9WwAyXjP07dTO2yPJbdHX1+cCZ9C6rff+dimNbaHn92ZorelZ8jUV7n7Xmvtt6EZPwvr1WurFb3p62jnhqtS78O14XZaEbeF9x53bIp1t4Tct0J7XK6a9Lfx+1KzeNWu3bQGkvz2C7m/H7dGMbdHR0VH1DRKvcQ8v7W3hfVw907Pkayrcx8fHq65pVidD/UeR6pciGnn3RP/xpvddRX5CgIxtwU+VsZOwLbzz1efPbWF2W+i/h6Pf327bApCxPYLub7ftkfS28L47rL8mB63beu9v1SRsC5X3OGq3bSEhfo47Y4wxxhhjGYhwZ4wxxhhjLAMR7owxxhhjjGUgwp0xxhhjjLEMRLgzxhhjjDGWgQh3xhhjjDHGMhDhzhhjjDHGWAb6/wf5sa+VBvLtAAAAAElFTkSuQmCC"/>
          <p:cNvSpPr>
            <a:spLocks noChangeAspect="1" noChangeArrowheads="1"/>
          </p:cNvSpPr>
          <p:nvPr/>
        </p:nvSpPr>
        <p:spPr bwMode="auto">
          <a:xfrm>
            <a:off x="4992688" y="2746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6266" name="Picture 10" descr="https://nsidc.org/sites/nsidc.org/files/images//AO-schematic-wallace-1500p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81"/>
          <a:stretch/>
        </p:blipFill>
        <p:spPr bwMode="auto">
          <a:xfrm>
            <a:off x="447676" y="1"/>
            <a:ext cx="3695700" cy="394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82550" y="6035675"/>
            <a:ext cx="4395788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Positive: Strong circumarctic winds trap cold air near pole</a:t>
            </a:r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4748213" y="6035675"/>
            <a:ext cx="4395787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Negative: Weak winds allow polar air to move south</a:t>
            </a:r>
          </a:p>
        </p:txBody>
      </p:sp>
      <p:pic>
        <p:nvPicPr>
          <p:cNvPr id="15" name="Picture 10" descr="https://nsidc.org/sites/nsidc.org/files/images//AO-schematic-wallace-1500p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/>
          <a:stretch/>
        </p:blipFill>
        <p:spPr bwMode="auto">
          <a:xfrm>
            <a:off x="5086350" y="0"/>
            <a:ext cx="3724275" cy="394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0553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Variations in the Atmosphere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3888"/>
            <a:ext cx="9144000" cy="21463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 Arctic Oscillation</a:t>
            </a:r>
          </a:p>
          <a:p>
            <a:pPr lvl="1" eaLnBrk="1" hangingPunct="1"/>
            <a:r>
              <a:rPr lang="en-US" altLang="en-US" dirty="0" smtClean="0"/>
              <a:t> Pressure over pole vs. </a:t>
            </a:r>
            <a:r>
              <a:rPr lang="en-US" altLang="en-US" dirty="0" smtClean="0"/>
              <a:t>mid-latitudes</a:t>
            </a:r>
          </a:p>
          <a:p>
            <a:pPr lvl="2" eaLnBrk="1" hangingPunct="1"/>
            <a:r>
              <a:rPr lang="en-US" altLang="en-US" dirty="0" smtClean="0"/>
              <a:t> Positive </a:t>
            </a:r>
            <a:r>
              <a:rPr lang="en-US" altLang="en-US" dirty="0" smtClean="0">
                <a:sym typeface="Symbol" pitchFamily="18" charset="2"/>
              </a:rPr>
              <a:t> Low over poles keeps cold North</a:t>
            </a:r>
          </a:p>
          <a:p>
            <a:pPr lvl="2" eaLnBrk="1" hangingPunct="1"/>
            <a:r>
              <a:rPr lang="en-US" altLang="en-US" dirty="0" smtClean="0">
                <a:sym typeface="Symbol" pitchFamily="18" charset="2"/>
              </a:rPr>
              <a:t> Negative  High over poles sends cold south</a:t>
            </a:r>
            <a:endParaRPr lang="en-US" altLang="en-US" dirty="0" smtClean="0"/>
          </a:p>
        </p:txBody>
      </p:sp>
      <p:pic>
        <p:nvPicPr>
          <p:cNvPr id="46086" name="Picture 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682625"/>
            <a:ext cx="32178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3475037"/>
            <a:ext cx="3100387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475037"/>
            <a:ext cx="3113088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data:image/png;base64,iVBORw0KGgoAAAANSUhEUgAAAu4AAAHCCAYAAACwm0waAAAgAElEQVR4nOy9a68k13nfO99A+gS0gPkasqEXtiYSxReBAQG0LIvUkBNMFFoKkyNYpCSOgATIBBBC0rDIV9YrYkAfAzyanJwgOozHynhOYInGAAIMaPZ19r27635ba9Vl1f+8WFXV1d1V1dW9u6ur935+xAJn711dterS1b96+lnPugGCIAiCIAiCIHrPjU13gCAIgiAIgiCI+ZC4EwRBEARBEMQWQOJOEARBEARBEFsAiTtBEARBEARBbAEk7gRBEARBEASxBZC4EwRBEARBEMQWQOJOEERvuHnzJm7durWWdT9+/Bg3btzA/v5+8btbt27h5s2bK93O/fv3cePGjYl2//79lW5jmun9mPdzW7o6Zosw3Z8yi1w/i5ynW7durf0cEgRBtIHEnSCIXvDgwYNCoB4/frzy9d+9e3ftEjotgtNtXaxL3Ls4Zotw69Yt3L17t/Jvi1w/i56n/f39xgcGgiCIriBxJwiiF9y6dQu3bt3CjRs3auXsMlRJ6Cq5efMmbty4URnxzf/WlfCuU9w3RR79r6Pt9bPsebp79+7avg0iCIJoC4k7QRAbJ5ey+/fvN8piHnEtpznk0dVyxHU66poLXd5ysasS2qb11JG/pimdIt+vBw8eTPw+l8W8Tf+9TZ+Wibjnx7wuVWSRYwbMRrGnz1/+uunttk1BaYq2t71+LnOe8m2s49sggiCItpC4EwSxcXJZAsZpCVVyVY6qliOj02I7LY9tJXTeeurI1z+P6UjvtLRXyXubPi0q7nXrLG+77TGregBo8/A072GlTL6NuuUWuX6WOU85N2/eXMu3QQRBEG0hcScIYqPkolUWojrByn8/LWW5AOcyW47A5rTJ126zniraDoos71eVYOa/q5L7pj4tKu75OstUbXuRY1b1sDHdh+n158vNO3b5NyxVD1CLXD/LnKcy5QcEgiCITUB3IIIgNkouZeXobC500xHWKqFqirCWmSehbddTxbQ4zutDeXtNr23bp8sOTi1HvxcR9ypprnvtZWS6qf+LXD/LnKeqbfUh558giOsJiTtBEBulLn1iOmILNOdqz0u3mCehbddTtw9thHBaXvM+1e1z2z4tKu5N6S2LiHtT/3J5zoW6Tr7biHvTMotcP8uep7p9IgiC6BoSd4IgNkZTrnVdnnQfxf0yudPlyHu5LdKnRcW9Lr9828R9mevnMjnuJO4EQWwaEneCIDZGVa51TlXOdZX89SFVpk21kjzNoo2E53K4jlSZOtleJsd90VSZVYv7otfPZc8TiTtBEJuGxJ0giI3QZuBnLrFt5G9aMKelrSo/ed7g1Kr11NFUHzzfj6rKLtP7P52z3aZPy4j7tGxXpcoscszaDE5dVtybvmlZ5Pop97fteSpDOe4EQWwaEneCIDZCm7SFacmsk7+6lImyTJZrvy9aDrJt+sy8tI1p6spBVkWJm/q0bFWZeXnhbY7ZIuUglxX3ugeIRa+fnEXPU87du3c3NmssQRAEQOJOEMQGaEqxmKYsaE3VRaYFt0q2p8W4zQRMi+a8l2U3b01R4WmJrjom8/q0TFWZKsmuilC3OWZVefrTXEbc8/Xn+73s9VNm0fOU95XquBMEsUlI3AmCIIje0zRzahfQzKkEQfQBEneCIAii9+TivKn88rt377Ya60AQBLFOSNwJgiCIrWBTUfc8NYcGpRIEsWlI3AmCIIitYFMCfevWraXKhBIEQawaEneCIAiCIAiC2AJI3AmCIAiCIAhiCyBxJwiCIAiCIIgtgMSdIAiCIAiCILYAEneCIAiCIAiC2AJI3AmCIAiCIAhiC9g6cf/hD3+It99+e9PdIACEYQjf9zfdDQJAkiRwHGfT3SAASClh2/amu0FkWJaFNE033Q0CgG3bkFJuuhsEAM/zEEXRpruxUe7du4d79+5tuhsLQ+JOLA2Je38gce8PJO79gsS9P5C49wcSdxL3ziBx7w8k7v2BxL0/kLj3CxL3/kDi3h9I3EncO4PEvT+QuPcHEvf+QOLeL0jc+wOJe38gcSdx7wwS9/5A4t4fSNz7A4l7vyBx7w8k7v2BxJ3EvTNI3PsDiXt/IHHvDyTu/YLEvT+QuPcHEncS984gce8PJO79gcS9P5C49wsS9/5A4t4fSNxJ3DuDxL0/kLj3BxL3/kDi3i9I3PsDiXt/IHEnce+Mqyju6kOl3Gb/Pt2qfl/3mvE2VguJe38gce8PJO79gsS9P5C49wcSdxL3zrgq4l4l43lLEgnGItiOgGVxmBaHH0RwXYEgCIvX+0EIzxeQMkUcS3heCMvmYDxuXP+qIHHvDyTu/YHEvV+QuPcHEvf+QOJO4t4Z2y3uTTKdQogYlq0knbEIo5GP8wsPusHguAIXAw+DkY8olhAixtmZg8HQAxcxbEdAMwKYFoNuMPhBhChK4Dgcuh7AcQSiWK5U5Enc+wOJe38gce8XJO79gcS9P5C4k7h3xvaKu5JkIWL4fogwSoA0HTeksB2O4xMHpsWRyBS+H8IwGUSYQIgYms5weu7BcQVsm+PwuYWRFsCyOUZagCCLtGuaD00PYNscFwMl/oORD9cLEQQhNN2HZXOIMFbJOUsKPIl7fyBx7w8k7v2CxL0/kLj3BxJ3EvfO2C5xH0e1wywqbjkCls1hmByMRcXfZSJhWkrADZPB9UJwHsO0OAIWg/MYli1wduFhpAUwbY7TMxeGyTDSAmgGQyLVunTdh6b5sB0VpbddoaSdRdBNhtNzFyNNybvnh2A8hqzIkZ8HiXt/IHHvDyTu/YLEvT+QuPcHEncS987ou7hPf0BwHiMIInheiIuBD8sRiCIJXQ+g6QxxotJXojDBcOTjYqDaYOjD80OYlpLrXNwNk+Ni4MLIUmLyNtIDiCiBlBKaHmA48sFYBMvmGI58mJmkD0Y+BloAXQ8wHPq4GCqBT1MgihKEYdJ6QCuJe38gce8PJO79gsS9P5C49wcSdxL3zuiruJdzxvOccyEScB7DsFSOuqYHsBwBAGCBin4HPAZSIAgijEZBkc8+0gKYFofjCvhBhDBM4AURuIhhWQy2o0TccQUYi2CYDJrBVI67qf6f58vbNsfFUOXLXww86CbLxN3D2bkL0+aQMoVtc9hZCk0QhIjj5hssiXt/IHHvDyTu/YLEvT+QuPcHEncS987ok7hXlWYEAM8LcXbu4WLow/NUnrppcximkupEpgiy/HUmYgBQVWO8sEhZ4SIG4zHCSCKKJaRU1WakTBHF6ndxIhHHEjLLnXdcAdsRYDxGFCXZgFUGTQ+gmyrf3TAY4lgijBIYJsPZuQvNYDBMpr4RsFUqz/mFB8NUg1ylVHn4ah/H+0/i3h9I3PsDiXu/IHHvDyTu/YHEncS9M/oi7tOVWXw/hO1wxLFEFEmMtCDLR/dxfu5iMPKLHPahFmCkBXBcUeSl5zJeN1C0qbxj3YdSnEj1QOCHEGGCgEVFqcgoSqAbDEZWavI8e9BwXIHByIeWRf69QL2G8xhJMinvJO79gcS9P5C49wsS9/5A4t4fSNxJ3DujD+JeJc6myXB65sCwOHiYwLQ49CxiPdICHJ86xaBTTQ/geGGlqKdpCpmquuycx/C8EI7DYVkMpqly08vNyEpA2jaH6wkETJWBlDKFlJMR8nLfQxHD9yMVzU9S6DqDYapvBU7OXIyKkpISpskwyHLhuVDijzQlce8RJO79gcS9X2xK3J88SREEnW+215C49wcSdxL3zti0uFdGu1PAcgSGWRnGPLpumBw+ixFFEo6jpFpmYl5+fRxL+EEI02SqlKPmYTBwcXpq4/lzEwcHBvb2dOzuatjZmWy7uxr29nTs7xs4fG7i+MTCxYWD0ciDpvkwDBXZF2E8kfKSiz2yQamOpwbCanoAw+KwHZVb7zoCg6Ea3Kpl1WzybwlI3PsDiXt/IHHvF5sS9zt3Upyddb7ZXkPi3h9I3EncO2OT4p5LtuuF8IKoqAgDoMgL141xeUbd5AhY+Y2h6rXLfACrzaHrPgYDF0fHFnZ3NTx7Nlpp29nRcHBo4OzcgaZ5MM0Avh8iTsY3TylTxDIF41GRh894hDCMVarPwINhcVxceNB1Bt8Ps0o3Ar7v09fQPYDEvT+QuPcLEvf+QOLeH0jcSdw7Y5PiHkUJHFdANxkcL5wQd9sWOL/wVApMpHLL8wh7vkz+ek33cXbmYP/AwM7OakV9Xtvd03B0bGE48mBZStClHA+w5SIuSlCalhrY6rghzs9dnJ65cB2h0nRMBsY5iXtPIHHvDyTu/YLEvT+QuPcHEncS987YpLh7XgjD4hBhUqSLpGmKFIDrCpg2R5ylnxQTK2UybNkMFwMXB4cGdnZWH1lfuO2MsLen4eTUgq778DxRlH/MK9j4QQTGI8RxUpSndB0BTQvUZFKWB9N04LhCzQRLbAwS9/5A4t4vLMuCaaZIOr5FkbjPQuLeH0jcSdw7YxPizrkqzWg7ArrJEcUSyCqzMB4jSiTCMAEXSVHOcRy9Zjg7s7G3r29e1uvSaXY1PD8yMRx58PwQSSJRzPoKVWpSTf7Esrx5lk0g5cK0XIwykZfZQwzRPSTu/YHEvV9YloV797qXaBL3WUjc+wOJO4l7Z3Ql7sUAzjSFH6hKMJatyjmaNkecSLiugGFxhFMTFUVRAtvmODtzei3sMwK/M8LRkQlN81WaT5ZCk9d9N22u6tEbDMORDz9QqTKepyaCklmpSEqd6R4S9/5A4t4vSNz7A4l7fyBxJ3HvjC7EvZyT7nqquoplcwy1QEWd9QCarmYq9YKoiLJLqeq5DwYuDg6MjYv4sm13V8PJiQXTChCGSZH2I8IEYSShGwy6wSCyqjKqdn1SlIkkce8eEvf+QOLeL0jc+wOJe38gcSdx74x1i/t0mUbbEdCy+uuGwYqJiaxs4qIki0qHYQLTDHB0ZHY+4HRdbX9fx/mFC98Pi+g7ALhemOW8+7Adt/S3dOYYEt1A4t4fSNz7BYl7fyBx7w8k7iTunbFOcS9mQQ1CaLpfzCw61BlGOoPjqAGoPosnlmcswsXAxf4WpcW0bjsjHB1bsGxeTBgVx1IN1DU92LZbPLwAUINas9QZGrDaHSTu/YHEvV+QuPcHEvf+QOJO4t4Z6xL3cpTY8wSOji0cnzrQTSXtRycOhloALhI1OBVKUj1P4OTE6kelmDW2g0MDw5FXzJyqBt+qOu5JIhEEISyLw7IFBgMPFwMPTGQPOCs/W8Q0JO79gcS9Oz77bL4ck7j3BxL3/kDiTuLeGesU9xwpUziuwEjz4boqx900VYpMPnFRHEtYFsPz5+bGpbqrtrur4ezcAWORynnPxJ3xGIbJcHLqYDAKMNQCaHpQHKsUNGB13ZC49wcS9+748EOJzz5rvreQuPcHEvf+QOJO4t4Z6xL3fHIky+YIeIwoVlVjND0A4+Moc5otaxgBDg+3dwDqsm1nR8PJqQ0/GM+cqkphxlnuu4/ByIeb5cX7Xgg/CCcmoiJWD4l7fyBx7w4S9+2CxL0/kLiTuHfGusQ9DBMMRz7OLlxohooY5xVkXD8sxD2KEmi6j4ODK5jP3rZlee+248P3/ewIqvKZubhzEcOyOAZDH8OsvCSJ+/ogce8PJO7dQeK+XZC49wcSdxL3zliluJfz2lOZwra5ymnXApxduNBNBs8PESeykHZd97F/naW91M7PTVh2VlUmO4aWxTEc+dCNACMtgOdHapbVrPY9sR5I3PsDiXt3kLhvFyTu/YHEncS9M1Yt7gGP4Oc52zyCpvsY6j4Crko9JnJS2q91pH2qHR1pGA5N+KVvJBiPMRjmUXdVVSYIIpg2h8hrvRMrh8S9P5C4dweJ+3ZB4t4fSNxJ3DtjleIeZ7OBOn6IMEoQhgksM4BuBoikymdPkSJJJEwzIGmvEPfzcx0np3aRCpMkEqbFoRksO6YxNC2AaXJwERcTOhGrhcS9P5C4dweJ+3ZB4t4fSNxJ3DtjFeKuosOA43DoZoCAx7BdgUDEKjrsCIisZrmUKRyH4/D59RuI2lbcd3ZUtRnOYwApwjCB7QgYJoducmg6g64zXAw8aAYr6sETq4PEvT+QuHcHift2QeLeH0jcSdw747LiPs5rB3xfTbR0PvChmwwiTGC7ArYnihSZIAhxfGxdSnB3dzUcHBh4/tzE8+cmjo7M4t97e9VR/L099Zq87e3plTOy5uvO2/6+XllTfnY5A7u7l6s9n4t7vn5ND4rJmOJYwvVCaDqDpjOMtLwWPkOUjRkgeV8dJO79gcS9G54+TfGTn6Qk7lsEiXt/IHEnce+MVUTc1cRJITw/hB9EGI58DEd+UUlGZOkcnMc4O3MqhXmRdnhoQtcDtU0vhO+H2b8FTJPh+NgqtrG7q+H01IZpBnAcDscRcBwBy2I4P3cmZmc9PrZgGJPL2TbHcOjh4MAoCbYJXfdnltM0H88v8U3C0ZGGwcDA6ZmN0ciD6wkkcizkSSLhuCryrmlqIqs8751YLSTu/YHEvRsePkzx7/4difs2QeLeH0jcSdw74zLiniKbGdUPMdID+EGEFCm4iKEbAYaar36XRYODIMxmRb1sSokF3w9VH9IUcSwRhgmSLPLsOLyoCX9yYiEIwiJfvLycEDHOzx08ezbC8+cmXJcX6TxRlCCOxwNph0MPOzsqym5ZDFLmy0nEsYSUav267mNvb/HI++6ehsHAgmk64CIuhL3c8v67rsBg4EM3GFwvhGVzuF5YzEBLXB4S9/5A4t4NJO7bB4l7fyBxJ3Gv5O7du7hx4wZu3LiBBw8ezF1mf39/7jovJe6ZTBoWg+UKqDk9Ac9XMimipEiRyZf1PIHzc2cpua0SdyFiaJqP83MbrssL6b64cPHs2RCa5mcyLuE4HOfnNkzTR5RVZNF1H8+ejTAYuIhj9TvX5bi4cKBpfpZnDlgWx96ehtNTC5yrhxHPE7i4cDEYuEV/PC9cePbXg0MDI82H5zP4vl/MjFrV1MMBw9mFB8NW+e5HJw4uhj5ESNH3VUHi3h9I3LuBxH37IHHvDyTuzeK+Dn9dFWsT98ePH+Pu3bvFzzdv3qxc5tatWzP/ruLRo0d49OgRvvnNb+Ib3/gGPv30U3z66aeI47hVi6IIURQhFCEM04du+hAiRBzHsKwAuuFDhBHibLlyY0xA112cnBg4ONAWbqenFlyXIY5jOA7DyYmJg4MRNM1BGEYIwwia5uLwUINheIjjGEKEGI0cHByMcH5uIQg44jiGrns4ONAwGrkQIkQYhtA0FwcHIxwfG7BttR3bDnB8rGMwsMCYQBRF0HUXBwcanj/XYZhqO57HcHZmtd6Xk1MTlhVAiBCMMbiui6h0fMvHOooihGEI3xewbQbd8DHSPOhGAMdh8AMBLsLiddSWb0II2La98X5QixGGISzL2ng/rnr75JMYb74p8Y//2LycZVn48Y8THB1127/XX5edb7PvzbIshGG48X5Qi+G6LjjnG+/HJlruj9/61rfwyiuvFH65Ln9dNZ2lyty4Mbup+/fv4/79+8XPVQcn50tf+hK+9KUv4fd+7/fwwgsv4Itf/CK++MUvwnXdhZtlOzAMC4ZhwzBtGIYNy3IaX+M4DkzThqaZGA6NhZqmmcX6LcvGaKTWYRhWsX7DsDAcGjBNO9ve+HeaZsK2nWw5u3it40y+djQyYVl2aTsGdN2E4zgTy5W3Y9tO630aaSZMy4aT9dm2bViW1e6YWw4Mw4Zpqpb/O98HapdrjuO0PhfU1t9M09x4H656+5u/YfjudyP8r//lzz0Xb78d4pe/DDrt3+3bMXZ2mvt23Rq9L/rTLMsq3OC6tdwfX3jhBXzhC18o/HJd/rpq1i7u+VcJ5R0s/638FcTNmzfnft2wbKqMylmPYJgMusFwfuHhYuBBNxicLN+6Lt0jb1Kq1JlFq8yUU2VcV+DwUKWmjEZekXuuaT52dkYwjACAqsoyHKr0mdNTG5yrr7R0PcCzZyMMh16R+x4EIXTdh2UxhKFKlXEcjoMDHefnNsIwHu+/EcA0WZFS07ZqzsGhAdNmRdUYABBCwPf94vg2tSCIoBusaIbJ4bgCAYso130FUKpMf6BUmW5YNFXmlVe6rWJFqTKzUKpMf6BUmfk57qv211XRWcR9+ukk/930js9jGXHPB3YaJoNhMpgmw0gPYFi8yLOuks263/v+YiUi1y3ucSzBeYwoSiAzsa4S9ySRENkkSPnNs4247+3rGOn+xMMNgCwNpl7cZZoilimS0nHTdAbT5DAtjuEowEALEIh4ofNJzELi3h9I3LuBxH37IHHvDyTu7QenrspfV8XaxP3BgwcTOULTOwkslyO0bMTdcQQMiyPOqp9EUYKRHsB0RG2UGKiPJC8i7+sWd8fhOD21MRx6xXJV4u66AmdnDi4unKI/88R9Z2eE8wu3KJFZbnnEvfYYRSk0LsFidSyjKIHjhTBMjpEe4PTMxVALKOK+Akjc+wOJezeQuG8fJO79gcS9XtzX5a+rorOqMnWJ/uuuKlMu7TjSAzh+iCSTZd1iMGw+N83jsvK+TnGXUmI08lQ6y4EBxxEAqsVd01RFmt1dDaaptjNP3J8fmfBKpSybxL18zEWS4tyX2LMTmEIizfbJDyI1U60joOkBGIsRRgnJ+yUhce8PJO7dQOK+fZC49wcS9/ZVZVblr6viytdxL5cldFyBoaZmSdUNBt3iYCIu6ru3beV1e57A0VFzOcVlxD1JlJDv7IxwdmYXOelN4n54aMB154v73p4O02QAmsV9d1fDSPeRJBKoOA6z4p7NmipTaExiz0rwzExw5icQyfjvnEUYDH0MtQCmxWHanCZmuiQk7v2BxL0bSNy3DxL3/kDiTnXcO2NZcU/TFDKRCIJQyaLFwbgS2hTNaTHTsl7+t5QqVaVpBtK24q6E3EU+QVIQhDCMAJ4nMklPM0kfYjh0kSSyEPwmcRdiOXE/PrERsKj2mBSDU1UhdyB7AHJCiUNHSfszM8G+ncAO1d+lTKHrAY5PHGgGg2lxWDaHzyLEiUS3H61XBxL3/kDi3g0k7tsHiXt/IHEnce+MRcS9kO4Z6UQhm0357BPrwKy0l6P5pslwcKA3inueZz4WdyXp0/JtmkEx0DRvSaImZFLR/WEh+CqlZvxax1GTOtm2Evc8Wp8kckrcA0iZp/vMfmOwu6dDN4PKGVFnxB3qeOZ57cfuWNqfmQl2zAQjJosUJd8Pi8oyusGg68FEZR9icUjc+wOJezeQuG8fJO79gcSdxL0zlhH3dOpnxmMwHlemf8wbnDqz7rQ02HXkVc6wur+vIt+a5uHszMbenp4JvYHRyMVo5E6k2xweGhgMXIxGXtGGQ3dihtOjIzP72/i1e3s6Tk9tjEYeTk9t7O5q2bocjEZuIeg7OxpOTixomofzcxv7+7MPHKdnNlhW7aWNuKcpIJIUZ74cS7s1lvdjN4Ef59VoEljZYOG8PKftCoQk7ktD4t4fSNy7gcR9+yBx7w8k7iTunbGouDMWQTdVrfYwS0ExbQ4rG8SZR+DTdH4t8iZxBwAhYpyfO9jZmZX3Z8+GpVb1+6o0m2HD65pe23Yb1b/f3ddhWAxyzrEYi3uKRKbQS3ntz6xSMxPsWmqQKqDE3TAZjCxdybYFBqMs6p7QTX0ZSNz7A4l7N5C4bx8k7v2BxJ3EvTOWEvdsIKppc+h6gKHmw2PR1LLtxL0qEl/e3qI13vvYTs8c8Cwvvo24yzSFIybz2qfF/VmeLpMdLscR0AwGzw+hGQy6yYsHLGJxSNz7A4l7N5C4bx8k7v2BxJ3EvTOWnYApjiU8L8Rg6MGwGGKpcq69KIUbpojk/AGqdVH38s95fvnhYf1g1T633T0VbW9zHHJx96MUR1N57dOpMs/MGCdeApaZu2lxGBYH5zEMi8P1Q+gmg+UIGqC6BCTu/YHEvRtI3LcPEvf+QOJO4t4Zi4i7lCm4iOG4qpKMirwzld8OwI8kjt0Eh06Ci0DCjdJigqY2+e51qTNxLDEa+djdrUqZ6XdrG23Pxd31fJz5s9H1qrZnJ7CEOma+H0HTGYYjVZ4z4DEsh8P1wpljS8yHxL0/kLh3A4n79kHi3h9I3EncO2MRcWdZvfDBKMBw6ON84MF2BeJYAkhhcIndkmweOgl0LhEmzVH1NjnvnMc4O7M3LuKLRtvNltH2NE0RcAHd8bO89riVvGtMDUBNElmkyfhBBJmlGblZ6UtiMUjc+wOJezeQuG8fJO79gcSdxL0zFhF3IeIsp13ltZs2V7XCM/HUmJwRy307wZDJbMKgvGpkvaA3RePbTM7Up3Z63j7aLlPA8jkGlled114j8CMmIbNjJmWKKJbgIobnhxiNfGg6QxjRjX1RSNz7A4l7N5C4bx8k7v2BxJ3EvTPaiPtE2kqUwPVCnA88XIx8sDBGCkCmKUbBrLjnKR2DQMn7eL7P8bqnt1G13Tzf3TCCynKLfWt7+zpMmxUPKrUtm67Ki1Kc2xznpjcr6g3yfu5LhNl4As5jGKbKdVelITlGOoMXXO+byTKQuPcHEvduIHHfPkjc+wOJO4l7Zywi7iJMwESMKEnBWAzDYvBZhDQFoiTFRV5zvEIy97LIey6Z5XVXb69a5sMwwcWFi52dzcv53Gh7GM8cw+kHFQBgcYoTL8GRWSPuVcc0+/dzN4EXj8tnOm4IP4gQRioS73ghVZZZAhL3/kDi3g0k7tsHiXt/IHEnce+MtqkyaaomWnI8AdcPYTsCQ82H44VIUyDIZ/hsiA7v2yrnPZYq7l4VYR//uyy3kx8QjEU4Oelvici9fR2WzWu+PcBEFJ7HapKlHatC3KvkveKYWqFECvWNBGMxLFtNxGQYDOcDT1WWocGpC0Hi3h9I3LuBxH37IHHvDyTuJO6d0V7ckYlhhJEW4PjEwdmFBz9Lw3DCFAf2/Gooh04CS0gkDekj423m0j77e8cR6GuJyLMLByJMpo7fbIpMmGO0BrcAACAASURBVKQYBOMBvZXiXtVKx3PHUg9D0wNUT05dnJ6pphkMiSRxXwQS9/5A4t4NJO7bB4l7fyBxJ3HvjLbintdtNy0VybUsDi4SJdQpYAmJPbu5Akouns+dBE6Y1s4kCjSXisz7o+s+9vb6VSJy/0CH5fCZXP7pfYqzmVH37bGMN4r7nMoy+bFMEtU0nUE3GEyLQzMYYqossxAk7v2BxL0bSNy3DxL3/kDiTuLeGW3FnQURzs4cHJ3YGGoBLEfAD6KiqozBVbpHo7iX5P3ITeBFY3kHMFfcJ+U9hRAxzs+dXuW7n184EFEyUz0n73OapkhkCotLHNqlY2ImOLJqUmXmHNdRMBZ3IWLYtsDF0MfFwMf5hQfD5JAUcV8IEvf+QOLeDSTu2weJe38gcSdx74y2g1PDMIbjCJg2V83icLwQYZRMloJsESHOlzt2JfyoWtzLP9eJe5qmCIIQx8f9yHc/ODTguKL224PbtzNpFxKHzuyxqs1xn3NMR8E49cjzQ2g6g+OqcQimxYuSlER7SNz7A4l7N5C4bx8k7v2BxJ3EvTPairuUKfwggm6qFAzD4gh4DClV1HxhcTcT7JgJTjyJIG43QVFVv3pT331Hw2DoIYrVQNGq/r/0khxLe0Ukfa64Vx7XGMOyuHtK3D0/QhxL5IeNxH0xSNz7A4l7N5C4bx8k7v2BxJ3EvTPairuK5AaqWonJoOkqXSaMVZqGFkhUzvY5J3K8Y03KO9LJijNN9d2znyBlCsfheP58c4NVj04s+EFU+9ARyxQvfq0k7RVtQtxrUozqxD3Ojp0QMTSNYagx6CaHZQuIMCFxXxAS9/5A4t4NJO7bB4l7fyBxJ3HvjDbiLhMJ3WIwHV78LhQxDJvDy+q4azWTLzUPsoyLZSbkHfNz3Kf/nSQSpsU2Umlm/8CA5fDawbZhor6R+MqLpW8lKoS8UdzLr5s6loNAIi59hjIWwXYEdJPj5NSBZjBENDh1IUjc18vZGfDoUTvxI3HvBhL37YPEvT+QuJO4d0YrcZcShsWgW6qsYAogCCJoJoPPo8mIe4NgNs4Gmst71C5dZjqCnKYp4ljCNLuV953dLEUmksDMpFGqTvuFr6rH/IsXK9KJFhX3igcglSozPg6uG2I49IvZUx03RJxQxH0RSNzXy2efpbh3j8S9T5C4bx8k7v2BxJ3EvTNaVZXJBoHqpsptNy0O3WBwXIE4KafKtJT1utSPbMCqF6W1dd7HXar+OY47jLzvaDg5c8B4VJTFzPuRyBReKHHqJUW1nUpxX1GqTJKOZ081LV4MUA3DBEIkiGK6uS8Cift6IXHvHyTu2weJe38gcSdx74y2Oe5xIuF6AsORKjE40gI1ADJJx1Vl5tUdbxL3cuTZVZM0RXK+uFe1JJGwbY7naxywurOj4eTUhs+iib6lAESiarQ/n8pnnyvu1pS4t6osE09UlfH9EIbF4bMYIkzAWATLEWAiqTm7RBUk7uuFxL1/kLhvHyTu/YHEncS9M9qKO+MRDIsVg1N1g8F2haqikk7Vca+Jpi+SAnJgJxgxCZ6k+XjVyvz36X7mSJnC9QROTmzs7q52kqadXQ0nZ5PSng9AdUKJMy/BXsVDSa2457Xtp8V97hgB1UalCZgYj2GYHLqh2nAYQDPYzEyuRDMk7uuFxL1/kLhvHyTu/YHEncS9M9qKu+NyaEYAPwgRsAicx4iiBDKLihczp9YJ5rwykRV/37USnHoJnFAils3SPt3fvDEWYTBwsb+vr0Tad/c0nF04CPhY2hOZwo9SDIPmqjH/ompwalnc61JlGsR9x0qg8bG4R7EEYzH8IILnRdA0Bt3gCCO6uS8Cift6IXHvHyTu2weJe38gcSdx74y2Oe62w2FYKnLrB6pqie2KIpLrhCkOKiYVqk33WEDuDx0VVQ7itLJyi+pifepMGCYwLYbjYws7O8tH3/f3dQyGXjGhUZKmCGKVJnTkqLr0tfuWi3vDw8sy4r5rJzCFLFKEPD+EaXG4XgjGY3h+BDer6U60h8R9vZC49w8S9+2DxL0/kLiTuHdGK3EH4Lkqv92wOSxHwMr+z8MYABBEKY7dBM+suF7cm6Ltc5bdtRKcuAkMnqfPtKs8k/8sZaoq4Wg+jpYQ+KMjE4bFEEZJMfB0xCSOXdW3oqJOQysi7m3EvakCT6kdOAmcMN9HCT8Td8sJYdoCQ43BdkNISVVlFoHEfb2QuPcPEvftg8S9P5C4k7h3Rltx5yyCYTI4fogoluA8huVwMK7EPUpSXPiZwFZFjNvktreQ/L0sfcbgkxF4ZK2p1nuaQqW1+CF03cfZuVNKoRlOyfoQz3ZGOHxuYjD04PkhwjiFE6ZK2L0E+7bKxT901IDaYy/Bsat+t1NxDBYW9+njUvGNxbGXIIjH3zoEQQhdZxiOAgy1ALrJEbCYJmBaEBL39ULi3j9I3LcPEvf+QOJO4t4ZrXLcAcSRBBMxRJTA80KcDzwMRj64UOIuU2BUruU+rzVFlVtUpdm1Epx4CTQm4YQpoiIHPm/NUfk0VbOMWjaHpvkYDl2cnzs4PXNwdu5gMHSh6T4cbzwAN8oGn+pcwuQSllDbdkOV4x7Eqjmhync/cCb7PTM4dWpfayPuVa/J/j4IkiL/n7EIusGgaQE0LcBIC2C7gtJkloDEfb2QuPcPEvftg8R9lpde2szxWEbcf/7zqxVQI3HviLaDU9M0RcBUZRndYDgfeLAcXqpfDlUSsk1KTFW+e13+e1PU2VSR7UNHzR5qClUDPi8jmfV+rsBLqfLDwzABF6qMYhyPB3zWrUM90oyPUZLJPU9SuFGKE6/0DcRlxb3mGwktqyiDFLAdAcsWkNk+CRFDNzk8/3pHAZaBxH29kLj3DxL37YPEfZZtEvc7d0jc+8CVFnfHFTg9dzHSA1wMPAw0HzxMlDiiVFnmMhH3umVaROR3rQTP3QQXgUqlsYWKhPNECXUiS6k1as8aS0uW5byI4kP9TqYpwkSt3xIqCj8MJC78BGee+jagNuLeJlWmxTHcsRLoXBYPT7YjoBsMYTwerGraAo4Xrvy6ueqQuK8XEvf+QeK+fZC4z3IVxD0MAdddRa+6hcS9IxYR9zCM4XoiE0SVimE5AiJSlWVYnOLEbSnubXLem1JFWkjtvq1yz8+8BBe+EmuNSRhcwuCq9rwlJETLwa4yVZMruaGaYOncT3DkJNirymnPU4ZK/Z0R96aIe4vjdegkcKP8YQIQIoFhcmgGU7XcdQbT5sX5IdpD4r5eSNz7B4n79kHiPstVEPfPPkvx4Yfbd15J3DuibTnIydKLQBSpmVQHml9EdBOZZnnulxD2FYl7bd3zTOr3bBUVN4VEOEfcY5nCi1TZxzNPCfOEqLfsU6W410XcW6zvIpAIs/z2KErg+6pMp2FxGCaHaQlwHs+te0/MQuK+Xkjc+weJ+/ZB4j4LifvmIHHviLZVZXJ55yKGaXMYFoduMJyeu7AcoRJI0qkZVFcl7fPEvW4dFcvmg1r1UlUaoHowa5iksIXEIEjwfFrWF5T2GXGveN0i4r5jZmky2X9RlMD1Qli2EnfT4vCDCElC0r4MJO7rhcS9f5C4bx8k7rOQuG8OEveOaCvuxUykmbjrBsPFwMNQC4pJmNJUpZE8d1qK7RzJbp3jXiXuU8vt2wnO/QTmhLBPTuCE7HdhovLWz32JAzvBTNrLvH5X9b1K3KdeU1sOsmI75frtKcYzuLpeiNMzF/sHFi6GPs2YuiQk7uuFxL1/kLhvHyTus5C4bw4S945YVNzTNEUUS1VG0QjAuKrCEkZJkVYyqEuXqRPeRQaqzhP8qej6sZtgFEjYpZSYbI+KVuyXTGGHKnd9327YdoWUV+7r1OuLmVNrXrPIzKnn/nh/oiiB4wgYppoUy7QFDIPB9ULECUXbl4HEfb2QuPcPEvftg8R9FhL3zUHi3hGtU2WAonSibXMcnzqqJKSVzaAqxgMgLSGx1zIKvZKUmtK/9yw1KdEgkMUkTcl4fqaKco55ffYUF4GcFPYaaa7cj3kPJdacqjJWjbhX7POuparm5GkyYZhA0wI8P3Zwcu7BtEXxIEVpMstB4r5eSNz7B4n79kHiPguJ++Ygce+IhcU9kbAshouhB91gsG01e2oixyI8UV2mSXjnRdnbRtxNVQZyGMgiFSaW5TSYyZbvS5goYR8EUg04nbfdNt8INLx+bjlIqyJVpuJ4HbkJvDgtxF3KFCJM4LghDFMNTHW8sJg4ilgcEvf1QuLeP0jctw8S91lI3DcHiXsFt27dwo0bN3Djxg3cunWrcpm7d+8Wy+zv789d5yLiDqBIzRBhAillUYpwYkKjVFVgaT1IdY6U1wp0WXrdcWlHWRFpznPARaIqxBhcpcQc2NXC/s5/kvi/n9T0bd5Dxjxxr/m2oM0ETDtWgiGTiGe+PVBImSKKJLhIENGMqUtD4r5eSNz7B4n79kHiPguJ++ZoEvd1+OuqWJu4P3jwAHfv3i1+vnXrFh48eDCxzOPHj4sDUv53E4uKe04hjfmURFMVWbwoxZGzuNzOi1rXLZPPoHrmJxhltdotkcIWKSyhRH0YSJz5qkLMbl06ipngmRnjzbckPvn7mr9fRtwb1tOmqkxeu718DkonhSLsK4LEfb2QuPcPEvftg8R9lpdeknj33e4/B/sq7roOPH3azfGoE/d1+euq6CxV5v79+zM7fv/+fdy/f7/4+ebNm7Wvzw/wH/zBH+CLX/wi3n77bbz99ttgjK2k+QGD7gQ4NQOcdNxOzQCnVoCzUlu0H//HWxH++yO20n595cWk8e8XpouRaTful+YE8IPVnCNq9S0IAliWtfF+XNX25AnHj34U07noUfvbvxX43vdiPHnCG5czTRM/+lGMP/uzpNP+vfZagv395r5dt2ZZFoIg2Hg/+tS+9rUEX/tat9cmYwy2bcP3/YVe89pr1f188oTjL/9SrKRfi9xrl225P/7+7/8+vvSlL81Nmbmsv66aTsT98ePHE08vOXfv3p04GDdv3qz9umEd4u77Af7m/xxfbI7PcGF3L+7LN7/X4n5hB7D98U06CAIEJPFraSSL620k7v1rJO7b10jcZxuJ++y6+iTuq/DXVbN2cb97927tVwjTTzFtnliWSZWZzq2WMoXnhdCMALdfk8XfEplCZ3IyLaVpQOe86i1tUmqWSc2peF2RKtN2cGrd9ptSZabz9BvquO9YKgUoH3SbxBIBiyCiZPKcLHQmt4uHD7vbO0qVWS+UKtM/KFVm+6BUmVleekluJM+9r6kyi9xrL8u8SPuq/XVVrFXcb968OfP1QplN5LhHUQLbEdD0ALYj8NrrciL/faLCzLzBpm0HpzZVdWlTuabFNluL+zyJv2xVmfxvbgI/Hue2u14IM6vow0VcVJC5yjnudTe5dUDivl5I3PsHifv2QeI+C4n77LpWKe7PnqV49qx6fU3ivg5/XRVrE/fyaNu85flA5SeTdVeVyckl0XEFhpoPxmOkaYo7d1KEUQKR1RGXqZqF9KCuPnqbSPy8Aaxto/FNEj71+0uJe1V/LiHue7aq257kVXtkCk0LcDH0YVgcps0hwgSMxdkstqW6l1cIEverA4n7fD76KMVvf9vdNU/ivn2QuM9C4j67rlWK+8OHae2333Xivi5/XRVXuo77DClgWgymzQEAcSxx+3YC3WQIeDSOyicpBv5UecimtJY28t1WzOsi4A2CXYj7o5q+Tq+jqf9V4l7Tx7o67me+KnM58S2HzTHSAhyfuRjpARxXwLCUwF9FaQdI3K8SJO7z+fBDOVeiVwmJ+/ZB4j4LifvsujYt7n3neok7AD9Que2mrSb+efXVBI4nEMeyKE+YpimCKMXxdMpM27zxKtFuI+7z1lcp7/FkxL1tOk6LFJ+JHPeKB4lC3EuvPXITeNH4OAoRw7Q4PD8EFwksW2CkBRiMArheSKkyK4LEfb2QuM9nG8S9y3Eni4j74SHwySfd3gs3UXubxH0WEvfZdZG4N3PtxF0mEr4fQrcYLEfgtdckUqjouxAx4kQWKTP2dMrMPPmti4gvkkazqLibU+LetPy8h442EffS64rBqdnP+3YCU8hiQqkkkbBsAd1gECIpRN52BDw/Ug9LVxgS96sDift8tkHcu3xPLiLuXQ7IK2+TxH3zkLjProvEvZlrJ+6AyncPeAQmYty5o2butGyOkR7AdgXCTChjmWJUVWVmUTlvm1qzSKrM1PK14t4mVaamf3Nz3EvivmMlGAQSoRxH28MwgW4wOF6YH3jYNodl8ysdac8hcb86kLjPh8R9EhL3WUjcZyFxn13Xou8FywJ+/vPq15C494DLinsulUzE8FmE116XcL0QIz2AYTFoRlASTYAnKc6n893r5L1tVL0qAt5G+Ouk32o5OLXNA0NrcY8Lcd/J8tp5PJZ2KVVuu2EyDEc+mIgh0xSGxaGbvIjKX2VI3K8OJO7zIXGfhMR9FhL3WUjcZ9e16Hvh7Ky+byTuPWBVEXcACIII3/52AsZjGBaH64ewHA7L4cVyaQrwOMWZJ7GzSNR9UVleNFUmk+eFxL3NNualylRE3E+8BEE8ORjVdVWKjGEy6CbDSGfQTQ7D4giyij5XHRL3qwOJ+3xI3CchcZ+FxH0WEvfZdZG4N3MtxT2HMSXuPExgmCoSzISqMz6etAnFYNWJ+u4LDPKcmw5zWXHPU2UexfPFvW1OvVUxOHXqtUcmx9Dy4EWlSaxiqSrGmKqKzMXAg+UI2G4I0xJFGc7rAIn71YHEfT4k7pOsStzv3Zu/j8tA4t4PSNxn10Xi3sy1FncpU9y+nUAzGIaaSpFJMU6nSaRq+c9+JCcrzSwr73WR+raR8boc90c1656X1rOIuJf6em5zWK4PmaYAxnntIy2AbjLYtsBg6GOkBzBtkdVsvz60lYRV1L4mcV8vJO7zIXGfhMR9FhL3WUjcZ9dF4t7MtRZ3AHj9dQnHETBsDhEpsczTPSybw3IEolKpSD9KceyW0maq5HvZqPsqxH1eGs+iEfea1xy5CeyAw/f94pgFQQTPD+G6AoOhh/OBB8cLwZiqJMNJ3CtZxU2bxH29kLjPh8R9EhL3WUjcZyFxn10XiXsz117c79xRAylFlCBK1IUXhmpQ5UjzMdICOG44FXlPceo1DFitkud5KTF14t64zqlUmb9vWE/bViXupbZjJjh2E7ihBBcCvu9DyhR+EKqJrFiEOJGZvPswLY4olkXK0XXizp0UT57M32cS9/5D4j4fEvdJSNxnIXGfhcR9dl0k7s2QuN8ZV0GRUtUZ1w0GzWAQIkYQRDAsnkWLx/LOYlVtZqZUZFNKzLzI+jxxb4i6N5aDXOQbgNJy0+K+a6nqMUGk6tyHmbhHUYLhyIduMPhBBMcLESUSjEUwLQ4urlekPefOnXaiQOLef0jc59OluOs68Fd/ReJ+GUjc+8GqxP3wEAjD9suTuJO4d8Y6xB1AIe9mVr4wz8cOgkhFknmMJJFI5HggpkhSDIOpSZpWIe5tHgaqUmXKEfd50t9iG2Vx37MTXAQSPEmLtCHOBWzbhW1zmBbHcORjqPlw/QiMxwhYBBEmiJPreaMmcV8vz56lOD7uZlsk7vPpUtw/+yzF7dsk7peBxL0frErc791rf70BJO4AiXtnrEvcATVY1fNCaHoAzw/h+SEGQx+GrUpFjrQAliOK2VXTNEWUpLCEGrS60yTJqxD3eTnui0Tcm/ozJe5HbgKDS4hkXGVHiTuHYTg4PnHguCEcR2Aw8mFYquyj7YbFsWrLD35wddJpSNzXy4cfys6msCdxnw+J+yQk7rOQuM9C4j67LhL3ZkjcSydbRd0lPD+EmcmnaQvYrsBI8zHMqqU4fog4KU02lOW9X/gS+/YcSV40VcacI9nZ7+aK+yIPEtm/v/KixLkv4WepMSmUuMtsn4UQMC0Xp+cehlqQDUxVDztmPqj3Eudj2yFxXy8k7v3iOoj7s2cpdH3+cvfupXj5ZUniPgWJ+ywk7rPrInFvhsR96mSXJxEKowQBizHSApwPPNiuqkPuswhMxIhK9cvTNEWYpDB5KfreRsTbiPsiqTJN1WQq5Lwqkr9jqSj7i19TUXZk5R4BII5VFR7dYPB8BsdxYZgcmsGgaQF8P4QIE4TxYpH2uvOxzZC4L87ZGfDoUbtrgMS9X1wHcW+7j5cR9+lIPYn71YbEfXZdJO7NkLg33MjTNIVhMAxHAVwvhJWVNIxjCcvmGGoBAhapaHQp+h5EKUZM4rmTTJaNbBLyNnK/SKrMItsrLXvoJBgGKsr+0kuTDyacx/D9CKORj6MTB5rhwTQdXGTVY1xXpRddpnoMiftyXBVxX+SmTeLeL0jcx5C4V0PiPss2iPujRymePq1//5C4dwuJ+xxxd70Qms7AeIwwkgijBI7NoWk+DIsVA1fz5dM0BVIgSVN4kRq8+txJZktHrkLcS8tMDE5ts+7Sa3csJeyDQMKNUsRSpcTk4g6oSPtICzAyGFw/wlALoGkuDNPByakLzWCIE1mUzVzH+dg2SNwXh8R9eyFxH0PiXg2J+yzbIO75vZbEvR+QuM+5kctEwvVCuL6q5e77IS4uPFU9xQsx0tWA1SiT+jRNUV5jLJXAj5hKoWksH7ms0E+Le8tt7GYpMSMm4UYSkZzM93/pJYkkG1waxxIjneHo1IHtCnh+BMPwYFkuHFfADyLIS0p7m/OxTZC4Lw6J+/ayKXF///3m9w+Je/02Sdw3D4n77LpI3JshcW9xI08SiSiWYDyCYTJYjoDrhdDNfAArVwMyba4izlAZ4eU0k0SqFBpTSFwEKsI9I/FthLtpcOqjeG7Jx90sun4RJDCFSomJ5bjEY1rks6f42tcSjDSVJpQkEobFcXruQdOzeu1uAMtykSSr+1AhcV8OEvf1QuI+n02J+8svk7gvA4l7PyBxn10XiXszJO4L3MjDMAbjcZEOwnms0mUMhrNzD7rBINMUjEWwHQERJhPynktxJFO4YQqDSwwCFYnfsy8h7nnE/VH1a/ZsFVkfBBIGV+kwKrqezvQvihL4QQQuErz4YoKTUxdnFx4sW2CkBTAtDtsW0E0OP+BwPR/JCuu0k7gvB4n7eiFxnw+J+xgS92pI3GchcZ9dF4l7MyTuC9zI07wkIlKEYQLbETg9dzHUAox0BsvmkDKFYTIMRmrAppel2Kjc98mWpira7UcpLJFC5xJDJnHuJzh2E+zb7XPj33xL4v/6e/WaIzfBua9SYHQuYQm1jUhORtQnHijSFILHcBwBxw1hmBwvvphANxguhj40g+H8wsNIC1RVHRaDcQ7f91d2LhY9H32HxH1xSNybCQLAddey6ktD4j6GxL0aEvdZtl3cwxD45BO5UnG/fbtetqsgce85mxR3AIW4CxHD8ULYjoBlC1yMfFiOAAsiDEY+bC+EbXOVauKHsGwO1y3VNi/Je7HuNEWSpghliiBOYWdReY3Nb3/xI4m/+/8S2GEKP1brSErrn46s5zXrOYvgBxHiWMK0OHSDI05S+H6Er3w1wcGhgG5wWLZQ++oIhNk+hGFI4t4AifvikLg38/Bh97LVFhL3MSTu1ZC4z7Lt4n52Brz88moj7qsW95/8JMXh4ezfSNw7YtPiDsxKcCgSaDqDZQsYJivKI460AKbN4QcRBkMf5wMPps0RsAhcxOPBrFNy3bQtVXIS4xKU2TL37qX4zW9k7Wunf5ckEn4QwbI4TEv1SdMZDIMXy/3hHyb4wVsx3OwBJYplsV2AxH0eJO6LQ+LezDaK+09/2m7SokW4juLeJCfLQOLeD7ZF3L/znRSvvrqd4n77dvXDL4l7R/RB3HPKEhwEkZpt1VQDN3U9wMXAK/LcTYtjpKvZRS2b42Low7J5FvlOwUUMESbFrKSlrRT/cp36N2Yu7tOyHseqb7atKsHEWZUYxtRAW59FasKkKIHjCGg6QxglAKDE/QcxokRVzMlfm0Pi3gyJ++KQuDezjeI+LaKrgMT98pC494NtEfc//mOJV14hce8DJO4rEPdcvhmLwHgMmQKGwWAYTEXkwxi6weB4IQDAcQQOn9vFYNYgiHB+4cFyBPwghGEy2I6apTUMY3ChBsT+5jcSP/tZAi5i+IFKcfGymUpzcWc8gmVzWDZHwLIJk7QAmsEmxN1z1XZySVf9TGCYPMvXF/jDP0zw9g+T4tFBZfeQuLeFxH1xSNybuYy4n51h5ZHvMiTuY0jcq1m1uD98mOLZs+3+zCBxn4TEfT4k7iu6EaZTqSuuF8L1QqRIJyLZaZrCMDmeHzkwLQ7OldQfnTgwTA7dYDgf+IW42w7H+cCDH0T4x39M8P77EUxHQNMDDEY+dJOD8Rj37qX43/87hpmVp1T56qrizUhj2UNBVHwDEIrJhwnGInhBhIDHsGwB0xL4oz+S+PE79W9GEvdmSNwXh8S9mXni/tOf1vdx3ceLxH3MdRJ311Uza7Zh1eLe5biKdUHiPgmJ+3xI3Ncginn6jJq8CHDcELYbFuUWTVuouu8Wh26qXPiRzmBmJRfPL9TkTlEkYdkCz49tGCbDP/xDhHffi+CzWA181QP4TEXj791L8atfhTAtjiQrXKMbHMNRgJGmJN/xVHQ+ryjjuALDUaCi7FoA2xXj3Pk0xZe/LBtlhcS9GRL3xVmnuD95svy1tS3i3nS9kbivXtw//TTFp59WCcH1EfezM7R+b5C4z0LiPgmJ+3xI3NcpillqSRjJopoM5zFcP4TnhxiOAgw1BsPkMEwOxw2h6QwjXUXCw0jCcgQGowC6wfD/fsrw3vsR4iQtcup5FkEvi3ueI2+YvFifprNicqhc3ONYzQprWjzbnpJ6ACTuK4DEfXHWKe6XubZI3OdzHcW9rtQciXs16xD3Tz5JEYYrW2XnkLhPQuI+HxL3DkUxj7jnAz0dR8D31WRNpi3guiGGWgDHC4sKLlZWgtF2PvjCSwAAIABJREFUBP6f/+7h3fdCpKlKbTFtJe6AetM+eRJBMxiCIIJMJHSDwbBUuUrTFsjT02cnhaqGxP1yVIl71Q2GxH1MG0G2LOCTT9LeivsvfiHxy196S2+rCRJ3BYn75bkq4r7Ice4jJO6TkLjPh8S9Y3GfHtAqU1VRhosYQsSwHQHbDeGzGGGkIuJeEEGIBP/jfwT4L/9FAFCRe8sRE+L+61+r5Q1LRe+tLE9eiBhMxEUkfp6w55C4Xw4S98VpEuSywNy7119x/+CDBB9/HCy9rSZI3BWrFvemSVrKkLjPsoi4P37s4p/+Kbn0NnNI3MeQuJO495ZtFvcyVfXZc5mPYgkRScSJLNJs0jTFP/xDhL/8S/VGixMJEY5LNOZVZaRMwUQCL4gRxrJyG20hcb8c10Hcf/vb1Z4vEvdmSNwVJO6XZxPi/vHHAX7xC4q4lyFxn4TEfT4k7j0QxaIaTdPf0xS/+Uzigw+TiSXzvzVNwJT/e1FI3C/HdRD3l16S+MEPVisTJO71kLgrSNwvD4n7crz7borhcHXrI3GfZFlxv327enZUEvcecBXFvS1NN9p1TItN4n45rou4r1omSNzrIXFXkLhfHhL35VhUkOexbnGvq3O/LeLeJjCU96HqOiRx7wEk7iTuy7LqtI4mHj1SN4ttE/cnT9KFyiaSuM9C4j7bJxL3Zkjcl+MqifvTpymePl3+/Nb1q+6a2RZxb/P5SOLec0jcr4e4r2N/ViHIbakThb6Le1uBySFxn4XEfbZPJO7NkLgvx1US90XvvW37ReJO4r5xSNzHF7FlAT//+fpEl8R9eUjcl4PEvRkSdwWJ++UhcV8OEvdJSNy7h8R9i8W9fCMncZ/PKsV93ocViftykLg3Q+Ku2LS4376dNr6OxL0aEvdZSNwnIXGfD4k7iXstJO71kLgrSNxn6Zu467r6Zo7EfXXinr9nt13cf/xjWTt4sS0k7peDxH2SRcX90aMUOzsk7r1m0+L+9GmKYD2fyXMhcW/Hw4cpXHf29yTu8yFxX7xf06xL3J89S/H978uFxX3Z47UoJO5jtkXc79y5/DWxqLj/5CfJpR8WcrZN3PPU1jIk7pMsKu737qV4+pTEffUbuVG/mbt37+LGjRu4ceMG9vf3565r0+K+6qftRSBxb7+OqnNE4j4fEvfF+zXNusQ9/0C7zuKu60CSkLivgq7F3XWBn/2M4c03q6+TZdg2ca86fyTukywj7n/7t+naxH2V/roq1iruDx48KHaqisePH+PWrVsz/26CxJ3Evc06SNyXg8R98X5Nc13EfXoimi7EPV8Xifvl6VrcP/ssxbe+FW1c3IMAl/rWnMR9kmlxv+w1uoy437olVy7u6/DXVbFWcb9//z4A4ObNm7V/z5dpWg4AvvCFL+ALX/gCPv/5z+Nzn/scXnjhBbzwwguwbftS7dvfjhZa/q23BH73O/fS212m/epXHt57jxU//+53btH/t94S+NWvvJVu74/+KMFbb4nav1uWBcuyVrrNVezPt78dVZ6jF1+MV9bP3/3ObTw2b70l8M1vxjPXV/mcrbpfpmleeh0ffxzg44+Did/9t//m4/Hj6mv+xRdn9/Ey7Ve/8mqPa35N5Mf+vffYTF/bXFur7td0e+89hgcPVvtezPvwrW9FE/eANvu47PGa16bvhe+9xyrfs3Xvx2Vavq78WPz5n4f4+tebz+tvfmPju98NK9+Peau67uvO7a9+5RXv2brXvfWWwNe/3rzf//RPLv75n92Z62v6eJWv+1W/17797fDS18S8e+H09fvnfx6u7LPqvffY3OO87Lmua5dxgKrz9+KLMV58MV5bv+qumUU+v997j+Ff/ssY3/zm7GfV737n4utfj4v70mWv0fw6yY/FvM/Ht94S+PKXE3z963HldfjxxwG+9a1o4prL/fFzn/scPv/5zxd+uS5/XTWdpMrU7dDdu3fx4MGDieXqvm44PDzE4eEh3njjDXznO9/B/v4+9vf3IaW8VHv99cWWf+cdiZOTy21z2fbrXyf44IOk+PnkZNz/d95Rf1/l9r78ZbXeur8LIeB53kq3uYr9ef316nP00kur6+fJSfOxeecdFZ2Yvr7K52yV/YqiCI7jXHo9v/iFauXfffBBMvO7ct8XfQ81tV//Oqk9rvk1kR/7pn41XVur7td0+9nP1Ifwqo5J3n75S4nbt9OJe0CbfVz2eM1r0/fCDz5IKt+zde/HZVq+rl//OsHt2ynefFNFXKuWvX07hZQS774b4Nvfrn4/5q3quq9q+T6+9JLEX/91/eveeUf1q2m/y+ejfH1NH6/ydb/q99rrr1/+mph3LyxvL4+4r+qz6oMPkrnHedlzXdcu4wBV5y+PuK+jX6ORxGuvVS/vui7CMGx9nPOIe9X5f/nl8X3pstdo/t7Oj8W8z8d33pFFxL3qOvzFL9S9oHzN5f743e9+F9/73vcKv1yXv66ajYr7/fv3Z3Z8HpQqQ6kybdZBqTLLUfV1bVOKBaXKzLKuVJkvf1k2psr84AcpXn21u1SZ6Xth31Jl8vfVu+8GuH179akyd+6kl0qVKZ+P65gqMxy2m86+iWVSZdaVktKGrlNl7txJK9NbgO1JlfnqV5s9ZF2pMjmr9NdVsVFxpxz3xSBxb78OEvflIHFfrF9nZ2rAZJlNiXvdhzSJ+1jc//RP08rKHiTuy7OsuK9ifxYV92fP6s9ZWzYp7mdnqvxh236RuK9P3K9sjnvO9I6Xf6aqMu0hcW+/DhL35SBxX6xfVX0gcW/Xr2W4rLg3fbiTuC/HNol70zlryybFfd79kcR9/eJ+GX9dFVTH/RqI+29/m+Lddxd/M5G410Pirrgu4v7++9XvhW0V91Vcc30S9zAEDg8nl71K4v7++/LainvTMrm4/+mftruet0Hc6+YhAUjcq1i3uPcREvdrIO6L5OeWIXGvZxvE/ZNPUljWYushca+m7kOBxH388ybFPd/HcurSVRL3fF0k7pPk4v6Vr1wdcW9KLbusuD96lBYPuCTuJO6dQeJO4t5mHSTuy12rJO7VkLjP0kdxr9pHEvdqSNzbo+vAT386/mzaVnEvv0dJ3EncO4PEfXlxz2+WbVmnuN++Xb1eEvflWLW4l6ckJ3Enca+CxH194r6zg+JvJO6bF/fpz9pNiLuuk7hXQeK+BZC4Ly/udR+sdaxT3PMP1U8/TfHRR+NtkLgvx2XFPe9X+cMjh8SdxL0KEvf1ifvTp5P3QhL32XXl57tP4u66s2Mtprc/TVtxb7p+y/1KEhQpkl2I+z//M4l715C4k7jX0oW4P3w4uU8k7suxSXG/fTutLVG2KCTu9ZC4b0bcy8eKxH0WEvfZfjVtf5pVi3v5fHQh7nm/SNy7g8S9Z+L+5EmKoOYzf93inte4zdkWcZ+exIPEfdyHLsT9lVeWG0NRBYl7PSTu2yfuOzv1dbdJ3Encgesh7otMtHUZcX/zzck0T4DEvRdcdXGfNzBlneI+vf5tEffpc9gk7mGI2lJbi0DiriBxJ3HPIXEfk8v206f19wkS99WJ+61bshg8Om9dJO7di/si1+1lxL38uhwS9x5A4k7inpMPolxE3Kf3cVlI3BUk7u3EvVyGbVlI3Ncr7j/5SfU5WlTcj4+Bf//v+yPuYYiZKGS+zask7m3XReJO4j5+LYl7J5C4k7jn5PtD4k7i3oZNivui40uqIHFvL+4//Wm6sLjXfbgvKu75uvoi7nWvW6e4V036t0px/1f/isR9GhJ3EvfeQuJO4p5D4j5mWXH/5BMVZSRxb4bEfZY+i/udOyTuOZsQ96r38SrFPT+PXYv7o0cp3nijftAxiTuJexeQuK9A3N99N8VwuLr+kLivXtx/8IN0Y+IeBCgGHPdN3MsyTOJeT9/F/aOPUnzjG/V1li8r7k+fpsWMpDlXQdzziXVI3Bfj2bMUx8fj9V8Xcf/wQ/Ue7LO4/93fpZ2J+507Kf7kT0jcu2Yrxf0v/uLtS+eL5qxC3FcZhSdxX4+45x/kmxD38gcFiXszfRH3p08nS1z2XdxzgVmXuFe9H6+CuJevexL39pT7fhXEfZ7Mb5O4l0WXxJ3EvRf88Ic/xHe/+/bKRIHEvX79qxT36Zs0ifsYEvcxbcT9z/4sxbSItqHqvV43cG/6uiRxJ3Ev7yOJ++Li/v77ksQ966ProlgHifskJO7zIXEnca9dP4l7PSTu4753Le75jfzDDyX+83+Wrct7Th/3J0/q5YHEfRIS98l9JHFfXNxffnk24v7qq7N1t6e5iuJe/hxaVNzffHOcplSGxJ3Evbf0WdyrRtIv0x8S982Je9vzR+I+7vsmxX36Q9R1VRS9irrrpG/iXicyVeIehmp6cxJ3Evc6+izuZeGrYxFxf/gwxZMnzeK87eL+8svV54zEncS9t5TFPb8I5z2xN1G+oJ49S2s/9HOaxH3emzbnt79N8dFH1cuRuG9W3NsKDYn7uO+vvJLihz+UtTP+LsK8r4LniXvTNb4t4l73IVcl7uX39rrE/eHDFP/6Xy8m7uWBrF2L+/e/L/Hqq+sT9//wHyS++tVZcc/3uUtxd936mVmn93Gaqyju89Ln+i7u77+v3sPXSdyfPJl82CJxn8+VEPdlohA55dc2SXPOKsS9SR5J3Encl2Fa3D/6SH0odyXu5RvmItNbT0Pi3j9xz4/zIuI+fV/tUtxzSW8r7q++muKv/mr84T4cTn7zNi3ub7yR4itfmRX3fJ+7FPd596F8masi7k+eqCpdV0Xcnz5N8eKLY3EvX8/TXFVxnz72JO7zIXFfo7hX9WuePJK4k7gvw7S4z/uAKfdz1eJ+mffjpsU9/yaMxH2y71dZ3PMP/Hwfp9/b2y7u//W/Vn9GbqO45+f/qoj7vXvqWrqu4u66wF//NYn7opC4r0ncnzxJ8dprqxN3XSdxn4bEfQyJ+7ivlxH3uuuyrbjrOvAf/6PcKnF/+DBtHOB7HcX9zh1ZPMRtu7hXTQSXb3OV4v7oUYqnT2f3J4fEncR9mmlJr/odifssJO5rEve6D6tlxf3OnZTEfQoS9zEk7uO+blLcP/ssxeuvb1fEPT8OdYPrr6O4l48ziXtz36uur1WK++3baTFvyzrEvU7my1w1cf/5z9OtEvfyg3TVfpO49xwSdxL3nOsm7oeHwCefVG/zOov7v/231RGlafos7uW6zpsS97pUPxJ3Evec3/52fE10Je7lc0bivhpxv3OnWtyfPav+3N20uNeVwc33uyzuH388WWSExL0HkLiTuOdsWtzffrv+ellG3B8+bC5lNp2KVa7iskpx//73Jb75zUlZ2YS4T1d5qhP3r3xltlxfFX0W9/J1SeJeD4n7ZsU9PxYk7tXLbbu4T9/3yq/ro7h/9lmK739/Utyn71Uk7j2gC3HPayNXQeI+pu/i7rqY+Ip1WXH/+c+rZeiNN5qjAIuK+7wPnenrq3ydrFLcc+kor2u6X599psqwXkbcgwBFTmxO1Yf0dF9J3Ldf3Jct4Xvdxf1P/iSdKP94lcS96j6bv66NuH/jGyn+zb9pFvBtFHfLUk5C4l7drzfeIHHvPasW91dfHQ+oqfsAK0PiPqbv4j59PpYV96rraxvF/aOPUnz66ax8LSPu+e8uI+5V0kHivpi4/8//2T9xf/Jk8j1ZdS9c9p593cX9j//4/2/vfmPjqPM8j/ezndM+AK1Oc3t7JyaStaN9AuLZPhkkngwWwUFIIwUygWDixIsDEZDZyU5INjEQCE0ImMx4ktEGDLMKJoTETGYZRieDZ3B8kRCMOQSj8TKWOcB76xkTg2PHabu7Pveg+lf9q+qqrurq6l99q/vzllqQdnX1r/72y+1yu/o1oFXgHrRPRIX7pk3hy5NFuKvzHuFOuKtaCu5hB59ffieFuHDfvdsf7vPzlT/OEQXud97pj8esw/2eeyrrTgLc/d71a2W4+80/C3Cfn7e3VSNw9/uUp1aAuxcwEuDe25sO3PfssfDEE1ZLwP3xxy3XuZBwlwV3/fdq9Ah3wt1EhHsDcB8dtf8CqrrPOy+1k+vjqgX3c+cs3HVXyQURVSvAXX/RkQB3v5OJCbhv3uz+9I7164sYGgq/PjMI7lNTFn7/+zWRcK+1HaPCXX+RC4L7woL9i7tB+3gQHgn39OAe9CkRtaoF9507bbi1Aty//31zcB8ctCL/1eNmw31urvo564X7I49YgZe6RoF7sej+y79qGXW4B/3OBuFeH9xffLFEuMeIcG8A7monjwr3iYnal2uokxDh3tpw9+JB/fn0uHA/d87C669X3nGfn4fzzmNacFcfLei3HYeGLMzPJwt3HQ/S4e73l2WbBfc9eyyxcI/zMahJwH3XLsv5aRvhHu13YVTNhrvfPlEv3GstTxS4+/1UlHBvDtz9PsLRFNwHBiz88IeEu5GyDHc/POpFgftTT5Xw2Wf2fe0Adz/kqAh3+34v3INekE3CXY3Vb79Ux0u7wj0IUc2Au1pG6XBX38yFlQTc9X21HrhPTtrnI8K9Mna//WtgwPJ9DSXcCXdvpuGufyBCf7+FH/yAcDdSu8N9166S7wmmVeFe6125LMH9qadKDlZbHe76JQmEe2U6wt09Ln0M+rwmJvzP4wrUacHdPofzHXd97H77lzrPZg3uu3eXMDVVfU4ACHdTcF9YAA4eLDUN7vrxQrgbrBXhrl+f2yjcFxfh+rgwgHBX96UJd/3E0Y5wLxQqvwxMuBPuteBeCw8KNYQ7nPET7snAXd/+hLs7U3DXj0fCPTjCXQDc9RNfo3D3O5ET7oQ7kC7cvfsq4e6OcCfce3tLGB21WgLu//AP7Q33WuchNR3hTrjHjXAXAPdjx9wnoXaD+333lZw/pU24E+67dlnOdiXcKyUF97k5wj1puOsfNxoX7mpcacNdrQO/osLd73gh3Al3b4R7vAh3AXDXIdKOcO/trUYN4V6dabirS1tMw12dpNsN7vfdV3nH1a9G4L53r4Wnn7acbUa4Jwt37/leHUPf/37wa0kUuE9N2d/IJgV3dQyp5ww6TwS9ThDuZuE+MWFhx47swb1QsP9q+eys/SlnhHuyEe6Eu2s6E3A/csTGFxAN7mqbeKsX7l1dJbz1Vjy4e/eJVoT7li0WHnmkgg4dbqbh/qMf2fNtJ7irPx7TDLgr1BLu2YK7Pq+ocPduxyzAfWEB2L69teE+NGThnnvqg7s+rizB3btPRIH70JCFP/yBcI8S4U64u6YzAffe3spfu4wCd++4VPXCff36UuiP9JKG+z33WBgcrJw4nnuu+o/ANBPu3r8qWgvu+onPC/egbwKaBfdNm9xI27+/hF27LNx7L+FeL9wPHiwR7m0O93vusZy/PnzvvcFwX14Gfvzj4E8oaxbc+/vtZWwm3NV404D7yZP22NTjTMB9cdH+ZigrcO/ttTA5SbhHiXAXCnfvZxqnBXf9gJmYcD+WcHePS306kBq/DgXvyTcpuBcKwKlT4XBXL8gm4d7bW3K2baNwV8uzaVMpNty3bLFc+3C7wH39+uThriDi3SdGRixs3064S4O7F8hqOi90vedjb0Fw/8d/tD/jXjLc1TeUacBdf9yHH1b+mGIz4e53TmgVuKvfiSPcM1IjcJ+ft39cpdco3PfvL2H37uTh7ofROHDXP5qrUbh7xyQR7lNT9rtLacDde1IwAXf1gh8Gd7WeTcLdi6G04a7/wp++Dgn3+uEetE+oMRDu7QV37/5FuAfDXX9NSxrujzxitQXc9f2wEbh3dR0g3E3khfu991auGwuDexAUGoG7OpET7nZBf/0wDtx3764f7t4Xd8LdLNz1E7lJuJ8+Hf5LYVHhvrgIvPAC4Z4k3P1+2hEV7vPz9l87JNyD4a7vX9LgPjVl/7KiNLjrx3+rwL27m3CvB+5/+7eEe1V9fX3I5XLI5XKYnp6OPY2eF+76jkm4pw/3oAM0DtzVidw03BUU9GUi3GXBff9+Cz/+seUso34MNQp3tU6jwn1w0P5T2mrdE+7V69lv3UeFu37+2rSphI8+igb3ri77lx4J93ThrmObcCfc9cLgPjRkozwNuDfDr0nVNLiPj4+js7Oz6v/rnUY1MzODmZkZ7Ny5E93d9+OBB6Zx8OC0s2OWSiX84hf2rVTyv33+eQkHDrjv27TJcu7bvt2e5t13i1XTqduBA/Y0X35ZQn9/Cdu3F3H//fZ93nl5x7V9u32AvvtuEceOFZ15rl9vz/fYsaID9+3b3c+7fbv9uIceKjrL+PnnlekOHLC/7l1G9Xxq/u++WwxcP95xKSio+7xjunLlCi5dulQ1zqB1/73v2fPavt1exq++KuH55+11qMalL486kXvHpW5qefTnVOvQux23by85cA9aHu/68q57/b7PPy/h/vtLeO65Ii5dKuFPf3LvXwcOlKrg/u67Rec+fV7r19vPcexYseb+610etYw9PRZGRtbw9ddfO9Nt3150UPv55/Z23L69ev76fuOFu1o/x47Z8/r8c/d6/sUvSi64q33cC3c1f33bfv558PGow10to1oeBff77y+5llE/hvz2cTUufZurdajfp7a/vt97zxPefVBfN2qsp04t++6rQfudepxah37b33s86uNS+7065+jLqK8vtc02bKheD889V73f68uor9egfUKNwbue/da9Pga1T6jzpb6M+vlLzV9to127KvuJvk8owBw4UMLAwDK2bnUfj/o51G9f1dezGqe9bezzvTpH6+d2/Xyvwz3otUQ/3tXy6MeQmr+al34O1c9D3v3ee65Sy33sWNE5r3rPE/q618/HfudHfexq3/HuX36vqzrc9XOOPi59n/A79vR56fuEgpt3ebzHgnebqeNfrWfvuUpfz+ocrfYvv/Xzwx+WnP3S73hRcFevaQcOlBy4/+IXJdf+rO9L+mvHpk3+zlGvOV5P6GPVXzMXFxdRKBRc8/Aee/rjFNz9zqve11V9v3z++RK2bfM/BvTjcfv2Et5/v/o+BXd9XPp+eP/9pSq46+veu20PHChhenoaDzwwjXXrHsCDDz7o+LJZfk26psE9n88jn887/+7o6Ig1jWrdunVYt24drr76alz1jf+Cv/nm/8Df/Lf/ibNnl/C/Xp3FyqFDmBo8hy8Gh7Fy6BBWnnwSK4cO4fLTT2Pl8GGsPPooLj7+LD54acJ135kzS859b708g8XDA/jimRfxwUsT9jSHDuHys8/a//3pTzHx0ge49HgeFx9/FiMjS3j99SW8+eYyLj2er5qXd1xvvTyDX5+axRfPvIg/Pv8re/579+K11+zHffD8Ozh7dgmnTy/h/MmPsXL4MC7/9KdYOXQIvx3+BF888yLefPOSs4xfHj2B8yc/xtIbb2B8fBFfPvszfHn0RGUZDx3CL1/5s7M8Hzz/Dr589mdY2bfPvW4OHcKVxx7DF8+8iKmX38Hl557DysAAXn55GSMjS/ZYDx3C6Otz9rrVxqWvm5XDh/HWyzO48thjVfO/+PizGB5exh+f/xXeenkGp08v4YtnXnTW4dzzp7Dy3HM4f/JjXHnsMUy89AHOnl3Cr0/N4rN/OVtZXwMDuPLYY7j8k584y6OP63ev/A5nzy5Vbce3Xp7Ba68t4cyZJWdeaqyXf/ITXH76aVzp73etL7WMo6/PVd138fFn8eab9ti/GBzG6Otzrv1r4qUP8MYbyzhzZgkjI0sYGVnGl8/+DG+8OufsJ2rdnPnXeZw/+TE+eP4de9tqy+isw4EB1xjeenkGXx895qzDLwaHcfmJJ7Dy5JP47F/O4vXX7ec8fXrJta9+MTiMlUcfxZV9+7By+DAmXvrA3m8OD7rGevbsEn7z+hdYOXQIHzz/DkZGlvH10WP2tj182BnrL1/5M/7t3+zHffavb+Ktl2cwMuJe7t/9bhEXH38W509+7KwbdQzp+6o6HkdGlnDq1JJrO6rlOXt2Ca+9tuSse7WM+jH05xOvYOXRRyv7avl4HBlZdsagtv+fXnvDdd8vn59x1qna713nifL2V8eQd92odf/5T17GysCAfXyU19eXz/4MK48+Wjm21XLv2+csozpPVB1DPsfj7377/5xxqf3+jTeWXY8bfX3Otb7UNvv1qVnXuvnNb5Zc5y/9eP8/z73p7L9XHnsMyz//OX43PudabnU8qjH85sz/xdJLLzn7qlr3K4cPO+PSx6D2iSuPPYapwXP44/O/wpX+fqw8+qiz3+vLqLbRr35l7yf68Tgysow33lh29onfnfitc5/av5xzqGe///LZn+HL/Ycq6/nwYfzylT8741Lne3WOnho85+z3at1PDZ5z9tWRkWW8f+Zj12uO9xhSy6jGpa8vfV76OVTNS53v9f3L+/qlzjl/ODXhnFfV+V6tr0uP552xv/76kjMvdQyp/fHXp2ad/V6N1Xsu/OUrf8aZM0v432/9CUuvvWYfZ+ffw5kzSzh79hJ+9asl57VKnY/1871rv9+7t+p1VX+tVfvEyy/b21Ytj75f6seCd5t9ffSYaz2rc6F+TlDne3WOVvuSOoc6x/HAgLMvqWVcGRhwnSfeeGPZ9Zo28dIHOH3aXu6pwXPO/rx4eMC1L+mvHa+8Utl/9WVUrzmvvbaE98987Doe9dfHL5/9GX47/Im9np96yvW6qo49v311eHjZMY06jvXz/R9OVV5rLz7+rDMGZ32V56Wf09T6+uxf38Toq59h7pkTrmP0rZdn3Oe98rjUueOD59/Bm28uO9tfP46VTf7w87ed+9S4vvVXf4X//l//Bn/5l1fh6quvdnzZLL8mXdPg3tfXh+HhYeffHR0dVT9KiDKNt3379mH/t7/tvnN2FtamTbD6+2H196O0aROs738f1qZNKPX2wurpQenmm1HasAHWuXOu+wBU7nvvPVjd3bB6e2FNTMDascOeV3e3Pa9du+xpN2xAacMG1xDUv/V5ecfl3Nfbi9Lx4/YYbrqp8riovJZQAAAgAElEQVTjx535We+9B6unB9YPfoDSpk3A5CSs3l77a2oZy8+jHmf19tq38hhKmzY5z6fmb/X2otTZ6V43mza5lsfq74fV3V1ZtuPHYd17LzA3Zy9PeVzFO+5AccuWyrrp6bHHs3594PxLx4/b66E8Xj1neTZtgnXuXGXb9vfbjzt1Ctb27fb8d+50lsdZzz09zuOc7XjunDMu1/LoY925015f3/uea305697nPu/6wuyse/9S4/csn/oZqBqXM//ydlTrXh+X1dPjXp4f/MDeP8rbGwBKBw5gdeNGe7/3/OjPO9bSzTejdNNNzvqyentd29upvF71/au0fr097vJY9Z9J69vWW2nDBnsZ1b5YPob0fVUdj651Vl7uKDn7eHkZ1T7hHI9AZQzaPuG9z1mnx4+7xuXa/uoY8q6b/n6USiVcefhhe+zd3ZX11dtrj6t8bDvL3dnpOrb9jiHv8aj2G2dc2v6mP857zYCzzWZnq9aNsw71c0f5/OVdRmd6dV/5eKzaHkePVsapzmlqXPoY1D6h1uHx4yh973v2+lL7vb6Mnn3Cez7Wx7A8MADLcv+o3jmHevZ7tY3UelZj9S63szzq3KT2JW196dO5Xoc8x5BaRjUufb/U5+U6h5bnVXVu19eXdn5R60Ktw9L69a51WNqwoXpb68fQpk2ufcI5V733nu+50Jmv55zw1VdfoVQquc9dx4+7z/f6a0f59RHLy7BeeAHWhx+6Xmv9zrPO+D3nUHWe1beZes3Rl9vq7nZvs/L5Xn+tBeCcQ9XxYj3ySNUYHDvox4b+muZ5nXMeW36cPi59var917WM+vHhGav++mj19gKTkyjefjtKW7c65xe//UvfV/Xto45j77nDeV31W19qXj7nNH2d6cvo97pduvnmyrnDc86pte6t3l5YJ0+6Xof6+/0/VaZZfk2qpr7j7l2oONN4MwV3wH1yb3u46y9M5XGtvvAC1u65xxzcyycdwj0luA8NJQp3a2CgpeBuHTtGuHu2hxcTScHdG+HefLhbb7+dHty1osLdOn26+XDftcvZl6qOtUbhriM2AbiXenthjY42Bne4j+MquNcYgwS4e8cVBPdm+TWpMnONu2rfvn3Y++CD7jtjwt06dgxAtuGO+XlYU1P2/YbhXrhwAWs9PUbgrk9DuKcDdwCJwl2th1aBu/OCHBXu+vFIuBPukAf30sGDFbhrr2lZgDtmZ5sPd7WvZgDurnfvCXcAwXBv22vcgeDfuNW/M4nzqTJ79+513+kH9y1bUBoZqQl3/YSWWbhrEe5tCPfyN23G4N7VBevUqUzAvfTii8nA/c47nfkT7s2DOwDCXcfK4iKg/cJcKu+4q321HeG+a5dzuaxUuDs/5dPnBcK9UbgDzfFrUmXyc9wjwd37XTPhLg/uExPV4yfc64K7s0ym4K6WMQNw1y9JaQTurm2WNNyPHCHchcLdGhtDaedOe5xlILmmTQDuWFiwvxlW239kxIV1v2V0zl/HjhHuMeGuTxcId3UuEQx333mhMbhb587Z37AkDfdbbkHpqacyA3fJEe4wA3fXWAl3321LuAuE++bNsE6edM0rcbj/6Ef2T8jaEO6AG1GEewDcR0dhjY4GbvtmwL1qfTUD7uWxR9nHvXD3PbcT7s74Cfd4cHfmnzTcvZcqE+6xI9yRLNyxvAzrxz8m3LMM94mJ1ob7nXdGh7tnH2sK3DV0VK0zwp1wrwO13loJ7uobaMI9W3AvHT1KuINwTzLCHQnDHYA1Nmb/uJNwzyTc1fZoVbhjdtY43K2BAcK9txelO+8k3KXA/eBBWFu3uu8XDHdnWU3DfceOyvGScbhjdtZ+fdamaybc8dFHVY8j3A3BXXmCcE8/qXC3PvywerDNhvvQkHsMhDvhniTcl5fh/T2EuHAHNMC0Mdydd/2iwl3bJ/T13BZwf+YZlG65pWlw9x5DzvL47IdtDfd+z+9oZRnuPtOFwv3gwfhw187tToQ74d5g7Qv3U6eAYhFAMnD3rUlwx8yMfSLyRLhHh3tp925YU1OEey24+5R5uE9N2esvw3DXn893PbQI3NV+0ky4V02fNbiXL+sLgru1ezcwP++si0Tgvm0bsLgoG+579iQGd7WMhHtl3r5wn5pyPuXMbwyEe3K1L9z1nTwq3PfuhTUxkT7cAd8TvTG479gBa9++WHDH7Kz9MWc+GX3HvTxdcf16lAYGUoe7+jx+wt3zmITh7oxT3yfm52E98UT9cNd+cTdpuFvHjhHudcDd740MNYZE4D43B2tgwD2tALirZQyEe8A7og3B3ftNpkC4O/NqEO6YmQEWFwn3CHCvWrcS4P7hh+5ztGdc0uAe9WMlq+Cufy5lLpdDX19fUwYYt1Thrp1oI8N9yxb7I770+/zgPjXlPslKhnv5RBEL7jVKA+76L01Wwb2MWiNw96z7JOGufxoH4e4Dd899keHu88KaFNyrLkkwCfddu1C6665MwT2oxODuN+82grtTu8FdXz9JwX1x0f6oUcK9+jEJw91v3pLhDtifE5/L5ZDP5wOnccG9r6+vCup+96VZ5uDuPSEHwN2bWLj39AAzM4R7HLgfOeL+sbUhuLvGQLgT7jqaH3/c2Sdd61A/rloR7gMDvr+XlAbcrYGBtoS72u9ShXv5DTOjcNfXjRC4q9cv1/wJ99Tq7Ox03kT3+4usLrjncv5Xzuh/KSrtCPfy19OCu4YaF9z16wHTgHtPD6wXXhANd9eyEu7OeiDcU4B7oQDrhRd8sd0OcA+cPgbc9cv/4sBdPW/UWgbu+jQpwR2AaxkJd23+hHtqdXZ2OpfMjI+PV9k8EtyD7k+jzMO9/EkdIuDu+ZPOznyyCHf1YkW4txbct293vSNcs/n5ygtZluB+8KB5uGvr3vV1wr1+uOv3Ee6Eu5qvQbhbU1PAZ5+5lolwzzbc8/l8tHfceamMAbiXSx3u5V+sU8tYC+7e51Djjwp36+23o8N9agpWX190uE9N2e8exoQ75uZSgTvm52Ht2RMP7j//uX2dZDvAPQba4sAds7Ow9uyphvvBg8DCgjPWZsDdD0NS4W69/Tbhri9PDLgX169HybO+CHfCvRG4+y0T4Z5NuHd2dob+fmnoL6fWukA+jULhPjSE0l13BcN9ctJ+gY4C94EBlDZvbk24e745SRzumzfDuv/+ynXvEeHurJuIcHctexy4o/LCahTucJ989ftC4a6WMW24Dw253g3PNNxReaFw7Yde+LQ53KMej876aje4b9vmfKOnT+f7BhLhXpkm43C37r0XmJtzz7cV4H7woDi4W6dPtyzcc7kcxsfHw6czMJZE27t3b024A5WDDzMzNtK1EybgA7cAuOvzItzdzxsK995eF5AId5/lTQPuIyPAwkIicK/6GuHe+nAvFOyPyNPGQbi7H+83nQ53a3SUcG81uPuc9xqCe0+P+9hJCe5+QE4b7q5zR4vBPWqhcJ+enhZ1jXtdcIf7xyuEexvB/ec/Fw93LCzY13AbhLszPeFuBu49PSg99VRm4O78nkAQ3L3PRbhXPd5vOh3ualyEuzaNMLijUHD9vRHjcPdDJ+HeFnBX17bX+kj2QJGrB0v6RBnAANy93+lOTKQH9/IfOiLc64e7C9tS4Q7/E3K7wt16++3qx2Qd7p5jLxTuk5MVPDcI99JTT1X9sbNQuHuXR79m2+eXhAn3cLhjcRHW00/Lh7t2mU/bw93nOVsW7uW/Ik+4p1/U3zOtgrt+Ybzfb7OmXdPh7gfitODer/3iC+HuTEO4tybc/V5Y2w3uTkm84+6zDzYE94DpGoL7jh32pyS1Mtzh+cU6CIB7V5frz9N713Oz4V61PIR7XXDHzIyzTA3DXe0TXgM89JB5uOvnizaEe9RPdsx5v6gujJ+enibc1dcJ96rnJdwJ96qvhcF9aspBWppwt06erLpPPY5w9yxPs+GuIR0g3KOUCNw95+OWh3uN6TIJd3Xf8rL9UzqfZWoU7kFAVuvLC+uwMUSBu+vxPnAv7d5d+YlkC8I96AqXmnAHKu+45/N5wl19nXCvet6Wh/vEhH0j3N2PawDuzjTnzsEaGLCXIQW4q2kId8Ldd3maCHfroYeccRHu2jSEezy411imVoO7NTZW+SalReEe+1IZfeKgD39PsyhwBzwIJNwJ9zrh7hoT4V55XEJwd5Z3YsL1kw1vrQh3LC66/2op4V7Zp7dssT/SN0W4W8eORZv54qLrE3bU4/0qHT/uXEusxkW4a9NkAO5V9xmEO+bnnX0ncBrPMrUa3F3NzqK0cyessTH/x2YU7kC0j2QP/bgYvz+3mmaEu3v5XI+RCPdHHgFmZlKFe2nnTlgffuhMS7jHh7s1MJAo3J35thPc4YEb4V411jThHrReIz/eJ9/XnKTgPjXl7LeEu1aW4X7kSPBy6fOvsUytDvew81JW4R4lOSKPmBS4e//Ygm+Ee+ALRdi8E4P75GTVNYBNh/uuXbAmJkKXV5+/Pq9U4F7+EX6kMRPusuF+zz2wnnjCHNxvuQWlV15pCtydscRMKtzVdbphjwucl88vWxLunjIM9ygR7oR7ZhID9ygR7sbgjvl5X7j71XS4B2AocJnTgrt+Iq8DK4S7cLh7jj3vMiYOd5/rf531RbgDCN7vwx4XOC/CnXAn3IMfS7jLinB3L5/rMULgbj34oHm4w3MiJ9xrlhm4R7zkyPWYhODuN5aG4L5nj/OTOsKdcI/yuMB5tQHcSzt3ouTzO3aEuzb/oK9Jhvvhw/ZftCfcY0e4o3Xhbt17LzA3ZxzuarlNw90V4V6zrMA9TlLh7p0X4W4A7qOjWD5xwhzch4Z87yfc7ep6x/3cOX8wE+6V+Qd9TTLcA85pVY8n3AMj3JFRuGt/PENfZhfcyzs94e6OcCfcCff2gDsALCwsGIN7UFmEu3XwoBG4Y3ERWF6uzJ9wjxThTrhnJsI9uNhwP3iQcBcEd3z0kVG41xvh7gP3oaFswH1gwP9yHZ95EO7JlUW4K3Q2AncsLgKFgvNPX7jrpQB3vVaBOwoFe92raVOAu3cMxuG+Z0/VfWr8hLvhCPfg4sLd7+QrGe7Wli3m4D41BRQKZuE+O0u4N1Cz4W6NjDhAcpUBuAeOwWceTYf73BysgQHCHfUtoxG4T0zYf5XTC/e5OQdEkeDuKQm4O89PuEefNg24ezIN96D7CPcUItyDaxe4OydkA3DXn1cC3PHZZ/YN7pMT4a7Nq9lwf6/yyUmuCPeq+deEeznCPSG4nzuH0i23JAJ35zFeuOtfSwnufssTOK+E4G6NjlbdR7gT7mlFuINwVy+oznxqwV0d5IR75Wsm4e59rFqmjMDdeu+9wN/PSAzuk5M2YNoY7q7rhgMi3KvLMtyBCsAJdyQKd78Id8I9rdoC7qWdO6PD3ecvlmUS7kePOtcWRoG7az4RDirCnXCvmmcEuAfOM2EwKUy2LdwjRLhXR7h7xkW4B+acQ2dnXddy6/Mi3CsR7snVFnBXJ4AocPcrk3DXDzTCvWrsmYG79pm3VcszP19ZJsLdPRbCPTTCvTrC3TMuwj2wsHMo4e6OcE+u1oB7sQjrrbciw906dw76n6Qn3Al3sXDXTnK1tj/h7mlurrlwP3iQcAfhHrVMwN3nM+gJ9+AId8I9rVoD7qg+wdSCe9VjCXf3fAh337EZgfvICLCwQLgnUDPhHohtwr3S8rLrOvsguFtjY7AmJ10PJdxD5tUEuPuOi3APjHAn3NOqZeCOxUVgZsb5pxeBVk8P4d5suI+M2NuAcA9dVu/yVI2RcG84wr12TYe7d9oAuPvlOka1S8LilAm4+/xuVc15Ee6Ee0pwx8wMrJERwj3FWgfunvwQmGm4f/556AtY2nD3LjfhHh7hXp4n4V49Lx3ujzzifnw7wb3B6oL7uXO+v2jYaEkuD+Fefi7CPfq0dcLdyQ/uap6Ee2oR7sgI3COghnDXigF36777Ar85Ity1MRPuxuHuXTeEe/TqgXuzShzup04BxWL11wh397wId3tawp1wT7NG4O73RxQAwl003OfnXb801VS4h1yDqsMt83B/8sn4cJ+a8j1WCHfCvebzEe5Nnxfh7pkX4W5PGwHuvj4i3EXWVnAPnJZwd89HEtz9ppEGd/ULpRmCe60X5LgR7m6446OPCHd9WsK96fMi3D3zItztaSPA3TfCXWRG4J7LBT9NX18fcrkccrkcpqenQ+dFuNdYDgX3yUlYY2OVL8zPE+6esScJd2e+hHtrwN3nY/GAGHAvT5NJuA8NAQsLhHtCJbk81tQU8Nln/s8TE+6BP41OC+6HDwPz84R7yFgjT5tFuA8N+f6VbWdcKcA9Scs2UlPhPjw87CyIX+Pj4+js7Kz6f7+GhoYwNDSEDRs2oKurCydOnMCJEydQKBR8b8Vt21AoFLA6OIjVs2cDpysUClg9exZr27ahcOGC79dLd9+N0h13YHVw0J53V1fN+Tnz/fRTZxxVXxscRGnrVhS/+13/x1+4gOL+/VgdHETxjjuw+umnoc9X3LYt+PnOnrXntW0bijfd5ExX3L+/armL+/ejdPfdtZdtcBCXz5/HWk+Pa93oy62v+yjrLMo2K27bZs//vvtcz1nvunfN/8IFrG3bVnM/KZa/XnzoIXvb+CxPsavLWc9R9g99earuv/lmZxnV9ghankKhgLV//mesbtyI0qZN9jYNe+7y/hV1nJH298HBwGMo7npo6HbhAkpbt/oe20H7fc3x/8d/YO3IERQuXPDdv1Y//RTF/fuxsrKCKw8/XDkOfPYJ/b6geanjqrh/f9W6qbW+au0nQWMIupXuuKPmflLcts0+Fi5cCN/vy9ujtHVr6LaOct6OeltYWMCVK1eS3bfqvCW5PLVuxa4uZ58rbd3q2p9Xz56t63ystlnQ9lfHiz4vv33Vuy1WVlaC15O234eNU1+eoHkV77sv9NzuWqZt20Jf+5xpv/vd0GNj9dNPA48NfZ9Q5466tnXE47xQcB/HxW3bsPruu1jbuBHFe+4JXYelrVt9xx96vvTZNx2HRDBGrVvY+vJbN859Fy7gxF134cSJE7j11ltx2223Ob40Ydkkairc8/k8AKCjoyPw62qaWtMBQHd3N7q7u3Hdddfh2muvxebNm7F582YsLS353tZ6erC0tISVo0excvp04HRLS0tYOX0aqz09uHz+vO/Xi1u2oHj77Vg5etT+d1dXzfmp2/InnzjjqHrOo0ex1t2N4ne/6/v1y+fPY3XfPnu622/H8iefhD7fWk9P8POdPm3Pq6cHxZtucqZb3bevarlX9+1DccuW2uvs6FEsvfMOVrduda2bpaUlLP/nfzrPp9Z9lHUWZZut9fTY63XHDtdz1rvu9flfPn8eqz09NfeTtfLX1x58EJfPn/ddnmJXl7PcUfYPfXm8918ZHEShvx8rR4862yNoeZaWllDYuxerGzfa3+Tt2xf6vGr/ijrOKLeVo0cDj6G466GR2+Xz57HW3e17bAft92HjV8vot38tf/KJs06vPPywM43fPqHfFzQvdVyt7ttXtW5qra9a+0nQGIJuxdtvr7mfrPX0oNjVhcvnz4fOS22Pte7u0G0d5bwd9Xbx4sVE96s4tySXp+b26uqqnKu6u13788rp03Wdj9U2C9r+6njR5+W3r+q3hYWFms+n7/dh49SXJ2heazt2hJ7b9dtaT0/oa5+zrr/73dBjY/mTTwKPDX2f0M8dUW9Rj/OlJfdxvNbTg5ULF7C2cSPWurvD12F3t+/4o5wvvfumOudcfvNNrHV3171/6+MKW/dB910+fx53/f3fY/Pmzbjuuutw/fXXO740YdkkMnKpTNBC9PX1YXh42DVd2I8YUrtU5s4767rsA0Bql8r4fs3kpTL6MvJSmZrVvOSh/CO9trhUZmoKKBQSHU/cS2Vq5Sxji18q40zDS2USKcnlqfk8MS+VCSq1S2UiXJaa9UtlrPfeq1wK0maXytQ7ft9xpXCpTJKWbaRE4d7Z2YlcLoe+vj7X/bW+S/EubFipwV3bEQj31oI7FhdhPf004d5gjcC9GWUa7nBvf8I9foS7XeJwn5ysug6dcHfPqxbcq8ZKuEevAbirbQIEw92EZRsp1Xfc41wXRLgHR7hr1QP3kOdUzxsGd2tggHAn3An3oGnrgDsWF4Hl5drTRIxwt0sa7vpzOtMT7q55tTLc600M3LWSese9pa5xV3kXVv93Zj5VhnCvGj/h7jNdRuCOxUVgZibyOKNEuBPuNedVD9wTjHC3I9zDI9x9xkW4OyVp2Ubi57iDcM8U3KemCHef6oZ7E7JOnoT14YepPLdfhHvtCHdzEe52hHuNsRLu0UtoffFz3A1FuAcXC+4DA1XYkgx3AIS7TxLgLi3CvXbG4f7hhyjt3Em4N/N5asF9asr5ZUjCPWCehHv1uCTCvVCo+yfGhHuKtQrcrbExlHbuTB3uvtMS7r5jI9yzVVPhXihU/3GQALhjfr4a3lHgPjVl73MtAnf1nIR7E5+nBty900WJcA+OcK+vROEeI8I9xVoF7oB9kmtluFtjY/YnDyAFuPvBShs74d76NRXufgXB3W9sEeCuj6sK7hMTgb+8Sbi7I9z9p4sS4R4c4V5fhHtyEe6QDXfrvffsE0kG4e6a3jTcaz2P9g2FMz7CveVqZbjXinB313ZwVz+pIdxbG+517E+EO+Geau0Gd6A27lyPIdxjR7i3Xq0C93ozCXf1Od6Ee+1Mwh0A4a7m1cJwryfCnXBPNQlwt3p6og2WcK9MT7gHzpdwb07G4V7+ham2gjtAuEeIcLcj3GuMlXBvaoR7ikmAe+QI98r0hHvgfAn35mQc7moawr3mcxLuTXwewt09r2bC/cknCfc6ItyTi3AH4e43LsK9emyEe7Yi3EOmI9yNRbjbtRLcw9YN4e6OcE8uwh2Eu9+4CPfqsRHu2YpwD5mOcDcW4W6XKNxHR2GNjtaeV1bgXiwCCwuRnjdOhDvhnmptA/epKVhDQ/b/E+7u0oD7kSOZgDsmJwn3coR7yHSEu7EId7sk4R5aluDe5Ah3wj3V2gXurukId3cpwB0A4Z6xRMN9chLW2Jj9D8K9qRHuwdOFRbjHTxTc//3fnY9AJtwrEe6GItxrTxcIhakp+yRMuPtGuLdekuHuinBvaoR78HRhEe7xkwR3PcK9EuFuKMK99nRh40wK7tbJkyi8/z7h7p2m/A1S1Aj35kW4h0xHuBuLcLcj3NOPcK9EuBuKcK89nSm4A0ChUCDcG4xwb1614O47fTPgvmdP+EAJ96ZGuAdPF1bm4b57t31cE+5OhHslwt1QhHvt6ULHOT+P0s03E+6eIsP91VeBQoFwz0AS4B4pyXDv6QFmZmpOQ7iH18pwtwYGKv8vDe79/XWte8LdUyvBvfxhH3qEu6EI99rTRRlnaf16wt1TZLiXpyHc5Ue4h0wXBe5Rzif1wH1iAtaOHYR7s54nBbi7pifcXfMi3CulDXe/CHdDEe61pyPc40W4t16Ee8h0KcAdCMdd0rUj3DE/D2vPHvNwHxmp+XnkRuG+uAhrbIxw90S4VyLcDUW415huaEgs3K0PPwydH+Hu+Rrh3lCEe8h0hLuxjMMdtffnZsE9LKNwL0e4u0sL7tbAAOGeUIQ7UoT7wABKnZ2hs4kKd2fakNKAe5QId8/XCPeGItxDpiPcjZUG3LGwABQK4dPVqC3hPj7e8HOqeYmE+5EjwMcfG4c7AMI9oQh3pAd3oI5LSAj3SoR7VYR7dYR7yHSEu7FSgXsC07Uj3JPaN6XCHQAwO0u4g3A3VqvBHXNzobMh3D21K9yPHAmcD+FeHeEeMh3hbizC3S4U7gsLKB08SLg3O8IdAOFurJaDe4QId09tCvdaEe7VEe4h0xHuxrJOnoQ1Otr058k83AHXvpTIeXZxEVhejjRpU+A+NWXkm7a6ItwBEO7GItwjTBtS4nC/885ETkyEu+drhHtDEe4h0xHuLRfh3ljNgLvICHcAhLuxCPcI04aUONwTOgAJd8/XCPeGygzcFxZ8/zhI3Ah3d4R7/OkIdxnzSjzCHQDhbqxMwb1YBObn63+c9/nbBe5lvBDu5a8R7g2VGbgnHOHujnCPPx3hLmNeiUe4AyDcjZUpuCeUcbiPjdl/ljykpOGuItzLXyPcG4pwD5mOcG+5Wg3u1smTiT13lKxz5+xr4pOYV4vAvfTDH8KamkrkaQn3ZCLcQbjHnQ/h3niEe/Mi3EOmI9xbrlaDe5ZrFbgnuf0J92Qi3EG4x51PqnDfvz+xd0YiPScI96xFuIdMR7i3XJHPSxE+hhgg3BuJcK+OcE8mwh0A5udhPf004V7nfFKFe8IHG+HeehHuIdOlBHfMzAT+Rc9mRLjHj3CPH+Hu02efOZfdEO7xI9zL1XpBJtz9I9wbj3BvXoR7yHRpwd1whHv8CPf4Ee61I9zjR7iXI9zrnw/h3niEe/Mi3EOmI9xbLsJdToR77Qj3+BHu5ULhvmdPfQNNMMLdE+FeFeFeXbvCPWqEe+tFuMuJcK8d4R4/wr1cTbinvIMR7p4EwD2pP19OuDcvwr12hHvrRbjLiXCvXdquAgh3YzUL7tbUVOAfS0p7ByPcPQmAe1IlBffiH/+Ite5uwl2LcK8d4d56Ee5yItxrl7arAMLdWM2Ce815pXiZDEC4V0W4V1UsFrG6dSvhrkW4145wb70IdzkR7rUj3ONHuGcgwt0T4V4V4V4d4V47wr31ItzlRLjXjnCPX+vCXV2LfPJkYtcjpxXh7olwr4pwr45wrx3h3noR7nIi3GtHuMevqXDv7OxELpdDLpdDZ2en7zR9fX3ONNPT06HzjAr3Vopw90S4V0W4V0e41y4puFsnT4rGFuEeP8I9foR77bIE92ZYtpGaBvfh4WH09fU5/+7s7MTw8LBrmvHxcWcl6P9fK8I9wrQhEe4xnhOEe9Yi3GuXFNwB2eX06v8AABZISURBVNgi3ONHuMePcK9dVuDeLMs2krFLZfL5fNXC5vN55PN5598dHR2Bj+/u7kZ3dzeuu+46XHvttdi8eTM2b96MpaWllr+t9fRg+ZNPIk8bNk3x5ptDp4syn8XFRaxu3Rpp2npuK0ePYuX06cCvL3/yCVb37TP6nEtLS1g5fTp0miS37eXz57Fy9ChW9+1DccuWmvO5dOkSVrduxcqFC4mvm6zeLp8/j7Xubqz29ODy+fOh06/u2xc63crRo5HmdeXhhyMfs2ndVk6fxsrRozWniXpsq3017WXyu128eDH1MZi6Fbu6Ep3f5fPnEz2fLCwsRHpOqftSPbd6XrdN35Y/+QRrGzdirbvb+Gutvn7SWn7lx+uuuw7XX3+940sTlk0iI3AfHx93fcei6uvrc62Ajo6OwB8xDA0NYWhoCBs2bEBXVxdOnDiBEydOoFAotPytuG0bVj/9NNK0q7/9bfj8br4ZxW3bGp7P8vIy1np6QudV7211cBCrZ88Gf/3TT1Hcv9/ocxYKBayePRs6TaLb9sIFrA4Oorh/P0p3311zPisrK1jduhWr776b+LrJ7O3CBZS2bsXqk0+iMD8fvi3270fhwoXQ/SRsmpWVFVx5+OHIx2xat9WzZ+3lqbVOoh7b5X017WXyuy0sLODKlSupj8PErdjVlew8L1xI9HyysLCAlZWV0OeUui/VtS3qeN02fVv99FOsbdyI4j33GH+t1ddPWsuv/Hjrrbfitttuc3xpwrJJlCjc1XVA+oL19fUF/tjA+51LlO9S2vFSGczPA8ViYrOLcqlMlAoFXirTaLxUpnk5l8pE/LE7L5XxmYaXymQqXiojJ14qUzvJl8qYsGwjNfUd946OjqofKejxGvd0ItxjPCcI96yVJtxX8nlgbi7yWNOIcG+9CHc5Ee61kwx3b82wbCM1De76b9iqm7oGSP9uhJ8qYz7CvTprbAzW5GTtabIA9z/8AdbISKJjzGyLi7BeeCEVuH/11VeRh5lWhHvrlTTcMTsLa2wssdkR7kIi3AFEg3uzLNtILfs57iw4wj1emYC71BeKlIqCU2dawr16GsI9UyUO94RrK7gPDQELC2kPwz/CHQA/x91YhHvjEe7xItyzF+EeHOHeelkDA2kPoWbtBHfREe4ACHdjEe6NR7jHqylw37Mn8Fpowr3xCPfgCHdmOsJdSIQ7AMLdWIR74xHu8WoG3Gs+H+HecIR7cIQ7Mx3hLiTCHQDhbizCvfEI93iZhjsWF51lJdzjRbgHR7gz0xHuQiLcARDuxiLcGy9xuCeMWcLd87yEe+wI9+AId2Y6wl1IhDsAwt1YhHvjWW+/nSjck45w9zwv4R67pOFuvfde6Dom3GVFuMuJcBcS4Q6AcDcW4Z5As7OEe4wI9+yVNNyjRLjLinCXE+EuJMIdAOFuLMI9gQj3WBHu2YtwD45wZ6Yj3IVEuAMg3I1FuCcQ4R4rwj17Ee7BEe7MdIS7kAh3AIS7sQj3BCLcY0W4Zy/CPTjCnZmOcBcS4Q6AcDcW4Z5AhHusCPfsRbgHR7gz0xHuQiLcARDuxiLcE4hwjxXhnr0I9+AId2a6KHBnBiLcARDuxiLcE4hwjxXhnr0I9+Csqanwj78k3FmCEe5CItwBEO7GItwTiHCPlXS4rxw/DiwsGBpVNiLcG4twZ0lGuAuJcAdAuBuLcE8gwj1W0uH+9ddfGxpRdiLcG4twZ0lGuAuJcAdAuBuLcE8gwj1WhHv2Itwbi3BnSUa4C4lwB0C4G4twTyDCPVaEe/Yi3BuLcGdJRrgLiXAHQLgbi3BPoAThvrS0lMCA3BHunucl3GNHuDcW4c6SjHAXEuEOgHA3FuGeQPPzsI4caXg2hLuh5yXcY0e4NxbhzpKMcBcS4Q6AcDcW4S4nwt3Q8xLusSPcG4twZ0lGuAuJcAdAuBuLcJcT4W7oeQn32BHujUW4syQj3IVEuAMg3I1FuMuJcDf0vIR77Aj3xiLcWZIR7kKancXa5s0oHjhAuBPuzY9wlxPhbuh5CffYEe6NRbizJCPchTQ7i7WeHqyNjBDuhHvzI9zlRLgbel7CPXaEe2MR7izJCHchRYX7/DysoaGmDIFwjx/hzmJHuBt6XsI9doR7YxHuLMkIdyFFhXsTI9zjR7iz2BHuhp6XcI8d4d5YhDtLMsJdSIQ7AMLdWIS7nAh3Q89LuMeOcG8swp0lGeEuJMIdAOFuLMJdToS7oecl3GNHuDcW4c6SjHAXEuEOgHA3FuEuJ8Ld0PMS7rEj3BuLcGdJRrgLiXAHQLgbi3CXE+Fu6HkJ99gR7o1FuLMkI9yFRLgDINyNRbjLiXA39LyEe+wI98Yi3FmSEe5CItwBEO7GItzlRLgbel7CPXaEe2NZR45Em45wZxEi3IVEuAMg3I1FuMuJcDf0vIR77Ah3MxHuLEqEu5AIdwCEu7EIdzk1C+7W2BisycngCQj3qgh3/wh3MxHuLEqEu5AIdwCEu7EIdzk1C+6hEe5VEe7+Ee5mItxZlAh3IRHuAAh3YxHuciLcDT0v4R47wt1MhDuLEuEuJMIdAOFuLMJdToS7oecl3GNHuBuqUAAWF9MehW+Eu5wIdyER7gAId2MR7nIi3A09L+EeO8KdEe5yItyFRLgDINx96+vrQy6XQy6Xw/DwcOg009PTofMk3OVEuBt6XsI9doQ7I9zlRLgLiXAHEB3uzbBsIzUN7uPj4+jr63P+3dHR4TtNZ2dn1f/XinCXE+Fu8LlDTnKEu3+EOyPc5US4C4lwBxAN7s2ybCMZu1Qml6t+qnw+j3w+7/zbb4Xoj/e7Xbx4kbc2u331+9/jysMPG3/eS8PDuDQ8nMoyr27dmvp6z+Lt0vAwlgcGIk175eGH8fXYWOpj5o033nhr5u2r3/8eq1u3tu1rWpAnTVg2iZoOd/XjA32h9K/pP3bo6OgI/RED33GXE99xN/jcfMc9VvW8446ZmUR+wZLvuMuK77jLie+4C4nvuAOo7xr3pC3bSInCvbOzE7lczvVjBZX3OxJ1n3dhwyLc5US4G3xuwj1WdcE9oQh3WRHuciLchUS4AwiGuwnLNlLT3nEfHh52LbR3wQBe4571CHeDz024x4pwZ4S7nAh3IRHuAKK9494syzaSsU+VCbq4n58qk90Id4PPTbjHinBnhLucCHchEe4A4n2qTFKWbSR+jjuLHeFu8LmPHKn5dcLdP8KdEe5yItyFRLgD4Oe4G4twlxPhLifC3T/CnRHuciLchUS4AyDcjUW4y4lwlxPh7h/hzgh3ORHuQiLcARDuxiLc5US4y4lw949wZ4S7nAh3IRHuAAh3YxHuciLc5US4+0e4M8JdToS7kATAXUKEu6EIdzkR7nIi3P0j3BnhLifCXUiEOwDC3ViEu5zaDe5YXrZvAiPc/SPcGeEuJ8JdSIQ7AMLdWIS7nNoO7oIj3P0j3BnhLifCXUiEOwDC3ViEu5wIdzkR7v4R7oxwlxPhLiTCHQDhbizCXU6pwX1+HtbQkPnnFRzh7h/hzgh3ORHuQiLcARDuxiLc5ZQa3FlVhLt/hDsj3OVEuAuJcAdAuBuLcJcT4S4nwt0/wp0R7nIi3IVEuAMg3I1FuMuJcJcT4e4f4c4IdzkR7kIi3AEQ7sYi3OVEuMuJcPePcGeEu5wIdyER7gAId2MR7nIi3OVEuPtHuDPCXU6Eu5AWF3H51VcJd8LdTIS7nAh3ORHu/hHujHCXE+Eup0uXLhHuhLuZCHc5Ee5yItz9I9wZ4S4nwl1OhDvhbizCXU6Eu5wId/8Id0a4y4lwlxPhTrgbi3CXE+EuJ8LdP8KdEe5yItzlRLgT7sYi3OVEuMuJcPePcGeEu5wIdzkR7oS7sQh3ORHuciLc/SPcGeEuJ8JdToQ74W4swl1OhLucCHf/CHdGuMuJcJcT4U64G4twlxPhLifC3T/CnRHuciLc5US4E+7GItzlRLjLiXD3j3BnhLucCHc5Ee6Eu7EIdzkR7nIi3P0j3BnhLifCXU6EO+FuLMJdToS7nAh3/wh3RrjLiXCXE+FOuBuLcJcT4S4nwt0/wp0R7nIi3OVEuBPuxiLc5US4y4lw949wZ4S7nAh3ORHuhLuxCHc5Ee5yItz9I9wZ4S4nwl1OhDvhbizCXU6Eu5wId/8Id0a4y4lwlxPhTrgbi3CXE+EuJ8LdP2tyEtbYmNHnJNxlRbjLiXCXE+FOuBuLcJcT4S4nwl1OhLusCHc5Ee5yItwJd2MR7nIi3OVEuMuJcJcV4S4nwl1OhDvhbizCXU6Eu5wIdzkR7rIi3OVEuMuJcCfcjUW4y4lwlxPhLifCXVaEu5wIdzkR7oS7sQh3ORHuciLc5US4y4pwlxPhLifCnXA3FuEuJ8JdToS7nAh3WRHuciLc5US4E+7GItzlRLjLiXCXE+EuK8JdToS7nAh3wt1YhLucCHc5Ee5yItxlRbjLiXCXE+FOuNcsn8+jr6/P92t9fX3I5XLI5XKYnp4OnRfhLifCXU6Eu5wId1kR7nIi3OVEuNcP9yQt20hNh/vw8DByuZzvwo6Pj6Ozs7Pq//0aGxvD2NgY7rzzTmzevBmjo6MYHR3F2toabyndLl++jMXFxdTHwdsarly5gq+++ir1cfC2hkKhgIWFhdTHwZt9W1hYwOrqaurj4M3eFoVCIfVx8LaGxcVFFM6cwdrISOpjMX1Tfrz77rvR3d3t+NKEZZOoqXAfHx9HR0cHhoeHfRc2n88jn887/+7o6Aic14033ogbb7wR3/rWt3DNNdfgO9/5Dr7zne9gcXGRt5RuX3/9NRYWFlIfB2/cFtJuFy9eTH0MvHFbSLtxW8i5LSwsYPnUKVx+9dXUx2L6pvx4zTXXYN26dY4vTVg2iZoG9+npaeRy9uyDFravrw/Dw8POvzs6OkJ/xMBLZeTES2XkxEtl5MRLZWTFS2XkxEtl5MRLZaJdKtMsyzZSonDv7Ox0fpSQz+ed633UzbvA+Xy+amHDItzlRLjLiXCXE+EuK8JdToS7nAj3YLibsGwjGfnl1KDvUuJcF0S4y4lwlxPhLifCXVaEu5wIdzkR7vX/cmqSlm2kVOCufzfCT5XJboS7nAh3ORHusiLc5US4y4lwbxzujVi2kfg57ix2hLucCHc5Ee6yItzlRLjLiXDn57gbi3CXE+EuJ8JdToS7rAh3ORHuciLcCXdjEe5yItzlRLjLiXCXFeEuJ8JdToQ74W4swl1OhLucCHc5Ee6yItzlRLjLiXAn3I1FuMuJcJcT4S4nwl1WhLucCHc5Ee6Eu7EIdzkR7nIi3OVEuMuKcJcT4S4nwp1wNxbhLifCXU6Eu5wId1kR7nIi3OVEuBPuxiLc5US4y4lwlxPhLivCXU6Eu5wuXbqE1Y8/hjU1lfZQUotwNxThLifCXU6Eu5wId1kR7nIi3OV06dIlrK6upj2MVCPcDUW4y4lwlxPhLifCXVaEu5wIdzkR7oS7sQh3ORHuciLc5US4y4pwlxPhLifCnXA3FuEuJ8JdToS7nAh3WRHuciLc5US4E+7GItzlRLjLiXCXE+EuK8JdToS7nAh3wt1YhLucCHc5Ee5yItxlRbjLiXCXE+FOuBuLcJcT4S4nwl1OhLusCHc5Ee5yItwJd2MR7nIi3OVEuMuJcJcV4S4nwl1OhDvhbizCXU6Eu5wIdzkR7rIi3OVEuMuJcCfcjUW4y4lwlxPhLifCXVaEu5wIdzkR7oS7sQh3ORHuciLc5US4y4pwlxPhLifCnXA3FuEuJ8JdToS7nAh3WRHuciLc5US4E+7GuuGGG3DDDTekPQwG4MSJE9i8eXPaw2AA3n//fVx77bVpD4MBmJ6exjXXXJP2MFi5q666ChcvXkx7GAzANddcg+np6bSHwQB0dXXhtddeS3sYqUa4G4pwlxPhLifCXU6Eu6wIdzkR7nIi3Al3YxHuciLc5US4y4lwlxXhLifCXU6EO+FuLMJdToS7nAh3ORHusiLc5US4y4lwJ9yNdcMNN+Caa65xVjhv6d1uvfVWXHfddamPg7d+9Pb24pvf/Gbq4+CtHw888ACuuuqq1MfBm337i7/4C/zTP/1T6uPgrR9XXXUVHnjggdTHwVs/vv3tb2Pjxo2pjyPN24033oj+fsK96ekrm7d0b7fddhuuv/761MfBWz/uvfde/PVf/3Xq4+CtHw8++CCuvvrq1MfBm337xje+gR/96Eepj4O3flx99dV48MEHUx8Hb/34u7/7O9xxxx2pjyPtWxbLJNyzurJbraGhIXR3d6c9DAZgcnIS119/fdrDYABmZmawbt26tIfByl199dVYWFhIexgMwLp16zAzM5P2MBiA2267DSMjI2kPg8WIcGexI9zlRLjLiXCXFeEuJ8JdToR7diPcWewIdzkR7nIi3GVFuMuJcJcT4Z7dCHcWO8JdToS7nAh3WRHuciLc5US4Z7fMwZ0xxhhjjLF2jHBnjDHGGGMsAxHujDHGGGOMZSDCnTHGGGOMsQxEuDPGGGOMMZaBCHfGGGOMMcYyEOHOGGOMMcZYBiLcGWOMMcYYy0CEO2OMMcYYYxmIcGeMMcYYYywDEe6MMcYYY4xlIGNw7+zsxPj4eGLzy+XcQ+/s7EQul0Mul0M+n3fu7+vrc+7P5XKYnp6uul/d1y6ltS3y+bxzf19fn3M/t4XZbaFvB+/XuC3MHxf6/fo6b+dtAcjYHkGvJe22PZLaFvq67ezsdO4PWrf13t8OpbUtVN7jqJ23RVplDu7Dw8POTqLK5/NVEFTP1dHRUbUzjY+POzuq/v/tUhrbYnx83HW/GgO3RTrHhXcMAI+LtI6LsPXfjtsCSGd71Lud2qUktsXw8HDVa8Dw8HDdxwC3hfltoR7jPY7afVukVSpw179D8250dX9HR4fvfNQ7IPrX/U62+nTed3nz+bzrnZSg52rV0tgW6n5uC3dpHRf6feobW24L89si6IWv3bcFkO55yu/+dt4eSW0LvXw+j+Hh4cB1W+/97VIa20JN43dfO2+LtDIOd+93ZZ2dnZiensb4+Lhro4d9V+ndQbw/9lEvit6dTH2nOTw87JpXO/2IJ41t0dfX53pB5LawS2NbqLw/BeG2SGdbqHey9OnbfVsA6W2PoPNXO2+PpLeFfu4JWrf13t8upbEt9HieSr/U33HP5XK+l1IE/VhfVes7O+/OpNK/o/TubO1UGtvCOw9uC7s0jwt1oldxW5jfFvo7vNPT086Podt9WwAyXjP07dTO2yPJbdHX1+cCZ9C6rff+dimNbaHn92ZorelZ8jUV7n7Xmvtt6EZPwvr1WurFb3p62jnhqtS78O14XZaEbeF9x53bIp1t4Tct0J7XK6a9Lfx+1KzeNWu3bQGkvz2C7m/H7dGMbdHR0VH1DRKvcQ8v7W3hfVw907Pkayrcx8fHq65pVidD/UeR6pciGnn3RP/xpvddRX5CgIxtwU+VsZOwLbzz1efPbWF2W+i/h6Pf327bApCxPYLub7ftkfS28L47rL8mB63beu9v1SRsC5X3OGq3bSEhfo47Y4wxxhhjGYhwZ4wxxhhjLAMR7owxxhhjjGUgwp0xxhhjjLEMRLgzxhhjjDGWgQh3xhhjjDHGMhDhzhhjjDHGWAb6/wf5sa+VBvLtAAAAAElFTkSuQmCC"/>
          <p:cNvSpPr>
            <a:spLocks noChangeAspect="1" noChangeArrowheads="1"/>
          </p:cNvSpPr>
          <p:nvPr/>
        </p:nvSpPr>
        <p:spPr bwMode="auto">
          <a:xfrm>
            <a:off x="4535488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png;base64,iVBORw0KGgoAAAANSUhEUgAAAu4AAAHCCAYAAACwm0waAAAgAElEQVR4nOy9a68k13nfO99A+gS0gPkasqEXtiYSxReBAQG0LIvUkBNMFFoKkyNYpCSOgATIBBBC0rDIV9YrYkAfAzyanJwgOozHynhOYInGAAIMaPZ19r27635ba9Vl1f+8WFXV1d1V1dW9u6ur935+xAJn711dterS1b96+lnPugGCIAiCIAiCIHrPjU13gCAIgiAIgiCI+ZC4EwRBEARBEMQWQOJOEARBEARBEFsAiTtBEARBEARBbAEk7gRBEARBEASxBZC4EwRBEARBEMQWQOJOEERvuHnzJm7durWWdT9+/Bg3btzA/v5+8btbt27h5s2bK93O/fv3cePGjYl2//79lW5jmun9mPdzW7o6Zosw3Z8yi1w/i5ynW7durf0cEgRBtIHEnSCIXvDgwYNCoB4/frzy9d+9e3ftEjotgtNtXaxL3Ls4Zotw69Yt3L17t/Jvi1w/i56n/f39xgcGgiCIriBxJwiiF9y6dQu3bt3CjRs3auXsMlRJ6Cq5efMmbty4URnxzf/WlfCuU9w3RR79r6Pt9bPsebp79+7avg0iCIJoC4k7QRAbJ5ey+/fvN8piHnEtpznk0dVyxHU66poLXd5ysasS2qb11JG/pimdIt+vBw8eTPw+l8W8Tf+9TZ+Wibjnx7wuVWSRYwbMRrGnz1/+uunttk1BaYq2t71+LnOe8m2s49sggiCItpC4EwSxcXJZAsZpCVVyVY6qliOj02I7LY9tJXTeeurI1z+P6UjvtLRXyXubPi0q7nXrLG+77TGregBo8/A072GlTL6NuuUWuX6WOU85N2/eXMu3QQRBEG0hcScIYqPkolUWojrByn8/LWW5AOcyW47A5rTJ126zniraDoos71eVYOa/q5L7pj4tKu75OstUbXuRY1b1sDHdh+n158vNO3b5NyxVD1CLXD/LnKcy5QcEgiCITUB3IIIgNkouZeXobC500xHWKqFqirCWmSehbddTxbQ4zutDeXtNr23bp8sOTi1HvxcR9ypprnvtZWS6qf+LXD/LnKeqbfUh558giOsJiTtBEBulLn1iOmILNOdqz0u3mCehbddTtw9thHBaXvM+1e1z2z4tKu5N6S2LiHtT/3J5zoW6Tr7biHvTMotcP8uep7p9IgiC6BoSd4IgNkZTrnVdnnQfxf0yudPlyHu5LdKnRcW9Lr9828R9mevnMjnuJO4EQWwaEneCIDZGVa51TlXOdZX89SFVpk21kjzNoo2E53K4jlSZOtleJsd90VSZVYv7otfPZc8TiTtBEJuGxJ0giI3QZuBnLrFt5G9aMKelrSo/ed7g1Kr11NFUHzzfj6rKLtP7P52z3aZPy4j7tGxXpcoscszaDE5dVtybvmlZ5Pop97fteSpDOe4EQWwaEneCIDZCm7SFacmsk7+6lImyTJZrvy9aDrJt+sy8tI1p6spBVkWJm/q0bFWZeXnhbY7ZIuUglxX3ugeIRa+fnEXPU87du3c3NmssQRAEQOJOEMQGaEqxmKYsaE3VRaYFt0q2p8W4zQRMi+a8l2U3b01R4WmJrjom8/q0TFWZKsmuilC3OWZVefrTXEbc8/Xn+73s9VNm0fOU95XquBMEsUlI3AmCIIje0zRzahfQzKkEQfQBEneCIAii9+TivKn88rt377Ya60AQBLFOSNwJgiCIrWBTUfc8NYcGpRIEsWlI3AmCIIitYFMCfevWraXKhBIEQawaEneCIAiCIAiC2AJI3AmCIAiCIAhiCyBxJwiCIAiCIIgtgMSdIAiCIAiCILYAEneCIAiCIAiC2AJI3AmCIAiCIAhiC9g6cf/hD3+It99+e9PdIACEYQjf9zfdDQJAkiRwHGfT3SAASClh2/amu0FkWJaFNE033Q0CgG3bkFJuuhsEAM/zEEXRpruxUe7du4d79+5tuhsLQ+JOLA2Je38gce8PJO79gsS9P5C49wcSdxL3ziBx7w8k7v2BxL0/kLj3CxL3/kDi3h9I3EncO4PEvT+QuPcHEvf+QOLeL0jc+wOJe38gcSdx7wwS9/5A4t4fSNz7A4l7vyBx7w8k7v2BxJ3EvTNI3PsDiXt/IHHvDyTu/YLEvT+QuPcHEncS984gce8PJO79gcS9P5C49wsS9/5A4t4fSNxJ3DuDxL0/kLj3BxL3/kDi3i9I3PsDiXt/IHEnce+Mqyju6kOl3Gb/Pt2qfl/3mvE2VguJe38gce8PJO79gsS9P5C49wcSdxL3zrgq4l4l43lLEgnGItiOgGVxmBaHH0RwXYEgCIvX+0EIzxeQMkUcS3heCMvmYDxuXP+qIHHvDyTu/YHEvV+QuPcHEvf+QOJO4t4Z2y3uTTKdQogYlq0knbEIo5GP8wsPusHguAIXAw+DkY8olhAixtmZg8HQAxcxbEdAMwKYFoNuMPhBhChK4Dgcuh7AcQSiWK5U5Enc+wOJe38gce8XJO79gcS9P5C4k7h3xvaKu5JkIWL4fogwSoA0HTeksB2O4xMHpsWRyBS+H8IwGUSYQIgYms5weu7BcQVsm+PwuYWRFsCyOUZagCCLtGuaD00PYNscFwMl/oORD9cLEQQhNN2HZXOIMFbJOUsKPIl7fyBx7w8k7v2CxL0/kLj3BxJ3EvfO2C5xH0e1wywqbjkCls1hmByMRcXfZSJhWkrADZPB9UJwHsO0OAIWg/MYli1wduFhpAUwbY7TMxeGyTDSAmgGQyLVunTdh6b5sB0VpbddoaSdRdBNhtNzFyNNybvnh2A8hqzIkZ8HiXt/IHHvDyTu/YLEvT+QuPcHEncS987ou7hPf0BwHiMIInheiIuBD8sRiCIJXQ+g6QxxotJXojDBcOTjYqDaYOjD80OYlpLrXNwNk+Ni4MLIUmLyNtIDiCiBlBKaHmA48sFYBMvmGI58mJmkD0Y+BloAXQ8wHPq4GCqBT1MgihKEYdJ6QCuJe38gce8PJO79gsS9P5C49wcSdxL3zuiruJdzxvOccyEScB7DsFSOuqYHsBwBAGCBin4HPAZSIAgijEZBkc8+0gKYFofjCvhBhDBM4AURuIhhWQy2o0TccQUYi2CYDJrBVI67qf6f58vbNsfFUOXLXww86CbLxN3D2bkL0+aQMoVtc9hZCk0QhIjj5hssiXt/IHHvDyTu/YLEvT+QuPcHEncS987ok7hXlWYEAM8LcXbu4WLow/NUnrppcximkupEpgiy/HUmYgBQVWO8sEhZ4SIG4zHCSCKKJaRU1WakTBHF6ndxIhHHEjLLnXdcAdsRYDxGFCXZgFUGTQ+gmyrf3TAY4lgijBIYJsPZuQvNYDBMpr4RsFUqz/mFB8NUg1ylVHn4ah/H+0/i3h9I3PsDiXu/IHHvDyTu/YHEncS9M/oi7tOVWXw/hO1wxLFEFEmMtCDLR/dxfu5iMPKLHPahFmCkBXBcUeSl5zJeN1C0qbxj3YdSnEj1QOCHEGGCgEVFqcgoSqAbDEZWavI8e9BwXIHByIeWRf69QL2G8xhJMinvJO79gcS9P5C49wsS9/5A4t4fSNxJ3DujD+JeJc6myXB65sCwOHiYwLQ49CxiPdICHJ86xaBTTQ/geGGlqKdpCpmquuycx/C8EI7DYVkMpqly08vNyEpA2jaH6wkETJWBlDKFlJMR8nLfQxHD9yMVzU9S6DqDYapvBU7OXIyKkpISpskwyHLhuVDijzQlce8RJO79gcS9X2xK3J88SREEnW+215C49wcSdxL3zti0uFdGu1PAcgSGWRnGPLpumBw+ixFFEo6jpFpmYl5+fRxL+EEI02SqlKPmYTBwcXpq4/lzEwcHBvb2dOzuatjZmWy7uxr29nTs7xs4fG7i+MTCxYWD0ciDpvkwDBXZF2E8kfKSiz2yQamOpwbCanoAw+KwHZVb7zoCg6Ea3Kpl1WzybwlI3PsDiXt/IHHvF5sS9zt3Upyddb7ZXkPi3h9I3EncO2OT4p5LtuuF8IKoqAgDoMgL141xeUbd5AhY+Y2h6rXLfACrzaHrPgYDF0fHFnZ3NTx7Nlpp29nRcHBo4OzcgaZ5MM0Avh8iTsY3TylTxDIF41GRh894hDCMVarPwINhcVxceNB1Bt8Ps0o3Ar7v09fQPYDEvT+QuPcLEvf+QOLeH0jcSdw7Y5PiHkUJHFdANxkcL5wQd9sWOL/wVApMpHLL8wh7vkz+ek33cXbmYP/AwM7OakV9Xtvd03B0bGE48mBZStClHA+w5SIuSlCalhrY6rghzs9dnJ65cB2h0nRMBsY5iXtPIHHvDyTu/YLEvT+QuPcHEncS987YpLh7XgjD4hBhUqSLpGmKFIDrCpg2R5ylnxQTK2UybNkMFwMXB4cGdnZWH1lfuO2MsLen4eTUgq778DxRlH/MK9j4QQTGI8RxUpSndB0BTQvUZFKWB9N04LhCzQRLbAwS9/5A4t4vLMuCaaZIOr5FkbjPQuLeH0jcSdw7YxPizrkqzWg7ArrJEcUSyCqzMB4jSiTCMAEXSVHOcRy9Zjg7s7G3r29e1uvSaXY1PD8yMRx58PwQSSJRzPoKVWpSTf7Esrx5lk0g5cK0XIwykZfZQwzRPSTu/YHEvV9YloV797qXaBL3WUjc+wOJO4l7Z3Ql7sUAzjSFH6hKMJatyjmaNkecSLiugGFxhFMTFUVRAtvmODtzei3sMwK/M8LRkQlN81WaT5ZCk9d9N22u6tEbDMORDz9QqTKepyaCklmpSEqd6R4S9/5A4t4vSNz7A4l7fyBxJ3HvjC7EvZyT7nqquoplcwy1QEWd9QCarmYq9YKoiLJLqeq5DwYuDg6MjYv4sm13V8PJiQXTChCGSZH2I8IEYSShGwy6wSCyqjKqdn1SlIkkce8eEvf+QOLeL0jc+wOJe38gcSdx74x1i/t0mUbbEdCy+uuGwYqJiaxs4qIki0qHYQLTDHB0ZHY+4HRdbX9fx/mFC98Pi+g7ALhemOW8+7Adt/S3dOYYEt1A4t4fSNz7BYl7fyBx7w8k7iTunbFOcS9mQQ1CaLpfzCw61BlGOoPjqAGoPosnlmcswsXAxf4WpcW0bjsjHB1bsGxeTBgVx1IN1DU92LZbPLwAUINas9QZGrDaHSTu/YHEvV+QuPcHEvf+QOJO4t4Z6xL3cpTY8wSOji0cnzrQTSXtRycOhloALhI1OBVKUj1P4OTE6kelmDW2g0MDw5FXzJyqBt+qOu5JIhEEISyLw7IFBgMPFwMPTGQPOCs/W8Q0JO79gcS9Oz77bL4ck7j3BxL3/kDiTuLeGesU9xwpUziuwEjz4boqx900VYpMPnFRHEtYFsPz5+bGpbqrtrur4ezcAWORynnPxJ3xGIbJcHLqYDAKMNQCaHpQHKsUNGB13ZC49wcS9+748EOJzz5rvreQuPcHEvf+QOJO4t4Z6xL3fHIky+YIeIwoVlVjND0A4+Moc5otaxgBDg+3dwDqsm1nR8PJqQ0/GM+cqkphxlnuu4/ByIeb5cX7Xgg/CCcmoiJWD4l7fyBx7w4S9+2CxL0/kLiTuHfGusQ9DBMMRz7OLlxohooY5xVkXD8sxD2KEmi6j4ODK5jP3rZlee+248P3/ewIqvKZubhzEcOyOAZDH8OsvCSJ+/ogce8PJO7dQeK+XZC49wcSdxL3zliluJfz2lOZwra5ymnXApxduNBNBs8PESeykHZd97F/naW91M7PTVh2VlUmO4aWxTEc+dCNACMtgOdHapbVrPY9sR5I3PsDiXt3kLhvFyTu/YHEncS9M1Yt7gGP4Oc52zyCpvsY6j4Crko9JnJS2q91pH2qHR1pGA5N+KVvJBiPMRjmUXdVVSYIIpg2h8hrvRMrh8S9P5C4dweJ+3ZB4t4fSNxJ3DtjleIeZ7OBOn6IMEoQhgksM4BuBoikymdPkSJJJEwzIGmvEPfzcx0np3aRCpMkEqbFoRksO6YxNC2AaXJwERcTOhGrhcS9P5C4dweJ+3ZB4t4fSNxJ3DtjFeKuosOA43DoZoCAx7BdgUDEKjrsCIisZrmUKRyH4/D59RuI2lbcd3ZUtRnOYwApwjCB7QgYJoducmg6g64zXAw8aAYr6sETq4PEvT+QuHcHift2QeLeH0jcSdw747LiPs5rB3xfTbR0PvChmwwiTGC7ArYnihSZIAhxfGxdSnB3dzUcHBh4/tzE8+cmjo7M4t97e9VR/L099Zq87e3plTOy5uvO2/6+XllTfnY5A7u7l6s9n4t7vn5ND4rJmOJYwvVCaDqDpjOMtLwWPkOUjRkgeV8dJO79gcS9G54+TfGTn6Qk7lsEiXt/IHEnce+MVUTc1cRJITw/hB9EGI58DEd+UUlGZOkcnMc4O3MqhXmRdnhoQtcDtU0vhO+H2b8FTJPh+NgqtrG7q+H01IZpBnAcDscRcBwBy2I4P3cmZmc9PrZgGJPL2TbHcOjh4MAoCbYJXfdnltM0H88v8U3C0ZGGwcDA6ZmN0ciD6wkkcizkSSLhuCryrmlqIqs8751YLSTu/YHEvRsePkzx7/4difs2QeLeH0jcSdw74zLiniKbGdUPMdID+EGEFCm4iKEbAYaar36XRYODIMxmRb1sSokF3w9VH9IUcSwRhgmSLPLsOLyoCX9yYiEIwiJfvLycEDHOzx08ezbC8+cmXJcX6TxRlCCOxwNph0MPOzsqym5ZDFLmy0nEsYSUav267mNvb/HI++6ehsHAgmk64CIuhL3c8v67rsBg4EM3GFwvhGVzuF5YzEBLXB4S9/5A4t4NJO7bB4l7fyBxJ3Gv5O7du7hx4wZu3LiBBw8ezF1mf39/7jovJe6ZTBoWg+UKqDk9Ac9XMimipEiRyZf1PIHzc2cpua0SdyFiaJqP83MbrssL6b64cPHs2RCa5mcyLuE4HOfnNkzTR5RVZNF1H8+ejTAYuIhj9TvX5bi4cKBpfpZnDlgWx96ehtNTC5yrhxHPE7i4cDEYuEV/PC9cePbXg0MDI82H5zP4vl/MjFrV1MMBw9mFB8NW+e5HJw4uhj5ESNH3VUHi3h9I3LuBxH37IHHvDyTuzeK+Dn9dFWsT98ePH+Pu3bvFzzdv3qxc5tatWzP/ruLRo0d49OgRvvnNb+Ib3/gGPv30U3z66aeI47hVi6IIURQhFCEM04du+hAiRBzHsKwAuuFDhBHibLlyY0xA112cnBg4ONAWbqenFlyXIY5jOA7DyYmJg4MRNM1BGEYIwwia5uLwUINheIjjGEKEGI0cHByMcH5uIQg44jiGrns4ONAwGrkQIkQYhtA0FwcHIxwfG7BttR3bDnB8rGMwsMCYQBRF0HUXBwcanj/XYZhqO57HcHZmtd6Xk1MTlhVAiBCMMbiui6h0fMvHOooihGEI3xewbQbd8DHSPOhGAMdh8AMBLsLiddSWb0II2La98X5QixGGISzL2ng/rnr75JMYb74p8Y//2LycZVn48Y8THB1127/XX5edb7PvzbIshGG48X5Qi+G6LjjnG+/HJlruj9/61rfwyiuvFH65Ln9dNZ2lyty4Mbup+/fv4/79+8XPVQcn50tf+hK+9KUv4fd+7/fwwgsv4Itf/CK++MUvwnXdhZtlOzAMC4ZhwzBtGIYNy3IaX+M4DkzThqaZGA6NhZqmmcX6LcvGaKTWYRhWsX7DsDAcGjBNO9ve+HeaZsK2nWw5u3it40y+djQyYVl2aTsGdN2E4zgTy5W3Y9tO630aaSZMy4aT9dm2bViW1e6YWw4Mw4Zpqpb/O98HapdrjuO0PhfU1t9M09x4H656+5u/YfjudyP8r//lzz0Xb78d4pe/DDrt3+3bMXZ2mvt23Rq9L/rTLMsq3OC6tdwfX3jhBXzhC18o/HJd/rpq1i7u+VcJ5R0s/638FcTNmzfnft2wbKqMylmPYJgMusFwfuHhYuBBNxicLN+6Lt0jb1Kq1JlFq8yUU2VcV+DwUKWmjEZekXuuaT52dkYwjACAqsoyHKr0mdNTG5yrr7R0PcCzZyMMh16R+x4EIXTdh2UxhKFKlXEcjoMDHefnNsIwHu+/EcA0WZFS07ZqzsGhAdNmRdUYABBCwPf94vg2tSCIoBusaIbJ4bgCAYso130FUKpMf6BUmW5YNFXmlVe6rWJFqTKzUKpMf6BUmfk57qv211XRWcR9+ukk/930js9jGXHPB3YaJoNhMpgmw0gPYFi8yLOuks263/v+YiUi1y3ucSzBeYwoSiAzsa4S9ySRENkkSPnNs4247+3rGOn+xMMNgCwNpl7cZZoilimS0nHTdAbT5DAtjuEowEALEIh4ofNJzELi3h9I3LuBxH37IHHvDyTu7QenrspfV8XaxP3BgwcTOULTOwkslyO0bMTdcQQMiyPOqp9EUYKRHsB0RG2UGKiPJC8i7+sWd8fhOD21MRx6xXJV4u66AmdnDi4unKI/88R9Z2eE8wu3KJFZbnnEvfYYRSk0LsFidSyjKIHjhTBMjpEe4PTMxVALKOK+Akjc+wOJezeQuG8fJO79gcS9XtzX5a+rorOqMnWJ/uuuKlMu7TjSAzh+iCSTZd1iMGw+N83jsvK+TnGXUmI08lQ6y4EBxxEAqsVd01RFmt1dDaaptjNP3J8fmfBKpSybxL18zEWS4tyX2LMTmEIizfbJDyI1U60joOkBGIsRRgnJ+yUhce8PJO7dQOK+fZC49wcS9/ZVZVblr6viytdxL5cldFyBoaZmSdUNBt3iYCIu6ru3beV1e57A0VFzOcVlxD1JlJDv7IxwdmYXOelN4n54aMB154v73p4O02QAmsV9d1fDSPeRJBKoOA6z4p7NmipTaExiz0rwzExw5icQyfjvnEUYDH0MtQCmxWHanCZmuiQk7v2BxL0bSNy3DxL3/kDiTnXcO2NZcU/TFDKRCIJQyaLFwbgS2hTNaTHTsl7+t5QqVaVpBtK24q6E3EU+QVIQhDCMAJ4nMklPM0kfYjh0kSSyEPwmcRdiOXE/PrERsKj2mBSDU1UhdyB7AHJCiUNHSfszM8G+ncAO1d+lTKHrAY5PHGgGg2lxWDaHzyLEiUS3H61XBxL3/kDi3g0k7tsHiXt/IHEnce+MRcS9kO4Z6UQhm0357BPrwKy0l6P5pslwcKA3inueZz4WdyXp0/JtmkEx0DRvSaImZFLR/WEh+CqlZvxax1GTOtm2Evc8Wp8kckrcA0iZp/vMfmOwu6dDN4PKGVFnxB3qeOZ57cfuWNqfmQl2zAQjJosUJd8Pi8oyusGg68FEZR9icUjc+wOJezeQuG8fJO79gcSdxL0zlhH3dOpnxmMwHlemf8wbnDqz7rQ02HXkVc6wur+vIt+a5uHszMbenp4JvYHRyMVo5E6k2xweGhgMXIxGXtGGQ3dihtOjIzP72/i1e3s6Tk9tjEYeTk9t7O5q2bocjEZuIeg7OxpOTixomofzcxv7+7MPHKdnNlhW7aWNuKcpIJIUZ74cS7s1lvdjN4Ef59VoEljZYOG8PKftCoQk7ktD4t4fSNy7gcR9+yBx7w8k7iTunbGouDMWQTdVrfYwS0ExbQ4rG8SZR+DTdH4t8iZxBwAhYpyfO9jZmZX3Z8+GpVb1+6o0m2HD65pe23Yb1b/f3ddhWAxyzrEYi3uKRKbQS3ntz6xSMxPsWmqQKqDE3TAZjCxdybYFBqMs6p7QTX0ZSNz7A4l7N5C4bx8k7v2BxJ3EvTOWEvdsIKppc+h6gKHmw2PR1LLtxL0qEl/e3qI13vvYTs8c8Cwvvo24yzSFIybz2qfF/VmeLpMdLscR0AwGzw+hGQy6yYsHLGJxSNz7A4l7N5C4bx8k7v2BxJ3EvTOWnYApjiU8L8Rg6MGwGGKpcq69KIUbpojk/AGqdVH38s95fvnhYf1g1T633T0VbW9zHHJx96MUR1N57dOpMs/MGCdeApaZu2lxGBYH5zEMi8P1Q+gmg+UIGqC6BCTu/YHEvRtI3LcPEvf+QOJO4t4Zi4i7lCm4iOG4qpKMirwzld8OwI8kjt0Eh06Ci0DCjdJigqY2+e51qTNxLDEa+djdrUqZ6XdrG23Pxd31fJz5s9H1qrZnJ7CEOma+H0HTGYYjVZ4z4DEsh8P1wpljS8yHxL0/kLh3A4n79kHi3h9I3EncO2MRcWdZvfDBKMBw6ON84MF2BeJYAkhhcIndkmweOgl0LhEmzVH1NjnvnMc4O7M3LuKLRtvNltH2NE0RcAHd8bO89riVvGtMDUBNElmkyfhBBJmlGblZ6UtiMUjc+wOJezeQuG8fJO79gcSdxL0zFhF3IeIsp13ltZs2V7XCM/HUmJwRy307wZDJbMKgvGpkvaA3RePbTM7Up3Z63j7aLlPA8jkGlled114j8CMmIbNjJmWKKJbgIobnhxiNfGg6QxjRjX1RSNz7A4l7N5C4bx8k7v2BxJ3EvTPaiPtE2kqUwPVCnA88XIx8sDBGCkCmKUbBrLjnKR2DQMn7eL7P8bqnt1G13Tzf3TCCynKLfWt7+zpMmxUPKrUtm67Ki1Kc2xznpjcr6g3yfu5LhNl4As5jGKbKdVelITlGOoMXXO+byTKQuPcHEvduIHHfPkjc+wOJO4l7Zywi7iJMwESMKEnBWAzDYvBZhDQFoiTFRV5zvEIy97LIey6Z5XVXb69a5sMwwcWFi52dzcv53Gh7GM8cw+kHFQBgcYoTL8GRWSPuVcc0+/dzN4EXj8tnOm4IP4gQRioS73ghVZZZAhL3/kDi3g0k7tsHiXt/IHEnce+MtqkyaaomWnI8AdcPYTsCQ82H44VIUyDIZ/hsiA7v2yrnPZYq7l4VYR//uyy3kx8QjEU4Oelvici9fR2WzWu+PcBEFJ7HapKlHatC3KvkveKYWqFECvWNBGMxLFtNxGQYDOcDT1WWocGpC0Hi3h9I3LuBxH37IHHvDyTuJO6d0V7ckYlhhJEW4PjEwdmFBz9Lw3DCFAf2/Gooh04CS0gkDekj423m0j77e8cR6GuJyLMLByJMpo7fbIpMmGO0BrcAACAASURBVKQYBOMBvZXiXtVKx3PHUg9D0wNUT05dnJ6pphkMiSRxXwQS9/5A4t4NJO7bB4l7fyBxJ3HvjLbintdtNy0VybUsDi4SJdQpYAmJPbu5Akouns+dBE6Y1s4kCjSXisz7o+s+9vb6VSJy/0CH5fCZXP7pfYqzmVH37bGMN4r7nMoy+bFMEtU0nUE3GEyLQzMYYqossxAk7v2BxL0bSNy3DxL3/kDiTuLeGW3FnQURzs4cHJ3YGGoBLEfAD6KiqozBVbpHo7iX5P3ITeBFY3kHMFfcJ+U9hRAxzs+dXuW7n184EFEyUz0n73OapkhkCotLHNqlY2ImOLJqUmXmHNdRMBZ3IWLYtsDF0MfFwMf5hQfD5JAUcV8IEvf+QOLeDSTu2weJe38gcSdx74y2g1PDMIbjCJg2V83icLwQYZRMloJsESHOlzt2JfyoWtzLP9eJe5qmCIIQx8f9yHc/ODTguKL224PbtzNpFxKHzuyxqs1xn3NMR8E49cjzQ2g6g+OqcQimxYuSlER7SNz7A4l7N5C4bx8k7v2BxJ3EvTPairuUKfwggm6qFAzD4gh4DClV1HxhcTcT7JgJTjyJIG43QVFVv3pT331Hw2DoIYrVQNGq/r/0khxLe0Ukfa64Vx7XGMOyuHtK3D0/QhxL5IeNxH0xSNz7A4l7N5C4bx8k7v2BxJ3EvTPairuK5AaqWonJoOkqXSaMVZqGFkhUzvY5J3K8Y03KO9LJijNN9d2znyBlCsfheP58c4NVj04s+EFU+9ARyxQvfq0k7RVtQtxrUozqxD3Ojp0QMTSNYagx6CaHZQuIMCFxXxAS9/5A4t4NJO7bB4l7fyBxJ3HvjDbiLhMJ3WIwHV78LhQxDJvDy+q4azWTLzUPsoyLZSbkHfNz3Kf/nSQSpsU2Umlm/8CA5fDawbZhor6R+MqLpW8lKoS8UdzLr5s6loNAIi59hjIWwXYEdJPj5NSBZjBENDh1IUjc18vZGfDoUTvxI3HvBhL37YPEvT+QuJO4d0YrcZcShsWgW6qsYAogCCJoJoPPo8mIe4NgNs4Gmst71C5dZjqCnKYp4ljCNLuV953dLEUmksDMpFGqTvuFr6rH/IsXK9KJFhX3igcglSozPg6uG2I49IvZUx03RJxQxH0RSNzXy2efpbh3j8S9T5C4bx8k7v2BxJ3EvTNaVZXJBoHqpsptNy0O3WBwXIE4KafKtJT1utSPbMCqF6W1dd7HXar+OY47jLzvaDg5c8B4VJTFzPuRyBReKHHqJUW1nUpxX1GqTJKOZ081LV4MUA3DBEIkiGK6uS8Cift6IXHvHyTu2weJe38gcSdx74y2Oe5xIuF6AsORKjE40gI1ADJJx1Vl5tUdbxL3cuTZVZM0RXK+uFe1JJGwbY7naxywurOj4eTUhs+iib6lAESiarQ/n8pnnyvu1pS4t6osE09UlfH9EIbF4bMYIkzAWATLEWAiqTm7RBUk7uuFxL1/kLhvHyTu/YHEncS9M9qKO+MRDIsVg1N1g8F2haqikk7Vca+Jpi+SAnJgJxgxCZ6k+XjVyvz36X7mSJnC9QROTmzs7q52kqadXQ0nZ5PSng9AdUKJMy/BXsVDSa2457Xtp8V97hgB1UalCZgYj2GYHLqh2nAYQDPYzEyuRDMk7uuFxL1/kLhvHyTu/YHEncS9M9qKu+NyaEYAPwgRsAicx4iiBDKLihczp9YJ5rwykRV/37USnHoJnFAils3SPt3fvDEWYTBwsb+vr0Tad/c0nF04CPhY2hOZwo9SDIPmqjH/ompwalnc61JlGsR9x0qg8bG4R7EEYzH8IILnRdA0Bt3gCCO6uS8Cift6IXHvHyTu2weJe38gcSdx74y2Oe62w2FYKnLrB6pqie2KIpLrhCkOKiYVqk33WEDuDx0VVQ7itLJyi+pifepMGCYwLYbjYws7O8tH3/f3dQyGXjGhUZKmCGKVJnTkqLr0tfuWi3vDw8sy4r5rJzCFLFKEPD+EaXG4XgjGY3h+BDer6U60h8R9vZC49w8S9+2DxL0/kLiTuHdGK3EH4Lkqv92wOSxHwMr+z8MYABBEKY7dBM+suF7cm6Ltc5bdtRKcuAkMnqfPtKs8k/8sZaoq4Wg+jpYQ+KMjE4bFEEZJMfB0xCSOXdW3oqJOQysi7m3EvakCT6kdOAmcMN9HCT8Td8sJYdoCQ43BdkNISVVlFoHEfb2QuPcPEvftg8S9P5C4k7h3Rltx5yyCYTI4fogoluA8huVwMK7EPUpSXPiZwFZFjNvktreQ/L0sfcbgkxF4ZK2p1nuaQqW1+CF03cfZuVNKoRlOyfoQz3ZGOHxuYjD04PkhwjiFE6ZK2L0E+7bKxT901IDaYy/Bsat+t1NxDBYW9+njUvGNxbGXIIjH3zoEQQhdZxiOAgy1ALrJEbCYJmBaEBL39ULi3j9I3LcPEvf+QOJO4t4ZrXLcAcSRBBMxRJTA80KcDzwMRj64UOIuU2BUruU+rzVFlVtUpdm1Epx4CTQm4YQpoiIHPm/NUfk0VbOMWjaHpvkYDl2cnzs4PXNwdu5gMHSh6T4cbzwAN8oGn+pcwuQSllDbdkOV4x7Eqjmhync/cCb7PTM4dWpfayPuVa/J/j4IkiL/n7EIusGgaQE0LcBIC2C7gtJkloDEfb2QuPcPEvftg8R9lpde2szxWEbcf/7zqxVQI3HviLaDU9M0RcBUZRndYDgfeLAcXqpfDlUSsk1KTFW+e13+e1PU2VSR7UNHzR5qClUDPi8jmfV+rsBLqfLDwzABF6qMYhyPB3zWrUM90oyPUZLJPU9SuFGKE6/0DcRlxb3mGwktqyiDFLAdAcsWkNk+CRFDNzk8/3pHAZaBxH29kLj3DxL37YPEfZZtEvc7d0jc+8CVFnfHFTg9dzHSA1wMPAw0HzxMlDiiVFnmMhH3umVaROR3rQTP3QQXgUqlsYWKhPNECXUiS6k1as8aS0uW5byI4kP9TqYpwkSt3xIqCj8MJC78BGee+jagNuLeJlWmxTHcsRLoXBYPT7YjoBsMYTwerGraAo4Xrvy6ueqQuK8XEvf+QeK+fZC4z3IVxD0MAdddRa+6hcS9IxYR9zCM4XoiE0SVimE5AiJSlWVYnOLEbSnubXLem1JFWkjtvq1yz8+8BBe+EmuNSRhcwuCq9rwlJETLwa4yVZMruaGaYOncT3DkJNirymnPU4ZK/Z0R96aIe4vjdegkcKP8YQIQIoFhcmgGU7XcdQbT5sX5IdpD4r5eSNz7B4n79kHiPstVEPfPPkvx4Yfbd15J3DuibTnIydKLQBSpmVQHml9EdBOZZnnulxD2FYl7bd3zTOr3bBUVN4VEOEfcY5nCi1TZxzNPCfOEqLfsU6W410XcW6zvIpAIs/z2KErg+6pMp2FxGCaHaQlwHs+te0/MQuK+Xkjc+weJ+/ZB4j4LifvmIHHviLZVZXJ55yKGaXMYFoduMJyeu7AcoRJI0qkZVFcl7fPEvW4dFcvmg1r1UlUaoHowa5iksIXEIEjwfFrWF5T2GXGveN0i4r5jZmky2X9RlMD1Qli2EnfT4vCDCElC0r4MJO7rhcS9f5C4bx8k7rOQuG8OEveOaCvuxUykmbjrBsPFwMNQC4pJmNJUpZE8d1qK7RzJbp3jXiXuU8vt2wnO/QTmhLBPTuCE7HdhovLWz32JAzvBTNrLvH5X9b1K3KdeU1sOsmI75frtKcYzuLpeiNMzF/sHFi6GPs2YuiQk7uuFxL1/kLhvHyTus5C4bw4S945YVNzTNEUUS1VG0QjAuKrCEkZJkVYyqEuXqRPeRQaqzhP8qej6sZtgFEjYpZSYbI+KVuyXTGGHKnd9327YdoWUV+7r1OuLmVNrXrPIzKnn/nh/oiiB4wgYppoUy7QFDIPB9ULECUXbl4HEfb2QuPcPEvftg8R9FhL3zUHi3hGtU2WAonSibXMcnzqqJKSVzaAqxgMgLSGx1zIKvZKUmtK/9yw1KdEgkMUkTcl4fqaKco55ffYUF4GcFPYaaa7cj3kPJdacqjJWjbhX7POuparm5GkyYZhA0wI8P3Zwcu7BtEXxIEVpMstB4r5eSNz7B4n79kHiPguJ++Ygce+IhcU9kbAshouhB91gsG01e2oixyI8UV2mSXjnRdnbRtxNVQZyGMgiFSaW5TSYyZbvS5goYR8EUg04nbfdNt8INLx+bjlIqyJVpuJ4HbkJvDgtxF3KFCJM4LghDFMNTHW8sJg4ilgcEvf1QuLeP0jctw8S91lI3DcHiXsFt27dwo0bN3Djxg3cunWrcpm7d+8Wy+zv789d5yLiDqBIzRBhAillUYpwYkKjVFVgaT1IdY6U1wp0WXrdcWlHWRFpznPARaIqxBhcpcQc2NXC/s5/kvi/n9T0bd5Dxjxxr/m2oM0ETDtWgiGTiGe+PVBImSKKJLhIENGMqUtD4r5eSNz7B4n79kHiPguJ++ZoEvd1+OuqWJu4P3jwAHfv3i1+vnXrFh48eDCxzOPHj4sDUv53E4uKe04hjfmURFMVWbwoxZGzuNzOi1rXLZPPoHrmJxhltdotkcIWKSyhRH0YSJz5qkLMbl06ipngmRnjzbckPvn7mr9fRtwb1tOmqkxeu718DkonhSLsK4LEfb2QuPcPEvftg8R9lpdeknj33e4/B/sq7roOPH3azfGoE/d1+euq6CxV5v79+zM7fv/+fdy/f7/4+ebNm7Wvzw/wH/zBH+CLX/wi3n77bbz99ttgjK2k+QGD7gQ4NQOcdNxOzQCnVoCzUlu0H//HWxH++yO20n595cWk8e8XpouRaTful+YE8IPVnCNq9S0IAliWtfF+XNX25AnHj34U07noUfvbvxX43vdiPHnCG5czTRM/+lGMP/uzpNP+vfZagv395r5dt2ZZFoIg2Hg/+tS+9rUEX/tat9cmYwy2bcP3/YVe89pr1f188oTjL/9SrKRfi9xrl225P/7+7/8+vvSlL81Nmbmsv66aTsT98ePHE08vOXfv3p04GDdv3qz9umEd4u77Af7m/xxfbI7PcGF3L+7LN7/X4n5hB7D98U06CAIEJPFraSSL620k7v1rJO7b10jcZxuJ++y6+iTuq/DXVbN2cb97927tVwjTTzFtnliWSZWZzq2WMoXnhdCMALdfk8XfEplCZ3IyLaVpQOe86i1tUmqWSc2peF2RKtN2cGrd9ptSZabz9BvquO9YKgUoH3SbxBIBiyCiZPKcLHQmt4uHD7vbO0qVWS+UKtM/KFVm+6BUmVleekluJM+9r6kyi9xrL8u8SPuq/XVVrFXcb968OfP1QplN5LhHUQLbEdD0ALYj8NrrciL/faLCzLzBpm0HpzZVdWlTuabFNluL+zyJv2xVmfxvbgI/Hue2u14IM6vow0VcVJC5yjnudTe5dUDivl5I3PsHifv2QeI+C4n77LpWKe7PnqV49qx6fU3ivg5/XRVrE/fyaNu85flA5SeTdVeVyckl0XEFhpoPxmOkaYo7d1KEUQKR1RGXqZqF9KCuPnqbSPy8Aaxto/FNEj71+0uJe1V/LiHue7aq257kVXtkCk0LcDH0YVgcps0hwgSMxdkstqW6l1cIEverA4n7fD76KMVvf9vdNU/ivn2QuM9C4j67rlWK+8OHae2333Xivi5/XRVXuo77DClgWgymzQEAcSxx+3YC3WQIeDSOyicpBv5UecimtJY28t1WzOsi4A2CXYj7o5q+Tq+jqf9V4l7Tx7o67me+KnM58S2HzTHSAhyfuRjpARxXwLCUwF9FaQdI3K8SJO7z+fBDOVeiVwmJ+/ZB4j4LifvsujYt7n3neok7AD9Que2mrSb+efXVBI4nEMeyKE+YpimCKMXxdMpM27zxKtFuI+7z1lcp7/FkxL1tOk6LFJ+JHPeKB4lC3EuvPXITeNH4OAoRw7Q4PD8EFwksW2CkBRiMArheSKkyK4LEfb2QuM9nG8S9y3Eni4j74SHwySfd3gs3UXubxH0WEvfZdZG4N3PtxF0mEr4fQrcYLEfgtdckUqjouxAx4kQWKTP2dMrMPPmti4gvkkazqLibU+LetPy8h442EffS64rBqdnP+3YCU8hiQqkkkbBsAd1gECIpRN52BDw/Ug9LVxgS96sDift8tkHcu3xPLiLuXQ7IK2+TxH3zkLjProvEvZlrJ+6AyncPeAQmYty5o2butGyOkR7AdgXCTChjmWJUVWVmUTlvm1qzSKrM1PK14t4mVaamf3Nz3EvivmMlGAQSoRxH28MwgW4wOF6YH3jYNodl8ysdac8hcb86kLjPh8R9EhL3WUjcZyFxn13Xou8FywJ+/vPq15C494DLinsulUzE8FmE116XcL0QIz2AYTFoRlASTYAnKc6n893r5L1tVL0qAt5G+Ouk32o5OLXNA0NrcY8Lcd/J8tp5PJZ2KVVuu2EyDEc+mIgh0xSGxaGbvIjKX2VI3K8OJO7zIXGfhMR9FhL3WUjcZ9e16Hvh7Ky+byTuPWBVEXcACIII3/52AsZjGBaH64ewHA7L4cVyaQrwOMWZJ7GzSNR9UVleNFUmk+eFxL3NNualylRE3E+8BEE8ORjVdVWKjGEy6CbDSGfQTQ7D4giyij5XHRL3qwOJ+3xI3CchcZ+FxH0WEvfZdZG4N3MtxT2HMSXuPExgmCoSzISqMz6etAnFYNWJ+u4LDPKcmw5zWXHPU2UexfPFvW1OvVUxOHXqtUcmx9Dy4EWlSaxiqSrGmKqKzMXAg+UI2G4I0xJFGc7rAIn71YHEfT4k7pOsStzv3Zu/j8tA4t4PSNxn10Xi3sy1FncpU9y+nUAzGIaaSpFJMU6nSaRq+c9+JCcrzSwr73WR+raR8boc90c1656X1rOIuJf6em5zWK4PmaYAxnntIy2AbjLYtsBg6GOkBzBtkdVsvz60lYRV1L4mcV8vJO7zIXGfhMR9FhL3WUjcZ9dF4t7MtRZ3AHj9dQnHETBsDhEpsczTPSybw3IEolKpSD9KceyW0maq5HvZqPsqxH1eGs+iEfea1xy5CeyAw/f94pgFQQTPD+G6AoOhh/OBB8cLwZiqJMNJ3CtZxU2bxH29kLjPh8R9EhL3WUjcZyFxn10XiXsz117c79xRAylFlCBK1IUXhmpQ5UjzMdICOG44FXlPceo1DFitkud5KTF14t64zqlUmb9vWE/bViXupbZjJjh2E7ihBBcCvu9DyhR+EKqJrFiEOJGZvPswLY4olkXK0XXizp0UT57M32cS9/5D4j4fEvdJSNxnIXGfhcR9dl0k7s2QuN8ZV0GRUtUZ1w0GzWAQIkYQRDAsnkWLx/LOYlVtZqZUZFNKzLzI+jxxb4i6N5aDXOQbgNJy0+K+a6nqMUGk6tyHmbhHUYLhyIduMPhBBMcLESUSjEUwLQ4urlekPefOnXaiQOLef0jc59OluOs68Fd/ReJ+GUjc+8GqxP3wEAjD9suTuJO4d8Y6xB1AIe9mVr4wz8cOgkhFknmMJJFI5HggpkhSDIOpSZpWIe5tHgaqUmXKEfd50t9iG2Vx37MTXAQSPEmLtCHOBWzbhW1zmBbHcORjqPlw/QiMxwhYBBEmiJPreaMmcV8vz56lOD7uZlsk7vPpUtw/+yzF7dsk7peBxL0frErc791rf70BJO4AiXtnrEvcATVY1fNCaHoAzw/h+SEGQx+GrUpFjrQAliOK2VXTNEWUpLCEGrS60yTJqxD3eTnui0Tcm/ozJe5HbgKDS4hkXGVHiTuHYTg4PnHguCEcR2Aw8mFYquyj7YbFsWrLD35wddJpSNzXy4cfys6msCdxnw+J+yQk7rOQuM9C4j67LhL3ZkjcSydbRd0lPD+EmcmnaQvYrsBI8zHMqqU4fog4KU02lOW9X/gS+/YcSV40VcacI9nZ7+aK+yIPEtm/v/KixLkv4WepMSmUuMtsn4UQMC0Xp+cehlqQDUxVDztmPqj3Eudj2yFxXy8k7v3iOoj7s2cpdH3+cvfupXj5ZUniPgWJ+ywk7rPrInFvhsR96mSXJxEKowQBizHSApwPPNiuqkPuswhMxIhK9cvTNEWYpDB5KfreRsTbiPsiqTJN1WQq5Lwqkr9jqSj7i19TUXZk5R4BII5VFR7dYPB8BsdxYZgcmsGgaQF8P4QIE4TxYpH2uvOxzZC4L87ZGfDoUbtrgMS9X1wHcW+7j5cR9+lIPYn71YbEfXZdJO7NkLg33MjTNIVhMAxHAVwvhJWVNIxjCcvmGGoBAhapaHQp+h5EKUZM4rmTTJaNbBLyNnK/SKrMItsrLXvoJBgGKsr+0kuTDyacx/D9CKORj6MTB5rhwTQdXGTVY1xXpRddpnoMiftyXBVxX+SmTeLeL0jcx5C4V0PiPss2iPujRymePq1//5C4dwuJ+xxxd70Qms7AeIwwkgijBI7NoWk+DIsVA1fz5dM0BVIgSVN4kRq8+txJZktHrkLcS8tMDE5ts+7Sa3csJeyDQMKNUsRSpcTk4g6oSPtICzAyGFw/wlALoGkuDNPByakLzWCIE1mUzVzH+dg2SNwXh8R9eyFxH0PiXg2J+yzbIO75vZbEvR+QuM+5kctEwvVCuL6q5e77IS4uPFU9xQsx0tWA1SiT+jRNUV5jLJXAj5hKoWksH7ms0E+Le8tt7GYpMSMm4UYSkZzM93/pJYkkG1waxxIjneHo1IHtCnh+BMPwYFkuHFfADyLIS0p7m/OxTZC4Lw6J+/ayKXF///3m9w+Je/02Sdw3D4n77LpI3JshcW9xI08SiSiWYDyCYTJYjoDrhdDNfAArVwMyba4izlAZ4eU0k0SqFBpTSFwEKsI9I/FthLtpcOqjeG7Jx90sun4RJDCFSomJ5bjEY1rks6f42tcSjDSVJpQkEobFcXruQdOzeu1uAMtykSSr+1AhcV8OEvf1QuI+n02J+8svk7gvA4l7PyBxn10XiXszJO4L3MjDMAbjcZEOwnms0mUMhrNzD7rBINMUjEWwHQERJhPynktxJFO4YQqDSwwCFYnfsy8h7nnE/VH1a/ZsFVkfBBIGV+kwKrqezvQvihL4QQQuErz4YoKTUxdnFx4sW2CkBTAtDtsW0E0OP+BwPR/JCuu0k7gvB4n7eiFxnw+J+xgS92pI3GchcZ9dF4l7MyTuC9zI07wkIlKEYQLbETg9dzHUAox0BsvmkDKFYTIMRmrAppel2Kjc98mWpira7UcpLJFC5xJDJnHuJzh2E+zb7XPj33xL4v/6e/WaIzfBua9SYHQuYQm1jUhORtQnHijSFILHcBwBxw1hmBwvvphANxguhj40g+H8wsNIC1RVHRaDcQ7f91d2LhY9H32HxH1xSNybCQLAddey6ktD4j6GxL0aEvdZtl3cwxD45BO5UnG/fbtetqsgce85mxR3AIW4CxHD8ULYjoBlC1yMfFiOAAsiDEY+bC+EbXOVauKHsGwO1y3VNi/Je7HuNEWSpghliiBOYWdReY3Nb3/xI4m/+/8S2GEKP1brSErrn46s5zXrOYvgBxHiWMK0OHSDI05S+H6Er3w1wcGhgG5wWLZQ++oIhNk+hGFI4t4AifvikLg38/Bh97LVFhL3MSTu1ZC4z7Lt4n52Brz88moj7qsW95/8JMXh4ezfSNw7YtPiDsxKcCgSaDqDZQsYJivKI460AKbN4QcRBkMf5wMPps0RsAhcxOPBrFNy3bQtVXIS4xKU2TL37qX4zW9k7Wunf5ckEn4QwbI4TEv1SdMZDIMXy/3hHyb4wVsx3OwBJYplsV2AxH0eJO6LQ+LezDaK+09/2m7SokW4juLeJCfLQOLeD7ZF3L/znRSvvrqd4n77dvXDL4l7R/RB3HPKEhwEkZpt1VQDN3U9wMXAK/LcTYtjpKvZRS2b42Low7J5FvlOwUUMESbFrKSlrRT/cp36N2Yu7tOyHseqb7atKsHEWZUYxtRAW59FasKkKIHjCGg6QxglAKDE/QcxokRVzMlfm0Pi3gyJ++KQuDezjeI+LaKrgMT98pC494NtEfc//mOJV14hce8DJO4rEPdcvhmLwHgMmQKGwWAYTEXkwxi6weB4IQDAcQQOn9vFYNYgiHB+4cFyBPwghGEy2I6apTUMY3ChBsT+5jcSP/tZAi5i+IFKcfGymUpzcWc8gmVzWDZHwLIJk7QAmsEmxN1z1XZySVf9TGCYPMvXF/jDP0zw9g+T4tFBZfeQuLeFxH1xSNybuYy4n51h5ZHvMiTuY0jcq1m1uD98mOLZs+3+zCBxn4TEfT4k7iu6EaZTqSuuF8L1QqRIJyLZaZrCMDmeHzkwLQ7OldQfnTgwTA7dYDgf+IW42w7H+cCDH0T4x39M8P77EUxHQNMDDEY+dJOD8Rj37qX43/87hpmVp1T56qrizUhj2UNBVHwDEIrJhwnGInhBhIDHsGwB0xL4oz+S+PE79W9GEvdmSNwXh8S9mXni/tOf1vdx3ceLxH3MdRJ311Uza7Zh1eLe5biKdUHiPgmJ+3xI3Ncginn6jJq8CHDcELYbFuUWTVuouu8Wh26qXPiRzmBmJRfPL9TkTlEkYdkCz49tGCbDP/xDhHffi+CzWA181QP4TEXj791L8atfhTAtjiQrXKMbHMNRgJGmJN/xVHQ+ryjjuALDUaCi7FoA2xXj3Pk0xZe/LBtlhcS9GRL3xVmnuD95svy1tS3i3nS9kbivXtw//TTFp59WCcH1EfezM7R+b5C4z0LiPgmJ+3xI3NcpillqSRjJopoM5zFcP4TnhxiOAgw1BsPkMEwOxw2h6QwjXUXCw0jCcgQGowC6wfD/fsrw3vsR4iQtcup5FkEvi3ueI2+YvFifprNicqhc3ONYzQprWjzbnpJ6ACTuK4DEfXHWKe6XubZI3OdzHcW9rtQciXs16xD3Tz5JEYYrW2XnkLhPQuI+HxL3DkUxj7jnAz0dR8D31WRNpi3guiGGWgDHC4sKLlZWgtF2PvjCSwAAIABJREFUBP6f/+7h3fdCpKlKbTFtJe6AetM+eRJBMxiCIIJMJHSDwbBUuUrTFsjT02cnhaqGxP1yVIl71Q2GxH1MG0G2LOCTT9LeivsvfiHxy196S2+rCRJ3BYn75bkq4r7Ice4jJO6TkLjPh8S9Y3GfHtAqU1VRhosYQsSwHQHbDeGzGGGkIuJeEEGIBP/jfwT4L/9FAFCRe8sRE+L+61+r5Q1LRe+tLE9eiBhMxEUkfp6w55C4Xw4S98VpEuSywNy7119x/+CDBB9/HCy9rSZI3BWrFvemSVrKkLjPsoi4P37s4p/+Kbn0NnNI3MeQuJO495ZtFvcyVfXZc5mPYgkRScSJLNJs0jTFP/xDhL/8S/VGixMJEY5LNOZVZaRMwUQCL4gRxrJyG20hcb8c10Hcf/vb1Z4vEvdmSNwVJO6XZxPi/vHHAX7xC4q4lyFxn4TEfT4k7j0QxaIaTdPf0xS/+Uzigw+TiSXzvzVNwJT/e1FI3C/HdRD3l16S+MEPVisTJO71kLgrSNwvD4n7crz7borhcHXrI3GfZFlxv327enZUEvcecBXFvS1NN9p1TItN4n45rou4r1omSNzrIXFXkLhfHhL35VhUkOexbnGvq3O/LeLeJjCU96HqOiRx7wEk7iTuy7LqtI4mHj1SN4ttE/cnT9KFyiaSuM9C4j7bJxL3Zkjcl+MqifvTpymePl3+/Nb1q+6a2RZxb/P5SOLec0jcr4e4r2N/ViHIbakThb6Le1uBySFxn4XEfbZPJO7NkLgvx1US90XvvW37ReJO4r5xSNzHF7FlAT//+fpEl8R9eUjcl4PEvRkSdwWJ++UhcV8OEvdJSNy7h8R9i8W9fCMncZ/PKsV93ocViftykLg3Q+Ku2LS4376dNr6OxL0aEvdZSNwnIXGfD4k7iXstJO71kLgrSNxn6Zu467r6Zo7EfXXinr9nt13cf/xjWTt4sS0k7peDxH2SRcX90aMUOzsk7r1m0+L+9GmKYD2fyXMhcW/Hw4cpXHf29yTu8yFxX7xf06xL3J89S/H978uFxX3Z47UoJO5jtkXc79y5/DWxqLj/5CfJpR8WcrZN3PPU1jIk7pMsKu737qV4+pTEffUbuVG/mbt37+LGjRu4ceMG9vf3565r0+K+6qftRSBxb7+OqnNE4j4fEvfF+zXNusQ9/0C7zuKu60CSkLivgq7F3XWBn/2M4c03q6+TZdg2ca86fyTukywj7n/7t+naxH2V/roq1iruDx48KHaqisePH+PWrVsz/26CxJ3Evc06SNyXg8R98X5Nc13EfXoimi7EPV8Xifvl6VrcP/ssxbe+FW1c3IMAl/rWnMR9kmlxv+w1uoy437olVy7u6/DXVbFWcb9//z4A4ObNm7V/z5dpWg4AvvCFL+ALX/gCPv/5z+Nzn/scXnjhBbzwwguwbftS7dvfjhZa/q23BH73O/fS212m/epXHt57jxU//+53btH/t94S+NWvvJVu74/+KMFbb4nav1uWBcuyVrrNVezPt78dVZ6jF1+MV9bP3/3ObTw2b70l8M1vxjPXV/mcrbpfpmleeh0ffxzg44+Did/9t//m4/Hj6mv+xRdn9/Ey7Ve/8mqPa35N5Mf+vffYTF/bXFur7td0e+89hgcPVvtezPvwrW9FE/eANvu47PGa16bvhe+9xyrfs3Xvx2Vavq78WPz5n4f4+tebz+tvfmPju98NK9+Peau67uvO7a9+5RXv2brXvfWWwNe/3rzf//RPLv75n92Z62v6eJWv+1W/17797fDS18S8e+H09fvnfx6u7LPqvffY3OO87Lmua5dxgKrz9+KLMV58MV5bv+qumUU+v997j+Ff/ssY3/zm7GfV737n4utfj4v70mWv0fw6yY/FvM/Ht94S+PKXE3z963HldfjxxwG+9a1o4prL/fFzn/scPv/5zxd+uS5/XTWdpMrU7dDdu3fx4MGDieXqvm44PDzE4eEh3njjDXznO9/B/v4+9vf3IaW8VHv99cWWf+cdiZOTy21z2fbrXyf44IOk+PnkZNz/d95Rf1/l9r78ZbXeur8LIeB53kq3uYr9ef316nP00kur6+fJSfOxeecdFZ2Yvr7K52yV/YqiCI7jXHo9v/iFauXfffBBMvO7ct8XfQ81tV//Oqk9rvk1kR/7pn41XVur7td0+9nP1Ifwqo5J3n75S4nbt9OJe0CbfVz2eM1r0/fCDz5IKt+zde/HZVq+rl//OsHt2ynefFNFXKuWvX07hZQS774b4Nvfrn4/5q3quq9q+T6+9JLEX/91/eveeUf1q2m/y+ejfH1NH6/ydb/q99rrr1/+mph3LyxvL4+4r+qz6oMPkrnHedlzXdcu4wBV5y+PuK+jX6ORxGuvVS/vui7CMGx9nPOIe9X5f/nl8X3pstdo/t7Oj8W8z8d33pFFxL3qOvzFL9S9oHzN5f743e9+F9/73vcKv1yXv66ajYr7/fv3Z3Z8HpQqQ6kybdZBqTLLUfV1bVOKBaXKzLKuVJkvf1k2psr84AcpXn21u1SZ6Xth31Jl8vfVu+8GuH179akyd+6kl0qVKZ+P65gqMxy2m86+iWVSZdaVktKGrlNl7txJK9NbgO1JlfnqV5s9ZF2pMjmr9NdVsVFxpxz3xSBxb78OEvflIHFfrF9nZ2rAZJlNiXvdhzSJ+1jc//RP08rKHiTuy7OsuK9ifxYV92fP6s9ZWzYp7mdnqvxh236RuK9P3K9sjnvO9I6Xf6aqMu0hcW+/DhL35SBxX6xfVX0gcW/Xr2W4rLg3fbiTuC/HNol70zlryybFfd79kcR9/eJ+GX9dFVTH/RqI+29/m+Lddxd/M5G410Pirrgu4v7++9XvhW0V91Vcc30S9zAEDg8nl71K4v7++/LainvTMrm4/+mftruet0Hc6+YhAUjcq1i3uPcREvdrIO6L5OeWIXGvZxvE/ZNPUljWYushca+m7kOBxH388ybFPd/HcurSVRL3fF0k7pPk4v6Vr1wdcW9KLbusuD96lBYPuCTuJO6dQeJO4t5mHSTuy12rJO7VkLjP0kdxr9pHEvdqSNzbo+vAT386/mzaVnEvv0dJ3EncO4PEfXlxz2+WbVmnuN++Xb1eEvflWLW4l6ckJ3Enca+CxH194r6zg+JvJO6bF/fpz9pNiLuuk7hXQeK+BZC4Ly/udR+sdaxT3PMP1U8/TfHRR+NtkLgvx2XFPe9X+cMjh8SdxL0KEvf1ifvTp5P3QhL32XXl57tP4u66s2Mtprc/TVtxb7p+y/1KEhQpkl2I+z//M4l715C4k7jX0oW4P3w4uU8k7suxSXG/fTutLVG2KCTu9ZC4b0bcy8eKxH0WEvfZfjVtf5pVi3v5fHQh7nm/SNy7g8S9Z+L+5EmKoOYzf93inte4zdkWcZ+exIPEfdyHLsT9lVeWG0NRBYl7PSTu2yfuOzv1dbdJ3Encgesh7otMtHUZcX/zzck0T4DEvRdcdXGfNzBlneI+vf5tEffpc9gk7mGI2lJbi0DiriBxJ3HPIXEfk8v206f19wkS99WJ+61bshg8Om9dJO7di/si1+1lxL38uhwS9x5A4k7inpMPolxE3Kf3cVlI3BUk7u3EvVyGbVlI3Ncr7j/5SfU5WlTcj4+Bf//v+yPuYYiZKGS+zask7m3XReJO4j5+LYl7J5C4k7jn5PtD4k7i3oZNivui40uqIHFvL+4//Wm6sLjXfbgvKu75uvoi7nWvW6e4V036t0px/1f/isR9GhJ3EvfeQuJO4p5D4j5mWXH/5BMVZSRxb4bEfZY+i/udOyTuOZsQ96r38SrFPT+PXYv7o0cp3nijftAxiTuJexeQuK9A3N99N8VwuLr+kLivXtx/8IN0Y+IeBCgGHPdN3MsyTOJeT9/F/aOPUnzjG/V1li8r7k+fpsWMpDlXQdzziXVI3Bfj2bMUx8fj9V8Xcf/wQ/Ue7LO4/93fpZ2J+507Kf7kT0jcu2Yrxf0v/uLtS+eL5qxC3FcZhSdxX4+45x/kmxD38gcFiXszfRH3p08nS1z2XdxzgVmXuFe9H6+CuJevexL39pT7fhXEfZ7Mb5O4l0WXxJ3EvRf88Ic/xHe/+/bKRIHEvX79qxT36Zs0ifsYEvcxbcT9z/4sxbSItqHqvV43cG/6uiRxJ3Ev7yOJ++Li/v77ksQ966ProlgHifskJO7zIXEnca9dP4l7PSTu4753Le75jfzDDyX+83+Wrct7Th/3J0/q5YHEfRIS98l9JHFfXNxffnk24v7qq7N1t6e5iuJe/hxaVNzffHOcplSGxJ3Evbf0WdyrRtIv0x8S982Je9vzR+I+7vsmxX36Q9R1VRS9irrrpG/iXicyVeIehmp6cxJ3Evc6+izuZeGrYxFxf/gwxZMnzeK87eL+8svV54zEncS9t5TFPb8I5z2xN1G+oJ49S2s/9HOaxH3emzbnt79N8dFH1cuRuG9W3NsKDYn7uO+vvJLihz+UtTP+LsK8r4LniXvTNb4t4l73IVcl7uX39rrE/eHDFP/6Xy8m7uWBrF2L+/e/L/Hqq+sT9//wHyS++tVZcc/3uUtxd936mVmn93Gaqyju89Ln+i7u77+v3sPXSdyfPJl82CJxn8+VEPdlohA55dc2SXPOKsS9SR5J3Encl2Fa3D/6SH0odyXu5RvmItNbT0Pi3j9xz4/zIuI+fV/tUtxzSW8r7q++muKv/mr84T4cTn7zNi3ub7yR4itfmRX3fJ+7FPd596F8masi7k+eqCpdV0Xcnz5N8eKLY3EvX8/TXFVxnz72JO7zIXFfo7hX9WuePJK4k7gvw7S4z/uAKfdz1eJ+mffjpsU9/yaMxH2y71dZ3PMP/Hwfp9/b2y7u//W/Vn9GbqO45+f/qoj7vXvqWrqu4u66wF//NYn7opC4r0ncnzxJ8dprqxN3XSdxn4bEfQyJ+7ivlxH3uuuyrbjrOvAf/6PcKnF/+DBtHOB7HcX9zh1ZPMRtu7hXTQSXb3OV4v7oUYqnT2f3J4fEncR9mmlJr/odifssJO5rEve6D6tlxf3OnZTEfQoS9zEk7uO+blLcP/ssxeuvb1fEPT8OdYPrr6O4l48ziXtz36uur1WK++3baTFvyzrEvU7my1w1cf/5z9OtEvfyg3TVfpO49xwSdxL3nOsm7oeHwCefVG/zOov7v/231RGlafos7uW6zpsS97pUPxJ3Evec3/52fE10Je7lc0bivhpxv3OnWtyfPav+3N20uNeVwc33uyzuH388WWSExL0HkLiTuOdsWtzffrv+ellG3B8+bC5lNp2KVa7iskpx//73Jb75zUlZ2YS4T1d5qhP3r3xltlxfFX0W9/J1SeJeD4n7ZsU9PxYk7tXLbbu4T9/3yq/ro7h/9lmK739/Utyn71Uk7j2gC3HPayNXQeI+pu/i7rqY+Ip1WXH/+c+rZeiNN5qjAIuK+7wPnenrq3ydrFLcc+kor2u6X599psqwXkbcgwBFTmxO1Yf0dF9J3Ldf3Jct4Xvdxf1P/iSdKP94lcS96j6bv66NuH/jGyn+zb9pFvBtFHfLUk5C4l7drzfeIHHvPasW91dfHQ+oqfsAK0PiPqbv4j59PpYV96rraxvF/aOPUnz66ax8LSPu+e8uI+5V0kHivpi4/8//2T9xf/Jk8j1ZdS9c9p593cX9j//4/2/vfmPjqPM8j/ezndM+AK1Oc3t7JyaStaN9AuLZPhkkngwWwUFIIwUygWDixIsDEZDZyU5INjEQCE0ImMx4ktEGDLMKJoTETGYZRieDZ3B8kRCMOQSj8TKWOcB76xkTg2PHabu7Pveg+lf9q+qqrurq6l99q/vzllqQdnX1r/72y+1yu/o1oFXgHrRPRIX7pk3hy5NFuKvzHuFOuKtaCu5hB59ffieFuHDfvdsf7vPzlT/OEQXud97pj8esw/2eeyrrTgLc/d71a2W4+80/C3Cfn7e3VSNw9/uUp1aAuxcwEuDe25sO3PfssfDEE1ZLwP3xxy3XuZBwlwV3/fdq9Ah3wt1EhHsDcB8dtf8CqrrPOy+1k+vjqgX3c+cs3HVXyQURVSvAXX/RkQB3v5OJCbhv3uz+9I7164sYGgq/PjMI7lNTFn7/+zWRcK+1HaPCXX+RC4L7woL9i7tB+3gQHgn39OAe9CkRtaoF9507bbi1Aty//31zcB8ctCL/1eNmw31urvo564X7I49YgZe6RoF7sej+y79qGXW4B/3OBuFeH9xffLFEuMeIcG8A7monjwr3iYnal2uokxDh3tpw9+JB/fn0uHA/d87C669X3nGfn4fzzmNacFcfLei3HYeGLMzPJwt3HQ/S4e73l2WbBfc9eyyxcI/zMahJwH3XLsv5aRvhHu13YVTNhrvfPlEv3GstTxS4+/1UlHBvDtz9PsLRFNwHBiz88IeEu5GyDHc/POpFgftTT5Xw2Wf2fe0Adz/kqAh3+34v3INekE3CXY3Vb79Ux0u7wj0IUc2Au1pG6XBX38yFlQTc9X21HrhPTtrnI8K9Mna//WtgwPJ9DSXcCXdvpuGufyBCf7+FH/yAcDdSu8N9166S7wmmVeFe6125LMH9qadKDlZbHe76JQmEe2U6wt09Ln0M+rwmJvzP4wrUacHdPofzHXd97H77lzrPZg3uu3eXMDVVfU4ACHdTcF9YAA4eLDUN7vrxQrgbrBXhrl+f2yjcFxfh+rgwgHBX96UJd/3E0Y5wLxQqvwxMuBPuteBeCw8KNYQ7nPET7snAXd/+hLs7U3DXj0fCPTjCXQDc9RNfo3D3O5ET7oQ7kC7cvfsq4e6OcCfce3tLGB21WgLu//AP7Q33WuchNR3hTrjHjXAXAPdjx9wnoXaD+333lZw/pU24E+67dlnOdiXcKyUF97k5wj1puOsfNxoX7mpcacNdrQO/osLd73gh3Al3b4R7vAh3AXDXIdKOcO/trUYN4V6dabirS1tMw12dpNsN7vfdV3nH1a9G4L53r4Wnn7acbUa4Jwt37/leHUPf/37wa0kUuE9N2d/IJgV3dQyp5ww6TwS9ThDuZuE+MWFhx47swb1QsP9q+eys/SlnhHuyEe6Eu2s6E3A/csTGFxAN7mqbeKsX7l1dJbz1Vjy4e/eJVoT7li0WHnmkgg4dbqbh/qMf2fNtJ7irPx7TDLgr1BLu2YK7Pq+ocPduxyzAfWEB2L69teE+NGThnnvqg7s+rizB3btPRIH70JCFP/yBcI8S4U64u6YzAffe3spfu4wCd++4VPXCff36UuiP9JKG+z33WBgcrJw4nnuu+o/ANBPu3r8qWgvu+onPC/egbwKaBfdNm9xI27+/hF27LNx7L+FeL9wPHiwR7m0O93vusZy/PnzvvcFwX14Gfvzj4E8oaxbc+/vtZWwm3NV404D7yZP22NTjTMB9cdH+ZigrcO/ttTA5SbhHiXAXCnfvZxqnBXf9gJmYcD+WcHePS306kBq/DgXvyTcpuBcKwKlT4XBXL8gm4d7bW3K2baNwV8uzaVMpNty3bLFc+3C7wH39+uThriDi3SdGRixs3064S4O7F8hqOi90vedjb0Fw/8d/tD/jXjLc1TeUacBdf9yHH1b+mGIz4e53TmgVuKvfiSPcM1IjcJ+ft39cpdco3PfvL2H37uTh7ofROHDXP5qrUbh7xyQR7lNT9rtLacDde1IwAXf1gh8Gd7WeTcLdi6G04a7/wp++Dgn3+uEetE+oMRDu7QV37/5FuAfDXX9NSxrujzxitQXc9f2wEbh3dR0g3E3khfu991auGwuDexAUGoG7OpET7nZBf/0wDtx3764f7t4Xd8LdLNz1E7lJuJ8+Hf5LYVHhvrgIvPAC4Z4k3P1+2hEV7vPz9l87JNyD4a7vX9LgPjVl/7KiNLjrx3+rwL27m3CvB+5/+7eEe1V9fX3I5XLI5XKYnp6OPY2eF+76jkm4pw/3oAM0DtzVidw03BUU9GUi3GXBff9+Cz/+seUso34MNQp3tU6jwn1w0P5T2mrdE+7V69lv3UeFu37+2rSphI8+igb3ri77lx4J93ThrmObcCfc9cLgPjRkozwNuDfDr0nVNLiPj4+js7Oz6v/rnUY1MzODmZkZ7Ny5E93d9+OBB6Zx8OC0s2OWSiX84hf2rVTyv33+eQkHDrjv27TJcu7bvt2e5t13i1XTqduBA/Y0X35ZQn9/Cdu3F3H//fZ93nl5x7V9u32AvvtuEceOFZ15rl9vz/fYsaID9+3b3c+7fbv9uIceKjrL+PnnlekOHLC/7l1G9Xxq/u++WwxcP95xKSio+7xjunLlCi5dulQ1zqB1/73v2fPavt1exq++KuH55+11qMalL486kXvHpW5qefTnVOvQux23by85cA9aHu/68q57/b7PPy/h/vtLeO65Ii5dKuFPf3LvXwcOlKrg/u67Rec+fV7r19vPcexYseb+610etYw9PRZGRtbw9ddfO9Nt3150UPv55/Z23L69ev76fuOFu1o/x47Z8/r8c/d6/sUvSi64q33cC3c1f33bfv558PGow10to1oeBff77y+5llE/hvz2cTUufZurdajfp7a/vt97zxPefVBfN2qsp04t++6rQfudepxah37b33s86uNS+7065+jLqK8vtc02bKheD889V73f68uor9egfUKNwbue/da9Pga1T6jzpb6M+vlLzV9to127KvuJvk8owBw4UMLAwDK2bnUfj/o51G9f1dezGqe9bezzvTpH6+d2/Xyvwz3otUQ/3tXy6MeQmr+al34O1c9D3v3ee65Sy33sWNE5r3rPE/q618/HfudHfexq3/HuX36vqzrc9XOOPi59n/A79vR56fuEgpt3ebzHgnebqeNfrWfvuUpfz+ocrfYvv/Xzwx+WnP3S73hRcFevaQcOlBy4/+IXJdf+rO9L+mvHpk3+zlGvOV5P6GPVXzMXFxdRKBRc8/Aee/rjFNz9zqve11V9v3z++RK2bfM/BvTjcfv2Et5/v/o+BXd9XPp+eP/9pSq46+veu20PHChhenoaDzwwjXXrHsCDDz7o+LJZfk26psE9n88jn887/+7o6Ig1jWrdunVYt24drr76alz1jf+Cv/nm/8Df/Lf/ibNnl/C/Xp3FyqFDmBo8hy8Gh7Fy6BBWnnwSK4cO4fLTT2Pl8GGsPPooLj7+LD54acJ135kzS859b708g8XDA/jimRfxwUsT9jSHDuHys8/a//3pTzHx0ge49HgeFx9/FiMjS3j99SW8+eYyLj2er5qXd1xvvTyDX5+axRfPvIg/Pv8re/579+K11+zHffD8Ozh7dgmnTy/h/MmPsXL4MC7/9KdYOXQIvx3+BF888yLefPOSs4xfHj2B8yc/xtIbb2B8fBFfPvszfHn0RGUZDx3CL1/5s7M8Hzz/Dr589mdY2bfPvW4OHcKVxx7DF8+8iKmX38Hl557DysAAXn55GSMjS/ZYDx3C6Otz9rrVxqWvm5XDh/HWyzO48thjVfO/+PizGB5exh+f/xXeenkGp08v4YtnXnTW4dzzp7Dy3HM4f/JjXHnsMUy89AHOnl3Cr0/N4rN/OVtZXwMDuPLYY7j8k584y6OP63ev/A5nzy5Vbce3Xp7Ba68t4cyZJWdeaqyXf/ITXH76aVzp73etL7WMo6/PVd138fFn8eab9ti/GBzG6Otzrv1r4qUP8MYbyzhzZgkjI0sYGVnGl8/+DG+8OufsJ2rdnPnXeZw/+TE+eP4de9tqy+isw4EB1xjeenkGXx895qzDLwaHcfmJJ7Dy5JP47F/O4vXX7ec8fXrJta9+MTiMlUcfxZV9+7By+DAmXvrA3m8OD7rGevbsEn7z+hdYOXQIHzz/DkZGlvH10WP2tj182BnrL1/5M/7t3+zHffavb+Ktl2cwMuJe7t/9bhEXH38W509+7KwbdQzp+6o6HkdGlnDq1JJrO6rlOXt2Ca+9tuSse7WM+jH05xOvYOXRRyv7avl4HBlZdsagtv+fXnvDdd8vn59x1qna713nifL2V8eQd92odf/5T17GysCAfXyU19eXz/4MK48+Wjm21XLv2+csozpPVB1DPsfj7377/5xxqf3+jTeWXY8bfX3Otb7UNvv1qVnXuvnNb5Zc5y/9eP8/z73p7L9XHnsMyz//OX43PudabnU8qjH85sz/xdJLLzn7qlr3K4cPO+PSx6D2iSuPPYapwXP44/O/wpX+fqw8+qiz3+vLqLbRr35l7yf68Tgysow33lh29onfnfitc5/av5xzqGe///LZn+HL/Ycq6/nwYfzylT8741Lne3WOnho85+z3at1PDZ5z9tWRkWW8f+Zj12uO9xhSy6jGpa8vfV76OVTNS53v9f3L+/qlzjl/ODXhnFfV+V6tr0uP552xv/76kjMvdQyp/fHXp2ad/V6N1Xsu/OUrf8aZM0v432/9CUuvvWYfZ+ffw5kzSzh79hJ+9asl57VKnY/1871rv9+7t+p1VX+tVfvEyy/b21Ytj75f6seCd5t9ffSYaz2rc6F+TlDne3WOVvuSOoc6x/HAgLMvqWVcGRhwnSfeeGPZ9Zo28dIHOH3aXu6pwXPO/rx4eMC1L+mvHa+8Utl/9WVUrzmvvbaE98987Doe9dfHL5/9GX47/Im9np96yvW6qo49v311eHjZMY06jvXz/R9OVV5rLz7+rDMGZ32V56Wf09T6+uxf38Toq59h7pkTrmP0rZdn3Oe98rjUueOD59/Bm28uO9tfP46VTf7w87ed+9S4vvVXf4X//l//Bn/5l1fh6quvdnzZLL8mXdPg3tfXh+HhYeffHR0dVT9KiDKNt3379mH/t7/tvnN2FtamTbD6+2H196O0aROs738f1qZNKPX2wurpQenmm1HasAHWuXOu+wBU7nvvPVjd3bB6e2FNTMDascOeV3e3Pa9du+xpN2xAacMG1xDUv/V5ecfl3Nfbi9Lx4/YYbrqp8riovJZQAAAgAElEQVTjx535We+9B6unB9YPfoDSpk3A5CSs3l77a2oZy8+jHmf19tq38hhKmzY5z6fmb/X2otTZ6V43mza5lsfq74fV3V1ZtuPHYd17LzA3Zy9PeVzFO+5AccuWyrrp6bHHs3594PxLx4/b66E8Xj1neTZtgnXuXGXb9vfbjzt1Ctb27fb8d+50lsdZzz09zuOc7XjunDMu1/LoY925015f3/uea305697nPu/6wuyse/9S4/csn/oZqBqXM//ydlTrXh+X1dPjXp4f/MDeP8rbGwBKBw5gdeNGe7/3/OjPO9bSzTejdNNNzvqyentd29upvF71/au0fr097vJY9Z9J69vWW2nDBnsZ1b5YPob0fVUdj651Vl7uKDn7eHkZ1T7hHI9AZQzaPuG9z1mnx4+7xuXa/uoY8q6b/n6USiVcefhhe+zd3ZX11dtrj6t8bDvL3dnpOrb9jiHv8aj2G2dc2v6mP857zYCzzWZnq9aNsw71c0f5/OVdRmd6dV/5eKzaHkePVsapzmlqXPoY1D6h1uHx4yh973v2+lL7vb6Mnn3Cez7Wx7A8MADLcv+o3jmHevZ7tY3UelZj9S63szzq3KT2JW196dO5Xoc8x5BaRjUufb/U5+U6h5bnVXVu19eXdn5R60Ktw9L69a51WNqwoXpb68fQpk2ufcI5V733nu+50Jmv55zw1VdfoVQquc9dx4+7z/f6a0f59RHLy7BeeAHWhx+6Xmv9zrPO+D3nUHWe1beZes3Rl9vq7nZvs/L5Xn+tBeCcQ9XxYj3ySNUYHDvox4b+muZ5nXMeW36cPi59var917WM+vHhGav++mj19gKTkyjefjtKW7c65xe//UvfV/Xto45j77nDeV31W19qXj7nNH2d6cvo97pduvnmyrnDc86pte6t3l5YJ0+6Xof6+/0/VaZZfk2qpr7j7l2oONN4MwV3wH1yb3u46y9M5XGtvvAC1u65xxzcyycdwj0luA8NJQp3a2CgpeBuHTtGuHu2hxcTScHdG+HefLhbb7+dHty1osLdOn26+XDftcvZl6qOtUbhriM2AbiXenthjY42Bne4j+MquNcYgwS4e8cVBPdm+TWpMnONu2rfvn3Y++CD7jtjwt06dgxAtuGO+XlYU1P2/YbhXrhwAWs9PUbgrk9DuKcDdwCJwl2th1aBu/OCHBXu+vFIuBPukAf30sGDFbhrr2lZgDtmZ5sPd7WvZgDurnfvCXcAwXBv22vcgeDfuNW/M4nzqTJ79+513+kH9y1bUBoZqQl3/YSWWbhrEe5tCPfyN23G4N7VBevUqUzAvfTii8nA/c47nfkT7s2DOwDCXcfK4iKg/cJcKu+4q321HeG+a5dzuaxUuDs/5dPnBcK9UbgDzfFrUmXyc9wjwd37XTPhLg/uExPV4yfc64K7s0ym4K6WMQNw1y9JaQTurm2WNNyPHCHchcLdGhtDaedOe5xlILmmTQDuWFiwvxlW239kxIV1v2V0zl/HjhHuMeGuTxcId3UuEQx333mhMbhb587Z37AkDfdbbkHpqacyA3fJEe4wA3fXWAl3321LuAuE++bNsE6edM0rcbj/6Ef2T8jaEO6AG1GEewDcR0dhjY4GbvtmwL1qfTUD7uWxR9nHvXD3PbcT7s74Cfd4cHfmnzTcvZcqE+6xI9yRLNyxvAzrxz8m3LMM94mJ1ob7nXdGh7tnH2sK3DV0VK0zwp1wrwO13loJ7uobaMI9W3AvHT1KuINwTzLCHQnDHYA1Nmb/uJNwzyTc1fZoVbhjdtY43K2BAcK9txelO+8k3KXA/eBBWFu3uu8XDHdnWU3DfceOyvGScbhjdtZ+fdamaybc8dFHVY8j3A3BXXmCcE8/qXC3PvywerDNhvvQkHsMhDvhniTcl5fh/T2EuHAHNMC0Mdydd/2iwl3bJ/T13BZwf+YZlG65pWlw9x5DzvL47IdtDfd+z+9oZRnuPtOFwv3gwfhw187tToQ74d5g7Qv3U6eAYhFAMnD3rUlwx8yMfSLyRLhHh3tp925YU1OEey24+5R5uE9N2esvw3DXn893PbQI3NV+0ky4V02fNbiXL+sLgru1ezcwP++si0Tgvm0bsLgoG+579iQGd7WMhHtl3r5wn5pyPuXMbwyEe3K1L9z1nTwq3PfuhTUxkT7cAd8TvTG479gBa9++WHDH7Kz9MWc+GX3HvTxdcf16lAYGUoe7+jx+wt3zmITh7oxT3yfm52E98UT9cNd+cTdpuFvHjhHudcDd740MNYZE4D43B2tgwD2tALirZQyEe8A7og3B3ftNpkC4O/NqEO6YmQEWFwn3CHCvWrcS4P7hh+5ztGdc0uAe9WMlq+Cufy5lLpdDX19fUwYYt1Thrp1oI8N9yxb7I770+/zgPjXlPslKhnv5RBEL7jVKA+76L01Wwb2MWiNw96z7JOGufxoH4e4Dd899keHu88KaFNyrLkkwCfddu1C6665MwT2oxODuN+82grtTu8FdXz9JwX1x0f6oUcK9+jEJw91v3pLhDtifE5/L5ZDP5wOnccG9r6+vCup+96VZ5uDuPSEHwN2bWLj39AAzM4R7HLgfOeL+sbUhuLvGQLgT7jqaH3/c2Sdd61A/rloR7gMDvr+XlAbcrYGBtoS72u9ShXv5DTOjcNfXjRC4q9cv1/wJ99Tq7Ox03kT3+4usLrjncv5Xzuh/KSrtCPfy19OCu4YaF9z16wHTgHtPD6wXXhANd9eyEu7OeiDcU4B7oQDrhRd8sd0OcA+cPgbc9cv/4sBdPW/UWgbu+jQpwR2AaxkJd23+hHtqdXZ2OpfMjI+PV9k8EtyD7k+jzMO9/EkdIuDu+ZPOznyyCHf1YkW4txbct293vSNcs/n5ygtZluB+8KB5uGvr3vV1wr1+uOv3Ee6Eu5qvQbhbU1PAZ5+5lolwzzbc8/l8tHfceamMAbiXSx3u5V+sU8tYC+7e51Djjwp36+23o8N9agpWX190uE9N2e8exoQ75uZSgTvm52Ht2RMP7j//uX2dZDvAPQba4sAds7Ow9uyphvvBg8DCgjPWZsDdD0NS4W69/Tbhri9PDLgX169HybO+CHfCvRG4+y0T4Z5NuHd2dob+fmnoL6fWukA+jULhPjSE0l13BcN9ctJ+gY4C94EBlDZvbk24e745SRzumzfDuv/+ynXvEeHurJuIcHctexy4o/LCahTucJ989ftC4a6WMW24Dw253g3PNNxReaFw7Yde+LQ53KMej876aje4b9vmfKOnT+f7BhLhXpkm43C37r0XmJtzz7cV4H7woDi4W6dPtyzcc7kcxsfHw6czMJZE27t3b024A5WDDzMzNtK1EybgA7cAuOvzItzdzxsK995eF5AId5/lTQPuIyPAwkIicK/6GuHe+nAvFOyPyNPGQbi7H+83nQ53a3SUcG81uPuc9xqCe0+P+9hJCe5+QE4b7q5zR4vBPWqhcJ+enhZ1jXtdcIf7xyuEexvB/ec/Fw93LCzY13AbhLszPeFuBu49PSg99VRm4O78nkAQ3L3PRbhXPd5vOh3ualyEuzaNMLijUHD9vRHjcPdDJ+HeFnBX17bX+kj2QJGrB0v6RBnAANy93+lOTKQH9/IfOiLc64e7C9tS4Q7/E3K7wt16++3qx2Qd7p5jLxTuk5MVPDcI99JTT1X9sbNQuHuXR79m2+eXhAn3cLhjcRHW00/Lh7t2mU/bw93nOVsW7uW/Ik+4p1/U3zOtgrt+Ybzfb7OmXdPh7gfitODer/3iC+HuTEO4tybc/V5Y2w3uTkm84+6zDzYE94DpGoL7jh32pyS1Mtzh+cU6CIB7V5frz9N713Oz4V61PIR7XXDHzIyzTA3DXe0TXgM89JB5uOvnizaEe9RPdsx5v6gujJ+enibc1dcJ96rnJdwJ96qvhcF9aspBWppwt06erLpPPY5w9yxPs+GuIR0g3KOUCNw95+OWh3uN6TIJd3Xf8rL9UzqfZWoU7kFAVuvLC+uwMUSBu+vxPnAv7d5d+YlkC8I96AqXmnAHKu+45/N5wl19nXCvet6Wh/vEhH0j3N2PawDuzjTnzsEaGLCXIQW4q2kId8Ldd3maCHfroYeccRHu2jSEezy411imVoO7NTZW+SalReEe+1IZfeKgD39PsyhwBzwIJNwJ9zrh7hoT4V55XEJwd5Z3YsL1kw1vrQh3LC66/2op4V7Zp7dssT/SN0W4W8eORZv54qLrE3bU4/0qHT/uXEusxkW4a9NkAO5V9xmEO+bnnX0ncBrPMrUa3F3NzqK0cyessTH/x2YU7kC0j2QP/bgYvz+3mmaEu3v5XI+RCPdHHgFmZlKFe2nnTlgffuhMS7jHh7s1MJAo3J35thPc4YEb4V411jThHrReIz/eJ9/XnKTgPjXl7LeEu1aW4X7kSPBy6fOvsUytDvew81JW4R4lOSKPmBS4e//Ygm+Ee+ALRdi8E4P75GTVNYBNh/uuXbAmJkKXV5+/Pq9U4F7+EX6kMRPusuF+zz2wnnjCHNxvuQWlV15pCtydscRMKtzVdbphjwucl88vWxLunjIM9ygR7oR7ZhID9ygR7sbgjvl5X7j71XS4B2AocJnTgrt+Iq8DK4S7cLh7jj3vMiYOd5/rf531RbgDCN7vwx4XOC/CnXAn3IMfS7jLinB3L5/rMULgbj34oHm4w3MiJ9xrlhm4R7zkyPWYhODuN5aG4L5nj/OTOsKdcI/yuMB5tQHcSzt3ouTzO3aEuzb/oK9Jhvvhw/ZftCfcY0e4o3Xhbt17LzA3ZxzuarlNw90V4V6zrMA9TlLh7p0X4W4A7qOjWD5xwhzch4Z87yfc7ep6x/3cOX8wE+6V+Qd9TTLcA85pVY8n3AMj3JFRuGt/PENfZhfcyzs94e6OcCfcCff2gDsALCwsGIN7UFmEu3XwoBG4Y3ERWF6uzJ9wjxThTrhnJsI9uNhwP3iQcBcEd3z0kVG41xvh7gP3oaFswH1gwP9yHZ95EO7JlUW4K3Q2AncsLgKFgvNPX7jrpQB3vVaBOwoFe92raVOAu3cMxuG+Z0/VfWr8hLvhCPfg4sLd7+QrGe7Wli3m4D41BRQKZuE+O0u4N1Cz4W6NjDhAcpUBuAeOwWceTYf73BysgQHCHfUtoxG4T0zYf5XTC/e5OQdEkeDuKQm4O89PuEefNg24ezIN96D7CPcUItyDaxe4OydkA3DXn1cC3PHZZ/YN7pMT4a7Nq9lwf6/yyUmuCPeq+deEeznCPSG4nzuH0i23JAJ35zFeuOtfSwnufssTOK+E4G6NjlbdR7gT7mlFuINwVy+oznxqwV0d5IR75Wsm4e59rFqmjMDdeu+9wN/PSAzuk5M2YNoY7q7rhgMi3KvLMtyBCsAJdyQKd78Id8I9rdoC7qWdO6PD3ecvlmUS7kePOtcWRoG7az4RDirCnXCvmmcEuAfOM2EwKUy2LdwjRLhXR7h7xkW4B+acQ2dnXddy6/Mi3CsR7snVFnBXJ4AocPcrk3DXDzTCvWrsmYG79pm3VcszP19ZJsLdPRbCPTTCvTrC3TMuwj2wsHMo4e6OcE+u1oB7sQjrrbciw906dw76n6Qn3Al3sXDXTnK1tj/h7mlurrlwP3iQcAfhHrVMwN3nM+gJ9+AId8I9rVoD7qg+wdSCe9VjCXf3fAh337EZgfvICLCwQLgnUDPhHohtwr3S8rLrOvsguFtjY7AmJ10PJdxD5tUEuPuOi3APjHAn3NOqZeCOxUVgZsb5pxeBVk8P4d5suI+M2NuAcA9dVu/yVI2RcG84wr12TYe7d9oAuPvlOka1S8LilAm4+/xuVc15Ee6Ee0pwx8wMrJERwj3FWgfunvwQmGm4f/556AtY2nD3LjfhHh7hXp4n4V49Lx3ujzzifnw7wb3B6oL7uXO+v2jYaEkuD+Fefi7CPfq0dcLdyQ/uap6Ee2oR7sgI3COghnDXigF36777Ar85Ity1MRPuxuHuXTeEe/TqgXuzShzup04BxWL11wh397wId3tawp1wT7NG4O73RxQAwl003OfnXb801VS4h1yDqsMt83B/8sn4cJ+a8j1WCHfCvebzEe5Nnxfh7pkX4W5PGwHuvj4i3EXWVnAPnJZwd89HEtz9ppEGd/ULpRmCe60X5LgR7m6446OPCHd9WsK96fMi3D3zItztaSPA3TfCXWRG4J7LBT9NX18fcrkccrkcpqenQ+dFuNdYDgX3yUlYY2OVL8zPE+6esScJd2e+hHtrwN3nY/GAGHAvT5NJuA8NAQsLhHtCJbk81tQU8Nln/s8TE+6BP41OC+6HDwPz84R7yFgjT5tFuA8N+f6VbWdcKcA9Scs2UlPhPjw87CyIX+Pj4+js7Kz6f7+GhoYwNDSEDRs2oKurCydOnMCJEydQKBR8b8Vt21AoFLA6OIjVs2cDpysUClg9exZr27ahcOGC79dLd9+N0h13YHVw0J53V1fN+Tnz/fRTZxxVXxscRGnrVhS/+13/x1+4gOL+/VgdHETxjjuw+umnoc9X3LYt+PnOnrXntW0bijfd5ExX3L+/armL+/ejdPfdtZdtcBCXz5/HWk+Pa93oy62v+yjrLMo2K27bZs//vvtcz1nvunfN/8IFrG3bVnM/KZa/XnzoIXvb+CxPsavLWc9R9g99earuv/lmZxnV9ghankKhgLV//mesbtyI0qZN9jYNe+7y/hV1nJH298HBwGMo7npo6HbhAkpbt/oe20H7fc3x/8d/YO3IERQuXPDdv1Y//RTF/fuxsrKCKw8/XDkOfPYJ/b6geanjqrh/f9W6qbW+au0nQWMIupXuuKPmflLcts0+Fi5cCN/vy9ujtHVr6LaOct6OeltYWMCVK1eS3bfqvCW5PLVuxa4uZ58rbd3q2p9Xz56t63ystlnQ9lfHiz4vv33Vuy1WVlaC15O234eNU1+eoHkV77sv9NzuWqZt20Jf+5xpv/vd0GNj9dNPA48NfZ9Q5466tnXE47xQcB/HxW3bsPruu1jbuBHFe+4JXYelrVt9xx96vvTZNx2HRDBGrVvY+vJbN859Fy7gxF134cSJE7j11ltx2223Ob40Ydkkairc8/k8AKCjoyPw62qaWtMBQHd3N7q7u3Hdddfh2muvxebNm7F582YsLS353tZ6erC0tISVo0excvp04HRLS0tYOX0aqz09uHz+vO/Xi1u2oHj77Vg5etT+d1dXzfmp2/InnzjjqHrOo0ex1t2N4ne/6/v1y+fPY3XfPnu622/H8iefhD7fWk9P8POdPm3Pq6cHxZtucqZb3bevarlX9+1DccuW2uvs6FEsvfMOVrduda2bpaUlLP/nfzrPp9Z9lHUWZZut9fTY63XHDtdz1rvu9flfPn8eqz09NfeTtfLX1x58EJfPn/ddnmJXl7PcUfYPfXm8918ZHEShvx8rR4862yNoeZaWllDYuxerGzfa3+Tt2xf6vGr/ijrOKLeVo0cDj6G466GR2+Xz57HW3e17bAft92HjV8vot38tf/KJs06vPPywM43fPqHfFzQvdVyt7ttXtW5qra9a+0nQGIJuxdtvr7mfrPX0oNjVhcvnz4fOS22Pte7u0G0d5bwd9Xbx4sVE96s4tySXp+b26uqqnKu6u13788rp03Wdj9U2C9r+6njR5+W3r+q3hYWFms+n7/dh49SXJ2heazt2hJ7b9dtaT0/oa5+zrr/73dBjY/mTTwKPDX2f0M8dUW9Rj/OlJfdxvNbTg5ULF7C2cSPWurvD12F3t+/4o5wvvfumOudcfvNNrHV3171/6+MKW/dB910+fx53/f3fY/Pmzbjuuutw/fXXO740YdkkMnKpTNBC9PX1YXh42DVd2I8YUrtU5s4767rsA0Bql8r4fs3kpTL6MvJSmZrVvOSh/CO9trhUZmoKKBQSHU/cS2Vq5Sxji18q40zDS2USKcnlqfk8MS+VCSq1S2UiXJaa9UtlrPfeq1wK0maXytQ7ft9xpXCpTJKWbaRE4d7Z2YlcLoe+vj7X/bW+S/EubFipwV3bEQj31oI7FhdhPf004d5gjcC9GWUa7nBvf8I9foS7XeJwn5ysug6dcHfPqxbcq8ZKuEevAbirbQIEw92EZRsp1Xfc41wXRLgHR7hr1QP3kOdUzxsGd2tggHAn3An3oGnrgDsWF4Hl5drTRIxwt0sa7vpzOtMT7q55tTLc600M3LWSese9pa5xV3kXVv93Zj5VhnCvGj/h7jNdRuCOxUVgZibyOKNEuBPuNedVD9wTjHC3I9zDI9x9xkW4OyVp2Ubi57iDcM8U3KemCHef6oZ7E7JOnoT14YepPLdfhHvtCHdzEe52hHuNsRLu0UtoffFz3A1FuAcXC+4DA1XYkgx3AIS7TxLgLi3CvXbG4f7hhyjt3Em4N/N5asF9asr5ZUjCPWCehHv1uCTCvVCo+yfGhHuKtQrcrbExlHbuTB3uvtMS7r5jI9yzVVPhXihU/3GQALhjfr4a3lHgPjVl73MtAnf1nIR7E5+nBty900WJcA+OcK+vROEeI8I9xVoF7oB9kmtluFtjY/YnDyAFuPvBShs74d76NRXufgXB3W9sEeCuj6sK7hMTgb+8Sbi7I9z9p4sS4R4c4V5fhHtyEe6QDXfrvffsE0kG4e6a3jTcaz2P9g2FMz7CveVqZbjXinB313ZwVz+pIdxbG+517E+EO+Geau0Gd6A27lyPIdxjR7i3Xq0C93ozCXf1Od6Ee+1Mwh0A4a7m1cJwryfCnXBPNQlwt3p6og2WcK9MT7gHzpdwb07G4V7+ham2gjtAuEeIcLcj3GuMlXBvaoR7ikmAe+QI98r0hHvgfAn35mQc7moawr3mcxLuTXwewt09r2bC/cknCfc6ItyTi3AH4e43LsK9emyEe7Yi3EOmI9yNRbjbtRLcw9YN4e6OcE8uwh2Eu9+4CPfqsRHu2YpwD5mOcDcW4W6XKNxHR2GNjtaeV1bgXiwCCwuRnjdOhDvhnmptA/epKVhDQ/b/E+7u0oD7kSOZgDsmJwn3coR7yHSEu7EId7sk4R5aluDe5Ah3wj3V2gXurukId3cpwB0A4Z6xRMN9chLW2Jj9D8K9qRHuwdOFRbjHTxTc//3fnY9AJtwrEe6GItxrTxcIhakp+yRMuPtGuLdekuHuinBvaoR78HRhEe7xkwR3PcK9EuFuKMK99nRh40wK7tbJkyi8/z7h7p2m/A1S1Aj35kW4h0xHuBuLcLcj3NOPcK9EuBuKcK89nSm4A0ChUCDcG4xwb1614O47fTPgvmdP+EAJ96ZGuAdPF1bm4b57t31cE+5OhHslwt1QhHvt6ULHOT+P0s03E+6eIsP91VeBQoFwz0AS4B4pyXDv6QFmZmpOQ7iH18pwtwYGKv8vDe79/XWte8LdUyvBvfxhH3qEu6EI99rTRRlnaf16wt1TZLiXpyHc5Ue4h0wXBe5Rzif1wH1iAtaOHYR7s54nBbi7pifcXfMi3CulDXe/CHdDEe61pyPc40W4t16Ee8h0KcAdCMdd0rUj3DE/D2vPHvNwHxmp+XnkRuG+uAhrbIxw90S4VyLcDUW415huaEgs3K0PPwydH+Hu+Rrh3lCEe8h0hLuxjMMdtffnZsE9LKNwL0e4u0sL7tbAAOGeUIQ7UoT7wABKnZ2hs4kKd2fakNKAe5QId8/XCPeGItxDpiPcjZUG3LGwABQK4dPVqC3hPj7e8HOqeYmE+5EjwMcfG4c7AMI9oQh3pAd3oI5LSAj3SoR7VYR7dYR7yHSEu7FSgXsC07Uj3JPaN6XCHQAwO0u4g3A3VqvBHXNzobMh3D21K9yPHAmcD+FeHeEeMh3hbizC3S4U7gsLKB08SLg3O8IdAOFurJaDe4QId09tCvdaEe7VEe4h0xHuxrJOnoQ1Otr058k83AHXvpTIeXZxEVhejjRpU+A+NWXkm7a6ItwBEO7GItwjTBtS4nC/885ETkyEu+drhHtDEe4h0xHuLRfh3ljNgLvICHcAhLuxCPcI04aUONwTOgAJd8/XCPeGygzcFxZ8/zhI3Ah3d4R7/OkIdxnzSjzCHQDhbqxMwb1YBObn63+c9/nbBe5lvBDu5a8R7g2VGbgnHOHujnCPPx3hLmNeiUe4AyDcjZUpuCeUcbiPjdl/ljykpOGuItzLXyPcG4pwD5mOcG+5Wg3u1smTiT13lKxz5+xr4pOYV4vAvfTDH8KamkrkaQn3ZCLcQbjHnQ/h3niEe/Mi3EOmI9xbrlaDe5ZrFbgnuf0J92Qi3EG4x51PqnDfvz+xd0YiPScI96xFuIdMR7i3XJHPSxE+hhgg3BuJcK+OcE8mwh0A5udhPf004V7nfFKFe8IHG+HeehHuIdOlBHfMzAT+Rc9mRLjHj3CPH+Hu02efOZfdEO7xI9zL1XpBJtz9I9wbj3BvXoR7yHRpwd1whHv8CPf4Ee61I9zjR7iXI9zrnw/h3niEe/Mi3EOmI9xbLsJdToR77Qj3+BHu5ULhvmdPfQNNMMLdE+FeFeFeXbvCPWqEe+tFuMuJcK8d4R4/wr1cTbinvIMR7p4EwD2pP19OuDcvwr12hHvrRbjLiXCvXdquAgh3YzUL7tbUVOAfS0p7ByPcPQmAe1IlBffiH/+Ite5uwl2LcK8d4d56Ee5yItxrl7arAMLdWM2Ce815pXiZDEC4V0W4V1UsFrG6dSvhrkW4145wb70IdzkR7rUj3ONHuGcgwt0T4V4V4V4d4V47wr31ItzlRLjXjnCPX+vCXV2LfPJkYtcjpxXh7olwr4pwr45wrx3h3noR7nIi3GtHuMevqXDv7OxELpdDLpdDZ2en7zR9fX3ONNPT06HzjAr3Vopw90S4V0W4V0e41y4puFsnT4rGFuEeP8I9foR77bIE92ZYtpGaBvfh4WH09fU5/+7s7MTw8LBrmvHxcWcl6P9fK8I9wrQhEe4xnhOEe9Yi3GuXFNwB2eX06v8AABZISURBVNgi3ONHuMePcK9dVuDeLMs2krFLZfL5fNXC5vN55PN5598dHR2Bj+/u7kZ3dzeuu+46XHvttdi8eTM2b96MpaWllr+t9fRg+ZNPIk8bNk3x5ptDp4syn8XFRaxu3Rpp2npuK0ePYuX06cCvL3/yCVb37TP6nEtLS1g5fTp0miS37eXz57Fy9ChW9+1DccuWmvO5dOkSVrduxcqFC4mvm6zeLp8/j7Xubqz29ODy+fOh06/u2xc63crRo5HmdeXhhyMfs2ndVk6fxsrRozWniXpsq3017WXyu128eDH1MZi6Fbu6Ep3f5fPnEz2fLCwsRHpOqftSPbd6XrdN35Y/+QRrGzdirbvb+Gutvn7SWn7lx+uuuw7XX3+940sTlk0iI3AfHx93fcei6uvrc62Ajo6OwB8xDA0NYWhoCBs2bEBXVxdOnDiBEydOoFAotPytuG0bVj/9NNK0q7/9bfj8br4ZxW3bGp7P8vIy1np6QudV7211cBCrZ88Gf/3TT1Hcv9/ocxYKBayePRs6TaLb9sIFrA4Oorh/P0p3311zPisrK1jduhWr776b+LrJ7O3CBZS2bsXqk0+iMD8fvi3270fhwoXQ/SRsmpWVFVx5+OHIx2xat9WzZ+3lqbVOoh7b5X017WXyuy0sLODKlSupj8PErdjVlew8L1xI9HyysLCAlZWV0OeUui/VtS3qeN02fVv99FOsbdyI4j33GH+t1ddPWsuv/Hjrrbfitttuc3xpwrJJlCjc1XVA+oL19fUF/tjA+51LlO9S2vFSGczPA8ViYrOLcqlMlAoFXirTaLxUpnk5l8pE/LE7L5XxmYaXymQqXiojJ14qUzvJl8qYsGwjNfUd946OjqofKejxGvd0ItxjPCcI96yVJtxX8nlgbi7yWNOIcG+9CHc5Ee61kwx3b82wbCM1De76b9iqm7oGSP9uhJ8qYz7CvTprbAzW5GTtabIA9z/8AdbISKJjzGyLi7BeeCEVuH/11VeRh5lWhHvrlTTcMTsLa2wssdkR7kIi3AFEg3uzLNtILfs57iw4wj1emYC71BeKlIqCU2dawr16GsI9UyUO94RrK7gPDQELC2kPwz/CHQA/x91YhHvjEe7xItyzF+EeHOHeelkDA2kPoWbtBHfREe4ACHdjEe6NR7jHqylw37Mn8Fpowr3xCPfgCHdmOsJdSIQ7AMLdWIR74xHu8WoG3Gs+H+HecIR7cIQ7Mx3hLiTCHQDhbizCvfEI93iZhjsWF51lJdzjRbgHR7gz0xHuQiLcARDuxiLcGy9xuCeMWcLd87yEe+wI9+AId2Y6wl1IhDsAwt1YhHvjWW+/nSjck45w9zwv4R67pOFuvfde6Dom3GVFuMuJcBcS4Q6AcDcW4Z5As7OEe4wI9+yVNNyjRLjLinCXE+EuJMIdAOFuLMI9gQj3WBHu2YtwD45wZ6Yj3IVEuAMg3I1FuCcQ4R4rwj17Ee7BEe7MdIS7kAh3AIS7sQj3BCLcY0W4Zy/CPTjCnZmOcBcS4Q6AcDcW4Z5AhHusCPfsRbgHR7gz0xHuQiLcARDuxiLcE4hwjxXhnr0I9+AId2a6KHBnBiLcARDuxiLcE4hwjxXhnr0I9+Csqanwj78k3FmCEe5CItwBEO7GItwTiHCPlXS4rxw/DiwsGBpVNiLcG4twZ0lGuAuJcAdAuBuLcE8gwj1W0uH+9ddfGxpRdiLcG4twZ0lGuAuJcAdAuBuLcE8gwj1WhHv2Itwbi3BnSUa4C4lwB0C4G4twTyDCPVaEe/Yi3BuLcGdJRrgLiXAHQLgbi3BPoAThvrS0lMCA3BHunucl3GNHuDcW4c6SjHAXEuEOgHA3FuGeQPPzsI4caXg2hLuh5yXcY0e4NxbhzpKMcBcS4Q6AcDcW4S4nwt3Q8xLusSPcG4twZ0lGuAuJcAdAuBuLcJcT4W7oeQn32BHujUW4syQj3IVEuAMg3I1FuMuJcDf0vIR77Aj3xiLcWZIR7kKancXa5s0oHjhAuBPuzY9wlxPhbuh5CffYEe6NRbizJCPchTQ7i7WeHqyNjBDuhHvzI9zlRLgbel7CPXaEe2MR7izJCHchRYX7/DysoaGmDIFwjx/hzmJHuBt6XsI9doR7YxHuLMkIdyFFhXsTI9zjR7iz2BHuhp6XcI8d4d5YhDtLMsJdSIQ7AMLdWIS7nAh3Q89LuMeOcG8swp0lGeEuJMIdAOFuLMJdToS7oecl3GNHuDcW4c6SjHAXEuEOgHA3FuEuJ8Ld0PMS7rEj3BuLcGdJRrgLiXAHQLgbi3CXE+Fu6HkJ99gR7o1FuLMkI9yFRLgDINyNRbjLiXA39LyEe+wI98Yi3FmSEe5CItwBEO7GItzlRLgbel7CPXaEe2NZR45Em45wZxEi3IVEuAMg3I1FuMuJcDf0vIR77Ah3MxHuLEqEu5AIdwCEu7EIdzk1C+7W2BisycngCQj3qgh3/wh3MxHuLEqEu5AIdwCEu7EIdzk1C+6hEe5VEe7+Ee5mItxZlAh3IRHuAAh3YxHuciLcDT0v4R47wt1MhDuLEuEuJMIdAOFuLMJdToS7oecl3GNHuBuqUAAWF9MehW+Eu5wIdyER7gAId2MR7nIi3A09L+EeO8KdEe5yItyFRLgDINx96+vrQy6XQy6Xw/DwcOg009PTofMk3OVEuBt6XsI9doQ7I9zlRLgLiXAHEB3uzbBsIzUN7uPj4+jr63P+3dHR4TtNZ2dn1f/XinCXE+Fu8LlDTnKEu3+EOyPc5US4C4lwBxAN7s2ybCMZu1Qml6t+qnw+j3w+7/zbb4Xoj/e7Xbx4kbc2u331+9/jysMPG3/eS8PDuDQ8nMoyr27dmvp6z+Lt0vAwlgcGIk175eGH8fXYWOpj5o033nhr5u2r3/8eq1u3tu1rWpAnTVg2iZoOd/XjA32h9K/pP3bo6OgI/RED33GXE99xN/jcfMc9VvW8446ZmUR+wZLvuMuK77jLie+4C4nvuAOo7xr3pC3bSInCvbOzE7lczvVjBZX3OxJ1n3dhwyLc5US4G3xuwj1WdcE9oQh3WRHuciLchUS4AwiGuwnLNlLT3nEfHh52LbR3wQBe4571CHeDz024x4pwZ4S7nAh3IRHuAKK9494syzaSsU+VCbq4n58qk90Id4PPTbjHinBnhLucCHchEe4A4n2qTFKWbSR+jjuLHeFu8LmPHKn5dcLdP8KdEe5yItyFRLgD4Oe4G4twlxPhLifC3T/CnRHuciLchUS4AyDcjUW4y4lwlxPh7h/hzgh3ORHuQiLcARDuxiLc5US4y4lw949wZ4S7nAh3IRHuAAh3YxHuciLc5US4+0e4M8JdToS7kATAXUKEu6EIdzkR7nIi3P0j3BnhLifCXUiEOwDC3ViEu5zaDe5YXrZvAiPc/SPcGeEuJ8JdSIQ7AMLdWIS7nNoO7oIj3P0j3BnhLifCXUiEOwDC3ViEu5wIdzkR7v4R7oxwlxPhLiTCHQDhbizCXU6pwX1+HtbQkPnnFRzh7h/hzgh3ORHuQiLcARDuxiLc5ZQa3FlVhLt/hDsj3OVEuAuJcAdAuBuLcJcT4S4nwt0/wp0R7nIi3IVEuAMg3I1FuMuJcJcT4e4f4c4IdzkR7kIi3AEQ7sYi3OVEuMuJcPePcGeEu5wIdyER7gAId2MR7nIi3OVEuPtHuDPCXU6Eu5AWF3H51VcJd8LdTIS7nAh3ORHu/hHujHCXE+Eup0uXLhHuhLuZCHc5Ee5yItz9I9wZ4S4nwl1OhDvhbizCXU6Eu5wId/8Id0a4y4lwlxPhTrgbi3CXE+EuJ8LdP8KdEe5yItzlRLgT7sYi3OVEuMuJcPePcGeEu5wIdzkR7oS7sQh3ORHuciLc/SPcGeEuJ8JdToQ74W4swl1OhLucCHf/CHdGuMuJcJcT4U64G4twlxPhLifC3T/CnRHuciLc5US4E+7GItzlRLjLiXD3j3BnhLucCHc5Ee6Eu7EIdzkR7nIi3P0j3BnhLifCXU6EO+FuLMJdToS7nAh3/wh3RrjLiXCXE+FOuBuLcJcT4S4nwt0/wp0R7nIi3OVEuBPuxiLc5US4y4lw949wZ4S7nAh3ORHuhLuxCHc5Ee5yItz9I9wZ4S4nwl1OhDvhbizCXU6Eu5wId/8Id0a4y4lwlxPhTrgbi3CXE+EuJ8LdP2tyEtbYmNHnJNxlRbjLiXCXE+FOuBuLcJcT4S4nwl1OhLusCHc5Ee5yItwJd2MR7nIi3OVEuMuJcJcV4S4nwl1OhDvhbizCXU6Eu5wIdzkR7rIi3OVEuMuJcCfcjUW4y4lwlxPhLifCXVaEu5wIdzkR7oS7sQh3ORHuciLc5US4y4pwlxPhLifCnXA3FuEuJ8JdToS7nAh3WRHuciLc5US4E+7GItzlRLjLiXCXE+EuK8JdToS7nAh3wt1YhLucCHc5Ee5yItxlRbjLiXCXE+FOuNcsn8+jr6/P92t9fX3I5XLI5XKYnp4OnRfhLifCXU6Eu5wId1kR7nIi3OVEuNcP9yQt20hNh/vw8DByuZzvwo6Pj6Ozs7Pq//0aGxvD2NgY7rzzTmzevBmjo6MYHR3F2toabyndLl++jMXFxdTHwdsarly5gq+++ir1cfC2hkKhgIWFhdTHwZt9W1hYwOrqaurj4M3eFoVCIfVx8LaGxcVFFM6cwdrISOpjMX1Tfrz77rvR3d3t+NKEZZOoqXAfHx9HR0cHhoeHfRc2n88jn887/+7o6Aic14033ogbb7wR3/rWt3DNNdfgO9/5Dr7zne9gcXGRt5RuX3/9NRYWFlIfB2/cFtJuFy9eTH0MvHFbSLtxW8i5LSwsYPnUKVx+9dXUx2L6pvx4zTXXYN26dY4vTVg2iZoG9+npaeRy9uyDFravrw/Dw8POvzs6OkJ/xMBLZeTES2XkxEtl5MRLZWTFS2XkxEtl5MRLZaJdKtMsyzZSonDv7Ox0fpSQz+ed633UzbvA+Xy+amHDItzlRLjLiXCXE+EuK8JdToS7nAj3YLibsGwjGfnl1KDvUuJcF0S4y4lwlxPhLifCXVaEu5wIdzkR7vX/cmqSlm2kVOCufzfCT5XJboS7nAh3ORHusiLc5US4y4lwbxzujVi2kfg57ix2hLucCHc5Ee6yItzlRLjLiXDn57gbi3CXE+EuJ8JdToS7rAh3ORHuciLcCXdjEe5yItzlRLjLiXCXFeEuJ8JdToQ74W4swl1OhLucCHc5Ee6yItzlRLjLiXAn3I1FuMuJcJcT4S4nwl1WhLucCHc5Ee6Eu7EIdzkR7nIi3OVEuMuKcJcT4S4nwp1wNxbhLifCXU6Eu5wId1kR7nIi3OVEuBPuxiLc5US4y4lwlxPhLivCXU6Eu5wuXbqE1Y8/hjU1lfZQUotwNxThLifCXU6Eu5wId1kR7nIi3OV06dIlrK6upj2MVCPcDUW4y4lwlxPhLifCXVaEu5wIdzkR7oS7sQh3ORHuciLc5US4y4pwlxPhLifCnXA3FuEuJ8JdToS7nAh3WRHuciLc5US4E+7GItzlRLjLiXCXE+EuK8JdToS7nAh3wt1YhLucCHc5Ee5yItxlRbjLiXCXE+FOuBuLcJcT4S4nwl1OhLusCHc5Ee5yItwJd2MR7nIi3OVEuMuJcJcV4S4nwl1OhDvhbizCXU6Eu5wIdzkR7rIi3OVEuMuJcCfcjUW4y4lwlxPhLifCXVaEu5wIdzkR7oS7sQh3ORHuciLc5US4y4pwlxPhLifCnXA3FuEuJ8JdToS7nAh3WRHuciLc5US4E+7GuuGGG3DDDTekPQwG4MSJE9i8eXPaw2AA3n//fVx77bVpD4MBmJ6exjXXXJP2MFi5q666ChcvXkx7GAzANddcg+np6bSHwQB0dXXhtddeS3sYqUa4G4pwlxPhLifCXU6Eu6wIdzkR7nIi3Al3YxHuciLc5US4y4lwlxXhLifCXU6EO+FuLMJdToS7nAh3ORHusiLc5US4y4lwJ9yNdcMNN+Caa65xVjhv6d1uvfVWXHfddamPg7d+9Pb24pvf/Gbq4+CtHw888ACuuuqq1MfBm337i7/4C/zTP/1T6uPgrR9XXXUVHnjggdTHwVs/vv3tb2Pjxo2pjyPN24033oj+fsK96ekrm7d0b7fddhuuv/761MfBWz/uvfde/PVf/3Xq4+CtHw8++CCuvvrq1MfBm337xje+gR/96Eepj4O3flx99dV48MEHUx8Hb/34u7/7O9xxxx2pjyPtWxbLJNyzurJbraGhIXR3d6c9DAZgcnIS119/fdrDYABmZmawbt26tIfByl199dVYWFhIexgMwLp16zAzM5P2MBiA2267DSMjI2kPg8WIcGexI9zlRLjLiXCXFeEuJ8JdToR7diPcWewIdzkR7nIi3GVFuMuJcJcT4Z7dCHcWO8JdToS7nAh3WRHuciLc5US4Z7fMwZ0xxhhjjLF2jHBnjDHGGGMsAxHujDHGGGOMZSDCnTHGGGOMsQxEuDPGGGOMMZaBCHfGGGOMMcYyEOHOGGOMMcZYBiLcGWOMMcYYy0CEO2OMMcYYYxmIcGeMMcYYYywDEe6MMcYYY4xlIGNw7+zsxPj4eGLzy+XcQ+/s7EQul0Mul0M+n3fu7+vrc+7P5XKYnp6uul/d1y6ltS3y+bxzf19fn3M/t4XZbaFvB+/XuC3MHxf6/fo6b+dtAcjYHkGvJe22PZLaFvq67ezsdO4PWrf13t8OpbUtVN7jqJ23RVplDu7Dw8POTqLK5/NVEFTP1dHRUbUzjY+POzuq/v/tUhrbYnx83HW/GgO3RTrHhXcMAI+LtI6LsPXfjtsCSGd71Lud2qUktsXw8HDVa8Dw8HDdxwC3hfltoR7jPY7afVukVSpw179D8250dX9HR4fvfNQ7IPrX/U62+nTed3nz+bzrnZSg52rV0tgW6n5uC3dpHRf6feobW24L89si6IWv3bcFkO55yu/+dt4eSW0LvXw+j+Hh4cB1W+/97VIa20JN43dfO2+LtDIOd+93ZZ2dnZiensb4+Lhro4d9V+ndQbw/9lEvit6dTH2nOTw87JpXO/2IJ41t0dfX53pB5LawS2NbqLw/BeG2SGdbqHey9OnbfVsA6W2PoPNXO2+PpLeFfu4JWrf13t8upbEt9HieSr/U33HP5XK+l1IE/VhfVes7O+/OpNK/o/TubO1UGtvCOw9uC7s0jwt1oldxW5jfFvo7vNPT086Podt9WwAyXjP07dTO2yPJbdHX1+cCZ9C6rff+dimNbaHn92ZorelZ8jUV7n7Xmvtt6EZPwvr1WurFb3p62jnhqtS78O14XZaEbeF9x53bIp1t4Tct0J7XK6a9Lfx+1KzeNWu3bQGkvz2C7m/H7dGMbdHR0VH1DRKvcQ8v7W3hfVw907Pkayrcx8fHq65pVidD/UeR6pciGnn3RP/xpvddRX5CgIxtwU+VsZOwLbzz1efPbWF2W+i/h6Pf327bApCxPYLub7ftkfS28L47rL8mB63beu9v1SRsC5X3OGq3bSEhfo47Y4wxxhhjGYhwZ4wxxhhjLAMR7owxxhhjjGUgwp0xxhhjjLEMRLgzxhhjjDGWgQh3xhhjjDHGMhDhzhhjjDHGWAb6/wf5sa+VBvLtAAAAAElFTkSuQmCC"/>
          <p:cNvSpPr>
            <a:spLocks noChangeAspect="1" noChangeArrowheads="1"/>
          </p:cNvSpPr>
          <p:nvPr/>
        </p:nvSpPr>
        <p:spPr bwMode="auto">
          <a:xfrm>
            <a:off x="4687888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png;base64,iVBORw0KGgoAAAANSUhEUgAAAu4AAAHCCAYAAACwm0waAAAgAElEQVR4nOy9a68k13nfO99A+gS0gPkasqEXtiYSxReBAQG0LIvUkBNMFFoKkyNYpCSOgATIBBBC0rDIV9YrYkAfAzyanJwgOozHynhOYInGAAIMaPZ19r27635ba9Vl1f+8WFXV1d1V1dW9u6ur935+xAJn711dterS1b96+lnPugGCIAiCIAiCIHrPjU13gCAIgiAIgiCI+ZC4EwRBEARBEMQWQOJOEARBEARBEFsAiTtBEARBEARBbAEk7gRBEARBEASxBZC4EwRBEARBEMQWQOJOEERvuHnzJm7durWWdT9+/Bg3btzA/v5+8btbt27h5s2bK93O/fv3cePGjYl2//79lW5jmun9mPdzW7o6Zosw3Z8yi1w/i5ynW7durf0cEgRBtIHEnSCIXvDgwYNCoB4/frzy9d+9e3ftEjotgtNtXaxL3Ls4Zotw69Yt3L17t/Jvi1w/i56n/f39xgcGgiCIriBxJwiiF9y6dQu3bt3CjRs3auXsMlRJ6Cq5efMmbty4URnxzf/WlfCuU9w3RR79r6Pt9bPsebp79+7avg0iCIJoC4k7QRAbJ5ey+/fvN8piHnEtpznk0dVyxHU66poLXd5ysasS2qb11JG/pimdIt+vBw8eTPw+l8W8Tf+9TZ+Wibjnx7wuVWSRYwbMRrGnz1/+uunttk1BaYq2t71+LnOe8m2s49sggiCItpC4EwSxcXJZAsZpCVVyVY6qliOj02I7LY9tJXTeeurI1z+P6UjvtLRXyXubPi0q7nXrLG+77TGregBo8/A072GlTL6NuuUWuX6WOU85N2/eXMu3QQRBEG0hcScIYqPkolUWojrByn8/LWW5AOcyW47A5rTJ126zniraDoos71eVYOa/q5L7pj4tKu75OstUbXuRY1b1sDHdh+n158vNO3b5NyxVD1CLXD/LnKcy5QcEgiCITUB3IIIgNkouZeXobC500xHWKqFqirCWmSehbddTxbQ4zutDeXtNr23bp8sOTi1HvxcR9ypprnvtZWS6qf+LXD/LnKeqbfUh558giOsJiTtBEBulLn1iOmILNOdqz0u3mCehbddTtw9thHBaXvM+1e1z2z4tKu5N6S2LiHtT/3J5zoW6Tr7biHvTMotcP8uep7p9IgiC6BoSd4IgNkZTrnVdnnQfxf0yudPlyHu5LdKnRcW9Lr9828R9mevnMjnuJO4EQWwaEneCIDZGVa51TlXOdZX89SFVpk21kjzNoo2E53K4jlSZOtleJsd90VSZVYv7otfPZc8TiTtBEJuGxJ0giI3QZuBnLrFt5G9aMKelrSo/ed7g1Kr11NFUHzzfj6rKLtP7P52z3aZPy4j7tGxXpcoscszaDE5dVtybvmlZ5Pop97fteSpDOe4EQWwaEneCIDZCm7SFacmsk7+6lImyTJZrvy9aDrJt+sy8tI1p6spBVkWJm/q0bFWZeXnhbY7ZIuUglxX3ugeIRa+fnEXPU87du3c3NmssQRAEQOJOEMQGaEqxmKYsaE3VRaYFt0q2p8W4zQRMi+a8l2U3b01R4WmJrjom8/q0TFWZKsmuilC3OWZVefrTXEbc8/Xn+73s9VNm0fOU95XquBMEsUlI3AmCIIje0zRzahfQzKkEQfQBEneCIAii9+TivKn88rt377Ya60AQBLFOSNwJgiCIrWBTUfc8NYcGpRIEsWlI3AmCIIitYFMCfevWraXKhBIEQawaEneCIAiCIAiC2AJI3AmCIAiCIAhiCyBxJwiCIAiCIIgtgMSdIAiCIAiCILYAEneCIAiCIAiC2AJI3AmCIAiCIAhiC9g6cf/hD3+It99+e9PdIACEYQjf9zfdDQJAkiRwHGfT3SAASClh2/amu0FkWJaFNE033Q0CgG3bkFJuuhsEAM/zEEXRpruxUe7du4d79+5tuhsLQ+JOLA2Je38gce8PJO79gsS9P5C49wcSdxL3ziBx7w8k7v2BxL0/kLj3CxL3/kDi3h9I3EncO4PEvT+QuPcHEvf+QOLeL0jc+wOJe38gcSdx7wwS9/5A4t4fSNz7A4l7vyBx7w8k7v2BxJ3EvTNI3PsDiXt/IHHvDyTu/YLEvT+QuPcHEncS984gce8PJO79gcS9P5C49wsS9/5A4t4fSNxJ3DuDxL0/kLj3BxL3/kDi3i9I3PsDiXt/IHEnce+Mqyju6kOl3Gb/Pt2qfl/3mvE2VguJe38gce8PJO79gsS9P5C49wcSdxL3zrgq4l4l43lLEgnGItiOgGVxmBaHH0RwXYEgCIvX+0EIzxeQMkUcS3heCMvmYDxuXP+qIHHvDyTu/YHEvV+QuPcHEvf+QOJO4t4Z2y3uTTKdQogYlq0knbEIo5GP8wsPusHguAIXAw+DkY8olhAixtmZg8HQAxcxbEdAMwKYFoNuMPhBhChK4Dgcuh7AcQSiWK5U5Enc+wOJe38gce8XJO79gcS9P5C4k7h3xvaKu5JkIWL4fogwSoA0HTeksB2O4xMHpsWRyBS+H8IwGUSYQIgYms5weu7BcQVsm+PwuYWRFsCyOUZagCCLtGuaD00PYNscFwMl/oORD9cLEQQhNN2HZXOIMFbJOUsKPIl7fyBx7w8k7v2CxL0/kLj3BxJ3EvfO2C5xH0e1wywqbjkCls1hmByMRcXfZSJhWkrADZPB9UJwHsO0OAIWg/MYli1wduFhpAUwbY7TMxeGyTDSAmgGQyLVunTdh6b5sB0VpbddoaSdRdBNhtNzFyNNybvnh2A8hqzIkZ8HiXt/IHHvDyTu/YLEvT+QuPcHEncS987ou7hPf0BwHiMIInheiIuBD8sRiCIJXQ+g6QxxotJXojDBcOTjYqDaYOjD80OYlpLrXNwNk+Ni4MLIUmLyNtIDiCiBlBKaHmA48sFYBMvmGI58mJmkD0Y+BloAXQ8wHPq4GCqBT1MgihKEYdJ6QCuJe38gce8PJO79gsS9P5C49wcSdxL3zuiruJdzxvOccyEScB7DsFSOuqYHsBwBAGCBin4HPAZSIAgijEZBkc8+0gKYFofjCvhBhDBM4AURuIhhWQy2o0TccQUYi2CYDJrBVI67qf6f58vbNsfFUOXLXww86CbLxN3D2bkL0+aQMoVtc9hZCk0QhIjj5hssiXt/IHHvDyTu/YLEvT+QuPcHEncS987ok7hXlWYEAM8LcXbu4WLow/NUnrppcximkupEpgiy/HUmYgBQVWO8sEhZ4SIG4zHCSCKKJaRU1WakTBHF6ndxIhHHEjLLnXdcAdsRYDxGFCXZgFUGTQ+gmyrf3TAY4lgijBIYJsPZuQvNYDBMpr4RsFUqz/mFB8NUg1ylVHn4ah/H+0/i3h9I3PsDiXu/IHHvDyTu/YHEncS9M/oi7tOVWXw/hO1wxLFEFEmMtCDLR/dxfu5iMPKLHPahFmCkBXBcUeSl5zJeN1C0qbxj3YdSnEj1QOCHEGGCgEVFqcgoSqAbDEZWavI8e9BwXIHByIeWRf69QL2G8xhJMinvJO79gcS9P5C49wsS9/5A4t4fSNxJ3DujD+JeJc6myXB65sCwOHiYwLQ49CxiPdICHJ86xaBTTQ/geGGlqKdpCpmquuycx/C8EI7DYVkMpqly08vNyEpA2jaH6wkETJWBlDKFlJMR8nLfQxHD9yMVzU9S6DqDYapvBU7OXIyKkpISpskwyHLhuVDijzQlce8RJO79gcS9X2xK3J88SREEnW+215C49wcSdxL3zti0uFdGu1PAcgSGWRnGPLpumBw+ixFFEo6jpFpmYl5+fRxL+EEI02SqlKPmYTBwcXpq4/lzEwcHBvb2dOzuatjZmWy7uxr29nTs7xs4fG7i+MTCxYWD0ciDpvkwDBXZF2E8kfKSiz2yQamOpwbCanoAw+KwHZVb7zoCg6Ea3Kpl1WzybwlI3PsDiXt/IHHvF5sS9zt3Upyddb7ZXkPi3h9I3EncO2OT4p5LtuuF8IKoqAgDoMgL141xeUbd5AhY+Y2h6rXLfACrzaHrPgYDF0fHFnZ3NTx7Nlpp29nRcHBo4OzcgaZ5MM0Avh8iTsY3TylTxDIF41GRh894hDCMVarPwINhcVxceNB1Bt8Ps0o3Ar7v09fQPYDEvT+QuPcLEvf+QOLeH0jcSdw7Y5PiHkUJHFdANxkcL5wQd9sWOL/wVApMpHLL8wh7vkz+ek33cXbmYP/AwM7OakV9Xtvd03B0bGE48mBZStClHA+w5SIuSlCalhrY6rghzs9dnJ65cB2h0nRMBsY5iXtPIHHvDyTu/YLEvT+QuPcHEncS987YpLh7XgjD4hBhUqSLpGmKFIDrCpg2R5ylnxQTK2UybNkMFwMXB4cGdnZWH1lfuO2MsLen4eTUgq778DxRlH/MK9j4QQTGI8RxUpSndB0BTQvUZFKWB9N04LhCzQRLbAwS9/5A4t4vLMuCaaZIOr5FkbjPQuLeH0jcSdw7YxPizrkqzWg7ArrJEcUSyCqzMB4jSiTCMAEXSVHOcRy9Zjg7s7G3r29e1uvSaXY1PD8yMRx58PwQSSJRzPoKVWpSTf7Esrx5lk0g5cK0XIwykZfZQwzRPSTu/YHEvV9YloV797qXaBL3WUjc+wOJO4l7Z3Ql7sUAzjSFH6hKMJatyjmaNkecSLiugGFxhFMTFUVRAtvmODtzei3sMwK/M8LRkQlN81WaT5ZCk9d9N22u6tEbDMORDz9QqTKepyaCklmpSEqd6R4S9/5A4t4vSNz7A4l7fyBxJ3HvjC7EvZyT7nqquoplcwy1QEWd9QCarmYq9YKoiLJLqeq5DwYuDg6MjYv4sm13V8PJiQXTChCGSZH2I8IEYSShGwy6wSCyqjKqdn1SlIkkce8eEvf+QOLeL0jc+wOJe38gcSdx74x1i/t0mUbbEdCy+uuGwYqJiaxs4qIki0qHYQLTDHB0ZHY+4HRdbX9fx/mFC98Pi+g7ALhemOW8+7Adt/S3dOYYEt1A4t4fSNz7BYl7fyBx7w8k7iTunbFOcS9mQQ1CaLpfzCw61BlGOoPjqAGoPosnlmcswsXAxf4WpcW0bjsjHB1bsGxeTBgVx1IN1DU92LZbPLwAUINas9QZGrDaHSTu/YHEvV+QuPcHEvf+QOJO4t4Z6xL3cpTY8wSOji0cnzrQTSXtRycOhloALhI1OBVKUj1P4OTE6kelmDW2g0MDw5FXzJyqBt+qOu5JIhEEISyLw7IFBgMPFwMPTGQPOCs/W8Q0JO79gcS9Oz77bL4ck7j3BxL3/kDiTuLeGesU9xwpUziuwEjz4boqx900VYpMPnFRHEtYFsPz5+bGpbqrtrur4ezcAWORynnPxJ3xGIbJcHLqYDAKMNQCaHpQHKsUNGB13ZC49wcS9+748EOJzz5rvreQuPcHEvf+QOJO4t4Z6xL3fHIky+YIeIwoVlVjND0A4+Moc5otaxgBDg+3dwDqsm1nR8PJqQ0/GM+cqkphxlnuu4/ByIeb5cX7Xgg/CCcmoiJWD4l7fyBx7w4S9+2CxL0/kLiTuHfGusQ9DBMMRz7OLlxohooY5xVkXD8sxD2KEmi6j4ODK5jP3rZlee+248P3/ewIqvKZubhzEcOyOAZDH8OsvCSJ+/ogce8PJO7dQeK+XZC49wcSdxL3zliluJfz2lOZwra5ymnXApxduNBNBs8PESeykHZd97F/naW91M7PTVh2VlUmO4aWxTEc+dCNACMtgOdHapbVrPY9sR5I3PsDiXt3kLhvFyTu/YHEncS9M1Yt7gGP4Oc52zyCpvsY6j4Crko9JnJS2q91pH2qHR1pGA5N+KVvJBiPMRjmUXdVVSYIIpg2h8hrvRMrh8S9P5C4dweJ+3ZB4t4fSNxJ3DtjleIeZ7OBOn6IMEoQhgksM4BuBoikymdPkSJJJEwzIGmvEPfzcx0np3aRCpMkEqbFoRksO6YxNC2AaXJwERcTOhGrhcS9P5C4dweJ+3ZB4t4fSNxJ3DtjFeKuosOA43DoZoCAx7BdgUDEKjrsCIisZrmUKRyH4/D59RuI2lbcd3ZUtRnOYwApwjCB7QgYJoducmg6g64zXAw8aAYr6sETq4PEvT+QuHcHift2QeLeH0jcSdw747LiPs5rB3xfTbR0PvChmwwiTGC7ArYnihSZIAhxfGxdSnB3dzUcHBh4/tzE8+cmjo7M4t97e9VR/L099Zq87e3plTOy5uvO2/6+XllTfnY5A7u7l6s9n4t7vn5ND4rJmOJYwvVCaDqDpjOMtLwWPkOUjRkgeV8dJO79gcS9G54+TfGTn6Qk7lsEiXt/IHEnce+MVUTc1cRJITw/hB9EGI58DEd+UUlGZOkcnMc4O3MqhXmRdnhoQtcDtU0vhO+H2b8FTJPh+NgqtrG7q+H01IZpBnAcDscRcBwBy2I4P3cmZmc9PrZgGJPL2TbHcOjh4MAoCbYJXfdnltM0H88v8U3C0ZGGwcDA6ZmN0ciD6wkkcizkSSLhuCryrmlqIqs8751YLSTu/YHEvRsePkzx7/4difs2QeLeH0jcSdw74zLiniKbGdUPMdID+EGEFCm4iKEbAYaar36XRYODIMxmRb1sSokF3w9VH9IUcSwRhgmSLPLsOLyoCX9yYiEIwiJfvLycEDHOzx08ezbC8+cmXJcX6TxRlCCOxwNph0MPOzsqym5ZDFLmy0nEsYSUav267mNvb/HI++6ehsHAgmk64CIuhL3c8v67rsBg4EM3GFwvhGVzuF5YzEBLXB4S9/5A4t4NJO7bB4l7fyBxJ3Gv5O7du7hx4wZu3LiBBw8ezF1mf39/7jovJe6ZTBoWg+UKqDk9Ac9XMimipEiRyZf1PIHzc2cpua0SdyFiaJqP83MbrssL6b64cPHs2RCa5mcyLuE4HOfnNkzTR5RVZNF1H8+ejTAYuIhj9TvX5bi4cKBpfpZnDlgWx96ehtNTC5yrhxHPE7i4cDEYuEV/PC9cePbXg0MDI82H5zP4vl/MjFrV1MMBw9mFB8NW+e5HJw4uhj5ESNH3VUHi3h9I3LuBxH37IHHvDyTuzeK+Dn9dFWsT98ePH+Pu3bvFzzdv3qxc5tatWzP/ruLRo0d49OgRvvnNb+Ib3/gGPv30U3z66aeI47hVi6IIURQhFCEM04du+hAiRBzHsKwAuuFDhBHibLlyY0xA112cnBg4ONAWbqenFlyXIY5jOA7DyYmJg4MRNM1BGEYIwwia5uLwUINheIjjGEKEGI0cHByMcH5uIQg44jiGrns4ONAwGrkQIkQYhtA0FwcHIxwfG7BttR3bDnB8rGMwsMCYQBRF0HUXBwcanj/XYZhqO57HcHZmtd6Xk1MTlhVAiBCMMbiui6h0fMvHOooihGEI3xewbQbd8DHSPOhGAMdh8AMBLsLiddSWb0II2La98X5QixGGISzL2ng/rnr75JMYb74p8Y//2LycZVn48Y8THB1127/XX5edb7PvzbIshGG48X5Qi+G6LjjnG+/HJlruj9/61rfwyiuvFH65Ln9dNZ2lyty4Mbup+/fv4/79+8XPVQcn50tf+hK+9KUv4fd+7/fwwgsv4Itf/CK++MUvwnXdhZtlOzAMC4ZhwzBtGIYNy3IaX+M4DkzThqaZGA6NhZqmmcX6LcvGaKTWYRhWsX7DsDAcGjBNO9ve+HeaZsK2nWw5u3it40y+djQyYVl2aTsGdN2E4zgTy5W3Y9tO630aaSZMy4aT9dm2bViW1e6YWw4Mw4Zpqpb/O98HapdrjuO0PhfU1t9M09x4H656+5u/YfjudyP8r//lzz0Xb78d4pe/DDrt3+3bMXZ2mvt23Rq9L/rTLMsq3OC6tdwfX3jhBXzhC18o/HJd/rpq1i7u+VcJ5R0s/638FcTNmzfnft2wbKqMylmPYJgMusFwfuHhYuBBNxicLN+6Lt0jb1Kq1JlFq8yUU2VcV+DwUKWmjEZekXuuaT52dkYwjACAqsoyHKr0mdNTG5yrr7R0PcCzZyMMh16R+x4EIXTdh2UxhKFKlXEcjoMDHefnNsIwHu+/EcA0WZFS07ZqzsGhAdNmRdUYABBCwPf94vg2tSCIoBusaIbJ4bgCAYso130FUKpMf6BUmW5YNFXmlVe6rWJFqTKzUKpMf6BUmfk57qv211XRWcR9+ukk/930js9jGXHPB3YaJoNhMpgmw0gPYFi8yLOuks263/v+YiUi1y3ucSzBeYwoSiAzsa4S9ySRENkkSPnNs4247+3rGOn+xMMNgCwNpl7cZZoilimS0nHTdAbT5DAtjuEowEALEIh4ofNJzELi3h9I3LuBxH37IHHvDyTu7QenrspfV8XaxP3BgwcTOULTOwkslyO0bMTdcQQMiyPOqp9EUYKRHsB0RG2UGKiPJC8i7+sWd8fhOD21MRx6xXJV4u66AmdnDi4unKI/88R9Z2eE8wu3KJFZbnnEvfYYRSk0LsFidSyjKIHjhTBMjpEe4PTMxVALKOK+Akjc+wOJezeQuG8fJO79gcS9XtzX5a+rorOqMnWJ/uuuKlMu7TjSAzh+iCSTZd1iMGw+N83jsvK+TnGXUmI08lQ6y4EBxxEAqsVd01RFmt1dDaaptjNP3J8fmfBKpSybxL18zEWS4tyX2LMTmEIizfbJDyI1U60joOkBGIsRRgnJ+yUhce8PJO7dQOK+fZC49wcS9/ZVZVblr6viytdxL5cldFyBoaZmSdUNBt3iYCIu6ru3beV1e57A0VFzOcVlxD1JlJDv7IxwdmYXOelN4n54aMB154v73p4O02QAmsV9d1fDSPeRJBKoOA6z4p7NmipTaExiz0rwzExw5icQyfjvnEUYDH0MtQCmxWHanCZmuiQk7v2BxL0bSNy3DxL3/kDiTnXcO2NZcU/TFDKRCIJQyaLFwbgS2hTNaTHTsl7+t5QqVaVpBtK24q6E3EU+QVIQhDCMAJ4nMklPM0kfYjh0kSSyEPwmcRdiOXE/PrERsKj2mBSDU1UhdyB7AHJCiUNHSfszM8G+ncAO1d+lTKHrAY5PHGgGg2lxWDaHzyLEiUS3H61XBxL3/kDi3g0k7tsHiXt/IHEnce+MRcS9kO4Z6UQhm0357BPrwKy0l6P5pslwcKA3inueZz4WdyXp0/JtmkEx0DRvSaImZFLR/WEh+CqlZvxax1GTOtm2Evc8Wp8kckrcA0iZp/vMfmOwu6dDN4PKGVFnxB3qeOZ57cfuWNqfmQl2zAQjJosUJd8Pi8oyusGg68FEZR9icUjc+wOJezeQuG8fJO79gcSdxL0zlhH3dOpnxmMwHlemf8wbnDqz7rQ02HXkVc6wur+vIt+a5uHszMbenp4JvYHRyMVo5E6k2xweGhgMXIxGXtGGQ3dihtOjIzP72/i1e3s6Tk9tjEYeTk9t7O5q2bocjEZuIeg7OxpOTixomofzcxv7+7MPHKdnNlhW7aWNuKcpIJIUZ74cS7s1lvdjN4Ef59VoEljZYOG8PKftCoQk7ktD4t4fSNy7gcR9+yBx7w8k7iTunbGouDMWQTdVrfYwS0ExbQ4rG8SZR+DTdH4t8iZxBwAhYpyfO9jZmZX3Z8+GpVb1+6o0m2HD65pe23Yb1b/f3ddhWAxyzrEYi3uKRKbQS3ntz6xSMxPsWmqQKqDE3TAZjCxdybYFBqMs6p7QTX0ZSNz7A4l7N5C4bx8k7v2BxJ3EvTOWEvdsIKppc+h6gKHmw2PR1LLtxL0qEl/e3qI13vvYTs8c8Cwvvo24yzSFIybz2qfF/VmeLpMdLscR0AwGzw+hGQy6yYsHLGJxSNz7A4l7N5C4bx8k7v2BxJ3EvTOWnYApjiU8L8Rg6MGwGGKpcq69KIUbpojk/AGqdVH38s95fvnhYf1g1T633T0VbW9zHHJx96MUR1N57dOpMs/MGCdeApaZu2lxGBYH5zEMi8P1Q+gmg+UIGqC6BCTu/YHEvRtI3LcPEvf+QOJO4t4Zi4i7lCm4iOG4qpKMirwzld8OwI8kjt0Eh06Ci0DCjdJigqY2+e51qTNxLDEa+djdrUqZ6XdrG23Pxd31fJz5s9H1qrZnJ7CEOma+H0HTGYYjVZ4z4DEsh8P1wpljS8yHxL0/kLh3A4n79kHi3h9I3EncO2MRcWdZvfDBKMBw6ON84MF2BeJYAkhhcIndkmweOgl0LhEmzVH1NjnvnMc4O7M3LuKLRtvNltH2NE0RcAHd8bO89riVvGtMDUBNElmkyfhBBJmlGblZ6UtiMUjc+wOJezeQuG8fJO79gcSdxL0zFhF3IeIsp13ltZs2V7XCM/HUmJwRy307wZDJbMKgvGpkvaA3RePbTM7Up3Z63j7aLlPA8jkGlled114j8CMmIbNjJmWKKJbgIobnhxiNfGg6QxjRjX1RSNz7A4l7N5C4bx8k7v2BxJ3EvTPaiPtE2kqUwPVCnA88XIx8sDBGCkCmKUbBrLjnKR2DQMn7eL7P8bqnt1G13Tzf3TCCynKLfWt7+zpMmxUPKrUtm67Ki1Kc2xznpjcr6g3yfu5LhNl4As5jGKbKdVelITlGOoMXXO+byTKQuPcHEvduIHHfPkjc+wOJO4l7Zywi7iJMwESMKEnBWAzDYvBZhDQFoiTFRV5zvEIy97LIey6Z5XVXb69a5sMwwcWFi52dzcv53Gh7GM8cw+kHFQBgcYoTL8GRWSPuVcc0+/dzN4EXj8tnOm4IP4gQRioS73ghVZZZAhL3/kDi3g0k7tsHiXt/IHEnce+MtqkyaaomWnI8AdcPYTsCQ82H44VIUyDIZ/hsiA7v2yrnPZYq7l4VYR//uyy3kx8QjEU4Oelvici9fR2WzWu+PcBEFJ7HapKlHatC3KvkveKYWqFECvWNBGMxLFtNxGQYDOcDT1WWocGpC0Hi3h9I3LuBxH37IHHvDyTuJO6d0V7ckYlhhJEW4PjEwdmFBz9Lw3DCFAf2/Gooh04CS0gkDekj423m0j77e8cR6GuJyLMLByJMpo7fbIpMmGO0BrcAACAASURBVKQYBOMBvZXiXtVKx3PHUg9D0wNUT05dnJ6pphkMiSRxXwQS9/5A4t4NJO7bB4l7fyBxJ3HvjLbintdtNy0VybUsDi4SJdQpYAmJPbu5Akouns+dBE6Y1s4kCjSXisz7o+s+9vb6VSJy/0CH5fCZXP7pfYqzmVH37bGMN4r7nMoy+bFMEtU0nUE3GEyLQzMYYqossxAk7v2BxL0bSNy3DxL3/kDiTuLeGW3FnQURzs4cHJ3YGGoBLEfAD6KiqozBVbpHo7iX5P3ITeBFY3kHMFfcJ+U9hRAxzs+dXuW7n184EFEyUz0n73OapkhkCotLHNqlY2ImOLJqUmXmHNdRMBZ3IWLYtsDF0MfFwMf5hQfD5JAUcV8IEvf+QOLeDSTu2weJe38gcSdx74y2g1PDMIbjCJg2V83icLwQYZRMloJsESHOlzt2JfyoWtzLP9eJe5qmCIIQx8f9yHc/ODTguKL224PbtzNpFxKHzuyxqs1xn3NMR8E49cjzQ2g6g+OqcQimxYuSlER7SNz7A4l7N5C4bx8k7v2BxJ3EvTPairuUKfwggm6qFAzD4gh4DClV1HxhcTcT7JgJTjyJIG43QVFVv3pT331Hw2DoIYrVQNGq/r/0khxLe0Ukfa64Vx7XGMOyuHtK3D0/QhxL5IeNxH0xSNz7A4l7N5C4bx8k7v2BxJ3EvTPairuK5AaqWonJoOkqXSaMVZqGFkhUzvY5J3K8Y03KO9LJijNN9d2znyBlCsfheP58c4NVj04s+EFU+9ARyxQvfq0k7RVtQtxrUozqxD3Ojp0QMTSNYagx6CaHZQuIMCFxXxAS9/5A4t4NJO7bB4l7fyBxJ3HvjDbiLhMJ3WIwHV78LhQxDJvDy+q4azWTLzUPsoyLZSbkHfNz3Kf/nSQSpsU2Umlm/8CA5fDawbZhor6R+MqLpW8lKoS8UdzLr5s6loNAIi59hjIWwXYEdJPj5NSBZjBENDh1IUjc18vZGfDoUTvxI3HvBhL37YPEvT+QuJO4d0YrcZcShsWgW6qsYAogCCJoJoPPo8mIe4NgNs4Gmst71C5dZjqCnKYp4ljCNLuV953dLEUmksDMpFGqTvuFr6rH/IsXK9KJFhX3igcglSozPg6uG2I49IvZUx03RJxQxH0RSNzXy2efpbh3j8S9T5C4bx8k7v2BxJ3EvTNaVZXJBoHqpsptNy0O3WBwXIE4KafKtJT1utSPbMCqF6W1dd7HXar+OY47jLzvaDg5c8B4VJTFzPuRyBReKHHqJUW1nUpxX1GqTJKOZ081LV4MUA3DBEIkiGK6uS8Cift6IXHvHyTu2weJe38gcSdx74y2Oe5xIuF6AsORKjE40gI1ADJJx1Vl5tUdbxL3cuTZVZM0RXK+uFe1JJGwbY7naxywurOj4eTUhs+iib6lAESiarQ/n8pnnyvu1pS4t6osE09UlfH9EIbF4bMYIkzAWATLEWAiqTm7RBUk7uuFxL1/kLhvHyTu/YHEncS9M9qKO+MRDIsVg1N1g8F2haqikk7Vca+Jpi+SAnJgJxgxCZ6k+XjVyvz36X7mSJnC9QROTmzs7q52kqadXQ0nZ5PSng9AdUKJMy/BXsVDSa2457Xtp8V97hgB1UalCZgYj2GYHLqh2nAYQDPYzEyuRDMk7uuFxL1/kLhvHyTu/YHEncS9M9qKu+NyaEYAPwgRsAicx4iiBDKLihczp9YJ5rwykRV/37USnHoJnFAils3SPt3fvDEWYTBwsb+vr0Tad/c0nF04CPhY2hOZwo9SDIPmqjH/ompwalnc61JlGsR9x0qg8bG4R7EEYzH8IILnRdA0Bt3gCCO6uS8Cift6IXHvHyTu2weJe38gcSdx74y2Oe62w2FYKnLrB6pqie2KIpLrhCkOKiYVqk33WEDuDx0VVQ7itLJyi+pifepMGCYwLYbjYws7O8tH3/f3dQyGXjGhUZKmCGKVJnTkqLr0tfuWi3vDw8sy4r5rJzCFLFKEPD+EaXG4XgjGY3h+BDer6U60h8R9vZC49w8S9+2DxL0/kLiTuHdGK3EH4Lkqv92wOSxHwMr+z8MYABBEKY7dBM+suF7cm6Ltc5bdtRKcuAkMnqfPtKs8k/8sZaoq4Wg+jpYQ+KMjE4bFEEZJMfB0xCSOXdW3oqJOQysi7m3EvakCT6kdOAmcMN9HCT8Td8sJYdoCQ43BdkNISVVlFoHEfb2QuPcPEvftg8S9P5C4k7h3Rltx5yyCYTI4fogoluA8huVwMK7EPUpSXPiZwFZFjNvktreQ/L0sfcbgkxF4ZK2p1nuaQqW1+CF03cfZuVNKoRlOyfoQz3ZGOHxuYjD04PkhwjiFE6ZK2L0E+7bKxT901IDaYy/Bsat+t1NxDBYW9+njUvGNxbGXIIjH3zoEQQhdZxiOAgy1ALrJEbCYJmBaEBL39ULi3j9I3LcPEvf+QOJO4t4ZrXLcAcSRBBMxRJTA80KcDzwMRj64UOIuU2BUruU+rzVFlVtUpdm1Epx4CTQm4YQpoiIHPm/NUfk0VbOMWjaHpvkYDl2cnzs4PXNwdu5gMHSh6T4cbzwAN8oGn+pcwuQSllDbdkOV4x7Eqjmhync/cCb7PTM4dWpfayPuVa/J/j4IkiL/n7EIusGgaQE0LcBIC2C7gtJkloDEfb2QuPcPEvftg8R9lpde2szxWEbcf/7zqxVQI3HviLaDU9M0RcBUZRndYDgfeLAcXqpfDlUSsk1KTFW+e13+e1PU2VSR7UNHzR5qClUDPi8jmfV+rsBLqfLDwzABF6qMYhyPB3zWrUM90oyPUZLJPU9SuFGKE6/0DcRlxb3mGwktqyiDFLAdAcsWkNk+CRFDNzk8/3pHAZaBxH29kLj3DxL37YPEfZZtEvc7d0jc+8CVFnfHFTg9dzHSA1wMPAw0HzxMlDiiVFnmMhH3umVaROR3rQTP3QQXgUqlsYWKhPNECXUiS6k1as8aS0uW5byI4kP9TqYpwkSt3xIqCj8MJC78BGee+jagNuLeJlWmxTHcsRLoXBYPT7YjoBsMYTwerGraAo4Xrvy6ueqQuK8XEvf+QeK+fZC4z3IVxD0MAdddRa+6hcS9IxYR9zCM4XoiE0SVimE5AiJSlWVYnOLEbSnubXLem1JFWkjtvq1yz8+8BBe+EmuNSRhcwuCq9rwlJETLwa4yVZMruaGaYOncT3DkJNirymnPU4ZK/Z0R96aIe4vjdegkcKP8YQIQIoFhcmgGU7XcdQbT5sX5IdpD4r5eSNz7B4n79kHiPstVEPfPPkvx4Yfbd15J3DuibTnIydKLQBSpmVQHml9EdBOZZnnulxD2FYl7bd3zTOr3bBUVN4VEOEfcY5nCi1TZxzNPCfOEqLfsU6W410XcW6zvIpAIs/z2KErg+6pMp2FxGCaHaQlwHs+te0/MQuK+Xkjc+weJ+/ZB4j4LifvmIHHviLZVZXJ55yKGaXMYFoduMJyeu7AcoRJI0qkZVFcl7fPEvW4dFcvmg1r1UlUaoHowa5iksIXEIEjwfFrWF5T2GXGveN0i4r5jZmky2X9RlMD1Qli2EnfT4vCDCElC0r4MJO7rhcS9f5C4bx8k7rOQuG8OEveOaCvuxUykmbjrBsPFwMNQC4pJmNJUpZE8d1qK7RzJbp3jXiXuU8vt2wnO/QTmhLBPTuCE7HdhovLWz32JAzvBTNrLvH5X9b1K3KdeU1sOsmI75frtKcYzuLpeiNMzF/sHFi6GPs2YuiQk7uuFxL1/kLhvHyTus5C4bw4S945YVNzTNEUUS1VG0QjAuKrCEkZJkVYyqEuXqRPeRQaqzhP8qej6sZtgFEjYpZSYbI+KVuyXTGGHKnd9327YdoWUV+7r1OuLmVNrXrPIzKnn/nh/oiiB4wgYppoUy7QFDIPB9ULECUXbl4HEfb2QuPcPEvftg8R9FhL3zUHi3hGtU2WAonSibXMcnzqqJKSVzaAqxgMgLSGx1zIKvZKUmtK/9yw1KdEgkMUkTcl4fqaKco55ffYUF4GcFPYaaa7cj3kPJdacqjJWjbhX7POuparm5GkyYZhA0wI8P3Zwcu7BtEXxIEVpMstB4r5eSNz7B4n79kHiPguJ++Ygce+IhcU9kbAshouhB91gsG01e2oixyI8UV2mSXjnRdnbRtxNVQZyGMgiFSaW5TSYyZbvS5goYR8EUg04nbfdNt8INLx+bjlIqyJVpuJ4HbkJvDgtxF3KFCJM4LghDFMNTHW8sJg4ilgcEvf1QuLeP0jctw8S91lI3DcHiXsFt27dwo0bN3Djxg3cunWrcpm7d+8Wy+zv789d5yLiDqBIzRBhAillUYpwYkKjVFVgaT1IdY6U1wp0WXrdcWlHWRFpznPARaIqxBhcpcQc2NXC/s5/kvi/n9T0bd5Dxjxxr/m2oM0ETDtWgiGTiGe+PVBImSKKJLhIENGMqUtD4r5eSNz7B4n79kHiPguJ++ZoEvd1+OuqWJu4P3jwAHfv3i1+vnXrFh48eDCxzOPHj4sDUv53E4uKe04hjfmURFMVWbwoxZGzuNzOi1rXLZPPoHrmJxhltdotkcIWKSyhRH0YSJz5qkLMbl06ipngmRnjzbckPvn7mr9fRtwb1tOmqkxeu718DkonhSLsK4LEfb2QuPcPEvftg8R9lpdeknj33e4/B/sq7roOPH3azfGoE/d1+euq6CxV5v79+zM7fv/+fdy/f7/4+ebNm7Wvzw/wH/zBH+CLX/wi3n77bbz99ttgjK2k+QGD7gQ4NQOcdNxOzQCnVoCzUlu0H//HWxH++yO20n595cWk8e8XpouRaTful+YE8IPVnCNq9S0IAliWtfF+XNX25AnHj34U07noUfvbvxX43vdiPHnCG5czTRM/+lGMP/uzpNP+vfZagv395r5dt2ZZFoIg2Hg/+tS+9rUEX/tat9cmYwy2bcP3/YVe89pr1f188oTjL/9SrKRfi9xrl225P/7+7/8+vvSlL81Nmbmsv66aTsT98ePHE08vOXfv3p04GDdv3qz9umEd4u77Af7m/xxfbI7PcGF3L+7LN7/X4n5hB7D98U06CAIEJPFraSSL620k7v1rJO7b10jcZxuJ++y6+iTuq/DXVbN2cb97927tVwjTTzFtnliWSZWZzq2WMoXnhdCMALdfk8XfEplCZ3IyLaVpQOe86i1tUmqWSc2peF2RKtN2cGrd9ptSZabz9BvquO9YKgUoH3SbxBIBiyCiZPKcLHQmt4uHD7vbO0qVWS+UKtM/KFVm+6BUmVleekluJM+9r6kyi9xrL8u8SPuq/XVVrFXcb968OfP1QplN5LhHUQLbEdD0ALYj8NrrciL/faLCzLzBpm0HpzZVdWlTuabFNluL+zyJv2xVmfxvbgI/Hue2u14IM6vow0VcVJC5yjnudTe5dUDivl5I3PsHifv2QeI+C4n77LpWKe7PnqV49qx6fU3ivg5/XRVrE/fyaNu85flA5SeTdVeVyckl0XEFhpoPxmOkaYo7d1KEUQKR1RGXqZqF9KCuPnqbSPy8Aaxto/FNEj71+0uJe1V/LiHue7aq257kVXtkCk0LcDH0YVgcps0hwgSMxdkstqW6l1cIEverA4n7fD76KMVvf9vdNU/ivn2QuM9C4j67rlWK+8OHae2333Xivi5/XRVXuo77DClgWgymzQEAcSxx+3YC3WQIeDSOyicpBv5UecimtJY28t1WzOsi4A2CXYj7o5q+Tq+jqf9V4l7Tx7o67me+KnM58S2HzTHSAhyfuRjpARxXwLCUwF9FaQdI3K8SJO7z+fBDOVeiVwmJ+/ZB4j4LifvsujYt7n3neok7AD9Que2mrSb+efXVBI4nEMeyKE+YpimCKMXxdMpM27zxKtFuI+7z1lcp7/FkxL1tOk6LFJ+JHPeKB4lC3EuvPXITeNH4OAoRw7Q4PD8EFwksW2CkBRiMArheSKkyK4LEfb2QuM9nG8S9y3Eni4j74SHwySfd3gs3UXubxH0WEvfZdZG4N3PtxF0mEr4fQrcYLEfgtdckUqjouxAx4kQWKTP2dMrMPPmti4gvkkazqLibU+LetPy8h442EffS64rBqdnP+3YCU8hiQqkkkbBsAd1gECIpRN52BDw/Ug9LVxgS96sDift8tkHcu3xPLiLuXQ7IK2+TxH3zkLjProvEvZlrJ+6AyncPeAQmYty5o2butGyOkR7AdgXCTChjmWJUVWVmUTlvm1qzSKrM1PK14t4mVaamf3Nz3EvivmMlGAQSoRxH28MwgW4wOF6YH3jYNodl8ysdac8hcb86kLjPh8R9EhL3WUjcZyFxn13Xou8FywJ+/vPq15C494DLinsulUzE8FmE116XcL0QIz2AYTFoRlASTYAnKc6n893r5L1tVL0qAt5G+Ouk32o5OLXNA0NrcY8Lcd/J8tp5PJZ2KVVuu2EyDEc+mIgh0xSGxaGbvIjKX2VI3K8OJO7zIXGfhMR9FhL3WUjcZ9e16Hvh7Ky+byTuPWBVEXcACIII3/52AsZjGBaH64ewHA7L4cVyaQrwOMWZJ7GzSNR9UVleNFUmk+eFxL3NNualylRE3E+8BEE8ORjVdVWKjGEy6CbDSGfQTQ7D4giyij5XHRL3qwOJ+3xI3CchcZ+FxH0WEvfZdZG4N3MtxT2HMSXuPExgmCoSzISqMz6etAnFYNWJ+u4LDPKcmw5zWXHPU2UexfPFvW1OvVUxOHXqtUcmx9Dy4EWlSaxiqSrGmKqKzMXAg+UI2G4I0xJFGc7rAIn71YHEfT4k7pOsStzv3Zu/j8tA4t4PSNxn10Xi3sy1FncpU9y+nUAzGIaaSpFJMU6nSaRq+c9+JCcrzSwr73WR+raR8boc90c1656X1rOIuJf6em5zWK4PmaYAxnntIy2AbjLYtsBg6GOkBzBtkdVsvz60lYRV1L4mcV8vJO7zIXGfhMR9FhL3WUjcZ9dF4t7MtRZ3AHj9dQnHETBsDhEpsczTPSybw3IEolKpSD9KceyW0maq5HvZqPsqxH1eGs+iEfea1xy5CeyAw/f94pgFQQTPD+G6AoOhh/OBB8cLwZiqJMNJ3CtZxU2bxH29kLjPh8R9EhL3WUjcZyFxn10XiXsz117c79xRAylFlCBK1IUXhmpQ5UjzMdICOG44FXlPceo1DFitkud5KTF14t64zqlUmb9vWE/bViXupbZjJjh2E7ihBBcCvu9DyhR+EKqJrFiEOJGZvPswLY4olkXK0XXizp0UT57M32cS9/5D4j4fEvdJSNxnIXGfhcR9dl0k7s2QuN8ZV0GRUtUZ1w0GzWAQIkYQRDAsnkWLx/LOYlVtZqZUZFNKzLzI+jxxb4i6N5aDXOQbgNJy0+K+a6nqMUGk6tyHmbhHUYLhyIduMPhBBMcLESUSjEUwLQ4urlekPefOnXaiQOLef0jc59OluOs68Fd/ReJ+GUjc+8GqxP3wEAjD9suTuJO4d8Y6xB1AIe9mVr4wz8cOgkhFknmMJJFI5HggpkhSDIOpSZpWIe5tHgaqUmXKEfd50t9iG2Vx37MTXAQSPEmLtCHOBWzbhW1zmBbHcORjqPlw/QiMxwhYBBEmiJPreaMmcV8vz56lOD7uZlsk7vPpUtw/+yzF7dsk7peBxL0frErc791rf70BJO4AiXtnrEvcATVY1fNCaHoAzw/h+SEGQx+GrUpFjrQAliOK2VXTNEWUpLCEGrS60yTJqxD3eTnui0Tcm/ozJe5HbgKDS4hkXGVHiTuHYTg4PnHguCEcR2Aw8mFYquyj7YbFsWrLD35wddJpSNzXy4cfys6msCdxnw+J+yQk7rOQuM9C4j67LhL3ZkjcSydbRd0lPD+EmcmnaQvYrsBI8zHMqqU4fog4KU02lOW9X/gS+/YcSV40VcacI9nZ7+aK+yIPEtm/v/KixLkv4WepMSmUuMtsn4UQMC0Xp+cehlqQDUxVDztmPqj3Eudj2yFxXy8k7v3iOoj7s2cpdH3+cvfupXj5ZUniPgWJ+ywk7rPrInFvhsR96mSXJxEKowQBizHSApwPPNiuqkPuswhMxIhK9cvTNEWYpDB5KfreRsTbiPsiqTJN1WQq5Lwqkr9jqSj7i19TUXZk5R4BII5VFR7dYPB8BsdxYZgcmsGgaQF8P4QIE4TxYpH2uvOxzZC4L87ZGfDoUbtrgMS9X1wHcW+7j5cR9+lIPYn71YbEfXZdJO7NkLg33MjTNIVhMAxHAVwvhJWVNIxjCcvmGGoBAhapaHQp+h5EKUZM4rmTTJaNbBLyNnK/SKrMItsrLXvoJBgGKsr+0kuTDyacx/D9CKORj6MTB5rhwTQdXGTVY1xXpRddpnoMiftyXBVxX+SmTeLeL0jcx5C4V0PiPss2iPujRymePq1//5C4dwuJ+xxxd70Qms7AeIwwkgijBI7NoWk+DIsVA1fz5dM0BVIgSVN4kRq8+txJZktHrkLcS8tMDE5ts+7Sa3csJeyDQMKNUsRSpcTk4g6oSPtICzAyGFw/wlALoGkuDNPByakLzWCIE1mUzVzH+dg2SNwXh8R9eyFxH0PiXg2J+yzbIO75vZbEvR+QuM+5kctEwvVCuL6q5e77IS4uPFU9xQsx0tWA1SiT+jRNUV5jLJXAj5hKoWksH7ms0E+Le8tt7GYpMSMm4UYSkZzM93/pJYkkG1waxxIjneHo1IHtCnh+BMPwYFkuHFfADyLIS0p7m/OxTZC4Lw6J+/ayKXF///3m9w+Je/02Sdw3D4n77LpI3JshcW9xI08SiSiWYDyCYTJYjoDrhdDNfAArVwMyba4izlAZ4eU0k0SqFBpTSFwEKsI9I/FthLtpcOqjeG7Jx90sun4RJDCFSomJ5bjEY1rks6f42tcSjDSVJpQkEobFcXruQdOzeu1uAMtykSSr+1AhcV8OEvf1QuI+n02J+8svk7gvA4l7PyBxn10XiXszJO4L3MjDMAbjcZEOwnms0mUMhrNzD7rBINMUjEWwHQERJhPynktxJFO4YQqDSwwCFYnfsy8h7nnE/VH1a/ZsFVkfBBIGV+kwKrqezvQvihL4QQQuErz4YoKTUxdnFx4sW2CkBTAtDtsW0E0OP+BwPR/JCuu0k7gvB4n7eiFxnw+J+xgS92pI3GchcZ9dF4l7MyTuC9zI07wkIlKEYQLbETg9dzHUAox0BsvmkDKFYTIMRmrAppel2Kjc98mWpira7UcpLJFC5xJDJnHuJzh2E+zb7XPj33xL4v/6e/WaIzfBua9SYHQuYQm1jUhORtQnHijSFILHcBwBxw1hmBwvvphANxguhj40g+H8wsNIC1RVHRaDcQ7f91d2LhY9H32HxH1xSNybCQLAddey6ktD4j6GxL0aEvdZtl3cwxD45BO5UnG/fbtetqsgce85mxR3AIW4CxHD8ULYjoBlC1yMfFiOAAsiDEY+bC+EbXOVauKHsGwO1y3VNi/Je7HuNEWSpghliiBOYWdReY3Nb3/xI4m/+/8S2GEKP1brSErrn46s5zXrOYvgBxHiWMK0OHSDI05S+H6Er3w1wcGhgG5wWLZQ++oIhNk+hGFI4t4AifvikLg38/Bh97LVFhL3MSTu1ZC4z7Lt4n52Brz88moj7qsW95/8JMXh4ezfSNw7YtPiDsxKcCgSaDqDZQsYJivKI460AKbN4QcRBkMf5wMPps0RsAhcxOPBrFNy3bQtVXIS4xKU2TL37qX4zW9k7Wunf5ckEn4QwbI4TEv1SdMZDIMXy/3hHyb4wVsx3OwBJYplsV2AxH0eJO6LQ+LezDaK+09/2m7SokW4juLeJCfLQOLeD7ZF3L/znRSvvrqd4n77dvXDL4l7R/RB3HPKEhwEkZpt1VQDN3U9wMXAK/LcTYtjpKvZRS2b42Low7J5FvlOwUUMESbFrKSlrRT/cp36N2Yu7tOyHseqb7atKsHEWZUYxtRAW59FasKkKIHjCGg6QxglAKDE/QcxokRVzMlfm0Pi3gyJ++KQuDezjeI+LaKrgMT98pC494NtEfc//mOJV14hce8DJO4rEPdcvhmLwHgMmQKGwWAYTEXkwxi6weB4IQDAcQQOn9vFYNYgiHB+4cFyBPwghGEy2I6apTUMY3ChBsT+5jcSP/tZAi5i+IFKcfGymUpzcWc8gmVzWDZHwLIJk7QAmsEmxN1z1XZySVf9TGCYPMvXF/jDP0zw9g+T4tFBZfeQuLeFxH1xSNybuYy4n51h5ZHvMiTuY0jcq1m1uD98mOLZs+3+zCBxn4TEfT4k7iu6EaZTqSuuF8L1QqRIJyLZaZrCMDmeHzkwLQ7OldQfnTgwTA7dYDgf+IW42w7H+cCDH0T4x39M8P77EUxHQNMDDEY+dJOD8Rj37qX43/87hpmVp1T56qrizUhj2UNBVHwDEIrJhwnGInhBhIDHsGwB0xL4oz+S+PE79W9GEvdmSNwXh8S9mXni/tOf1vdx3ceLxH3MdRJ311Uza7Zh1eLe5biKdUHiPgmJ+3xI3Ncginn6jJq8CHDcELYbFuUWTVuouu8Wh26qXPiRzmBmJRfPL9TkTlEkYdkCz49tGCbDP/xDhHffi+CzWA181QP4TEXj791L8atfhTAtjiQrXKMbHMNRgJGmJN/xVHQ+ryjjuALDUaCi7FoA2xXj3Pk0xZe/LBtlhcS9GRL3xVmnuD95svy1tS3i3nS9kbivXtw//TTFp59WCcH1EfezM7R+b5C4z0LiPgmJ+3xI3NcpillqSRjJopoM5zFcP4TnhxiOAgw1BsPkMEwOxw2h6QwjXUXCw0jCcgQGowC6wfD/fsrw3vsR4iQtcup5FkEvi3ueI2+YvFifprNicqhc3ONYzQprWjzbnpJ6ACTuK4DEfXHWKe6XubZI3OdzHcW9rtQciXs16xD3Tz5JEYYrW2XnkLhPQuI+HxL3DkUxj7jnAz0dR8D31WRNpi3guiGGWgDHC4sKLlZWgtF2PvjCSwAAIABJREFUBP6f/+7h3fdCpKlKbTFtJe6AetM+eRJBMxiCIIJMJHSDwbBUuUrTFsjT02cnhaqGxP1yVIl71Q2GxH1MG0G2LOCTT9LeivsvfiHxy196S2+rCRJ3BYn75bkq4r7Ice4jJO6TkLjPh8S9Y3GfHtAqU1VRhosYQsSwHQHbDeGzGGGkIuJeEEGIBP/jfwT4L/9FAFCRe8sRE+L+61+r5Q1LRe+tLE9eiBhMxEUkfp6w55C4Xw4S98VpEuSywNy7119x/+CDBB9/HCy9rSZI3BWrFvemSVrKkLjPsoi4P37s4p/+Kbn0NnNI3MeQuJO495ZtFvcyVfXZc5mPYgkRScSJLNJs0jTFP/xDhL/8S/VGixMJEY5LNOZVZaRMwUQCL4gRxrJyG20hcb8c10Hcf/vb1Z4vEvdmSNwVJO6XZxPi/vHHAX7xC4q4lyFxn4TEfT4k7j0QxaIaTdPf0xS/+Uzigw+TiSXzvzVNwJT/e1FI3C/HdRD3l16S+MEPVisTJO71kLgrSNwvD4n7crz7borhcHXrI3GfZFlxv327enZUEvcecBXFvS1NN9p1TItN4n45rou4r1omSNzrIXFXkLhfHhL35VhUkOexbnGvq3O/LeLeJjCU96HqOiRx7wEk7iTuy7LqtI4mHj1SN4ttE/cnT9KFyiaSuM9C4j7bJxL3Zkjcl+MqifvTpymePl3+/Nb1q+6a2RZxb/P5SOLec0jcr4e4r2N/ViHIbakThb6Le1uBySFxn4XEfbZPJO7NkLgvx1US90XvvW37ReJO4r5xSNzHF7FlAT//+fpEl8R9eUjcl4PEvRkSdwWJ++UhcV8OEvdJSNy7h8R9i8W9fCMncZ/PKsV93ocViftykLg3Q+Ku2LS4376dNr6OxL0aEvdZSNwnIXGfD4k7iXstJO71kLgrSNxn6Zu467r6Zo7EfXXinr9nt13cf/xjWTt4sS0k7peDxH2SRcX90aMUOzsk7r1m0+L+9GmKYD2fyXMhcW/Hw4cpXHf29yTu8yFxX7xf06xL3J89S/H978uFxX3Z47UoJO5jtkXc79y5/DWxqLj/5CfJpR8WcrZN3PPU1jIk7pMsKu737qV4+pTEffUbuVG/mbt37+LGjRu4ceMG9vf3565r0+K+6qftRSBxb7+OqnNE4j4fEvfF+zXNusQ9/0C7zuKu60CSkLivgq7F3XWBn/2M4c03q6+TZdg2ca86fyTukywj7n/7t+naxH2V/roq1iruDx48KHaqisePH+PWrVsz/26CxJ3Evc06SNyXg8R98X5Nc13EfXoimi7EPV8Xifvl6VrcP/ssxbe+FW1c3IMAl/rWnMR9kmlxv+w1uoy437olVy7u6/DXVbFWcb9//z4A4ObNm7V/z5dpWg4AvvCFL+ALX/gCPv/5z+Nzn/scXnjhBbzwwguwbftS7dvfjhZa/q23BH73O/fS212m/epXHt57jxU//+53btH/t94S+NWvvJVu74/+KMFbb4nav1uWBcuyVrrNVezPt78dVZ6jF1+MV9bP3/3ObTw2b70l8M1vxjPXV/mcrbpfpmleeh0ffxzg44+Did/9t//m4/Hj6mv+xRdn9/Ey7Ve/8mqPa35N5Mf+vffYTF/bXFur7td0e+89hgcPVvtezPvwrW9FE/eANvu47PGa16bvhe+9xyrfs3Xvx2Vavq78WPz5n4f4+tebz+tvfmPju98NK9+Peau67uvO7a9+5RXv2brXvfWWwNe/3rzf//RPLv75n92Z62v6eJWv+1W/17797fDS18S8e+H09fvnfx6u7LPqvffY3OO87Lmua5dxgKrz9+KLMV58MV5bv+qumUU+v997j+Ff/ssY3/zm7GfV737n4utfj4v70mWv0fw6yY/FvM/Ht94S+PKXE3z963HldfjxxwG+9a1o4prL/fFzn/scPv/5zxd+uS5/XTWdpMrU7dDdu3fx4MGDieXqvm44PDzE4eEh3njjDXznO9/B/v4+9vf3IaW8VHv99cWWf+cdiZOTy21z2fbrXyf44IOk+PnkZNz/d95Rf1/l9r78ZbXeur8LIeB53kq3uYr9ef316nP00kur6+fJSfOxeecdFZ2Yvr7K52yV/YqiCI7jXHo9v/iFauXfffBBMvO7ct8XfQ81tV//Oqk9rvk1kR/7pn41XVur7td0+9nP1Ifwqo5J3n75S4nbt9OJe0CbfVz2eM1r0/fCDz5IKt+zde/HZVq+rl//OsHt2ynefFNFXKuWvX07hZQS774b4Nvfrn4/5q3quq9q+T6+9JLEX/91/eveeUf1q2m/y+ejfH1NH6/ydb/q99rrr1/+mph3LyxvL4+4r+qz6oMPkrnHedlzXdcu4wBV5y+PuK+jX6ORxGuvVS/vui7CMGx9nPOIe9X5f/nl8X3pstdo/t7Oj8W8z8d33pFFxL3qOvzFL9S9oHzN5f743e9+F9/73vcKv1yXv66ajYr7/fv3Z3Z8HpQqQ6kybdZBqTLLUfV1bVOKBaXKzLKuVJkvf1k2psr84AcpXn21u1SZ6Xth31Jl8vfVu+8GuH179akyd+6kl0qVKZ+P65gqMxy2m86+iWVSZdaVktKGrlNl7txJK9NbgO1JlfnqV5s9ZF2pMjmr9NdVsVFxpxz3xSBxb78OEvflIHFfrF9nZ2rAZJlNiXvdhzSJ+1jc//RP08rKHiTuy7OsuK9ifxYV92fP6s9ZWzYp7mdnqvxh236RuK9P3K9sjnvO9I6Xf6aqMu0hcW+/DhL35SBxX6xfVX0gcW/Xr2W4rLg3fbiTuC/HNol70zlryybFfd79kcR9/eJ+GX9dFVTH/RqI+29/m+Lddxd/M5G410Pirrgu4v7++9XvhW0V91Vcc30S9zAEDg8nl71K4v7++/LainvTMrm4/+mftruet0Hc6+YhAUjcq1i3uPcREvdrIO6L5OeWIXGvZxvE/ZNPUljWYushca+m7kOBxH388ybFPd/HcurSVRL3fF0k7pPk4v6Vr1wdcW9KLbusuD96lBYPuCTuJO6dQeJO4t5mHSTuy12rJO7VkLjP0kdxr9pHEvdqSNzbo+vAT386/mzaVnEvv0dJ3EncO4PEfXlxz2+WbVmnuN++Xb1eEvflWLW4l6ckJ3Enca+CxH194r6zg+JvJO6bF/fpz9pNiLuuk7hXQeK+BZC4Ly/udR+sdaxT3PMP1U8/TfHRR+NtkLgvx2XFPe9X+cMjh8SdxL0KEvf1ifvTp5P3QhL32XXl57tP4u66s2Mtprc/TVtxb7p+y/1KEhQpkl2I+z//M4l715C4k7jX0oW4P3w4uU8k7suxSXG/fTutLVG2KCTu9ZC4b0bcy8eKxH0WEvfZfjVtf5pVi3v5fHQh7nm/SNy7g8S9Z+L+5EmKoOYzf93inte4zdkWcZ+exIPEfdyHLsT9lVeWG0NRBYl7PSTu2yfuOzv1dbdJ3Encgesh7otMtHUZcX/zzck0T4DEvRdcdXGfNzBlneI+vf5tEffpc9gk7mGI2lJbi0DiriBxJ3HPIXEfk8v206f19wkS99WJ+61bshg8Om9dJO7di/si1+1lxL38uhwS9x5A4k7inpMPolxE3Kf3cVlI3BUk7u3EvVyGbVlI3Ncr7j/5SfU5WlTcj4+Bf//v+yPuYYiZKGS+zask7m3XReJO4j5+LYl7J5C4k7jn5PtD4k7i3oZNivui40uqIHFvL+4//Wm6sLjXfbgvKu75uvoi7nWvW6e4V036t0px/1f/isR9GhJ3EvfeQuJO4p5D4j5mWXH/5BMVZSRxb4bEfZY+i/udOyTuOZsQ96r38SrFPT+PXYv7o0cp3nijftAxiTuJexeQuK9A3N99N8VwuLr+kLivXtx/8IN0Y+IeBCgGHPdN3MsyTOJeT9/F/aOPUnzjG/V1li8r7k+fpsWMpDlXQdzziXVI3Bfj2bMUx8fj9V8Xcf/wQ/Ue7LO4/93fpZ2J+507Kf7kT0jcu2Yrxf0v/uLtS+eL5qxC3FcZhSdxX4+45x/kmxD38gcFiXszfRH3p08nS1z2XdxzgVmXuFe9H6+CuJevexL39pT7fhXEfZ7Mb5O4l0WXxJ3EvRf88Ic/xHe/+/bKRIHEvX79qxT36Zs0ifsYEvcxbcT9z/4sxbSItqHqvV43cG/6uiRxJ3Ev7yOJ++Li/v77ksQ966ProlgHifskJO7zIXEnca9dP4l7PSTu4753Le75jfzDDyX+83+Wrct7Th/3J0/q5YHEfRIS98l9JHFfXNxffnk24v7qq7N1t6e5iuJe/hxaVNzffHOcplSGxJ3Evbf0WdyrRtIv0x8S982Je9vzR+I+7vsmxX36Q9R1VRS9irrrpG/iXicyVeIehmp6cxJ3Evc6+izuZeGrYxFxf/gwxZMnzeK87eL+8svV54zEncS9t5TFPb8I5z2xN1G+oJ49S2s/9HOaxH3emzbnt79N8dFH1cuRuG9W3NsKDYn7uO+vvJLihz+UtTP+LsK8r4LniXvTNb4t4l73IVcl7uX39rrE/eHDFP/6Xy8m7uWBrF2L+/e/L/Hqq+sT9//wHyS++tVZcc/3uUtxd936mVmn93Gaqyju89Ln+i7u77+v3sPXSdyfPJl82CJxn8+VEPdlohA55dc2SXPOKsS9SR5J3Encl2Fa3D/6SH0odyXu5RvmItNbT0Pi3j9xz4/zIuI+fV/tUtxzSW8r7q++muKv/mr84T4cTn7zNi3ub7yR4itfmRX3fJ+7FPd596F8masi7k+eqCpdV0Xcnz5N8eKLY3EvX8/TXFVxnz72JO7zIXFfo7hX9WuePJK4k7gvw7S4z/uAKfdz1eJ+mffjpsU9/yaMxH2y71dZ3PMP/Hwfp9/b2y7u//W/Vn9GbqO45+f/qoj7vXvqWrqu4u66wF//NYn7opC4r0ncnzxJ8dprqxN3XSdxn4bEfQyJ+7ivlxH3uuuyrbjrOvAf/6PcKnF/+DBtHOB7HcX9zh1ZPMRtu7hXTQSXb3OV4v7oUYqnT2f3J4fEncR9mmlJr/odifssJO5rEve6D6tlxf3OnZTEfQoS9zEk7uO+blLcP/ssxeuvb1fEPT8OdYPrr6O4l48ziXtz36uur1WK++3baTFvyzrEvU7my1w1cf/5z9OtEvfyg3TVfpO49xwSdxL3nOsm7oeHwCefVG/zOov7v/231RGlafos7uW6zpsS97pUPxJ3Evec3/52fE10Je7lc0bivhpxv3OnWtyfPav+3N20uNeVwc33uyzuH388WWSExL0HkLiTuOdsWtzffrv+ellG3B8+bC5lNp2KVa7iskpx//73Jb75zUlZ2YS4T1d5qhP3r3xltlxfFX0W9/J1SeJeD4n7ZsU9PxYk7tXLbbu4T9/3yq/ro7h/9lmK739/Utyn71Uk7j2gC3HPayNXQeI+pu/i7rqY+Ip1WXH/+c+rZeiNN5qjAIuK+7wPnenrq3ydrFLcc+kor2u6X599psqwXkbcgwBFTmxO1Yf0dF9J3Ldf3Jct4Xvdxf1P/iSdKP94lcS96j6bv66NuH/jGyn+zb9pFvBtFHfLUk5C4l7drzfeIHHvPasW91dfHQ+oqfsAK0PiPqbv4j59PpYV96rraxvF/aOPUnz66ax8LSPu+e8uI+5V0kHivpi4/8//2T9xf/Jk8j1ZdS9c9p593cX9j//4/2/vfmPjqPM8j/ezndM+AK1Oc3t7JyaStaN9AuLZPhkkngwWwUFIIwUygWDixIsDEZDZyU5INjEQCE0ImMx4ktEGDLMKJoTETGYZRieDZ3B8kRCMOQSj8TKWOcB76xkTg2PHabu7Pveg+lf9q+qqrurq6l99q/vzllqQdnX1r/72y+1yu/o1oFXgHrRPRIX7pk3hy5NFuKvzHuFOuKtaCu5hB59ffieFuHDfvdsf7vPzlT/OEQXud97pj8esw/2eeyrrTgLc/d71a2W4+80/C3Cfn7e3VSNw9/uUp1aAuxcwEuDe25sO3PfssfDEE1ZLwP3xxy3XuZBwlwV3/fdq9Ah3wt1EhHsDcB8dtf8CqrrPOy+1k+vjqgX3c+cs3HVXyQURVSvAXX/RkQB3v5OJCbhv3uz+9I7164sYGgq/PjMI7lNTFn7/+zWRcK+1HaPCXX+RC4L7woL9i7tB+3gQHgn39OAe9CkRtaoF9507bbi1Aty//31zcB8ctCL/1eNmw31urvo564X7I49YgZe6RoF7sej+y79qGXW4B/3OBuFeH9xffLFEuMeIcG8A7monjwr3iYnal2uokxDh3tpw9+JB/fn0uHA/d87C669X3nGfn4fzzmNacFcfLei3HYeGLMzPJwt3HQ/S4e73l2WbBfc9eyyxcI/zMahJwH3XLsv5aRvhHu13YVTNhrvfPlEv3GstTxS4+/1UlHBvDtz9PsLRFNwHBiz88IeEu5GyDHc/POpFgftTT5Xw2Wf2fe0Adz/kqAh3+34v3INekE3CXY3Vb79Ux0u7wj0IUc2Au1pG6XBX38yFlQTc9X21HrhPTtrnI8K9Mna//WtgwPJ9DSXcCXdvpuGufyBCf7+FH/yAcDdSu8N9166S7wmmVeFe6125LMH9qadKDlZbHe76JQmEe2U6wt09Ln0M+rwmJvzP4wrUacHdPofzHXd97H77lzrPZg3uu3eXMDVVfU4ACHdTcF9YAA4eLDUN7vrxQrgbrBXhrl+f2yjcFxfh+rgwgHBX96UJd/3E0Y5wLxQqvwxMuBPuteBeCw8KNYQ7nPET7snAXd/+hLs7U3DXj0fCPTjCXQDc9RNfo3D3O5ET7oQ7kC7cvfsq4e6OcCfce3tLGB21WgLu//AP7Q33WuchNR3hTrjHjXAXAPdjx9wnoXaD+333lZw/pU24E+67dlnOdiXcKyUF97k5wj1puOsfNxoX7mpcacNdrQO/osLd73gh3Al3b4R7vAh3AXDXIdKOcO/trUYN4V6dabirS1tMw12dpNsN7vfdV3nH1a9G4L53r4Wnn7acbUa4Jwt37/leHUPf/37wa0kUuE9N2d/IJgV3dQyp5ww6TwS9ThDuZuE+MWFhx47swb1QsP9q+eys/SlnhHuyEe6Eu2s6E3A/csTGFxAN7mqbeKsX7l1dJbz1Vjy4e/eJVoT7li0WHnmkgg4dbqbh/qMf2fNtJ7irPx7TDLgr1BLu2YK7Pq+ocPduxyzAfWEB2L69teE+NGThnnvqg7s+rizB3btPRIH70JCFP/yBcI8S4U64u6YzAffe3spfu4wCd++4VPXCff36UuiP9JKG+z33WBgcrJw4nnuu+o/ANBPu3r8qWgvu+onPC/egbwKaBfdNm9xI27+/hF27LNx7L+FeL9wPHiwR7m0O93vusZy/PnzvvcFwX14Gfvzj4E8oaxbc+/vtZWwm3NV404D7yZP22NTjTMB9cdH+ZigrcO/ttTA5SbhHiXAXCnfvZxqnBXf9gJmYcD+WcHePS306kBq/DgXvyTcpuBcKwKlT4XBXL8gm4d7bW3K2baNwV8uzaVMpNty3bLFc+3C7wH39+uThriDi3SdGRixs3064S4O7F8hqOi90vedjb0Fw/8d/tD/jXjLc1TeUacBdf9yHH1b+mGIz4e53TmgVuKvfiSPcM1IjcJ+ft39cpdco3PfvL2H37uTh7ofROHDXP5qrUbh7xyQR7lNT9rtLacDde1IwAXf1gh8Gd7WeTcLdi6G04a7/wp++Dgn3+uEetE+oMRDu7QV37/5FuAfDXX9NSxrujzxitQXc9f2wEbh3dR0g3E3khfu991auGwuDexAUGoG7OpET7nZBf/0wDtx3764f7t4Xd8LdLNz1E7lJuJ8+Hf5LYVHhvrgIvPAC4Z4k3P1+2hEV7vPz9l87JNyD4a7vX9LgPjVl/7KiNLjrx3+rwL27m3CvB+5/+7eEe1V9fX3I5XLI5XKYnp6OPY2eF+76jkm4pw/3oAM0DtzVidw03BUU9GUi3GXBff9+Cz/+seUso34MNQp3tU6jwn1w0P5T2mrdE+7V69lv3UeFu37+2rSphI8+igb3ri77lx4J93ThrmObcCfc9cLgPjRkozwNuDfDr0nVNLiPj4+js7Oz6v/rnUY1MzODmZkZ7Ny5E93d9+OBB6Zx8OC0s2OWSiX84hf2rVTyv33+eQkHDrjv27TJcu7bvt2e5t13i1XTqduBA/Y0X35ZQn9/Cdu3F3H//fZ93nl5x7V9u32AvvtuEceOFZ15rl9vz/fYsaID9+3b3c+7fbv9uIceKjrL+PnnlekOHLC/7l1G9Xxq/u++WwxcP95xKSio+7xjunLlCi5dulQ1zqB1/73v2fPavt1exq++KuH55+11qMalL486kXvHpW5qefTnVOvQux23by85cA9aHu/68q57/b7PPy/h/vtLeO65Ii5dKuFPf3LvXwcOlKrg/u67Rec+fV7r19vPcexYseb+610etYw9PRZGRtbw9ddfO9Nt3150UPv55/Z23L69ev76fuOFu1o/x47Z8/r8c/d6/sUvSi64q33cC3c1f33bfv558PGow10to1oeBff77y+5llE/hvz2cTUufZurdajfp7a/vt97zxPefVBfN2qsp04t++6rQfudepxah37b33s86uNS+7065+jLqK8vtc02bKheD889V73f68uor9egfUKNwbue/da9Pga1T6jzpb6M+vlLzV9to127KvuJvk8owBw4UMLAwDK2bnUfj/o51G9f1dezGqe9bezzvTpH6+d2/Xyvwz3otUQ/3tXy6MeQmr+al34O1c9D3v3ee65Sy33sWNE5r3rPE/q618/HfudHfexq3/HuX36vqzrc9XOOPi59n/A79vR56fuEgpt3ebzHgnebqeNfrWfvuUpfz+ocrfYvv/Xzwx+WnP3S73hRcFevaQcOlBy4/+IXJdf+rO9L+mvHpk3+zlGvOV5P6GPVXzMXFxdRKBRc8/Aee/rjFNz9zqve11V9v3z++RK2bfM/BvTjcfv2Et5/v/o+BXd9XPp+eP/9pSq46+veu20PHChhenoaDzwwjXXrHsCDDz7o+LJZfk26psE9n88jn887/+7o6Ig1jWrdunVYt24drr76alz1jf+Cv/nm/8Df/Lf/ibNnl/C/Xp3FyqFDmBo8hy8Gh7Fy6BBWnnwSK4cO4fLTT2Pl8GGsPPooLj7+LD54acJ135kzS859b708g8XDA/jimRfxwUsT9jSHDuHys8/a//3pTzHx0ge49HgeFx9/FiMjS3j99SW8+eYyLj2er5qXd1xvvTyDX5+axRfPvIg/Pv8re/579+K11+zHffD8Ozh7dgmnTy/h/MmPsXL4MC7/9KdYOXQIvx3+BF888yLefPOSs4xfHj2B8yc/xtIbb2B8fBFfPvszfHn0RGUZDx3CL1/5s7M8Hzz/Dr589mdY2bfPvW4OHcKVxx7DF8+8iKmX38Hl557DysAAXn55GSMjS/ZYDx3C6Otz9rrVxqWvm5XDh/HWyzO48thjVfO/+PizGB5exh+f/xXeenkGp08v4YtnXnTW4dzzp7Dy3HM4f/JjXHnsMUy89AHOnl3Cr0/N4rN/OVtZXwMDuPLYY7j8k584y6OP63ev/A5nzy5Vbce3Xp7Ba68t4cyZJWdeaqyXf/ITXH76aVzp73etL7WMo6/PVd138fFn8eab9ti/GBzG6Otzrv1r4qUP8MYbyzhzZgkjI0sYGVnGl8/+DG+8OufsJ2rdnPnXeZw/+TE+eP4de9tqy+isw4EB1xjeenkGXx895qzDLwaHcfmJJ7Dy5JP47F/O4vXX7ec8fXrJta9+MTiMlUcfxZV9+7By+DAmXvrA3m8OD7rGevbsEn7z+hdYOXQIHzz/DkZGlvH10WP2tj182BnrL1/5M/7t3+zHffavb+Ktl2cwMuJe7t/9bhEXH38W509+7KwbdQzp+6o6HkdGlnDq1JJrO6rlOXt2Ca+9tuSse7WM+jH05xOvYOXRRyv7avl4HBlZdsagtv+fXnvDdd8vn59x1qna713nifL2V8eQd92odf/5T17GysCAfXyU19eXz/4MK48+Wjm21XLv2+csozpPVB1DPsfj7377/5xxqf3+jTeWXY8bfX3Otb7UNvv1qVnXuvnNb5Zc5y/9eP8/z73p7L9XHnsMyz//OX43PudabnU8qjH85sz/xdJLLzn7qlr3K4cPO+PSx6D2iSuPPYapwXP44/O/wpX+fqw8+qiz3+vLqLbRr35l7yf68Tgysow33lh29onfnfitc5/av5xzqGe///LZn+HL/Ycq6/nwYfzylT8741Lne3WOnho85+z3at1PDZ5z9tWRkWW8f+Zj12uO9xhSy6jGpa8vfV76OVTNS53v9f3L+/qlzjl/ODXhnFfV+V6tr0uP552xv/76kjMvdQyp/fHXp2ad/V6N1Xsu/OUrf8aZM0v432/9CUuvvWYfZ+ffw5kzSzh79hJ+9asl57VKnY/1871rv9+7t+p1VX+tVfvEyy/b21Ytj75f6seCd5t9ffSYaz2rc6F+TlDne3WOVvuSOoc6x/HAgLMvqWVcGRhwnSfeeGPZ9Zo28dIHOH3aXu6pwXPO/rx4eMC1L+mvHa+8Utl/9WVUrzmvvbaE98987Doe9dfHL5/9GX47/Im9np96yvW6qo49v311eHjZMY06jvXz/R9OVV5rLz7+rDMGZ32V56Wf09T6+uxf38Toq59h7pkTrmP0rZdn3Oe98rjUueOD59/Bm28uO9tfP46VTf7w87ed+9S4vvVXf4X//l//Bn/5l1fh6quvdnzZLL8mXdPg3tfXh+HhYeffHR0dVT9KiDKNt3379mH/t7/tvnN2FtamTbD6+2H196O0aROs738f1qZNKPX2wurpQenmm1HasAHWuXOu+wBU7nvvPVjd3bB6e2FNTMDascOeV3e3Pa9du+xpN2xAacMG1xDUv/V5ecfl3Nfbi9Lx4/YYbrqp8riovJZQAAAgAElEQVTjx535We+9B6unB9YPfoDSpk3A5CSs3l77a2oZy8+jHmf19tq38hhKmzY5z6fmb/X2otTZ6V43mza5lsfq74fV3V1ZtuPHYd17LzA3Zy9PeVzFO+5AccuWyrrp6bHHs3594PxLx4/b66E8Xj1neTZtgnXuXGXb9vfbjzt1Ctb27fb8d+50lsdZzz09zuOc7XjunDMu1/LoY925015f3/uea305697nPu/6wuyse/9S4/csn/oZqBqXM//ydlTrXh+X1dPjXp4f/MDeP8rbGwBKBw5gdeNGe7/3/OjPO9bSzTejdNNNzvqyentd29upvF71/au0fr097vJY9Z9J69vWW2nDBnsZ1b5YPob0fVUdj651Vl7uKDn7eHkZ1T7hHI9AZQzaPuG9z1mnx4+7xuXa/uoY8q6b/n6USiVcefhhe+zd3ZX11dtrj6t8bDvL3dnpOrb9jiHv8aj2G2dc2v6mP857zYCzzWZnq9aNsw71c0f5/OVdRmd6dV/5eKzaHkePVsapzmlqXPoY1D6h1uHx4yh973v2+lL7vb6Mnn3Cez7Wx7A8MADLcv+o3jmHevZ7tY3UelZj9S63szzq3KT2JW196dO5Xoc8x5BaRjUufb/U5+U6h5bnVXVu19eXdn5R60Ktw9L69a51WNqwoXpb68fQpk2ufcI5V733nu+50Jmv55zw1VdfoVQquc9dx4+7z/f6a0f59RHLy7BeeAHWhx+6Xmv9zrPO+D3nUHWe1beZes3Rl9vq7nZvs/L5Xn+tBeCcQ9XxYj3ySNUYHDvox4b+muZ5nXMeW36cPi59var917WM+vHhGav++mj19gKTkyjefjtKW7c65xe//UvfV/Xto45j77nDeV31W19qXj7nNH2d6cvo97pduvnmyrnDc86pte6t3l5YJ0+6Xof6+/0/VaZZfk2qpr7j7l2oONN4MwV3wH1yb3u46y9M5XGtvvAC1u65xxzcyycdwj0luA8NJQp3a2CgpeBuHTtGuHu2hxcTScHdG+HefLhbb7+dHty1osLdOn26+XDftcvZl6qOtUbhriM2AbiXenthjY42Bne4j+MquNcYgwS4e8cVBPdm+TWpMnONu2rfvn3Y++CD7jtjwt06dgxAtuGO+XlYU1P2/YbhXrhwAWs9PUbgrk9DuKcDdwCJwl2th1aBu/OCHBXu+vFIuBPukAf30sGDFbhrr2lZgDtmZ5sPd7WvZgDurnfvCXcAwXBv22vcgeDfuNW/M4nzqTJ79+513+kH9y1bUBoZqQl3/YSWWbhrEe5tCPfyN23G4N7VBevUqUzAvfTii8nA/c47nfkT7s2DOwDCXcfK4iKg/cJcKu+4q321HeG+a5dzuaxUuDs/5dPnBcK9UbgDzfFrUmXyc9wjwd37XTPhLg/uExPV4yfc64K7s0ym4K6WMQNw1y9JaQTurm2WNNyPHCHchcLdGhtDaedOe5xlILmmTQDuWFiwvxlW239kxIV1v2V0zl/HjhHuMeGuTxcId3UuEQx333mhMbhb587Z37AkDfdbbkHpqacyA3fJEe4wA3fXWAl3321LuAuE++bNsE6edM0rcbj/6Ef2T8jaEO6AG1GEewDcR0dhjY4GbvtmwL1qfTUD7uWxR9nHvXD3PbcT7s74Cfd4cHfmnzTcvZcqE+6xI9yRLNyxvAzrxz8m3LMM94mJ1ob7nXdGh7tnH2sK3DV0VK0zwp1wrwO13loJ7uobaMI9W3AvHT1KuINwTzLCHQnDHYA1Nmb/uJNwzyTc1fZoVbhjdtY43K2BAcK9txelO+8k3KXA/eBBWFu3uu8XDHdnWU3DfceOyvGScbhjdtZ+fdamaybc8dFHVY8j3A3BXXmCcE8/qXC3PvywerDNhvvQkHsMhDvhniTcl5fh/T2EuHAHNMC0Mdydd/2iwl3bJ/T13BZwf+YZlG65pWlw9x5DzvL47IdtDfd+z+9oZRnuPtOFwv3gwfhw187tToQ74d5g7Qv3U6eAYhFAMnD3rUlwx8yMfSLyRLhHh3tp925YU1OEey24+5R5uE9N2esvw3DXn893PbQI3NV+0ky4V02fNbiXL+sLgru1ezcwP++si0Tgvm0bsLgoG+579iQGd7WMhHtl3r5wn5pyPuXMbwyEe3K1L9z1nTwq3PfuhTUxkT7cAd8TvTG479gBa9++WHDH7Kz9MWc+GX3HvTxdcf16lAYGUoe7+jx+wt3zmITh7oxT3yfm52E98UT9cNd+cTdpuFvHjhHudcDd740MNYZE4D43B2tgwD2tALirZQyEe8A7og3B3ftNpkC4O/NqEO6YmQEWFwn3CHCvWrcS4P7hh+5ztGdc0uAe9WMlq+Cufy5lLpdDX19fUwYYt1Thrp1oI8N9yxb7I770+/zgPjXlPslKhnv5RBEL7jVKA+76L01Wwb2MWiNw96z7JOGufxoH4e4Dd899keHu88KaFNyrLkkwCfddu1C6665MwT2oxODuN+82grtTu8FdXz9JwX1x0f6oUcK9+jEJw91v3pLhDtifE5/L5ZDP5wOnccG9r6+vCup+96VZ5uDuPSEHwN2bWLj39AAzM4R7HLgfOeL+sbUhuLvGQLgT7jqaH3/c2Sdd61A/rloR7gMDvr+XlAbcrYGBtoS72u9ShXv5DTOjcNfXjRC4q9cv1/wJ99Tq7Ox03kT3+4usLrjncv5Xzuh/KSrtCPfy19OCu4YaF9z16wHTgHtPD6wXXhANd9eyEu7OeiDcU4B7oQDrhRd8sd0OcA+cPgbc9cv/4sBdPW/UWgbu+jQpwR2AaxkJd23+hHtqdXZ2OpfMjI+PV9k8EtyD7k+jzMO9/EkdIuDu+ZPOznyyCHf1YkW4txbct293vSNcs/n5ygtZluB+8KB5uGvr3vV1wr1+uOv3Ee6Eu5qvQbhbU1PAZ5+5lolwzzbc8/l8tHfceamMAbiXSx3u5V+sU8tYC+7e51Djjwp36+23o8N9agpWX190uE9N2e8exoQ75uZSgTvm52Ht2RMP7j//uX2dZDvAPQba4sAds7Ow9uyphvvBg8DCgjPWZsDdD0NS4W69/Tbhri9PDLgX169HybO+CHfCvRG4+y0T4Z5NuHd2dob+fmnoL6fWukA+jULhPjSE0l13BcN9ctJ+gY4C94EBlDZvbk24e745SRzumzfDuv/+ynXvEeHurJuIcHctexy4o/LCahTucJ989ftC4a6WMW24Dw253g3PNNxReaFw7Yde+LQ53KMej876aje4b9vmfKOnT+f7BhLhXpkm43C37r0XmJtzz7cV4H7woDi4W6dPtyzcc7kcxsfHw6czMJZE27t3b024A5WDDzMzNtK1EybgA7cAuOvzItzdzxsK995eF5AId5/lTQPuIyPAwkIicK/6GuHe+nAvFOyPyNPGQbi7H+83nQ53a3SUcG81uPuc9xqCe0+P+9hJCe5+QE4b7q5zR4vBPWqhcJ+enhZ1jXtdcIf7xyuEexvB/ec/Fw93LCzY13AbhLszPeFuBu49PSg99VRm4O78nkAQ3L3PRbhXPd5vOh3ualyEuzaNMLijUHD9vRHjcPdDJ+HeFnBX17bX+kj2QJGrB0v6RBnAANy93+lOTKQH9/IfOiLc64e7C9tS4Q7/E3K7wt16++3qx2Qd7p5jLxTuk5MVPDcI99JTT1X9sbNQuHuXR79m2+eXhAn3cLhjcRHW00/Lh7t2mU/bw93nOVsW7uW/Ik+4p1/U3zOtgrt+Ybzfb7OmXdPh7gfitODer/3iC+HuTEO4tybc/V5Y2w3uTkm84+6zDzYE94DpGoL7jh32pyS1Mtzh+cU6CIB7V5frz9N713Oz4V61PIR7XXDHzIyzTA3DXe0TXgM89JB5uOvnizaEe9RPdsx5v6gujJ+enibc1dcJ96rnJdwJ96qvhcF9aspBWppwt06erLpPPY5w9yxPs+GuIR0g3KOUCNw95+OWh3uN6TIJd3Xf8rL9UzqfZWoU7kFAVuvLC+uwMUSBu+vxPnAv7d5d+YlkC8I96AqXmnAHKu+45/N5wl19nXCvet6Wh/vEhH0j3N2PawDuzjTnzsEaGLCXIQW4q2kId8Ldd3maCHfroYeccRHu2jSEezy411imVoO7NTZW+SalReEe+1IZfeKgD39PsyhwBzwIJNwJ9zrh7hoT4V55XEJwd5Z3YsL1kw1vrQh3LC66/2op4V7Zp7dssT/SN0W4W8eORZv54qLrE3bU4/0qHT/uXEusxkW4a9NkAO5V9xmEO+bnnX0ncBrPMrUa3F3NzqK0cyessTH/x2YU7kC0j2QP/bgYvz+3mmaEu3v5XI+RCPdHHgFmZlKFe2nnTlgffuhMS7jHh7s1MJAo3J35thPc4YEb4V411jThHrReIz/eJ9/XnKTgPjXl7LeEu1aW4X7kSPBy6fOvsUytDvew81JW4R4lOSKPmBS4e//Ygm+Ee+ALRdi8E4P75GTVNYBNh/uuXbAmJkKXV5+/Pq9U4F7+EX6kMRPusuF+zz2wnnjCHNxvuQWlV15pCtydscRMKtzVdbphjwucl88vWxLunjIM9ygR7oR7ZhID9ygR7sbgjvl5X7j71XS4B2AocJnTgrt+Iq8DK4S7cLh7jj3vMiYOd5/rf531RbgDCN7vwx4XOC/CnXAn3IMfS7jLinB3L5/rMULgbj34oHm4w3MiJ9xrlhm4R7zkyPWYhODuN5aG4L5nj/OTOsKdcI/yuMB5tQHcSzt3ouTzO3aEuzb/oK9Jhvvhw/ZftCfcY0e4o3Xhbt17LzA3ZxzuarlNw90V4V6zrMA9TlLh7p0X4W4A7qOjWD5xwhzch4Z87yfc7ep6x/3cOX8wE+6V+Qd9TTLcA85pVY8n3AMj3JFRuGt/PENfZhfcyzs94e6OcCfcCff2gDsALCwsGIN7UFmEu3XwoBG4Y3ERWF6uzJ9wjxThTrhnJsI9uNhwP3iQcBcEd3z0kVG41xvh7gP3oaFswH1gwP9yHZ95EO7JlUW4K3Q2AncsLgKFgvNPX7jrpQB3vVaBOwoFe92raVOAu3cMxuG+Z0/VfWr8hLvhCPfg4sLd7+QrGe7Wli3m4D41BRQKZuE+O0u4N1Cz4W6NjDhAcpUBuAeOwWceTYf73BysgQHCHfUtoxG4T0zYf5XTC/e5OQdEkeDuKQm4O89PuEefNg24ezIN96D7CPcUItyDaxe4OydkA3DXn1cC3PHZZ/YN7pMT4a7Nq9lwf6/yyUmuCPeq+deEeznCPSG4nzuH0i23JAJ35zFeuOtfSwnufssTOK+E4G6NjlbdR7gT7mlFuINwVy+oznxqwV0d5IR75Wsm4e59rFqmjMDdeu+9wN/PSAzuk5M2YNoY7q7rhgMi3KvLMtyBCsAJdyQKd78Id8I9rdoC7qWdO6PD3ecvlmUS7kePOtcWRoG7az4RDirCnXCvmmcEuAfOM2EwKUy2LdwjRLhXR7h7xkW4B+acQ2dnXddy6/Mi3CsR7snVFnBXJ4AocPcrk3DXDzTCvWrsmYG79pm3VcszP19ZJsLdPRbCPTTCvTrC3TMuwj2wsHMo4e6OcE+u1oB7sQjrrbciw906dw76n6Qn3Al3sXDXTnK1tj/h7mlurrlwP3iQcAfhHrVMwN3nM+gJ9+AId8I9rVoD7qg+wdSCe9VjCXf3fAh337EZgfvICLCwQLgnUDPhHohtwr3S8rLrOvsguFtjY7AmJ10PJdxD5tUEuPuOi3APjHAn3NOqZeCOxUVgZsb5pxeBVk8P4d5suI+M2NuAcA9dVu/yVI2RcG84wr12TYe7d9oAuPvlOka1S8LilAm4+/xuVc15Ee6Ee0pwx8wMrJERwj3FWgfunvwQmGm4f/556AtY2nD3LjfhHh7hXp4n4V49Lx3ujzzifnw7wb3B6oL7uXO+v2jYaEkuD+Fefi7CPfq0dcLdyQ/uap6Ee2oR7sgI3COghnDXigF36777Ar85Ity1MRPuxuHuXTeEe/TqgXuzShzup04BxWL11wh397wId3tawp1wT7NG4O73RxQAwl003OfnXb801VS4h1yDqsMt83B/8sn4cJ+a8j1WCHfCvebzEe5Nnxfh7pkX4W5PGwHuvj4i3EXWVnAPnJZwd89HEtz9ppEGd/ULpRmCe60X5LgR7m6446OPCHd9WsK96fMi3D3zItztaSPA3TfCXWRG4J7LBT9NX18fcrkccrkcpqenQ+dFuNdYDgX3yUlYY2OVL8zPE+6esScJd2e+hHtrwN3nY/GAGHAvT5NJuA8NAQsLhHtCJbk81tQU8Nln/s8TE+6BP41OC+6HDwPz84R7yFgjT5tFuA8N+f6VbWdcKcA9Scs2UlPhPjw87CyIX+Pj4+js7Kz6f7+GhoYwNDSEDRs2oKurCydOnMCJEydQKBR8b8Vt21AoFLA6OIjVs2cDpysUClg9exZr27ahcOGC79dLd9+N0h13YHVw0J53V1fN+Tnz/fRTZxxVXxscRGnrVhS/+13/x1+4gOL+/VgdHETxjjuw+umnoc9X3LYt+PnOnrXntW0bijfd5ExX3L+/armL+/ejdPfdtZdtcBCXz5/HWk+Pa93oy62v+yjrLMo2K27bZs//vvtcz1nvunfN/8IFrG3bVnM/KZa/XnzoIXvb+CxPsavLWc9R9g99earuv/lmZxnV9ghankKhgLV//mesbtyI0qZN9jYNe+7y/hV1nJH298HBwGMo7npo6HbhAkpbt/oe20H7fc3x/8d/YO3IERQuXPDdv1Y//RTF/fuxsrKCKw8/XDkOfPYJ/b6geanjqrh/f9W6qbW+au0nQWMIupXuuKPmflLcts0+Fi5cCN/vy9ujtHVr6LaOct6OeltYWMCVK1eS3bfqvCW5PLVuxa4uZ58rbd3q2p9Xz56t63ystlnQ9lfHiz4vv33Vuy1WVlaC15O234eNU1+eoHkV77sv9NzuWqZt20Jf+5xpv/vd0GNj9dNPA48NfZ9Q5466tnXE47xQcB/HxW3bsPruu1jbuBHFe+4JXYelrVt9xx96vvTZNx2HRDBGrVvY+vJbN859Fy7gxF134cSJE7j11ltx2223Ob40Ydkkairc8/k8AKCjoyPw62qaWtMBQHd3N7q7u3Hdddfh2muvxebNm7F582YsLS353tZ6erC0tISVo0excvp04HRLS0tYOX0aqz09uHz+vO/Xi1u2oHj77Vg5etT+d1dXzfmp2/InnzjjqHrOo0ex1t2N4ne/6/v1y+fPY3XfPnu622/H8iefhD7fWk9P8POdPm3Pq6cHxZtucqZb3bevarlX9+1DccuW2uvs6FEsvfMOVrduda2bpaUlLP/nfzrPp9Z9lHUWZZut9fTY63XHDtdz1rvu9flfPn8eqz09NfeTtfLX1x58EJfPn/ddnmJXl7PcUfYPfXm8918ZHEShvx8rR4862yNoeZaWllDYuxerGzfa3+Tt2xf6vGr/ijrOKLeVo0cDj6G466GR2+Xz57HW3e17bAft92HjV8vot38tf/KJs06vPPywM43fPqHfFzQvdVyt7ttXtW5qra9a+0nQGIJuxdtvr7mfrPX0oNjVhcvnz4fOS22Pte7u0G0d5bwd9Xbx4sVE96s4tySXp+b26uqqnKu6u13788rp03Wdj9U2C9r+6njR5+W3r+q3hYWFms+n7/dh49SXJ2heazt2hJ7b9dtaT0/oa5+zrr/73dBjY/mTTwKPDX2f0M8dUW9Rj/OlJfdxvNbTg5ULF7C2cSPWurvD12F3t+/4o5wvvfumOudcfvNNrHV3171/6+MKW/dB910+fx53/f3fY/Pmzbjuuutw/fXXO740YdkkMnKpTNBC9PX1YXh42DVd2I8YUrtU5s4767rsA0Bql8r4fs3kpTL6MvJSmZrVvOSh/CO9trhUZmoKKBQSHU/cS2Vq5Sxji18q40zDS2USKcnlqfk8MS+VCSq1S2UiXJaa9UtlrPfeq1wK0maXytQ7ft9xpXCpTJKWbaRE4d7Z2YlcLoe+vj7X/bW+S/EubFipwV3bEQj31oI7FhdhPf004d5gjcC9GWUa7nBvf8I9foS7XeJwn5ysug6dcHfPqxbcq8ZKuEevAbirbQIEw92EZRsp1Xfc41wXRLgHR7hr1QP3kOdUzxsGd2tggHAn3An3oGnrgDsWF4Hl5drTRIxwt0sa7vpzOtMT7q55tTLc600M3LWSese9pa5xV3kXVv93Zj5VhnCvGj/h7jNdRuCOxUVgZibyOKNEuBPuNedVD9wTjHC3I9zDI9x9xkW4OyVp2Ubi57iDcM8U3KemCHef6oZ7E7JOnoT14YepPLdfhHvtCHdzEe52hHuNsRLu0UtoffFz3A1FuAcXC+4DA1XYkgx3AIS7TxLgLi3CvXbG4f7hhyjt3Em4N/N5asF9asr5ZUjCPWCehHv1uCTCvVCo+yfGhHuKtQrcrbExlHbuTB3uvtMS7r5jI9yzVVPhXihU/3GQALhjfr4a3lHgPjVl73MtAnf1nIR7E5+nBty900WJcA+OcK+vROEeI8I9xVoF7oB9kmtluFtjY/YnDyAFuPvBShs74d76NRXufgXB3W9sEeCuj6sK7hMTgb+8Sbi7I9z9p4sS4R4c4V5fhHtyEe6QDXfrvffsE0kG4e6a3jTcaz2P9g2FMz7CveVqZbjXinB313ZwVz+pIdxbG+517E+EO+Geau0Gd6A27lyPIdxjR7i3Xq0C93ozCXf1Od6Ee+1Mwh0A4a7m1cJwryfCnXBPNQlwt3p6og2WcK9MT7gHzpdwb07G4V7+ham2gjtAuEeIcLcj3GuMlXBvaoR7ikmAe+QI98r0hHvgfAn35mQc7moawr3mcxLuTXwewt09r2bC/cknCfc6ItyTi3AH4e43LsK9emyEe7Yi3EOmI9yNRbjbtRLcw9YN4e6OcE8uwh2Eu9+4CPfqsRHu2YpwD5mOcDcW4W6XKNxHR2GNjtaeV1bgXiwCCwuRnjdOhDvhnmptA/epKVhDQ/b/E+7u0oD7kSOZgDsmJwn3coR7yHSEu7EId7sk4R5aluDe5Ah3wj3V2gXurukId3cpwB0A4Z6xRMN9chLW2Jj9D8K9qRHuwdOFRbjHTxTc//3fnY9AJtwrEe6GItxrTxcIhakp+yRMuPtGuLdekuHuinBvaoR78HRhEe7xkwR3PcK9EuFuKMK99nRh40wK7tbJkyi8/z7h7p2m/A1S1Aj35kW4h0xHuBuLcLcj3NOPcK9EuBuKcK89nSm4A0ChUCDcG4xwb1614O47fTPgvmdP+EAJ96ZGuAdPF1bm4b57t31cE+5OhHslwt1QhHvt6ULHOT+P0s03E+6eIsP91VeBQoFwz0AS4B4pyXDv6QFmZmpOQ7iH18pwtwYGKv8vDe79/XWte8LdUyvBvfxhH3qEu6EI99rTRRlnaf16wt1TZLiXpyHc5Ue4h0wXBe5Rzif1wH1iAtaOHYR7s54nBbi7pifcXfMi3CulDXe/CHdDEe61pyPc40W4t16Ee8h0KcAdCMdd0rUj3DE/D2vPHvNwHxmp+XnkRuG+uAhrbIxw90S4VyLcDUW415huaEgs3K0PPwydH+Hu+Rrh3lCEe8h0hLuxjMMdtffnZsE9LKNwL0e4u0sL7tbAAOGeUIQ7UoT7wABKnZ2hs4kKd2fakNKAe5QId8/XCPeGItxDpiPcjZUG3LGwABQK4dPVqC3hPj7e8HOqeYmE+5EjwMcfG4c7AMI9oQh3pAd3oI5LSAj3SoR7VYR7dYR7yHSEu7FSgXsC07Uj3JPaN6XCHQAwO0u4g3A3VqvBHXNzobMh3D21K9yPHAmcD+FeHeEeMh3hbizC3S4U7gsLKB08SLg3O8IdAOFurJaDe4QId09tCvdaEe7VEe4h0xHuxrJOnoQ1Otr058k83AHXvpTIeXZxEVhejjRpU+A+NWXkm7a6ItwBEO7GItwjTBtS4nC/885ETkyEu+drhHtDEe4h0xHuLRfh3ljNgLvICHcAhLuxCPcI04aUONwTOgAJd8/XCPeGygzcFxZ8/zhI3Ah3d4R7/OkIdxnzSjzCHQDhbqxMwb1YBObn63+c9/nbBe5lvBDu5a8R7g2VGbgnHOHujnCPPx3hLmNeiUe4AyDcjZUpuCeUcbiPjdl/ljykpOGuItzLXyPcG4pwD5mOcG+5Wg3u1smTiT13lKxz5+xr4pOYV4vAvfTDH8KamkrkaQn3ZCLcQbjHnQ/h3niEe/Mi3EOmI9xbrlaDe5ZrFbgnuf0J92Qi3EG4x51PqnDfvz+xd0YiPScI96xFuIdMR7i3XJHPSxE+hhgg3BuJcK+OcE8mwh0A5udhPf004V7nfFKFe8IHG+HeehHuIdOlBHfMzAT+Rc9mRLjHj3CPH+Hu02efOZfdEO7xI9zL1XpBJtz9I9wbj3BvXoR7yHRpwd1whHv8CPf4Ee61I9zjR7iXI9zrnw/h3niEe/Mi3EOmI9xbLsJdToR77Qj3+BHu5ULhvmdPfQNNMMLdE+FeFeFeXbvCPWqEe+tFuMuJcK8d4R4/wr1cTbinvIMR7p4EwD2pP19OuDcvwr12hHvrRbjLiXCvXdquAgh3YzUL7tbUVOAfS0p7ByPcPQmAe1IlBffiH/+Ite5uwl2LcK8d4d56Ee5yItxrl7arAMLdWM2Ce815pXiZDEC4V0W4V1UsFrG6dSvhrkW4145wb70IdzkR7rUj3ONHuGcgwt0T4V4V4V4d4V47wr31ItzlRLjXjnCPX+vCXV2LfPJkYtcjpxXh7olwr4pwr45wrx3h3noR7nIi3GtHuMevqXDv7OxELpdDLpdDZ2en7zR9fX3ONNPT06HzjAr3Vopw90S4V0W4V0e41y4puFsnT4rGFuEeP8I9foR77bIE92ZYtpGaBvfh4WH09fU5/+7s7MTw8LBrmvHxcWcl6P9fK8I9wrQhEe4xnhOEe9Yi3GuXFNwB2eX06v8AABZISURBVNgi3ONHuMePcK9dVuDeLMs2krFLZfL5fNXC5vN55PN5598dHR2Bj+/u7kZ3dzeuu+46XHvttdi8eTM2b96MpaWllr+t9fRg+ZNPIk8bNk3x5ptDp4syn8XFRaxu3Rpp2npuK0ePYuX06cCvL3/yCVb37TP6nEtLS1g5fTp0miS37eXz57Fy9ChW9+1DccuWmvO5dOkSVrduxcqFC4mvm6zeLp8/j7Xubqz29ODy+fOh06/u2xc63crRo5HmdeXhhyMfs2ndVk6fxsrRozWniXpsq3017WXyu128eDH1MZi6Fbu6Ep3f5fPnEz2fLCwsRHpOqftSPbd6XrdN35Y/+QRrGzdirbvb+Gutvn7SWn7lx+uuuw7XX3+940sTlk0iI3AfHx93fcei6uvrc62Ajo6OwB8xDA0NYWhoCBs2bEBXVxdOnDiBEydOoFAotPytuG0bVj/9NNK0q7/9bfj8br4ZxW3bGp7P8vIy1np6QudV7211cBCrZ88Gf/3TT1Hcv9/ocxYKBayePRs6TaLb9sIFrA4Oorh/P0p3311zPisrK1jduhWr776b+LrJ7O3CBZS2bsXqk0+iMD8fvi3270fhwoXQ/SRsmpWVFVx5+OHIx2xat9WzZ+3lqbVOoh7b5X017WXyuy0sLODKlSupj8PErdjVlew8L1xI9HyysLCAlZWV0OeUui/VtS3qeN02fVv99FOsbdyI4j33GH+t1ddPWsuv/Hjrrbfitttuc3xpwrJJlCjc1XVA+oL19fUF/tjA+51LlO9S2vFSGczPA8ViYrOLcqlMlAoFXirTaLxUpnk5l8pE/LE7L5XxmYaXymQqXiojJ14qUzvJl8qYsGwjNfUd946OjqofKejxGvd0ItxjPCcI96yVJtxX8nlgbi7yWNOIcG+9CHc5Ee61kwx3b82wbCM1De76b9iqm7oGSP9uhJ8qYz7CvTprbAzW5GTtabIA9z/8AdbISKJjzGyLi7BeeCEVuH/11VeRh5lWhHvrlTTcMTsLa2wssdkR7kIi3AFEg3uzLNtILfs57iw4wj1emYC71BeKlIqCU2dawr16GsI9UyUO94RrK7gPDQELC2kPwz/CHQA/x91YhHvjEe7xItyzF+EeHOHeelkDA2kPoWbtBHfREe4ACHdjEe6NR7jHqylw37Mn8Fpowr3xCPfgCHdmOsJdSIQ7AMLdWIR74xHu8WoG3Gs+H+HecIR7cIQ7Mx3hLiTCHQDhbizCvfEI93iZhjsWF51lJdzjRbgHR7gz0xHuQiLcARDuxiLcGy9xuCeMWcLd87yEe+wI9+AId2Y6wl1IhDsAwt1YhHvjWW+/nSjck45w9zwv4R67pOFuvfde6Dom3GVFuMuJcBcS4Q6AcDcW4Z5As7OEe4wI9+yVNNyjRLjLinCXE+EuJMIdAOFuLMI9gQj3WBHu2YtwD45wZ6Yj3IVEuAMg3I1FuCcQ4R4rwj17Ee7BEe7MdIS7kAh3AIS7sQj3BCLcY0W4Zy/CPTjCnZmOcBcS4Q6AcDcW4Z5AhHusCPfsRbgHR7gz0xHuQiLcARDuxiLcE4hwjxXhnr0I9+AId2a6KHBnBiLcARDuxiLcE4hwjxXhnr0I9+Csqanwj78k3FmCEe5CItwBEO7GItwTiHCPlXS4rxw/DiwsGBpVNiLcG4twZ0lGuAuJcAdAuBuLcE8gwj1W0uH+9ddfGxpRdiLcG4twZ0lGuAuJcAdAuBuLcE8gwj1WhHv2Itwbi3BnSUa4C4lwB0C4G4twTyDCPVaEe/Yi3BuLcGdJRrgLiXAHQLgbi3BPoAThvrS0lMCA3BHunucl3GNHuDcW4c6SjHAXEuEOgHA3FuGeQPPzsI4caXg2hLuh5yXcY0e4NxbhzpKMcBcS4Q6AcDcW4S4nwt3Q8xLusSPcG4twZ0lGuAuJcAdAuBuLcJcT4W7oeQn32BHujUW4syQj3IVEuAMg3I1FuMuJcDf0vIR77Aj3xiLcWZIR7kKancXa5s0oHjhAuBPuzY9wlxPhbuh5CffYEe6NRbizJCPchTQ7i7WeHqyNjBDuhHvzI9zlRLgbel7CPXaEe2MR7izJCHchRYX7/DysoaGmDIFwjx/hzmJHuBt6XsI9doR7YxHuLMkIdyFFhXsTI9zjR7iz2BHuhp6XcI8d4d5YhDtLMsJdSIQ7AMLdWIS7nAh3Q89LuMeOcG8swp0lGeEuJMIdAOFuLMJdToS7oecl3GNHuDcW4c6SjHAXEuEOgHA3FuEuJ8Ld0PMS7rEj3BuLcGdJRrgLiXAHQLgbi3CXE+Fu6HkJ99gR7o1FuLMkI9yFRLgDINyNRbjLiXA39LyEe+wI98Yi3FmSEe5CItwBEO7GItzlRLgbel7CPXaEe2NZR45Em45wZxEi3IVEuAMg3I1FuMuJcDf0vIR77Ah3MxHuLEqEu5AIdwCEu7EIdzk1C+7W2BisycngCQj3qgh3/wh3MxHuLEqEu5AIdwCEu7EIdzk1C+6hEe5VEe7+Ee5mItxZlAh3IRHuAAh3YxHuciLcDT0v4R47wt1MhDuLEuEuJMIdAOFuLMJdToS7oecl3GNHuBuqUAAWF9MehW+Eu5wIdyER7gAId2MR7nIi3A09L+EeO8KdEe5yItyFRLgDINx96+vrQy6XQy6Xw/DwcOg009PTofMk3OVEuBt6XsI9doQ7I9zlRLgLiXAHEB3uzbBsIzUN7uPj4+jr63P+3dHR4TtNZ2dn1f/XinCXE+Fu8LlDTnKEu3+EOyPc5US4C4lwBxAN7s2ybCMZu1Qml6t+qnw+j3w+7/zbb4Xoj/e7Xbx4kbc2u331+9/jysMPG3/eS8PDuDQ8nMoyr27dmvp6z+Lt0vAwlgcGIk175eGH8fXYWOpj5o033nhr5u2r3/8eq1u3tu1rWpAnTVg2iZoOd/XjA32h9K/pP3bo6OgI/RED33GXE99xN/jcfMc9VvW8446ZmUR+wZLvuMuK77jLie+4C4nvuAOo7xr3pC3bSInCvbOzE7lczvVjBZX3OxJ1n3dhwyLc5US4G3xuwj1WdcE9oQh3WRHuciLchUS4AwiGuwnLNlLT3nEfHh52LbR3wQBe4571CHeDz024x4pwZ4S7nAh3IRHuAKK9494syzaSsU+VCbq4n58qk90Id4PPTbjHinBnhLucCHchEe4A4n2qTFKWbSR+jjuLHeFu8LmPHKn5dcLdP8KdEe5yItyFRLgD4Oe4G4twlxPhLifC3T/CnRHuciLchUS4AyDcjUW4y4lwlxPh7h/hzgh3ORHuQiLcARDuxiLc5US4y4lw949wZ4S7nAh3IRHuAAh3YxHuciLc5US4+0e4M8JdToS7kATAXUKEu6EIdzkR7nIi3P0j3BnhLifCXUiEOwDC3ViEu5zaDe5YXrZvAiPc/SPcGeEuJ8JdSIQ7AMLdWIS7nNoO7oIj3P0j3BnhLifCXUiEOwDC3ViEu5wIdzkR7v4R7oxwlxPhLiTCHQDhbizCXU6pwX1+HtbQkPnnFRzh7h/hzgh3ORHuQiLcARDuxiLc5ZQa3FlVhLt/hDsj3OVEuAuJcAdAuBuLcJcT4S4nwt0/wp0R7nIi3IVEuAMg3I1FuMuJcJcT4e4f4c4IdzkR7kIi3AEQ7sYi3OVEuMuJcPePcGeEu5wIdyER7gAId2MR7nIi3OVEuPtHuDPCXU6Eu5AWF3H51VcJd8LdTIS7nAh3ORHu/hHujHCXE+Eup0uXLhHuhLuZCHc5Ee5yItz9I9wZ4S4nwl1OhDvhbizCXU6Eu5wId/8Id0a4y4lwlxPhTrgbi3CXE+EuJ8LdP8KdEe5yItzlRLgT7sYi3OVEuMuJcPePcGeEu5wIdzkR7oS7sQh3ORHuciLc/SPcGeEuJ8JdToQ74W4swl1OhLucCHf/CHdGuMuJcJcT4U64G4twlxPhLifC3T/CnRHuciLc5US4E+7GItzlRLjLiXD3j3BnhLucCHc5Ee6Eu7EIdzkR7nIi3P0j3BnhLifCXU6EO+FuLMJdToS7nAh3/wh3RrjLiXCXE+FOuBuLcJcT4S4nwt0/wp0R7nIi3OVEuBPuxiLc5US4y4lw949wZ4S7nAh3ORHuhLuxCHc5Ee5yItz9I9wZ4S4nwl1OhDvhbizCXU6Eu5wId/8Id0a4y4lwlxPhTrgbi3CXE+EuJ8LdP2tyEtbYmNHnJNxlRbjLiXCXE+FOuBuLcJcT4S4nwl1OhLusCHc5Ee5yItwJd2MR7nIi3OVEuMuJcJcV4S4nwl1OhDvhbizCXU6Eu5wIdzkR7rIi3OVEuMuJcCfcjUW4y4lwlxPhLifCXVaEu5wIdzkR7oS7sQh3ORHuciLc5US4y4pwlxPhLifCnXA3FuEuJ8JdToS7nAh3WRHuciLc5US4E+7GItzlRLjLiXCXE+EuK8JdToS7nAh3wt1YhLucCHc5Ee5yItxlRbjLiXCXE+FOuNcsn8+jr6/P92t9fX3I5XLI5XKYnp4OnRfhLifCXU6Eu5wId1kR7nIi3OVEuNcP9yQt20hNh/vw8DByuZzvwo6Pj6Ozs7Pq//0aGxvD2NgY7rzzTmzevBmjo6MYHR3F2toabyndLl++jMXFxdTHwdsarly5gq+++ir1cfC2hkKhgIWFhdTHwZt9W1hYwOrqaurj4M3eFoVCIfVx8LaGxcVFFM6cwdrISOpjMX1Tfrz77rvR3d3t+NKEZZOoqXAfHx9HR0cHhoeHfRc2n88jn887/+7o6Aic14033ogbb7wR3/rWt3DNNdfgO9/5Dr7zne9gcXGRt5RuX3/9NRYWFlIfB2/cFtJuFy9eTH0MvHFbSLtxW8i5LSwsYPnUKVx+9dXUx2L6pvx4zTXXYN26dY4vTVg2iZoG9+npaeRy9uyDFravrw/Dw8POvzs6OkJ/xMBLZeTES2XkxEtl5MRLZWTFS2XkxEtl5MRLZaJdKtMsyzZSonDv7Ox0fpSQz+ed633UzbvA+Xy+amHDItzlRLjLiXCXE+EuK8JdToS7nAj3YLibsGwjGfnl1KDvUuJcF0S4y4lwlxPhLifCXVaEu5wIdzkR7vX/cmqSlm2kVOCufzfCT5XJboS7nAh3ORHusiLc5US4y4lwbxzujVi2kfg57ix2hLucCHc5Ee6yItzlRLjLiXDn57gbi3CXE+EuJ8JdToS7rAh3ORHuciLcCXdjEe5yItzlRLjLiXCXFeEuJ8JdToQ74W4swl1OhLucCHc5Ee6yItzlRLjLiXAn3I1FuMuJcJcT4S4nwl1WhLucCHc5Ee6Eu7EIdzkR7nIi3OVEuMuKcJcT4S4nwp1wNxbhLifCXU6Eu5wId1kR7nIi3OVEuBPuxiLc5US4y4lwlxPhLivCXU6Eu5wuXbqE1Y8/hjU1lfZQUotwNxThLifCXU6Eu5wId1kR7nIi3OV06dIlrK6upj2MVCPcDUW4y4lwlxPhLifCXVaEu5wIdzkR7oS7sQh3ORHuciLc5US4y4pwlxPhLifCnXA3FuEuJ8JdToS7nAh3WRHuciLc5US4E+7GItzlRLjLiXCXE+EuK8JdToS7nAh3wt1YhLucCHc5Ee5yItxlRbjLiXCXE+FOuBuLcJcT4S4nwl1OhLusCHc5Ee5yItwJd2MR7nIi3OVEuMuJcJcV4S4nwl1OhDvhbizCXU6Eu5wIdzkR7rIi3OVEuMuJcCfcjUW4y4lwlxPhLifCXVaEu5wIdzkR7oS7sQh3ORHuciLc5US4y4pwlxPhLifCnXA3FuEuJ8JdToS7nAh3WRHuciLc5US4E+7GuuGGG3DDDTekPQwG4MSJE9i8eXPaw2AA3n//fVx77bVpD4MBmJ6exjXXXJP2MFi5q666ChcvXkx7GAzANddcg+np6bSHwQB0dXXhtddeS3sYqUa4G4pwlxPhLifCXU6Eu6wIdzkR7nIi3Al3YxHuciLc5US4y4lwlxXhLifCXU6EO+FuLMJdToS7nAh3ORHusiLc5US4y4lwJ9yNdcMNN+Caa65xVjhv6d1uvfVWXHfddamPg7d+9Pb24pvf/Gbq4+CtHw888ACuuuqq1MfBm337i7/4C/zTP/1T6uPgrR9XXXUVHnjggdTHwVs/vv3tb2Pjxo2pjyPN24033oj+fsK96ekrm7d0b7fddhuuv/761MfBWz/uvfde/PVf/3Xq4+CtHw8++CCuvvrq1MfBm337xje+gR/96Eepj4O3flx99dV48MEHUx8Hb/34u7/7O9xxxx2pjyPtWxbLJNyzurJbraGhIXR3d6c9DAZgcnIS119/fdrDYABmZmawbt26tIfByl199dVYWFhIexgMwLp16zAzM5P2MBiA2267DSMjI2kPg8WIcGexI9zlRLjLiXCXFeEuJ8JdToR7diPcWewIdzkR7nIi3GVFuMuJcJcT4Z7dCHcWO8JdToS7nAh3WRHuciLc5US4Z7fMwZ0xxhhjjLF2jHBnjDHGGGMsAxHujDHGGGOMZSDCnTHGGGOMsQxEuDPGGGOMMZaBCHfGGGOMMcYyEOHOGGOMMcZYBiLcGWOMMcYYy0CEO2OMMcYYYxmIcGeMMcYYYywDEe6MMcYYY4xlIGNw7+zsxPj4eGLzy+XcQ+/s7EQul0Mul0M+n3fu7+vrc+7P5XKYnp6uul/d1y6ltS3y+bxzf19fn3M/t4XZbaFvB+/XuC3MHxf6/fo6b+dtAcjYHkGvJe22PZLaFvq67ezsdO4PWrf13t8OpbUtVN7jqJ23RVplDu7Dw8POTqLK5/NVEFTP1dHRUbUzjY+POzuq/v/tUhrbYnx83HW/GgO3RTrHhXcMAI+LtI6LsPXfjtsCSGd71Lud2qUktsXw8HDVa8Dw8HDdxwC3hfltoR7jPY7afVukVSpw179D8250dX9HR4fvfNQ7IPrX/U62+nTed3nz+bzrnZSg52rV0tgW6n5uC3dpHRf6feobW24L89si6IWv3bcFkO55yu/+dt4eSW0LvXw+j+Hh4cB1W+/97VIa20JN43dfO2+LtDIOd+93ZZ2dnZiensb4+Lhro4d9V+ndQbw/9lEvit6dTH2nOTw87JpXO/2IJ41t0dfX53pB5LawS2NbqLw/BeG2SGdbqHey9OnbfVsA6W2PoPNXO2+PpLeFfu4JWrf13t8upbEt9HieSr/U33HP5XK+l1IE/VhfVes7O+/OpNK/o/TubO1UGtvCOw9uC7s0jwt1oldxW5jfFvo7vNPT086Podt9WwAyXjP07dTO2yPJbdHX1+cCZ9C6rff+dimNbaHn92ZorelZ8jUV7n7Xmvtt6EZPwvr1WurFb3p62jnhqtS78O14XZaEbeF9x53bIp1t4Tct0J7XK6a9Lfx+1KzeNWu3bQGkvz2C7m/H7dGMbdHR0VH1DRKvcQ8v7W3hfVw907Pkayrcx8fHq65pVidD/UeR6pciGnn3RP/xpvddRX5CgIxtwU+VsZOwLbzz1efPbWF2W+i/h6Pf327bApCxPYLub7ftkfS28L47rL8mB63beu9v1SRsC5X3OGq3bSEhfo47Y4wxxhhjGYhwZ4wxxhhjLAMR7owxxhhjjGUgwp0xxhhjjLEMRLgzxhhjjDGWgQh3xhhjjDHGMhDhzhhjjDHGWAb6/wf5sa+VBvLtAAAAAElFTkSuQmCC"/>
          <p:cNvSpPr>
            <a:spLocks noChangeAspect="1" noChangeArrowheads="1"/>
          </p:cNvSpPr>
          <p:nvPr/>
        </p:nvSpPr>
        <p:spPr bwMode="auto">
          <a:xfrm>
            <a:off x="4840288" y="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ata:image/png;base64,iVBORw0KGgoAAAANSUhEUgAAAu4AAAHCCAYAAACwm0waAAAgAElEQVR4nOy9a68k13nfO99A+gS0gPkasqEXtiYSxReBAQG0LIvUkBNMFFoKkyNYpCSOgATIBBBC0rDIV9YrYkAfAzyanJwgOozHynhOYInGAAIMaPZ19r27635ba9Vl1f+8WFXV1d1V1dW9u6ur935+xAJn711dterS1b96+lnPugGCIAiCIAiCIHrPjU13gCAIgiAIgiCI+ZC4EwRBEARBEMQWQOJOEARBEARBEFsAiTtBEARBEARBbAEk7gRBEARBEASxBZC4EwRBEARBEMQWQOJOEERvuHnzJm7durWWdT9+/Bg3btzA/v5+8btbt27h5s2bK93O/fv3cePGjYl2//79lW5jmun9mPdzW7o6Zosw3Z8yi1w/i5ynW7durf0cEgRBtIHEnSCIXvDgwYNCoB4/frzy9d+9e3ftEjotgtNtXaxL3Ls4Zotw69Yt3L17t/Jvi1w/i56n/f39xgcGgiCIriBxJwiiF9y6dQu3bt3CjRs3auXsMlRJ6Cq5efMmbty4URnxzf/WlfCuU9w3RR79r6Pt9bPsebp79+7avg0iCIJoC4k7QRAbJ5ey+/fvN8piHnEtpznk0dVyxHU66poLXd5ysasS2qb11JG/pimdIt+vBw8eTPw+l8W8Tf+9TZ+Wibjnx7wuVWSRYwbMRrGnz1/+uunttk1BaYq2t71+LnOe8m2s49sggiCItpC4EwSxcXJZAsZpCVVyVY6qliOj02I7LY9tJXTeeurI1z+P6UjvtLRXyXubPi0q7nXrLG+77TGregBo8/A072GlTL6NuuUWuX6WOU85N2/eXMu3QQRBEG0hcScIYqPkolUWojrByn8/LWW5AOcyW47A5rTJ126zniraDoos71eVYOa/q5L7pj4tKu75OstUbXuRY1b1sDHdh+n158vNO3b5NyxVD1CLXD/LnKcy5QcEgiCITUB3IIIgNkouZeXobC500xHWKqFqirCWmSehbddTxbQ4zutDeXtNr23bp8sOTi1HvxcR9ypprnvtZWS6qf+LXD/LnKeqbfUh558giOsJiTtBEBulLn1iOmILNOdqz0u3mCehbddTtw9thHBaXvM+1e1z2z4tKu5N6S2LiHtT/3J5zoW6Tr7biHvTMotcP8uep7p9IgiC6BoSd4IgNkZTrnVdnnQfxf0yudPlyHu5LdKnRcW9Lr9828R9mevnMjnuJO4EQWwaEneCIDZGVa51TlXOdZX89SFVpk21kjzNoo2E53K4jlSZOtleJsd90VSZVYv7otfPZc8TiTtBEJuGxJ0giI3QZuBnLrFt5G9aMKelrSo/ed7g1Kr11NFUHzzfj6rKLtP7P52z3aZPy4j7tGxXpcoscszaDE5dVtybvmlZ5Pop97fteSpDOe4EQWwaEneCIDZCm7SFacmsk7+6lImyTJZrvy9aDrJt+sy8tI1p6spBVkWJm/q0bFWZeXnhbY7ZIuUglxX3ugeIRa+fnEXPU87du3c3NmssQRAEQOJOEMQGaEqxmKYsaE3VRaYFt0q2p8W4zQRMi+a8l2U3b01R4WmJrjom8/q0TFWZKsmuilC3OWZVefrTXEbc8/Xn+73s9VNm0fOU95XquBMEsUlI3AmCIIje0zRzahfQzKkEQfQBEneCIAii9+TivKn88rt377Ya60AQBLFOSNwJgiCIrWBTUfc8NYcGpRIEsWlI3AmCIIitYFMCfevWraXKhBIEQawaEneCIAiCIAiC2AJI3AmCIAiCIAhiCyBxJwiCIAiCIIgtgMSdIAiCIAiCILYAEneCIAiCIAiC2AJI3AmCIAiCIAhiC9g6cf/hD3+It99+e9PdIACEYQjf9zfdDQJAkiRwHGfT3SAASClh2/amu0FkWJaFNE033Q0CgG3bkFJuuhsEAM/zEEXRpruxUe7du4d79+5tuhsLQ+JOLA2Je38gce8PJO79gsS9P5C49wcSdxL3ziBx7w8k7v2BxL0/kLj3CxL3/kDi3h9I3EncO4PEvT+QuPcHEvf+QOLeL0jc+wOJe38gcSdx7wwS9/5A4t4fSNz7A4l7vyBx7w8k7v2BxJ3EvTNI3PsDiXt/IHHvDyTu/YLEvT+QuPcHEncS984gce8PJO79gcS9P5C49wsS9/5A4t4fSNxJ3DuDxL0/kLj3BxL3/kDi3i9I3PsDiXt/IHEnce+Mqyju6kOl3Gb/Pt2qfl/3mvE2VguJe38gce8PJO79gsS9P5C49wcSdxL3zrgq4l4l43lLEgnGItiOgGVxmBaHH0RwXYEgCIvX+0EIzxeQMkUcS3heCMvmYDxuXP+qIHHvDyTu/YHEvV+QuPcHEvf+QOJO4t4Z2y3uTTKdQogYlq0knbEIo5GP8wsPusHguAIXAw+DkY8olhAixtmZg8HQAxcxbEdAMwKYFoNuMPhBhChK4Dgcuh7AcQSiWK5U5Enc+wOJe38gce8XJO79gcS9P5C4k7h3xvaKu5JkIWL4fogwSoA0HTeksB2O4xMHpsWRyBS+H8IwGUSYQIgYms5weu7BcQVsm+PwuYWRFsCyOUZagCCLtGuaD00PYNscFwMl/oORD9cLEQQhNN2HZXOIMFbJOUsKPIl7fyBx7w8k7v2CxL0/kLj3BxJ3EvfO2C5xH0e1wywqbjkCls1hmByMRcXfZSJhWkrADZPB9UJwHsO0OAIWg/MYli1wduFhpAUwbY7TMxeGyTDSAmgGQyLVunTdh6b5sB0VpbddoaSdRdBNhtNzFyNNybvnh2A8hqzIkZ8HiXt/IHHvDyTu/YLEvT+QuPcHEncS987ou7hPf0BwHiMIInheiIuBD8sRiCIJXQ+g6QxxotJXojDBcOTjYqDaYOjD80OYlpLrXNwNk+Ni4MLIUmLyNtIDiCiBlBKaHmA48sFYBMvmGI58mJmkD0Y+BloAXQ8wHPq4GCqBT1MgihKEYdJ6QCuJe38gce8PJO79gsS9P5C49wcSdxL3zuiruJdzxvOccyEScB7DsFSOuqYHsBwBAGCBin4HPAZSIAgijEZBkc8+0gKYFofjCvhBhDBM4AURuIhhWQy2o0TccQUYi2CYDJrBVI67qf6f58vbNsfFUOXLXww86CbLxN3D2bkL0+aQMoVtc9hZCk0QhIjj5hssiXt/IHHvDyTu/YLEvT+QuPcHEncS987ok7hXlWYEAM8LcXbu4WLow/NUnrppcximkupEpgiy/HUmYgBQVWO8sEhZ4SIG4zHCSCKKJaRU1WakTBHF6ndxIhHHEjLLnXdcAdsRYDxGFCXZgFUGTQ+gmyrf3TAY4lgijBIYJsPZuQvNYDBMpr4RsFUqz/mFB8NUg1ylVHn4ah/H+0/i3h9I3PsDiXu/IHHvDyTu/YHEncS9M/oi7tOVWXw/hO1wxLFEFEmMtCDLR/dxfu5iMPKLHPahFmCkBXBcUeSl5zJeN1C0qbxj3YdSnEj1QOCHEGGCgEVFqcgoSqAbDEZWavI8e9BwXIHByIeWRf69QL2G8xhJMinvJO79gcS9P5C49wsS9/5A4t4fSNxJ3DujD+JeJc6myXB65sCwOHiYwLQ49CxiPdICHJ86xaBTTQ/geGGlqKdpCpmquuycx/C8EI7DYVkMpqly08vNyEpA2jaH6wkETJWBlDKFlJMR8nLfQxHD9yMVzU9S6DqDYapvBU7OXIyKkpISpskwyHLhuVDijzQlce8RJO79gcS9X2xK3J88SREEnW+215C49wcSdxL3zti0uFdGu1PAcgSGWRnGPLpumBw+ixFFEo6jpFpmYl5+fRxL+EEI02SqlKPmYTBwcXpq4/lzEwcHBvb2dOzuatjZmWy7uxr29nTs7xs4fG7i+MTCxYWD0ciDpvkwDBXZF2E8kfKSiz2yQamOpwbCanoAw+KwHZVb7zoCg6Ea3Kpl1WzybwlI3PsDiXt/IHHvF5sS9zt3Upyddb7ZXkPi3h9I3EncO2OT4p5LtuuF8IKoqAgDoMgL141xeUbd5AhY+Y2h6rXLfACrzaHrPgYDF0fHFnZ3NTx7Nlpp29nRcHBo4OzcgaZ5MM0Avh8iTsY3TylTxDIF41GRh894hDCMVarPwINhcVxceNB1Bt8Ps0o3Ar7v09fQPYDEvT+QuPcLEvf+QOLeH0jcSdw7Y5PiHkUJHFdANxkcL5wQd9sWOL/wVApMpHLL8wh7vkz+ek33cXbmYP/AwM7OakV9Xtvd03B0bGE48mBZStClHA+w5SIuSlCalhrY6rghzs9dnJ65cB2h0nRMBsY5iXtPIHHvDyTu/YLEvT+QuPcHEncS987YpLh7XgjD4hBhUqSLpGmKFIDrCpg2R5ylnxQTK2UybNkMFwMXB4cGdnZWH1lfuO2MsLen4eTUgq778DxRlH/MK9j4QQTGI8RxUpSndB0BTQvUZFKWB9N04LhCzQRLbAwS9/5A4t4vLMuCaaZIOr5FkbjPQuLeH0jcSdw7YxPizrkqzWg7ArrJEcUSyCqzMB4jSiTCMAEXSVHOcRy9Zjg7s7G3r29e1uvSaXY1PD8yMRx58PwQSSJRzPoKVWpSTf7Esrx5lk0g5cK0XIwykZfZQwzRPSTu/YHEvV9YloV797qXaBL3WUjc+wOJO4l7Z3Ql7sUAzjSFH6hKMJatyjmaNkecSLiugGFxhFMTFUVRAtvmODtzei3sMwK/M8LRkQlN81WaT5ZCk9d9N22u6tEbDMORDz9QqTKepyaCklmpSEqd6R4S9/5A4t4vSNz7A4l7fyBxJ3HvjC7EvZyT7nqquoplcwy1QEWd9QCarmYq9YKoiLJLqeq5DwYuDg6MjYv4sm13V8PJiQXTChCGSZH2I8IEYSShGwy6wSCyqjKqdn1SlIkkce8eEvf+QOLeL0jc+wOJe38gcSdx74x1i/t0mUbbEdCy+uuGwYqJiaxs4qIki0qHYQLTDHB0ZHY+4HRdbX9fx/mFC98Pi+g7ALhemOW8+7Adt/S3dOYYEt1A4t4fSNz7BYl7fyBx7w8k7iTunbFOcS9mQQ1CaLpfzCw61BlGOoPjqAGoPosnlmcswsXAxf4WpcW0bjsjHB1bsGxeTBgVx1IN1DU92LZbPLwAUINas9QZGrDaHSTu/YHEvV+QuPcHEvf+QOJO4t4Z6xL3cpTY8wSOji0cnzrQTSXtRycOhloALhI1OBVKUj1P4OTE6kelmDW2g0MDw5FXzJyqBt+qOu5JIhEEISyLw7IFBgMPFwMPTGQPOCs/W8Q0JO79gcS9Oz77bL4ck7j3BxL3/kDiTuLeGesU9xwpUziuwEjz4boqx900VYpMPnFRHEtYFsPz5+bGpbqrtrur4ezcAWORynnPxJ3xGIbJcHLqYDAKMNQCaHpQHKsUNGB13ZC49wcS9+748EOJzz5rvreQuPcHEvf+QOJO4t4Z6xL3fHIky+YIeIwoVlVjND0A4+Moc5otaxgBDg+3dwDqsm1nR8PJqQ0/GM+cqkphxlnuu4/ByIeb5cX7Xgg/CCcmoiJWD4l7fyBx7w4S9+2CxL0/kLiTuHfGusQ9DBMMRz7OLlxohooY5xVkXD8sxD2KEmi6j4ODK5jP3rZlee+248P3/ewIqvKZubhzEcOyOAZDH8OsvCSJ+/ogce8PJO7dQeK+XZC49wcSdxL3zliluJfz2lOZwra5ymnXApxduNBNBs8PESeykHZd97F/naW91M7PTVh2VlUmO4aWxTEc+dCNACMtgOdHapbVrPY9sR5I3PsDiXt3kLhvFyTu/YHEncS9M1Yt7gGP4Oc52zyCpvsY6j4Crko9JnJS2q91pH2qHR1pGA5N+KVvJBiPMRjmUXdVVSYIIpg2h8hrvRMrh8S9P5C4dweJ+3ZB4t4fSNxJ3DtjleIeZ7OBOn6IMEoQhgksM4BuBoikymdPkSJJJEwzIGmvEPfzcx0np3aRCpMkEqbFoRksO6YxNC2AaXJwERcTOhGrhcS9P5C4dweJ+3ZB4t4fSNxJ3DtjFeKuosOA43DoZoCAx7BdgUDEKjrsCIisZrmUKRyH4/D59RuI2lbcd3ZUtRnOYwApwjCB7QgYJoducmg6g64zXAw8aAYr6sETq4PEvT+QuHcHift2QeLeH0jcSdw747LiPs5rB3xfTbR0PvChmwwiTGC7ArYnihSZIAhxfGxdSnB3dzUcHBh4/tzE8+cmjo7M4t97e9VR/L099Zq87e3plTOy5uvO2/6+XllTfnY5A7u7l6s9n4t7vn5ND4rJmOJYwvVCaDqDpjOMtLwWPkOUjRkgeV8dJO79gcS9G54+TfGTn6Qk7lsEiXt/IHEnce+MVUTc1cRJITw/hB9EGI58DEd+UUlGZOkcnMc4O3MqhXmRdnhoQtcDtU0vhO+H2b8FTJPh+NgqtrG7q+H01IZpBnAcDscRcBwBy2I4P3cmZmc9PrZgGJPL2TbHcOjh4MAoCbYJXfdnltM0H88v8U3C0ZGGwcDA6ZmN0ciD6wkkcizkSSLhuCryrmlqIqs8751YLSTu/YHEvRsePkzx7/4difs2QeLeH0jcSdw74zLiniKbGdUPMdID+EGEFCm4iKEbAYaar36XRYODIMxmRb1sSokF3w9VH9IUcSwRhgmSLPLsOLyoCX9yYiEIwiJfvLycEDHOzx08ezbC8+cmXJcX6TxRlCCOxwNph0MPOzsqym5ZDFLmy0nEsYSUav267mNvb/HI++6ehsHAgmk64CIuhL3c8v67rsBg4EM3GFwvhGVzuF5YzEBLXB4S9/5A4t4NJO7bB4l7fyBxJ3Gv5O7du7hx4wZu3LiBBw8ezF1mf39/7jovJe6ZTBoWg+UKqDk9Ac9XMimipEiRyZf1PIHzc2cpua0SdyFiaJqP83MbrssL6b64cPHs2RCa5mcyLuE4HOfnNkzTR5RVZNF1H8+ejTAYuIhj9TvX5bi4cKBpfpZnDlgWx96ehtNTC5yrhxHPE7i4cDEYuEV/PC9cePbXg0MDI82H5zP4vl/MjFrV1MMBw9mFB8NW+e5HJw4uhj5ESNH3VUHi3h9I3LuBxH37IHHvDyTuzeK+Dn9dFWsT98ePH+Pu3bvFzzdv3qxc5tatWzP/ruLRo0d49OgRvvnNb+Ib3/gGPv30U3z66aeI47hVi6IIURQhFCEM04du+hAiRBzHsKwAuuFDhBHibLlyY0xA112cnBg4ONAWbqenFlyXIY5jOA7DyYmJg4MRNM1BGEYIwwia5uLwUINheIjjGEKEGI0cHByMcH5uIQg44jiGrns4ONAwGrkQIkQYhtA0FwcHIxwfG7BttR3bDnB8rGMwsMCYQBRF0HUXBwcanj/XYZhqO57HcHZmtd6Xk1MTlhVAiBCMMbiui6h0fMvHOooihGEI3xewbQbd8DHSPOhGAMdh8AMBLsLiddSWb0II2La98X5QixGGISzL2ng/rnr75JMYb74p8Y//2LycZVn48Y8THB1127/XX5edb7PvzbIshGG48X5Qi+G6LjjnG+/HJlruj9/61rfwyiuvFH65Ln9dNZ2lyty4Mbup+/fv4/79+8XPVQcn50tf+hK+9KUv4fd+7/fwwgsv4Itf/CK++MUvwnXdhZtlOzAMC4ZhwzBtGIYNy3IaX+M4DkzThqaZGA6NhZqmmcX6LcvGaKTWYRhWsX7DsDAcGjBNO9ve+HeaZsK2nWw5u3it40y+djQyYVl2aTsGdN2E4zgTy5W3Y9tO630aaSZMy4aT9dm2bViW1e6YWw4Mw4Zpqpb/O98HapdrjuO0PhfU1t9M09x4H656+5u/YfjudyP8r//lzz0Xb78d4pe/DDrt3+3bMXZ2mvt23Rq9L/rTLMsq3OC6tdwfX3jhBXzhC18o/HJd/rpq1i7u+VcJ5R0s/638FcTNmzfnft2wbKqMylmPYJgMusFwfuHhYuBBNxicLN+6Lt0jb1Kq1JlFq8yUU2VcV+DwUKWmjEZekXuuaT52dkYwjACAqsoyHKr0mdNTG5yrr7R0PcCzZyMMh16R+x4EIXTdh2UxhKFKlXEcjoMDHefnNsIwHu+/EcA0WZFS07ZqzsGhAdNmRdUYABBCwPf94vg2tSCIoBusaIbJ4bgCAYso130FUKpMf6BUmW5YNFXmlVe6rWJFqTKzUKpMf6BUmfk57qv211XRWcR9+ukk/930js9jGXHPB3YaJoNhMpgmw0gPYFi8yLOuks263/v+YiUi1y3ucSzBeYwoSiAzsa4S9ySRENkkSPnNs4247+3rGOn+xMMNgCwNpl7cZZoilimS0nHTdAbT5DAtjuEowEALEIh4ofNJzELi3h9I3LuBxH37IHHvDyTu7QenrspfV8XaxP3BgwcTOULTOwkslyO0bMTdcQQMiyPOqp9EUYKRHsB0RG2UGKiPJC8i7+sWd8fhOD21MRx6xXJV4u66AmdnDi4unKI/88R9Z2eE8wu3KJFZbnnEvfYYRSk0LsFidSyjKIHjhTBMjpEe4PTMxVALKOK+Akjc+wOJezeQuG8fJO79gcS9XtzX5a+rorOqMnWJ/uuuKlMu7TjSAzh+iCSTZd1iMGw+N83jsvK+TnGXUmI08lQ6y4EBxxEAqsVd01RFmt1dDaaptjNP3J8fmfBKpSybxL18zEWS4tyX2LMTmEIizfbJDyI1U60joOkBGIsRRgnJ+yUhce8PJO7dQOK+fZC49wcS9/ZVZVblr6viytdxL5cldFyBoaZmSdUNBt3iYCIu6ru3beV1e57A0VFzOcVlxD1JlJDv7IxwdmYXOelN4n54aMB154v73p4O02QAmsV9d1fDSPeRJBKoOA6z4p7NmipTaExiz0rwzExw5icQyfjvnEUYDH0MtQCmxWHanCZmuiQk7v2BxL0bSNy3DxL3/kDiTnXcO2NZcU/TFDKRCIJQyaLFwbgS2hTNaTHTsl7+t5QqVaVpBtK24q6E3EU+QVIQhDCMAJ4nMklPM0kfYjh0kSSyEPwmcRdiOXE/PrERsKj2mBSDU1UhdyB7AHJCiUNHSfszM8G+ncAO1d+lTKHrAY5PHGgGg2lxWDaHzyLEiUS3H61XBxL3/kDi3g0k7tsHiXt/IHEnce+MRcS9kO4Z6UQhm0357BPrwKy0l6P5pslwcKA3inueZz4WdyXp0/JtmkEx0DRvSaImZFLR/WEh+CqlZvxax1GTOtm2Evc8Wp8kckrcA0iZp/vMfmOwu6dDN4PKGVFnxB3qeOZ57cfuWNqfmQl2zAQjJosUJd8Pi8oyusGg68FEZR9icUjc+wOJezeQuG8fJO79gcSdxL0zlhH3dOpnxmMwHlemf8wbnDqz7rQ02HXkVc6wur+vIt+a5uHszMbenp4JvYHRyMVo5E6k2xweGhgMXIxGXtGGQ3dihtOjIzP72/i1e3s6Tk9tjEYeTk9t7O5q2bocjEZuIeg7OxpOTixomofzcxv7+7MPHKdnNlhW7aWNuKcpIJIUZ74cS7s1lvdjN4Ef59VoEljZYOG8PKftCoQk7ktD4t4fSNy7gcR9+yBx7w8k7iTunbGouDMWQTdVrfYwS0ExbQ4rG8SZR+DTdH4t8iZxBwAhYpyfO9jZmZX3Z8+GpVb1+6o0m2HD65pe23Yb1b/f3ddhWAxyzrEYi3uKRKbQS3ntz6xSMxPsWmqQKqDE3TAZjCxdybYFBqMs6p7QTX0ZSNz7A4l7N5C4bx8k7v2BxJ3EvTOWEvdsIKppc+h6gKHmw2PR1LLtxL0qEl/e3qI13vvYTs8c8Cwvvo24yzSFIybz2qfF/VmeLpMdLscR0AwGzw+hGQy6yYsHLGJxSNz7A4l7N5C4bx8k7v2BxJ3EvTOWnYApjiU8L8Rg6MGwGGKpcq69KIUbpojk/AGqdVH38s95fvnhYf1g1T633T0VbW9zHHJx96MUR1N57dOpMs/MGCdeApaZu2lxGBYH5zEMi8P1Q+gmg+UIGqC6BCTu/YHEvRtI3LcPEvf+QOJO4t4Zi4i7lCm4iOG4qpKMirwzld8OwI8kjt0Eh06Ci0DCjdJigqY2+e51qTNxLDEa+djdrUqZ6XdrG23Pxd31fJz5s9H1qrZnJ7CEOma+H0HTGYYjVZ4z4DEsh8P1wpljS8yHxL0/kLh3A4n79kHi3h9I3EncO2MRcWdZvfDBKMBw6ON84MF2BeJYAkhhcIndkmweOgl0LhEmzVH1NjnvnMc4O7M3LuKLRtvNltH2NE0RcAHd8bO89riVvGtMDUBNElmkyfhBBJmlGblZ6UtiMUjc+wOJezeQuG8fJO79gcSdxL0zFhF3IeIsp13ltZs2V7XCM/HUmJwRy307wZDJbMKgvGpkvaA3RePbTM7Up3Z63j7aLlPA8jkGlled114j8CMmIbNjJmWKKJbgIobnhxiNfGg6QxjRjX1RSNz7A4l7N5C4bx8k7v2BxJ3EvTPaiPtE2kqUwPVCnA88XIx8sDBGCkCmKUbBrLjnKR2DQMn7eL7P8bqnt1G13Tzf3TCCynKLfWt7+zpMmxUPKrUtm67Ki1Kc2xznpjcr6g3yfu5LhNl4As5jGKbKdVelITlGOoMXXO+byTKQuPcHEvduIHHfPkjc+wOJO4l7Zywi7iJMwESMKEnBWAzDYvBZhDQFoiTFRV5zvEIy97LIey6Z5XVXb69a5sMwwcWFi52dzcv53Gh7GM8cw+kHFQBgcYoTL8GRWSPuVcc0+/dzN4EXj8tnOm4IP4gQRioS73ghVZZZAhL3/kDi3g0k7tsHiXt/IHEnce+MtqkyaaomWnI8AdcPYTsCQ82H44VIUyDIZ/hsiA7v2yrnPZYq7l4VYR//uyy3kx8QjEU4Oelvici9fR2WzWu+PcBEFJ7HapKlHatC3KvkveKYWqFECvWNBGMxLFtNxGQYDOcDT1WWocGpC0Hi3h9I3LuBxH37IHHvDyTuJO6d0V7ckYlhhJEW4PjEwdmFBz9Lw3DCFAf2/Gooh04CS0gkDekj423m0j77e8cR6GuJyLMLByJMpo7fbIpMmGO0BrcAACAASURBVKQYBOMBvZXiXtVKx3PHUg9D0wNUT05dnJ6pphkMiSRxXwQS9/5A4t4NJO7bB4l7fyBxJ3HvjLbintdtNy0VybUsDi4SJdQpYAmJPbu5Akouns+dBE6Y1s4kCjSXisz7o+s+9vb6VSJy/0CH5fCZXP7pfYqzmVH37bGMN4r7nMoy+bFMEtU0nUE3GEyLQzMYYqossxAk7v2BxL0bSNy3DxL3/kDiTuLeGW3FnQURzs4cHJ3YGGoBLEfAD6KiqozBVbpHo7iX5P3ITeBFY3kHMFfcJ+U9hRAxzs+dXuW7n184EFEyUz0n73OapkhkCotLHNqlY2ImOLJqUmXmHNdRMBZ3IWLYtsDF0MfFwMf5hQfD5JAUcV8IEvf+QOLeDSTu2weJe38gcSdx74y2g1PDMIbjCJg2V83icLwQYZRMloJsESHOlzt2JfyoWtzLP9eJe5qmCIIQx8f9yHc/ODTguKL224PbtzNpFxKHzuyxqs1xn3NMR8E49cjzQ2g6g+OqcQimxYuSlER7SNz7A4l7N5C4bx8k7v2BxJ3EvTPairuUKfwggm6qFAzD4gh4DClV1HxhcTcT7JgJTjyJIG43QVFVv3pT331Hw2DoIYrVQNGq/r/0khxLe0Ukfa64Vx7XGMOyuHtK3D0/QhxL5IeNxH0xSNz7A4l7N5C4bx8k7v2BxJ3EvTPairuK5AaqWonJoOkqXSaMVZqGFkhUzvY5J3K8Y03KO9LJijNN9d2znyBlCsfheP58c4NVj04s+EFU+9ARyxQvfq0k7RVtQtxrUozqxD3Ojp0QMTSNYagx6CaHZQuIMCFxXxAS9/5A4t4NJO7bB4l7fyBxJ3HvjDbiLhMJ3WIwHV78LhQxDJvDy+q4azWTLzUPsoyLZSbkHfNz3Kf/nSQSpsU2Umlm/8CA5fDawbZhor6R+MqLpW8lKoS8UdzLr5s6loNAIi59hjIWwXYEdJPj5NSBZjBENDh1IUjc18vZGfDoUTvxI3HvBhL37YPEvT+QuJO4d0YrcZcShsWgW6qsYAogCCJoJoPPo8mIe4NgNs4Gmst71C5dZjqCnKYp4ljCNLuV953dLEUmksDMpFGqTvuFr6rH/IsXK9KJFhX3igcglSozPg6uG2I49IvZUx03RJxQxH0RSNzXy2efpbh3j8S9T5C4bx8k7v2BxJ3EvTNaVZXJBoHqpsptNy0O3WBwXIE4KafKtJT1utSPbMCqF6W1dd7HXar+OY47jLzvaDg5c8B4VJTFzPuRyBReKHHqJUW1nUpxX1GqTJKOZ081LV4MUA3DBEIkiGK6uS8Cift6IXHvHyTu2weJe38gcSdx74y2Oe5xIuF6AsORKjE40gI1ADJJx1Vl5tUdbxL3cuTZVZM0RXK+uFe1JJGwbY7naxywurOj4eTUhs+iib6lAESiarQ/n8pnnyvu1pS4t6osE09UlfH9EIbF4bMYIkzAWATLEWAiqTm7RBUk7uuFxL1/kLhvHyTu/YHEncS9M9qKO+MRDIsVg1N1g8F2haqikk7Vca+Jpi+SAnJgJxgxCZ6k+XjVyvz36X7mSJnC9QROTmzs7q52kqadXQ0nZ5PSng9AdUKJMy/BXsVDSa2457Xtp8V97hgB1UalCZgYj2GYHLqh2nAYQDPYzEyuRDMk7uuFxL1/kLhvHyTu/YHEncS9M9qKu+NyaEYAPwgRsAicx4iiBDKLihczp9YJ5rwykRV/37USnHoJnFAils3SPt3fvDEWYTBwsb+vr0Tad/c0nF04CPhY2hOZwo9SDIPmqjH/ompwalnc61JlGsR9x0qg8bG4R7EEYzH8IILnRdA0Bt3gCCO6uS8Cift6IXHvHyTu2weJe38gcSdx74y2Oe62w2FYKnLrB6pqie2KIpLrhCkOKiYVqk33WEDuDx0VVQ7itLJyi+pifepMGCYwLYbjYws7O8tH3/f3dQyGXjGhUZKmCGKVJnTkqLr0tfuWi3vDw8sy4r5rJzCFLFKEPD+EaXG4XgjGY3h+BDer6U60h8R9vZC49w8S9+2DxL0/kLiTuHdGK3EH4Lkqv92wOSxHwMr+z8MYABBEKY7dBM+suF7cm6Ltc5bdtRKcuAkMnqfPtKs8k/8sZaoq4Wg+jpYQ+KMjE4bFEEZJMfB0xCSOXdW3oqJOQysi7m3EvakCT6kdOAmcMN9HCT8Td8sJYdoCQ43BdkNISVVlFoHEfb2QuPcPEvftg8S9P5C4k7h3Rltx5yyCYTI4fogoluA8huVwMK7EPUpSXPiZwFZFjNvktreQ/L0sfcbgkxF4ZK2p1nuaQqW1+CF03cfZuVNKoRlOyfoQz3ZGOHxuYjD04PkhwjiFE6ZK2L0E+7bKxT901IDaYy/Bsat+t1NxDBYW9+njUvGNxbGXIIjH3zoEQQhdZxiOAgy1ALrJEbCYJmBaEBL39ULi3j9I3LcPEvf+QOJO4t4ZrXLcAcSRBBMxRJTA80KcDzwMRj64UOIuU2BUruU+rzVFlVtUpdm1Epx4CTQm4YQpoiIHPm/NUfk0VbOMWjaHpvkYDl2cnzs4PXNwdu5gMHSh6T4cbzwAN8oGn+pcwuQSllDbdkOV4x7Eqjmhync/cCb7PTM4dWpfayPuVa/J/j4IkiL/n7EIusGgaQE0LcBIC2C7gtJkloDEfb2QuPcPEvftg8R9lpde2szxWEbcf/7zqxVQI3HviLaDU9M0RcBUZRndYDgfeLAcXqpfDlUSsk1KTFW+e13+e1PU2VSR7UNHzR5qClUDPi8jmfV+rsBLqfLDwzABF6qMYhyPB3zWrUM90oyPUZLJPU9SuFGKE6/0DcRlxb3mGwktqyiDFLAdAcsWkNk+CRFDNzk8/3pHAZaBxH29kLj3DxL37YPEfZZtEvc7d0jc+8CVFnfHFTg9dzHSA1wMPAw0HzxMlDiiVFnmMhH3umVaROR3rQTP3QQXgUqlsYWKhPNECXUiS6k1as8aS0uW5byI4kP9TqYpwkSt3xIqCj8MJC78BGee+jagNuLeJlWmxTHcsRLoXBYPT7YjoBsMYTwerGraAo4Xrvy6ueqQuK8XEvf+QeK+fZC4z3IVxD0MAdddRa+6hcS9IxYR9zCM4XoiE0SVimE5AiJSlWVYnOLEbSnubXLem1JFWkjtvq1yz8+8BBe+EmuNSRhcwuCq9rwlJETLwa4yVZMruaGaYOncT3DkJNirymnPU4ZK/Z0R96aIe4vjdegkcKP8YQIQIoFhcmgGU7XcdQbT5sX5IdpD4r5eSNz7B4n79kHiPstVEPfPPkvx4Yfbd15J3DuibTnIydKLQBSpmVQHml9EdBOZZnnulxD2FYl7bd3zTOr3bBUVN4VEOEfcY5nCi1TZxzNPCfOEqLfsU6W410XcW6zvIpAIs/z2KErg+6pMp2FxGCaHaQlwHs+te0/MQuK+Xkjc+weJ+/ZB4j4LifvmIHHviLZVZXJ55yKGaXMYFoduMJyeu7AcoRJI0qkZVFcl7fPEvW4dFcvmg1r1UlUaoHowa5iksIXEIEjwfFrWF5T2GXGveN0i4r5jZmky2X9RlMD1Qli2EnfT4vCDCElC0r4MJO7rhcS9f5C4bx8k7rOQuG8OEveOaCvuxUykmbjrBsPFwMNQC4pJmNJUpZE8d1qK7RzJbp3jXiXuU8vt2wnO/QTmhLBPTuCE7HdhovLWz32JAzvBTNrLvH5X9b1K3KdeU1sOsmI75frtKcYzuLpeiNMzF/sHFi6GPs2YuiQk7uuFxL1/kLhvHyTus5C4bw4S945YVNzTNEUUS1VG0QjAuKrCEkZJkVYyqEuXqRPeRQaqzhP8qej6sZtgFEjYpZSYbI+KVuyXTGGHKnd9327YdoWUV+7r1OuLmVNrXrPIzKnn/nh/oiiB4wgYppoUy7QFDIPB9ULECUXbl4HEfb2QuPcPEvftg8R9FhL3zUHi3hGtU2WAonSibXMcnzqqJKSVzaAqxgMgLSGx1zIKvZKUmtK/9yw1KdEgkMUkTcl4fqaKco55ffYUF4GcFPYaaa7cj3kPJdacqjJWjbhX7POuparm5GkyYZhA0wI8P3Zwcu7BtEXxIEVpMstB4r5eSNz7B4n79kHiPguJ++Ygce+IhcU9kbAshouhB91gsG01e2oixyI8UV2mSXjnRdnbRtxNVQZyGMgiFSaW5TSYyZbvS5goYR8EUg04nbfdNt8INLx+bjlIqyJVpuJ4HbkJvDgtxF3KFCJM4LghDFMNTHW8sJg4ilgcEvf1QuLeP0jctw8S91lI3DcHiXsFt27dwo0bN3Djxg3cunWrcpm7d+8Wy+zv789d5yLiDqBIzRBhAillUYpwYkKjVFVgaT1IdY6U1wp0WXrdcWlHWRFpznPARaIqxBhcpcQc2NXC/s5/kvi/n9T0bd5Dxjxxr/m2oM0ETDtWgiGTiGe+PVBImSKKJLhIENGMqUtD4r5eSNz7B4n79kHiPguJ++ZoEvd1+OuqWJu4P3jwAHfv3i1+vnXrFh48eDCxzOPHj4sDUv53E4uKe04hjfmURFMVWbwoxZGzuNzOi1rXLZPPoHrmJxhltdotkcIWKSyhRH0YSJz5qkLMbl06ipngmRnjzbckPvn7mr9fRtwb1tOmqkxeu718DkonhSLsK4LEfb2QuPcPEvftg8R9lpdeknj33e4/B/sq7roOPH3azfGoE/d1+euq6CxV5v79+zM7fv/+fdy/f7/4+ebNm7Wvzw/wH/zBH+CLX/wi3n77bbz99ttgjK2k+QGD7gQ4NQOcdNxOzQCnVoCzUlu0H//HWxH++yO20n595cWk8e8XpouRaTful+YE8IPVnCNq9S0IAliWtfF+XNX25AnHj34U07noUfvbvxX43vdiPHnCG5czTRM/+lGMP/uzpNP+vfZagv395r5dt2ZZFoIg2Hg/+tS+9rUEX/tat9cmYwy2bcP3/YVe89pr1f188oTjL/9SrKRfi9xrl225P/7+7/8+vvSlL81Nmbmsv66aTsT98ePHE08vOXfv3p04GDdv3qz9umEd4u77Af7m/xxfbI7PcGF3L+7LN7/X4n5hB7D98U06CAIEJPFraSSL620k7v1rJO7b10jcZxuJ++y6+iTuq/DXVbN2cb97927tVwjTTzFtnliWSZWZzq2WMoXnhdCMALdfk8XfEplCZ3IyLaVpQOe86i1tUmqWSc2peF2RKtN2cGrd9ptSZabz9BvquO9YKgUoH3SbxBIBiyCiZPKcLHQmt4uHD7vbO0qVWS+UKtM/KFVm+6BUmVleekluJM+9r6kyi9xrL8u8SPuq/XVVrFXcb968OfP1QplN5LhHUQLbEdD0ALYj8NrrciL/faLCzLzBpm0HpzZVdWlTuabFNluL+zyJv2xVmfxvbgI/Hue2u14IM6vow0VcVJC5yjnudTe5dUDivl5I3PsHifv2QeI+C4n77LpWKe7PnqV49qx6fU3ivg5/XRVrE/fyaNu85flA5SeTdVeVyckl0XEFhpoPxmOkaYo7d1KEUQKR1RGXqZqF9KCuPnqbSPy8Aaxto/FNEj71+0uJe1V/LiHue7aq257kVXtkCk0LcDH0YVgcps0hwgSMxdkstqW6l1cIEverA4n7fD76KMVvf9vdNU/ivn2QuM9C4j67rlWK+8OHae2333Xivi5/XRVXuo77DClgWgymzQEAcSxx+3YC3WQIeDSOyicpBv5UecimtJY28t1WzOsi4A2CXYj7o5q+Tq+jqf9V4l7Tx7o67me+KnM58S2HzTHSAhyfuRjpARxXwLCUwF9FaQdI3K8SJO7z+fBDOVeiVwmJ+/ZB4j4LifvsujYt7n3neok7AD9Que2mrSb+efXVBI4nEMeyKE+YpimCKMXxdMpM27zxKtFuI+7z1lcp7/FkxL1tOk6LFJ+JHPeKB4lC3EuvPXITeNH4OAoRw7Q4PD8EFwksW2CkBRiMArheSKkyK4LEfb2QuM9nG8S9y3Eni4j74SHwySfd3gs3UXubxH0WEvfZdZG4N3PtxF0mEr4fQrcYLEfgtdckUqjouxAx4kQWKTP2dMrMPPmti4gvkkazqLibU+LetPy8h442EffS64rBqdnP+3YCU8hiQqkkkbBsAd1gECIpRN52BDw/Ug9LVxgS96sDift8tkHcu3xPLiLuXQ7IK2+TxH3zkLjProvEvZlrJ+6AyncPeAQmYty5o2butGyOkR7AdgXCTChjmWJUVWVmUTlvm1qzSKrM1PK14t4mVaamf3Nz3EvivmMlGAQSoRxH28MwgW4wOF6YH3jYNodl8ysdac8hcb86kLjPh8R9EhL3WUjcZyFxn13Xou8FywJ+/vPq15C494DLinsulUzE8FmE116XcL0QIz2AYTFoRlASTYAnKc6n893r5L1tVL0qAt5G+Ouk32o5OLXNA0NrcY8Lcd/J8tp5PJZ2KVVuu2EyDEc+mIgh0xSGxaGbvIjKX2VI3K8OJO7zIXGfhMR9FhL3WUjcZ9e16Hvh7Ky+byTuPWBVEXcACIII3/52AsZjGBaH64ewHA7L4cVyaQrwOMWZJ7GzSNR9UVleNFUmk+eFxL3NNualylRE3E+8BEE8ORjVdVWKjGEy6CbDSGfQTQ7D4giyij5XHRL3qwOJ+3xI3CchcZ+FxH0WEvfZdZG4N3MtxT2HMSXuPExgmCoSzISqMz6etAnFYNWJ+u4LDPKcmw5zWXHPU2UexfPFvW1OvVUxOHXqtUcmx9Dy4EWlSaxiqSrGmKqKzMXAg+UI2G4I0xJFGc7rAIn71YHEfT4k7pOsStzv3Zu/j8tA4t4PSNxn10Xi3sy1FncpU9y+nUAzGIaaSpFJMU6nSaRq+c9+JCcrzSwr73WR+raR8boc90c1656X1rOIuJf6em5zWK4PmaYAxnntIy2AbjLYtsBg6GOkBzBtkdVsvz60lYRV1L4mcV8vJO7zIXGfhMR9FhL3WUjcZ9dF4t7MtRZ3AHj9dQnHETBsDhEpsczTPSybw3IEolKpSD9KceyW0maq5HvZqPsqxH1eGs+iEfea1xy5CeyAw/f94pgFQQTPD+G6AoOhh/OBB8cLwZiqJMNJ3CtZxU2bxH29kLjPh8R9EhL3WUjcZyFxn10XiXsz117c79xRAylFlCBK1IUXhmpQ5UjzMdICOG44FXlPceo1DFitkud5KTF14t64zqlUmb9vWE/bViXupbZjJjh2E7ihBBcCvu9DyhR+EKqJrFiEOJGZvPswLY4olkXK0XXizp0UT57M32cS9/5D4j4fEvdJSNxnIXGfhcR9dl0k7s2QuN8ZV0GRUtUZ1w0GzWAQIkYQRDAsnkWLx/LOYlVtZqZUZFNKzLzI+jxxb4i6N5aDXOQbgNJy0+K+a6nqMUGk6tyHmbhHUYLhyIduMPhBBMcLESUSjEUwLQ4urlekPefOnXaiQOLef0jc59OluOs68Fd/ReJ+GUjc+8GqxP3wEAjD9suTuJO4d8Y6xB1AIe9mVr4wz8cOgkhFknmMJJFI5HggpkhSDIOpSZpWIe5tHgaqUmXKEfd50t9iG2Vx37MTXAQSPEmLtCHOBWzbhW1zmBbHcORjqPlw/QiMxwhYBBEmiJPreaMmcV8vz56lOD7uZlsk7vPpUtw/+yzF7dsk7peBxL0frErc791rf70BJO4AiXtnrEvcATVY1fNCaHoAzw/h+SEGQx+GrUpFjrQAliOK2VXTNEWUpLCEGrS60yTJqxD3eTnui0Tcm/ozJe5HbgKDS4hkXGVHiTuHYTg4PnHguCEcR2Aw8mFYquyj7YbFsWrLD35wddJpSNzXy4cfys6msCdxnw+J+yQk7rOQuM9C4j67LhL3ZkjcSydbRd0lPD+EmcmnaQvYrsBI8zHMqqU4fog4KU02lOW9X/gS+/YcSV40VcacI9nZ7+aK+yIPEtm/v/KixLkv4WepMSmUuMtsn4UQMC0Xp+cehlqQDUxVDztmPqj3Eudj2yFxXy8k7v3iOoj7s2cpdH3+cvfupXj5ZUniPgWJ+ywk7rPrInFvhsR96mSXJxEKowQBizHSApwPPNiuqkPuswhMxIhK9cvTNEWYpDB5KfreRsTbiPsiqTJN1WQq5Lwqkr9jqSj7i19TUXZk5R4BII5VFR7dYPB8BsdxYZgcmsGgaQF8P4QIE4TxYpH2uvOxzZC4L87ZGfDoUbtrgMS9X1wHcW+7j5cR9+lIPYn71YbEfXZdJO7NkLg33MjTNIVhMAxHAVwvhJWVNIxjCcvmGGoBAhapaHQp+h5EKUZM4rmTTJaNbBLyNnK/SKrMItsrLXvoJBgGKsr+0kuTDyacx/D9CKORj6MTB5rhwTQdXGTVY1xXpRddpnoMiftyXBVxX+SmTeLeL0jcx5C4V0PiPss2iPujRymePq1//5C4dwuJ+xxxd70Qms7AeIwwkgijBI7NoWk+DIsVA1fz5dM0BVIgSVN4kRq8+txJZktHrkLcS8tMDE5ts+7Sa3csJeyDQMKNUsRSpcTk4g6oSPtICzAyGFw/wlALoGkuDNPByakLzWCIE1mUzVzH+dg2SNwXh8R9eyFxH0PiXg2J+yzbIO75vZbEvR+QuM+5kctEwvVCuL6q5e77IS4uPFU9xQsx0tWA1SiT+jRNUV5jLJXAj5hKoWksH7ms0E+Le8tt7GYpMSMm4UYSkZzM93/pJYkkG1waxxIjneHo1IHtCnh+BMPwYFkuHFfADyLIS0p7m/OxTZC4Lw6J+/ayKXF///3m9w+Je/02Sdw3D4n77LpI3JshcW9xI08SiSiWYDyCYTJYjoDrhdDNfAArVwMyba4izlAZ4eU0k0SqFBpTSFwEKsI9I/FthLtpcOqjeG7Jx90sun4RJDCFSomJ5bjEY1rks6f42tcSjDSVJpQkEobFcXruQdOzeu1uAMtykSSr+1AhcV8OEvf1QuI+n02J+8svk7gvA4l7PyBxn10XiXszJO4L3MjDMAbjcZEOwnms0mUMhrNzD7rBINMUjEWwHQERJhPynktxJFO4YQqDSwwCFYnfsy8h7nnE/VH1a/ZsFVkfBBIGV+kwKrqezvQvihL4QQQuErz4YoKTUxdnFx4sW2CkBTAtDtsW0E0OP+BwPR/JCuu0k7gvB4n7eiFxnw+J+xgS92pI3GchcZ9dF4l7MyTuC9zI07wkIlKEYQLbETg9dzHUAox0BsvmkDKFYTIMRmrAppel2Kjc98mWpira7UcpLJFC5xJDJnHuJzh2E+zb7XPj33xL4v/6e/WaIzfBua9SYHQuYQm1jUhORtQnHijSFILHcBwBxw1hmBwvvphANxguhj40g+H8wsNIC1RVHRaDcQ7f91d2LhY9H32HxH1xSNybCQLAddey6ktD4j6GxL0aEvdZtl3cwxD45BO5UnG/fbtetqsgce85mxR3AIW4CxHD8ULYjoBlC1yMfFiOAAsiDEY+bC+EbXOVauKHsGwO1y3VNi/Je7HuNEWSpghliiBOYWdReY3Nb3/xI4m/+/8S2GEKP1brSErrn46s5zXrOYvgBxHiWMK0OHSDI05S+H6Er3w1wcGhgG5wWLZQ++oIhNk+hGFI4t4AifvikLg38/Bh97LVFhL3MSTu1ZC4z7Lt4n52Brz88moj7qsW95/8JMXh4ezfSNw7YtPiDsxKcCgSaDqDZQsYJivKI460AKbN4QcRBkMf5wMPps0RsAhcxOPBrFNy3bQtVXIS4xKU2TL37qX4zW9k7Wunf5ckEn4QwbI4TEv1SdMZDIMXy/3hHyb4wVsx3OwBJYplsV2AxH0eJO6LQ+LezDaK+09/2m7SokW4juLeJCfLQOLeD7ZF3L/znRSvvrqd4n77dvXDL4l7R/RB3HPKEhwEkZpt1VQDN3U9wMXAK/LcTYtjpKvZRS2b42Low7J5FvlOwUUMESbFrKSlrRT/cp36N2Yu7tOyHseqb7atKsHEWZUYxtRAW59FasKkKIHjCGg6QxglAKDE/QcxokRVzMlfm0Pi3gyJ++KQuDezjeI+LaKrgMT98pC494NtEfc//mOJV14hce8DJO4rEPdcvhmLwHgMmQKGwWAYTEXkwxi6weB4IQDAcQQOn9vFYNYgiHB+4cFyBPwghGEy2I6apTUMY3ChBsT+5jcSP/tZAi5i+IFKcfGymUpzcWc8gmVzWDZHwLIJk7QAmsEmxN1z1XZySVf9TGCYPMvXF/jDP0zw9g+T4tFBZfeQuLeFxH1xSNybuYy4n51h5ZHvMiTuY0jcq1m1uD98mOLZs+3+zCBxn4TEfT4k7iu6EaZTqSuuF8L1QqRIJyLZaZrCMDmeHzkwLQ7OldQfnTgwTA7dYDgf+IW42w7H+cCDH0T4x39M8P77EUxHQNMDDEY+dJOD8Rj37qX43/87hpmVp1T56qrizUhj2UNBVHwDEIrJhwnGInhBhIDHsGwB0xL4oz+S+PE79W9GEvdmSNwXh8S9mXni/tOf1vdx3ceLxH3MdRJ311Uza7Zh1eLe5biKdUHiPgmJ+3xI3Ncginn6jJq8CHDcELYbFuUWTVuouu8Wh26qXPiRzmBmJRfPL9TkTlEkYdkCz49tGCbDP/xDhHffi+CzWA181QP4TEXj791L8atfhTAtjiQrXKMbHMNRgJGmJN/xVHQ+ryjjuALDUaCi7FoA2xXj3Pk0xZe/LBtlhcS9GRL3xVmnuD95svy1tS3i3nS9kbivXtw//TTFp59WCcH1EfezM7R+b5C4z0LiPgmJ+3xI3NcpillqSRjJopoM5zFcP4TnhxiOAgw1BsPkMEwOxw2h6QwjXUXCw0jCcgQGowC6wfD/fsrw3vsR4iQtcup5FkEvi3ueI2+YvFifprNicqhc3ONYzQprWjzbnpJ6ACTuK4DEfXHWKe6XubZI3OdzHcW9rtQciXs16xD3Tz5JEYYrW2XnkLhPQuI+HxL3DkUxj7jnAz0dR8D31WRNpi3guiGGWgDHC4sKLlZWgtF2PvjCSwAAIABJREFUBP6f/+7h3fdCpKlKbTFtJe6AetM+eRJBMxiCIIJMJHSDwbBUuUrTFsjT02cnhaqGxP1yVIl71Q2GxH1MG0G2LOCTT9LeivsvfiHxy196S2+rCRJ3BYn75bkq4r7Ice4jJO6TkLjPh8S9Y3GfHtAqU1VRhosYQsSwHQHbDeGzGGGkIuJeEEGIBP/jfwT4L/9FAFCRe8sRE+L+61+r5Q1LRe+tLE9eiBhMxEUkfp6w55C4Xw4S98VpEuSywNy7119x/+CDBB9/HCy9rSZI3BWrFvemSVrKkLjPsoi4P37s4p/+Kbn0NnNI3MeQuJO495ZtFvcyVfXZc5mPYgkRScSJLNJs0jTFP/xDhL/8S/VGixMJEY5LNOZVZaRMwUQCL4gRxrJyG20hcb8c10Hcf/vb1Z4vEvdmSNwVJO6XZxPi/vHHAX7xC4q4lyFxn4TEfT4k7j0QxaIaTdPf0xS/+Uzigw+TiSXzvzVNwJT/e1FI3C/HdRD3l16S+MEPVisTJO71kLgrSNwvD4n7crz7borhcHXrI3GfZFlxv327enZUEvcecBXFvS1NN9p1TItN4n45rou4r1omSNzrIXFXkLhfHhL35VhUkOexbnGvq3O/LeLeJjCU96HqOiRx7wEk7iTuy7LqtI4mHj1SN4ttE/cnT9KFyiaSuM9C4j7bJxL3Zkjcl+MqifvTpymePl3+/Nb1q+6a2RZxb/P5SOLec0jcr4e4r2N/ViHIbakThb6Le1uBySFxn4XEfbZPJO7NkLgvx1US90XvvW37ReJO4r5xSNzHF7FlAT//+fpEl8R9eUjcl4PEvRkSdwWJ++UhcV8OEvdJSNy7h8R9i8W9fCMncZ/PKsV93ocViftykLg3Q+Ku2LS4376dNr6OxL0aEvdZSNwnIXGfD4k7iXstJO71kLgrSNxn6Zu467r6Zo7EfXXinr9nt13cf/xjWTt4sS0k7peDxH2SRcX90aMUOzsk7r1m0+L+9GmKYD2fyXMhcW/Hw4cpXHf29yTu8yFxX7xf06xL3J89S/H978uFxX3Z47UoJO5jtkXc79y5/DWxqLj/5CfJpR8WcrZN3PPU1jIk7pMsKu737qV4+pTEffUbuVG/mbt37+LGjRu4ceMG9vf3565r0+K+6qftRSBxb7+OqnNE4j4fEvfF+zXNusQ9/0C7zuKu60CSkLivgq7F3XWBn/2M4c03q6+TZdg2ca86fyTukywj7n/7t+naxH2V/roq1iruDx48KHaqisePH+PWrVsz/26CxJ3Evc06SNyXg8R98X5Nc13EfXoimi7EPV8Xifvl6VrcP/ssxbe+FW1c3IMAl/rWnMR9kmlxv+w1uoy437olVy7u6/DXVbFWcb9//z4A4ObNm7V/z5dpWg4AvvCFL+ALX/gCPv/5z+Nzn/scXnjhBbzwwguwbftS7dvfjhZa/q23BH73O/fS212m/epXHt57jxU//+53btH/t94S+NWvvJVu74/+KMFbb4nav1uWBcuyVrrNVezPt78dVZ6jF1+MV9bP3/3ObTw2b70l8M1vxjPXV/mcrbpfpmleeh0ffxzg44+Did/9t//m4/Hj6mv+xRdn9/Ey7Ve/8mqPa35N5Mf+vffYTF/bXFur7td0e+89hgcPVvtezPvwrW9FE/eANvu47PGa16bvhe+9xyrfs3Xvx2Vavq78WPz5n4f4+tebz+tvfmPju98NK9+Peau67uvO7a9+5RXv2brXvfWWwNe/3rzf//RPLv75n92Z62v6eJWv+1W/17797fDS18S8e+H09fvnfx6u7LPqvffY3OO87Lmua5dxgKrz9+KLMV58MV5bv+qumUU+v997j+Ff/ssY3/zm7GfV737n4utfj4v70mWv0fw6yY/FvM/Ht94S+PKXE3z963HldfjxxwG+9a1o4prL/fFzn/scPv/5zxd+uS5/XTWdpMrU7dDdu3fx4MGDieXqvm44PDzE4eEh3njjDXznO9/B/v4+9vf3IaW8VHv99cWWf+cdiZOTy21z2fbrXyf44IOk+PnkZNz/d95Rf1/l9r78ZbXeur8LIeB53kq3uYr9ef316nP00kur6+fJSfOxeecdFZ2Yvr7K52yV/YqiCI7jXHo9v/iFauXfffBBMvO7ct8XfQ81tV//Oqk9rvk1kR/7pn41XVur7td0+9nP1Ifwqo5J3n75S4nbt9OJe0CbfVz2eM1r0/fCDz5IKt+zde/HZVq+rl//OsHt2ynefFNFXKuWvX07hZQS774b4Nvfrn4/5q3quq9q+T6+9JLEX/91/eveeUf1q2m/y+ejfH1NH6/ydb/q99rrr1/+mph3LyxvL4+4r+qz6oMPkrnHedlzXdcu4wBV5y+PuK+jX6ORxGuvVS/vui7CMGx9nPOIe9X5f/nl8X3pstdo/t7Oj8W8z8d33pFFxL3qOvzFL9S9oHzN5f743e9+F9/73vcKv1yXv66ajYr7/fv3Z3Z8HpQqQ6kybdZBqTLLUfV1bVOKBaXKzLKuVJkvf1k2psr84AcpXn21u1SZ6Xth31Jl8vfVu+8GuH179akyd+6kl0qVKZ+P65gqMxy2m86+iWVSZdaVktKGrlNl7txJK9NbgO1JlfnqV5s9ZF2pMjmr9NdVsVFxpxz3xSBxb78OEvflIHFfrF9nZ2rAZJlNiXvdhzSJ+1jc//RP08rKHiTuy7OsuK9ifxYV92fP6s9ZWzYp7mdnqvxh236RuK9P3K9sjnvO9I6Xf6aqMu0hcW+/DhL35SBxX6xfVX0gcW/Xr2W4rLg3fbiTuC/HNol70zlryybFfd79kcR9/eJ+GX9dFVTH/RqI+29/m+Lddxd/M5G410Pirrgu4v7++9XvhW0V91Vcc30S9zAEDg8nl71K4v7++/LainvTMrm4/+mftruet0Hc6+YhAUjcq1i3uPcREvdrIO6L5OeWIXGvZxvE/ZNPUljWYushca+m7kOBxH388ybFPd/HcurSVRL3fF0k7pPk4v6Vr1wdcW9KLbusuD96lBYPuCTuJO6dQeJO4t5mHSTuy12rJO7VkLjP0kdxr9pHEvdqSNzbo+vAT386/mzaVnEvv0dJ3EncO4PEfXlxz2+WbVmnuN++Xb1eEvflWLW4l6ckJ3Enca+CxH194r6zg+JvJO6bF/fpz9pNiLuuk7hXQeK+BZC4Ly/udR+sdaxT3PMP1U8/TfHRR+NtkLgvx2XFPe9X+cMjh8SdxL0KEvf1ifvTp5P3QhL32XXl57tP4u66s2Mtprc/TVtxb7p+y/1KEhQpkl2I+z//M4l715C4k7jX0oW4P3w4uU8k7suxSXG/fTutLVG2KCTu9ZC4b0bcy8eKxH0WEvfZfjVtf5pVi3v5fHQh7nm/SNy7g8S9Z+L+5EmKoOYzf93inte4zdkWcZ+exIPEfdyHLsT9lVeWG0NRBYl7PSTu2yfuOzv1dbdJ3Encgesh7otMtHUZcX/zzck0T4DEvRdcdXGfNzBlneI+vf5tEffpc9gk7mGI2lJbi0DiriBxJ3HPIXEfk8v206f19wkS99WJ+61bshg8Om9dJO7di/si1+1lxL38uhwS9x5A4k7inpMPolxE3Kf3cVlI3BUk7u3EvVyGbVlI3Ncr7j/5SfU5WlTcj4+Bf//v+yPuYYiZKGS+zask7m3XReJO4j5+LYl7J5C4k7jn5PtD4k7i3oZNivui40uqIHFvL+4//Wm6sLjXfbgvKu75uvoi7nWvW6e4V036t0px/1f/isR9GhJ3EvfeQuJO4p5D4j5mWXH/5BMVZSRxb4bEfZY+i/udOyTuOZsQ96r38SrFPT+PXYv7o0cp3nijftAxiTuJexeQuK9A3N99N8VwuLr+kLivXtx/8IN0Y+IeBCgGHPdN3MsyTOJeT9/F/aOPUnzjG/V1li8r7k+fpsWMpDlXQdzziXVI3Bfj2bMUx8fj9V8Xcf/wQ/Ue7LO4/93fpZ2J+507Kf7kT0jcu2Yrxf0v/uLtS+eL5qxC3FcZhSdxX4+45x/kmxD38gcFiXszfRH3p08nS1z2XdxzgVmXuFe9H6+CuJevexL39pT7fhXEfZ7Mb5O4l0WXxJ3EvRf88Ic/xHe/+/bKRIHEvX79qxT36Zs0ifsYEvcxbcT9z/4sxbSItqHqvV43cG/6uiRxJ3Ev7yOJ++Li/v77ksQ966ProlgHifskJO7zIXEnca9dP4l7PSTu4753Le75jfzDDyX+83+Wrct7Th/3J0/q5YHEfRIS98l9JHFfXNxffnk24v7qq7N1t6e5iuJe/hxaVNzffHOcplSGxJ3Evbf0WdyrRtIv0x8S982Je9vzR+I+7vsmxX36Q9R1VRS9irrrpG/iXicyVeIehmp6cxJ3Evc6+izuZeGrYxFxf/gwxZMnzeK87eL+8svV54zEncS9t5TFPb8I5z2xN1G+oJ49S2s/9HOaxH3emzbnt79N8dFH1cuRuG9W3NsKDYn7uO+vvJLihz+UtTP+LsK8r4LniXvTNb4t4l73IVcl7uX39rrE/eHDFP/6Xy8m7uWBrF2L+/e/L/Hqq+sT9//wHyS++tVZcc/3uUtxd936mVmn93Gaqyju89Ln+i7u77+v3sPXSdyfPJl82CJxn8+VEPdlohA55dc2SXPOKsS9SR5J3Encl2Fa3D/6SH0odyXu5RvmItNbT0Pi3j9xz4/zIuI+fV/tUtxzSW8r7q++muKv/mr84T4cTn7zNi3ub7yR4itfmRX3fJ+7FPd596F8masi7k+eqCpdV0Xcnz5N8eKLY3EvX8/TXFVxnz72JO7zIXFfo7hX9WuePJK4k7gvw7S4z/uAKfdz1eJ+mffjpsU9/yaMxH2y71dZ3PMP/Hwfp9/b2y7u//W/Vn9GbqO45+f/qoj7vXvqWrqu4u66wF//NYn7opC4r0ncnzxJ8dprqxN3XSdxn4bEfQyJ+7ivlxH3uuuyrbjrOvAf/6PcKnF/+DBtHOB7HcX9zh1ZPMRtu7hXTQSXb3OV4v7oUYqnT2f3J4fEncR9mmlJr/odifssJO5rEve6D6tlxf3OnZTEfQoS9zEk7uO+blLcP/ssxeuvb1fEPT8OdYPrr6O4l48ziXtz36uur1WK++3baTFvyzrEvU7my1w1cf/5z9OtEvfyg3TVfpO49xwSdxL3nOsm7oeHwCefVG/zOov7v/231RGlafos7uW6zpsS97pUPxJ3Evec3/52fE10Je7lc0bivhpxv3OnWtyfPav+3N20uNeVwc33uyzuH388WWSExL0HkLiTuOdsWtzffrv+ellG3B8+bC5lNp2KVa7iskpx//73Jb75zUlZ2YS4T1d5qhP3r3xltlxfFX0W9/J1SeJeD4n7ZsU9PxYk7tXLbbu4T9/3yq/ro7h/9lmK739/Utyn71Uk7j2gC3HPayNXQeI+pu/i7rqY+Ip1WXH/+c+rZeiNN5qjAIuK+7wPnenrq3ydrFLcc+kor2u6X599psqwXkbcgwBFTmxO1Yf0dF9J3Ldf3Jct4Xvdxf1P/iSdKP94lcS96j6bv66NuH/jGyn+zb9pFvBtFHfLUk5C4l7drzfeIHHvPasW91dfHQ+oqfsAK0PiPqbv4j59PpYV96rraxvF/aOPUnz66ax8LSPu+e8uI+5V0kHivpi4/8//2T9xf/Jk8j1ZdS9c9p593cX9j//4/2/vfmPjqPM8j/ezndM+AK1Oc3t7JyaStaN9AuLZPhkkngwWwUFIIwUygWDixIsDEZDZyU5INjEQCE0ImMx4ktEGDLMKJoTETGYZRieDZ3B8kRCMOQSj8TKWOcB76xkTg2PHabu7Pveg+lf9q+qqrurq6l99q/vzllqQdnX1r/72y+1yu/o1oFXgHrRPRIX7pk3hy5NFuKvzHuFOuKtaCu5hB59ffieFuHDfvdsf7vPzlT/OEQXud97pj8esw/2eeyrrTgLc/d71a2W4+80/C3Cfn7e3VSNw9/uUp1aAuxcwEuDe25sO3PfssfDEE1ZLwP3xxy3XuZBwlwV3/fdq9Ah3wt1EhHsDcB8dtf8CqrrPOy+1k+vjqgX3c+cs3HVXyQURVSvAXX/RkQB3v5OJCbhv3uz+9I7164sYGgq/PjMI7lNTFn7/+zWRcK+1HaPCXX+RC4L7woL9i7tB+3gQHgn39OAe9CkRtaoF9507bbi1Aty//31zcB8ctCL/1eNmw31urvo564X7I49YgZe6RoF7sej+y79qGXW4B/3OBuFeH9xffLFEuMeIcG8A7monjwr3iYnal2uokxDh3tpw9+JB/fn0uHA/d87C669X3nGfn4fzzmNacFcfLei3HYeGLMzPJwt3HQ/S4e73l2WbBfc9eyyxcI/zMahJwH3XLsv5aRvhHu13YVTNhrvfPlEv3GstTxS4+/1UlHBvDtz9PsLRFNwHBiz88IeEu5GyDHc/POpFgftTT5Xw2Wf2fe0Adz/kqAh3+34v3INekE3CXY3Vb79Ux0u7wj0IUc2Au1pG6XBX38yFlQTc9X21HrhPTtrnI8K9Mna//WtgwPJ9DSXcCXdvpuGufyBCf7+FH/yAcDdSu8N9166S7wmmVeFe6125LMH9qadKDlZbHe76JQmEe2U6wt09Ln0M+rwmJvzP4wrUacHdPofzHXd97H77lzrPZg3uu3eXMDVVfU4ACHdTcF9YAA4eLDUN7vrxQrgbrBXhrl+f2yjcFxfh+rgwgHBX96UJd/3E0Y5wLxQqvwxMuBPuteBeCw8KNYQ7nPET7snAXd/+hLs7U3DXj0fCPTjCXQDc9RNfo3D3O5ET7oQ7kC7cvfsq4e6OcCfce3tLGB21WgLu//AP7Q33WuchNR3hTrjHjXAXAPdjx9wnoXaD+333lZw/pU24E+67dlnOdiXcKyUF97k5wj1puOsfNxoX7mpcacNdrQO/osLd73gh3Al3b4R7vAh3AXDXIdKOcO/trUYN4V6dabirS1tMw12dpNsN7vfdV3nH1a9G4L53r4Wnn7acbUa4Jwt37/leHUPf/37wa0kUuE9N2d/IJgV3dQyp5ww6TwS9ThDuZuE+MWFhx47swb1QsP9q+eys/SlnhHuyEe6Eu2s6E3A/csTGFxAN7mqbeKsX7l1dJbz1Vjy4e/eJVoT7li0WHnmkgg4dbqbh/qMf2fNtJ7irPx7TDLgr1BLu2YK7Pq+ocPduxyzAfWEB2L69teE+NGThnnvqg7s+rizB3btPRIH70JCFP/yBcI8S4U64u6YzAffe3spfu4wCd++4VPXCff36UuiP9JKG+z33WBgcrJw4nnuu+o/ANBPu3r8qWgvu+onPC/egbwKaBfdNm9xI27+/hF27LNx7L+FeL9wPHiwR7m0O93vusZy/PnzvvcFwX14Gfvzj4E8oaxbc+/vtZWwm3NV404D7yZP22NTjTMB9cdH+ZigrcO/ttTA5SbhHiXAXCnfvZxqnBXf9gJmYcD+WcHePS306kBq/DgXvyTcpuBcKwKlT4XBXL8gm4d7bW3K2baNwV8uzaVMpNty3bLFc+3C7wH39+uThriDi3SdGRixs3064S4O7F8hqOi90vedjb0Fw/8d/tD/jXjLc1TeUacBdf9yHH1b+mGIz4e53TmgVuKvfiSPcM1IjcJ+ft39cpdco3PfvL2H37uTh7ofROHDXP5qrUbh7xyQR7lNT9rtLacDde1IwAXf1gh8Gd7WeTcLdi6G04a7/wp++Dgn3+uEetE+oMRDu7QV37/5FuAfDXX9NSxrujzxitQXc9f2wEbh3dR0g3E3khfu991auGwuDexAUGoG7OpET7nZBf/0wDtx3764f7t4Xd8LdLNz1E7lJuJ8+Hf5LYVHhvrgIvPAC4Z4k3P1+2hEV7vPz9l87JNyD4a7vX9LgPjVl/7KiNLjrx3+rwL27m3CvB+5/+7eEe1V9fX3I5XLI5XKYnp6OPY2eF+76jkm4pw/3oAM0DtzVidw03BUU9GUi3GXBff9+Cz/+seUso34MNQp3tU6jwn1w0P5T2mrdE+7V69lv3UeFu37+2rSphI8+igb3ri77lx4J93ThrmObcCfc9cLgPjRkozwNuDfDr0nVNLiPj4+js7Oz6v/rnUY1MzODmZkZ7Ny5E93d9+OBB6Zx8OC0s2OWSiX84hf2rVTyv33+eQkHDrjv27TJcu7bvt2e5t13i1XTqduBA/Y0X35ZQn9/Cdu3F3H//fZ93nl5x7V9u32AvvtuEceOFZ15rl9vz/fYsaID9+3b3c+7fbv9uIceKjrL+PnnlekOHLC/7l1G9Xxq/u++WwxcP95xKSio+7xjunLlCi5dulQ1zqB1/73v2fPavt1exq++KuH55+11qMalL486kXvHpW5qefTnVOvQux23by85cA9aHu/68q57/b7PPy/h/vtLeO65Ii5dKuFPf3LvXwcOlKrg/u67Rec+fV7r19vPcexYseb+610etYw9PRZGRtbw9ddfO9Nt3150UPv55/Z23L69ev76fuOFu1o/x47Z8/r8c/d6/sUvSi64q33cC3c1f33bfv558PGow10to1oeBff77y+5llE/hvz2cTUufZurdajfp7a/vt97zxPefVBfN2qsp04t++6rQfudepxah37b33s86uNS+7065+jLqK8vtc02bKheD889V73f68uor9egfUKNwbue/da9Pga1T6jzpb6M+vlLzV9to127KvuJvk8owBw4UMLAwDK2bnUfj/o51G9f1dezGqe9bezzvTpH6+d2/Xyvwz3otUQ/3tXy6MeQmr+al34O1c9D3v3ee65Sy33sWNE5r3rPE/q618/HfudHfexq3/HuX36vqzrc9XOOPi59n/A79vR56fuEgpt3ebzHgnebqeNfrWfvuUpfz+ocrfYvv/Xzwx+WnP3S73hRcFevaQcOlBy4/+IXJdf+rO9L+mvHpk3+zlGvOV5P6GPVXzMXFxdRKBRc8/Aee/rjFNz9zqve11V9v3z++RK2bfM/BvTjcfv2Et5/v/o+BXd9XPp+eP/9pSq46+veu20PHChhenoaDzwwjXXrHsCDDz7o+LJZfk26psE9n88jn887/+7o6Ig1jWrdunVYt24drr76alz1jf+Cv/nm/8Df/Lf/ibNnl/C/Xp3FyqFDmBo8hy8Gh7Fy6BBWnnwSK4cO4fLTT2Pl8GGsPPooLj7+LD54acJ135kzS859b708g8XDA/jimRfxwUsT9jSHDuHys8/a//3pTzHx0ge49HgeFx9/FiMjS3j99SW8+eYyLj2er5qXd1xvvTyDX5+axRfPvIg/Pv8re/579+K11+zHffD8Ozh7dgmnTy/h/MmPsXL4MC7/9KdYOXQIvx3+BF888yLefPOSs4xfHj2B8yc/xtIbb2B8fBFfPvszfHn0RGUZDx3CL1/5s7M8Hzz/Dr589mdY2bfPvW4OHcKVxx7DF8+8iKmX38Hl557DysAAXn55GSMjS/ZYDx3C6Otz9rrVxqWvm5XDh/HWyzO48thjVfO/+PizGB5exh+f/xXeenkGp08v4YtnXnTW4dzzp7Dy3HM4f/JjXHnsMUy89AHOnl3Cr0/N4rN/OVtZXwMDuPLYY7j8k584y6OP63ev/A5nzy5Vbce3Xp7Ba68t4cyZJWdeaqyXf/ITXH76aVzp73etL7WMo6/PVd138fFn8eab9ti/GBzG6Otzrv1r4qUP8MYbyzhzZgkjI0sYGVnGl8/+DG+8OufsJ2rdnPnXeZw/+TE+eP4de9tqy+isw4EB1xjeenkGXx895qzDLwaHcfmJJ7Dy5JP47F/O4vXX7ec8fXrJta9+MTiMlUcfxZV9+7By+DAmXvrA3m8OD7rGevbsEn7z+hdYOXQIHzz/DkZGlvH10WP2tj182BnrL1/5M/7t3+zHffavb+Ktl2cwMuJe7t/9bhEXH38W509+7KwbdQzp+6o6HkdGlnDq1JJrO6rlOXt2Ca+9tuSse7WM+jH05xOvYOXRRyv7avl4HBlZdsagtv+fXnvDdd8vn59x1qna713nifL2V8eQd92odf/5T17GysCAfXyU19eXz/4MK48+Wjm21XLv2+csozpPVB1DPsfj7377/5xxqf3+jTeWXY8bfX3Otb7UNvv1qVnXuvnNb5Zc5y/9eP8/z73p7L9XHnsMyz//OX43PudabnU8qjH85sz/xdJLLzn7qlr3K4cPO+PSx6D2iSuPPYapwXP44/O/wpX+fqw8+qiz3+vLqLbRr35l7yf68Tgysow33lh29onfnfitc5/av5xzqGe///LZn+HL/Ycq6/nwYfzylT8741Lne3WOnho85+z3at1PDZ5z9tWRkWW8f+Zj12uO9xhSy6jGpa8vfV76OVTNS53v9f3L+/qlzjl/ODXhnFfV+V6tr0uP552xv/76kjMvdQyp/fHXp2ad/V6N1Xsu/OUrf8aZM0v432/9CUuvvWYfZ+ffw5kzSzh79hJ+9asl57VKnY/1871rv9+7t+p1VX+tVfvEyy/b21Ytj75f6seCd5t9ffSYaz2rc6F+TlDne3WOVvuSOoc6x/HAgLMvqWVcGRhwnSfeeGPZ9Zo28dIHOH3aXu6pwXPO/rx4eMC1L+mvHa+8Utl/9WVUrzmvvbaE98987Doe9dfHL5/9GX47/Im9np96yvW6qo49v311eHjZMY06jvXz/R9OVV5rLz7+rDMGZ32V56Wf09T6+uxf38Toq59h7pkTrmP0rZdn3Oe98rjUueOD59/Bm28uO9tfP46VTf7w87ed+9S4vvVXf4X//l//Bn/5l1fh6quvdnzZLL8mXdPg3tfXh+HhYeffHR0dVT9KiDKNt3379mH/t7/tvnN2FtamTbD6+2H196O0aROs738f1qZNKPX2wurpQenmm1HasAHWuXOu+wBU7nvvPVjd3bB6e2FNTMDascOeV3e3Pa9du+xpN2xAacMG1xDUv/V5ecfl3Nfbi9Lx4/YYbrqp8riovJZQAAAgAElEQVTjx535We+9B6unB9YPfoDSpk3A5CSs3l77a2oZy8+jHmf19tq38hhKmzY5z6fmb/X2otTZ6V43mza5lsfq74fV3V1ZtuPHYd17LzA3Zy9PeVzFO+5AccuWyrrp6bHHs3594PxLx4/b66E8Xj1neTZtgnXuXGXb9vfbjzt1Ctb27fb8d+50lsdZzz09zuOc7XjunDMu1/LoY925015f3/uea305697nPu/6wuyse/9S4/csn/oZqBqXM//ydlTrXh+X1dPjXp4f/MDeP8rbGwBKBw5gdeNGe7/3/OjPO9bSzTejdNNNzvqyentd29upvF71/au0fr097vJY9Z9J69vWW2nDBnsZ1b5YPob0fVUdj651Vl7uKDn7eHkZ1T7hHI9AZQzaPuG9z1mnx4+7xuXa/uoY8q6b/n6USiVcefhhe+zd3ZX11dtrj6t8bDvL3dnpOrb9jiHv8aj2G2dc2v6mP857zYCzzWZnq9aNsw71c0f5/OVdRmd6dV/5eKzaHkePVsapzmlqXPoY1D6h1uHx4yh973v2+lL7vb6Mnn3Cez7Wx7A8MADLcv+o3jmHevZ7tY3UelZj9S63szzq3KT2JW196dO5Xoc8x5BaRjUufb/U5+U6h5bnVXVu19eXdn5R60Ktw9L69a51WNqwoXpb68fQpk2ufcI5V733nu+50Jmv55zw1VdfoVQquc9dx4+7z/f6a0f59RHLy7BeeAHWhx+6Xmv9zrPO+D3nUHWe1beZes3Rl9vq7nZvs/L5Xn+tBeCcQ9XxYj3ySNUYHDvox4b+muZ5nXMeW36cPi59var917WM+vHhGav++mj19gKTkyjefjtKW7c65xe//UvfV/Xto45j77nDeV31W19qXj7nNH2d6cvo97pduvnmyrnDc86pte6t3l5YJ0+6Xof6+/0/VaZZfk2qpr7j7l2oONN4MwV3wH1yb3u46y9M5XGtvvAC1u65xxzcyycdwj0luA8NJQp3a2CgpeBuHTtGuHu2hxcTScHdG+HefLhbb7+dHty1osLdOn26+XDftcvZl6qOtUbhriM2AbiXenthjY42Bne4j+MquNcYgwS4e8cVBPdm+TWpMnONu2rfvn3Y++CD7jtjwt06dgxAtuGO+XlYU1P2/YbhXrhwAWs9PUbgrk9DuKcDdwCJwl2th1aBu/OCHBXu+vFIuBPukAf30sGDFbhrr2lZgDtmZ5sPd7WvZgDurnfvCXcAwXBv22vcgeDfuNW/M4nzqTJ79+513+kH9y1bUBoZqQl3/YSWWbhrEe5tCPfyN23G4N7VBevUqUzAvfTii8nA/c47nfkT7s2DOwDCXcfK4iKg/cJcKu+4q321HeG+a5dzuaxUuDs/5dPnBcK9UbgDzfFrUmXyc9wjwd37XTPhLg/uExPV4yfc64K7s0ym4K6WMQNw1y9JaQTurm2WNNyPHCHchcLdGhtDaedOe5xlILmmTQDuWFiwvxlW239kxIV1v2V0zl/HjhHuMeGuTxcId3UuEQx333mhMbhb587Z37AkDfdbbkHpqacyA3fJEe4wA3fXWAl3321LuAuE++bNsE6edM0rcbj/6Ef2T8jaEO6AG1GEewDcR0dhjY4GbvtmwL1qfTUD7uWxR9nHvXD3PbcT7s74Cfd4cHfmnzTcvZcqE+6xI9yRLNyxvAzrxz8m3LMM94mJ1ob7nXdGh7tnH2sK3DV0VK0zwp1wrwO13loJ7uobaMI9W3AvHT1KuINwTzLCHQnDHYA1Nmb/uJNwzyTc1fZoVbhjdtY43K2BAcK9txelO+8k3KXA/eBBWFu3uu8XDHdnWU3DfceOyvGScbhjdtZ+fdamaybc8dFHVY8j3A3BXXmCcE8/qXC3PvywerDNhvvQkHsMhDvhniTcl5fh/T2EuHAHNMC0Mdydd/2iwl3bJ/T13BZwf+YZlG65pWlw9x5DzvL47IdtDfd+z+9oZRnuPtOFwv3gwfhw187tToQ74d5g7Qv3U6eAYhFAMnD3rUlwx8yMfSLyRLhHh3tp925YU1OEey24+5R5uE9N2esvw3DXn893PbQI3NV+0ky4V02fNbiXL+sLgru1ezcwP++si0Tgvm0bsLgoG+579iQGd7WMhHtl3r5wn5pyPuXMbwyEe3K1L9z1nTwq3PfuhTUxkT7cAd8TvTG479gBa9++WHDH7Kz9MWc+GX3HvTxdcf16lAYGUoe7+jx+wt3zmITh7oxT3yfm52E98UT9cNd+cTdpuFvHjhHudcDd740MNYZE4D43B2tgwD2tALirZQyEe8A7og3B3ftNpkC4O/NqEO6YmQEWFwn3CHCvWrcS4P7hh+5ztGdc0uAe9WMlq+Cufy5lLpdDX19fUwYYt1Thrp1oI8N9yxb7I770+/zgPjXlPslKhnv5RBEL7jVKA+76L01Wwb2MWiNw96z7JOGufxoH4e4Dd899keHu88KaFNyrLkkwCfddu1C6665MwT2oxODuN+82grtTu8FdXz9JwX1x0f6oUcK9+jEJw91v3pLhDtifE5/L5ZDP5wOnccG9r6+vCup+96VZ5uDuPSEHwN2bWLj39AAzM4R7HLgfOeL+sbUhuLvGQLgT7jqaH3/c2Sdd61A/rloR7gMDvr+XlAbcrYGBtoS72u9ShXv5DTOjcNfXjRC4q9cv1/wJ99Tq7Ox03kT3+4usLrjncv5Xzuh/KSrtCPfy19OCu4YaF9z16wHTgHtPD6wXXhANd9eyEu7OeiDcU4B7oQDrhRd8sd0OcA+cPgbc9cv/4sBdPW/UWgbu+jQpwR2AaxkJd23+hHtqdXZ2OpfMjI+PV9k8EtyD7k+jzMO9/EkdIuDu+ZPOznyyCHf1YkW4txbct293vSNcs/n5ygtZluB+8KB5uGvr3vV1wr1+uOv3Ee6Eu5qvQbhbU1PAZ5+5lolwzzbc8/l8tHfceamMAbiXSx3u5V+sU8tYC+7e51Djjwp36+23o8N9agpWX190uE9N2e8exoQ75uZSgTvm52Ht2RMP7j//uX2dZDvAPQba4sAds7Ow9uyphvvBg8DCgjPWZsDdD0NS4W69/Tbhri9PDLgX169HybO+CHfCvRG4+y0T4Z5NuHd2dob+fmnoL6fWukA+jULhPjSE0l13BcN9ctJ+gY4C94EBlDZvbk24e745SRzumzfDuv/+ynXvEeHurJuIcHctexy4o/LCahTucJ989ftC4a6WMW24Dw253g3PNNxReaFw7Yde+LQ53KMej876aje4b9vmfKOnT+f7BhLhXpkm43C37r0XmJtzz7cV4H7woDi4W6dPtyzcc7kcxsfHw6czMJZE27t3b024A5WDDzMzNtK1EybgA7cAuOvzItzdzxsK995eF5AId5/lTQPuIyPAwkIicK/6GuHe+nAvFOyPyNPGQbi7H+83nQ53a3SUcG81uPuc9xqCe0+P+9hJCe5+QE4b7q5zR4vBPWqhcJ+enhZ1jXtdcIf7xyuEexvB/ec/Fw93LCzY13AbhLszPeFuBu49PSg99VRm4O78nkAQ3L3PRbhXPd5vOh3ualyEuzaNMLijUHD9vRHjcPdDJ+HeFnBX17bX+kj2QJGrB0v6RBnAANy93+lOTKQH9/IfOiLc64e7C9tS4Q7/E3K7wt16++3qx2Qd7p5jLxTuk5MVPDcI99JTT1X9sbNQuHuXR79m2+eXhAn3cLhjcRHW00/Lh7t2mU/bw93nOVsW7uW/Ik+4p1/U3zOtgrt+Ybzfb7OmXdPh7gfitODer/3iC+HuTEO4tybc/V5Y2w3uTkm84+6zDzYE94DpGoL7jh32pyS1Mtzh+cU6CIB7V5frz9N713Oz4V61PIR7XXDHzIyzTA3DXe0TXgM89JB5uOvnizaEe9RPdsx5v6gujJ+enibc1dcJ96rnJdwJ96qvhcF9aspBWppwt06erLpPPY5w9yxPs+GuIR0g3KOUCNw95+OWh3uN6TIJd3Xf8rL9UzqfZWoU7kFAVuvLC+uwMUSBu+vxPnAv7d5d+YlkC8I96AqXmnAHKu+45/N5wl19nXCvet6Wh/vEhH0j3N2PawDuzjTnzsEaGLCXIQW4q2kId8Ldd3maCHfroYeccRHu2jSEezy411imVoO7NTZW+SalReEe+1IZfeKgD39PsyhwBzwIJNwJ9zrh7hoT4V55XEJwd5Z3YsL1kw1vrQh3LC66/2op4V7Zp7dssT/SN0W4W8eORZv54qLrE3bU4/0qHT/uXEusxkW4a9NkAO5V9xmEO+bnnX0ncBrPMrUa3F3NzqK0cyessTH/x2YU7kC0j2QP/bgYvz+3mmaEu3v5XI+RCPdHHgFmZlKFe2nnTlgffuhMS7jHh7s1MJAo3J35thPc4YEb4V411jThHrReIz/eJ9/XnKTgPjXl7LeEu1aW4X7kSPBy6fOvsUytDvew81JW4R4lOSKPmBS4e//Ygm+Ee+ALRdi8E4P75GTVNYBNh/uuXbAmJkKXV5+/Pq9U4F7+EX6kMRPusuF+zz2wnnjCHNxvuQWlV15pCtydscRMKtzVdbphjwucl88vWxLunjIM9ygR7oR7ZhID9ygR7sbgjvl5X7j71XS4B2AocJnTgrt+Iq8DK4S7cLh7jj3vMiYOd5/rf531RbgDCN7vwx4XOC/CnXAn3IMfS7jLinB3L5/rMULgbj34oHm4w3MiJ9xrlhm4R7zkyPWYhODuN5aG4L5nj/OTOsKdcI/yuMB5tQHcSzt3ouTzO3aEuzb/oK9Jhvvhw/ZftCfcY0e4o3Xhbt17LzA3ZxzuarlNw90V4V6zrMA9TlLh7p0X4W4A7qOjWD5xwhzch4Z87yfc7ep6x/3cOX8wE+6V+Qd9TTLcA85pVY8n3AMj3JFRuGt/PENfZhfcyzs94e6OcCfcCff2gDsALCwsGIN7UFmEu3XwoBG4Y3ERWF6uzJ9wjxThTrhnJsI9uNhwP3iQcBcEd3z0kVG41xvh7gP3oaFswH1gwP9yHZ95EO7JlUW4K3Q2AncsLgKFgvNPX7jrpQB3vVaBOwoFe92raVOAu3cMxuG+Z0/VfWr8hLvhCPfg4sLd7+QrGe7Wli3m4D41BRQKZuE+O0u4N1Cz4W6NjDhAcpUBuAeOwWceTYf73BysgQHCHfUtoxG4T0zYf5XTC/e5OQdEkeDuKQm4O89PuEefNg24ezIN96D7CPcUItyDaxe4OydkA3DXn1cC3PHZZ/YN7pMT4a7Nq9lwf6/yyUmuCPeq+deEeznCPSG4nzuH0i23JAJ35zFeuOtfSwnufssTOK+E4G6NjlbdR7gT7mlFuINwVy+oznxqwV0d5IR75Wsm4e59rFqmjMDdeu+9wN/PSAzuk5M2YNoY7q7rhgMi3KvLMtyBCsAJdyQKd78Id8I9rdoC7qWdO6PD3ecvlmUS7kePOtcWRoG7az4RDirCnXCvmmcEuAfOM2EwKUy2LdwjRLhXR7h7xkW4B+acQ2dnXddy6/Mi3CsR7snVFnBXJ4AocPcrk3DXDzTCvWrsmYG79pm3VcszP19ZJsLdPRbCPTTCvTrC3TMuwj2wsHMo4e6OcE+u1oB7sQjrrbciw906dw76n6Qn3Al3sXDXTnK1tj/h7mlurrlwP3iQcAfhHrVMwN3nM+gJ9+AId8I9rVoD7qg+wdSCe9VjCXf3fAh337EZgfvICLCwQLgnUDPhHohtwr3S8rLrOvsguFtjY7AmJ10PJdxD5tUEuPuOi3APjHAn3NOqZeCOxUVgZsb5pxeBVk8P4d5suI+M2NuAcA9dVu/yVI2RcG84wr12TYe7d9oAuPvlOka1S8LilAm4+/xuVc15Ee6Ee0pwx8wMrJERwj3FWgfunvwQmGm4f/556AtY2nD3LjfhHh7hXp4n4V49Lx3ujzzifnw7wb3B6oL7uXO+v2jYaEkuD+Fefi7CPfq0dcLdyQ/uap6Ee2oR7sgI3COghnDXigF36777Ar85Ity1MRPuxuHuXTeEe/TqgXuzShzup04BxWL11wh397wId3tawp1wT7NG4O73RxQAwl003OfnXb801VS4h1yDqsMt83B/8sn4cJ+a8j1WCHfCvebzEe5Nnxfh7pkX4W5PGwHuvj4i3EXWVnAPnJZwd89HEtz9ppEGd/ULpRmCe60X5LgR7m6446OPCHd9WsK96fMi3D3zItztaSPA3TfCXWRG4J7LBT9NX18fcrkccrkcpqenQ+dFuNdYDgX3yUlYY2OVL8zPE+6esScJd2e+hHtrwN3nY/GAGHAvT5NJuA8NAQsLhHtCJbk81tQU8Nln/s8TE+6BP41OC+6HDwPz84R7yFgjT5tFuA8N+f6VbWdcKcA9Scs2UlPhPjw87CyIX+Pj4+js7Kz6f7+GhoYwNDSEDRs2oKurCydOnMCJEydQKBR8b8Vt21AoFLA6OIjVs2cDpysUClg9exZr27ahcOGC79dLd9+N0h13YHVw0J53V1fN+Tnz/fRTZxxVXxscRGnrVhS/+13/x1+4gOL+/VgdHETxjjuw+umnoc9X3LYt+PnOnrXntW0bijfd5ExX3L+/armL+/ejdPfdtZdtcBCXz5/HWk+Pa93oy62v+yjrLMo2K27bZs//vvtcz1nvunfN/8IFrG3bVnM/KZa/XnzoIXvb+CxPsavLWc9R9g99earuv/lmZxnV9ghankKhgLV//mesbtyI0qZN9jYNe+7y/hV1nJH298HBwGMo7npo6HbhAkpbt/oe20H7fc3x/8d/YO3IERQuXPDdv1Y//RTF/fuxsrKCKw8/XDkOfPYJ/b6geanjqrh/f9W6qbW+au0nQWMIupXuuKPmflLcts0+Fi5cCN/vy9ujtHVr6LaOct6OeltYWMCVK1eS3bfqvCW5PLVuxa4uZ58rbd3q2p9Xz56t63ystlnQ9lfHiz4vv33Vuy1WVlaC15O234eNU1+eoHkV77sv9NzuWqZt20Jf+5xpv/vd0GNj9dNPA48NfZ9Q5466tnXE47xQcB/HxW3bsPruu1jbuBHFe+4JXYelrVt9xx96vvTZNx2HRDBGrVvY+vJbN859Fy7gxF134cSJE7j11ltx2223Ob40Ydkkairc8/k8AKCjoyPw62qaWtMBQHd3N7q7u3Hdddfh2muvxebNm7F582YsLS353tZ6erC0tISVo0excvp04HRLS0tYOX0aqz09uHz+vO/Xi1u2oHj77Vg5etT+d1dXzfmp2/InnzjjqHrOo0ex1t2N4ne/6/v1y+fPY3XfPnu622/H8iefhD7fWk9P8POdPm3Pq6cHxZtucqZb3bevarlX9+1DccuW2uvs6FEsvfMOVrduda2bpaUlLP/nfzrPp9Z9lHUWZZut9fTY63XHDtdz1rvu9flfPn8eqz09NfeTtfLX1x58EJfPn/ddnmJXl7PcUfYPfXm8918ZHEShvx8rR4862yNoeZaWllDYuxerGzfa3+Tt2xf6vGr/ijrOKLeVo0cDj6G466GR2+Xz57HW3e17bAft92HjV8vot38tf/KJs06vPPywM43fPqHfFzQvdVyt7ttXtW5qra9a+0nQGIJuxdtvr7mfrPX0oNjVhcvnz4fOS22Pte7u0G0d5bwd9Xbx4sVE96s4tySXp+b26uqqnKu6u13788rp03Wdj9U2C9r+6njR5+W3r+q3hYWFms+n7/dh49SXJ2heazt2hJ7b9dtaT0/oa5+zrr/73dBjY/mTTwKPDX2f0M8dUW9Rj/OlJfdxvNbTg5ULF7C2cSPWurvD12F3t+/4o5wvvfumOudcfvNNrHV3171/6+MKW/dB910+fx53/f3fY/Pmzbjuuutw/fXXO740YdkkMnKpTNBC9PX1YXh42DVd2I8YUrtU5s4767rsA0Bql8r4fs3kpTL6MvJSmZrVvOSh/CO9trhUZmoKKBQSHU/cS2Vq5Sxji18q40zDS2USKcnlqfk8MS+VCSq1S2UiXJaa9UtlrPfeq1wK0maXytQ7ft9xpXCpTJKWbaRE4d7Z2YlcLoe+vj7X/bW+S/EubFipwV3bEQj31oI7FhdhPf004d5gjcC9GWUa7nBvf8I9foS7XeJwn5ysug6dcHfPqxbcq8ZKuEevAbirbQIEw92EZRsp1Xfc41wXRLgHR7hr1QP3kOdUzxsGd2tggHAn3An3oGnrgDsWF4Hl5drTRIxwt0sa7vpzOtMT7q55tTLc600M3LWSese9pa5xV3kXVv93Zj5VhnCvGj/h7jNdRuCOxUVgZibyOKNEuBPuNedVD9wTjHC3I9zDI9x9xkW4OyVp2Ubi57iDcM8U3KemCHef6oZ7E7JOnoT14YepPLdfhHvtCHdzEe52hHuNsRLu0UtoffFz3A1FuAcXC+4DA1XYkgx3AIS7TxLgLi3CvXbG4f7hhyjt3Em4N/N5asF9asr5ZUjCPWCehHv1uCTCvVCo+yfGhHuKtQrcrbExlHbuTB3uvtMS7r5jI9yzVVPhXihU/3GQALhjfr4a3lHgPjVl73MtAnf1nIR7E5+nBty900WJcA+OcK+vROEeI8I9xVoF7oB9kmtluFtjY/YnDyAFuPvBShs74d76NRXufgXB3W9sEeCuj6sK7hMTgb+8Sbi7I9z9p4sS4R4c4V5fhHtyEe6QDXfrvffsE0kG4e6a3jTcaz2P9g2FMz7CveVqZbjXinB313ZwVz+pIdxbG+517E+EO+Geau0Gd6A27lyPIdxjR7i3Xq0C93ozCXf1Od6Ee+1Mwh0A4a7m1cJwryfCnXBPNQlwt3p6og2WcK9MT7gHzpdwb07G4V7+ham2gjtAuEeIcLcj3GuMlXBvaoR7ikmAe+QI98r0hHvgfAn35mQc7moawr3mcxLuTXwewt09r2bC/cknCfc6ItyTi3AH4e43LsK9emyEe7Yi3EOmI9yNRbjbtRLcw9YN4e6OcE8uwh2Eu9+4CPfqsRHu2YpwD5mOcDcW4W6XKNxHR2GNjtaeV1bgXiwCCwuRnjdOhDvhnmptA/epKVhDQ/b/E+7u0oD7kSOZgDsmJwn3coR7yHSEu7EId7sk4R5aluDe5Ah3wj3V2gXurukId3cpwB0A4Z6xRMN9chLW2Jj9D8K9qRHuwdOFRbjHTxTc//3fnY9AJtwrEe6GItxrTxcIhakp+yRMuPtGuLdekuHuinBvaoR78HRhEe7xkwR3PcK9EuFuKMK99nRh40wK7tbJkyi8/z7h7p2m/A1S1Aj35kW4h0xHuBuLcLcj3NOPcK9EuBuKcK89nSm4A0ChUCDcG4xwb1614O47fTPgvmdP+EAJ96ZGuAdPF1bm4b57t31cE+5OhHslwt1QhHvt6ULHOT+P0s03E+6eIsP91VeBQoFwz0AS4B4pyXDv6QFmZmpOQ7iH18pwtwYGKv8vDe79/XWte8LdUyvBvfxhH3qEu6EI99rTRRlnaf16wt1TZLiXpyHc5Ue4h0wXBe5Rzif1wH1iAtaOHYR7s54nBbi7pifcXfMi3CulDXe/CHdDEe61pyPc40W4t16Ee8h0KcAdCMdd0rUj3DE/D2vPHvNwHxmp+XnkRuG+uAhrbIxw90S4VyLcDUW415huaEgs3K0PPwydH+Hu+Rrh3lCEe8h0hLuxjMMdtffnZsE9LKNwL0e4u0sL7tbAAOGeUIQ7UoT7wABKnZ2hs4kKd2fakNKAe5QId8/XCPeGItxDpiPcjZUG3LGwABQK4dPVqC3hPj7e8HOqeYmE+5EjwMcfG4c7AMI9oQh3pAd3oI5LSAj3SoR7VYR7dYR7yHSEu7FSgXsC07Uj3JPaN6XCHQAwO0u4g3A3VqvBHXNzobMh3D21K9yPHAmcD+FeHeEeMh3hbizC3S4U7gsLKB08SLg3O8IdAOFurJaDe4QId09tCvdaEe7VEe4h0xHuxrJOnoQ1Otr058k83AHXvpTIeXZxEVhejjRpU+A+NWXkm7a6ItwBEO7GItwjTBtS4nC/885ETkyEu+drhHtDEe4h0xHuLRfh3ljNgLvICHcAhLuxCPcI04aUONwTOgAJd8/XCPeGygzcFxZ8/zhI3Ah3d4R7/OkIdxnzSjzCHQDhbqxMwb1YBObn63+c9/nbBe5lvBDu5a8R7g2VGbgnHOHujnCPPx3hLmNeiUe4AyDcjZUpuCeUcbiPjdl/ljykpOGuItzLXyPcG4pwD5mOcG+5Wg3u1smTiT13lKxz5+xr4pOYV4vAvfTDH8KamkrkaQn3ZCLcQbjHnQ/h3niEe/Mi3EOmI9xbrlaDe5ZrFbgnuf0J92Qi3EG4x51PqnDfvz+xd0YiPScI96xFuIdMR7i3XJHPSxE+hhgg3BuJcK+OcE8mwh0A5udhPf004V7nfFKFe8IHG+HeehHuIdOlBHfMzAT+Rc9mRLjHj3CPH+Hu02efOZfdEO7xI9zL1XpBJtz9I9wbj3BvXoR7yHRpwd1whHv8CPf4Ee61I9zjR7iXI9zrnw/h3niEe/Mi3EOmI9xbLsJdToR77Qj3+BHu5ULhvmdPfQNNMMLdE+FeFeFeXbvCPWqEe+tFuMuJcK8d4R4/wr1cTbinvIMR7p4EwD2pP19OuDcvwr12hHvrRbjLiXCvXdquAgh3YzUL7tbUVOAfS0p7ByPcPQmAe1IlBffiH/+Ite5uwl2LcK8d4d56Ee5yItxrl7arAMLdWM2Ce815pXiZDEC4V0W4V1UsFrG6dSvhrkW4145wb70IdzkR7rUj3ONHuGcgwt0T4V4V4V4d4V47wr31ItzlRLjXjnCPX+vCXV2LfPJkYtcjpxXh7olwr4pwr45wrx3h3noR7nIi3GtHuMevqXDv7OxELpdDLpdDZ2en7zR9fX3ONNPT06HzjAr3Vopw90S4V0W4V0e41y4puFsnT4rGFuEeP8I9foR77bIE92ZYtpGaBvfh4WH09fU5/+7s7MTw8LBrmvHxcWcl6P9fK8I9wrQhEe4xnhOEe9Yi3GuXFNwB2eX06v8AABZISURBVNgi3ONHuMePcK9dVuDeLMs2krFLZfL5fNXC5vN55PN5598dHR2Bj+/u7kZ3dzeuu+46XHvttdi8eTM2b96MpaWllr+t9fRg+ZNPIk8bNk3x5ptDp4syn8XFRaxu3Rpp2npuK0ePYuX06cCvL3/yCVb37TP6nEtLS1g5fTp0miS37eXz57Fy9ChW9+1DccuWmvO5dOkSVrduxcqFC4mvm6zeLp8/j7Xubqz29ODy+fOh06/u2xc63crRo5HmdeXhhyMfs2ndVk6fxsrRozWniXpsq3017WXyu128eDH1MZi6Fbu6Ep3f5fPnEz2fLCwsRHpOqftSPbd6XrdN35Y/+QRrGzdirbvb+Gutvn7SWn7lx+uuuw7XX3+940sTlk0iI3AfHx93fcei6uvrc62Ajo6OwB8xDA0NYWhoCBs2bEBXVxdOnDiBEydOoFAotPytuG0bVj/9NNK0q7/9bfj8br4ZxW3bGp7P8vIy1np6QudV7211cBCrZ88Gf/3TT1Hcv9/ocxYKBayePRs6TaLb9sIFrA4Oorh/P0p3311zPisrK1jduhWr776b+LrJ7O3CBZS2bsXqk0+iMD8fvi3270fhwoXQ/SRsmpWVFVx5+OHIx2xat9WzZ+3lqbVOoh7b5X017WXyuy0sLODKlSupj8PErdjVlew8L1xI9HyysLCAlZWV0OeUui/VtS3qeN02fVv99FOsbdyI4j33GH+t1ddPWsuv/Hjrrbfitttuc3xpwrJJlCjc1XVA+oL19fUF/tjA+51LlO9S2vFSGczPA8ViYrOLcqlMlAoFXirTaLxUpnk5l8pE/LE7L5XxmYaXymQqXiojJ14qUzvJl8qYsGwjNfUd946OjqofKejxGvd0ItxjPCcI96yVJtxX8nlgbi7yWNOIcG+9CHc5Ee61kwx3b82wbCM1De76b9iqm7oGSP9uhJ8qYz7CvTprbAzW5GTtabIA9z/8AdbISKJjzGyLi7BeeCEVuH/11VeRh5lWhHvrlTTcMTsLa2wssdkR7kIi3AFEg3uzLNtILfs57iw4wj1emYC71BeKlIqCU2dawr16GsI9UyUO94RrK7gPDQELC2kPwz/CHQA/x91YhHvjEe7xItyzF+EeHOHeelkDA2kPoWbtBHfREe4ACHdjEe6NR7jHqylw37Mn8Fpowr3xCPfgCHdmOsJdSIQ7AMLdWIR74xHu8WoG3Gs+H+HecIR7cIQ7Mx3hLiTCHQDhbizCvfEI93iZhjsWF51lJdzjRbgHR7gz0xHuQiLcARDuxiLcGy9xuCeMWcLd87yEe+wI9+AId2Y6wl1IhDsAwt1YhHvjWW+/nSjck45w9zwv4R67pOFuvfde6Dom3GVFuMuJcBcS4Q6AcDcW4Z5As7OEe4wI9+yVNNyjRLjLinCXE+EuJMIdAOFuLMI9gQj3WBHu2YtwD45wZ6Yj3IVEuAMg3I1FuCcQ4R4rwj17Ee7BEe7MdIS7kAh3AIS7sQj3BCLcY0W4Zy/CPTjCnZmOcBcS4Q6AcDcW4Z5AhHusCPfsRbgHR7gz0xHuQiLcARDuxiLcE4hwjxXhnr0I9+AId2a6KHBnBiLcARDuxiLcE4hwjxXhnr0I9+Csqanwj78k3FmCEe5CItwBEO7GItwTiHCPlXS4rxw/DiwsGBpVNiLcG4twZ0lGuAuJcAdAuBuLcE8gwj1W0uH+9ddfGxpRdiLcG4twZ0lGuAuJcAdAuBuLcE8gwj1WhHv2Itwbi3BnSUa4C4lwB0C4G4twTyDCPVaEe/Yi3BuLcGdJRrgLiXAHQLgbi3BPoAThvrS0lMCA3BHunucl3GNHuDcW4c6SjHAXEuEOgHA3FuGeQPPzsI4caXg2hLuh5yXcY0e4NxbhzpKMcBcS4Q6AcDcW4S4nwt3Q8xLusSPcG4twZ0lGuAuJcAdAuBuLcJcT4W7oeQn32BHujUW4syQj3IVEuAMg3I1FuMuJcDf0vIR77Aj3xiLcWZIR7kKancXa5s0oHjhAuBPuzY9wlxPhbuh5CffYEe6NRbizJCPchTQ7i7WeHqyNjBDuhHvzI9zlRLgbel7CPXaEe2MR7izJCHchRYX7/DysoaGmDIFwjx/hzmJHuBt6XsI9doR7YxHuLMkIdyFFhXsTI9zjR7iz2BHuhp6XcI8d4d5YhDtLMsJdSIQ7AMLdWIS7nAh3Q89LuMeOcG8swp0lGeEuJMIdAOFuLMJdToS7oecl3GNHuDcW4c6SjHAXEuEOgHA3FuEuJ8Ld0PMS7rEj3BuLcGdJRrgLiXAHQLgbi3CXE+Fu6HkJ99gR7o1FuLMkI9yFRLgDINyNRbjLiXA39LyEe+wI98Yi3FmSEe5CItwBEO7GItzlRLgbel7CPXaEe2NZR45Em45wZxEi3IVEuAMg3I1FuMuJcDf0vIR77Ah3MxHuLEqEu5AIdwCEu7EIdzk1C+7W2BisycngCQj3qgh3/wh3MxHuLEqEu5AIdwCEu7EIdzk1C+6hEe5VEe7+Ee5mItxZlAh3IRHuAAh3YxHuciLcDT0v4R47wt1MhDuLEuEuJMIdAOFuLMJdToS7oecl3GNHuBuqUAAWF9MehW+Eu5wIdyER7gAId2MR7nIi3A09L+EeO8KdEe5yItyFRLgDINx96+vrQy6XQy6Xw/DwcOg009PTofMk3OVEuBt6XsI9doQ7I9zlRLgLiXAHEB3uzbBsIzUN7uPj4+jr63P+3dHR4TtNZ2dn1f/XinCXE+Fu8LlDTnKEu3+EOyPc5US4C4lwBxAN7s2ybCMZu1Qml6t+qnw+j3w+7/zbb4Xoj/e7Xbx4kbc2u331+9/jysMPG3/eS8PDuDQ8nMoyr27dmvp6z+Lt0vAwlgcGIk175eGH8fXYWOpj5o033nhr5u2r3/8eq1u3tu1rWpAnTVg2iZoOd/XjA32h9K/pP3bo6OgI/RED33GXE99xN/jcfMc9VvW8446ZmUR+wZLvuMuK77jLie+4C4nvuAOo7xr3pC3bSInCvbOzE7lczvVjBZX3OxJ1n3dhwyLc5US4G3xuwj1WdcE9oQh3WRHuciLchUS4AwiGuwnLNlLT3nEfHh52LbR3wQBe4571CHeDz024x4pwZ4S7nAh3IRHuAKK9494syzaSsU+VCbq4n58qk90Id4PPTbjHinBnhLucCHchEe4A4n2qTFKWbSR+jjuLHeFu8LmPHKn5dcLdP8KdEe5yItyFRLgD4Oe4G4twlxPhLifC3T/CnRHuciLchUS4AyDcjUW4y4lwlxPh7h/hzgh3ORHuQiLcARDuxiLc5US4y4lw949wZ4S7nAh3IRHuAAh3YxHuciLc5US4+0e4M8JdToS7kATAXUKEu6EIdzkR7nIi3P0j3BnhLifCXUiEOwDC3ViEu5zaDe5YXrZvAiPc/SPcGeEuJ8JdSIQ7AMLdWIS7nNoO7oIj3P0j3BnhLifCXUiEOwDC3ViEu5wIdzkR7v4R7oxwlxPhLiTCHQDhbizCXU6pwX1+HtbQkPnnFRzh7h/hzgh3ORHuQiLcARDuxiLc5ZQa3FlVhLt/hDsj3OVEuAuJcAdAuBuLcJcT4S4nwt0/wp0R7nIi3IVEuAMg3I1FuMuJcJcT4e4f4c4IdzkR7kIi3AEQ7sYi3OVEuMuJcPePcGeEu5wIdyER7gAId2MR7nIi3OVEuPtHuDPCXU6Eu5AWF3H51VcJd8LdTIS7nAh3ORHu/hHujHCXE+Eup0uXLhHuhLuZCHc5Ee5yItz9I9wZ4S4nwl1OhDvhbizCXU6Eu5wId/8Id0a4y4lwlxPhTrgbi3CXE+EuJ8LdP8KdEe5yItzlRLgT7sYi3OVEuMuJcPePcGeEu5wIdzkR7oS7sQh3ORHuciLc/SPcGeEuJ8JdToQ74W4swl1OhLucCHf/CHdGuMuJcJcT4U64G4twlxPhLifC3T/CnRHuciLc5US4E+7GItzlRLjLiXD3j3BnhLucCHc5Ee6Eu7EIdzkR7nIi3P0j3BnhLifCXU6EO+FuLMJdToS7nAh3/wh3RrjLiXCXE+FOuBuLcJcT4S4nwt0/wp0R7nIi3OVEuBPuxiLc5US4y4lw949wZ4S7nAh3ORHuhLuxCHc5Ee5yItz9I9wZ4S4nwl1OhDvhbizCXU6Eu5wId/8Id0a4y4lwlxPhTrgbi3CXE+EuJ8LdP2tyEtbYmNHnJNxlRbjLiXCXE+FOuBuLcJcT4S4nwl1OhLusCHc5Ee5yItwJd2MR7nIi3OVEuMuJcJcV4S4nwl1OhDvhbizCXU6Eu5wIdzkR7rIi3OVEuMuJcCfcjUW4y4lwlxPhLifCXVaEu5wIdzkR7oS7sQh3ORHuciLc5US4y4pwlxPhLifCnXA3FuEuJ8JdToS7nAh3WRHuciLc5US4E+7GItzlRLjLiXCXE+EuK8JdToS7nAh3wt1YhLucCHc5Ee5yItxlRbjLiXCXE+FOuNcsn8+jr6/P92t9fX3I5XLI5XKYnp4OnRfhLifCXU6Eu5wId1kR7nIi3OVEuNcP9yQt20hNh/vw8DByuZzvwo6Pj6Ozs7Pq//0aGxvD2NgY7rzzTmzevBmjo6MYHR3F2toabyndLl++jMXFxdTHwdsarly5gq+++ir1cfC2hkKhgIWFhdTHwZt9W1hYwOrqaurj4M3eFoVCIfVx8LaGxcVFFM6cwdrISOpjMX1Tfrz77rvR3d3t+NKEZZOoqXAfHx9HR0cHhoeHfRc2n88jn887/+7o6Aic14033ogbb7wR3/rWt3DNNdfgO9/5Dr7zne9gcXGRt5RuX3/9NRYWFlIfB2/cFtJuFy9eTH0MvHFbSLtxW8i5LSwsYPnUKVx+9dXUx2L6pvx4zTXXYN26dY4vTVg2iZoG9+npaeRy9uyDFravrw/Dw8POvzs6OkJ/xMBLZeTES2XkxEtl5MRLZWTFS2XkxEtl5MRLZaJdKtMsyzZSonDv7Ox0fpSQz+ed633UzbvA+Xy+amHDItzlRLjLiXCXE+EuK8JdToS7nAj3YLibsGwjGfnl1KDvUuJcF0S4y4lwlxPhLifCXVaEu5wIdzkR7vX/cmqSlm2kVOCufzfCT5XJboS7nAh3ORHusiLc5US4y4lwbxzujVi2kfg57ix2hLucCHc5Ee6yItzlRLjLiXDn57gbi3CXE+EuJ8JdToS7rAh3ORHuciLcCXdjEe5yItzlRLjLiXCXFeEuJ8JdToQ74W4swl1OhLucCHc5Ee6yItzlRLjLiXAn3I1FuMuJcJcT4S4nwl1WhLucCHc5Ee6Eu7EIdzkR7nIi3OVEuMuKcJcT4S4nwp1wNxbhLifCXU6Eu5wId1kR7nIi3OVEuBPuxiLc5US4y4lwlxPhLivCXU6Eu5wuXbqE1Y8/hjU1lfZQUotwNxThLifCXU6Eu5wId1kR7nIi3OV06dIlrK6upj2MVCPcDUW4y4lwlxPhLifCXVaEu5wIdzkR7oS7sQh3ORHuciLc5US4y4pwlxPhLifCnXA3FuEuJ8JdToS7nAh3WRHuciLc5US4E+7GItzlRLjLiXCXE+EuK8JdToS7nAh3wt1YhLucCHc5Ee5yItxlRbjLiXCXE+FOuBuLcJcT4S4nwl1OhLusCHc5Ee5yItwJd2MR7nIi3OVEuMuJcJcV4S4nwl1OhDvhbizCXU6Eu5wIdzkR7rIi3OVEuMuJcCfcjUW4y4lwlxPhLifCXVaEu5wIdzkR7oS7sQh3ORHuciLc5US4y4pwlxPhLifCnXA3FuEuJ8JdToS7nAh3WRHuciLc5US4E+7GuuGGG3DDDTekPQwG4MSJE9i8eXPaw2AA3n//fVx77bVpD4MBmJ6exjXXXJP2MFi5q666ChcvXkx7GAzANddcg+np6bSHwQB0dXXhtddeS3sYqUa4G4pwlxPhLifCXU6Eu6wIdzkR7nIi3Al3YxHuciLc5US4y4lwlxXhLifCXU6EO+FuLMJdToS7nAh3ORHusiLc5US4y4lwJ9yNdcMNN+Caa65xVjhv6d1uvfVWXHfddamPg7d+9Pb24pvf/Gbq4+CtHw888ACuuuqq1MfBm337i7/4C/zTP/1T6uPgrR9XXXUVHnjggdTHwVs/vv3tb2Pjxo2pjyPN24033oj+fsK96ekrm7d0b7fddhuuv/761MfBWz/uvfde/PVf/3Xq4+CtHw8++CCuvvrq1MfBm337xje+gR/96Eepj4O3flx99dV48MEHUx8Hb/34u7/7O9xxxx2pjyPtWxbLJNyzurJbraGhIXR3d6c9DAZgcnIS119/fdrDYABmZmawbt26tIfByl199dVYWFhIexgMwLp16zAzM5P2MBiA2267DSMjI2kPg8WIcGexI9zlRLjLiXCXFeEuJ8JdToR7diPcWewIdzkR7nIi3GVFuMuJcJcT4Z7dCHcWO8JdToS7nAh3WRHuciLc5US4Z7fMwZ0xxhhjjLF2jHBnjDHGGGMsAxHujDHGGGOMZSDCnTHGGGOMsQxEuDPGGGOMMZaBCHfGGGOMMcYyEOHOGGOMMcZYBiLcGWOMMcYYy0CEO2OMMcYYYxmIcGeMMcYYYywDEe6MMcYYY4xlIGNw7+zsxPj4eGLzy+XcQ+/s7EQul0Mul0M+n3fu7+vrc+7P5XKYnp6uul/d1y6ltS3y+bxzf19fn3M/t4XZbaFvB+/XuC3MHxf6/fo6b+dtAcjYHkGvJe22PZLaFvq67ezsdO4PWrf13t8OpbUtVN7jqJ23RVplDu7Dw8POTqLK5/NVEFTP1dHRUbUzjY+POzuq/v/tUhrbYnx83HW/GgO3RTrHhXcMAI+LtI6LsPXfjtsCSGd71Lud2qUktsXw8HDVa8Dw8HDdxwC3hfltoR7jPY7afVukVSpw179D8250dX9HR4fvfNQ7IPrX/U62+nTed3nz+bzrnZSg52rV0tgW6n5uC3dpHRf6feobW24L89si6IWv3bcFkO55yu/+dt4eSW0LvXw+j+Hh4cB1W+/97VIa20JN43dfO2+LtDIOd+93ZZ2dnZiensb4+Lhro4d9V+ndQbw/9lEvit6dTH2nOTw87JpXO/2IJ41t0dfX53pB5LawS2NbqLw/BeG2SGdbqHey9OnbfVsA6W2PoPNXO2+PpLeFfu4JWrf13t8upbEt9HieSr/U33HP5XK+l1IE/VhfVes7O+/OpNK/o/TubO1UGtvCOw9uC7s0jwt1oldxW5jfFvo7vNPT086Podt9WwAyXjP07dTO2yPJbdHX1+cCZ9C6rff+dimNbaHn92ZorelZ8jUV7n7Xmvtt6EZPwvr1WurFb3p62jnhqtS78O14XZaEbeF9x53bIp1t4Tct0J7XK6a9Lfx+1KzeNWu3bQGkvz2C7m/H7dGMbdHR0VH1DRKvcQ8v7W3hfVw907Pkayrcx8fHq65pVidD/UeR6pciGnn3RP/xpvddRX5CgIxtwU+VsZOwLbzz1efPbWF2W+i/h6Pf327bApCxPYLub7ftkfS28L47rL8mB63beu9v1SRsC5X3OGq3bSEhfo47Y4wxxhhjGYhwZ4wxxhhjLAMR7owxxhhjjGUgwp0xxhhjjLEMRLgzxhhjjDGWgQh3xhhjjDHGMhDhzhhjjDHGWAb6/wf5sa+VBvLtAAAAAElFTkSuQmCC"/>
          <p:cNvSpPr>
            <a:spLocks noChangeAspect="1" noChangeArrowheads="1"/>
          </p:cNvSpPr>
          <p:nvPr/>
        </p:nvSpPr>
        <p:spPr bwMode="auto">
          <a:xfrm>
            <a:off x="4992688" y="2746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6266" name="Picture 10" descr="https://nsidc.org/sites/nsidc.org/files/images//AO-schematic-wallace-1500p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81"/>
          <a:stretch/>
        </p:blipFill>
        <p:spPr bwMode="auto">
          <a:xfrm>
            <a:off x="447676" y="1"/>
            <a:ext cx="3695700" cy="394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82550" y="6035675"/>
            <a:ext cx="4395788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Positive: Strong circumarctic winds trap cold air near pole</a:t>
            </a:r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4748213" y="6035675"/>
            <a:ext cx="4395787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Negative: Weak winds allow polar air to move south</a:t>
            </a:r>
          </a:p>
        </p:txBody>
      </p:sp>
      <p:pic>
        <p:nvPicPr>
          <p:cNvPr id="15" name="Picture 10" descr="https://nsidc.org/sites/nsidc.org/files/images//AO-schematic-wallace-1500p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/>
          <a:stretch/>
        </p:blipFill>
        <p:spPr bwMode="auto">
          <a:xfrm>
            <a:off x="5086350" y="0"/>
            <a:ext cx="3724275" cy="394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/>
          <a:stretch/>
        </p:blipFill>
        <p:spPr bwMode="auto">
          <a:xfrm>
            <a:off x="978157" y="1247775"/>
            <a:ext cx="7187686" cy="426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5800" y="4600575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dist="25400" dir="2700000" algn="ctr" rotWithShape="0">
                    <a:srgbClr val="FFFF00"/>
                  </a:outerShdw>
                </a:effectLst>
              </a:rPr>
              <a:t>Quite Variable!</a:t>
            </a:r>
            <a:endParaRPr lang="en-US" dirty="0">
              <a:effectLst>
                <a:outerShdw dist="25400" dir="2700000" algn="ctr" rotWithShape="0">
                  <a:srgbClr val="FFFF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7562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PDO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228600" y="804863"/>
            <a:ext cx="8686800" cy="1595437"/>
          </a:xfrm>
        </p:spPr>
        <p:txBody>
          <a:bodyPr/>
          <a:lstStyle/>
          <a:p>
            <a:r>
              <a:rPr lang="en-US" altLang="en-US" smtClean="0"/>
              <a:t> “Horseshoe Effect”</a:t>
            </a:r>
          </a:p>
          <a:p>
            <a:pPr lvl="1"/>
            <a:r>
              <a:rPr lang="en-US" altLang="en-US" smtClean="0"/>
              <a:t> Coastal water “wraps around” core</a:t>
            </a:r>
          </a:p>
          <a:p>
            <a:endParaRPr lang="en-US" altLang="en-US" smtClean="0"/>
          </a:p>
        </p:txBody>
      </p:sp>
      <p:pic>
        <p:nvPicPr>
          <p:cNvPr id="47108" name="Picture 2" descr="https://www.nc-climate.ncsu.edu/images/climate/enso/PDO_WARM_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2160588"/>
            <a:ext cx="64198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7"/>
          <p:cNvSpPr txBox="1">
            <a:spLocks noChangeArrowheads="1"/>
          </p:cNvSpPr>
          <p:nvPr/>
        </p:nvSpPr>
        <p:spPr bwMode="auto">
          <a:xfrm>
            <a:off x="1638300" y="4697413"/>
            <a:ext cx="2343150" cy="338137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2"/>
                </a:solidFill>
              </a:rPr>
              <a:t>Warm (Positive) Phase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www.nc-climate.ncsu.edu/images/climate/enso/PDO_COLD_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151063"/>
            <a:ext cx="7048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PDO 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228600" y="804863"/>
            <a:ext cx="8686800" cy="1595437"/>
          </a:xfrm>
        </p:spPr>
        <p:txBody>
          <a:bodyPr/>
          <a:lstStyle/>
          <a:p>
            <a:r>
              <a:rPr lang="en-US" altLang="en-US" smtClean="0"/>
              <a:t> “Horseshoe Effect”</a:t>
            </a:r>
          </a:p>
          <a:p>
            <a:pPr lvl="1"/>
            <a:r>
              <a:rPr lang="en-US" altLang="en-US" smtClean="0"/>
              <a:t> Coastal water “wraps around” core</a:t>
            </a:r>
          </a:p>
          <a:p>
            <a:endParaRPr lang="en-US" altLang="en-US" smtClean="0"/>
          </a:p>
        </p:txBody>
      </p:sp>
      <p:sp>
        <p:nvSpPr>
          <p:cNvPr id="48133" name="TextBox 7"/>
          <p:cNvSpPr txBox="1">
            <a:spLocks noChangeArrowheads="1"/>
          </p:cNvSpPr>
          <p:nvPr/>
        </p:nvSpPr>
        <p:spPr bwMode="auto">
          <a:xfrm>
            <a:off x="1219200" y="4725988"/>
            <a:ext cx="2343150" cy="338137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tx2"/>
                </a:solidFill>
              </a:rPr>
              <a:t>Cool (Negative) Phase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Regional Current Variations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04863"/>
            <a:ext cx="9144000" cy="2414587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 PDO – Pacific Decadal Oscillation</a:t>
            </a:r>
          </a:p>
          <a:p>
            <a:pPr lvl="1" eaLnBrk="1" hangingPunct="1"/>
            <a:r>
              <a:rPr lang="en-US" altLang="en-US" dirty="0" smtClean="0"/>
              <a:t> Currently in </a:t>
            </a:r>
            <a:r>
              <a:rPr lang="en-US" altLang="en-US" dirty="0" smtClean="0"/>
              <a:t>positive </a:t>
            </a:r>
            <a:r>
              <a:rPr lang="en-US" altLang="en-US" dirty="0" smtClean="0"/>
              <a:t>phase (since </a:t>
            </a:r>
            <a:r>
              <a:rPr lang="en-US" altLang="en-US" dirty="0" smtClean="0"/>
              <a:t>March 2014)</a:t>
            </a:r>
            <a:endParaRPr lang="en-US" altLang="en-US" dirty="0" smtClean="0"/>
          </a:p>
          <a:p>
            <a:pPr lvl="2" eaLnBrk="1" hangingPunct="1"/>
            <a:r>
              <a:rPr lang="en-US" altLang="en-US" dirty="0" smtClean="0"/>
              <a:t> </a:t>
            </a:r>
            <a:r>
              <a:rPr lang="en-US" altLang="en-US" dirty="0" smtClean="0"/>
              <a:t>Drought frequency enhanced in northern USA</a:t>
            </a:r>
            <a:endParaRPr lang="en-US" altLang="en-US" dirty="0" smtClean="0"/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2305164"/>
            <a:ext cx="7591425" cy="455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Pacific North America Pattern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9144000" cy="2978150"/>
          </a:xfrm>
        </p:spPr>
        <p:txBody>
          <a:bodyPr/>
          <a:lstStyle/>
          <a:p>
            <a:r>
              <a:rPr lang="en-US" altLang="en-US" sz="2800" smtClean="0"/>
              <a:t> Positive: Strong high near west coast</a:t>
            </a:r>
          </a:p>
          <a:p>
            <a:pPr lvl="1"/>
            <a:r>
              <a:rPr lang="en-US" altLang="en-US" sz="2400" smtClean="0"/>
              <a:t> Jet stream forced north in west</a:t>
            </a:r>
          </a:p>
          <a:p>
            <a:pPr lvl="1"/>
            <a:r>
              <a:rPr lang="en-US" altLang="en-US" sz="2400" smtClean="0"/>
              <a:t> West dry, east cold &amp; stormy</a:t>
            </a:r>
          </a:p>
          <a:p>
            <a:r>
              <a:rPr lang="en-US" altLang="en-US" sz="2800" smtClean="0"/>
              <a:t> Negative: Pacific high farther from coast</a:t>
            </a:r>
          </a:p>
          <a:p>
            <a:pPr lvl="1"/>
            <a:r>
              <a:rPr lang="en-US" altLang="en-US" sz="2400" smtClean="0"/>
              <a:t> Jet stream plunges south in west</a:t>
            </a:r>
          </a:p>
          <a:p>
            <a:pPr lvl="1"/>
            <a:r>
              <a:rPr lang="en-US" altLang="en-US" sz="2400" smtClean="0"/>
              <a:t> West stormy, east warm &amp; dry</a:t>
            </a:r>
          </a:p>
        </p:txBody>
      </p:sp>
      <p:pic>
        <p:nvPicPr>
          <p:cNvPr id="49156" name="Picture 2" descr="http://www.nc-climate.ncsu.edu/secc_edu/images/Positive_P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3600450"/>
            <a:ext cx="40481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 descr="http://www.nc-climate.ncsu.edu/secc_edu/images/Negative_P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3600450"/>
            <a:ext cx="40481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Past Climates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04863"/>
            <a:ext cx="9144000" cy="4327525"/>
          </a:xfrm>
        </p:spPr>
        <p:txBody>
          <a:bodyPr/>
          <a:lstStyle/>
          <a:p>
            <a:pPr eaLnBrk="1" hangingPunct="1"/>
            <a:r>
              <a:rPr lang="en-US" altLang="en-US" smtClean="0"/>
              <a:t> Proxy (indirect natural) Records </a:t>
            </a:r>
          </a:p>
          <a:p>
            <a:pPr lvl="1" eaLnBrk="1" hangingPunct="1"/>
            <a:r>
              <a:rPr lang="en-US" altLang="en-US" smtClean="0"/>
              <a:t> Palynology (pollen) from sediments</a:t>
            </a:r>
          </a:p>
          <a:p>
            <a:pPr lvl="2" eaLnBrk="1" hangingPunct="1"/>
            <a:r>
              <a:rPr lang="en-US" altLang="en-US" smtClean="0"/>
              <a:t> Accumulated in peat bogs &amp; lakes</a:t>
            </a:r>
          </a:p>
          <a:p>
            <a:pPr lvl="2" eaLnBrk="1" hangingPunct="1"/>
            <a:r>
              <a:rPr lang="en-US" altLang="en-US" smtClean="0"/>
              <a:t> Must be independently dated (cross-matched or </a:t>
            </a:r>
            <a:r>
              <a:rPr lang="en-US" altLang="en-US" baseline="30000" smtClean="0"/>
              <a:t>12</a:t>
            </a:r>
            <a:r>
              <a:rPr lang="en-US" altLang="en-US" smtClean="0"/>
              <a:t>C)</a:t>
            </a:r>
          </a:p>
          <a:p>
            <a:pPr lvl="2" eaLnBrk="1" hangingPunct="1"/>
            <a:r>
              <a:rPr lang="en-US" altLang="en-US" smtClean="0"/>
              <a:t> Local influences complicate records</a:t>
            </a:r>
          </a:p>
          <a:p>
            <a:pPr lvl="3" eaLnBrk="1" hangingPunct="1"/>
            <a:r>
              <a:rPr lang="en-US" altLang="en-US" smtClean="0"/>
              <a:t> eg. Fire, flood, etc.</a:t>
            </a:r>
          </a:p>
          <a:p>
            <a:pPr lvl="2" eaLnBrk="1" hangingPunct="1"/>
            <a:r>
              <a:rPr lang="en-US" altLang="en-US" smtClean="0"/>
              <a:t> Types of pollen vary in uniqueness</a:t>
            </a:r>
          </a:p>
          <a:p>
            <a:pPr lvl="3" eaLnBrk="1" hangingPunct="1"/>
            <a:r>
              <a:rPr lang="en-US" altLang="en-US" smtClean="0"/>
              <a:t> eg. Pine pollen everywhere … even ice caps!</a:t>
            </a:r>
          </a:p>
        </p:txBody>
      </p:sp>
      <p:grpSp>
        <p:nvGrpSpPr>
          <p:cNvPr id="9220" name="Group 25"/>
          <p:cNvGrpSpPr>
            <a:grpSpLocks/>
          </p:cNvGrpSpPr>
          <p:nvPr/>
        </p:nvGrpSpPr>
        <p:grpSpPr bwMode="auto">
          <a:xfrm>
            <a:off x="6842125" y="2759075"/>
            <a:ext cx="2301875" cy="2109788"/>
            <a:chOff x="4310" y="1738"/>
            <a:chExt cx="1450" cy="1329"/>
          </a:xfrm>
        </p:grpSpPr>
        <p:pic>
          <p:nvPicPr>
            <p:cNvPr id="9235" name="Picture 9" descr="birch polle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" y="1738"/>
              <a:ext cx="1417" cy="1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6" name="Text Box 14"/>
            <p:cNvSpPr txBox="1">
              <a:spLocks noChangeArrowheads="1"/>
            </p:cNvSpPr>
            <p:nvPr/>
          </p:nvSpPr>
          <p:spPr bwMode="auto">
            <a:xfrm>
              <a:off x="4310" y="2779"/>
              <a:ext cx="768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/>
                <a:t>birch</a:t>
              </a:r>
            </a:p>
          </p:txBody>
        </p:sp>
      </p:grpSp>
      <p:grpSp>
        <p:nvGrpSpPr>
          <p:cNvPr id="9221" name="Group 21"/>
          <p:cNvGrpSpPr>
            <a:grpSpLocks/>
          </p:cNvGrpSpPr>
          <p:nvPr/>
        </p:nvGrpSpPr>
        <p:grpSpPr bwMode="auto">
          <a:xfrm>
            <a:off x="1628775" y="4849813"/>
            <a:ext cx="2578100" cy="1835150"/>
            <a:chOff x="1042" y="3164"/>
            <a:chExt cx="1624" cy="1156"/>
          </a:xfrm>
        </p:grpSpPr>
        <p:pic>
          <p:nvPicPr>
            <p:cNvPr id="9233" name="Picture 11" descr="sprucepoll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4" t="13000" r="4526" b="8000"/>
            <a:stretch>
              <a:fillRect/>
            </a:stretch>
          </p:blipFill>
          <p:spPr bwMode="auto">
            <a:xfrm>
              <a:off x="1042" y="3164"/>
              <a:ext cx="1624" cy="1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4" name="Text Box 15"/>
            <p:cNvSpPr txBox="1">
              <a:spLocks noChangeArrowheads="1"/>
            </p:cNvSpPr>
            <p:nvPr/>
          </p:nvSpPr>
          <p:spPr bwMode="auto">
            <a:xfrm>
              <a:off x="1841" y="4032"/>
              <a:ext cx="816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/>
                <a:t>spruce</a:t>
              </a:r>
            </a:p>
          </p:txBody>
        </p:sp>
      </p:grpSp>
      <p:grpSp>
        <p:nvGrpSpPr>
          <p:cNvPr id="9222" name="Group 24"/>
          <p:cNvGrpSpPr>
            <a:grpSpLocks/>
          </p:cNvGrpSpPr>
          <p:nvPr/>
        </p:nvGrpSpPr>
        <p:grpSpPr bwMode="auto">
          <a:xfrm>
            <a:off x="7518400" y="889000"/>
            <a:ext cx="1050925" cy="1374775"/>
            <a:chOff x="4602" y="1905"/>
            <a:chExt cx="662" cy="866"/>
          </a:xfrm>
        </p:grpSpPr>
        <p:pic>
          <p:nvPicPr>
            <p:cNvPr id="9231" name="Picture 12" descr="shrub polle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82" t="18750" r="33482" b="18750"/>
            <a:stretch>
              <a:fillRect/>
            </a:stretch>
          </p:blipFill>
          <p:spPr bwMode="auto">
            <a:xfrm>
              <a:off x="4624" y="1905"/>
              <a:ext cx="618" cy="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2" name="Text Box 16"/>
            <p:cNvSpPr txBox="1">
              <a:spLocks noChangeArrowheads="1"/>
            </p:cNvSpPr>
            <p:nvPr/>
          </p:nvSpPr>
          <p:spPr bwMode="auto">
            <a:xfrm>
              <a:off x="4602" y="2483"/>
              <a:ext cx="662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/>
                <a:t>shrub</a:t>
              </a:r>
            </a:p>
          </p:txBody>
        </p:sp>
      </p:grpSp>
      <p:grpSp>
        <p:nvGrpSpPr>
          <p:cNvPr id="9223" name="Group 23"/>
          <p:cNvGrpSpPr>
            <a:grpSpLocks/>
          </p:cNvGrpSpPr>
          <p:nvPr/>
        </p:nvGrpSpPr>
        <p:grpSpPr bwMode="auto">
          <a:xfrm>
            <a:off x="6227763" y="4856163"/>
            <a:ext cx="2916237" cy="1828800"/>
            <a:chOff x="3923" y="3168"/>
            <a:chExt cx="1837" cy="1152"/>
          </a:xfrm>
        </p:grpSpPr>
        <p:pic>
          <p:nvPicPr>
            <p:cNvPr id="9229" name="Picture 13" descr="pine polle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" t="19821" r="7632" b="7385"/>
            <a:stretch>
              <a:fillRect/>
            </a:stretch>
          </p:blipFill>
          <p:spPr bwMode="auto">
            <a:xfrm>
              <a:off x="3923" y="3168"/>
              <a:ext cx="1837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Text Box 18"/>
            <p:cNvSpPr txBox="1">
              <a:spLocks noChangeArrowheads="1"/>
            </p:cNvSpPr>
            <p:nvPr/>
          </p:nvSpPr>
          <p:spPr bwMode="auto">
            <a:xfrm>
              <a:off x="4752" y="4032"/>
              <a:ext cx="1008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/>
                <a:t>Pine</a:t>
              </a:r>
            </a:p>
          </p:txBody>
        </p:sp>
      </p:grpSp>
      <p:pic>
        <p:nvPicPr>
          <p:cNvPr id="9224" name="Picture 19" descr="sedge poll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3489" r="29437" b="15918"/>
          <a:stretch>
            <a:fillRect/>
          </a:stretch>
        </p:blipFill>
        <p:spPr bwMode="auto">
          <a:xfrm>
            <a:off x="0" y="4859338"/>
            <a:ext cx="162877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20"/>
          <p:cNvSpPr txBox="1">
            <a:spLocks noChangeArrowheads="1"/>
          </p:cNvSpPr>
          <p:nvPr/>
        </p:nvSpPr>
        <p:spPr bwMode="auto">
          <a:xfrm>
            <a:off x="0" y="6265863"/>
            <a:ext cx="10604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sedge</a:t>
            </a:r>
          </a:p>
        </p:txBody>
      </p:sp>
      <p:grpSp>
        <p:nvGrpSpPr>
          <p:cNvPr id="9226" name="Group 22"/>
          <p:cNvGrpSpPr>
            <a:grpSpLocks/>
          </p:cNvGrpSpPr>
          <p:nvPr/>
        </p:nvGrpSpPr>
        <p:grpSpPr bwMode="auto">
          <a:xfrm>
            <a:off x="4206875" y="4859338"/>
            <a:ext cx="2020888" cy="1825625"/>
            <a:chOff x="2652" y="3170"/>
            <a:chExt cx="1273" cy="1150"/>
          </a:xfrm>
        </p:grpSpPr>
        <p:pic>
          <p:nvPicPr>
            <p:cNvPr id="9227" name="Picture 10" descr="oak polle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25" t="3375" r="15250" b="5624"/>
            <a:stretch>
              <a:fillRect/>
            </a:stretch>
          </p:blipFill>
          <p:spPr bwMode="auto">
            <a:xfrm>
              <a:off x="2652" y="3170"/>
              <a:ext cx="1273" cy="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Text Box 17"/>
            <p:cNvSpPr txBox="1">
              <a:spLocks noChangeArrowheads="1"/>
            </p:cNvSpPr>
            <p:nvPr/>
          </p:nvSpPr>
          <p:spPr bwMode="auto">
            <a:xfrm>
              <a:off x="3216" y="4032"/>
              <a:ext cx="672" cy="2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Font typeface="Webdings" pitchFamily="18" charset="2"/>
                <a:buChar char="ü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Webdings" pitchFamily="18" charset="2"/>
                <a:buChar char="ý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×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/>
                <a:t>oak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Pacific North America Pattern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0" y="804863"/>
            <a:ext cx="9144000" cy="2978150"/>
          </a:xfrm>
        </p:spPr>
        <p:txBody>
          <a:bodyPr/>
          <a:lstStyle/>
          <a:p>
            <a:r>
              <a:rPr lang="en-US" altLang="en-US" sz="2800" smtClean="0"/>
              <a:t> Positive: Strong high near west coast</a:t>
            </a:r>
          </a:p>
          <a:p>
            <a:pPr lvl="1"/>
            <a:r>
              <a:rPr lang="en-US" altLang="en-US" sz="2400" smtClean="0"/>
              <a:t> Jet stream forced north in west</a:t>
            </a:r>
          </a:p>
          <a:p>
            <a:pPr lvl="1"/>
            <a:r>
              <a:rPr lang="en-US" altLang="en-US" sz="2400" smtClean="0"/>
              <a:t> West dry, east cold &amp; stormy</a:t>
            </a:r>
          </a:p>
          <a:p>
            <a:r>
              <a:rPr lang="en-US" altLang="en-US" sz="2800" smtClean="0"/>
              <a:t> Negative: Pacific high farther from coast</a:t>
            </a:r>
          </a:p>
          <a:p>
            <a:pPr lvl="1"/>
            <a:r>
              <a:rPr lang="en-US" altLang="en-US" sz="2400" smtClean="0"/>
              <a:t> Jet stream plunges south in west</a:t>
            </a:r>
          </a:p>
          <a:p>
            <a:pPr lvl="1"/>
            <a:r>
              <a:rPr lang="en-US" altLang="en-US" sz="2400" smtClean="0"/>
              <a:t> West stormy, east warm &amp; dry</a:t>
            </a:r>
          </a:p>
        </p:txBody>
      </p:sp>
      <p:pic>
        <p:nvPicPr>
          <p:cNvPr id="49156" name="Picture 2" descr="http://www.nc-climate.ncsu.edu/secc_edu/images/Positive_P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3600450"/>
            <a:ext cx="40481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 descr="http://www.nc-climate.ncsu.edu/secc_edu/images/Negative_P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3600450"/>
            <a:ext cx="40481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285875"/>
            <a:ext cx="71437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95800" y="47625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dist="25400" dir="2700000" algn="ctr" rotWithShape="0">
                    <a:srgbClr val="FFFF00"/>
                  </a:outerShdw>
                </a:effectLst>
              </a:rPr>
              <a:t>Quite Variable!</a:t>
            </a:r>
            <a:endParaRPr lang="en-US" dirty="0">
              <a:effectLst>
                <a:outerShdw dist="25400" dir="2700000" algn="ctr" rotWithShape="0">
                  <a:srgbClr val="FFFF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13665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t="14127" r="1875" b="4750"/>
          <a:stretch>
            <a:fillRect/>
          </a:stretch>
        </p:blipFill>
        <p:spPr bwMode="auto">
          <a:xfrm>
            <a:off x="3175" y="1179513"/>
            <a:ext cx="9140825" cy="567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Next Time</a:t>
            </a:r>
          </a:p>
        </p:txBody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77863"/>
            <a:ext cx="9144000" cy="6053137"/>
          </a:xfrm>
        </p:spPr>
        <p:txBody>
          <a:bodyPr/>
          <a:lstStyle/>
          <a:p>
            <a:pPr eaLnBrk="1" hangingPunct="1"/>
            <a:r>
              <a:rPr lang="en-US" altLang="en-US" smtClean="0"/>
              <a:t> Future climates &amp; the IPCC 4</a:t>
            </a:r>
            <a:r>
              <a:rPr lang="en-US" altLang="en-US" baseline="30000" smtClean="0"/>
              <a:t>th</a:t>
            </a:r>
            <a:r>
              <a:rPr lang="en-US" altLang="en-US" smtClean="0"/>
              <a:t> Assessment</a:t>
            </a: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2855913" y="1184275"/>
            <a:ext cx="3382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http://www.ipcc.ch/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Past Climates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92138"/>
            <a:ext cx="9144000" cy="4327525"/>
          </a:xfrm>
        </p:spPr>
        <p:txBody>
          <a:bodyPr/>
          <a:lstStyle/>
          <a:p>
            <a:pPr algn="ctr" eaLnBrk="1" hangingPunct="1">
              <a:buFont typeface="Webdings" pitchFamily="18" charset="2"/>
              <a:buNone/>
            </a:pPr>
            <a:r>
              <a:rPr lang="en-US" altLang="en-US" smtClean="0"/>
              <a:t> Collecting sediment samples in Canada </a:t>
            </a:r>
          </a:p>
        </p:txBody>
      </p:sp>
      <p:pic>
        <p:nvPicPr>
          <p:cNvPr id="10244" name="Picture 21" descr="lake sedi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4113"/>
            <a:ext cx="4343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2" descr="photo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1154113"/>
            <a:ext cx="1920875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3" descr="phot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4068763"/>
            <a:ext cx="4168775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24"/>
          <p:cNvSpPr txBox="1">
            <a:spLocks noChangeArrowheads="1"/>
          </p:cNvSpPr>
          <p:nvPr/>
        </p:nvSpPr>
        <p:spPr bwMode="auto">
          <a:xfrm>
            <a:off x="4230688" y="2835275"/>
            <a:ext cx="24352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Lake sediments</a:t>
            </a:r>
          </a:p>
        </p:txBody>
      </p:sp>
      <p:sp>
        <p:nvSpPr>
          <p:cNvPr id="10248" name="Text Box 25"/>
          <p:cNvSpPr txBox="1">
            <a:spLocks noChangeArrowheads="1"/>
          </p:cNvSpPr>
          <p:nvPr/>
        </p:nvSpPr>
        <p:spPr bwMode="auto">
          <a:xfrm>
            <a:off x="0" y="4941888"/>
            <a:ext cx="30480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Peatland cores</a:t>
            </a:r>
          </a:p>
        </p:txBody>
      </p:sp>
      <p:sp>
        <p:nvSpPr>
          <p:cNvPr id="10249" name="Text Box 26"/>
          <p:cNvSpPr txBox="1">
            <a:spLocks noChangeArrowheads="1"/>
          </p:cNvSpPr>
          <p:nvPr/>
        </p:nvSpPr>
        <p:spPr bwMode="auto">
          <a:xfrm>
            <a:off x="2022475" y="5942013"/>
            <a:ext cx="1622425" cy="9159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Webdings" pitchFamily="18" charset="2"/>
              <a:buChar char="ü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Webdings" pitchFamily="18" charset="2"/>
              <a:buChar char="ý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×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Dr. Steve Robinson, SLU Geology</a:t>
            </a:r>
          </a:p>
        </p:txBody>
      </p:sp>
      <p:pic>
        <p:nvPicPr>
          <p:cNvPr id="10250" name="Picture 27" descr="CanadaFl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1154113"/>
            <a:ext cx="20574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0000CC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3121</TotalTime>
  <Words>2846</Words>
  <Application>Microsoft Office PowerPoint</Application>
  <PresentationFormat>On-screen Show (4:3)</PresentationFormat>
  <Paragraphs>546</Paragraphs>
  <Slides>81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Comic Sans MS</vt:lpstr>
      <vt:lpstr>Arial</vt:lpstr>
      <vt:lpstr>Webdings</vt:lpstr>
      <vt:lpstr>Calibri</vt:lpstr>
      <vt:lpstr>Symbol</vt:lpstr>
      <vt:lpstr>MS Mincho</vt:lpstr>
      <vt:lpstr>Default Design</vt:lpstr>
      <vt:lpstr>SOAR 2016</vt:lpstr>
      <vt:lpstr>Past Climates</vt:lpstr>
      <vt:lpstr>Past Climate Records</vt:lpstr>
      <vt:lpstr>Past Climate Records</vt:lpstr>
      <vt:lpstr>Past Climate Records</vt:lpstr>
      <vt:lpstr>Past Climate Records</vt:lpstr>
      <vt:lpstr>Past Climate Records</vt:lpstr>
      <vt:lpstr>Past Climates</vt:lpstr>
      <vt:lpstr>Past Climates</vt:lpstr>
      <vt:lpstr>Past Climate Records</vt:lpstr>
      <vt:lpstr>Past Climate Records</vt:lpstr>
      <vt:lpstr>Isotopes</vt:lpstr>
      <vt:lpstr>Ice Core Data</vt:lpstr>
      <vt:lpstr>Ice Core Data</vt:lpstr>
      <vt:lpstr>Isotopes</vt:lpstr>
      <vt:lpstr>Isotopes</vt:lpstr>
      <vt:lpstr>Isotopes</vt:lpstr>
      <vt:lpstr>Isotopes</vt:lpstr>
      <vt:lpstr>Temperature &amp; GH Gases</vt:lpstr>
      <vt:lpstr>Carbon Dioxide</vt:lpstr>
      <vt:lpstr>Climate History</vt:lpstr>
      <vt:lpstr>Climate History</vt:lpstr>
      <vt:lpstr>Climate History</vt:lpstr>
      <vt:lpstr>Climate History</vt:lpstr>
      <vt:lpstr>Climate History</vt:lpstr>
      <vt:lpstr>Climate History</vt:lpstr>
      <vt:lpstr>Climate History</vt:lpstr>
      <vt:lpstr>Climatic Events</vt:lpstr>
      <vt:lpstr>Climatic Events</vt:lpstr>
      <vt:lpstr>Climatic Events</vt:lpstr>
      <vt:lpstr>Climatic Events</vt:lpstr>
      <vt:lpstr>Climatic Events</vt:lpstr>
      <vt:lpstr>Climatic Events</vt:lpstr>
      <vt:lpstr>Climatic Events</vt:lpstr>
      <vt:lpstr>Impact Craters on Earth</vt:lpstr>
      <vt:lpstr>Chicxulub Impact</vt:lpstr>
      <vt:lpstr>Impacts</vt:lpstr>
      <vt:lpstr>Recent Impacts</vt:lpstr>
      <vt:lpstr>Recent Impacts</vt:lpstr>
      <vt:lpstr>Recent Impacts</vt:lpstr>
      <vt:lpstr>Recent Impacts</vt:lpstr>
      <vt:lpstr>Variations in the Atmosphere</vt:lpstr>
      <vt:lpstr>Spaceship Earth</vt:lpstr>
      <vt:lpstr>Spaceship Earth</vt:lpstr>
      <vt:lpstr>The Sun</vt:lpstr>
      <vt:lpstr>Sunspots</vt:lpstr>
      <vt:lpstr>Sunspots</vt:lpstr>
      <vt:lpstr>Sunspots</vt:lpstr>
      <vt:lpstr>Maunder Minimum</vt:lpstr>
      <vt:lpstr>Spaceship Earth</vt:lpstr>
      <vt:lpstr>Milankovitch Cycles</vt:lpstr>
      <vt:lpstr>Milankovitch Cycles</vt:lpstr>
      <vt:lpstr>Eccentricity</vt:lpstr>
      <vt:lpstr>Precession</vt:lpstr>
      <vt:lpstr>Obliquity</vt:lpstr>
      <vt:lpstr>Insolation</vt:lpstr>
      <vt:lpstr>Global Circulaton Zones</vt:lpstr>
      <vt:lpstr>Ocean &amp; Atmosphere Teleconnections</vt:lpstr>
      <vt:lpstr>“Normal” Conditions</vt:lpstr>
      <vt:lpstr>La Niña: “Enhanced Normal”</vt:lpstr>
      <vt:lpstr>El Niño</vt:lpstr>
      <vt:lpstr>Frequency of ENSO</vt:lpstr>
      <vt:lpstr>North Atlantic Oscillation</vt:lpstr>
      <vt:lpstr>North Atlantic Oscillation</vt:lpstr>
      <vt:lpstr>North Atlantic Oscillation</vt:lpstr>
      <vt:lpstr>North Atlantic Oscillation</vt:lpstr>
      <vt:lpstr>NAO</vt:lpstr>
      <vt:lpstr>AMO</vt:lpstr>
      <vt:lpstr>AMO</vt:lpstr>
      <vt:lpstr>AMO</vt:lpstr>
      <vt:lpstr>AMO</vt:lpstr>
      <vt:lpstr>AMO</vt:lpstr>
      <vt:lpstr>Variations in the Atmosphere</vt:lpstr>
      <vt:lpstr>Variations in the Atmosphere</vt:lpstr>
      <vt:lpstr>Variations in the Atmosphere</vt:lpstr>
      <vt:lpstr>PDO</vt:lpstr>
      <vt:lpstr>PDO </vt:lpstr>
      <vt:lpstr>Regional Current Variations</vt:lpstr>
      <vt:lpstr>Pacific North America Pattern</vt:lpstr>
      <vt:lpstr>Pacific North America Pattern</vt:lpstr>
      <vt:lpstr>Next Time</vt:lpstr>
    </vt:vector>
  </TitlesOfParts>
  <Company>St. Lawrence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Phys. 102: Introduction to Astronomy</dc:title>
  <dc:creator>Aileen A. O'Donoghue</dc:creator>
  <cp:lastModifiedBy>Aileen O'Donoghue</cp:lastModifiedBy>
  <cp:revision>103</cp:revision>
  <dcterms:created xsi:type="dcterms:W3CDTF">2003-08-29T12:21:18Z</dcterms:created>
  <dcterms:modified xsi:type="dcterms:W3CDTF">2016-09-13T14:03:17Z</dcterms:modified>
</cp:coreProperties>
</file>