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9"/>
  </p:handoutMasterIdLst>
  <p:sldIdLst>
    <p:sldId id="541" r:id="rId2"/>
    <p:sldId id="443" r:id="rId3"/>
    <p:sldId id="483" r:id="rId4"/>
    <p:sldId id="549" r:id="rId5"/>
    <p:sldId id="551" r:id="rId6"/>
    <p:sldId id="552" r:id="rId7"/>
    <p:sldId id="600" r:id="rId8"/>
    <p:sldId id="591" r:id="rId9"/>
    <p:sldId id="601" r:id="rId10"/>
    <p:sldId id="559" r:id="rId11"/>
    <p:sldId id="560" r:id="rId12"/>
    <p:sldId id="562" r:id="rId13"/>
    <p:sldId id="563" r:id="rId14"/>
    <p:sldId id="564" r:id="rId15"/>
    <p:sldId id="566" r:id="rId16"/>
    <p:sldId id="568" r:id="rId17"/>
    <p:sldId id="567" r:id="rId18"/>
    <p:sldId id="569" r:id="rId19"/>
    <p:sldId id="570" r:id="rId20"/>
    <p:sldId id="571" r:id="rId21"/>
    <p:sldId id="550" r:id="rId22"/>
    <p:sldId id="553" r:id="rId23"/>
    <p:sldId id="554" r:id="rId24"/>
    <p:sldId id="555" r:id="rId25"/>
    <p:sldId id="556" r:id="rId26"/>
    <p:sldId id="557" r:id="rId27"/>
    <p:sldId id="558" r:id="rId28"/>
    <p:sldId id="587" r:id="rId29"/>
    <p:sldId id="588" r:id="rId30"/>
    <p:sldId id="589" r:id="rId31"/>
    <p:sldId id="590" r:id="rId32"/>
    <p:sldId id="577" r:id="rId33"/>
    <p:sldId id="578" r:id="rId34"/>
    <p:sldId id="579" r:id="rId35"/>
    <p:sldId id="580" r:id="rId36"/>
    <p:sldId id="581" r:id="rId37"/>
    <p:sldId id="582" r:id="rId38"/>
    <p:sldId id="583" r:id="rId39"/>
    <p:sldId id="584" r:id="rId40"/>
    <p:sldId id="602" r:id="rId41"/>
    <p:sldId id="603" r:id="rId42"/>
    <p:sldId id="604" r:id="rId43"/>
    <p:sldId id="498" r:id="rId44"/>
    <p:sldId id="605" r:id="rId45"/>
    <p:sldId id="608" r:id="rId46"/>
    <p:sldId id="607" r:id="rId47"/>
    <p:sldId id="505" r:id="rId48"/>
    <p:sldId id="606" r:id="rId49"/>
    <p:sldId id="609" r:id="rId50"/>
    <p:sldId id="610" r:id="rId51"/>
    <p:sldId id="611" r:id="rId52"/>
    <p:sldId id="508" r:id="rId53"/>
    <p:sldId id="529" r:id="rId54"/>
    <p:sldId id="520" r:id="rId55"/>
    <p:sldId id="615" r:id="rId56"/>
    <p:sldId id="616" r:id="rId57"/>
    <p:sldId id="617" r:id="rId58"/>
    <p:sldId id="618" r:id="rId59"/>
    <p:sldId id="619" r:id="rId60"/>
    <p:sldId id="512" r:id="rId61"/>
    <p:sldId id="612" r:id="rId62"/>
    <p:sldId id="595" r:id="rId63"/>
    <p:sldId id="598" r:id="rId64"/>
    <p:sldId id="597" r:id="rId65"/>
    <p:sldId id="613" r:id="rId66"/>
    <p:sldId id="614" r:id="rId67"/>
    <p:sldId id="538" r:id="rId68"/>
    <p:sldId id="542" r:id="rId69"/>
    <p:sldId id="543" r:id="rId70"/>
    <p:sldId id="544" r:id="rId71"/>
    <p:sldId id="546" r:id="rId72"/>
    <p:sldId id="547" r:id="rId73"/>
    <p:sldId id="540" r:id="rId74"/>
    <p:sldId id="513" r:id="rId75"/>
    <p:sldId id="514" r:id="rId76"/>
    <p:sldId id="523" r:id="rId77"/>
    <p:sldId id="548" r:id="rId78"/>
  </p:sldIdLst>
  <p:sldSz cx="9144000" cy="6858000" type="screen4x3"/>
  <p:notesSz cx="6997700" cy="9283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FF3300"/>
    <a:srgbClr val="3333FF"/>
    <a:srgbClr val="4F6B93"/>
    <a:srgbClr val="000000"/>
    <a:srgbClr val="9CDFEF"/>
    <a:srgbClr val="9C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2" autoAdjust="0"/>
    <p:restoredTop sz="99307" autoAdjust="0"/>
  </p:normalViewPr>
  <p:slideViewPr>
    <p:cSldViewPr snapToGrid="0">
      <p:cViewPr>
        <p:scale>
          <a:sx n="82" d="100"/>
          <a:sy n="82" d="100"/>
        </p:scale>
        <p:origin x="-1482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/>
            </a:lvl1pPr>
          </a:lstStyle>
          <a:p>
            <a:pPr>
              <a:defRPr/>
            </a:pPr>
            <a:fld id="{14AC6401-C71A-4F42-9BA2-B6068074A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980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4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4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7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03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04863"/>
            <a:ext cx="4495800" cy="6053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4863"/>
            <a:ext cx="4495800" cy="6053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0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9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09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43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40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4863"/>
            <a:ext cx="9144000" cy="6053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ü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ý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Ö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bprc.osu.edu/resources/pfp/polar_weather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://www.nc-climate.ncsu.edu/climate/patterns/PNA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esrl.noaa.gov/psd/data/usclimdiv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nalysis_monitoring/ensostuff/ensoyears.s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rl.noaa.gov/psd/data/usclimdiv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l.noaa.gov/psd/data/usclimdivs/" TargetMode="External"/><Relationship Id="rId2" Type="http://schemas.openxmlformats.org/officeDocument/2006/relationships/hyperlink" Target="http://www.cpc.ncep.noaa.gov/products/analysis_monitoring/ensostuff/ensoyears.s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l.noaa.gov/psd/data/usclimdivs/" TargetMode="External"/><Relationship Id="rId2" Type="http://schemas.openxmlformats.org/officeDocument/2006/relationships/hyperlink" Target="http://www.cpc.ncep.noaa.gov/products/analysis_monitoring/ensostuff/ensoyears.s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nalysis_monitoring/ensostuff/ensoyears.s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://www.esrl.noaa.gov/psd/data/usclimdiv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nalysis_monitoring/ensostuff/ensoyears.s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hyperlink" Target="http://www.esrl.noaa.gov/psd/data/usclimdiv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nalysis_monitoring/ensostuff/ensoyears.s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hyperlink" Target="http://www.esrl.noaa.gov/psd/data/usclimdivs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hyperlink" Target="http://www.cpc.ncep.noaa.gov/products/predictions/long_range/seasonal.php?lead=3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aip.org/history/climate/index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www.aip.org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noaa.gov/indicators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pc.ncep.noaa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climatechange2013.org/images/report/WG1AR5_Chapter12_FINAL.pdf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climatechange2013.org/images/report/WG1AR5_Chapter12_FINAL.pdf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climatechange2013.org/images/report/WG1AR5_Chapter12_FINAL.pdf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climatechange2013.org/images/report/WG1AR5_Chapter12_FINAL.pdf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climatechange2013.org/images/report/WG1AR5_Chapter12_FINAL.pd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esrl.noaa.gov/psd/enso/me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6.png"/><Relationship Id="rId7" Type="http://schemas.openxmlformats.org/officeDocument/2006/relationships/hyperlink" Target="http://www.grida.no/graphicslib/detail/ice-sheets-schematic-illustration-for-greenland-and-antarctica_13c2" TargetMode="External"/><Relationship Id="rId2" Type="http://schemas.openxmlformats.org/officeDocument/2006/relationships/hyperlink" Target="http://pubs.usgs.gov/fs/fs2-00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hyperlink" Target="http://earthobservatory.nasa.gov/Features/IceBridge/page5.php" TargetMode="External"/><Relationship Id="rId9" Type="http://schemas.openxmlformats.org/officeDocument/2006/relationships/hyperlink" Target="http://www.grida.no/graphicslib/collection/global-outlook-for-ice-and-snow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ttp://www.geo.arizona.edu/dgesl/research/other/climate_change_and_sea_level/sea_level_rise/sea_level_rise_old.htm#images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ttp://www.geo.arizona.edu/dgesl/research/other/climate_change_and_sea_level/sea_level_rise/sea_level_rise_old.htm#images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ttp://www.geo.arizona.edu/dgesl/research/other/climate_change_and_sea_level/sea_level_rise/sea_level_rise_old.htm#images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esrl.noaa.gov/psd/enso/mei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iwa.co.nz/our-science/climate/information-and-resources/clivar/elnino" TargetMode="Externa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ttp://www.geo.arizona.edu/dgesl/research/other/climate_change_and_sea_level/sea_level_rise/sea_level_rise_old.htm#images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ttp://www.geo.arizona.edu/dgesl/research/other/climate_change_and_sea_level/sea_level_rise/sea_level_rise_old.htm#images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ttp://www.geo.arizona.edu/dgesl/research/other/climate_change_and_sea_level/sea_level_rise/sea_level_rise_old.htm#images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1513" y="8159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SOAR 2016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7163" y="2695575"/>
            <a:ext cx="6415087" cy="1185863"/>
          </a:xfrm>
        </p:spPr>
        <p:txBody>
          <a:bodyPr/>
          <a:lstStyle/>
          <a:p>
            <a:pPr eaLnBrk="1" hangingPunct="1"/>
            <a:r>
              <a:rPr lang="en-US" altLang="en-US" smtClean="0"/>
              <a:t>Current Changes and                Future Climates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501775"/>
            <a:ext cx="73279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Climate Prediction Center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668337"/>
          </a:xfrm>
        </p:spPr>
        <p:txBody>
          <a:bodyPr/>
          <a:lstStyle/>
          <a:p>
            <a:r>
              <a:rPr lang="en-US" altLang="en-US" smtClean="0"/>
              <a:t> Oscillations</a:t>
            </a:r>
          </a:p>
        </p:txBody>
      </p:sp>
      <p:pic>
        <p:nvPicPr>
          <p:cNvPr id="11269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3100"/>
            <a:ext cx="9144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Variations in the Atmosphere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9144000" cy="2146300"/>
          </a:xfrm>
        </p:spPr>
        <p:txBody>
          <a:bodyPr/>
          <a:lstStyle/>
          <a:p>
            <a:pPr eaLnBrk="1" hangingPunct="1"/>
            <a:r>
              <a:rPr lang="en-US" altLang="en-US" smtClean="0"/>
              <a:t> Arctic Oscillation</a:t>
            </a:r>
          </a:p>
          <a:p>
            <a:pPr lvl="1" eaLnBrk="1" hangingPunct="1"/>
            <a:r>
              <a:rPr lang="en-US" altLang="en-US" smtClean="0"/>
              <a:t> Pressure over pole vs. mid-latitudes</a:t>
            </a:r>
          </a:p>
          <a:p>
            <a:pPr lvl="2" eaLnBrk="1" hangingPunct="1"/>
            <a:r>
              <a:rPr lang="en-US" altLang="en-US" smtClean="0"/>
              <a:t> Positive </a:t>
            </a:r>
            <a:r>
              <a:rPr lang="en-US" altLang="en-US" smtClean="0">
                <a:sym typeface="Symbol" pitchFamily="18" charset="2"/>
              </a:rPr>
              <a:t> Low over poles keeps cold North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Negative  High over poles sends cold south</a:t>
            </a:r>
            <a:endParaRPr lang="en-US" altLang="en-US" smtClean="0"/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82550" y="6035675"/>
            <a:ext cx="4395788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Positive: Strong circumarctic winds trap cold air near pole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4748213" y="6035675"/>
            <a:ext cx="4395787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Negative: Weak winds allow polar air to move south</a:t>
            </a:r>
          </a:p>
        </p:txBody>
      </p:sp>
      <p:pic>
        <p:nvPicPr>
          <p:cNvPr id="12294" name="Picture 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682625"/>
            <a:ext cx="32178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2686050"/>
            <a:ext cx="3100387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686050"/>
            <a:ext cx="31130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AO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9144000" cy="2195512"/>
          </a:xfrm>
        </p:spPr>
        <p:txBody>
          <a:bodyPr/>
          <a:lstStyle/>
          <a:p>
            <a:pPr eaLnBrk="1" hangingPunct="1"/>
            <a:r>
              <a:rPr lang="en-US" altLang="en-US" smtClean="0"/>
              <a:t> Positive also known as “Warm Phase”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7"/>
          <a:stretch>
            <a:fillRect/>
          </a:stretch>
        </p:blipFill>
        <p:spPr bwMode="auto">
          <a:xfrm>
            <a:off x="0" y="1273175"/>
            <a:ext cx="914400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AO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9144000" cy="536575"/>
          </a:xfrm>
        </p:spPr>
        <p:txBody>
          <a:bodyPr/>
          <a:lstStyle/>
          <a:p>
            <a:pPr eaLnBrk="1" hangingPunct="1"/>
            <a:r>
              <a:rPr lang="en-US" altLang="en-US" smtClean="0"/>
              <a:t> Negative also known as “Cool Phase”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9144000" cy="1668462"/>
          </a:xfrm>
        </p:spPr>
        <p:txBody>
          <a:bodyPr/>
          <a:lstStyle/>
          <a:p>
            <a:pPr eaLnBrk="1" hangingPunct="1"/>
            <a:r>
              <a:rPr lang="en-US" altLang="en-US" smtClean="0"/>
              <a:t> Arctic Oscillation Index</a:t>
            </a:r>
          </a:p>
          <a:p>
            <a:pPr lvl="1" eaLnBrk="1" hangingPunct="1"/>
            <a:r>
              <a:rPr lang="en-US" altLang="en-US" smtClean="0"/>
              <a:t> Negative last winter … we got some cold</a:t>
            </a:r>
          </a:p>
          <a:p>
            <a:pPr lvl="1" eaLnBrk="1" hangingPunct="1"/>
            <a:r>
              <a:rPr lang="en-US" altLang="en-US" smtClean="0"/>
              <a:t> Positive now … bringing warmth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6628" r="5733" b="41318"/>
          <a:stretch>
            <a:fillRect/>
          </a:stretch>
        </p:blipFill>
        <p:spPr bwMode="auto">
          <a:xfrm>
            <a:off x="0" y="2532063"/>
            <a:ext cx="4479925" cy="42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7" descr="http://www.cpc.ncep.noaa.gov/products/precip/CWlink/daily_ao_index/month.a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t="58372" r="4826" b="7161"/>
          <a:stretch>
            <a:fillRect/>
          </a:stretch>
        </p:blipFill>
        <p:spPr bwMode="auto">
          <a:xfrm>
            <a:off x="4619625" y="2532063"/>
            <a:ext cx="45243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0850" y="4200525"/>
            <a:ext cx="2162175" cy="646113"/>
          </a:xfrm>
          <a:prstGeom prst="rect">
            <a:avLst/>
          </a:prstGeom>
          <a:noFill/>
        </p:spPr>
        <p:txBody>
          <a:bodyPr lIns="9144" rIns="9144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Positive last winter and now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707404" y="5377385"/>
            <a:ext cx="2464322" cy="830997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Cold should stay north!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2"/>
          <a:stretch>
            <a:fillRect/>
          </a:stretch>
        </p:blipFill>
        <p:spPr bwMode="auto">
          <a:xfrm>
            <a:off x="4613275" y="3043238"/>
            <a:ext cx="45307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18253"/>
          <a:stretch>
            <a:fillRect/>
          </a:stretch>
        </p:blipFill>
        <p:spPr bwMode="auto">
          <a:xfrm>
            <a:off x="0" y="3043238"/>
            <a:ext cx="45291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7491413" y="3109913"/>
            <a:ext cx="1543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Negative </a:t>
            </a:r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North Atlantic Oscillation</a:t>
            </a:r>
          </a:p>
        </p:txBody>
      </p:sp>
      <p:sp>
        <p:nvSpPr>
          <p:cNvPr id="1639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7800" y="673100"/>
            <a:ext cx="8788400" cy="225901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Strength of westerlies between 40°N and 60°N</a:t>
            </a:r>
          </a:p>
          <a:p>
            <a:pPr eaLnBrk="1" hangingPunct="1"/>
            <a:r>
              <a:rPr lang="en-US" altLang="en-US" sz="2800" smtClean="0"/>
              <a:t> Driven by Azores/Iceland pressure difference</a:t>
            </a:r>
          </a:p>
          <a:p>
            <a:pPr lvl="1" eaLnBrk="1" hangingPunct="1"/>
            <a:r>
              <a:rPr lang="en-US" altLang="en-US" sz="2400" smtClean="0"/>
              <a:t> Positive </a:t>
            </a:r>
            <a:r>
              <a:rPr lang="en-US" altLang="en-US" sz="2400" smtClean="0">
                <a:sym typeface="Symbol" pitchFamily="18" charset="2"/>
              </a:rPr>
              <a:t> larger difference</a:t>
            </a:r>
          </a:p>
          <a:p>
            <a:pPr lvl="2" eaLnBrk="1" hangingPunct="1"/>
            <a:r>
              <a:rPr lang="en-US" altLang="en-US" sz="2000" smtClean="0">
                <a:sym typeface="Symbol" pitchFamily="18" charset="2"/>
              </a:rPr>
              <a:t> Recent positive phase unprecedented in last 500 years</a:t>
            </a:r>
          </a:p>
          <a:p>
            <a:pPr lvl="1" eaLnBrk="1" hangingPunct="1"/>
            <a:r>
              <a:rPr lang="en-US" altLang="en-US" sz="2400" smtClean="0">
                <a:sym typeface="Symbol" pitchFamily="18" charset="2"/>
              </a:rPr>
              <a:t> Negative  smaller difference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2865438" y="3111500"/>
            <a:ext cx="1543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Positive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t="1062" r="1990" b="54262"/>
          <a:stretch>
            <a:fillRect/>
          </a:stretch>
        </p:blipFill>
        <p:spPr bwMode="auto">
          <a:xfrm>
            <a:off x="1028700" y="1312863"/>
            <a:ext cx="706437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7388"/>
          </a:xfrm>
        </p:spPr>
        <p:txBody>
          <a:bodyPr/>
          <a:lstStyle/>
          <a:p>
            <a:pPr eaLnBrk="1" hangingPunct="1"/>
            <a:r>
              <a:rPr lang="en-US" altLang="en-US" smtClean="0"/>
              <a:t>NAO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706438"/>
            <a:ext cx="9144000" cy="903287"/>
          </a:xfrm>
        </p:spPr>
        <p:txBody>
          <a:bodyPr/>
          <a:lstStyle/>
          <a:p>
            <a:pPr eaLnBrk="1" hangingPunct="1"/>
            <a:r>
              <a:rPr lang="en-US" altLang="en-US" smtClean="0"/>
              <a:t> Mostly positive since mid-70’s</a:t>
            </a:r>
          </a:p>
        </p:txBody>
      </p:sp>
      <p:pic>
        <p:nvPicPr>
          <p:cNvPr id="18437" name="Picture 5" descr="naoU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4"/>
          <a:stretch>
            <a:fillRect/>
          </a:stretch>
        </p:blipFill>
        <p:spPr bwMode="auto">
          <a:xfrm>
            <a:off x="1612900" y="4457700"/>
            <a:ext cx="5918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7388"/>
          </a:xfrm>
        </p:spPr>
        <p:txBody>
          <a:bodyPr/>
          <a:lstStyle/>
          <a:p>
            <a:pPr eaLnBrk="1" hangingPunct="1"/>
            <a:r>
              <a:rPr lang="en-US" altLang="en-US" smtClean="0"/>
              <a:t>NAO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06438"/>
            <a:ext cx="9144000" cy="5175250"/>
          </a:xfrm>
        </p:spPr>
        <p:txBody>
          <a:bodyPr/>
          <a:lstStyle/>
          <a:p>
            <a:pPr eaLnBrk="1" hangingPunct="1"/>
            <a:r>
              <a:rPr lang="en-US" altLang="en-US" smtClean="0"/>
              <a:t> Negative Phase mid 1950’s - 1970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53061" r="1639" b="1595"/>
          <a:stretch>
            <a:fillRect/>
          </a:stretch>
        </p:blipFill>
        <p:spPr bwMode="auto">
          <a:xfrm>
            <a:off x="1028700" y="1266825"/>
            <a:ext cx="70866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naoU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4"/>
          <a:stretch>
            <a:fillRect/>
          </a:stretch>
        </p:blipFill>
        <p:spPr bwMode="auto">
          <a:xfrm>
            <a:off x="1612900" y="4457700"/>
            <a:ext cx="5918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7388"/>
          </a:xfrm>
        </p:spPr>
        <p:txBody>
          <a:bodyPr/>
          <a:lstStyle/>
          <a:p>
            <a:pPr eaLnBrk="1" hangingPunct="1"/>
            <a:r>
              <a:rPr lang="en-US" altLang="en-US" smtClean="0"/>
              <a:t>NAO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706438"/>
            <a:ext cx="9144000" cy="1287462"/>
          </a:xfrm>
        </p:spPr>
        <p:txBody>
          <a:bodyPr/>
          <a:lstStyle/>
          <a:p>
            <a:pPr eaLnBrk="1" hangingPunct="1"/>
            <a:r>
              <a:rPr lang="en-US" altLang="en-US" smtClean="0"/>
              <a:t> NAO Index</a:t>
            </a:r>
          </a:p>
          <a:p>
            <a:pPr lvl="1" eaLnBrk="1" hangingPunct="1"/>
            <a:r>
              <a:rPr lang="en-US" altLang="en-US" smtClean="0"/>
              <a:t> Currently positive … should be warmer 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1393" r="1709" b="41913"/>
          <a:stretch>
            <a:fillRect/>
          </a:stretch>
        </p:blipFill>
        <p:spPr bwMode="auto">
          <a:xfrm>
            <a:off x="114300" y="1990725"/>
            <a:ext cx="4525963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http://www.cpc.ncep.noaa.gov/products/precip/CWlink/pna/nao.timeseri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t="58501" r="4694" b="7124"/>
          <a:stretch>
            <a:fillRect/>
          </a:stretch>
        </p:blipFill>
        <p:spPr bwMode="auto">
          <a:xfrm>
            <a:off x="4833938" y="2362200"/>
            <a:ext cx="431006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86575" y="3914775"/>
            <a:ext cx="2162175" cy="369888"/>
          </a:xfrm>
          <a:prstGeom prst="rect">
            <a:avLst/>
          </a:prstGeom>
          <a:noFill/>
        </p:spPr>
        <p:txBody>
          <a:bodyPr lIns="9144" rIns="9144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Positive last winter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6575" y="4286250"/>
            <a:ext cx="2162175" cy="369888"/>
          </a:xfrm>
          <a:prstGeom prst="rect">
            <a:avLst/>
          </a:prstGeom>
          <a:noFill/>
        </p:spPr>
        <p:txBody>
          <a:bodyPr lIns="9144" rIns="9144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Negative now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707404" y="5377385"/>
            <a:ext cx="2140231" cy="830997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Cold could come south!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PNA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1719262"/>
          </a:xfrm>
        </p:spPr>
        <p:txBody>
          <a:bodyPr/>
          <a:lstStyle/>
          <a:p>
            <a:pPr eaLnBrk="1" hangingPunct="1"/>
            <a:r>
              <a:rPr lang="en-US" altLang="en-US" smtClean="0"/>
              <a:t> Pacific North-American Pattern</a:t>
            </a:r>
          </a:p>
          <a:p>
            <a:pPr lvl="1" eaLnBrk="1" hangingPunct="1"/>
            <a:r>
              <a:rPr lang="en-US" altLang="en-US" smtClean="0"/>
              <a:t> Pressure difference between Aleutian Low &amp; Rocky Mountain high … steers jet streams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1607" r="3658" b="2"/>
          <a:stretch>
            <a:fillRect/>
          </a:stretch>
        </p:blipFill>
        <p:spPr bwMode="auto">
          <a:xfrm>
            <a:off x="0" y="2378075"/>
            <a:ext cx="452596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0" y="2413000"/>
            <a:ext cx="1474788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Positive</a:t>
            </a:r>
          </a:p>
        </p:txBody>
      </p:sp>
      <p:pic>
        <p:nvPicPr>
          <p:cNvPr id="204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2075" r="2089"/>
          <a:stretch>
            <a:fillRect/>
          </a:stretch>
        </p:blipFill>
        <p:spPr bwMode="auto">
          <a:xfrm>
            <a:off x="4527550" y="2378075"/>
            <a:ext cx="461645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4424363" y="2398713"/>
            <a:ext cx="1474787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Negative</a:t>
            </a:r>
          </a:p>
        </p:txBody>
      </p:sp>
      <p:pic>
        <p:nvPicPr>
          <p:cNvPr id="20488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6243638"/>
            <a:ext cx="29337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Predicting the Future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68363"/>
            <a:ext cx="8540750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 Climate Systems</a:t>
            </a:r>
          </a:p>
          <a:p>
            <a:pPr lvl="1" eaLnBrk="1" hangingPunct="1"/>
            <a:r>
              <a:rPr lang="en-US" altLang="en-US" smtClean="0"/>
              <a:t> Atmosphere – changes over hours</a:t>
            </a:r>
          </a:p>
          <a:p>
            <a:pPr lvl="1" eaLnBrk="1" hangingPunct="1"/>
            <a:r>
              <a:rPr lang="en-US" altLang="en-US" smtClean="0"/>
              <a:t> Oceans – surface changes over weeks</a:t>
            </a:r>
          </a:p>
          <a:p>
            <a:pPr lvl="1" eaLnBrk="1" hangingPunct="1">
              <a:buFont typeface="Webdings" pitchFamily="18" charset="2"/>
              <a:buNone/>
            </a:pPr>
            <a:r>
              <a:rPr lang="en-US" altLang="en-US" smtClean="0"/>
              <a:t>                 – depths change over centuries</a:t>
            </a:r>
          </a:p>
          <a:p>
            <a:pPr lvl="1" eaLnBrk="1" hangingPunct="1"/>
            <a:r>
              <a:rPr lang="en-US" altLang="en-US" smtClean="0"/>
              <a:t> Biosphere – changes annually to centuries</a:t>
            </a:r>
          </a:p>
          <a:p>
            <a:pPr lvl="1" eaLnBrk="1" hangingPunct="1"/>
            <a:r>
              <a:rPr lang="en-US" altLang="en-US" smtClean="0"/>
              <a:t> Cryosphere – ice, glaciers permafrost, snow</a:t>
            </a:r>
          </a:p>
          <a:p>
            <a:pPr lvl="1" eaLnBrk="1" hangingPunct="1">
              <a:buFont typeface="Webdings" pitchFamily="18" charset="2"/>
              <a:buNone/>
            </a:pPr>
            <a:r>
              <a:rPr lang="en-US" altLang="en-US" smtClean="0"/>
              <a:t>                       – various change scales</a:t>
            </a:r>
          </a:p>
          <a:p>
            <a:pPr lvl="1" eaLnBrk="1" hangingPunct="1"/>
            <a:r>
              <a:rPr lang="en-US" altLang="en-US" smtClean="0"/>
              <a:t> Geosphere – volcanoes, continental drift</a:t>
            </a:r>
          </a:p>
          <a:p>
            <a:pPr lvl="1" eaLnBrk="1" hangingPunct="1">
              <a:buFont typeface="Webdings" pitchFamily="18" charset="2"/>
              <a:buNone/>
            </a:pPr>
            <a:r>
              <a:rPr lang="en-US" altLang="en-US" smtClean="0"/>
              <a:t>                      – long time scales, large changes</a:t>
            </a:r>
          </a:p>
          <a:p>
            <a:pPr lvl="1"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PNA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2414587"/>
          </a:xfrm>
        </p:spPr>
        <p:txBody>
          <a:bodyPr/>
          <a:lstStyle/>
          <a:p>
            <a:pPr eaLnBrk="1" hangingPunct="1"/>
            <a:r>
              <a:rPr lang="en-US" altLang="en-US" smtClean="0"/>
              <a:t> PNA Index</a:t>
            </a:r>
          </a:p>
          <a:p>
            <a:pPr lvl="1" eaLnBrk="1" hangingPunct="1"/>
            <a:r>
              <a:rPr lang="en-US" altLang="en-US" smtClean="0"/>
              <a:t> Currently negative … bringing warmth 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21508" name="Picture 6" descr="http://www.cpc.ncep.noaa.gov/products/precip/CWlink/pna/pna.timeseri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r="1779" b="41568"/>
          <a:stretch>
            <a:fillRect/>
          </a:stretch>
        </p:blipFill>
        <p:spPr bwMode="auto">
          <a:xfrm>
            <a:off x="0" y="1989138"/>
            <a:ext cx="4525963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http://www.cpc.ncep.noaa.gov/products/precip/CWlink/pna/pna.timeseri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58643" r="4604" b="6786"/>
          <a:stretch>
            <a:fillRect/>
          </a:stretch>
        </p:blipFill>
        <p:spPr bwMode="auto">
          <a:xfrm>
            <a:off x="4857750" y="1981200"/>
            <a:ext cx="4286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0" y="3476625"/>
            <a:ext cx="2162175" cy="369888"/>
          </a:xfrm>
          <a:prstGeom prst="rect">
            <a:avLst/>
          </a:prstGeom>
          <a:noFill/>
        </p:spPr>
        <p:txBody>
          <a:bodyPr lIns="9144" rIns="9144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Positive last winter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3848100"/>
            <a:ext cx="2162175" cy="369888"/>
          </a:xfrm>
          <a:prstGeom prst="rect">
            <a:avLst/>
          </a:prstGeom>
          <a:noFill/>
        </p:spPr>
        <p:txBody>
          <a:bodyPr lIns="9144" rIns="9144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Negative now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49530" y="5088017"/>
            <a:ext cx="2661092" cy="830997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Cold should stay north &amp; west!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Ocean &amp; Atmosphere Variations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5011737"/>
          </a:xfrm>
        </p:spPr>
        <p:txBody>
          <a:bodyPr/>
          <a:lstStyle/>
          <a:p>
            <a:pPr eaLnBrk="1" hangingPunct="1"/>
            <a:r>
              <a:rPr lang="en-US" altLang="en-US" smtClean="0"/>
              <a:t> How do these affect the weather?</a:t>
            </a:r>
          </a:p>
          <a:p>
            <a:pPr lvl="1" eaLnBrk="1" hangingPunct="1"/>
            <a:r>
              <a:rPr lang="en-US" altLang="en-US" smtClean="0"/>
              <a:t> Examine history!</a:t>
            </a:r>
          </a:p>
          <a:p>
            <a:pPr lvl="1" eaLnBrk="1" hangingPunct="1"/>
            <a:r>
              <a:rPr lang="en-US" altLang="en-US" smtClean="0"/>
              <a:t> Plot anomalies from NOAA data</a:t>
            </a:r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r>
              <a:rPr lang="en-US" altLang="en-US" smtClean="0"/>
              <a:t> Plot event years vs. “normal”</a:t>
            </a:r>
          </a:p>
          <a:p>
            <a:pPr lvl="2" eaLnBrk="1" hangingPunct="1"/>
            <a:r>
              <a:rPr lang="en-US" altLang="en-US" smtClean="0"/>
              <a:t> eg., La Niña years vs.  all winters 1950-2007</a:t>
            </a:r>
          </a:p>
          <a:p>
            <a:pPr lvl="1" eaLnBrk="1" hangingPunct="1"/>
            <a:r>
              <a:rPr lang="en-US" altLang="en-US" smtClean="0"/>
              <a:t> Where do we get the data?</a:t>
            </a:r>
          </a:p>
          <a:p>
            <a:pPr lvl="2" eaLnBrk="1" hangingPunct="1"/>
            <a:r>
              <a:rPr lang="en-US" altLang="en-US" smtClean="0"/>
              <a:t> NOAA!!</a:t>
            </a:r>
          </a:p>
        </p:txBody>
      </p:sp>
      <p:pic>
        <p:nvPicPr>
          <p:cNvPr id="2253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638425"/>
            <a:ext cx="8020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985963"/>
            <a:ext cx="82565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Plot La Nina Years vs. Mean</a:t>
            </a:r>
          </a:p>
        </p:txBody>
      </p:sp>
      <p:sp>
        <p:nvSpPr>
          <p:cNvPr id="2355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Go to </a:t>
            </a:r>
            <a:r>
              <a:rPr lang="en-US" altLang="en-US" smtClean="0">
                <a:hlinkClick r:id="rId3"/>
              </a:rPr>
              <a:t>ENSO years list</a:t>
            </a:r>
            <a:r>
              <a:rPr lang="en-US" altLang="en-US" smtClean="0"/>
              <a:t> &amp; list La Niña</a:t>
            </a:r>
          </a:p>
          <a:p>
            <a:r>
              <a:rPr lang="en-US" altLang="en-US" smtClean="0"/>
              <a:t> Go to </a:t>
            </a:r>
            <a:r>
              <a:rPr lang="en-US" altLang="en-US" smtClean="0">
                <a:hlinkClick r:id="rId4"/>
              </a:rPr>
              <a:t>plotting page</a:t>
            </a:r>
            <a:r>
              <a:rPr lang="en-US" altLang="en-US" smtClean="0"/>
              <a:t> &amp; create plots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903913" y="4725988"/>
            <a:ext cx="2220912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La Niña years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93938" y="4737100"/>
            <a:ext cx="3582987" cy="434975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32325" y="3589338"/>
            <a:ext cx="3897313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Temperature Anomalies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41525" y="3686175"/>
            <a:ext cx="2516188" cy="331788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46738" y="4100513"/>
            <a:ext cx="1677987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Dec - Feb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41525" y="4186238"/>
            <a:ext cx="3582988" cy="166687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46763" y="5103813"/>
            <a:ext cx="2801937" cy="36830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December years listed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41525" y="4019550"/>
            <a:ext cx="3582988" cy="17145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637213" y="3910013"/>
            <a:ext cx="2787650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Compare to 1950 - 2007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Plot La Niña Years vs. Mean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Go to </a:t>
            </a:r>
            <a:r>
              <a:rPr lang="en-US" altLang="en-US" smtClean="0">
                <a:hlinkClick r:id="rId2"/>
              </a:rPr>
              <a:t>ENSO years list</a:t>
            </a:r>
            <a:r>
              <a:rPr lang="en-US" altLang="en-US" smtClean="0"/>
              <a:t> &amp; list La Niña</a:t>
            </a:r>
          </a:p>
          <a:p>
            <a:r>
              <a:rPr lang="en-US" altLang="en-US" smtClean="0"/>
              <a:t> Go to </a:t>
            </a:r>
            <a:r>
              <a:rPr lang="en-US" altLang="en-US" smtClean="0">
                <a:hlinkClick r:id="rId3"/>
              </a:rPr>
              <a:t>plotting page</a:t>
            </a:r>
            <a:r>
              <a:rPr lang="en-US" altLang="en-US" smtClean="0"/>
              <a:t> &amp; create plots</a:t>
            </a:r>
          </a:p>
        </p:txBody>
      </p:sp>
      <p:pic>
        <p:nvPicPr>
          <p:cNvPr id="24580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985963"/>
            <a:ext cx="82565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5903913" y="4725988"/>
            <a:ext cx="2220912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La Niña years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293938" y="4737100"/>
            <a:ext cx="3582987" cy="434975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4632325" y="3589338"/>
            <a:ext cx="3897313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Temperature Anomalies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2041525" y="3686175"/>
            <a:ext cx="2516188" cy="331788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646738" y="4100513"/>
            <a:ext cx="1677987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Dec - Feb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2041525" y="4186238"/>
            <a:ext cx="3582988" cy="166687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4587" name="Text Box 9"/>
          <p:cNvSpPr txBox="1">
            <a:spLocks noChangeArrowheads="1"/>
          </p:cNvSpPr>
          <p:nvPr/>
        </p:nvSpPr>
        <p:spPr bwMode="auto">
          <a:xfrm>
            <a:off x="5846763" y="5103813"/>
            <a:ext cx="2801937" cy="36830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December years listed</a:t>
            </a: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2041525" y="4019550"/>
            <a:ext cx="3582988" cy="17145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4589" name="Text Box 9"/>
          <p:cNvSpPr txBox="1">
            <a:spLocks noChangeArrowheads="1"/>
          </p:cNvSpPr>
          <p:nvPr/>
        </p:nvSpPr>
        <p:spPr bwMode="auto">
          <a:xfrm>
            <a:off x="5637213" y="3910013"/>
            <a:ext cx="2787650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Compare to 1950 - 2007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0"/>
            <a:ext cx="755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386388" y="858838"/>
            <a:ext cx="2730500" cy="10160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Warmer than normal here in La Niña winters!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Plot La Niña Years vs. Mean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Go to </a:t>
            </a:r>
            <a:r>
              <a:rPr lang="en-US" altLang="en-US" smtClean="0">
                <a:hlinkClick r:id="rId2"/>
              </a:rPr>
              <a:t>ENSO years list</a:t>
            </a:r>
            <a:r>
              <a:rPr lang="en-US" altLang="en-US" smtClean="0"/>
              <a:t> &amp; list La Niña</a:t>
            </a:r>
          </a:p>
          <a:p>
            <a:r>
              <a:rPr lang="en-US" altLang="en-US" smtClean="0"/>
              <a:t> Go to </a:t>
            </a:r>
            <a:r>
              <a:rPr lang="en-US" altLang="en-US" smtClean="0">
                <a:hlinkClick r:id="rId3"/>
              </a:rPr>
              <a:t>plotting page</a:t>
            </a:r>
            <a:r>
              <a:rPr lang="en-US" altLang="en-US" smtClean="0"/>
              <a:t> &amp; create plots</a:t>
            </a:r>
          </a:p>
        </p:txBody>
      </p:sp>
      <p:pic>
        <p:nvPicPr>
          <p:cNvPr id="2560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985963"/>
            <a:ext cx="82565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5903913" y="4725988"/>
            <a:ext cx="2220912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La Niña years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2293938" y="4737100"/>
            <a:ext cx="3582987" cy="434975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632325" y="3589338"/>
            <a:ext cx="3897313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Temperature Anomalies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2041525" y="3686175"/>
            <a:ext cx="2516188" cy="331788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646738" y="4100513"/>
            <a:ext cx="1677987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Dec - Feb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2041525" y="4186238"/>
            <a:ext cx="3582988" cy="166687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5611" name="Text Box 9"/>
          <p:cNvSpPr txBox="1">
            <a:spLocks noChangeArrowheads="1"/>
          </p:cNvSpPr>
          <p:nvPr/>
        </p:nvSpPr>
        <p:spPr bwMode="auto">
          <a:xfrm>
            <a:off x="5846763" y="5103813"/>
            <a:ext cx="2801937" cy="36830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December years listed</a:t>
            </a: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2041525" y="4019550"/>
            <a:ext cx="3582988" cy="17145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5613" name="Text Box 9"/>
          <p:cNvSpPr txBox="1">
            <a:spLocks noChangeArrowheads="1"/>
          </p:cNvSpPr>
          <p:nvPr/>
        </p:nvSpPr>
        <p:spPr bwMode="auto">
          <a:xfrm>
            <a:off x="5637213" y="3910013"/>
            <a:ext cx="2787650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Compare to 1950 - 2007</a:t>
            </a:r>
          </a:p>
        </p:txBody>
      </p:sp>
      <p:pic>
        <p:nvPicPr>
          <p:cNvPr id="2561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0"/>
            <a:ext cx="753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305425" y="947738"/>
            <a:ext cx="2730500" cy="708025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Normal precip here in La Niña winters!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985963"/>
            <a:ext cx="82565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Go to </a:t>
            </a:r>
            <a:r>
              <a:rPr lang="en-US" altLang="en-US" smtClean="0">
                <a:hlinkClick r:id="rId3"/>
              </a:rPr>
              <a:t>ENSO years list</a:t>
            </a:r>
            <a:r>
              <a:rPr lang="en-US" altLang="en-US" smtClean="0"/>
              <a:t> &amp; list La Niña</a:t>
            </a:r>
          </a:p>
          <a:p>
            <a:r>
              <a:rPr lang="en-US" altLang="en-US" smtClean="0"/>
              <a:t> Go to </a:t>
            </a:r>
            <a:r>
              <a:rPr lang="en-US" altLang="en-US" smtClean="0">
                <a:hlinkClick r:id="rId4"/>
              </a:rPr>
              <a:t>plotting page</a:t>
            </a:r>
            <a:r>
              <a:rPr lang="en-US" altLang="en-US" smtClean="0"/>
              <a:t> &amp; create plots</a:t>
            </a:r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044700"/>
            <a:ext cx="8256587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Plot El Niño Years vs. Mean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903913" y="4725988"/>
            <a:ext cx="2220912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EL Niño years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93938" y="4737100"/>
            <a:ext cx="3582987" cy="434975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32325" y="3589338"/>
            <a:ext cx="3897313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Temperature Anomalies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41525" y="3686175"/>
            <a:ext cx="2516188" cy="331788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46738" y="4100513"/>
            <a:ext cx="1677987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Dec - Feb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41525" y="4186238"/>
            <a:ext cx="3582988" cy="166687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46763" y="5103813"/>
            <a:ext cx="2801937" cy="36830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December years listed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41525" y="4019550"/>
            <a:ext cx="3582988" cy="17145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637213" y="3910013"/>
            <a:ext cx="2787650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Compare to 1950 - 2007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985963"/>
            <a:ext cx="82565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Go to </a:t>
            </a:r>
            <a:r>
              <a:rPr lang="en-US" altLang="en-US" smtClean="0">
                <a:hlinkClick r:id="rId3"/>
              </a:rPr>
              <a:t>ENSO years list</a:t>
            </a:r>
            <a:r>
              <a:rPr lang="en-US" altLang="en-US" smtClean="0"/>
              <a:t> &amp; list La Niña</a:t>
            </a:r>
          </a:p>
          <a:p>
            <a:r>
              <a:rPr lang="en-US" altLang="en-US" smtClean="0"/>
              <a:t> Go to </a:t>
            </a:r>
            <a:r>
              <a:rPr lang="en-US" altLang="en-US" smtClean="0">
                <a:hlinkClick r:id="rId4"/>
              </a:rPr>
              <a:t>plotting page</a:t>
            </a:r>
            <a:r>
              <a:rPr lang="en-US" altLang="en-US" smtClean="0"/>
              <a:t> &amp; create plots</a:t>
            </a: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044700"/>
            <a:ext cx="8256587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Plot El Niño Years vs. Mean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5903913" y="4725988"/>
            <a:ext cx="2220912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EL Niño years</a:t>
            </a:r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2293938" y="4737100"/>
            <a:ext cx="3582987" cy="434975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4632325" y="3589338"/>
            <a:ext cx="3897313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Temperature Anomalies</a:t>
            </a:r>
          </a:p>
        </p:txBody>
      </p:sp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2041525" y="3686175"/>
            <a:ext cx="2516188" cy="331788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5646738" y="4100513"/>
            <a:ext cx="1677987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Dec - Feb</a:t>
            </a:r>
          </a:p>
        </p:txBody>
      </p:sp>
      <p:sp>
        <p:nvSpPr>
          <p:cNvPr id="27659" name="Rectangle 10"/>
          <p:cNvSpPr>
            <a:spLocks noChangeArrowheads="1"/>
          </p:cNvSpPr>
          <p:nvPr/>
        </p:nvSpPr>
        <p:spPr bwMode="auto">
          <a:xfrm>
            <a:off x="2041525" y="4186238"/>
            <a:ext cx="3582988" cy="166687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7660" name="Text Box 9"/>
          <p:cNvSpPr txBox="1">
            <a:spLocks noChangeArrowheads="1"/>
          </p:cNvSpPr>
          <p:nvPr/>
        </p:nvSpPr>
        <p:spPr bwMode="auto">
          <a:xfrm>
            <a:off x="5846763" y="5103813"/>
            <a:ext cx="2801937" cy="36830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December years listed</a:t>
            </a:r>
          </a:p>
        </p:txBody>
      </p:sp>
      <p:sp>
        <p:nvSpPr>
          <p:cNvPr id="27661" name="Rectangle 12"/>
          <p:cNvSpPr>
            <a:spLocks noChangeArrowheads="1"/>
          </p:cNvSpPr>
          <p:nvPr/>
        </p:nvSpPr>
        <p:spPr bwMode="auto">
          <a:xfrm>
            <a:off x="2041525" y="4019550"/>
            <a:ext cx="3582988" cy="17145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7662" name="Text Box 9"/>
          <p:cNvSpPr txBox="1">
            <a:spLocks noChangeArrowheads="1"/>
          </p:cNvSpPr>
          <p:nvPr/>
        </p:nvSpPr>
        <p:spPr bwMode="auto">
          <a:xfrm>
            <a:off x="5637213" y="3910013"/>
            <a:ext cx="2787650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Compare to 1950 - 2007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0"/>
            <a:ext cx="755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362575" y="949325"/>
            <a:ext cx="2730500" cy="10160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Just about normal here in El Niño winters!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985963"/>
            <a:ext cx="82565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Go to </a:t>
            </a:r>
            <a:r>
              <a:rPr lang="en-US" altLang="en-US" smtClean="0">
                <a:hlinkClick r:id="rId3"/>
              </a:rPr>
              <a:t>ENSO years list</a:t>
            </a:r>
            <a:r>
              <a:rPr lang="en-US" altLang="en-US" smtClean="0"/>
              <a:t> &amp; list La Niña</a:t>
            </a:r>
          </a:p>
          <a:p>
            <a:r>
              <a:rPr lang="en-US" altLang="en-US" smtClean="0"/>
              <a:t> Go to </a:t>
            </a:r>
            <a:r>
              <a:rPr lang="en-US" altLang="en-US" smtClean="0">
                <a:hlinkClick r:id="rId4"/>
              </a:rPr>
              <a:t>plotting page</a:t>
            </a:r>
            <a:r>
              <a:rPr lang="en-US" altLang="en-US" smtClean="0"/>
              <a:t> &amp; create plots</a:t>
            </a: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044700"/>
            <a:ext cx="8256587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Plot El Niño Years vs. Mean</a:t>
            </a: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5903913" y="4725988"/>
            <a:ext cx="2220912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EL Niño years</a:t>
            </a: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2293938" y="4737100"/>
            <a:ext cx="3582987" cy="434975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4632325" y="3589338"/>
            <a:ext cx="3897313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Temperature Anomalies</a:t>
            </a:r>
          </a:p>
        </p:txBody>
      </p:sp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2041525" y="3686175"/>
            <a:ext cx="2516188" cy="331788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8682" name="Text Box 9"/>
          <p:cNvSpPr txBox="1">
            <a:spLocks noChangeArrowheads="1"/>
          </p:cNvSpPr>
          <p:nvPr/>
        </p:nvSpPr>
        <p:spPr bwMode="auto">
          <a:xfrm>
            <a:off x="5646738" y="4100513"/>
            <a:ext cx="1677987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Dec - Feb</a:t>
            </a:r>
          </a:p>
        </p:txBody>
      </p:sp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2041525" y="4186238"/>
            <a:ext cx="3582988" cy="166687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5846763" y="5103813"/>
            <a:ext cx="2801937" cy="36830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December years listed</a:t>
            </a:r>
          </a:p>
        </p:txBody>
      </p:sp>
      <p:sp>
        <p:nvSpPr>
          <p:cNvPr id="28685" name="Rectangle 12"/>
          <p:cNvSpPr>
            <a:spLocks noChangeArrowheads="1"/>
          </p:cNvSpPr>
          <p:nvPr/>
        </p:nvSpPr>
        <p:spPr bwMode="auto">
          <a:xfrm>
            <a:off x="2041525" y="4019550"/>
            <a:ext cx="3582988" cy="17145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8686" name="Text Box 9"/>
          <p:cNvSpPr txBox="1">
            <a:spLocks noChangeArrowheads="1"/>
          </p:cNvSpPr>
          <p:nvPr/>
        </p:nvSpPr>
        <p:spPr bwMode="auto">
          <a:xfrm>
            <a:off x="5637213" y="3910013"/>
            <a:ext cx="2787650" cy="33813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Compare to 1950 - 2007</a:t>
            </a:r>
          </a:p>
        </p:txBody>
      </p:sp>
      <p:pic>
        <p:nvPicPr>
          <p:cNvPr id="2868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742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340350" y="904875"/>
            <a:ext cx="2730500" cy="708025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Wetter here in               El Niño winters!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 Niño and the Ice Storm of ‘98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300162"/>
          </a:xfrm>
        </p:spPr>
        <p:txBody>
          <a:bodyPr/>
          <a:lstStyle/>
          <a:p>
            <a:r>
              <a:rPr lang="en-US" altLang="en-US" smtClean="0"/>
              <a:t> NOAA Web Site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0" y="13938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http://www.erh.noaa.gov/btv/events/IceStorm1998/ice98.shtml</a:t>
            </a:r>
          </a:p>
        </p:txBody>
      </p:sp>
      <p:pic>
        <p:nvPicPr>
          <p:cNvPr id="29701" name="Picture 2" descr="http://www.erh.noaa.gov/btv/events/IceStorm1998/elnin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058988"/>
            <a:ext cx="78486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668338" y="6273800"/>
            <a:ext cx="7807325" cy="58420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El </a:t>
            </a:r>
            <a:r>
              <a:rPr lang="en-US" altLang="en-US" dirty="0" smtClean="0">
                <a:solidFill>
                  <a:schemeClr val="tx1"/>
                </a:solidFill>
              </a:rPr>
              <a:t>Niño </a:t>
            </a:r>
            <a:r>
              <a:rPr lang="en-US" altLang="en-US" dirty="0">
                <a:solidFill>
                  <a:schemeClr val="tx1"/>
                </a:solidFill>
              </a:rPr>
              <a:t>brings Polar Jet Stream south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 Niño and the Ice Storm of ‘98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300162"/>
          </a:xfrm>
        </p:spPr>
        <p:txBody>
          <a:bodyPr/>
          <a:lstStyle/>
          <a:p>
            <a:r>
              <a:rPr lang="en-US" altLang="en-US" smtClean="0"/>
              <a:t> NOAA Web Site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0" y="13938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http://www.erh.noaa.gov/btv/events/IceStorm1998/ice98.shtml</a:t>
            </a:r>
          </a:p>
        </p:txBody>
      </p:sp>
      <p:pic>
        <p:nvPicPr>
          <p:cNvPr id="30725" name="Picture 2" descr="http://www.erh.noaa.gov/btv/events/IceStorm1998/j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814513"/>
            <a:ext cx="7753350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2950" y="2130425"/>
            <a:ext cx="4175125" cy="1076325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Tropical moisture flowing up from Gulf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Modeling the Climate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8363"/>
            <a:ext cx="9144000" cy="5764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 Systems &amp; Feedback Among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  Radiation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 insolation (incoming sunlight varies)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 reflection, absorption, re-radiation by surface, 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 Water cycle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 evaporation, precipitation, runoff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 Land surface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 soil moisture, vegetation, topography, snow &amp; 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 Ocean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 surface currents, deep currents, chemistry (salinity)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 Sea Ice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 strongly affected by feedback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 Niño and the Ice Storm of ‘98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300162"/>
          </a:xfrm>
        </p:spPr>
        <p:txBody>
          <a:bodyPr/>
          <a:lstStyle/>
          <a:p>
            <a:r>
              <a:rPr lang="en-US" altLang="en-US" smtClean="0"/>
              <a:t> NOAA Web Site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0" y="13938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http://www.erh.noaa.gov/btv/events/IceStorm1998/ice98.shtml</a:t>
            </a:r>
          </a:p>
        </p:txBody>
      </p:sp>
      <p:sp>
        <p:nvSpPr>
          <p:cNvPr id="31749" name="TextBox 6"/>
          <p:cNvSpPr txBox="1">
            <a:spLocks noChangeArrowheads="1"/>
          </p:cNvSpPr>
          <p:nvPr/>
        </p:nvSpPr>
        <p:spPr bwMode="auto">
          <a:xfrm>
            <a:off x="5500688" y="2144713"/>
            <a:ext cx="3436937" cy="15684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Freezing rain requires warm layer above cold.</a:t>
            </a:r>
          </a:p>
        </p:txBody>
      </p:sp>
      <p:pic>
        <p:nvPicPr>
          <p:cNvPr id="31750" name="Picture 2" descr="http://www.erh.noaa.gov/rnk/Newsletter/Fall_2008/mixed_precip/freezing_rain_sound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941513"/>
            <a:ext cx="49022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 Niño and the Ice Storm of ‘98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300162"/>
          </a:xfrm>
        </p:spPr>
        <p:txBody>
          <a:bodyPr/>
          <a:lstStyle/>
          <a:p>
            <a:r>
              <a:rPr lang="en-US" altLang="en-US" smtClean="0"/>
              <a:t> NOAA Web Site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0" y="13938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http://www.erh.noaa.gov/btv/events/IceStorm1998/ice98.shtml</a:t>
            </a:r>
          </a:p>
        </p:txBody>
      </p:sp>
      <p:sp>
        <p:nvSpPr>
          <p:cNvPr id="32773" name="AutoShape 2" descr="http://upload.wikimedia.org/wikipedia/commons/c/c4/Example_of_a_warm_front.svg"/>
          <p:cNvSpPr>
            <a:spLocks noChangeAspect="1" noChangeArrowheads="1"/>
          </p:cNvSpPr>
          <p:nvPr/>
        </p:nvSpPr>
        <p:spPr bwMode="auto">
          <a:xfrm>
            <a:off x="4256088" y="-1363663"/>
            <a:ext cx="5019675" cy="284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2774" name="Picture 8" descr="File:Example of a warm fron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2452688"/>
            <a:ext cx="7245350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211138" y="1927225"/>
            <a:ext cx="8721725" cy="58420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Warm fronts set up freezing rain structure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3454400" y="4397375"/>
            <a:ext cx="536575" cy="14366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04888" y="2582863"/>
            <a:ext cx="1912937" cy="1201737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Warm, moist air above cold</a:t>
            </a:r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2728913" y="3716338"/>
            <a:ext cx="638175" cy="681037"/>
          </a:xfrm>
          <a:custGeom>
            <a:avLst/>
            <a:gdLst>
              <a:gd name="T0" fmla="*/ 0 w 638628"/>
              <a:gd name="T1" fmla="*/ 0 h 682172"/>
              <a:gd name="T2" fmla="*/ 391607 w 638628"/>
              <a:gd name="T3" fmla="*/ 507155 h 682172"/>
              <a:gd name="T4" fmla="*/ 377103 w 638628"/>
              <a:gd name="T5" fmla="*/ 347763 h 682172"/>
              <a:gd name="T6" fmla="*/ 638175 w 638628"/>
              <a:gd name="T7" fmla="*/ 681037 h 6821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8628" h="682172">
                <a:moveTo>
                  <a:pt x="0" y="0"/>
                </a:moveTo>
                <a:cubicBezTo>
                  <a:pt x="164495" y="224971"/>
                  <a:pt x="328990" y="449943"/>
                  <a:pt x="391885" y="508000"/>
                </a:cubicBezTo>
                <a:cubicBezTo>
                  <a:pt x="454780" y="566057"/>
                  <a:pt x="336247" y="319314"/>
                  <a:pt x="377371" y="348343"/>
                </a:cubicBezTo>
                <a:cubicBezTo>
                  <a:pt x="418495" y="377372"/>
                  <a:pt x="528561" y="529772"/>
                  <a:pt x="638628" y="682172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outerShdw dist="381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23769" y="5374292"/>
            <a:ext cx="1912937" cy="1200329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We were here for days!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rot="8256936">
            <a:off x="4609658" y="4572462"/>
            <a:ext cx="1703643" cy="1802497"/>
          </a:xfrm>
          <a:custGeom>
            <a:avLst/>
            <a:gdLst>
              <a:gd name="T0" fmla="*/ 0 w 638628"/>
              <a:gd name="T1" fmla="*/ 0 h 682172"/>
              <a:gd name="T2" fmla="*/ 391607 w 638628"/>
              <a:gd name="T3" fmla="*/ 507155 h 682172"/>
              <a:gd name="T4" fmla="*/ 377103 w 638628"/>
              <a:gd name="T5" fmla="*/ 347763 h 682172"/>
              <a:gd name="T6" fmla="*/ 638175 w 638628"/>
              <a:gd name="T7" fmla="*/ 681037 h 682172"/>
              <a:gd name="T8" fmla="*/ 0 60000 65536"/>
              <a:gd name="T9" fmla="*/ 0 60000 65536"/>
              <a:gd name="T10" fmla="*/ 0 60000 65536"/>
              <a:gd name="T11" fmla="*/ 0 60000 65536"/>
              <a:gd name="connsiteX0" fmla="*/ 0 w 638628"/>
              <a:gd name="connsiteY0" fmla="*/ 0 h 682172"/>
              <a:gd name="connsiteX1" fmla="*/ 443008 w 638628"/>
              <a:gd name="connsiteY1" fmla="*/ 483937 h 682172"/>
              <a:gd name="connsiteX2" fmla="*/ 377371 w 638628"/>
              <a:gd name="connsiteY2" fmla="*/ 348343 h 682172"/>
              <a:gd name="connsiteX3" fmla="*/ 638628 w 638628"/>
              <a:gd name="connsiteY3" fmla="*/ 682172 h 682172"/>
              <a:gd name="connsiteX0" fmla="*/ 0 w 638628"/>
              <a:gd name="connsiteY0" fmla="*/ 0 h 682172"/>
              <a:gd name="connsiteX1" fmla="*/ 443008 w 638628"/>
              <a:gd name="connsiteY1" fmla="*/ 483937 h 682172"/>
              <a:gd name="connsiteX2" fmla="*/ 377371 w 638628"/>
              <a:gd name="connsiteY2" fmla="*/ 348343 h 682172"/>
              <a:gd name="connsiteX3" fmla="*/ 638628 w 638628"/>
              <a:gd name="connsiteY3" fmla="*/ 682172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628" h="682172">
                <a:moveTo>
                  <a:pt x="0" y="0"/>
                </a:moveTo>
                <a:cubicBezTo>
                  <a:pt x="199593" y="186143"/>
                  <a:pt x="380113" y="425880"/>
                  <a:pt x="443008" y="483937"/>
                </a:cubicBezTo>
                <a:cubicBezTo>
                  <a:pt x="505903" y="541994"/>
                  <a:pt x="336247" y="319314"/>
                  <a:pt x="377371" y="348343"/>
                </a:cubicBezTo>
                <a:cubicBezTo>
                  <a:pt x="418495" y="377372"/>
                  <a:pt x="528561" y="529772"/>
                  <a:pt x="638628" y="682172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outerShdw dist="381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3" grpId="0" animBg="1"/>
      <p:bldP spid="11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AO Index &gt; 1.0</a:t>
            </a:r>
          </a:p>
          <a:p>
            <a:pPr lvl="1"/>
            <a:r>
              <a:rPr lang="en-US" altLang="en-US" smtClean="0"/>
              <a:t> NoCoNY normal (NNY warm)</a:t>
            </a:r>
          </a:p>
          <a:p>
            <a:pPr lvl="1"/>
            <a:r>
              <a:rPr lang="en-US" altLang="en-US" smtClean="0"/>
              <a:t> Winter of 2015-2016 … 2016-2017?</a:t>
            </a:r>
          </a:p>
        </p:txBody>
      </p:sp>
      <p:pic>
        <p:nvPicPr>
          <p:cNvPr id="3379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486025"/>
            <a:ext cx="4525962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6025"/>
            <a:ext cx="4525963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59475" cy="685800"/>
          </a:xfrm>
        </p:spPr>
        <p:txBody>
          <a:bodyPr/>
          <a:lstStyle/>
          <a:p>
            <a:r>
              <a:rPr lang="en-US" altLang="en-US" smtClean="0"/>
              <a:t>Positive AO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76488" y="292576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Normal Temp.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48488" y="292576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Normal Precip.</a:t>
            </a:r>
          </a:p>
        </p:txBody>
      </p:sp>
      <p:pic>
        <p:nvPicPr>
          <p:cNvPr id="33800" name="Picture 7" descr="http://www.cpc.ncep.noaa.gov/products/precip/CWlink/daily_ao_index/month.a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t="75870" r="35619" b="7161"/>
          <a:stretch>
            <a:fillRect/>
          </a:stretch>
        </p:blipFill>
        <p:spPr bwMode="auto">
          <a:xfrm>
            <a:off x="5818188" y="0"/>
            <a:ext cx="332581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AO Index &lt; -1.0</a:t>
            </a:r>
          </a:p>
          <a:p>
            <a:pPr lvl="1"/>
            <a:r>
              <a:rPr lang="en-US" altLang="en-US" smtClean="0"/>
              <a:t> NoCoNY cool, normal precip.</a:t>
            </a:r>
          </a:p>
          <a:p>
            <a:pPr lvl="1"/>
            <a:r>
              <a:rPr lang="en-US" altLang="en-US" smtClean="0"/>
              <a:t> Early Winter of 2014</a:t>
            </a: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486025"/>
            <a:ext cx="4525962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486025"/>
            <a:ext cx="4525962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863"/>
            <a:ext cx="4525963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89638" cy="685800"/>
          </a:xfrm>
        </p:spPr>
        <p:txBody>
          <a:bodyPr/>
          <a:lstStyle/>
          <a:p>
            <a:r>
              <a:rPr lang="en-US" altLang="en-US" smtClean="0"/>
              <a:t>Negative AO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76488" y="292576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Cool Temp.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48488" y="292576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Normal Precip.</a:t>
            </a:r>
          </a:p>
        </p:txBody>
      </p:sp>
      <p:pic>
        <p:nvPicPr>
          <p:cNvPr id="34825" name="Picture 7" descr="http://www.cpc.ncep.noaa.gov/products/precip/CWlink/daily_ao_index/month.a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t="75870" r="35619" b="7161"/>
          <a:stretch>
            <a:fillRect/>
          </a:stretch>
        </p:blipFill>
        <p:spPr bwMode="auto">
          <a:xfrm>
            <a:off x="5818188" y="0"/>
            <a:ext cx="332581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NAO Index &gt; 0.5</a:t>
            </a:r>
          </a:p>
          <a:p>
            <a:pPr lvl="1"/>
            <a:r>
              <a:rPr lang="en-US" altLang="en-US" smtClean="0"/>
              <a:t> NoCoNY warm, precip. normal</a:t>
            </a:r>
          </a:p>
          <a:p>
            <a:pPr lvl="1"/>
            <a:r>
              <a:rPr lang="en-US" altLang="en-US" smtClean="0"/>
              <a:t> Winter 2015-2016 </a:t>
            </a:r>
          </a:p>
        </p:txBody>
      </p:sp>
      <p:pic>
        <p:nvPicPr>
          <p:cNvPr id="3584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486025"/>
            <a:ext cx="4525962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5550"/>
            <a:ext cx="4525963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59475" cy="685800"/>
          </a:xfrm>
        </p:spPr>
        <p:txBody>
          <a:bodyPr/>
          <a:lstStyle/>
          <a:p>
            <a:r>
              <a:rPr lang="en-US" altLang="en-US" smtClean="0"/>
              <a:t>Strong Positive NAO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90788" y="302101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Warm Temp.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48488" y="292576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Normal Precip.</a:t>
            </a:r>
          </a:p>
        </p:txBody>
      </p:sp>
      <p:pic>
        <p:nvPicPr>
          <p:cNvPr id="35848" name="Picture 7" descr="http://www.cpc.ncep.noaa.gov/products/precip/CWlink/pna/nao.timeseri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t="75812" r="35526" b="7124"/>
          <a:stretch>
            <a:fillRect/>
          </a:stretch>
        </p:blipFill>
        <p:spPr bwMode="auto">
          <a:xfrm>
            <a:off x="5983288" y="0"/>
            <a:ext cx="31607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NAO Index &lt; -1.0</a:t>
            </a:r>
          </a:p>
          <a:p>
            <a:pPr lvl="1"/>
            <a:r>
              <a:rPr lang="en-US" altLang="en-US" smtClean="0"/>
              <a:t> NoCoNY cool, normal precip.</a:t>
            </a:r>
          </a:p>
          <a:p>
            <a:pPr lvl="1"/>
            <a:r>
              <a:rPr lang="en-US" altLang="en-US" smtClean="0"/>
              <a:t> Four days in DJF! </a:t>
            </a:r>
          </a:p>
        </p:txBody>
      </p:sp>
      <p:pic>
        <p:nvPicPr>
          <p:cNvPr id="3686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863"/>
            <a:ext cx="4525963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89638" cy="685800"/>
          </a:xfrm>
        </p:spPr>
        <p:txBody>
          <a:bodyPr/>
          <a:lstStyle/>
          <a:p>
            <a:r>
              <a:rPr lang="en-US" altLang="en-US" smtClean="0"/>
              <a:t>Strong Negative NAO</a:t>
            </a:r>
          </a:p>
        </p:txBody>
      </p:sp>
      <p:pic>
        <p:nvPicPr>
          <p:cNvPr id="3686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455863"/>
            <a:ext cx="4525962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863"/>
            <a:ext cx="4525963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90788" y="302101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Cool Temp.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48488" y="292576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Normal Precip.</a:t>
            </a:r>
          </a:p>
        </p:txBody>
      </p:sp>
      <p:pic>
        <p:nvPicPr>
          <p:cNvPr id="36873" name="Picture 7" descr="http://www.cpc.ncep.noaa.gov/products/precip/CWlink/pna/nao.timeseri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t="75812" r="35526" b="7124"/>
          <a:stretch>
            <a:fillRect/>
          </a:stretch>
        </p:blipFill>
        <p:spPr bwMode="auto">
          <a:xfrm>
            <a:off x="5983288" y="0"/>
            <a:ext cx="31607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PNA Index &gt; 0.5</a:t>
            </a:r>
          </a:p>
          <a:p>
            <a:pPr lvl="1"/>
            <a:r>
              <a:rPr lang="en-US" altLang="en-US" smtClean="0"/>
              <a:t> NoCoNY normal temp but dry </a:t>
            </a:r>
          </a:p>
          <a:p>
            <a:pPr lvl="1"/>
            <a:r>
              <a:rPr lang="en-US" altLang="en-US" smtClean="0"/>
              <a:t> Most of DJF 2011-12 </a:t>
            </a:r>
          </a:p>
        </p:txBody>
      </p:sp>
      <p:pic>
        <p:nvPicPr>
          <p:cNvPr id="3789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6188"/>
            <a:ext cx="4525963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516188"/>
            <a:ext cx="4525962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59475" cy="685800"/>
          </a:xfrm>
        </p:spPr>
        <p:txBody>
          <a:bodyPr/>
          <a:lstStyle/>
          <a:p>
            <a:r>
              <a:rPr lang="en-US" altLang="en-US" smtClean="0"/>
              <a:t>Strong Positive PNA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90788" y="302101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Cool Temp.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48488" y="302101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Normal Precip.</a:t>
            </a:r>
          </a:p>
        </p:txBody>
      </p:sp>
      <p:pic>
        <p:nvPicPr>
          <p:cNvPr id="37896" name="Picture 7" descr="http://www.cpc.ncep.noaa.gov/products/precip/CWlink/pna/pna.timeseri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75671" r="35764" b="6786"/>
          <a:stretch>
            <a:fillRect/>
          </a:stretch>
        </p:blipFill>
        <p:spPr bwMode="auto">
          <a:xfrm>
            <a:off x="5902325" y="0"/>
            <a:ext cx="32416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PNA Index &lt; -0.5</a:t>
            </a:r>
          </a:p>
          <a:p>
            <a:pPr lvl="1"/>
            <a:r>
              <a:rPr lang="en-US" altLang="en-US" smtClean="0"/>
              <a:t> NoCoNY normal</a:t>
            </a:r>
          </a:p>
          <a:p>
            <a:pPr lvl="1"/>
            <a:r>
              <a:rPr lang="en-US" altLang="en-US" smtClean="0"/>
              <a:t> March 2012 – July 2014</a:t>
            </a:r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89638" cy="685800"/>
          </a:xfrm>
        </p:spPr>
        <p:txBody>
          <a:bodyPr/>
          <a:lstStyle/>
          <a:p>
            <a:r>
              <a:rPr lang="en-US" altLang="en-US" smtClean="0"/>
              <a:t>Strong Negative PNA</a:t>
            </a: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481263"/>
            <a:ext cx="4525962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263"/>
            <a:ext cx="4525963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90788" y="302101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Normal Temp.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48488" y="3021013"/>
            <a:ext cx="1912937" cy="400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Normal Precip.</a:t>
            </a:r>
          </a:p>
        </p:txBody>
      </p:sp>
      <p:pic>
        <p:nvPicPr>
          <p:cNvPr id="38920" name="Picture 7" descr="http://www.cpc.ncep.noaa.gov/products/precip/CWlink/pna/pna.timeseri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75671" r="35764" b="6786"/>
          <a:stretch>
            <a:fillRect/>
          </a:stretch>
        </p:blipFill>
        <p:spPr bwMode="auto">
          <a:xfrm>
            <a:off x="5902325" y="0"/>
            <a:ext cx="32416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3576637"/>
          </a:xfrm>
        </p:spPr>
        <p:txBody>
          <a:bodyPr/>
          <a:lstStyle/>
          <a:p>
            <a:r>
              <a:rPr lang="en-US" altLang="en-US" smtClean="0"/>
              <a:t> Oscillations making it warm in NoCoNY</a:t>
            </a:r>
          </a:p>
          <a:p>
            <a:pPr lvl="1"/>
            <a:r>
              <a:rPr lang="en-US" altLang="en-US" smtClean="0"/>
              <a:t> ++ El Niño, + La Niña, + NAO,</a:t>
            </a:r>
          </a:p>
          <a:p>
            <a:r>
              <a:rPr lang="en-US" altLang="en-US" smtClean="0"/>
              <a:t> Oscillations making it warm in NNY</a:t>
            </a:r>
          </a:p>
          <a:p>
            <a:pPr lvl="1"/>
            <a:r>
              <a:rPr lang="en-US" altLang="en-US" smtClean="0"/>
              <a:t> ++ El Niño, ++ La Niña, + La Niña, +AO, +NAO</a:t>
            </a:r>
          </a:p>
          <a:p>
            <a:r>
              <a:rPr lang="en-US" altLang="en-US" smtClean="0"/>
              <a:t> Oscillations making it cool in NoCoNY</a:t>
            </a:r>
          </a:p>
          <a:p>
            <a:pPr lvl="1"/>
            <a:r>
              <a:rPr lang="en-US" altLang="en-US" smtClean="0"/>
              <a:t> + El Niño, - AO, -NAO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353175" y="2449513"/>
            <a:ext cx="884238" cy="5905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608388" y="3519488"/>
            <a:ext cx="1173162" cy="5905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903288" y="4376738"/>
            <a:ext cx="7337425" cy="12001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Maybe 2016-2017 will be a more “normal” winter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3916363"/>
            <a:ext cx="29924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916363"/>
            <a:ext cx="30146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3916363"/>
            <a:ext cx="3016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6363"/>
            <a:ext cx="3022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820738"/>
            <a:ext cx="30146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820738"/>
            <a:ext cx="3021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820738"/>
            <a:ext cx="30146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738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Temperature Effects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482725" y="2789238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La Niña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541713" y="2789238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+AO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611813" y="2789238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+NAO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615238" y="2789238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+PNA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482725" y="5897563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El Niño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541713" y="5897563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-AO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611813" y="5897563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-NAO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615238" y="5897563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-PNA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372100" y="3187700"/>
            <a:ext cx="3676650" cy="8302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Current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2982913" y="823913"/>
            <a:ext cx="2038350" cy="27432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ounded Rectangle 22"/>
          <p:cNvSpPr>
            <a:spLocks noChangeArrowheads="1"/>
          </p:cNvSpPr>
          <p:nvPr/>
        </p:nvSpPr>
        <p:spPr bwMode="auto">
          <a:xfrm>
            <a:off x="5038725" y="3954463"/>
            <a:ext cx="2038350" cy="27432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Rounded Rectangle 23"/>
          <p:cNvSpPr>
            <a:spLocks noChangeArrowheads="1"/>
          </p:cNvSpPr>
          <p:nvPr/>
        </p:nvSpPr>
        <p:spPr bwMode="auto">
          <a:xfrm>
            <a:off x="7105650" y="3900488"/>
            <a:ext cx="2038350" cy="27432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Discovering Patterns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smtClean="0"/>
              <a:t> Ocean/Atmosphere Variations</a:t>
            </a:r>
          </a:p>
          <a:p>
            <a:pPr lvl="1" eaLnBrk="1" hangingPunct="1"/>
            <a:r>
              <a:rPr lang="en-US" altLang="en-US" sz="3200" smtClean="0"/>
              <a:t> Atlantic Ocean</a:t>
            </a:r>
          </a:p>
          <a:p>
            <a:pPr lvl="2" eaLnBrk="1" hangingPunct="1"/>
            <a:r>
              <a:rPr lang="en-US" altLang="en-US" sz="2800" smtClean="0"/>
              <a:t> NAO – North Atlantic Oscillation</a:t>
            </a:r>
          </a:p>
          <a:p>
            <a:pPr lvl="2" eaLnBrk="1" hangingPunct="1"/>
            <a:r>
              <a:rPr lang="en-US" altLang="en-US" sz="2800" smtClean="0"/>
              <a:t> AO - Arctic Oscillation</a:t>
            </a:r>
          </a:p>
          <a:p>
            <a:pPr lvl="1" eaLnBrk="1" hangingPunct="1"/>
            <a:r>
              <a:rPr lang="en-US" altLang="en-US" sz="3200" smtClean="0"/>
              <a:t> Pacific Ocean</a:t>
            </a:r>
          </a:p>
          <a:p>
            <a:pPr lvl="2" eaLnBrk="1" hangingPunct="1"/>
            <a:r>
              <a:rPr lang="en-US" altLang="en-US" sz="2800" smtClean="0"/>
              <a:t> PNA – Pacific North American Pattern</a:t>
            </a:r>
          </a:p>
          <a:p>
            <a:pPr lvl="2" eaLnBrk="1" hangingPunct="1"/>
            <a:r>
              <a:rPr lang="en-US" altLang="en-US" sz="2800" smtClean="0"/>
              <a:t> ENSO – El Niño Southern Oscillation</a:t>
            </a:r>
          </a:p>
          <a:p>
            <a:endParaRPr lang="en-US" altLang="en-US" sz="3600" smtClean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285875" y="5284788"/>
            <a:ext cx="6572250" cy="646331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solidFill>
                  <a:schemeClr val="tx1"/>
                </a:solidFill>
              </a:rPr>
              <a:t>“Teleconnections”</a:t>
            </a:r>
            <a:endParaRPr lang="en-US" alt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3916363"/>
            <a:ext cx="29924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916363"/>
            <a:ext cx="30146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3916363"/>
            <a:ext cx="3016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6363"/>
            <a:ext cx="3022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820738"/>
            <a:ext cx="30146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820738"/>
            <a:ext cx="3021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820738"/>
            <a:ext cx="30146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738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Temperature Effects</a:t>
            </a:r>
          </a:p>
        </p:txBody>
      </p:sp>
      <p:sp>
        <p:nvSpPr>
          <p:cNvPr id="41995" name="Text Box 9"/>
          <p:cNvSpPr txBox="1">
            <a:spLocks noChangeArrowheads="1"/>
          </p:cNvSpPr>
          <p:nvPr/>
        </p:nvSpPr>
        <p:spPr bwMode="auto">
          <a:xfrm>
            <a:off x="1482725" y="2789238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La Niña</a:t>
            </a:r>
          </a:p>
        </p:txBody>
      </p:sp>
      <p:sp>
        <p:nvSpPr>
          <p:cNvPr id="41996" name="Text Box 9"/>
          <p:cNvSpPr txBox="1">
            <a:spLocks noChangeArrowheads="1"/>
          </p:cNvSpPr>
          <p:nvPr/>
        </p:nvSpPr>
        <p:spPr bwMode="auto">
          <a:xfrm>
            <a:off x="3541713" y="2789238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+AO</a:t>
            </a:r>
          </a:p>
        </p:txBody>
      </p:sp>
      <p:sp>
        <p:nvSpPr>
          <p:cNvPr id="41997" name="Text Box 9"/>
          <p:cNvSpPr txBox="1">
            <a:spLocks noChangeArrowheads="1"/>
          </p:cNvSpPr>
          <p:nvPr/>
        </p:nvSpPr>
        <p:spPr bwMode="auto">
          <a:xfrm>
            <a:off x="5611813" y="2789238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+NAO</a:t>
            </a:r>
          </a:p>
        </p:txBody>
      </p:sp>
      <p:sp>
        <p:nvSpPr>
          <p:cNvPr id="41998" name="Text Box 9"/>
          <p:cNvSpPr txBox="1">
            <a:spLocks noChangeArrowheads="1"/>
          </p:cNvSpPr>
          <p:nvPr/>
        </p:nvSpPr>
        <p:spPr bwMode="auto">
          <a:xfrm>
            <a:off x="7615238" y="2789238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+PNA</a:t>
            </a:r>
          </a:p>
        </p:txBody>
      </p:sp>
      <p:sp>
        <p:nvSpPr>
          <p:cNvPr id="41999" name="Text Box 9"/>
          <p:cNvSpPr txBox="1">
            <a:spLocks noChangeArrowheads="1"/>
          </p:cNvSpPr>
          <p:nvPr/>
        </p:nvSpPr>
        <p:spPr bwMode="auto">
          <a:xfrm>
            <a:off x="3541713" y="5897563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-AO</a:t>
            </a:r>
          </a:p>
        </p:txBody>
      </p:sp>
      <p:sp>
        <p:nvSpPr>
          <p:cNvPr id="42000" name="Text Box 9"/>
          <p:cNvSpPr txBox="1">
            <a:spLocks noChangeArrowheads="1"/>
          </p:cNvSpPr>
          <p:nvPr/>
        </p:nvSpPr>
        <p:spPr bwMode="auto">
          <a:xfrm>
            <a:off x="5611813" y="5897563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-NAO</a:t>
            </a:r>
          </a:p>
        </p:txBody>
      </p:sp>
      <p:sp>
        <p:nvSpPr>
          <p:cNvPr id="42001" name="Text Box 9"/>
          <p:cNvSpPr txBox="1">
            <a:spLocks noChangeArrowheads="1"/>
          </p:cNvSpPr>
          <p:nvPr/>
        </p:nvSpPr>
        <p:spPr bwMode="auto">
          <a:xfrm>
            <a:off x="7615238" y="5897563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-PNA</a:t>
            </a:r>
          </a:p>
        </p:txBody>
      </p:sp>
      <p:sp>
        <p:nvSpPr>
          <p:cNvPr id="42002" name="TextBox 20"/>
          <p:cNvSpPr txBox="1">
            <a:spLocks noChangeArrowheads="1"/>
          </p:cNvSpPr>
          <p:nvPr/>
        </p:nvSpPr>
        <p:spPr bwMode="auto">
          <a:xfrm>
            <a:off x="5372100" y="3187700"/>
            <a:ext cx="3676650" cy="8302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Current</a:t>
            </a:r>
          </a:p>
        </p:txBody>
      </p:sp>
      <p:sp>
        <p:nvSpPr>
          <p:cNvPr id="42003" name="Rounded Rectangle 1"/>
          <p:cNvSpPr>
            <a:spLocks noChangeArrowheads="1"/>
          </p:cNvSpPr>
          <p:nvPr/>
        </p:nvSpPr>
        <p:spPr bwMode="auto">
          <a:xfrm>
            <a:off x="2982913" y="823913"/>
            <a:ext cx="2038350" cy="27432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2004" name="Rounded Rectangle 22"/>
          <p:cNvSpPr>
            <a:spLocks noChangeArrowheads="1"/>
          </p:cNvSpPr>
          <p:nvPr/>
        </p:nvSpPr>
        <p:spPr bwMode="auto">
          <a:xfrm>
            <a:off x="5038725" y="3954463"/>
            <a:ext cx="2038350" cy="27432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2005" name="Rounded Rectangle 23"/>
          <p:cNvSpPr>
            <a:spLocks noChangeArrowheads="1"/>
          </p:cNvSpPr>
          <p:nvPr/>
        </p:nvSpPr>
        <p:spPr bwMode="auto">
          <a:xfrm>
            <a:off x="7105650" y="3900488"/>
            <a:ext cx="2038350" cy="27432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2006" name="Text Box 9"/>
          <p:cNvSpPr txBox="1">
            <a:spLocks noChangeArrowheads="1"/>
          </p:cNvSpPr>
          <p:nvPr/>
        </p:nvSpPr>
        <p:spPr bwMode="auto">
          <a:xfrm>
            <a:off x="1482725" y="5897563"/>
            <a:ext cx="11049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El Niño</a:t>
            </a:r>
          </a:p>
        </p:txBody>
      </p:sp>
      <p:pic>
        <p:nvPicPr>
          <p:cNvPr id="105476" name="Picture 4" descr="http://www.cpc.ncep.noaa.gov/products/predictions/long_range/lead03/off03_temp.gif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0"/>
            <a:ext cx="7381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http://www.cpc.ncep.noaa.gov/products/predictions/long_range/seasonal.php?lead=1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103313" y="2230438"/>
            <a:ext cx="1104900" cy="2554287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NOAA thinks its going to be a normal winter for us!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Climate Change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1262062"/>
          </a:xfrm>
        </p:spPr>
        <p:txBody>
          <a:bodyPr/>
          <a:lstStyle/>
          <a:p>
            <a:pPr eaLnBrk="1" hangingPunct="1"/>
            <a:r>
              <a:rPr lang="en-US" altLang="en-US" smtClean="0"/>
              <a:t> Enhanced greenhouse effect due to CO</a:t>
            </a:r>
            <a:r>
              <a:rPr lang="en-US" altLang="en-US" baseline="-25000" smtClean="0"/>
              <a:t>2</a:t>
            </a:r>
          </a:p>
          <a:p>
            <a:pPr lvl="1" eaLnBrk="1" hangingPunct="1"/>
            <a:r>
              <a:rPr lang="en-US" altLang="en-US" smtClean="0"/>
              <a:t>  Discovery of Global Warming</a:t>
            </a:r>
          </a:p>
        </p:txBody>
      </p:sp>
      <p:pic>
        <p:nvPicPr>
          <p:cNvPr id="4301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1971675"/>
            <a:ext cx="48228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366713" y="1935163"/>
            <a:ext cx="3436937" cy="20621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From the American Institute of Physics website</a:t>
            </a:r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28613" y="3992563"/>
            <a:ext cx="3436937" cy="1570037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https://www.aip.org/history/climate/index.htm</a:t>
            </a:r>
          </a:p>
        </p:txBody>
      </p:sp>
      <p:pic>
        <p:nvPicPr>
          <p:cNvPr id="4301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5950"/>
            <a:ext cx="40481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Climate Change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5881687"/>
          </a:xfrm>
        </p:spPr>
        <p:txBody>
          <a:bodyPr/>
          <a:lstStyle/>
          <a:p>
            <a:pPr eaLnBrk="1" hangingPunct="1"/>
            <a:r>
              <a:rPr lang="en-US" altLang="en-US" smtClean="0"/>
              <a:t> Enhanced greenhouse effect due to CO</a:t>
            </a:r>
            <a:r>
              <a:rPr lang="en-US" altLang="en-US" baseline="-25000" smtClean="0"/>
              <a:t>2</a:t>
            </a:r>
          </a:p>
          <a:p>
            <a:pPr lvl="1" eaLnBrk="1" hangingPunct="1"/>
            <a:r>
              <a:rPr lang="en-US" altLang="en-US" smtClean="0"/>
              <a:t>  Discovery of Global Warming</a:t>
            </a:r>
          </a:p>
          <a:p>
            <a:pPr lvl="2" eaLnBrk="1" hangingPunct="1"/>
            <a:r>
              <a:rPr lang="en-US" altLang="en-US" smtClean="0"/>
              <a:t> 1820 Joseph Fourier</a:t>
            </a:r>
          </a:p>
          <a:p>
            <a:pPr lvl="3" eaLnBrk="1" hangingPunct="1"/>
            <a:r>
              <a:rPr lang="en-US" altLang="en-US" smtClean="0"/>
              <a:t> Sunlight penetrates atmosphere, but doesn’t leave as light</a:t>
            </a:r>
          </a:p>
          <a:p>
            <a:pPr lvl="3" eaLnBrk="1" hangingPunct="1"/>
            <a:r>
              <a:rPr lang="en-US" altLang="en-US" smtClean="0"/>
              <a:t> Heat has to escape somehow as “invisible radiation” … IR</a:t>
            </a:r>
          </a:p>
          <a:p>
            <a:pPr lvl="2" eaLnBrk="1" hangingPunct="1"/>
            <a:r>
              <a:rPr lang="en-US" altLang="en-US" smtClean="0"/>
              <a:t> 1886 Svante Arrhenius </a:t>
            </a:r>
          </a:p>
          <a:p>
            <a:pPr lvl="3" eaLnBrk="1" hangingPunct="1"/>
            <a:r>
              <a:rPr lang="en-US" altLang="en-US" smtClean="0"/>
              <a:t> Reducing CO</a:t>
            </a:r>
            <a:r>
              <a:rPr lang="en-US" altLang="en-US" baseline="-25000" smtClean="0"/>
              <a:t>2</a:t>
            </a:r>
            <a:r>
              <a:rPr lang="en-US" altLang="en-US" smtClean="0"/>
              <a:t> by half could cool Europe 4° – 5° C</a:t>
            </a:r>
          </a:p>
          <a:p>
            <a:pPr lvl="3" eaLnBrk="1" hangingPunct="1"/>
            <a:r>
              <a:rPr lang="en-US" altLang="en-US" smtClean="0"/>
              <a:t> Could this explain the ice ages?  How?</a:t>
            </a:r>
          </a:p>
          <a:p>
            <a:pPr lvl="2" eaLnBrk="1" hangingPunct="1"/>
            <a:r>
              <a:rPr lang="en-US" altLang="en-US" smtClean="0"/>
              <a:t> 1896 Arvid Högbom  </a:t>
            </a:r>
          </a:p>
          <a:p>
            <a:pPr lvl="3" eaLnBrk="1" hangingPunct="1"/>
            <a:r>
              <a:rPr lang="en-US" altLang="en-US" smtClean="0"/>
              <a:t> Doubling CO</a:t>
            </a:r>
            <a:r>
              <a:rPr lang="en-US" altLang="en-US" baseline="-25000" smtClean="0"/>
              <a:t>2</a:t>
            </a:r>
            <a:r>
              <a:rPr lang="en-US" altLang="en-US" smtClean="0"/>
              <a:t> would warm earth by 5° – 6° C</a:t>
            </a:r>
          </a:p>
          <a:p>
            <a:pPr lvl="3" eaLnBrk="1" hangingPunct="1"/>
            <a:r>
              <a:rPr lang="en-US" altLang="en-US" smtClean="0"/>
              <a:t> But we could never do that … the oceans absorb too much!</a:t>
            </a:r>
          </a:p>
          <a:p>
            <a:pPr lvl="2" eaLnBrk="1" hangingPunct="1"/>
            <a:r>
              <a:rPr lang="en-US" altLang="en-US" smtClean="0"/>
              <a:t> 1938 Guy Stewart Callendar</a:t>
            </a:r>
          </a:p>
          <a:p>
            <a:pPr lvl="3" eaLnBrk="1" hangingPunct="1"/>
            <a:r>
              <a:rPr lang="en-US" altLang="en-US" smtClean="0"/>
              <a:t> CO2 had increased by 10% since early 19</a:t>
            </a:r>
            <a:r>
              <a:rPr lang="en-US" altLang="en-US" baseline="30000" smtClean="0"/>
              <a:t>th</a:t>
            </a:r>
            <a:r>
              <a:rPr lang="en-US" altLang="en-US" smtClean="0"/>
              <a:t> century</a:t>
            </a:r>
          </a:p>
          <a:p>
            <a:pPr lvl="3" eaLnBrk="1" hangingPunct="1"/>
            <a:r>
              <a:rPr lang="en-US" altLang="en-US" smtClean="0"/>
              <a:t> This explained the observed warming since then</a:t>
            </a:r>
          </a:p>
          <a:p>
            <a:pPr lvl="3"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Intergovernmental Panel on Climate Change</a:t>
            </a:r>
          </a:p>
          <a:p>
            <a:pPr lvl="1" eaLnBrk="1" hangingPunct="1"/>
            <a:r>
              <a:rPr lang="en-US" altLang="en-US" smtClean="0"/>
              <a:t> Established in 1988</a:t>
            </a:r>
          </a:p>
          <a:p>
            <a:pPr lvl="2" eaLnBrk="1" hangingPunct="1"/>
            <a:r>
              <a:rPr lang="en-US" altLang="en-US" smtClean="0"/>
              <a:t> World Meteorological Organization (WMO)</a:t>
            </a:r>
          </a:p>
          <a:p>
            <a:pPr lvl="2" eaLnBrk="1" hangingPunct="1"/>
            <a:r>
              <a:rPr lang="en-US" altLang="en-US" smtClean="0"/>
              <a:t> UN Environment Programme (UNEP)</a:t>
            </a:r>
          </a:p>
          <a:p>
            <a:pPr lvl="1" eaLnBrk="1" hangingPunct="1"/>
            <a:r>
              <a:rPr lang="en-US" altLang="en-US" smtClean="0"/>
              <a:t> Mandate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488950" y="3317875"/>
            <a:ext cx="8167688" cy="3081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“The role of the IPCC is to assess on a comprehensive, objective, open and transparent basis the scientific, technical and socio-economic information relevant to understanding the scientific basis of risk of human-induced climate change, its potential impacts and options for adaptation and mitigation.”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000125" y="6337300"/>
            <a:ext cx="714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http://www.ipcc.ch/about/about.htm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24363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IPCC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"/>
          <a:stretch>
            <a:fillRect/>
          </a:stretch>
        </p:blipFill>
        <p:spPr bwMode="auto">
          <a:xfrm>
            <a:off x="4113213" y="0"/>
            <a:ext cx="5030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8728075" cy="3876675"/>
          </a:xfrm>
        </p:spPr>
        <p:txBody>
          <a:bodyPr/>
          <a:lstStyle/>
          <a:p>
            <a:pPr eaLnBrk="1" hangingPunct="1"/>
            <a:r>
              <a:rPr lang="en-US" altLang="en-US" smtClean="0"/>
              <a:t> 5</a:t>
            </a:r>
            <a:r>
              <a:rPr lang="en-US" altLang="en-US" baseline="30000" smtClean="0"/>
              <a:t>th</a:t>
            </a:r>
            <a:r>
              <a:rPr lang="en-US" altLang="en-US" smtClean="0"/>
              <a:t> Assessment (AR5)</a:t>
            </a:r>
          </a:p>
          <a:p>
            <a:pPr marL="579438" lvl="1" eaLnBrk="1" hangingPunct="1"/>
            <a:r>
              <a:rPr lang="en-US" altLang="en-US" smtClean="0"/>
              <a:t> Released 2013</a:t>
            </a:r>
          </a:p>
          <a:p>
            <a:pPr marL="579438" lvl="1" eaLnBrk="1" hangingPunct="1"/>
            <a:r>
              <a:rPr lang="en-US" altLang="en-US" smtClean="0"/>
              <a:t> WGI = 1535 pages!</a:t>
            </a:r>
          </a:p>
          <a:p>
            <a:pPr marL="911225" lvl="2" eaLnBrk="1" hangingPunct="1"/>
            <a:r>
              <a:rPr lang="en-US" altLang="en-US" smtClean="0"/>
              <a:t> available on line</a:t>
            </a:r>
          </a:p>
          <a:p>
            <a:pPr marL="911225" lvl="2" eaLnBrk="1" hangingPunct="1">
              <a:buFont typeface="Webdings" pitchFamily="18" charset="2"/>
              <a:buNone/>
            </a:pPr>
            <a:r>
              <a:rPr lang="en-US" altLang="en-US" sz="2200" smtClean="0"/>
              <a:t>ipcc-wg1.ucar.edu/wg1</a:t>
            </a:r>
          </a:p>
          <a:p>
            <a:pPr marL="911225" lvl="2" eaLnBrk="1" hangingPunct="1">
              <a:buFont typeface="Webdings" pitchFamily="18" charset="2"/>
              <a:buNone/>
            </a:pPr>
            <a:endParaRPr lang="en-US" altLang="en-US" sz="2200" smtClean="0"/>
          </a:p>
          <a:p>
            <a:pPr marL="911225" lvl="2" eaLnBrk="1" hangingPunct="1"/>
            <a:r>
              <a:rPr lang="en-US" altLang="en-US" smtClean="0"/>
              <a:t> available in print</a:t>
            </a:r>
          </a:p>
          <a:p>
            <a:pPr marL="911225" lvl="2" eaLnBrk="1" hangingPunct="1">
              <a:buFont typeface="Webdings" pitchFamily="18" charset="2"/>
              <a:buNone/>
            </a:pPr>
            <a:r>
              <a:rPr lang="en-US" altLang="en-US" sz="2200" smtClean="0"/>
              <a:t>Cambridge U. Press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Climate Drivers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633412"/>
          </a:xfrm>
        </p:spPr>
        <p:txBody>
          <a:bodyPr/>
          <a:lstStyle/>
          <a:p>
            <a:pPr eaLnBrk="1" hangingPunct="1"/>
            <a:r>
              <a:rPr lang="en-US" altLang="en-US" smtClean="0"/>
              <a:t> Greenhouse Gases:  CO</a:t>
            </a:r>
            <a:r>
              <a:rPr lang="en-US" altLang="en-US" baseline="-25000" smtClean="0"/>
              <a:t>2</a:t>
            </a:r>
            <a:r>
              <a:rPr lang="en-US" altLang="en-US" smtClean="0"/>
              <a:t>, CH</a:t>
            </a:r>
            <a:r>
              <a:rPr lang="en-US" altLang="en-US" baseline="-25000" smtClean="0"/>
              <a:t>4</a:t>
            </a:r>
            <a:r>
              <a:rPr lang="en-US" altLang="en-US" smtClean="0"/>
              <a:t>, H</a:t>
            </a:r>
            <a:r>
              <a:rPr lang="en-US" altLang="en-US" baseline="-25000" smtClean="0"/>
              <a:t>2</a:t>
            </a:r>
            <a:r>
              <a:rPr lang="en-US" altLang="en-US" smtClean="0"/>
              <a:t>O, NO</a:t>
            </a:r>
            <a:r>
              <a:rPr lang="en-US" altLang="en-US" baseline="-25000" smtClean="0"/>
              <a:t>x</a:t>
            </a:r>
          </a:p>
        </p:txBody>
      </p:sp>
      <p:pic>
        <p:nvPicPr>
          <p:cNvPr id="47108" name="Picture 11" descr="TS-02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381125"/>
            <a:ext cx="65563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AutoShape 13"/>
          <p:cNvSpPr>
            <a:spLocks/>
          </p:cNvSpPr>
          <p:nvPr/>
        </p:nvSpPr>
        <p:spPr bwMode="auto">
          <a:xfrm>
            <a:off x="1379538" y="2479675"/>
            <a:ext cx="88900" cy="1254125"/>
          </a:xfrm>
          <a:prstGeom prst="leftBrace">
            <a:avLst>
              <a:gd name="adj1" fmla="val 117560"/>
              <a:gd name="adj2" fmla="val 50000"/>
            </a:avLst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7150" name="Text Box 14"/>
          <p:cNvSpPr txBox="1">
            <a:spLocks noChangeArrowheads="1"/>
          </p:cNvSpPr>
          <p:nvPr/>
        </p:nvSpPr>
        <p:spPr bwMode="auto">
          <a:xfrm>
            <a:off x="0" y="2589213"/>
            <a:ext cx="1458913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Grey Bars = Natural Variability</a:t>
            </a:r>
          </a:p>
        </p:txBody>
      </p:sp>
      <p:sp>
        <p:nvSpPr>
          <p:cNvPr id="347151" name="Text Box 15"/>
          <p:cNvSpPr txBox="1">
            <a:spLocks noChangeArrowheads="1"/>
          </p:cNvSpPr>
          <p:nvPr/>
        </p:nvSpPr>
        <p:spPr bwMode="auto">
          <a:xfrm>
            <a:off x="8104188" y="4348163"/>
            <a:ext cx="1039812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Com-bined rate of change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49500" y="1598613"/>
            <a:ext cx="1458913" cy="5842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CO</a:t>
            </a:r>
            <a:r>
              <a:rPr lang="en-US" altLang="en-US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349500" y="4324350"/>
            <a:ext cx="1458913" cy="5842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CH</a:t>
            </a:r>
            <a:r>
              <a:rPr lang="en-US" altLang="en-US" baseline="-250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773738" y="1598613"/>
            <a:ext cx="1458912" cy="5842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NO</a:t>
            </a:r>
            <a:r>
              <a:rPr lang="en-US" altLang="en-US" baseline="-25000">
                <a:solidFill>
                  <a:schemeClr val="tx1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7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347150" grpId="0"/>
      <p:bldP spid="347151" grpId="0"/>
      <p:bldP spid="8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AR5 WGI Atmospheric Changes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365250"/>
          </a:xfrm>
        </p:spPr>
        <p:txBody>
          <a:bodyPr/>
          <a:lstStyle/>
          <a:p>
            <a:r>
              <a:rPr lang="en-US" altLang="en-US" smtClean="0"/>
              <a:t> CO</a:t>
            </a:r>
            <a:r>
              <a:rPr lang="en-US" altLang="en-US" baseline="-25000" smtClean="0"/>
              <a:t>2</a:t>
            </a:r>
            <a:r>
              <a:rPr lang="en-US" altLang="en-US" smtClean="0"/>
              <a:t> increasing steadily … 80 ppm since 1960</a:t>
            </a:r>
          </a:p>
        </p:txBody>
      </p:sp>
      <p:pic>
        <p:nvPicPr>
          <p:cNvPr id="48132" name="Picture 2" descr="http://www.climatechange2013.org/images/figures/WGI_AR5_Fig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8763"/>
            <a:ext cx="73152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2360613" y="4203700"/>
            <a:ext cx="5554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00"/>
                </a:solidFill>
                <a:latin typeface="Arial" charset="0"/>
              </a:rPr>
              <a:t>Rate of CO</a:t>
            </a:r>
            <a:r>
              <a:rPr lang="en-US" altLang="en-US" sz="1800" baseline="-25000">
                <a:solidFill>
                  <a:srgbClr val="008000"/>
                </a:solidFill>
                <a:latin typeface="Arial" charset="0"/>
              </a:rPr>
              <a:t>2</a:t>
            </a:r>
            <a:r>
              <a:rPr lang="en-US" altLang="en-US" sz="1800">
                <a:solidFill>
                  <a:srgbClr val="008000"/>
                </a:solidFill>
                <a:latin typeface="Arial" charset="0"/>
              </a:rPr>
              <a:t> change mostly due to seasons</a:t>
            </a:r>
          </a:p>
        </p:txBody>
      </p:sp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4641850" y="3590925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00"/>
                </a:solidFill>
                <a:latin typeface="Arial" charset="0"/>
              </a:rPr>
              <a:t>Red &amp; blue different data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NOAA &amp; National Climatic Data Ctr.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4213"/>
            <a:ext cx="9144000" cy="641350"/>
          </a:xfrm>
        </p:spPr>
        <p:txBody>
          <a:bodyPr/>
          <a:lstStyle/>
          <a:p>
            <a:pPr eaLnBrk="1" hangingPunct="1"/>
            <a:r>
              <a:rPr lang="en-US" altLang="en-US" smtClean="0"/>
              <a:t> Global Climate Change Indicators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1000125" y="6491288"/>
            <a:ext cx="714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http://www.ncdc.noaa.gov/indicators/</a:t>
            </a:r>
          </a:p>
        </p:txBody>
      </p:sp>
      <p:pic>
        <p:nvPicPr>
          <p:cNvPr id="4915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062163"/>
            <a:ext cx="57404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15588" r="65393" b="79179"/>
          <a:stretch>
            <a:fillRect/>
          </a:stretch>
        </p:blipFill>
        <p:spPr bwMode="auto">
          <a:xfrm>
            <a:off x="1430338" y="1360488"/>
            <a:ext cx="62833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04863"/>
            <a:ext cx="4491038" cy="2395537"/>
          </a:xfrm>
        </p:spPr>
        <p:txBody>
          <a:bodyPr/>
          <a:lstStyle/>
          <a:p>
            <a:pPr eaLnBrk="1" hangingPunct="1"/>
            <a:r>
              <a:rPr lang="en-US" altLang="en-US" smtClean="0"/>
              <a:t> Explaining the past</a:t>
            </a:r>
          </a:p>
          <a:p>
            <a:pPr marL="581025" lvl="1" eaLnBrk="1" hangingPunct="1"/>
            <a:r>
              <a:rPr lang="en-US" altLang="en-US" smtClean="0"/>
              <a:t> Natural forcing not sufficient for temp. rise observed.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262438" cy="6858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IPCC ARF WGI</a:t>
            </a:r>
          </a:p>
        </p:txBody>
      </p:sp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6350"/>
            <a:ext cx="489902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 rot="-309511">
            <a:off x="4656138" y="2244725"/>
            <a:ext cx="4489450" cy="679450"/>
          </a:xfrm>
          <a:prstGeom prst="ellips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661025" y="2317750"/>
            <a:ext cx="1603375" cy="522288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Arial" charset="0"/>
              </a:rPr>
              <a:t>Volcanic Eruptions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climatechange2013.org/images/figures/WGI_AR5_Fig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527175"/>
            <a:ext cx="698817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AR5 WGI Atmospheric Changes</a:t>
            </a: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365250"/>
          </a:xfrm>
        </p:spPr>
        <p:txBody>
          <a:bodyPr/>
          <a:lstStyle/>
          <a:p>
            <a:r>
              <a:rPr lang="en-US" altLang="en-US" smtClean="0"/>
              <a:t> CH</a:t>
            </a:r>
            <a:r>
              <a:rPr lang="en-US" altLang="en-US" baseline="-25000" smtClean="0"/>
              <a:t>4</a:t>
            </a:r>
            <a:r>
              <a:rPr lang="en-US" altLang="en-US" smtClean="0"/>
              <a:t> flattened for a while</a:t>
            </a:r>
          </a:p>
        </p:txBody>
      </p:sp>
      <p:sp>
        <p:nvSpPr>
          <p:cNvPr id="51205" name="TextBox 3"/>
          <p:cNvSpPr txBox="1">
            <a:spLocks noChangeArrowheads="1"/>
          </p:cNvSpPr>
          <p:nvPr/>
        </p:nvSpPr>
        <p:spPr bwMode="auto">
          <a:xfrm>
            <a:off x="2184400" y="6127750"/>
            <a:ext cx="476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00"/>
                </a:solidFill>
                <a:latin typeface="Arial" charset="0"/>
              </a:rPr>
              <a:t>Rate of CH</a:t>
            </a:r>
            <a:r>
              <a:rPr lang="en-US" altLang="en-US" sz="1800" baseline="-25000">
                <a:solidFill>
                  <a:srgbClr val="008000"/>
                </a:solidFill>
                <a:latin typeface="Arial" charset="0"/>
              </a:rPr>
              <a:t>4</a:t>
            </a:r>
            <a:r>
              <a:rPr lang="en-US" altLang="en-US" sz="1800">
                <a:solidFill>
                  <a:srgbClr val="008000"/>
                </a:solidFill>
                <a:latin typeface="Arial" charset="0"/>
              </a:rPr>
              <a:t> change mostly due to seasons</a:t>
            </a: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3698875" y="3468688"/>
            <a:ext cx="4148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00"/>
                </a:solidFill>
                <a:latin typeface="Arial" charset="0"/>
              </a:rPr>
              <a:t>Red, green &amp; blue different data sets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5786438" y="2228850"/>
            <a:ext cx="2143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33FF"/>
                </a:solidFill>
                <a:latin typeface="Arial" charset="0"/>
              </a:rPr>
              <a:t>Thawing of arctic wetlands increasing CH</a:t>
            </a:r>
            <a:r>
              <a:rPr lang="en-US" altLang="en-US" sz="1800" baseline="-25000">
                <a:solidFill>
                  <a:srgbClr val="3333FF"/>
                </a:solidFill>
                <a:latin typeface="Arial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Climate Prediction Center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668337"/>
          </a:xfrm>
        </p:spPr>
        <p:txBody>
          <a:bodyPr/>
          <a:lstStyle/>
          <a:p>
            <a:r>
              <a:rPr lang="en-US" altLang="en-US" smtClean="0"/>
              <a:t> Climate &amp; Weather Linkage</a:t>
            </a:r>
          </a:p>
        </p:txBody>
      </p:sp>
      <p:pic>
        <p:nvPicPr>
          <p:cNvPr id="6148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3100"/>
            <a:ext cx="9144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504950"/>
            <a:ext cx="75692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081088" y="4360863"/>
            <a:ext cx="4025900" cy="2667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184775" y="4081463"/>
            <a:ext cx="2798763" cy="8318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Mostly a tropical phenomenon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AR5 Greenhouse Gases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668337"/>
          </a:xfrm>
        </p:spPr>
        <p:txBody>
          <a:bodyPr/>
          <a:lstStyle/>
          <a:p>
            <a:r>
              <a:rPr lang="en-US" altLang="en-US" smtClean="0"/>
              <a:t> Getting worse through 2010</a:t>
            </a:r>
          </a:p>
        </p:txBody>
      </p:sp>
      <p:pic>
        <p:nvPicPr>
          <p:cNvPr id="52228" name="Picture 2" descr="https://www.ipcc.ch/report/graphics/images/Assessment%20Reports/AR5%20-%20Synthesis%20Report/SPM/SPM.1_rev1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28"/>
          <a:stretch>
            <a:fillRect/>
          </a:stretch>
        </p:blipFill>
        <p:spPr bwMode="auto">
          <a:xfrm>
            <a:off x="1062038" y="1381125"/>
            <a:ext cx="701992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AR5 Anthropogenic Gases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668337"/>
          </a:xfrm>
        </p:spPr>
        <p:txBody>
          <a:bodyPr/>
          <a:lstStyle/>
          <a:p>
            <a:r>
              <a:rPr lang="en-US" altLang="en-US" smtClean="0"/>
              <a:t> Getting worse through 2010 …</a:t>
            </a:r>
          </a:p>
        </p:txBody>
      </p:sp>
      <p:pic>
        <p:nvPicPr>
          <p:cNvPr id="53252" name="Picture 2" descr="https://www.ipcc.ch/report/graphics/images/Assessment%20Reports/AR5%20-%20Synthesis%20Report/SPM/SPM.02_rev1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0338"/>
            <a:ext cx="91440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465888"/>
            <a:ext cx="5895975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FOLU = Forestry &amp; Other Land Use</a:t>
            </a:r>
          </a:p>
        </p:txBody>
      </p:sp>
      <p:pic>
        <p:nvPicPr>
          <p:cNvPr id="6" name="Picture 2" descr="https://www.ipcc.ch/report/graphics/images/Assessment%20Reports/AR5%20-%20Synthesis%20Report/SPM/SPM.02_rev1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61702" r="34583" b="13147"/>
          <a:stretch>
            <a:fillRect/>
          </a:stretch>
        </p:blipFill>
        <p:spPr bwMode="auto">
          <a:xfrm>
            <a:off x="6848475" y="3863975"/>
            <a:ext cx="18954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1384300"/>
            <a:ext cx="9148763" cy="5473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4275" name="Picture 13" descr="SPM-2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7"/>
          <a:stretch>
            <a:fillRect/>
          </a:stretch>
        </p:blipFill>
        <p:spPr bwMode="auto">
          <a:xfrm>
            <a:off x="549275" y="1397000"/>
            <a:ext cx="4975225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ARF WGI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Radiative Forcing 1750 - 2005</a:t>
            </a:r>
          </a:p>
        </p:txBody>
      </p:sp>
      <p:sp>
        <p:nvSpPr>
          <p:cNvPr id="344071" name="Text Box 7"/>
          <p:cNvSpPr txBox="1">
            <a:spLocks noChangeArrowheads="1"/>
          </p:cNvSpPr>
          <p:nvPr/>
        </p:nvSpPr>
        <p:spPr bwMode="auto">
          <a:xfrm>
            <a:off x="2120900" y="1563688"/>
            <a:ext cx="14287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Carbon Dioxide</a:t>
            </a:r>
          </a:p>
        </p:txBody>
      </p:sp>
      <p:sp>
        <p:nvSpPr>
          <p:cNvPr id="344072" name="Line 8"/>
          <p:cNvSpPr>
            <a:spLocks noChangeShapeType="1"/>
          </p:cNvSpPr>
          <p:nvPr/>
        </p:nvSpPr>
        <p:spPr bwMode="auto">
          <a:xfrm flipV="1">
            <a:off x="4991100" y="1839913"/>
            <a:ext cx="1025525" cy="950912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65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073" name="Oval 9"/>
          <p:cNvSpPr>
            <a:spLocks noChangeArrowheads="1"/>
          </p:cNvSpPr>
          <p:nvPr/>
        </p:nvSpPr>
        <p:spPr bwMode="auto">
          <a:xfrm>
            <a:off x="2306638" y="2687638"/>
            <a:ext cx="2801937" cy="512762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4074" name="Text Box 10"/>
          <p:cNvSpPr txBox="1">
            <a:spLocks noChangeArrowheads="1"/>
          </p:cNvSpPr>
          <p:nvPr/>
        </p:nvSpPr>
        <p:spPr bwMode="auto">
          <a:xfrm>
            <a:off x="5948363" y="1382713"/>
            <a:ext cx="2854325" cy="1323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Ozone in stratosphere absorbs UV, ozone in troposphere is a greenhouse gas (GHG)</a:t>
            </a:r>
          </a:p>
        </p:txBody>
      </p:sp>
      <p:sp>
        <p:nvSpPr>
          <p:cNvPr id="344075" name="Oval 11"/>
          <p:cNvSpPr>
            <a:spLocks noChangeArrowheads="1"/>
          </p:cNvSpPr>
          <p:nvPr/>
        </p:nvSpPr>
        <p:spPr bwMode="auto">
          <a:xfrm>
            <a:off x="2417763" y="3571875"/>
            <a:ext cx="2430462" cy="619125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4076" name="Text Box 12"/>
          <p:cNvSpPr txBox="1">
            <a:spLocks noChangeArrowheads="1"/>
          </p:cNvSpPr>
          <p:nvPr/>
        </p:nvSpPr>
        <p:spPr bwMode="auto">
          <a:xfrm>
            <a:off x="2120900" y="2266950"/>
            <a:ext cx="144462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Methane</a:t>
            </a:r>
          </a:p>
        </p:txBody>
      </p:sp>
      <p:sp>
        <p:nvSpPr>
          <p:cNvPr id="344078" name="Line 14"/>
          <p:cNvSpPr>
            <a:spLocks noChangeShapeType="1"/>
          </p:cNvSpPr>
          <p:nvPr/>
        </p:nvSpPr>
        <p:spPr bwMode="auto">
          <a:xfrm flipV="1">
            <a:off x="4918075" y="3106738"/>
            <a:ext cx="1316038" cy="642937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65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079" name="Text Box 15"/>
          <p:cNvSpPr txBox="1">
            <a:spLocks noChangeArrowheads="1"/>
          </p:cNvSpPr>
          <p:nvPr/>
        </p:nvSpPr>
        <p:spPr bwMode="auto">
          <a:xfrm>
            <a:off x="5948363" y="2881313"/>
            <a:ext cx="2854325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Buildings increase surface albedo relative to forests</a:t>
            </a:r>
          </a:p>
        </p:txBody>
      </p:sp>
      <p:sp>
        <p:nvSpPr>
          <p:cNvPr id="344080" name="Line 16"/>
          <p:cNvSpPr>
            <a:spLocks noChangeShapeType="1"/>
          </p:cNvSpPr>
          <p:nvPr/>
        </p:nvSpPr>
        <p:spPr bwMode="auto">
          <a:xfrm flipV="1">
            <a:off x="4343400" y="4354513"/>
            <a:ext cx="1725613" cy="2063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65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081" name="Text Box 17"/>
          <p:cNvSpPr txBox="1">
            <a:spLocks noChangeArrowheads="1"/>
          </p:cNvSpPr>
          <p:nvPr/>
        </p:nvSpPr>
        <p:spPr bwMode="auto">
          <a:xfrm>
            <a:off x="5948363" y="4090988"/>
            <a:ext cx="2854325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Aerosols (particles) reflect sunlight AND increase cloud cover (eg. Contrails)</a:t>
            </a:r>
          </a:p>
        </p:txBody>
      </p:sp>
      <p:sp>
        <p:nvSpPr>
          <p:cNvPr id="344082" name="Oval 18"/>
          <p:cNvSpPr>
            <a:spLocks noChangeArrowheads="1"/>
          </p:cNvSpPr>
          <p:nvPr/>
        </p:nvSpPr>
        <p:spPr bwMode="auto">
          <a:xfrm>
            <a:off x="2266950" y="4062413"/>
            <a:ext cx="1963738" cy="1027112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4083" name="Line 19"/>
          <p:cNvSpPr>
            <a:spLocks noChangeShapeType="1"/>
          </p:cNvSpPr>
          <p:nvPr/>
        </p:nvSpPr>
        <p:spPr bwMode="auto">
          <a:xfrm>
            <a:off x="4322763" y="5641975"/>
            <a:ext cx="1797050" cy="1555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65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084" name="Oval 20"/>
          <p:cNvSpPr>
            <a:spLocks noChangeArrowheads="1"/>
          </p:cNvSpPr>
          <p:nvPr/>
        </p:nvSpPr>
        <p:spPr bwMode="auto">
          <a:xfrm>
            <a:off x="2990850" y="5394325"/>
            <a:ext cx="1206500" cy="512763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4085" name="Text Box 21"/>
          <p:cNvSpPr txBox="1">
            <a:spLocks noChangeArrowheads="1"/>
          </p:cNvSpPr>
          <p:nvPr/>
        </p:nvSpPr>
        <p:spPr bwMode="auto">
          <a:xfrm>
            <a:off x="5948363" y="5605463"/>
            <a:ext cx="2854325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Solar radiation has increased since 1750 (Little Ice Age end)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727954" y="1280470"/>
            <a:ext cx="1457504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</a:rPr>
              <a:t>Warming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063129" y="1280470"/>
            <a:ext cx="1457504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</a:rPr>
              <a:t>Cooling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4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34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4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4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4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71" grpId="0"/>
      <p:bldP spid="344072" grpId="0" animBg="1"/>
      <p:bldP spid="344073" grpId="0" animBg="1"/>
      <p:bldP spid="344074" grpId="0"/>
      <p:bldP spid="344075" grpId="0" animBg="1"/>
      <p:bldP spid="344076" grpId="0"/>
      <p:bldP spid="344078" grpId="0" animBg="1"/>
      <p:bldP spid="344079" grpId="0"/>
      <p:bldP spid="344080" grpId="0" animBg="1"/>
      <p:bldP spid="344081" grpId="0"/>
      <p:bldP spid="344082" grpId="0" animBg="1"/>
      <p:bldP spid="344083" grpId="0" animBg="1"/>
      <p:bldP spid="344084" grpId="0" animBg="1"/>
      <p:bldP spid="344085" grpId="0"/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0"/>
          <p:cNvGrpSpPr>
            <a:grpSpLocks/>
          </p:cNvGrpSpPr>
          <p:nvPr/>
        </p:nvGrpSpPr>
        <p:grpSpPr bwMode="auto">
          <a:xfrm>
            <a:off x="615950" y="1314450"/>
            <a:ext cx="8153400" cy="5543550"/>
            <a:chOff x="388" y="828"/>
            <a:chExt cx="5136" cy="3492"/>
          </a:xfrm>
        </p:grpSpPr>
        <p:pic>
          <p:nvPicPr>
            <p:cNvPr id="55303" name="Picture 4" descr="TS-32_FIN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" y="828"/>
              <a:ext cx="5136" cy="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Rectangle 7"/>
            <p:cNvSpPr>
              <a:spLocks noChangeArrowheads="1"/>
            </p:cNvSpPr>
            <p:nvPr/>
          </p:nvSpPr>
          <p:spPr bwMode="auto">
            <a:xfrm>
              <a:off x="2480" y="3053"/>
              <a:ext cx="234" cy="7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5305" name="Rectangle 8"/>
            <p:cNvSpPr>
              <a:spLocks noChangeArrowheads="1"/>
            </p:cNvSpPr>
            <p:nvPr/>
          </p:nvSpPr>
          <p:spPr bwMode="auto">
            <a:xfrm>
              <a:off x="3599" y="3156"/>
              <a:ext cx="234" cy="5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5306" name="Rectangle 9"/>
            <p:cNvSpPr>
              <a:spLocks noChangeArrowheads="1"/>
            </p:cNvSpPr>
            <p:nvPr/>
          </p:nvSpPr>
          <p:spPr bwMode="auto">
            <a:xfrm>
              <a:off x="4717" y="3151"/>
              <a:ext cx="234" cy="5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ARF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9613"/>
            <a:ext cx="9144000" cy="6053137"/>
          </a:xfrm>
        </p:spPr>
        <p:txBody>
          <a:bodyPr/>
          <a:lstStyle/>
          <a:p>
            <a:pPr eaLnBrk="1" hangingPunct="1"/>
            <a:r>
              <a:rPr lang="en-US" altLang="en-US" smtClean="0"/>
              <a:t> Continued Warming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684213"/>
            <a:ext cx="9144000" cy="6053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6358" name="Text Box 6"/>
          <p:cNvSpPr txBox="1">
            <a:spLocks noChangeArrowheads="1"/>
          </p:cNvSpPr>
          <p:nvPr/>
        </p:nvSpPr>
        <p:spPr bwMode="auto">
          <a:xfrm>
            <a:off x="5067300" y="4200525"/>
            <a:ext cx="29781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What we’re committed to by past behavior!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TS-Box5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900"/>
            <a:ext cx="91440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ARF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4213"/>
            <a:ext cx="9144000" cy="6053137"/>
          </a:xfrm>
        </p:spPr>
        <p:txBody>
          <a:bodyPr/>
          <a:lstStyle/>
          <a:p>
            <a:pPr eaLnBrk="1" hangingPunct="1"/>
            <a:r>
              <a:rPr lang="en-US" altLang="en-US" smtClean="0"/>
              <a:t> Effects of Changing Mean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804863"/>
            <a:ext cx="9144000" cy="6053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1687513" y="3114675"/>
            <a:ext cx="1770062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Does not mean it never gets cold!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AR5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9613"/>
            <a:ext cx="9144000" cy="6985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Climate Change Projections, WGI</a:t>
            </a:r>
          </a:p>
          <a:p>
            <a:pPr marL="457200" lvl="1" indent="0" eaLnBrk="1" hangingPunct="1">
              <a:buFont typeface="Webdings" pitchFamily="18" charset="2"/>
              <a:buNone/>
            </a:pPr>
            <a:endParaRPr lang="en-US" altLang="en-US" sz="2400" smtClean="0"/>
          </a:p>
        </p:txBody>
      </p:sp>
      <p:sp>
        <p:nvSpPr>
          <p:cNvPr id="57348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hlinkClick r:id="rId2"/>
              </a:rPr>
              <a:t>http://www.climatechange2013.org/images/report/WG1AR5_Chapter12_FINAL.pdf</a:t>
            </a:r>
            <a:endParaRPr lang="en-US" altLang="en-US" sz="11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>
              <a:solidFill>
                <a:schemeClr val="tx1"/>
              </a:solidFill>
            </a:endParaRPr>
          </a:p>
        </p:txBody>
      </p:sp>
      <p:pic>
        <p:nvPicPr>
          <p:cNvPr id="57349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8088"/>
            <a:ext cx="65532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AR5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9613"/>
            <a:ext cx="9144000" cy="6985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Climate Change Projections, WGI</a:t>
            </a:r>
          </a:p>
          <a:p>
            <a:pPr marL="457200" lvl="1" indent="0" eaLnBrk="1" hangingPunct="1">
              <a:buFont typeface="Webdings" pitchFamily="18" charset="2"/>
              <a:buNone/>
            </a:pPr>
            <a:endParaRPr lang="en-US" altLang="en-US" sz="2400" smtClean="0"/>
          </a:p>
        </p:txBody>
      </p:sp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hlinkClick r:id="rId2"/>
              </a:rPr>
              <a:t>http://www.climatechange2013.org/images/report/WG1AR5_Chapter12_FINAL.pdf</a:t>
            </a:r>
            <a:endParaRPr lang="en-US" altLang="en-US" sz="11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>
              <a:solidFill>
                <a:schemeClr val="tx1"/>
              </a:solidFill>
            </a:endParaRPr>
          </a:p>
        </p:txBody>
      </p:sp>
      <p:pic>
        <p:nvPicPr>
          <p:cNvPr id="58373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8088"/>
            <a:ext cx="65532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95400" y="1208088"/>
            <a:ext cx="6553200" cy="5343525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1169" r="1035" b="71753"/>
          <a:stretch>
            <a:fillRect/>
          </a:stretch>
        </p:blipFill>
        <p:spPr bwMode="auto">
          <a:xfrm>
            <a:off x="0" y="1854200"/>
            <a:ext cx="91440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81363" y="4314825"/>
            <a:ext cx="2581275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00"/>
                </a:solidFill>
                <a:latin typeface="Arial" charset="0"/>
              </a:rPr>
              <a:t>Best Case Scenario: Warming less than 2°C &amp; easing through 21</a:t>
            </a:r>
            <a:r>
              <a:rPr lang="en-US" altLang="en-US" sz="1800" baseline="30000">
                <a:solidFill>
                  <a:srgbClr val="008000"/>
                </a:solidFill>
                <a:latin typeface="Arial" charset="0"/>
              </a:rPr>
              <a:t>st</a:t>
            </a:r>
            <a:r>
              <a:rPr lang="en-US" altLang="en-US" sz="1800">
                <a:solidFill>
                  <a:srgbClr val="008000"/>
                </a:solidFill>
                <a:latin typeface="Arial" charset="0"/>
              </a:rPr>
              <a:t> Century</a:t>
            </a:r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94708" r="1035" b="560"/>
          <a:stretch>
            <a:fillRect/>
          </a:stretch>
        </p:blipFill>
        <p:spPr bwMode="auto">
          <a:xfrm>
            <a:off x="0" y="3914775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AR5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9613"/>
            <a:ext cx="9144000" cy="6985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Climate Change Projections, WGI</a:t>
            </a:r>
          </a:p>
          <a:p>
            <a:pPr marL="457200" lvl="1" indent="0" eaLnBrk="1" hangingPunct="1">
              <a:buFont typeface="Webdings" pitchFamily="18" charset="2"/>
              <a:buNone/>
            </a:pPr>
            <a:endParaRPr lang="en-US" altLang="en-US" sz="2400" smtClean="0"/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hlinkClick r:id="rId2"/>
              </a:rPr>
              <a:t>http://www.climatechange2013.org/images/report/WG1AR5_Chapter12_FINAL.pdf</a:t>
            </a:r>
            <a:endParaRPr lang="en-US" altLang="en-US" sz="11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>
              <a:solidFill>
                <a:schemeClr val="tx1"/>
              </a:solidFill>
            </a:endParaRPr>
          </a:p>
        </p:txBody>
      </p:sp>
      <p:pic>
        <p:nvPicPr>
          <p:cNvPr id="59397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8088"/>
            <a:ext cx="65532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95400" y="1208088"/>
            <a:ext cx="6553200" cy="5343525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1169" r="1035" b="93806"/>
          <a:stretch>
            <a:fillRect/>
          </a:stretch>
        </p:blipFill>
        <p:spPr bwMode="auto">
          <a:xfrm>
            <a:off x="0" y="1854200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84525" y="4314825"/>
            <a:ext cx="2776538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6600"/>
                </a:solidFill>
                <a:latin typeface="Arial" charset="0"/>
              </a:rPr>
              <a:t>Good Scenario: Warming greater than 2°C (&lt;7) &amp; worsening through 21</a:t>
            </a:r>
            <a:r>
              <a:rPr lang="en-US" altLang="en-US" sz="1800" baseline="30000">
                <a:solidFill>
                  <a:srgbClr val="FF6600"/>
                </a:solidFill>
                <a:latin typeface="Arial" charset="0"/>
              </a:rPr>
              <a:t>st</a:t>
            </a:r>
            <a:r>
              <a:rPr lang="en-US" altLang="en-US" sz="1800">
                <a:solidFill>
                  <a:srgbClr val="FF6600"/>
                </a:solidFill>
                <a:latin typeface="Arial" charset="0"/>
              </a:rPr>
              <a:t> Century</a:t>
            </a:r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94708" r="1035" b="560"/>
          <a:stretch>
            <a:fillRect/>
          </a:stretch>
        </p:blipFill>
        <p:spPr bwMode="auto">
          <a:xfrm>
            <a:off x="0" y="3914775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27980" r="1035" b="49985"/>
          <a:stretch>
            <a:fillRect/>
          </a:stretch>
        </p:blipFill>
        <p:spPr bwMode="auto">
          <a:xfrm>
            <a:off x="0" y="2238375"/>
            <a:ext cx="91440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AR5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9613"/>
            <a:ext cx="9144000" cy="6985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Climate Change Projections, WGI</a:t>
            </a:r>
          </a:p>
          <a:p>
            <a:pPr marL="457200" lvl="1" indent="0" eaLnBrk="1" hangingPunct="1">
              <a:buFont typeface="Webdings" pitchFamily="18" charset="2"/>
              <a:buNone/>
            </a:pPr>
            <a:endParaRPr lang="en-US" altLang="en-US" sz="2400" smtClean="0"/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hlinkClick r:id="rId2"/>
              </a:rPr>
              <a:t>http://www.climatechange2013.org/images/report/WG1AR5_Chapter12_FINAL.pdf</a:t>
            </a:r>
            <a:endParaRPr lang="en-US" altLang="en-US" sz="11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>
              <a:solidFill>
                <a:schemeClr val="tx1"/>
              </a:solidFill>
            </a:endParaRPr>
          </a:p>
        </p:txBody>
      </p:sp>
      <p:pic>
        <p:nvPicPr>
          <p:cNvPr id="60421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8088"/>
            <a:ext cx="65532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95400" y="1208088"/>
            <a:ext cx="6553200" cy="5343525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1169" r="1035" b="93806"/>
          <a:stretch>
            <a:fillRect/>
          </a:stretch>
        </p:blipFill>
        <p:spPr bwMode="auto">
          <a:xfrm>
            <a:off x="0" y="1854200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84525" y="4314825"/>
            <a:ext cx="2776538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Arial" charset="0"/>
              </a:rPr>
              <a:t>Bad Scenario: Warming greater than 2°C (&lt;11) &amp; worsening through 21</a:t>
            </a:r>
            <a:r>
              <a:rPr lang="en-US" altLang="en-US" sz="1800" baseline="30000">
                <a:solidFill>
                  <a:srgbClr val="FF3300"/>
                </a:solidFill>
                <a:latin typeface="Arial" charset="0"/>
              </a:rPr>
              <a:t>st</a:t>
            </a:r>
            <a:r>
              <a:rPr lang="en-US" altLang="en-US" sz="1800">
                <a:solidFill>
                  <a:srgbClr val="FF3300"/>
                </a:solidFill>
                <a:latin typeface="Arial" charset="0"/>
              </a:rPr>
              <a:t> Century</a:t>
            </a:r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94708" r="1035" b="560"/>
          <a:stretch>
            <a:fillRect/>
          </a:stretch>
        </p:blipFill>
        <p:spPr bwMode="auto">
          <a:xfrm>
            <a:off x="0" y="3914775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49767" r="1035" b="28075"/>
          <a:stretch>
            <a:fillRect/>
          </a:stretch>
        </p:blipFill>
        <p:spPr bwMode="auto">
          <a:xfrm>
            <a:off x="0" y="2238375"/>
            <a:ext cx="9144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AR5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9613"/>
            <a:ext cx="9144000" cy="6985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Climate Change Projections, WGI</a:t>
            </a:r>
          </a:p>
          <a:p>
            <a:pPr marL="457200" lvl="1" indent="0" eaLnBrk="1" hangingPunct="1">
              <a:buFont typeface="Webdings" pitchFamily="18" charset="2"/>
              <a:buNone/>
            </a:pPr>
            <a:endParaRPr lang="en-US" altLang="en-US" sz="2400" smtClean="0"/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hlinkClick r:id="rId2"/>
              </a:rPr>
              <a:t>http://www.climatechange2013.org/images/report/WG1AR5_Chapter12_FINAL.pdf</a:t>
            </a:r>
            <a:endParaRPr lang="en-US" altLang="en-US" sz="11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>
              <a:solidFill>
                <a:schemeClr val="tx1"/>
              </a:solidFill>
            </a:endParaRPr>
          </a:p>
        </p:txBody>
      </p:sp>
      <p:pic>
        <p:nvPicPr>
          <p:cNvPr id="6144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8088"/>
            <a:ext cx="65532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95400" y="1208088"/>
            <a:ext cx="6553200" cy="5343525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1169" r="1035" b="93558"/>
          <a:stretch>
            <a:fillRect/>
          </a:stretch>
        </p:blipFill>
        <p:spPr bwMode="auto">
          <a:xfrm>
            <a:off x="0" y="1854200"/>
            <a:ext cx="9144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84525" y="4314825"/>
            <a:ext cx="2776538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50021"/>
                </a:solidFill>
                <a:latin typeface="Arial" charset="0"/>
              </a:rPr>
              <a:t>Worst Scenario: Warming greater than 2°C (&lt;13) &amp; worsening through 21</a:t>
            </a:r>
            <a:r>
              <a:rPr lang="en-US" altLang="en-US" sz="1800" baseline="30000">
                <a:solidFill>
                  <a:srgbClr val="A50021"/>
                </a:solidFill>
                <a:latin typeface="Arial" charset="0"/>
              </a:rPr>
              <a:t>st</a:t>
            </a:r>
            <a:r>
              <a:rPr lang="en-US" altLang="en-US" sz="1800">
                <a:solidFill>
                  <a:srgbClr val="A50021"/>
                </a:solidFill>
                <a:latin typeface="Arial" charset="0"/>
              </a:rPr>
              <a:t> Century</a:t>
            </a:r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94708" r="1035" b="560"/>
          <a:stretch>
            <a:fillRect/>
          </a:stretch>
        </p:blipFill>
        <p:spPr bwMode="auto">
          <a:xfrm>
            <a:off x="0" y="3914775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71802" r="1035" b="6288"/>
          <a:stretch>
            <a:fillRect/>
          </a:stretch>
        </p:blipFill>
        <p:spPr bwMode="auto">
          <a:xfrm>
            <a:off x="0" y="22479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http://www.esrl.noaa.gov/psd/enso/mei/ts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484438"/>
            <a:ext cx="7918450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ENSO Index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757362"/>
          </a:xfrm>
        </p:spPr>
        <p:txBody>
          <a:bodyPr/>
          <a:lstStyle/>
          <a:p>
            <a:r>
              <a:rPr lang="en-US" altLang="en-US" smtClean="0"/>
              <a:t> Shows El Niño/La Niña years</a:t>
            </a:r>
          </a:p>
          <a:p>
            <a:pPr lvl="1"/>
            <a:r>
              <a:rPr lang="en-US" altLang="en-US" smtClean="0"/>
              <a:t> Neutral years have index &lt; ± 0.5</a:t>
            </a:r>
          </a:p>
          <a:p>
            <a:pPr lvl="1"/>
            <a:r>
              <a:rPr lang="en-US" altLang="en-US" smtClean="0"/>
              <a:t> Multivariate ENSO index from NOAA</a:t>
            </a:r>
          </a:p>
        </p:txBody>
      </p:sp>
      <p:sp>
        <p:nvSpPr>
          <p:cNvPr id="7173" name="Rectangle 13"/>
          <p:cNvSpPr>
            <a:spLocks noChangeArrowheads="1"/>
          </p:cNvSpPr>
          <p:nvPr/>
        </p:nvSpPr>
        <p:spPr bwMode="auto">
          <a:xfrm>
            <a:off x="3829050" y="4264025"/>
            <a:ext cx="164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La Niña</a:t>
            </a:r>
          </a:p>
        </p:txBody>
      </p:sp>
      <p:sp>
        <p:nvSpPr>
          <p:cNvPr id="7174" name="Rectangle 13"/>
          <p:cNvSpPr>
            <a:spLocks noChangeArrowheads="1"/>
          </p:cNvSpPr>
          <p:nvPr/>
        </p:nvSpPr>
        <p:spPr bwMode="auto">
          <a:xfrm>
            <a:off x="6607175" y="2708275"/>
            <a:ext cx="164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El Niño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285875" y="5284788"/>
            <a:ext cx="6572250" cy="4619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Makes it look like we’re in El Nino conditions</a:t>
            </a:r>
          </a:p>
        </p:txBody>
      </p:sp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2500" r="2296"/>
          <a:stretch>
            <a:fillRect/>
          </a:stretch>
        </p:blipFill>
        <p:spPr bwMode="auto">
          <a:xfrm>
            <a:off x="1885950" y="5889625"/>
            <a:ext cx="53721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Changes Since 1850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4213"/>
            <a:ext cx="3843338" cy="6053137"/>
          </a:xfrm>
        </p:spPr>
        <p:txBody>
          <a:bodyPr/>
          <a:lstStyle/>
          <a:p>
            <a:pPr eaLnBrk="1" hangingPunct="1"/>
            <a:r>
              <a:rPr lang="en-US" altLang="en-US" smtClean="0"/>
              <a:t> Global Average Temperature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 Global Average Sea Level</a:t>
            </a:r>
          </a:p>
          <a:p>
            <a:pPr lvl="1" eaLnBrk="1" hangingPunct="1"/>
            <a:r>
              <a:rPr lang="en-US" altLang="en-US" smtClean="0"/>
              <a:t> mostly thermal expansion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 Northern Hemisphere Snow Cover</a:t>
            </a:r>
          </a:p>
        </p:txBody>
      </p:sp>
      <p:pic>
        <p:nvPicPr>
          <p:cNvPr id="62468" name="Picture 8" descr="SPM-3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741363"/>
            <a:ext cx="5251450" cy="61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Sea Ice Changes</a:t>
            </a:r>
          </a:p>
          <a:p>
            <a:pPr lvl="1" eaLnBrk="1" hangingPunct="1"/>
            <a:r>
              <a:rPr lang="en-US" altLang="en-US" smtClean="0"/>
              <a:t> only since 1979</a:t>
            </a:r>
          </a:p>
          <a:p>
            <a:pPr lvl="1" eaLnBrk="1" hangingPunct="1"/>
            <a:r>
              <a:rPr lang="en-US" altLang="en-US" smtClean="0"/>
              <a:t> note Antarctic</a:t>
            </a:r>
          </a:p>
          <a:p>
            <a:pPr lvl="2" eaLnBrk="1" hangingPunct="1"/>
            <a:r>
              <a:rPr lang="en-US" altLang="en-US" smtClean="0"/>
              <a:t> due to glacial flow?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813300" cy="6858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IPCC ARF WGI</a:t>
            </a:r>
          </a:p>
        </p:txBody>
      </p:sp>
      <p:sp>
        <p:nvSpPr>
          <p:cNvPr id="343055" name="Text Box 15"/>
          <p:cNvSpPr txBox="1">
            <a:spLocks noChangeArrowheads="1"/>
          </p:cNvSpPr>
          <p:nvPr/>
        </p:nvSpPr>
        <p:spPr bwMode="auto">
          <a:xfrm>
            <a:off x="5049838" y="4083050"/>
            <a:ext cx="1738312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Temperature increasing on all scales</a:t>
            </a:r>
          </a:p>
        </p:txBody>
      </p:sp>
      <p:sp>
        <p:nvSpPr>
          <p:cNvPr id="343056" name="Oval 16"/>
          <p:cNvSpPr>
            <a:spLocks noChangeArrowheads="1"/>
          </p:cNvSpPr>
          <p:nvPr/>
        </p:nvSpPr>
        <p:spPr bwMode="auto">
          <a:xfrm rot="-2289351">
            <a:off x="4584700" y="2028825"/>
            <a:ext cx="3806825" cy="1465263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34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0"/>
            <a:ext cx="43148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55" grpId="0"/>
      <p:bldP spid="34305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Antarctic Ice Sheet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308100"/>
          </a:xfrm>
        </p:spPr>
        <p:txBody>
          <a:bodyPr/>
          <a:lstStyle/>
          <a:p>
            <a:r>
              <a:rPr lang="en-US" altLang="en-US" smtClean="0"/>
              <a:t> East on continent</a:t>
            </a:r>
          </a:p>
          <a:p>
            <a:r>
              <a:rPr lang="en-US" altLang="en-US" smtClean="0"/>
              <a:t> West on submerged continent</a:t>
            </a:r>
          </a:p>
        </p:txBody>
      </p:sp>
      <p:pic>
        <p:nvPicPr>
          <p:cNvPr id="64516" name="Picture 6" descr="File:Antarctic Temperature Trend 1981-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019300"/>
            <a:ext cx="51435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Antarctic Ice Sheet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308100"/>
          </a:xfrm>
        </p:spPr>
        <p:txBody>
          <a:bodyPr/>
          <a:lstStyle/>
          <a:p>
            <a:r>
              <a:rPr lang="en-US" altLang="en-US" smtClean="0"/>
              <a:t> East on continent</a:t>
            </a:r>
          </a:p>
          <a:p>
            <a:r>
              <a:rPr lang="en-US" altLang="en-US" smtClean="0"/>
              <a:t> West on submerged continent</a:t>
            </a:r>
          </a:p>
        </p:txBody>
      </p:sp>
      <p:pic>
        <p:nvPicPr>
          <p:cNvPr id="65540" name="Picture 6" descr="File:Antarctic Temperature Trend 1981-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019300"/>
            <a:ext cx="51435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ile:Antarctic Temperature Trend 1981-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0"/>
            <a:ext cx="728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File:Antarctic Temperature Trend 1981-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019300"/>
            <a:ext cx="51435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Antarctic Ice Sheet</a:t>
            </a:r>
          </a:p>
        </p:txBody>
      </p:sp>
      <p:sp>
        <p:nvSpPr>
          <p:cNvPr id="66564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308100"/>
          </a:xfrm>
        </p:spPr>
        <p:txBody>
          <a:bodyPr/>
          <a:lstStyle/>
          <a:p>
            <a:r>
              <a:rPr lang="en-US" altLang="en-US" smtClean="0"/>
              <a:t> East on continent</a:t>
            </a:r>
          </a:p>
          <a:p>
            <a:r>
              <a:rPr lang="en-US" altLang="en-US" smtClean="0"/>
              <a:t> West on submerged continent</a:t>
            </a:r>
          </a:p>
        </p:txBody>
      </p:sp>
      <p:pic>
        <p:nvPicPr>
          <p:cNvPr id="100356" name="Picture 4" descr="http://upload.wikimedia.org/wikipedia/commons/b/b7/AntarcticBedr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173288" y="4967288"/>
            <a:ext cx="2098675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/>
              <a:t>West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229100" y="442913"/>
            <a:ext cx="2428875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/>
              <a:t>East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Sea Level Rise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9613"/>
            <a:ext cx="9144000" cy="3762375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Sea level increases due to melting</a:t>
            </a:r>
          </a:p>
          <a:p>
            <a:pPr lvl="1" eaLnBrk="1" hangingPunct="1"/>
            <a:r>
              <a:rPr lang="en-US" altLang="en-US" sz="2400" smtClean="0"/>
              <a:t> Greenland 	6.55 m</a:t>
            </a:r>
          </a:p>
          <a:p>
            <a:pPr lvl="1" eaLnBrk="1" hangingPunct="1"/>
            <a:r>
              <a:rPr lang="en-US" altLang="en-US" sz="2400" smtClean="0"/>
              <a:t> Antarctic Peninsula:	0.46 m</a:t>
            </a:r>
          </a:p>
          <a:p>
            <a:pPr lvl="1" eaLnBrk="1" hangingPunct="1"/>
            <a:r>
              <a:rPr lang="en-US" altLang="en-US" sz="2400" smtClean="0"/>
              <a:t> West Antarctic Ice Sheet	8.06 m</a:t>
            </a:r>
          </a:p>
          <a:p>
            <a:pPr lvl="1" eaLnBrk="1" hangingPunct="1"/>
            <a:r>
              <a:rPr lang="en-US" altLang="en-US" sz="2400" smtClean="0"/>
              <a:t> East Antarctic Ice Sheet	64.8 m</a:t>
            </a:r>
          </a:p>
          <a:p>
            <a:pPr lvl="1" eaLnBrk="1" hangingPunct="1"/>
            <a:r>
              <a:rPr lang="en-US" altLang="en-US" sz="2400" smtClean="0"/>
              <a:t> All other ice fields &amp; glaciers	</a:t>
            </a:r>
            <a:r>
              <a:rPr lang="en-US" altLang="en-US" sz="2400" u="sng" smtClean="0"/>
              <a:t>0.45 m</a:t>
            </a:r>
          </a:p>
          <a:p>
            <a:pPr lvl="1" eaLnBrk="1" hangingPunct="1">
              <a:buFont typeface="Webdings" pitchFamily="18" charset="2"/>
              <a:buNone/>
            </a:pPr>
            <a:r>
              <a:rPr lang="en-US" altLang="en-US" sz="2400" smtClean="0"/>
              <a:t>                                     Total	80.3 m</a:t>
            </a:r>
          </a:p>
          <a:p>
            <a:pPr lvl="1" eaLnBrk="1" hangingPunct="1"/>
            <a:endParaRPr lang="en-US" altLang="en-US" sz="2400" smtClean="0"/>
          </a:p>
          <a:p>
            <a:pPr lvl="2" eaLnBrk="1" hangingPunct="1"/>
            <a:endParaRPr lang="en-US" altLang="en-US" sz="2000" smtClean="0"/>
          </a:p>
          <a:p>
            <a:pPr lvl="1" eaLnBrk="1" hangingPunct="1"/>
            <a:endParaRPr lang="en-US" altLang="en-US" sz="2400" smtClean="0"/>
          </a:p>
        </p:txBody>
      </p:sp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0" y="804863"/>
            <a:ext cx="9144000" cy="542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7589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0"/>
            <a:ext cx="16954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883025"/>
            <a:ext cx="401955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886200"/>
            <a:ext cx="30495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04863"/>
            <a:ext cx="69850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661025" y="2025650"/>
            <a:ext cx="2343150" cy="1322388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Ice shelves present in Antarctica,             few in Greenland</a:t>
            </a:r>
          </a:p>
        </p:txBody>
      </p:sp>
      <p:pic>
        <p:nvPicPr>
          <p:cNvPr id="36866" name="Picture 2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IPCC ARF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9613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 Sea Level Rise</a:t>
            </a: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0" y="804863"/>
            <a:ext cx="9144000" cy="542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263650"/>
            <a:ext cx="64008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 13"/>
          <p:cNvGrpSpPr>
            <a:grpSpLocks/>
          </p:cNvGrpSpPr>
          <p:nvPr/>
        </p:nvGrpSpPr>
        <p:grpSpPr bwMode="auto">
          <a:xfrm>
            <a:off x="55563" y="6092825"/>
            <a:ext cx="1704975" cy="531813"/>
            <a:chOff x="459581" y="5336989"/>
            <a:chExt cx="3519487" cy="109728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59581" y="5336989"/>
              <a:ext cx="3519487" cy="1097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68621" name="Picture 11" descr="UA Geosciences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82" b="19736"/>
            <a:stretch>
              <a:fillRect/>
            </a:stretch>
          </p:blipFill>
          <p:spPr bwMode="auto">
            <a:xfrm>
              <a:off x="459581" y="5336989"/>
              <a:ext cx="3519487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5" name="Rectangle 14"/>
          <p:cNvSpPr>
            <a:spLocks noChangeArrowheads="1"/>
          </p:cNvSpPr>
          <p:nvPr/>
        </p:nvSpPr>
        <p:spPr bwMode="auto">
          <a:xfrm>
            <a:off x="1711325" y="6434138"/>
            <a:ext cx="74326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latin typeface="Arial" charset="0"/>
              </a:rPr>
              <a:t>http://www.geo.arizona.edu/dgesl/research/other/climate_change_and_sea_level/sea_level_rise/sea_level_rise.htm</a:t>
            </a:r>
          </a:p>
        </p:txBody>
      </p:sp>
      <p:pic>
        <p:nvPicPr>
          <p:cNvPr id="686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6107113"/>
            <a:ext cx="9144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Rectangle 16"/>
          <p:cNvSpPr>
            <a:spLocks noChangeArrowheads="1"/>
          </p:cNvSpPr>
          <p:nvPr/>
        </p:nvSpPr>
        <p:spPr bwMode="auto">
          <a:xfrm>
            <a:off x="2636838" y="6103938"/>
            <a:ext cx="49768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latin typeface="Arial" charset="0"/>
              </a:rPr>
              <a:t>http://ossfoundation.us/projects/environment/global-warming/sea-level-rise</a:t>
            </a:r>
          </a:p>
        </p:txBody>
      </p:sp>
      <p:pic>
        <p:nvPicPr>
          <p:cNvPr id="686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513388"/>
            <a:ext cx="10699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Rectangle 18"/>
          <p:cNvSpPr>
            <a:spLocks noChangeArrowheads="1"/>
          </p:cNvSpPr>
          <p:nvPr/>
        </p:nvSpPr>
        <p:spPr bwMode="auto">
          <a:xfrm>
            <a:off x="1084263" y="5827713"/>
            <a:ext cx="4572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tx1"/>
                </a:solidFill>
                <a:latin typeface="Arial" charset="0"/>
              </a:rPr>
              <a:t>https://www.cresis.ku.edu/data/sea-level-rise-maps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52513"/>
            <a:ext cx="7620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Sea Level Rise Maps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520700" y="6061075"/>
            <a:ext cx="81026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+mn-lt"/>
              </a:rPr>
              <a:t>http://www.geo.arizona.edu/dgesl/research/other/climate_change_and_sea_level/sea_level_rise/sea_level_rise_old.htm#images</a:t>
            </a:r>
          </a:p>
        </p:txBody>
      </p:sp>
      <p:grpSp>
        <p:nvGrpSpPr>
          <p:cNvPr id="69637" name="Group 13"/>
          <p:cNvGrpSpPr>
            <a:grpSpLocks/>
          </p:cNvGrpSpPr>
          <p:nvPr/>
        </p:nvGrpSpPr>
        <p:grpSpPr bwMode="auto">
          <a:xfrm>
            <a:off x="1277938" y="3617913"/>
            <a:ext cx="2282825" cy="712787"/>
            <a:chOff x="459581" y="5336989"/>
            <a:chExt cx="3519487" cy="1097280"/>
          </a:xfrm>
        </p:grpSpPr>
        <p:sp>
          <p:nvSpPr>
            <p:cNvPr id="9" name="Rectangle 8"/>
            <p:cNvSpPr/>
            <p:nvPr/>
          </p:nvSpPr>
          <p:spPr bwMode="auto">
            <a:xfrm>
              <a:off x="459581" y="5336989"/>
              <a:ext cx="3519487" cy="1097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pic>
          <p:nvPicPr>
            <p:cNvPr id="69639" name="Picture 11" descr="UA Geosciences.gif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82" b="19736"/>
            <a:stretch>
              <a:fillRect/>
            </a:stretch>
          </p:blipFill>
          <p:spPr bwMode="auto">
            <a:xfrm>
              <a:off x="459581" y="5336989"/>
              <a:ext cx="3519487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7" descr="ne_1meter_s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15963"/>
            <a:ext cx="76200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Sea Level Rise Maps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506413" y="6272213"/>
            <a:ext cx="81026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+mn-lt"/>
              </a:rPr>
              <a:t>http://www.geo.arizona.edu/dgesl/research/other/climate_change_and_sea_level/sea_level_rise/sea_level_rise_old.htm#images</a:t>
            </a:r>
          </a:p>
        </p:txBody>
      </p:sp>
      <p:grpSp>
        <p:nvGrpSpPr>
          <p:cNvPr id="70661" name="Group 13"/>
          <p:cNvGrpSpPr>
            <a:grpSpLocks/>
          </p:cNvGrpSpPr>
          <p:nvPr/>
        </p:nvGrpSpPr>
        <p:grpSpPr bwMode="auto">
          <a:xfrm>
            <a:off x="5903913" y="2663825"/>
            <a:ext cx="2282825" cy="712788"/>
            <a:chOff x="459581" y="5336989"/>
            <a:chExt cx="3519487" cy="1097280"/>
          </a:xfrm>
        </p:grpSpPr>
        <p:sp>
          <p:nvSpPr>
            <p:cNvPr id="9" name="Rectangle 8"/>
            <p:cNvSpPr/>
            <p:nvPr/>
          </p:nvSpPr>
          <p:spPr bwMode="auto">
            <a:xfrm>
              <a:off x="459581" y="5336989"/>
              <a:ext cx="3519487" cy="1097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pic>
          <p:nvPicPr>
            <p:cNvPr id="70663" name="Picture 11" descr="UA Geosciences.gif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82" b="19736"/>
            <a:stretch>
              <a:fillRect/>
            </a:stretch>
          </p:blipFill>
          <p:spPr bwMode="auto">
            <a:xfrm>
              <a:off x="459581" y="5336989"/>
              <a:ext cx="3519487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" descr="fl_1meter_s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57225"/>
            <a:ext cx="76200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Sea Level Rise Maps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819150" y="4852988"/>
            <a:ext cx="49815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+mn-lt"/>
              </a:rPr>
              <a:t>http://www.geo.arizona.edu/dgesl/research/other/climate_change_and_sea_level/sea_level_rise/ </a:t>
            </a:r>
            <a:r>
              <a:rPr lang="en-US" sz="1600" dirty="0" err="1">
                <a:solidFill>
                  <a:srgbClr val="FFFF00"/>
                </a:solidFill>
                <a:latin typeface="+mn-lt"/>
              </a:rPr>
              <a:t>sea_level_rise_old.htm#images</a:t>
            </a:r>
            <a:endParaRPr lang="en-US" sz="1600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71685" name="Group 13"/>
          <p:cNvGrpSpPr>
            <a:grpSpLocks/>
          </p:cNvGrpSpPr>
          <p:nvPr/>
        </p:nvGrpSpPr>
        <p:grpSpPr bwMode="auto">
          <a:xfrm>
            <a:off x="1768475" y="3386138"/>
            <a:ext cx="2282825" cy="712787"/>
            <a:chOff x="459581" y="5336989"/>
            <a:chExt cx="3519487" cy="1097280"/>
          </a:xfrm>
        </p:grpSpPr>
        <p:sp>
          <p:nvSpPr>
            <p:cNvPr id="9" name="Rectangle 8"/>
            <p:cNvSpPr/>
            <p:nvPr/>
          </p:nvSpPr>
          <p:spPr bwMode="auto">
            <a:xfrm>
              <a:off x="459581" y="5336989"/>
              <a:ext cx="3519487" cy="1097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pic>
          <p:nvPicPr>
            <p:cNvPr id="71687" name="Picture 11" descr="UA Geosciences.gif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82" b="19736"/>
            <a:stretch>
              <a:fillRect/>
            </a:stretch>
          </p:blipFill>
          <p:spPr bwMode="auto">
            <a:xfrm>
              <a:off x="459581" y="5336989"/>
              <a:ext cx="3519487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http://www.esrl.noaa.gov/psd/enso/mei/ts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51138"/>
            <a:ext cx="7918450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ENSO Index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1757362"/>
          </a:xfrm>
        </p:spPr>
        <p:txBody>
          <a:bodyPr/>
          <a:lstStyle/>
          <a:p>
            <a:r>
              <a:rPr lang="en-US" altLang="en-US" smtClean="0"/>
              <a:t> Shows El Niño/La Niña years</a:t>
            </a:r>
          </a:p>
          <a:p>
            <a:pPr lvl="1"/>
            <a:r>
              <a:rPr lang="en-US" altLang="en-US" smtClean="0"/>
              <a:t> Neutral years have index &lt; ± 0.5</a:t>
            </a:r>
          </a:p>
          <a:p>
            <a:pPr lvl="1"/>
            <a:r>
              <a:rPr lang="en-US" altLang="en-US" smtClean="0"/>
              <a:t>SO index from New Zealand</a:t>
            </a:r>
          </a:p>
        </p:txBody>
      </p:sp>
      <p:sp>
        <p:nvSpPr>
          <p:cNvPr id="8197" name="Rectangle 13"/>
          <p:cNvSpPr>
            <a:spLocks noChangeArrowheads="1"/>
          </p:cNvSpPr>
          <p:nvPr/>
        </p:nvSpPr>
        <p:spPr bwMode="auto">
          <a:xfrm>
            <a:off x="3829050" y="4530725"/>
            <a:ext cx="164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La Niña</a:t>
            </a:r>
          </a:p>
        </p:txBody>
      </p:sp>
      <p:sp>
        <p:nvSpPr>
          <p:cNvPr id="8198" name="Rectangle 13"/>
          <p:cNvSpPr>
            <a:spLocks noChangeArrowheads="1"/>
          </p:cNvSpPr>
          <p:nvPr/>
        </p:nvSpPr>
        <p:spPr bwMode="auto">
          <a:xfrm>
            <a:off x="6607175" y="2974975"/>
            <a:ext cx="164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El Niño</a:t>
            </a:r>
          </a:p>
        </p:txBody>
      </p:sp>
      <p:grpSp>
        <p:nvGrpSpPr>
          <p:cNvPr id="8199" name="Group 2"/>
          <p:cNvGrpSpPr>
            <a:grpSpLocks/>
          </p:cNvGrpSpPr>
          <p:nvPr/>
        </p:nvGrpSpPr>
        <p:grpSpPr bwMode="auto">
          <a:xfrm>
            <a:off x="323850" y="2405063"/>
            <a:ext cx="8591550" cy="4329112"/>
            <a:chOff x="323850" y="2405071"/>
            <a:chExt cx="8591550" cy="4329104"/>
          </a:xfrm>
        </p:grpSpPr>
        <p:pic>
          <p:nvPicPr>
            <p:cNvPr id="820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" t="1764" r="1427"/>
            <a:stretch>
              <a:fillRect/>
            </a:stretch>
          </p:blipFill>
          <p:spPr bwMode="auto">
            <a:xfrm>
              <a:off x="323850" y="2405071"/>
              <a:ext cx="8591550" cy="4329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Rectangle 1"/>
            <p:cNvSpPr>
              <a:spLocks noChangeArrowheads="1"/>
            </p:cNvSpPr>
            <p:nvPr/>
          </p:nvSpPr>
          <p:spPr bwMode="auto">
            <a:xfrm>
              <a:off x="323850" y="2905125"/>
              <a:ext cx="114300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3" name="Rectangle 8"/>
            <p:cNvSpPr>
              <a:spLocks noChangeArrowheads="1"/>
            </p:cNvSpPr>
            <p:nvPr/>
          </p:nvSpPr>
          <p:spPr bwMode="auto">
            <a:xfrm>
              <a:off x="8801100" y="2905125"/>
              <a:ext cx="114300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1104900" y="2728913"/>
            <a:ext cx="7534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hlinkClick r:id="rId5"/>
              </a:rPr>
              <a:t>www.niwa.co.nz/our-science/climate/information-and-resources/clivar/elnino</a:t>
            </a:r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 descr="la_1meter_s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0"/>
            <a:ext cx="7413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Sea Level Rise Maps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887413" y="2409825"/>
            <a:ext cx="49815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+mn-lt"/>
              </a:rPr>
              <a:t>http://www.geo.arizona.edu/dgesl/research/other/climate_change_and_sea_level/sea_level_rise/ </a:t>
            </a:r>
            <a:r>
              <a:rPr lang="en-US" sz="1600" dirty="0" err="1">
                <a:solidFill>
                  <a:srgbClr val="FFFF00"/>
                </a:solidFill>
                <a:latin typeface="+mn-lt"/>
              </a:rPr>
              <a:t>sea_level_rise_old.htm#images</a:t>
            </a:r>
            <a:endParaRPr lang="en-US" sz="1600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72709" name="Group 13"/>
          <p:cNvGrpSpPr>
            <a:grpSpLocks/>
          </p:cNvGrpSpPr>
          <p:nvPr/>
        </p:nvGrpSpPr>
        <p:grpSpPr bwMode="auto">
          <a:xfrm>
            <a:off x="5686425" y="1393825"/>
            <a:ext cx="2282825" cy="712788"/>
            <a:chOff x="459581" y="5336989"/>
            <a:chExt cx="3519487" cy="1097280"/>
          </a:xfrm>
        </p:grpSpPr>
        <p:sp>
          <p:nvSpPr>
            <p:cNvPr id="9" name="Rectangle 8"/>
            <p:cNvSpPr/>
            <p:nvPr/>
          </p:nvSpPr>
          <p:spPr bwMode="auto">
            <a:xfrm>
              <a:off x="459581" y="5336989"/>
              <a:ext cx="3519487" cy="1097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pic>
          <p:nvPicPr>
            <p:cNvPr id="72711" name="Picture 11" descr="UA Geosciences.gif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82" b="19736"/>
            <a:stretch>
              <a:fillRect/>
            </a:stretch>
          </p:blipFill>
          <p:spPr bwMode="auto">
            <a:xfrm>
              <a:off x="459581" y="5336989"/>
              <a:ext cx="3519487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9" descr="ne_6meter_s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15963"/>
            <a:ext cx="76200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Sea Level Rise Maps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506413" y="6272213"/>
            <a:ext cx="81026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+mn-lt"/>
              </a:rPr>
              <a:t>http://www.geo.arizona.edu/dgesl/research/other/climate_change_and_sea_level/sea_level_rise/sea_level_rise_old.htm#images</a:t>
            </a:r>
          </a:p>
        </p:txBody>
      </p:sp>
      <p:grpSp>
        <p:nvGrpSpPr>
          <p:cNvPr id="73733" name="Group 13"/>
          <p:cNvGrpSpPr>
            <a:grpSpLocks/>
          </p:cNvGrpSpPr>
          <p:nvPr/>
        </p:nvGrpSpPr>
        <p:grpSpPr bwMode="auto">
          <a:xfrm>
            <a:off x="5903913" y="2663825"/>
            <a:ext cx="2282825" cy="712788"/>
            <a:chOff x="459581" y="5336989"/>
            <a:chExt cx="3519487" cy="1097280"/>
          </a:xfrm>
        </p:grpSpPr>
        <p:sp>
          <p:nvSpPr>
            <p:cNvPr id="9" name="Rectangle 8"/>
            <p:cNvSpPr/>
            <p:nvPr/>
          </p:nvSpPr>
          <p:spPr bwMode="auto">
            <a:xfrm>
              <a:off x="459581" y="5336989"/>
              <a:ext cx="3519487" cy="1097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pic>
          <p:nvPicPr>
            <p:cNvPr id="73736" name="Picture 11" descr="UA Geosciences.gif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82" b="19736"/>
            <a:stretch>
              <a:fillRect/>
            </a:stretch>
          </p:blipFill>
          <p:spPr bwMode="auto">
            <a:xfrm>
              <a:off x="459581" y="5336989"/>
              <a:ext cx="3519487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887413" y="1365250"/>
            <a:ext cx="4079875" cy="1076325"/>
          </a:xfrm>
          <a:prstGeom prst="rect">
            <a:avLst/>
          </a:prstGeom>
          <a:noFill/>
          <a:effectLst>
            <a:outerShdw dist="381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</a:rPr>
              <a:t>Possible if Greenland melts!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1" descr="ne_6meter_l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5" b="59808"/>
          <a:stretch>
            <a:fillRect/>
          </a:stretch>
        </p:blipFill>
        <p:spPr bwMode="auto">
          <a:xfrm>
            <a:off x="0" y="1860550"/>
            <a:ext cx="91440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Sea Level Rise Maps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506413" y="6272213"/>
            <a:ext cx="81026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+mn-lt"/>
              </a:rPr>
              <a:t>http://www.geo.arizona.edu/dgesl/research/other/climate_change_and_sea_level/sea_level_rise/sea_level_rise_old.htm#images</a:t>
            </a:r>
          </a:p>
        </p:txBody>
      </p:sp>
      <p:grpSp>
        <p:nvGrpSpPr>
          <p:cNvPr id="74757" name="Group 13"/>
          <p:cNvGrpSpPr>
            <a:grpSpLocks/>
          </p:cNvGrpSpPr>
          <p:nvPr/>
        </p:nvGrpSpPr>
        <p:grpSpPr bwMode="auto">
          <a:xfrm>
            <a:off x="6573838" y="5119688"/>
            <a:ext cx="2282825" cy="712787"/>
            <a:chOff x="459581" y="5336989"/>
            <a:chExt cx="3519487" cy="1097280"/>
          </a:xfrm>
        </p:grpSpPr>
        <p:sp>
          <p:nvSpPr>
            <p:cNvPr id="9" name="Rectangle 8"/>
            <p:cNvSpPr/>
            <p:nvPr/>
          </p:nvSpPr>
          <p:spPr bwMode="auto">
            <a:xfrm>
              <a:off x="459581" y="5336989"/>
              <a:ext cx="3519487" cy="1097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mtClean="0"/>
            </a:p>
          </p:txBody>
        </p:sp>
        <p:pic>
          <p:nvPicPr>
            <p:cNvPr id="74760" name="Picture 11" descr="UA Geosciences.gif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82" b="19736"/>
            <a:stretch>
              <a:fillRect/>
            </a:stretch>
          </p:blipFill>
          <p:spPr bwMode="auto">
            <a:xfrm>
              <a:off x="459581" y="5336989"/>
              <a:ext cx="3519487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077913" y="1228725"/>
            <a:ext cx="6988175" cy="584200"/>
          </a:xfrm>
          <a:prstGeom prst="rect">
            <a:avLst/>
          </a:prstGeom>
          <a:noFill/>
          <a:effectLst>
            <a:outerShdw dist="381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</a:rPr>
              <a:t>Possible if Greenland melts!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Union of Concerned Scientitsts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Confronting Climate Change in the U.S. Northeast: Science, Impacts and Solutions</a:t>
            </a:r>
          </a:p>
        </p:txBody>
      </p:sp>
      <p:grpSp>
        <p:nvGrpSpPr>
          <p:cNvPr id="75780" name="Group 6"/>
          <p:cNvGrpSpPr>
            <a:grpSpLocks/>
          </p:cNvGrpSpPr>
          <p:nvPr/>
        </p:nvGrpSpPr>
        <p:grpSpPr bwMode="auto">
          <a:xfrm>
            <a:off x="2195513" y="5859463"/>
            <a:ext cx="4752975" cy="638175"/>
            <a:chOff x="1383" y="1875"/>
            <a:chExt cx="2994" cy="402"/>
          </a:xfrm>
        </p:grpSpPr>
        <p:pic>
          <p:nvPicPr>
            <p:cNvPr id="7578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2043"/>
              <a:ext cx="299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875"/>
              <a:ext cx="299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1000125" y="6491288"/>
            <a:ext cx="714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http://www.ucsusa.org/global_warming/</a:t>
            </a:r>
          </a:p>
        </p:txBody>
      </p:sp>
      <p:pic>
        <p:nvPicPr>
          <p:cNvPr id="75782" name="Picture 9" descr="UCC_NE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61"/>
          <a:stretch>
            <a:fillRect/>
          </a:stretch>
        </p:blipFill>
        <p:spPr bwMode="auto">
          <a:xfrm>
            <a:off x="1612900" y="1941513"/>
            <a:ext cx="5916613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2" name="Picture 10" descr="UCC_NE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4" b="35361"/>
          <a:stretch>
            <a:fillRect/>
          </a:stretch>
        </p:blipFill>
        <p:spPr bwMode="auto">
          <a:xfrm>
            <a:off x="0" y="2400300"/>
            <a:ext cx="91440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UCC Northeast US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Climate of New York State</a:t>
            </a:r>
          </a:p>
        </p:txBody>
      </p:sp>
      <p:pic>
        <p:nvPicPr>
          <p:cNvPr id="76804" name="Picture 7" descr="UCC_NNYClimate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1433513"/>
            <a:ext cx="5375275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UCC Northeast US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Snow cover decreasing</a:t>
            </a:r>
          </a:p>
        </p:txBody>
      </p:sp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8104188" y="4348163"/>
            <a:ext cx="1039812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Com-bined rate of change</a:t>
            </a:r>
          </a:p>
        </p:txBody>
      </p:sp>
      <p:pic>
        <p:nvPicPr>
          <p:cNvPr id="77829" name="Picture 5" descr="UCCw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063"/>
            <a:ext cx="91440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to Do?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Complex system hard to model</a:t>
            </a:r>
          </a:p>
          <a:p>
            <a:pPr eaLnBrk="1" hangingPunct="1"/>
            <a:r>
              <a:rPr lang="en-US" altLang="en-US" smtClean="0"/>
              <a:t> 99% of scientific experts agree</a:t>
            </a:r>
          </a:p>
          <a:p>
            <a:pPr eaLnBrk="1" hangingPunct="1"/>
            <a:r>
              <a:rPr lang="en-US" altLang="en-US" smtClean="0"/>
              <a:t> Could be global disaster for your great (great) grandkids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789113" y="3530600"/>
            <a:ext cx="5651500" cy="1938338"/>
          </a:xfrm>
          <a:prstGeom prst="rect">
            <a:avLst/>
          </a:prstGeom>
          <a:noFill/>
          <a:ln>
            <a:noFill/>
          </a:ln>
          <a:effectLst>
            <a:outerShdw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/>
              <a:t>It’s THE global issue your (great) grandkids will deal with!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Causes vs. Impacts</a:t>
            </a:r>
          </a:p>
        </p:txBody>
      </p:sp>
      <p:pic>
        <p:nvPicPr>
          <p:cNvPr id="79875" name="Picture 0" descr="PatzEtAl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830263"/>
            <a:ext cx="6121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6"/>
          <p:cNvSpPr txBox="1">
            <a:spLocks noChangeArrowheads="1"/>
          </p:cNvSpPr>
          <p:nvPr/>
        </p:nvSpPr>
        <p:spPr bwMode="auto">
          <a:xfrm>
            <a:off x="0" y="6491288"/>
            <a:ext cx="7986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Patz et al,  EcoHealth 4, (Springer-Verlag: New York), pp. 397-405, 2007</a:t>
            </a:r>
          </a:p>
        </p:txBody>
      </p:sp>
      <p:sp>
        <p:nvSpPr>
          <p:cNvPr id="79877" name="Text Box 7"/>
          <p:cNvSpPr txBox="1">
            <a:spLocks noChangeArrowheads="1"/>
          </p:cNvSpPr>
          <p:nvPr/>
        </p:nvSpPr>
        <p:spPr bwMode="auto">
          <a:xfrm>
            <a:off x="487363" y="1447800"/>
            <a:ext cx="2379662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Cumulative CO</a:t>
            </a:r>
            <a:r>
              <a:rPr lang="en-US" altLang="en-US" sz="2400" baseline="-25000"/>
              <a:t>2</a:t>
            </a:r>
            <a:r>
              <a:rPr lang="en-US" altLang="en-US" sz="2400"/>
              <a:t> Emissions:</a:t>
            </a:r>
          </a:p>
        </p:txBody>
      </p:sp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411163" y="3914775"/>
            <a:ext cx="253047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Disease Consequences:</a:t>
            </a:r>
          </a:p>
        </p:txBody>
      </p:sp>
      <p:sp>
        <p:nvSpPr>
          <p:cNvPr id="79879" name="Text Box 9"/>
          <p:cNvSpPr txBox="1">
            <a:spLocks noChangeArrowheads="1"/>
          </p:cNvSpPr>
          <p:nvPr/>
        </p:nvSpPr>
        <p:spPr bwMode="auto">
          <a:xfrm>
            <a:off x="411163" y="4778375"/>
            <a:ext cx="25304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99% in 3</a:t>
            </a:r>
            <a:r>
              <a:rPr lang="en-US" altLang="en-US" sz="2400" baseline="30000"/>
              <a:t>rd</a:t>
            </a:r>
            <a:r>
              <a:rPr lang="en-US" altLang="en-US" sz="2400"/>
              <a:t> world</a:t>
            </a:r>
          </a:p>
        </p:txBody>
      </p:sp>
      <p:sp>
        <p:nvSpPr>
          <p:cNvPr id="79880" name="Text Box 10"/>
          <p:cNvSpPr txBox="1">
            <a:spLocks noChangeArrowheads="1"/>
          </p:cNvSpPr>
          <p:nvPr/>
        </p:nvSpPr>
        <p:spPr bwMode="auto">
          <a:xfrm>
            <a:off x="411163" y="5278438"/>
            <a:ext cx="253047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88% in children under 5</a:t>
            </a:r>
          </a:p>
        </p:txBody>
      </p:sp>
      <p:sp>
        <p:nvSpPr>
          <p:cNvPr id="79881" name="Text Box 11"/>
          <p:cNvSpPr txBox="1">
            <a:spLocks noChangeArrowheads="1"/>
          </p:cNvSpPr>
          <p:nvPr/>
        </p:nvSpPr>
        <p:spPr bwMode="auto">
          <a:xfrm>
            <a:off x="411163" y="2382838"/>
            <a:ext cx="2530475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Most from 1</a:t>
            </a:r>
            <a:r>
              <a:rPr lang="en-US" altLang="en-US" sz="2400" baseline="30000"/>
              <a:t>st</a:t>
            </a:r>
            <a:r>
              <a:rPr lang="en-US" altLang="en-US" sz="2400"/>
              <a:t>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4191000" cy="3005137"/>
          </a:xfrm>
        </p:spPr>
        <p:txBody>
          <a:bodyPr/>
          <a:lstStyle/>
          <a:p>
            <a:pPr marL="0" indent="0">
              <a:buFont typeface="Webdings" pitchFamily="18" charset="2"/>
              <a:buNone/>
            </a:pPr>
            <a:r>
              <a:rPr lang="en-US" altLang="en-US" smtClean="0"/>
              <a:t>Current Conditions:</a:t>
            </a:r>
          </a:p>
          <a:p>
            <a:pPr marL="0" indent="0">
              <a:buFont typeface="Webdings" pitchFamily="18" charset="2"/>
              <a:buNone/>
            </a:pPr>
            <a:r>
              <a:rPr lang="en-US" altLang="en-US" smtClean="0"/>
              <a:t>    Warm pool in western pacific </a:t>
            </a:r>
            <a:r>
              <a:rPr lang="en-US" altLang="en-US" smtClean="0">
                <a:sym typeface="Symbol" pitchFamily="18" charset="2"/>
              </a:rPr>
              <a:t></a:t>
            </a:r>
          </a:p>
          <a:p>
            <a:pPr marL="0" indent="0">
              <a:buFont typeface="Webdings" pitchFamily="18" charset="2"/>
              <a:buNone/>
            </a:pPr>
            <a:r>
              <a:rPr lang="en-US" altLang="en-US" smtClean="0">
                <a:sym typeface="Symbol" pitchFamily="18" charset="2"/>
              </a:rPr>
              <a:t>Neutral </a:t>
            </a:r>
            <a:r>
              <a:rPr lang="en-US" altLang="en-US" smtClean="0"/>
              <a:t> Conditions</a:t>
            </a:r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10025" cy="685800"/>
          </a:xfrm>
        </p:spPr>
        <p:txBody>
          <a:bodyPr/>
          <a:lstStyle/>
          <a:p>
            <a:r>
              <a:rPr lang="en-US" altLang="en-US" smtClean="0"/>
              <a:t>ENSO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0"/>
            <a:ext cx="513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0" y="6519863"/>
            <a:ext cx="662940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Arial" charset="0"/>
              </a:rPr>
              <a:t>http://www.cpc.ncep.noaa.gov/products/precip/CWlink/MJO/enso.shtml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4191000" cy="3005137"/>
          </a:xfrm>
        </p:spPr>
        <p:txBody>
          <a:bodyPr/>
          <a:lstStyle/>
          <a:p>
            <a:pPr marL="0" indent="0">
              <a:buFont typeface="Webdings" pitchFamily="18" charset="2"/>
              <a:buNone/>
            </a:pPr>
            <a:r>
              <a:rPr lang="en-US" altLang="en-US" smtClean="0"/>
              <a:t>Current Conditions:</a:t>
            </a:r>
          </a:p>
          <a:p>
            <a:pPr marL="0" indent="0">
              <a:buFont typeface="Webdings" pitchFamily="18" charset="2"/>
              <a:buNone/>
            </a:pPr>
            <a:r>
              <a:rPr lang="en-US" altLang="en-US" smtClean="0"/>
              <a:t>    Warm pool in western pacific </a:t>
            </a:r>
            <a:r>
              <a:rPr lang="en-US" altLang="en-US" smtClean="0">
                <a:sym typeface="Symbol" pitchFamily="18" charset="2"/>
              </a:rPr>
              <a:t></a:t>
            </a:r>
          </a:p>
          <a:p>
            <a:pPr marL="0" indent="0">
              <a:buFont typeface="Webdings" pitchFamily="18" charset="2"/>
              <a:buNone/>
            </a:pPr>
            <a:r>
              <a:rPr lang="en-US" altLang="en-US" smtClean="0">
                <a:sym typeface="Symbol" pitchFamily="18" charset="2"/>
              </a:rPr>
              <a:t>Neutral </a:t>
            </a:r>
            <a:r>
              <a:rPr lang="en-US" altLang="en-US" smtClean="0"/>
              <a:t> Conditions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10025" cy="685800"/>
          </a:xfrm>
        </p:spPr>
        <p:txBody>
          <a:bodyPr/>
          <a:lstStyle/>
          <a:p>
            <a:r>
              <a:rPr lang="en-US" altLang="en-US" smtClean="0"/>
              <a:t>ENSO</a:t>
            </a: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0"/>
            <a:ext cx="5135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0" y="6519863"/>
            <a:ext cx="662940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Arial" charset="0"/>
              </a:rPr>
              <a:t>http://www.cpc.ncep.noaa.gov/products/precip/CWlink/MJO/enso.shtml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9144000" cy="6557963"/>
            <a:chOff x="0" y="128588"/>
            <a:chExt cx="9144000" cy="6557962"/>
          </a:xfrm>
        </p:grpSpPr>
        <p:pic>
          <p:nvPicPr>
            <p:cNvPr id="1024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588"/>
              <a:ext cx="9144000" cy="146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1" t="8228" r="9731"/>
            <a:stretch>
              <a:fillRect/>
            </a:stretch>
          </p:blipFill>
          <p:spPr bwMode="auto">
            <a:xfrm>
              <a:off x="0" y="1581149"/>
              <a:ext cx="9144000" cy="138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39890"/>
              <a:ext cx="9144000" cy="374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067175" y="2874963"/>
            <a:ext cx="5076825" cy="8302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Official NOAA prediction is for neutral conditions through winter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0000CC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4185</TotalTime>
  <Words>2143</Words>
  <Application>Microsoft Office PowerPoint</Application>
  <PresentationFormat>On-screen Show (4:3)</PresentationFormat>
  <Paragraphs>434</Paragraphs>
  <Slides>77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Default Design</vt:lpstr>
      <vt:lpstr>SOAR 2016</vt:lpstr>
      <vt:lpstr>Predicting the Future</vt:lpstr>
      <vt:lpstr>Modeling the Climate</vt:lpstr>
      <vt:lpstr>Discovering Patterns</vt:lpstr>
      <vt:lpstr>Climate Prediction Center</vt:lpstr>
      <vt:lpstr>ENSO Index</vt:lpstr>
      <vt:lpstr>ENSO Index</vt:lpstr>
      <vt:lpstr>ENSO</vt:lpstr>
      <vt:lpstr>ENSO</vt:lpstr>
      <vt:lpstr>Climate Prediction Center</vt:lpstr>
      <vt:lpstr>Variations in the Atmosphere</vt:lpstr>
      <vt:lpstr>AO</vt:lpstr>
      <vt:lpstr>AO</vt:lpstr>
      <vt:lpstr>AO</vt:lpstr>
      <vt:lpstr>North Atlantic Oscillation</vt:lpstr>
      <vt:lpstr>NAO</vt:lpstr>
      <vt:lpstr>NAO</vt:lpstr>
      <vt:lpstr>NAO</vt:lpstr>
      <vt:lpstr>PNA</vt:lpstr>
      <vt:lpstr>PNA</vt:lpstr>
      <vt:lpstr>Ocean &amp; Atmosphere Variations</vt:lpstr>
      <vt:lpstr>Plot La Nina Years vs. Mean</vt:lpstr>
      <vt:lpstr>Plot La Niña Years vs. Mean</vt:lpstr>
      <vt:lpstr>Plot La Niña Years vs. Mean</vt:lpstr>
      <vt:lpstr>Plot El Niño Years vs. Mean</vt:lpstr>
      <vt:lpstr>Plot El Niño Years vs. Mean</vt:lpstr>
      <vt:lpstr>Plot El Niño Years vs. Mean</vt:lpstr>
      <vt:lpstr>El Niño and the Ice Storm of ‘98</vt:lpstr>
      <vt:lpstr>El Niño and the Ice Storm of ‘98</vt:lpstr>
      <vt:lpstr>El Niño and the Ice Storm of ‘98</vt:lpstr>
      <vt:lpstr>El Niño and the Ice Storm of ‘98</vt:lpstr>
      <vt:lpstr>Positive AO</vt:lpstr>
      <vt:lpstr>Negative AO</vt:lpstr>
      <vt:lpstr>Strong Positive NAO</vt:lpstr>
      <vt:lpstr>Strong Negative NAO</vt:lpstr>
      <vt:lpstr>Strong Positive PNA</vt:lpstr>
      <vt:lpstr>Strong Negative PNA</vt:lpstr>
      <vt:lpstr>Summary</vt:lpstr>
      <vt:lpstr>Temperature Effects</vt:lpstr>
      <vt:lpstr>Temperature Effects</vt:lpstr>
      <vt:lpstr>Climate Change</vt:lpstr>
      <vt:lpstr>Climate Change</vt:lpstr>
      <vt:lpstr>IPCC</vt:lpstr>
      <vt:lpstr>IPCC</vt:lpstr>
      <vt:lpstr>IPCC Climate Drivers</vt:lpstr>
      <vt:lpstr>AR5 WGI Atmospheric Changes</vt:lpstr>
      <vt:lpstr>NOAA &amp; National Climatic Data Ctr.</vt:lpstr>
      <vt:lpstr>IPCC ARF WGI</vt:lpstr>
      <vt:lpstr>AR5 WGI Atmospheric Changes</vt:lpstr>
      <vt:lpstr>AR5 Greenhouse Gases</vt:lpstr>
      <vt:lpstr>AR5 Anthropogenic Gases</vt:lpstr>
      <vt:lpstr>IPCC ARF WGI</vt:lpstr>
      <vt:lpstr>IPCC ARF</vt:lpstr>
      <vt:lpstr>IPCC ARF</vt:lpstr>
      <vt:lpstr>IPCC AR5</vt:lpstr>
      <vt:lpstr>IPCC AR5</vt:lpstr>
      <vt:lpstr>IPCC AR5</vt:lpstr>
      <vt:lpstr>IPCC AR5</vt:lpstr>
      <vt:lpstr>IPCC AR5</vt:lpstr>
      <vt:lpstr>IPCC Changes Since 1850</vt:lpstr>
      <vt:lpstr>IPCC ARF WGI</vt:lpstr>
      <vt:lpstr>Antarctic Ice Sheet</vt:lpstr>
      <vt:lpstr>Antarctic Ice Sheet</vt:lpstr>
      <vt:lpstr>Antarctic Ice Sheet</vt:lpstr>
      <vt:lpstr>Sea Level Rise</vt:lpstr>
      <vt:lpstr>IPCC ARF</vt:lpstr>
      <vt:lpstr>Sea Level Rise Maps</vt:lpstr>
      <vt:lpstr>Sea Level Rise Maps</vt:lpstr>
      <vt:lpstr>Sea Level Rise Maps</vt:lpstr>
      <vt:lpstr>Sea Level Rise Maps</vt:lpstr>
      <vt:lpstr>Sea Level Rise Maps</vt:lpstr>
      <vt:lpstr>Sea Level Rise Maps</vt:lpstr>
      <vt:lpstr>Union of Concerned Scientitsts</vt:lpstr>
      <vt:lpstr>UCC Northeast US</vt:lpstr>
      <vt:lpstr>UCC Northeast US</vt:lpstr>
      <vt:lpstr>What to Do?</vt:lpstr>
      <vt:lpstr>Causes vs. Impacts</vt:lpstr>
    </vt:vector>
  </TitlesOfParts>
  <Company>St. Lawrence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Phys. 102: Introduction to Astronomy</dc:title>
  <dc:creator>Aileen A. O'Donoghue</dc:creator>
  <cp:lastModifiedBy>Aileen O'Donoghue</cp:lastModifiedBy>
  <cp:revision>117</cp:revision>
  <dcterms:created xsi:type="dcterms:W3CDTF">2003-08-29T12:21:18Z</dcterms:created>
  <dcterms:modified xsi:type="dcterms:W3CDTF">2016-09-20T14:29:41Z</dcterms:modified>
</cp:coreProperties>
</file>