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7"/>
  </p:handoutMasterIdLst>
  <p:sldIdLst>
    <p:sldId id="325" r:id="rId2"/>
    <p:sldId id="324" r:id="rId3"/>
    <p:sldId id="256" r:id="rId4"/>
    <p:sldId id="277" r:id="rId5"/>
    <p:sldId id="298" r:id="rId6"/>
    <p:sldId id="299" r:id="rId7"/>
    <p:sldId id="278" r:id="rId8"/>
    <p:sldId id="280" r:id="rId9"/>
    <p:sldId id="281" r:id="rId10"/>
    <p:sldId id="282" r:id="rId11"/>
    <p:sldId id="257" r:id="rId12"/>
    <p:sldId id="258" r:id="rId13"/>
    <p:sldId id="259" r:id="rId14"/>
    <p:sldId id="260" r:id="rId15"/>
    <p:sldId id="262" r:id="rId16"/>
    <p:sldId id="261" r:id="rId17"/>
    <p:sldId id="263" r:id="rId18"/>
    <p:sldId id="267" r:id="rId19"/>
    <p:sldId id="287" r:id="rId20"/>
    <p:sldId id="264" r:id="rId21"/>
    <p:sldId id="265" r:id="rId22"/>
    <p:sldId id="266" r:id="rId23"/>
    <p:sldId id="290" r:id="rId24"/>
    <p:sldId id="300" r:id="rId25"/>
    <p:sldId id="301" r:id="rId26"/>
    <p:sldId id="302" r:id="rId27"/>
    <p:sldId id="303" r:id="rId28"/>
    <p:sldId id="304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9277"/>
    <a:srgbClr val="0F6593"/>
    <a:srgbClr val="0000FF"/>
    <a:srgbClr val="FFFF00"/>
    <a:srgbClr val="FF3300"/>
    <a:srgbClr val="4D4D4D"/>
    <a:srgbClr val="3333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42" autoAdjust="0"/>
    <p:restoredTop sz="99809" autoAdjust="0"/>
  </p:normalViewPr>
  <p:slideViewPr>
    <p:cSldViewPr snapToGrid="0">
      <p:cViewPr>
        <p:scale>
          <a:sx n="69" d="100"/>
          <a:sy n="69" d="100"/>
        </p:scale>
        <p:origin x="-2562" y="-1164"/>
      </p:cViewPr>
      <p:guideLst>
        <p:guide orient="horz" pos="2160"/>
        <p:guide pos="2880"/>
      </p:guideLst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45720" cy="4572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30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730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30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E3D556-401B-4DDA-A5F7-45B3A10F40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685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37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9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537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537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7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02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803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188" y="841375"/>
            <a:ext cx="4265612" cy="569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41375"/>
            <a:ext cx="4265613" cy="569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36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34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17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991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783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5993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188" y="841375"/>
            <a:ext cx="8683625" cy="5695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Click to edit Master text styles</a:t>
            </a:r>
          </a:p>
          <a:p>
            <a:pPr lvl="1"/>
            <a:r>
              <a:rPr lang="en-US" altLang="en-US" smtClean="0"/>
              <a:t> Second level</a:t>
            </a:r>
          </a:p>
          <a:p>
            <a:pPr lvl="2"/>
            <a:r>
              <a:rPr lang="en-US" altLang="en-US" smtClean="0"/>
              <a:t> Third level</a:t>
            </a:r>
          </a:p>
          <a:p>
            <a:pPr lvl="3"/>
            <a:r>
              <a:rPr lang="en-US" altLang="en-US" smtClean="0"/>
              <a:t> 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¶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þ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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^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macho.anu.edu.au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zebu.uoregon.edu/~soper/Mass/WIMPS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stronomynotes.com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skyandtelescope.com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instein-online.info/spotlights/milkyway_bh#section-1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gif"/><Relationship Id="rId5" Type="http://schemas.openxmlformats.org/officeDocument/2006/relationships/hyperlink" Target="https://phys.org/news/2017-08-stars-orbiting-supermassive-black-hole.html" TargetMode="Externa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eso.org/public/usa/news/eso1151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https://www.eso.org/public/usa/news/eso1151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eso.org/public/usa/news/eso1332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hyperlink" Target="https://www.eso.org/public/usa/news/eso1332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00313"/>
            <a:ext cx="7772400" cy="1470025"/>
          </a:xfrm>
          <a:effectLst>
            <a:outerShdw dist="45791" dir="3378596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z="5400" dirty="0" smtClean="0"/>
              <a:t>SOAR 2018: Galaxies</a:t>
            </a:r>
          </a:p>
        </p:txBody>
      </p:sp>
      <p:pic>
        <p:nvPicPr>
          <p:cNvPr id="3075" name="Picture 11" descr="balloon09transparen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3525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5051425"/>
            <a:ext cx="91440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2700000" algn="ctr" rotWithShape="0">
              <a:schemeClr val="bg1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3600" kern="0" dirty="0">
                <a:solidFill>
                  <a:srgbClr val="FFFF00"/>
                </a:solidFill>
                <a:latin typeface="+mn-lt"/>
                <a:cs typeface="+mn-cs"/>
              </a:rPr>
              <a:t>Aileen A. O’Donoghue                                 </a:t>
            </a:r>
            <a:r>
              <a:rPr lang="en-US" sz="2800" kern="0" dirty="0">
                <a:solidFill>
                  <a:srgbClr val="FFFF00"/>
                </a:solidFill>
                <a:latin typeface="+mn-lt"/>
                <a:cs typeface="+mn-cs"/>
              </a:rPr>
              <a:t>Priest Associate Professor of Physics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55" y="6346144"/>
            <a:ext cx="5611091" cy="511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Milky Way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</a:t>
            </a:r>
            <a:r>
              <a:rPr lang="en-US" altLang="en-US" smtClean="0">
                <a:sym typeface="Symbol" pitchFamily="18" charset="2"/>
              </a:rPr>
              <a:t></a:t>
            </a:r>
            <a:r>
              <a:rPr lang="en-US" altLang="en-US" smtClean="0"/>
              <a:t>-ray sky: Extreme energy events</a:t>
            </a:r>
          </a:p>
          <a:p>
            <a:pPr lvl="1" eaLnBrk="1" hangingPunct="1"/>
            <a:r>
              <a:rPr lang="en-US" altLang="en-US" sz="2400" smtClean="0"/>
              <a:t> Stars colliding, falling into black holes, exploding</a:t>
            </a:r>
          </a:p>
        </p:txBody>
      </p:sp>
      <p:pic>
        <p:nvPicPr>
          <p:cNvPr id="13316" name="Picture 4" descr="mwallgam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8338"/>
            <a:ext cx="91440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Contents of the Milky Way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638" y="768350"/>
            <a:ext cx="8683625" cy="5926138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Stars ~ 100 billion – 500 billion</a:t>
            </a:r>
          </a:p>
          <a:p>
            <a:pPr eaLnBrk="1" hangingPunct="1"/>
            <a:r>
              <a:rPr lang="en-US" altLang="en-US" sz="2800" smtClean="0"/>
              <a:t> Nebulae</a:t>
            </a:r>
          </a:p>
          <a:p>
            <a:pPr lvl="1" eaLnBrk="1" hangingPunct="1"/>
            <a:r>
              <a:rPr lang="en-US" altLang="en-US" sz="2400" smtClean="0"/>
              <a:t> Clouds of gas and dust</a:t>
            </a:r>
          </a:p>
          <a:p>
            <a:pPr lvl="1" eaLnBrk="1" hangingPunct="1"/>
            <a:r>
              <a:rPr lang="en-US" altLang="en-US" sz="2400" smtClean="0"/>
              <a:t> Emission Nebulae (eg, Lagoon, Trifid, Eagle, Orion)</a:t>
            </a:r>
          </a:p>
          <a:p>
            <a:pPr lvl="2" eaLnBrk="1" hangingPunct="1"/>
            <a:r>
              <a:rPr lang="en-US" altLang="en-US" sz="2000" smtClean="0"/>
              <a:t> Heated, glowing gas, </a:t>
            </a:r>
          </a:p>
          <a:p>
            <a:pPr lvl="2" eaLnBrk="1" hangingPunct="1"/>
            <a:r>
              <a:rPr lang="en-US" altLang="en-US" sz="2000" smtClean="0"/>
              <a:t> RED due to Balmer </a:t>
            </a:r>
            <a:r>
              <a:rPr lang="en-US" altLang="en-US" sz="2000" smtClean="0">
                <a:sym typeface="Symbol" pitchFamily="18" charset="2"/>
              </a:rPr>
              <a:t></a:t>
            </a:r>
          </a:p>
          <a:p>
            <a:pPr lvl="1" eaLnBrk="1" hangingPunct="1"/>
            <a:r>
              <a:rPr lang="en-US" altLang="en-US" sz="2400" smtClean="0">
                <a:sym typeface="Symbol" pitchFamily="18" charset="2"/>
              </a:rPr>
              <a:t> Reflection Nebulae (eg. Trifid)</a:t>
            </a:r>
          </a:p>
          <a:p>
            <a:pPr lvl="2" eaLnBrk="1" hangingPunct="1"/>
            <a:r>
              <a:rPr lang="en-US" altLang="en-US" sz="2000" smtClean="0">
                <a:sym typeface="Symbol" pitchFamily="18" charset="2"/>
              </a:rPr>
              <a:t> Dust &amp; cool gas</a:t>
            </a:r>
          </a:p>
          <a:p>
            <a:pPr lvl="2" eaLnBrk="1" hangingPunct="1"/>
            <a:r>
              <a:rPr lang="en-US" altLang="en-US" sz="2000" smtClean="0">
                <a:sym typeface="Symbol" pitchFamily="18" charset="2"/>
              </a:rPr>
              <a:t> Blue for same reason sky is blue</a:t>
            </a:r>
          </a:p>
          <a:p>
            <a:pPr lvl="1" eaLnBrk="1" hangingPunct="1"/>
            <a:r>
              <a:rPr lang="en-US" altLang="en-US" sz="2400" smtClean="0">
                <a:sym typeface="Symbol" pitchFamily="18" charset="2"/>
              </a:rPr>
              <a:t> Dark Nebulae (eg. Horsehead, Coalsack)</a:t>
            </a:r>
          </a:p>
          <a:p>
            <a:pPr lvl="2" eaLnBrk="1" hangingPunct="1"/>
            <a:r>
              <a:rPr lang="en-US" altLang="en-US" sz="2000" smtClean="0">
                <a:sym typeface="Symbol" pitchFamily="18" charset="2"/>
              </a:rPr>
              <a:t> Dust &amp; cold gas</a:t>
            </a:r>
          </a:p>
          <a:p>
            <a:pPr lvl="2" eaLnBrk="1" hangingPunct="1"/>
            <a:r>
              <a:rPr lang="en-US" altLang="en-US" sz="2000" smtClean="0">
                <a:sym typeface="Symbol" pitchFamily="18" charset="2"/>
              </a:rPr>
              <a:t> Black because it blocks light from nebulae &amp; stars beyond</a:t>
            </a:r>
          </a:p>
          <a:p>
            <a:pPr lvl="1" eaLnBrk="1" hangingPunct="1"/>
            <a:r>
              <a:rPr lang="en-US" altLang="en-US" sz="2400" smtClean="0">
                <a:sym typeface="Symbol" pitchFamily="18" charset="2"/>
              </a:rPr>
              <a:t> Stellar Remnants</a:t>
            </a:r>
          </a:p>
          <a:p>
            <a:pPr lvl="2" eaLnBrk="1" hangingPunct="1"/>
            <a:r>
              <a:rPr lang="en-US" altLang="en-US" sz="2000" smtClean="0">
                <a:sym typeface="Symbol" pitchFamily="18" charset="2"/>
              </a:rPr>
              <a:t> Planetary Nebulae and Supernova Remnants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galaxy_center-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212850"/>
            <a:ext cx="399415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Milky Way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663575"/>
            <a:ext cx="8683625" cy="5695950"/>
          </a:xfrm>
        </p:spPr>
        <p:txBody>
          <a:bodyPr/>
          <a:lstStyle/>
          <a:p>
            <a:pPr eaLnBrk="1" hangingPunct="1"/>
            <a:r>
              <a:rPr lang="en-US" altLang="en-US" smtClean="0"/>
              <a:t> Stars + bright &amp; dark gas clouds</a:t>
            </a:r>
          </a:p>
        </p:txBody>
      </p:sp>
      <p:pic>
        <p:nvPicPr>
          <p:cNvPr id="15365" name="Picture 4" descr="SummerTria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/>
          <a:stretch>
            <a:fillRect/>
          </a:stretch>
        </p:blipFill>
        <p:spPr bwMode="auto">
          <a:xfrm>
            <a:off x="4357688" y="1227138"/>
            <a:ext cx="4552950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65" name="Picture 5" descr="galaxy_center-des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212850"/>
            <a:ext cx="3989387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67" name="AutoShape 7"/>
          <p:cNvSpPr>
            <a:spLocks noChangeArrowheads="1"/>
          </p:cNvSpPr>
          <p:nvPr/>
        </p:nvSpPr>
        <p:spPr bwMode="auto">
          <a:xfrm>
            <a:off x="6392863" y="3630613"/>
            <a:ext cx="182562" cy="182562"/>
          </a:xfrm>
          <a:prstGeom prst="star5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68" name="AutoShape 8"/>
          <p:cNvSpPr>
            <a:spLocks noChangeArrowheads="1"/>
          </p:cNvSpPr>
          <p:nvPr/>
        </p:nvSpPr>
        <p:spPr bwMode="auto">
          <a:xfrm>
            <a:off x="6673850" y="5861050"/>
            <a:ext cx="182563" cy="182563"/>
          </a:xfrm>
          <a:prstGeom prst="star5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369" name="AutoShape 9"/>
          <p:cNvSpPr>
            <a:spLocks noChangeArrowheads="1"/>
          </p:cNvSpPr>
          <p:nvPr/>
        </p:nvSpPr>
        <p:spPr bwMode="auto">
          <a:xfrm>
            <a:off x="7761288" y="4064000"/>
            <a:ext cx="182562" cy="182563"/>
          </a:xfrm>
          <a:prstGeom prst="star5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655370" name="Picture 10" descr="SummerTria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5" t="42647" r="14679"/>
          <a:stretch>
            <a:fillRect/>
          </a:stretch>
        </p:blipFill>
        <p:spPr bwMode="auto">
          <a:xfrm>
            <a:off x="638175" y="0"/>
            <a:ext cx="4427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71" name="Rectangle 11"/>
          <p:cNvSpPr>
            <a:spLocks noChangeArrowheads="1"/>
          </p:cNvSpPr>
          <p:nvPr/>
        </p:nvSpPr>
        <p:spPr bwMode="auto">
          <a:xfrm>
            <a:off x="633413" y="0"/>
            <a:ext cx="4433887" cy="6858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55374" name="Rectangle 14"/>
          <p:cNvSpPr>
            <a:spLocks noChangeArrowheads="1"/>
          </p:cNvSpPr>
          <p:nvPr/>
        </p:nvSpPr>
        <p:spPr bwMode="auto">
          <a:xfrm>
            <a:off x="5832475" y="3136900"/>
            <a:ext cx="2405063" cy="37211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55375" name="Line 15"/>
          <p:cNvSpPr>
            <a:spLocks noChangeShapeType="1"/>
          </p:cNvSpPr>
          <p:nvPr/>
        </p:nvSpPr>
        <p:spPr bwMode="auto">
          <a:xfrm>
            <a:off x="6488113" y="3808413"/>
            <a:ext cx="274637" cy="20177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376" name="Line 16"/>
          <p:cNvSpPr>
            <a:spLocks noChangeShapeType="1"/>
          </p:cNvSpPr>
          <p:nvPr/>
        </p:nvSpPr>
        <p:spPr bwMode="auto">
          <a:xfrm flipH="1">
            <a:off x="6762750" y="4271963"/>
            <a:ext cx="1017588" cy="1554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377" name="Line 17"/>
          <p:cNvSpPr>
            <a:spLocks noChangeShapeType="1"/>
          </p:cNvSpPr>
          <p:nvPr/>
        </p:nvSpPr>
        <p:spPr bwMode="auto">
          <a:xfrm>
            <a:off x="6556375" y="3759200"/>
            <a:ext cx="1165225" cy="3635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378" name="Line 18"/>
          <p:cNvSpPr>
            <a:spLocks noChangeShapeType="1"/>
          </p:cNvSpPr>
          <p:nvPr/>
        </p:nvSpPr>
        <p:spPr bwMode="auto">
          <a:xfrm>
            <a:off x="5068888" y="0"/>
            <a:ext cx="765175" cy="3136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379" name="Line 19"/>
          <p:cNvSpPr>
            <a:spLocks noChangeShapeType="1"/>
          </p:cNvSpPr>
          <p:nvPr/>
        </p:nvSpPr>
        <p:spPr bwMode="auto">
          <a:xfrm flipV="1">
            <a:off x="5060950" y="6858000"/>
            <a:ext cx="7699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3817938" y="1704975"/>
            <a:ext cx="650875" cy="1004888"/>
            <a:chOff x="2405" y="1074"/>
            <a:chExt cx="410" cy="633"/>
          </a:xfrm>
        </p:grpSpPr>
        <p:sp>
          <p:nvSpPr>
            <p:cNvPr id="655380" name="AutoShape 20"/>
            <p:cNvSpPr>
              <a:spLocks noChangeArrowheads="1"/>
            </p:cNvSpPr>
            <p:nvPr/>
          </p:nvSpPr>
          <p:spPr bwMode="auto">
            <a:xfrm>
              <a:off x="2578" y="1074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81" name="AutoShape 21"/>
            <p:cNvSpPr>
              <a:spLocks noChangeArrowheads="1"/>
            </p:cNvSpPr>
            <p:nvPr/>
          </p:nvSpPr>
          <p:spPr bwMode="auto">
            <a:xfrm>
              <a:off x="2587" y="1214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82" name="AutoShape 22"/>
            <p:cNvSpPr>
              <a:spLocks noChangeArrowheads="1"/>
            </p:cNvSpPr>
            <p:nvPr/>
          </p:nvSpPr>
          <p:spPr bwMode="auto">
            <a:xfrm>
              <a:off x="2462" y="1285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83" name="AutoShape 23"/>
            <p:cNvSpPr>
              <a:spLocks noChangeArrowheads="1"/>
            </p:cNvSpPr>
            <p:nvPr/>
          </p:nvSpPr>
          <p:spPr bwMode="auto">
            <a:xfrm>
              <a:off x="2535" y="1527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84" name="AutoShape 24"/>
            <p:cNvSpPr>
              <a:spLocks noChangeArrowheads="1"/>
            </p:cNvSpPr>
            <p:nvPr/>
          </p:nvSpPr>
          <p:spPr bwMode="auto">
            <a:xfrm>
              <a:off x="2405" y="1592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416" name="Line 25"/>
            <p:cNvSpPr>
              <a:spLocks noChangeShapeType="1"/>
            </p:cNvSpPr>
            <p:nvPr/>
          </p:nvSpPr>
          <p:spPr bwMode="auto">
            <a:xfrm flipH="1">
              <a:off x="2595" y="1320"/>
              <a:ext cx="46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7" name="Line 26"/>
            <p:cNvSpPr>
              <a:spLocks noChangeShapeType="1"/>
            </p:cNvSpPr>
            <p:nvPr/>
          </p:nvSpPr>
          <p:spPr bwMode="auto">
            <a:xfrm flipH="1">
              <a:off x="2467" y="1392"/>
              <a:ext cx="51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8" name="Line 27"/>
            <p:cNvSpPr>
              <a:spLocks noChangeShapeType="1"/>
            </p:cNvSpPr>
            <p:nvPr/>
          </p:nvSpPr>
          <p:spPr bwMode="auto">
            <a:xfrm flipH="1">
              <a:off x="2493" y="1604"/>
              <a:ext cx="60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9" name="Line 28"/>
            <p:cNvSpPr>
              <a:spLocks noChangeShapeType="1"/>
            </p:cNvSpPr>
            <p:nvPr/>
          </p:nvSpPr>
          <p:spPr bwMode="auto">
            <a:xfrm flipH="1">
              <a:off x="2546" y="1290"/>
              <a:ext cx="60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390" name="AutoShape 30"/>
            <p:cNvSpPr>
              <a:spLocks noChangeArrowheads="1"/>
            </p:cNvSpPr>
            <p:nvPr/>
          </p:nvSpPr>
          <p:spPr bwMode="auto">
            <a:xfrm>
              <a:off x="2671" y="1093"/>
              <a:ext cx="144" cy="144"/>
            </a:xfrm>
            <a:prstGeom prst="star5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1414463" y="4618038"/>
            <a:ext cx="2401887" cy="2105025"/>
            <a:chOff x="891" y="2909"/>
            <a:chExt cx="1513" cy="1326"/>
          </a:xfrm>
        </p:grpSpPr>
        <p:sp>
          <p:nvSpPr>
            <p:cNvPr id="655391" name="AutoShape 31"/>
            <p:cNvSpPr>
              <a:spLocks noChangeArrowheads="1"/>
            </p:cNvSpPr>
            <p:nvPr/>
          </p:nvSpPr>
          <p:spPr bwMode="auto">
            <a:xfrm>
              <a:off x="1388" y="3192"/>
              <a:ext cx="144" cy="144"/>
            </a:xfrm>
            <a:prstGeom prst="star5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93" name="AutoShape 33"/>
            <p:cNvSpPr>
              <a:spLocks noChangeArrowheads="1"/>
            </p:cNvSpPr>
            <p:nvPr/>
          </p:nvSpPr>
          <p:spPr bwMode="auto">
            <a:xfrm>
              <a:off x="1510" y="3117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402" name="AutoShape 42"/>
            <p:cNvSpPr>
              <a:spLocks noChangeArrowheads="1"/>
            </p:cNvSpPr>
            <p:nvPr/>
          </p:nvSpPr>
          <p:spPr bwMode="auto">
            <a:xfrm>
              <a:off x="1283" y="3720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403" name="AutoShape 43"/>
            <p:cNvSpPr>
              <a:spLocks noChangeArrowheads="1"/>
            </p:cNvSpPr>
            <p:nvPr/>
          </p:nvSpPr>
          <p:spPr bwMode="auto">
            <a:xfrm>
              <a:off x="1295" y="3376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404" name="AutoShape 44"/>
            <p:cNvSpPr>
              <a:spLocks noChangeArrowheads="1"/>
            </p:cNvSpPr>
            <p:nvPr/>
          </p:nvSpPr>
          <p:spPr bwMode="auto">
            <a:xfrm>
              <a:off x="2289" y="2909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405" name="AutoShape 45"/>
            <p:cNvSpPr>
              <a:spLocks noChangeArrowheads="1"/>
            </p:cNvSpPr>
            <p:nvPr/>
          </p:nvSpPr>
          <p:spPr bwMode="auto">
            <a:xfrm>
              <a:off x="1834" y="3621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406" name="AutoShape 46"/>
            <p:cNvSpPr>
              <a:spLocks noChangeArrowheads="1"/>
            </p:cNvSpPr>
            <p:nvPr/>
          </p:nvSpPr>
          <p:spPr bwMode="auto">
            <a:xfrm>
              <a:off x="2138" y="4120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407" name="AutoShape 47"/>
            <p:cNvSpPr>
              <a:spLocks noChangeArrowheads="1"/>
            </p:cNvSpPr>
            <p:nvPr/>
          </p:nvSpPr>
          <p:spPr bwMode="auto">
            <a:xfrm>
              <a:off x="891" y="3788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405" name="Line 48"/>
            <p:cNvSpPr>
              <a:spLocks noChangeShapeType="1"/>
            </p:cNvSpPr>
            <p:nvPr/>
          </p:nvSpPr>
          <p:spPr bwMode="auto">
            <a:xfrm flipV="1">
              <a:off x="1644" y="2985"/>
              <a:ext cx="657" cy="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6" name="Line 49"/>
            <p:cNvSpPr>
              <a:spLocks noChangeShapeType="1"/>
            </p:cNvSpPr>
            <p:nvPr/>
          </p:nvSpPr>
          <p:spPr bwMode="auto">
            <a:xfrm flipV="1">
              <a:off x="1387" y="3697"/>
              <a:ext cx="459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Line 50"/>
            <p:cNvSpPr>
              <a:spLocks noChangeShapeType="1"/>
            </p:cNvSpPr>
            <p:nvPr/>
          </p:nvSpPr>
          <p:spPr bwMode="auto">
            <a:xfrm flipV="1">
              <a:off x="989" y="3512"/>
              <a:ext cx="306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8" name="Line 51"/>
            <p:cNvSpPr>
              <a:spLocks noChangeShapeType="1"/>
            </p:cNvSpPr>
            <p:nvPr/>
          </p:nvSpPr>
          <p:spPr bwMode="auto">
            <a:xfrm flipV="1">
              <a:off x="1035" y="3795"/>
              <a:ext cx="261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9" name="Line 52"/>
            <p:cNvSpPr>
              <a:spLocks noChangeShapeType="1"/>
            </p:cNvSpPr>
            <p:nvPr/>
          </p:nvSpPr>
          <p:spPr bwMode="auto">
            <a:xfrm flipV="1">
              <a:off x="1922" y="3047"/>
              <a:ext cx="375" cy="5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0" name="Line 53"/>
            <p:cNvSpPr>
              <a:spLocks noChangeShapeType="1"/>
            </p:cNvSpPr>
            <p:nvPr/>
          </p:nvSpPr>
          <p:spPr bwMode="auto">
            <a:xfrm>
              <a:off x="1947" y="3762"/>
              <a:ext cx="219" cy="3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550863" y="406400"/>
            <a:ext cx="2762250" cy="2860675"/>
            <a:chOff x="347" y="256"/>
            <a:chExt cx="1740" cy="1802"/>
          </a:xfrm>
        </p:grpSpPr>
        <p:sp>
          <p:nvSpPr>
            <p:cNvPr id="655392" name="AutoShape 32"/>
            <p:cNvSpPr>
              <a:spLocks noChangeArrowheads="1"/>
            </p:cNvSpPr>
            <p:nvPr/>
          </p:nvSpPr>
          <p:spPr bwMode="auto">
            <a:xfrm>
              <a:off x="1067" y="596"/>
              <a:ext cx="144" cy="144"/>
            </a:xfrm>
            <a:prstGeom prst="star5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94" name="AutoShape 34"/>
            <p:cNvSpPr>
              <a:spLocks noChangeArrowheads="1"/>
            </p:cNvSpPr>
            <p:nvPr/>
          </p:nvSpPr>
          <p:spPr bwMode="auto">
            <a:xfrm>
              <a:off x="1252" y="1009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95" name="AutoShape 35"/>
            <p:cNvSpPr>
              <a:spLocks noChangeArrowheads="1"/>
            </p:cNvSpPr>
            <p:nvPr/>
          </p:nvSpPr>
          <p:spPr bwMode="auto">
            <a:xfrm>
              <a:off x="347" y="1499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96" name="AutoShape 36"/>
            <p:cNvSpPr>
              <a:spLocks noChangeArrowheads="1"/>
            </p:cNvSpPr>
            <p:nvPr/>
          </p:nvSpPr>
          <p:spPr bwMode="auto">
            <a:xfrm>
              <a:off x="825" y="1365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97" name="AutoShape 37"/>
            <p:cNvSpPr>
              <a:spLocks noChangeArrowheads="1"/>
            </p:cNvSpPr>
            <p:nvPr/>
          </p:nvSpPr>
          <p:spPr bwMode="auto">
            <a:xfrm>
              <a:off x="1775" y="725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98" name="AutoShape 38"/>
            <p:cNvSpPr>
              <a:spLocks noChangeArrowheads="1"/>
            </p:cNvSpPr>
            <p:nvPr/>
          </p:nvSpPr>
          <p:spPr bwMode="auto">
            <a:xfrm>
              <a:off x="1896" y="366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399" name="AutoShape 39"/>
            <p:cNvSpPr>
              <a:spLocks noChangeArrowheads="1"/>
            </p:cNvSpPr>
            <p:nvPr/>
          </p:nvSpPr>
          <p:spPr bwMode="auto">
            <a:xfrm>
              <a:off x="1972" y="256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400" name="AutoShape 40"/>
            <p:cNvSpPr>
              <a:spLocks noChangeArrowheads="1"/>
            </p:cNvSpPr>
            <p:nvPr/>
          </p:nvSpPr>
          <p:spPr bwMode="auto">
            <a:xfrm>
              <a:off x="1558" y="1423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5401" name="AutoShape 41"/>
            <p:cNvSpPr>
              <a:spLocks noChangeArrowheads="1"/>
            </p:cNvSpPr>
            <p:nvPr/>
          </p:nvSpPr>
          <p:spPr bwMode="auto">
            <a:xfrm>
              <a:off x="1907" y="1943"/>
              <a:ext cx="115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390" name="Line 54"/>
            <p:cNvSpPr>
              <a:spLocks noChangeShapeType="1"/>
            </p:cNvSpPr>
            <p:nvPr/>
          </p:nvSpPr>
          <p:spPr bwMode="auto">
            <a:xfrm flipH="1" flipV="1">
              <a:off x="1668" y="1560"/>
              <a:ext cx="267" cy="4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Line 55"/>
            <p:cNvSpPr>
              <a:spLocks noChangeShapeType="1"/>
            </p:cNvSpPr>
            <p:nvPr/>
          </p:nvSpPr>
          <p:spPr bwMode="auto">
            <a:xfrm flipV="1">
              <a:off x="964" y="1144"/>
              <a:ext cx="288" cy="2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Line 56"/>
            <p:cNvSpPr>
              <a:spLocks noChangeShapeType="1"/>
            </p:cNvSpPr>
            <p:nvPr/>
          </p:nvSpPr>
          <p:spPr bwMode="auto">
            <a:xfrm flipH="1" flipV="1">
              <a:off x="1364" y="1145"/>
              <a:ext cx="222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Line 57"/>
            <p:cNvSpPr>
              <a:spLocks noChangeShapeType="1"/>
            </p:cNvSpPr>
            <p:nvPr/>
          </p:nvSpPr>
          <p:spPr bwMode="auto">
            <a:xfrm flipV="1">
              <a:off x="482" y="1445"/>
              <a:ext cx="348" cy="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4" name="Line 58"/>
            <p:cNvSpPr>
              <a:spLocks noChangeShapeType="1"/>
            </p:cNvSpPr>
            <p:nvPr/>
          </p:nvSpPr>
          <p:spPr bwMode="auto">
            <a:xfrm flipV="1">
              <a:off x="1395" y="807"/>
              <a:ext cx="39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5" name="Line 59"/>
            <p:cNvSpPr>
              <a:spLocks noChangeShapeType="1"/>
            </p:cNvSpPr>
            <p:nvPr/>
          </p:nvSpPr>
          <p:spPr bwMode="auto">
            <a:xfrm flipH="1" flipV="1">
              <a:off x="1204" y="775"/>
              <a:ext cx="84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6" name="Line 60"/>
            <p:cNvSpPr>
              <a:spLocks noChangeShapeType="1"/>
            </p:cNvSpPr>
            <p:nvPr/>
          </p:nvSpPr>
          <p:spPr bwMode="auto">
            <a:xfrm flipV="1">
              <a:off x="1859" y="479"/>
              <a:ext cx="96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5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5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5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5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65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65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65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65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65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71" grpId="0" animBg="1"/>
      <p:bldP spid="655374" grpId="0" animBg="1"/>
      <p:bldP spid="655375" grpId="0" animBg="1"/>
      <p:bldP spid="655376" grpId="0" animBg="1"/>
      <p:bldP spid="655377" grpId="0" animBg="1"/>
      <p:bldP spid="655378" grpId="0" animBg="1"/>
      <p:bldP spid="6553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MW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0"/>
            <a:ext cx="4732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55663"/>
            <a:ext cx="4821238" cy="4516437"/>
          </a:xfrm>
        </p:spPr>
        <p:txBody>
          <a:bodyPr/>
          <a:lstStyle/>
          <a:p>
            <a:pPr marL="117475" indent="-117475" eaLnBrk="1" hangingPunct="1"/>
            <a:r>
              <a:rPr lang="en-US" altLang="en-US" smtClean="0"/>
              <a:t> The Galactic Center</a:t>
            </a:r>
          </a:p>
          <a:p>
            <a:pPr marL="457200" lvl="1" indent="-176213" eaLnBrk="1" hangingPunct="1"/>
            <a:r>
              <a:rPr lang="en-US" altLang="en-US" smtClean="0"/>
              <a:t> M8: Lagoon Nebula</a:t>
            </a:r>
          </a:p>
          <a:p>
            <a:pPr marL="457200" lvl="1" indent="-176213" eaLnBrk="1" hangingPunct="1"/>
            <a:r>
              <a:rPr lang="en-US" altLang="en-US" smtClean="0"/>
              <a:t> M20: Trifid Nebula</a:t>
            </a:r>
          </a:p>
          <a:p>
            <a:pPr marL="457200" lvl="1" indent="-176213" eaLnBrk="1" hangingPunct="1"/>
            <a:r>
              <a:rPr lang="en-US" altLang="en-US" smtClean="0"/>
              <a:t> M16: Eagle Nebula</a:t>
            </a:r>
          </a:p>
          <a:p>
            <a:pPr marL="457200" lvl="1" indent="-176213" eaLnBrk="1" hangingPunct="1"/>
            <a:r>
              <a:rPr lang="en-US" altLang="en-US" smtClean="0"/>
              <a:t> M17: Omega Nebula</a:t>
            </a:r>
          </a:p>
          <a:p>
            <a:pPr marL="457200" lvl="1" indent="-176213" eaLnBrk="1" hangingPunct="1"/>
            <a:r>
              <a:rPr lang="en-US" altLang="en-US" smtClean="0"/>
              <a:t> M24: Sag. Star Cloud</a:t>
            </a:r>
          </a:p>
          <a:p>
            <a:pPr marL="457200" lvl="1" indent="-176213" eaLnBrk="1" hangingPunct="1"/>
            <a:r>
              <a:rPr lang="en-US" altLang="en-US" smtClean="0"/>
              <a:t> M6: Butterfly Cluster</a:t>
            </a:r>
          </a:p>
          <a:p>
            <a:pPr marL="457200" lvl="1" indent="-176213" eaLnBrk="1" hangingPunct="1"/>
            <a:r>
              <a:rPr lang="en-US" altLang="en-US" smtClean="0"/>
              <a:t> M7: Ptolemy’s Cluster</a:t>
            </a:r>
          </a:p>
          <a:p>
            <a:pPr marL="738188" lvl="2" indent="-104775" eaLnBrk="1" hangingPunct="1">
              <a:buFont typeface="Wingdings 2" pitchFamily="18" charset="2"/>
              <a:buNone/>
            </a:pPr>
            <a:r>
              <a:rPr lang="en-US" altLang="en-US" smtClean="0"/>
              <a:t>Mentioned in 138 BCE</a:t>
            </a:r>
          </a:p>
          <a:p>
            <a:pPr marL="457200" lvl="1" indent="-176213" eaLnBrk="1" hangingPunct="1"/>
            <a:endParaRPr lang="en-US" altLang="en-US" smtClean="0"/>
          </a:p>
        </p:txBody>
      </p:sp>
      <p:pic>
        <p:nvPicPr>
          <p:cNvPr id="656389" name="Picture 5" descr="MWCenterLab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88" y="238125"/>
            <a:ext cx="4735512" cy="61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232275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Bright Nebulae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394200" y="3143250"/>
            <a:ext cx="2401888" cy="1755775"/>
            <a:chOff x="4394201" y="3142457"/>
            <a:chExt cx="2401888" cy="1756570"/>
          </a:xfrm>
        </p:grpSpPr>
        <p:sp>
          <p:nvSpPr>
            <p:cNvPr id="16391" name="Oval 6"/>
            <p:cNvSpPr>
              <a:spLocks noChangeArrowheads="1"/>
            </p:cNvSpPr>
            <p:nvPr/>
          </p:nvSpPr>
          <p:spPr bwMode="auto">
            <a:xfrm>
              <a:off x="5047458" y="3500438"/>
              <a:ext cx="46038" cy="4603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6392" name="Oval 7"/>
            <p:cNvSpPr>
              <a:spLocks noChangeArrowheads="1"/>
            </p:cNvSpPr>
            <p:nvPr/>
          </p:nvSpPr>
          <p:spPr bwMode="auto">
            <a:xfrm>
              <a:off x="4620420" y="3411538"/>
              <a:ext cx="46038" cy="4603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6393" name="Oval 8"/>
            <p:cNvSpPr>
              <a:spLocks noChangeArrowheads="1"/>
            </p:cNvSpPr>
            <p:nvPr/>
          </p:nvSpPr>
          <p:spPr bwMode="auto">
            <a:xfrm>
              <a:off x="4394201" y="4144170"/>
              <a:ext cx="46038" cy="4603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6394" name="Oval 9"/>
            <p:cNvSpPr>
              <a:spLocks noChangeArrowheads="1"/>
            </p:cNvSpPr>
            <p:nvPr/>
          </p:nvSpPr>
          <p:spPr bwMode="auto">
            <a:xfrm>
              <a:off x="5778501" y="3142457"/>
              <a:ext cx="46038" cy="4603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6395" name="Oval 10"/>
            <p:cNvSpPr>
              <a:spLocks noChangeArrowheads="1"/>
            </p:cNvSpPr>
            <p:nvPr/>
          </p:nvSpPr>
          <p:spPr bwMode="auto">
            <a:xfrm>
              <a:off x="6122988" y="3966370"/>
              <a:ext cx="46038" cy="4603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6396" name="Oval 11"/>
            <p:cNvSpPr>
              <a:spLocks noChangeArrowheads="1"/>
            </p:cNvSpPr>
            <p:nvPr/>
          </p:nvSpPr>
          <p:spPr bwMode="auto">
            <a:xfrm>
              <a:off x="6750051" y="4059238"/>
              <a:ext cx="46038" cy="4603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6397" name="Oval 12"/>
            <p:cNvSpPr>
              <a:spLocks noChangeArrowheads="1"/>
            </p:cNvSpPr>
            <p:nvPr/>
          </p:nvSpPr>
          <p:spPr bwMode="auto">
            <a:xfrm>
              <a:off x="6036469" y="4852989"/>
              <a:ext cx="46038" cy="4603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5" descr="MW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0"/>
            <a:ext cx="4732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7426" name="Line 18"/>
          <p:cNvSpPr>
            <a:spLocks noChangeShapeType="1"/>
          </p:cNvSpPr>
          <p:nvPr/>
        </p:nvSpPr>
        <p:spPr bwMode="auto">
          <a:xfrm flipH="1">
            <a:off x="4040188" y="3054350"/>
            <a:ext cx="3052762" cy="3803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7427" name="Line 19"/>
          <p:cNvSpPr>
            <a:spLocks noChangeShapeType="1"/>
          </p:cNvSpPr>
          <p:nvPr/>
        </p:nvSpPr>
        <p:spPr bwMode="auto">
          <a:xfrm flipH="1">
            <a:off x="0" y="2544763"/>
            <a:ext cx="6491288" cy="884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7425" name="Rectangle 17"/>
          <p:cNvSpPr>
            <a:spLocks noChangeAspect="1" noChangeArrowheads="1"/>
          </p:cNvSpPr>
          <p:nvPr/>
        </p:nvSpPr>
        <p:spPr bwMode="auto">
          <a:xfrm>
            <a:off x="6494463" y="2543175"/>
            <a:ext cx="600075" cy="5095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>
          <a:xfrm>
            <a:off x="3481388" y="0"/>
            <a:ext cx="5662612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Lagoon &amp; Trifid</a:t>
            </a:r>
          </a:p>
        </p:txBody>
      </p:sp>
      <p:sp>
        <p:nvSpPr>
          <p:cNvPr id="174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63938" y="841375"/>
            <a:ext cx="5580062" cy="569595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altLang="en-US" smtClean="0"/>
              <a:t> Neighborhood of Galactic Center</a:t>
            </a:r>
          </a:p>
        </p:txBody>
      </p:sp>
      <p:pic>
        <p:nvPicPr>
          <p:cNvPr id="657413" name="Picture 5" descr="AAOTrif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" t="15656" r="6168" b="11794"/>
          <a:stretch>
            <a:fillRect/>
          </a:stretch>
        </p:blipFill>
        <p:spPr bwMode="auto">
          <a:xfrm>
            <a:off x="4572000" y="1941513"/>
            <a:ext cx="3894138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7414" name="Picture 6" descr="LagoonHourglass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t="5362"/>
          <a:stretch>
            <a:fillRect/>
          </a:stretch>
        </p:blipFill>
        <p:spPr bwMode="auto">
          <a:xfrm>
            <a:off x="0" y="0"/>
            <a:ext cx="3495675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7412" name="Picture 4" descr="LagoonTrif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r="4543" b="2803"/>
          <a:stretch>
            <a:fillRect/>
          </a:stretch>
        </p:blipFill>
        <p:spPr bwMode="auto">
          <a:xfrm>
            <a:off x="-19050" y="3433763"/>
            <a:ext cx="4041775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7415" name="Line 7"/>
          <p:cNvSpPr>
            <a:spLocks noChangeShapeType="1"/>
          </p:cNvSpPr>
          <p:nvPr/>
        </p:nvSpPr>
        <p:spPr bwMode="auto">
          <a:xfrm flipH="1" flipV="1">
            <a:off x="1543050" y="2667000"/>
            <a:ext cx="685800" cy="24955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17" name="Line 9"/>
          <p:cNvSpPr>
            <a:spLocks noChangeShapeType="1"/>
          </p:cNvSpPr>
          <p:nvPr/>
        </p:nvSpPr>
        <p:spPr bwMode="auto">
          <a:xfrm flipV="1">
            <a:off x="3382963" y="3878263"/>
            <a:ext cx="1524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7418" name="Text Box 10"/>
          <p:cNvSpPr txBox="1">
            <a:spLocks noChangeArrowheads="1"/>
          </p:cNvSpPr>
          <p:nvPr/>
        </p:nvSpPr>
        <p:spPr bwMode="auto">
          <a:xfrm>
            <a:off x="0" y="0"/>
            <a:ext cx="272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latin typeface="Comic Sans MS" pitchFamily="66" charset="0"/>
                <a:cs typeface="+mn-cs"/>
              </a:rPr>
              <a:t>Lagoon Nebula</a:t>
            </a:r>
          </a:p>
        </p:txBody>
      </p:sp>
      <p:sp>
        <p:nvSpPr>
          <p:cNvPr id="657420" name="Text Box 12"/>
          <p:cNvSpPr txBox="1">
            <a:spLocks noChangeArrowheads="1"/>
          </p:cNvSpPr>
          <p:nvPr/>
        </p:nvSpPr>
        <p:spPr bwMode="auto">
          <a:xfrm>
            <a:off x="5249863" y="6030913"/>
            <a:ext cx="272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latin typeface="Comic Sans MS" pitchFamily="66" charset="0"/>
                <a:cs typeface="+mn-cs"/>
              </a:rPr>
              <a:t>Trifid Nebula</a:t>
            </a:r>
          </a:p>
        </p:txBody>
      </p:sp>
      <p:sp>
        <p:nvSpPr>
          <p:cNvPr id="657421" name="Text Box 13"/>
          <p:cNvSpPr txBox="1">
            <a:spLocks noChangeArrowheads="1"/>
          </p:cNvSpPr>
          <p:nvPr/>
        </p:nvSpPr>
        <p:spPr bwMode="auto">
          <a:xfrm>
            <a:off x="7429500" y="1965325"/>
            <a:ext cx="17145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latin typeface="Comic Sans MS" pitchFamily="66" charset="0"/>
                <a:cs typeface="+mn-cs"/>
              </a:rPr>
              <a:t>Reflection Nebula</a:t>
            </a:r>
          </a:p>
        </p:txBody>
      </p:sp>
      <p:sp>
        <p:nvSpPr>
          <p:cNvPr id="657422" name="Text Box 14"/>
          <p:cNvSpPr txBox="1">
            <a:spLocks noChangeArrowheads="1"/>
          </p:cNvSpPr>
          <p:nvPr/>
        </p:nvSpPr>
        <p:spPr bwMode="auto">
          <a:xfrm>
            <a:off x="7429500" y="5253038"/>
            <a:ext cx="17145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latin typeface="Comic Sans MS" pitchFamily="66" charset="0"/>
                <a:cs typeface="+mn-cs"/>
              </a:rPr>
              <a:t>Emission Nebula</a:t>
            </a:r>
          </a:p>
        </p:txBody>
      </p:sp>
      <p:sp>
        <p:nvSpPr>
          <p:cNvPr id="657424" name="Rectangle 16"/>
          <p:cNvSpPr>
            <a:spLocks noChangeArrowheads="1"/>
          </p:cNvSpPr>
          <p:nvPr/>
        </p:nvSpPr>
        <p:spPr bwMode="auto">
          <a:xfrm>
            <a:off x="0" y="3430588"/>
            <a:ext cx="4040188" cy="3427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57428" name="Text Box 20"/>
          <p:cNvSpPr txBox="1">
            <a:spLocks noChangeArrowheads="1"/>
          </p:cNvSpPr>
          <p:nvPr/>
        </p:nvSpPr>
        <p:spPr bwMode="auto">
          <a:xfrm>
            <a:off x="693738" y="365125"/>
            <a:ext cx="1463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latin typeface="Comic Sans MS" pitchFamily="66" charset="0"/>
                <a:cs typeface="+mn-cs"/>
              </a:rPr>
              <a:t>Emission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5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5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5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57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657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5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5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5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5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5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5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5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5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5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5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5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426" grpId="0" animBg="1"/>
      <p:bldP spid="657426" grpId="1" animBg="1"/>
      <p:bldP spid="657427" grpId="0" animBg="1"/>
      <p:bldP spid="657427" grpId="1" animBg="1"/>
      <p:bldP spid="657425" grpId="0" animBg="1"/>
      <p:bldP spid="657418" grpId="0"/>
      <p:bldP spid="657420" grpId="0"/>
      <p:bldP spid="657421" grpId="0"/>
      <p:bldP spid="657422" grpId="0"/>
      <p:bldP spid="657424" grpId="0" animBg="1"/>
      <p:bldP spid="6574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Dark Nebulae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Horsehead &amp; Barnard’s Nebula</a:t>
            </a:r>
          </a:p>
          <a:p>
            <a:pPr eaLnBrk="1" hangingPunct="1"/>
            <a:r>
              <a:rPr lang="en-US" altLang="en-US" smtClean="0"/>
              <a:t> Dust &amp; cool gas blocking background light</a:t>
            </a:r>
          </a:p>
        </p:txBody>
      </p:sp>
      <p:pic>
        <p:nvPicPr>
          <p:cNvPr id="18436" name="Picture 4" descr="HST_Horseh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0788"/>
            <a:ext cx="4887913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VLTBarnard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1"/>
          <a:stretch>
            <a:fillRect/>
          </a:stretch>
        </p:blipFill>
        <p:spPr bwMode="auto">
          <a:xfrm>
            <a:off x="4906963" y="2157413"/>
            <a:ext cx="4237037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2" descr="OrionRefl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9" b="7129"/>
          <a:stretch>
            <a:fillRect/>
          </a:stretch>
        </p:blipFill>
        <p:spPr bwMode="auto">
          <a:xfrm>
            <a:off x="4337050" y="3244850"/>
            <a:ext cx="4573588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OrionNebulosit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" t="858" r="984" b="4173"/>
          <a:stretch>
            <a:fillRect/>
          </a:stretch>
        </p:blipFill>
        <p:spPr bwMode="auto">
          <a:xfrm>
            <a:off x="0" y="1308100"/>
            <a:ext cx="4129088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990600" y="2344738"/>
            <a:ext cx="2905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Horsehead Nebula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096963" y="1863725"/>
            <a:ext cx="2905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sym typeface="Symbol" pitchFamily="18" charset="2"/>
              </a:rPr>
              <a:t></a:t>
            </a:r>
            <a:r>
              <a:rPr lang="en-US" altLang="en-US" sz="1800" dirty="0">
                <a:solidFill>
                  <a:schemeClr val="tx1"/>
                </a:solidFill>
              </a:rPr>
              <a:t> Orionis: </a:t>
            </a:r>
            <a:r>
              <a:rPr lang="en-US" altLang="en-US" sz="1800" dirty="0" err="1">
                <a:solidFill>
                  <a:schemeClr val="tx1"/>
                </a:solidFill>
              </a:rPr>
              <a:t>Alnitak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2224088" y="1193800"/>
            <a:ext cx="2905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sym typeface="Symbol" pitchFamily="18" charset="2"/>
              </a:rPr>
              <a:t></a:t>
            </a:r>
            <a:r>
              <a:rPr lang="en-US" altLang="en-US" sz="1800" dirty="0">
                <a:solidFill>
                  <a:schemeClr val="tx1"/>
                </a:solidFill>
              </a:rPr>
              <a:t> Orionis: Alnilam</a:t>
            </a:r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2692400" y="5492750"/>
            <a:ext cx="2905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Flame Nebula</a:t>
            </a:r>
          </a:p>
        </p:txBody>
      </p: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3128963" y="3921991"/>
            <a:ext cx="27176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</a:rPr>
              <a:t>Blue =                       Reflection  Nebula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pic>
        <p:nvPicPr>
          <p:cNvPr id="19466" name="Picture 11" descr="HorseheadW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0"/>
            <a:ext cx="501015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Line 13"/>
          <p:cNvSpPr>
            <a:spLocks noChangeShapeType="1"/>
          </p:cNvSpPr>
          <p:nvPr/>
        </p:nvSpPr>
        <p:spPr bwMode="auto">
          <a:xfrm flipV="1">
            <a:off x="3259138" y="2124075"/>
            <a:ext cx="3629025" cy="398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8" name="Line 14"/>
          <p:cNvSpPr>
            <a:spLocks noChangeShapeType="1"/>
          </p:cNvSpPr>
          <p:nvPr/>
        </p:nvSpPr>
        <p:spPr bwMode="auto">
          <a:xfrm>
            <a:off x="5002934" y="4070926"/>
            <a:ext cx="11761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3877108" y="5934670"/>
            <a:ext cx="446332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</a:rPr>
              <a:t>Dark =                                                      Running Man Nebula                                    Light blocked by cool gas &amp; dust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V="1">
            <a:off x="6234544" y="4793673"/>
            <a:ext cx="637311" cy="11499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063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Orion Nebulae … 1300 </a:t>
            </a:r>
            <a:r>
              <a:rPr lang="en-US" altLang="en-US" dirty="0" err="1" smtClean="0"/>
              <a:t>ly</a:t>
            </a:r>
            <a:r>
              <a:rPr lang="en-US" altLang="en-US" dirty="0" smtClean="0"/>
              <a:t> away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9462" grpId="0"/>
      <p:bldP spid="19463" grpId="0"/>
      <p:bldP spid="19464" grpId="0"/>
      <p:bldP spid="19465" grpId="0"/>
      <p:bldP spid="19467" grpId="0" animBg="1"/>
      <p:bldP spid="19468" grpId="0" animBg="1"/>
      <p:bldP spid="18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Reflection Nebulae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Dust reflecting light from stars</a:t>
            </a:r>
          </a:p>
          <a:p>
            <a:pPr lvl="1" eaLnBrk="1" hangingPunct="1"/>
            <a:r>
              <a:rPr lang="en-US" altLang="en-US" smtClean="0"/>
              <a:t> Blue due to not scattering red light</a:t>
            </a:r>
          </a:p>
        </p:txBody>
      </p:sp>
      <p:pic>
        <p:nvPicPr>
          <p:cNvPr id="20484" name="Picture 4" descr="AAOPleia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7" b="3181"/>
          <a:stretch>
            <a:fillRect/>
          </a:stretch>
        </p:blipFill>
        <p:spPr bwMode="auto">
          <a:xfrm>
            <a:off x="4157663" y="2130425"/>
            <a:ext cx="4986337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WitchHeadUpsideDo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58975"/>
            <a:ext cx="3741738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42950" y="6223000"/>
            <a:ext cx="2905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Witch’s Head Nebula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073650" y="6197600"/>
            <a:ext cx="315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Nebulosity and the Pleiades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280804" y="1955799"/>
            <a:ext cx="1723159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</a:rPr>
              <a:t>100 </a:t>
            </a:r>
            <a:r>
              <a:rPr lang="en-US" altLang="en-US" sz="1800" dirty="0" err="1" smtClean="0">
                <a:solidFill>
                  <a:schemeClr val="tx1"/>
                </a:solidFill>
              </a:rPr>
              <a:t>ly</a:t>
            </a:r>
            <a:r>
              <a:rPr lang="en-US" altLang="en-US" sz="1800" dirty="0" smtClean="0">
                <a:solidFill>
                  <a:schemeClr val="tx1"/>
                </a:solidFill>
              </a:rPr>
              <a:t> away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289713" y="2163617"/>
            <a:ext cx="1723159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</a:rPr>
              <a:t>375 </a:t>
            </a:r>
            <a:r>
              <a:rPr lang="en-US" altLang="en-US" sz="1800" dirty="0" err="1" smtClean="0">
                <a:solidFill>
                  <a:schemeClr val="tx1"/>
                </a:solidFill>
              </a:rPr>
              <a:t>ly</a:t>
            </a:r>
            <a:r>
              <a:rPr lang="en-US" altLang="en-US" sz="1800" dirty="0" smtClean="0">
                <a:solidFill>
                  <a:schemeClr val="tx1"/>
                </a:solidFill>
              </a:rPr>
              <a:t> away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Star Clusters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663575"/>
            <a:ext cx="8683625" cy="5695950"/>
          </a:xfrm>
        </p:spPr>
        <p:txBody>
          <a:bodyPr/>
          <a:lstStyle/>
          <a:p>
            <a:pPr eaLnBrk="1" hangingPunct="1"/>
            <a:r>
              <a:rPr lang="en-US" altLang="en-US" smtClean="0"/>
              <a:t> Open (Galactic Clusters)</a:t>
            </a:r>
          </a:p>
          <a:p>
            <a:pPr lvl="1" eaLnBrk="1" hangingPunct="1"/>
            <a:r>
              <a:rPr lang="en-US" altLang="en-US" smtClean="0"/>
              <a:t> Mostly blue stars </a:t>
            </a:r>
            <a:r>
              <a:rPr lang="en-US" altLang="en-US" smtClean="0">
                <a:sym typeface="Symbol" pitchFamily="18" charset="2"/>
              </a:rPr>
              <a:t> young population</a:t>
            </a:r>
          </a:p>
          <a:p>
            <a:pPr lvl="1" eaLnBrk="1" hangingPunct="1"/>
            <a:r>
              <a:rPr lang="en-US" altLang="en-US" smtClean="0"/>
              <a:t> Stars born in “litters” from cloud complexes</a:t>
            </a:r>
          </a:p>
          <a:p>
            <a:pPr lvl="2" eaLnBrk="1" hangingPunct="1"/>
            <a:r>
              <a:rPr lang="en-US" altLang="en-US" smtClean="0"/>
              <a:t> Open clusters become less dense in time</a:t>
            </a:r>
          </a:p>
          <a:p>
            <a:pPr lvl="1" eaLnBrk="1" hangingPunct="1"/>
            <a:r>
              <a:rPr lang="en-US" altLang="en-US" smtClean="0"/>
              <a:t> 10’s to 1000’s of stars</a:t>
            </a:r>
          </a:p>
        </p:txBody>
      </p:sp>
      <p:pic>
        <p:nvPicPr>
          <p:cNvPr id="21508" name="Picture 12" descr="HyadesPleia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3290888"/>
            <a:ext cx="5438775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4583" name="Text Box 7"/>
          <p:cNvSpPr txBox="1">
            <a:spLocks noChangeArrowheads="1"/>
          </p:cNvSpPr>
          <p:nvPr/>
        </p:nvSpPr>
        <p:spPr bwMode="auto">
          <a:xfrm>
            <a:off x="5106988" y="4243388"/>
            <a:ext cx="2301875" cy="1187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Pleiades:     375 ly away 100 My old</a:t>
            </a:r>
            <a:endParaRPr lang="en-US" altLang="en-US" sz="240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536575" y="5456238"/>
            <a:ext cx="25161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sym typeface="Symbol" pitchFamily="18" charset="2"/>
              </a:rPr>
              <a:t></a:t>
            </a:r>
            <a:r>
              <a:rPr lang="en-US" altLang="en-US" sz="1800">
                <a:solidFill>
                  <a:schemeClr val="tx1"/>
                </a:solidFill>
              </a:rPr>
              <a:t> Tauri: Aldebaran</a:t>
            </a:r>
          </a:p>
        </p:txBody>
      </p:sp>
      <p:sp>
        <p:nvSpPr>
          <p:cNvPr id="664589" name="Text Box 13"/>
          <p:cNvSpPr txBox="1">
            <a:spLocks noChangeArrowheads="1"/>
          </p:cNvSpPr>
          <p:nvPr/>
        </p:nvSpPr>
        <p:spPr bwMode="auto">
          <a:xfrm>
            <a:off x="3744913" y="5670550"/>
            <a:ext cx="2301875" cy="1187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Hyades:      151 ly away 660 My old</a:t>
            </a:r>
            <a:endParaRPr lang="en-US" altLang="en-US" sz="240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664590" name="Text Box 14"/>
          <p:cNvSpPr txBox="1">
            <a:spLocks noChangeArrowheads="1"/>
          </p:cNvSpPr>
          <p:nvPr/>
        </p:nvSpPr>
        <p:spPr bwMode="auto">
          <a:xfrm>
            <a:off x="1955800" y="4624388"/>
            <a:ext cx="1465263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NGC 1647</a:t>
            </a:r>
            <a:endParaRPr lang="en-US" altLang="en-US" sz="2000">
              <a:solidFill>
                <a:schemeClr val="tx1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583" grpId="0"/>
      <p:bldP spid="664589" grpId="0"/>
      <p:bldP spid="66459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8" descr="WildDu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t="12959" r="4962" b="9253"/>
          <a:stretch>
            <a:fillRect/>
          </a:stretch>
        </p:blipFill>
        <p:spPr bwMode="auto">
          <a:xfrm>
            <a:off x="0" y="831850"/>
            <a:ext cx="3602038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9" descr="Jewelbox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0"/>
            <a:ext cx="5484812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57200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Open Clusters</a:t>
            </a:r>
          </a:p>
        </p:txBody>
      </p:sp>
      <p:pic>
        <p:nvPicPr>
          <p:cNvPr id="22533" name="Picture 6" descr="HandChiPerseiB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7852" r="1349" b="3905"/>
          <a:stretch>
            <a:fillRect/>
          </a:stretch>
        </p:blipFill>
        <p:spPr bwMode="auto">
          <a:xfrm>
            <a:off x="2601913" y="3646488"/>
            <a:ext cx="6542087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088" name="Text Box 8"/>
          <p:cNvSpPr txBox="1">
            <a:spLocks noChangeArrowheads="1"/>
          </p:cNvSpPr>
          <p:nvPr/>
        </p:nvSpPr>
        <p:spPr bwMode="auto">
          <a:xfrm>
            <a:off x="7748588" y="2443163"/>
            <a:ext cx="1395412" cy="1187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Jewel Box in Crux</a:t>
            </a:r>
            <a:endParaRPr lang="en-US" altLang="en-US" sz="240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686090" name="Text Box 10"/>
          <p:cNvSpPr txBox="1">
            <a:spLocks noChangeArrowheads="1"/>
          </p:cNvSpPr>
          <p:nvPr/>
        </p:nvSpPr>
        <p:spPr bwMode="auto">
          <a:xfrm>
            <a:off x="3944938" y="3594100"/>
            <a:ext cx="43910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h and Chi Persei</a:t>
            </a:r>
            <a:endParaRPr lang="en-US" altLang="en-US" sz="240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686092" name="Text Box 12"/>
          <p:cNvSpPr txBox="1">
            <a:spLocks noChangeArrowheads="1"/>
          </p:cNvSpPr>
          <p:nvPr/>
        </p:nvSpPr>
        <p:spPr bwMode="auto">
          <a:xfrm>
            <a:off x="3008313" y="6156325"/>
            <a:ext cx="5915025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7000 ly away, few 100 ly apart (physical double)                          5.6 (h) &amp; 3.2 (chi) My old</a:t>
            </a:r>
            <a:endParaRPr lang="en-US" altLang="en-US" sz="200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686093" name="Text Box 13"/>
          <p:cNvSpPr txBox="1">
            <a:spLocks noChangeArrowheads="1"/>
          </p:cNvSpPr>
          <p:nvPr/>
        </p:nvSpPr>
        <p:spPr bwMode="auto">
          <a:xfrm>
            <a:off x="4168775" y="0"/>
            <a:ext cx="4465638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7500 ly away, 7.1 My old</a:t>
            </a:r>
            <a:endParaRPr lang="en-US" altLang="en-US" sz="200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686096" name="Text Box 16"/>
          <p:cNvSpPr txBox="1">
            <a:spLocks noChangeArrowheads="1"/>
          </p:cNvSpPr>
          <p:nvPr/>
        </p:nvSpPr>
        <p:spPr bwMode="auto">
          <a:xfrm>
            <a:off x="0" y="828675"/>
            <a:ext cx="35560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M11 Wild Duck, Scutum</a:t>
            </a:r>
            <a:endParaRPr lang="en-US" altLang="en-US" sz="240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686097" name="Text Box 17"/>
          <p:cNvSpPr txBox="1">
            <a:spLocks noChangeArrowheads="1"/>
          </p:cNvSpPr>
          <p:nvPr/>
        </p:nvSpPr>
        <p:spPr bwMode="auto">
          <a:xfrm>
            <a:off x="0" y="4329113"/>
            <a:ext cx="1849438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5000 ly away, 250 My old</a:t>
            </a:r>
            <a:endParaRPr lang="en-US" altLang="en-US" sz="2000">
              <a:solidFill>
                <a:schemeClr val="tx1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6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6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6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86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86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86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86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088" grpId="0"/>
      <p:bldP spid="686090" grpId="0"/>
      <p:bldP spid="686092" grpId="0"/>
      <p:bldP spid="686093" grpId="0"/>
      <p:bldP spid="686096" grpId="0"/>
      <p:bldP spid="68609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Galaxies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 9/4/18</a:t>
            </a:r>
          </a:p>
          <a:p>
            <a:pPr lvl="1"/>
            <a:r>
              <a:rPr lang="en-US" altLang="en-US" dirty="0" smtClean="0"/>
              <a:t> Milky Way Galaxy Contents &amp; Motions</a:t>
            </a:r>
          </a:p>
          <a:p>
            <a:r>
              <a:rPr lang="en-US" altLang="en-US" dirty="0" smtClean="0"/>
              <a:t> 9/11/18</a:t>
            </a:r>
          </a:p>
          <a:p>
            <a:pPr lvl="1"/>
            <a:r>
              <a:rPr lang="en-US" altLang="en-US" dirty="0" smtClean="0"/>
              <a:t> Milky Way Environment &amp; the Local Group</a:t>
            </a:r>
          </a:p>
          <a:p>
            <a:r>
              <a:rPr lang="en-US" altLang="en-US" dirty="0" smtClean="0"/>
              <a:t> 9/18/18</a:t>
            </a:r>
          </a:p>
          <a:p>
            <a:pPr lvl="1"/>
            <a:r>
              <a:rPr lang="en-US" altLang="en-US" dirty="0" smtClean="0"/>
              <a:t> Other Galaxies &amp; Clusters of Galaxies</a:t>
            </a:r>
          </a:p>
          <a:p>
            <a:r>
              <a:rPr lang="en-US" altLang="en-US" dirty="0" smtClean="0"/>
              <a:t> </a:t>
            </a:r>
            <a:r>
              <a:rPr lang="en-US" altLang="en-US" dirty="0" smtClean="0"/>
              <a:t>9/25/18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 Expansion, History &amp; Evolution of the Universe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Star Clusters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635000"/>
            <a:ext cx="8683625" cy="5695950"/>
          </a:xfrm>
        </p:spPr>
        <p:txBody>
          <a:bodyPr/>
          <a:lstStyle/>
          <a:p>
            <a:pPr eaLnBrk="1" hangingPunct="1"/>
            <a:r>
              <a:rPr lang="en-US" altLang="en-US" smtClean="0"/>
              <a:t> Globular Clusters</a:t>
            </a:r>
          </a:p>
          <a:p>
            <a:pPr lvl="1" eaLnBrk="1" hangingPunct="1"/>
            <a:r>
              <a:rPr lang="en-US" altLang="en-US" smtClean="0"/>
              <a:t> Mostly red stars </a:t>
            </a:r>
            <a:r>
              <a:rPr lang="en-US" altLang="en-US" smtClean="0">
                <a:sym typeface="Symbol" pitchFamily="18" charset="2"/>
              </a:rPr>
              <a:t> old population</a:t>
            </a:r>
          </a:p>
          <a:p>
            <a:pPr lvl="1" eaLnBrk="1" hangingPunct="1"/>
            <a:r>
              <a:rPr lang="en-US" altLang="en-US" smtClean="0">
                <a:sym typeface="Symbol" pitchFamily="18" charset="2"/>
              </a:rPr>
              <a:t> Spherical orbits about MW center</a:t>
            </a:r>
          </a:p>
          <a:p>
            <a:pPr lvl="1" eaLnBrk="1" hangingPunct="1"/>
            <a:r>
              <a:rPr lang="en-US" altLang="en-US" smtClean="0">
                <a:sym typeface="Symbol" pitchFamily="18" charset="2"/>
              </a:rPr>
              <a:t> Thousands to millions of stars</a:t>
            </a:r>
          </a:p>
        </p:txBody>
      </p:sp>
      <p:pic>
        <p:nvPicPr>
          <p:cNvPr id="23556" name="Picture 5" descr="M13Hercu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 b="6392"/>
          <a:stretch>
            <a:fillRect/>
          </a:stretch>
        </p:blipFill>
        <p:spPr bwMode="auto">
          <a:xfrm>
            <a:off x="1676400" y="2794000"/>
            <a:ext cx="57912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1510" name="Text Box 6"/>
          <p:cNvSpPr txBox="1">
            <a:spLocks noChangeArrowheads="1"/>
          </p:cNvSpPr>
          <p:nvPr/>
        </p:nvSpPr>
        <p:spPr bwMode="auto">
          <a:xfrm>
            <a:off x="1960563" y="6400800"/>
            <a:ext cx="5222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latin typeface="Comic Sans MS" pitchFamily="66" charset="0"/>
                <a:cs typeface="+mn-cs"/>
              </a:rPr>
              <a:t>M13 in Hercules </a:t>
            </a:r>
            <a:r>
              <a:rPr lang="en-US" sz="2400">
                <a:latin typeface="Comic Sans MS" pitchFamily="66" charset="0"/>
                <a:cs typeface="+mn-cs"/>
                <a:sym typeface="Symbol" pitchFamily="18" charset="2"/>
              </a:rPr>
              <a:t> 100,000 stars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43495" y="2814782"/>
            <a:ext cx="21942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</a:rPr>
              <a:t>22,200 </a:t>
            </a:r>
            <a:r>
              <a:rPr lang="en-US" altLang="en-US" sz="1800" dirty="0" err="1" smtClean="0">
                <a:solidFill>
                  <a:schemeClr val="tx1"/>
                </a:solidFill>
              </a:rPr>
              <a:t>ly</a:t>
            </a:r>
            <a:r>
              <a:rPr lang="en-US" altLang="en-US" sz="1800" dirty="0" smtClean="0">
                <a:solidFill>
                  <a:schemeClr val="tx1"/>
                </a:solidFill>
              </a:rPr>
              <a:t> away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15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Globular Star Clusters</a:t>
            </a:r>
          </a:p>
        </p:txBody>
      </p:sp>
      <p:pic>
        <p:nvPicPr>
          <p:cNvPr id="24579" name="Picture 4" descr="M3C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6575"/>
            <a:ext cx="5030788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2533" name="Text Box 5"/>
          <p:cNvSpPr txBox="1">
            <a:spLocks noChangeArrowheads="1"/>
          </p:cNvSpPr>
          <p:nvPr/>
        </p:nvSpPr>
        <p:spPr bwMode="auto">
          <a:xfrm>
            <a:off x="841375" y="811213"/>
            <a:ext cx="33480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latin typeface="Comic Sans MS" pitchFamily="66" charset="0"/>
                <a:cs typeface="+mn-cs"/>
              </a:rPr>
              <a:t>M3 Canis Venatici            </a:t>
            </a:r>
            <a:r>
              <a:rPr lang="en-US" sz="2400">
                <a:latin typeface="Comic Sans MS" pitchFamily="66" charset="0"/>
                <a:cs typeface="+mn-cs"/>
                <a:sym typeface="Symbol" pitchFamily="18" charset="2"/>
              </a:rPr>
              <a:t> ½ million stars</a:t>
            </a:r>
          </a:p>
        </p:txBody>
      </p:sp>
      <p:pic>
        <p:nvPicPr>
          <p:cNvPr id="24581" name="Picture 6" descr="OmegaC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8659" r="12837" b="11154"/>
          <a:stretch>
            <a:fillRect/>
          </a:stretch>
        </p:blipFill>
        <p:spPr bwMode="auto">
          <a:xfrm>
            <a:off x="5046663" y="1954213"/>
            <a:ext cx="4097337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2535" name="Text Box 7"/>
          <p:cNvSpPr txBox="1">
            <a:spLocks noChangeArrowheads="1"/>
          </p:cNvSpPr>
          <p:nvPr/>
        </p:nvSpPr>
        <p:spPr bwMode="auto">
          <a:xfrm>
            <a:off x="5448300" y="811213"/>
            <a:ext cx="33480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latin typeface="Comic Sans MS" pitchFamily="66" charset="0"/>
                <a:cs typeface="+mn-cs"/>
              </a:rPr>
              <a:t>Omega Centauri            </a:t>
            </a:r>
            <a:r>
              <a:rPr lang="en-US" sz="2400">
                <a:latin typeface="Comic Sans MS" pitchFamily="66" charset="0"/>
                <a:cs typeface="+mn-cs"/>
                <a:sym typeface="Symbol" pitchFamily="18" charset="2"/>
              </a:rPr>
              <a:t> millions of stars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18287" y="1817255"/>
            <a:ext cx="21942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</a:rPr>
              <a:t>34,000 </a:t>
            </a:r>
            <a:r>
              <a:rPr lang="en-US" altLang="en-US" sz="1800" dirty="0" err="1" smtClean="0">
                <a:solidFill>
                  <a:schemeClr val="tx1"/>
                </a:solidFill>
              </a:rPr>
              <a:t>ly</a:t>
            </a:r>
            <a:r>
              <a:rPr lang="en-US" altLang="en-US" sz="1800" dirty="0" smtClean="0">
                <a:solidFill>
                  <a:schemeClr val="tx1"/>
                </a:solidFill>
              </a:rPr>
              <a:t> away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998224" y="1969655"/>
            <a:ext cx="21942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</a:rPr>
              <a:t>15,800 </a:t>
            </a:r>
            <a:r>
              <a:rPr lang="en-US" altLang="en-US" sz="1800" dirty="0" err="1" smtClean="0">
                <a:solidFill>
                  <a:schemeClr val="tx1"/>
                </a:solidFill>
              </a:rPr>
              <a:t>ly</a:t>
            </a:r>
            <a:r>
              <a:rPr lang="en-US" altLang="en-US" sz="1800" dirty="0" smtClean="0">
                <a:solidFill>
                  <a:schemeClr val="tx1"/>
                </a:solidFill>
              </a:rPr>
              <a:t> away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533" grpId="0"/>
      <p:bldP spid="662535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Globular Clusters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635000"/>
            <a:ext cx="8683625" cy="5695950"/>
          </a:xfrm>
        </p:spPr>
        <p:txBody>
          <a:bodyPr/>
          <a:lstStyle/>
          <a:p>
            <a:pPr eaLnBrk="1" hangingPunct="1"/>
            <a:r>
              <a:rPr lang="en-US" altLang="en-US" smtClean="0"/>
              <a:t> M15 in Pegasus</a:t>
            </a:r>
          </a:p>
          <a:p>
            <a:pPr lvl="1" eaLnBrk="1" hangingPunct="1"/>
            <a:r>
              <a:rPr lang="en-US" altLang="en-US" smtClean="0"/>
              <a:t> Stars falling into a black hole?</a:t>
            </a:r>
          </a:p>
        </p:txBody>
      </p:sp>
      <p:pic>
        <p:nvPicPr>
          <p:cNvPr id="25604" name="Picture 4" descr="HST_M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6725"/>
            <a:ext cx="73152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716732" y="5405582"/>
            <a:ext cx="21942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</a:rPr>
              <a:t>32,000 </a:t>
            </a:r>
            <a:r>
              <a:rPr lang="en-US" altLang="en-US" sz="1800" dirty="0" err="1" smtClean="0">
                <a:solidFill>
                  <a:schemeClr val="tx1"/>
                </a:solidFill>
              </a:rPr>
              <a:t>ly</a:t>
            </a:r>
            <a:r>
              <a:rPr lang="en-US" altLang="en-US" sz="1800" dirty="0" smtClean="0">
                <a:solidFill>
                  <a:schemeClr val="tx1"/>
                </a:solidFill>
              </a:rPr>
              <a:t> away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Age of the Milky Way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762000"/>
            <a:ext cx="8683625" cy="5600700"/>
          </a:xfrm>
        </p:spPr>
        <p:txBody>
          <a:bodyPr/>
          <a:lstStyle/>
          <a:p>
            <a:pPr eaLnBrk="1" hangingPunct="1"/>
            <a:r>
              <a:rPr lang="en-US" altLang="en-US" smtClean="0"/>
              <a:t> Oldest stars in NGC 6397 ~</a:t>
            </a:r>
            <a:r>
              <a:rPr lang="en-US" altLang="en-US" smtClean="0">
                <a:solidFill>
                  <a:schemeClr val="tx1"/>
                </a:solidFill>
              </a:rPr>
              <a:t> 13.4 ± 0.8 by</a:t>
            </a:r>
          </a:p>
          <a:p>
            <a:pPr lvl="1" eaLnBrk="1" hangingPunct="1"/>
            <a:r>
              <a:rPr lang="en-US" altLang="en-US" smtClean="0">
                <a:solidFill>
                  <a:schemeClr val="tx1"/>
                </a:solidFill>
              </a:rPr>
              <a:t> But the galaxy is older than the stars!</a:t>
            </a:r>
          </a:p>
          <a:p>
            <a:pPr eaLnBrk="1" hangingPunct="1"/>
            <a:r>
              <a:rPr lang="en-US" altLang="en-US" smtClean="0"/>
              <a:t> Berillium Age</a:t>
            </a:r>
          </a:p>
          <a:p>
            <a:pPr lvl="1" eaLnBrk="1" hangingPunct="1"/>
            <a:r>
              <a:rPr lang="en-US" altLang="en-US" smtClean="0"/>
              <a:t> </a:t>
            </a:r>
            <a:r>
              <a:rPr lang="en-US" altLang="en-US" baseline="30000" smtClean="0"/>
              <a:t>4</a:t>
            </a:r>
            <a:r>
              <a:rPr lang="en-US" altLang="en-US" smtClean="0"/>
              <a:t>Be only made in supernovae</a:t>
            </a:r>
          </a:p>
          <a:p>
            <a:pPr lvl="2" eaLnBrk="1" hangingPunct="1"/>
            <a:r>
              <a:rPr lang="en-US" altLang="en-US" smtClean="0"/>
              <a:t> presence of </a:t>
            </a:r>
            <a:r>
              <a:rPr lang="en-US" altLang="en-US" baseline="30000" smtClean="0"/>
              <a:t>4</a:t>
            </a:r>
            <a:r>
              <a:rPr lang="en-US" altLang="en-US" smtClean="0"/>
              <a:t>Be in stars indicates &gt;2</a:t>
            </a:r>
            <a:r>
              <a:rPr lang="en-US" altLang="en-US" baseline="30000" smtClean="0"/>
              <a:t>nd</a:t>
            </a:r>
            <a:r>
              <a:rPr lang="en-US" altLang="en-US" smtClean="0"/>
              <a:t> generation</a:t>
            </a:r>
          </a:p>
          <a:p>
            <a:pPr lvl="2" eaLnBrk="1" hangingPunct="1"/>
            <a:r>
              <a:rPr lang="en-US" altLang="en-US" smtClean="0"/>
              <a:t> amount of </a:t>
            </a:r>
            <a:r>
              <a:rPr lang="en-US" altLang="en-US" baseline="30000" smtClean="0"/>
              <a:t>4</a:t>
            </a:r>
            <a:r>
              <a:rPr lang="en-US" altLang="en-US" smtClean="0"/>
              <a:t>Be in stars determines generation</a:t>
            </a:r>
          </a:p>
          <a:p>
            <a:pPr lvl="2" eaLnBrk="1" hangingPunct="1"/>
            <a:r>
              <a:rPr lang="en-US" altLang="en-US" smtClean="0"/>
              <a:t> amount of </a:t>
            </a:r>
            <a:r>
              <a:rPr lang="en-US" altLang="en-US" baseline="30000" smtClean="0"/>
              <a:t>4</a:t>
            </a:r>
            <a:r>
              <a:rPr lang="en-US" altLang="en-US" smtClean="0"/>
              <a:t>Be in oldest stars gives age of galaxy when stars were formed</a:t>
            </a:r>
          </a:p>
          <a:p>
            <a:pPr lvl="1" eaLnBrk="1" hangingPunct="1"/>
            <a:r>
              <a:rPr lang="en-US" altLang="en-US" smtClean="0"/>
              <a:t> Oldest stars in NGC 6797</a:t>
            </a:r>
          </a:p>
          <a:p>
            <a:pPr lvl="2" eaLnBrk="1" hangingPunct="1"/>
            <a:r>
              <a:rPr lang="en-US" altLang="en-US" smtClean="0"/>
              <a:t> formed 200-300 million years after 1</a:t>
            </a:r>
            <a:r>
              <a:rPr lang="en-US" altLang="en-US" baseline="30000" smtClean="0"/>
              <a:t>st</a:t>
            </a:r>
            <a:r>
              <a:rPr lang="en-US" altLang="en-US" smtClean="0"/>
              <a:t> stars</a:t>
            </a:r>
          </a:p>
          <a:p>
            <a:pPr eaLnBrk="1" hangingPunct="1"/>
            <a:r>
              <a:rPr lang="en-US" altLang="en-US" smtClean="0"/>
              <a:t> Total age of MW = </a:t>
            </a:r>
            <a:r>
              <a:rPr lang="en-US" altLang="en-US" smtClean="0">
                <a:solidFill>
                  <a:schemeClr val="tx1"/>
                </a:solidFill>
              </a:rPr>
              <a:t>13.6 ± 0.8 by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lobularClusterOrb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2663"/>
            <a:ext cx="4570413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568825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Milky Way</a:t>
            </a:r>
          </a:p>
        </p:txBody>
      </p:sp>
      <p:sp>
        <p:nvSpPr>
          <p:cNvPr id="669700" name="Text Box 4"/>
          <p:cNvSpPr txBox="1">
            <a:spLocks noChangeArrowheads="1"/>
          </p:cNvSpPr>
          <p:nvPr/>
        </p:nvSpPr>
        <p:spPr bwMode="auto">
          <a:xfrm>
            <a:off x="0" y="1028700"/>
            <a:ext cx="45656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Globular clusters give sun’s position &amp; motion</a:t>
            </a:r>
          </a:p>
        </p:txBody>
      </p:sp>
      <p:pic>
        <p:nvPicPr>
          <p:cNvPr id="27653" name="Picture 5" descr="GlobularClusterPosi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0"/>
            <a:ext cx="4570412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9702" name="Text Box 6"/>
          <p:cNvSpPr txBox="1">
            <a:spLocks noChangeArrowheads="1"/>
          </p:cNvSpPr>
          <p:nvPr/>
        </p:nvSpPr>
        <p:spPr bwMode="auto">
          <a:xfrm>
            <a:off x="4668838" y="4621213"/>
            <a:ext cx="4386262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Galactic year ~ 225 million years (Sol is 22)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Sol crosses galactic plane every 33 Myr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Milky Way</a:t>
            </a:r>
          </a:p>
        </p:txBody>
      </p:sp>
      <p:pic>
        <p:nvPicPr>
          <p:cNvPr id="28675" name="Picture 3" descr="F14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1054100"/>
            <a:ext cx="5791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0724" name="Text Box 4"/>
          <p:cNvSpPr txBox="1">
            <a:spLocks noChangeArrowheads="1"/>
          </p:cNvSpPr>
          <p:nvPr/>
        </p:nvSpPr>
        <p:spPr bwMode="auto">
          <a:xfrm>
            <a:off x="450850" y="1951038"/>
            <a:ext cx="2328863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Cold hydrogen “spin flip” transition gives 21-cm line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(radio band)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Milky Way</a:t>
            </a:r>
          </a:p>
        </p:txBody>
      </p:sp>
      <p:sp>
        <p:nvSpPr>
          <p:cNvPr id="671747" name="Text Box 3"/>
          <p:cNvSpPr txBox="1">
            <a:spLocks noChangeArrowheads="1"/>
          </p:cNvSpPr>
          <p:nvPr/>
        </p:nvSpPr>
        <p:spPr bwMode="auto">
          <a:xfrm>
            <a:off x="331788" y="1951038"/>
            <a:ext cx="2328862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Different spiral arms give different red and blue shifts of   21-cm line</a:t>
            </a:r>
          </a:p>
        </p:txBody>
      </p:sp>
      <p:pic>
        <p:nvPicPr>
          <p:cNvPr id="29700" name="Picture 4" descr="F14-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1092200"/>
            <a:ext cx="63690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14-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0"/>
            <a:ext cx="7629525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85775"/>
            <a:ext cx="1585913" cy="3443288"/>
          </a:xfrm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The Milky Way</a:t>
            </a:r>
          </a:p>
        </p:txBody>
      </p:sp>
      <p:sp>
        <p:nvSpPr>
          <p:cNvPr id="672772" name="Text Box 4"/>
          <p:cNvSpPr txBox="1">
            <a:spLocks noChangeArrowheads="1"/>
          </p:cNvSpPr>
          <p:nvPr/>
        </p:nvSpPr>
        <p:spPr bwMode="auto">
          <a:xfrm>
            <a:off x="6873875" y="381000"/>
            <a:ext cx="1912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Comic Sans MS" pitchFamily="66" charset="0"/>
                <a:cs typeface="+mn-cs"/>
              </a:rPr>
              <a:t>Orion Arm</a:t>
            </a:r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H="1">
            <a:off x="5367338" y="687388"/>
            <a:ext cx="1616075" cy="7334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Milky Way</a:t>
            </a:r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 flipH="1">
            <a:off x="4810125" y="1487488"/>
            <a:ext cx="1616075" cy="7334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48" name="Picture 4" descr="AACHDGT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" t="1866" r="1999"/>
          <a:stretch>
            <a:fillRect/>
          </a:stretch>
        </p:blipFill>
        <p:spPr bwMode="auto">
          <a:xfrm>
            <a:off x="347663" y="885825"/>
            <a:ext cx="7026275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3797" name="Text Box 5"/>
          <p:cNvSpPr txBox="1">
            <a:spLocks noChangeArrowheads="1"/>
          </p:cNvSpPr>
          <p:nvPr/>
        </p:nvSpPr>
        <p:spPr bwMode="auto">
          <a:xfrm>
            <a:off x="7356475" y="931863"/>
            <a:ext cx="175895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Spiral Arms are active!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9" descr="aachdgv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" r="3058"/>
          <a:stretch>
            <a:fillRect/>
          </a:stretch>
        </p:blipFill>
        <p:spPr bwMode="auto">
          <a:xfrm>
            <a:off x="1825625" y="4070350"/>
            <a:ext cx="556577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Rotational Velocity of MW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effectLst>
            <a:outerShdw dist="40161" dir="4293903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 Stars not on “Keplerian” orbits</a:t>
            </a:r>
          </a:p>
          <a:p>
            <a:pPr lvl="1" eaLnBrk="1" hangingPunct="1"/>
            <a:r>
              <a:rPr lang="en-US" altLang="en-US" smtClean="0"/>
              <a:t> Kepler determined solar system orbits</a:t>
            </a:r>
          </a:p>
          <a:p>
            <a:pPr eaLnBrk="1" hangingPunct="1"/>
            <a:r>
              <a:rPr lang="en-US" altLang="en-US" smtClean="0"/>
              <a:t> Indicates galactic mass in halo …</a:t>
            </a:r>
          </a:p>
          <a:p>
            <a:pPr lvl="1" eaLnBrk="1" hangingPunct="1"/>
            <a:r>
              <a:rPr lang="en-US" altLang="en-US" smtClean="0"/>
              <a:t> Glowing matter does not supply enough mass!</a:t>
            </a:r>
          </a:p>
          <a:p>
            <a:pPr lvl="1" eaLnBrk="1" hangingPunct="1"/>
            <a:r>
              <a:rPr lang="en-US" altLang="en-US" smtClean="0"/>
              <a:t> Dark Matter (what?) must be there</a:t>
            </a:r>
          </a:p>
          <a:p>
            <a:pPr lvl="2" eaLnBrk="1" hangingPunct="1"/>
            <a:r>
              <a:rPr lang="en-US" altLang="en-US" smtClean="0">
                <a:hlinkClick r:id="rId3"/>
              </a:rPr>
              <a:t>MACHO</a:t>
            </a:r>
            <a:r>
              <a:rPr lang="en-US" altLang="en-US" smtClean="0"/>
              <a:t>s? </a:t>
            </a:r>
            <a:r>
              <a:rPr lang="en-US" altLang="en-US" smtClean="0">
                <a:hlinkClick r:id="rId4"/>
              </a:rPr>
              <a:t>WIMP</a:t>
            </a:r>
            <a:r>
              <a:rPr lang="en-US" altLang="en-US" smtClean="0"/>
              <a:t>s?</a:t>
            </a:r>
          </a:p>
        </p:txBody>
      </p:sp>
      <p:sp>
        <p:nvSpPr>
          <p:cNvPr id="698372" name="Text Box 4"/>
          <p:cNvSpPr txBox="1">
            <a:spLocks noChangeArrowheads="1"/>
          </p:cNvSpPr>
          <p:nvPr/>
        </p:nvSpPr>
        <p:spPr bwMode="auto">
          <a:xfrm>
            <a:off x="1574800" y="4032250"/>
            <a:ext cx="599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hlink"/>
                </a:solidFill>
                <a:latin typeface="Comic Sans MS" pitchFamily="66" charset="0"/>
                <a:cs typeface="+mn-cs"/>
              </a:rPr>
              <a:t>MA</a:t>
            </a:r>
            <a:r>
              <a:rPr lang="en-US" sz="2400">
                <a:solidFill>
                  <a:srgbClr val="FFFF00"/>
                </a:solidFill>
                <a:latin typeface="Comic Sans MS" pitchFamily="66" charset="0"/>
                <a:cs typeface="+mn-cs"/>
              </a:rPr>
              <a:t>ssive </a:t>
            </a:r>
            <a:r>
              <a:rPr lang="en-US" sz="2400">
                <a:solidFill>
                  <a:schemeClr val="hlink"/>
                </a:solidFill>
                <a:latin typeface="Comic Sans MS" pitchFamily="66" charset="0"/>
                <a:cs typeface="+mn-cs"/>
              </a:rPr>
              <a:t>C</a:t>
            </a:r>
            <a:r>
              <a:rPr lang="en-US" sz="2400">
                <a:solidFill>
                  <a:srgbClr val="FFFF00"/>
                </a:solidFill>
                <a:latin typeface="Comic Sans MS" pitchFamily="66" charset="0"/>
                <a:cs typeface="+mn-cs"/>
              </a:rPr>
              <a:t>ompact </a:t>
            </a:r>
            <a:r>
              <a:rPr lang="en-US" sz="2400">
                <a:solidFill>
                  <a:schemeClr val="hlink"/>
                </a:solidFill>
                <a:latin typeface="Comic Sans MS" pitchFamily="66" charset="0"/>
                <a:cs typeface="+mn-cs"/>
              </a:rPr>
              <a:t>H</a:t>
            </a:r>
            <a:r>
              <a:rPr lang="en-US" sz="2400">
                <a:solidFill>
                  <a:srgbClr val="FFFF00"/>
                </a:solidFill>
                <a:latin typeface="Comic Sans MS" pitchFamily="66" charset="0"/>
                <a:cs typeface="+mn-cs"/>
              </a:rPr>
              <a:t>alo </a:t>
            </a:r>
            <a:r>
              <a:rPr lang="en-US" sz="2400">
                <a:solidFill>
                  <a:schemeClr val="hlink"/>
                </a:solidFill>
                <a:latin typeface="Comic Sans MS" pitchFamily="66" charset="0"/>
                <a:cs typeface="+mn-cs"/>
              </a:rPr>
              <a:t>O</a:t>
            </a:r>
            <a:r>
              <a:rPr lang="en-US" sz="2400">
                <a:solidFill>
                  <a:srgbClr val="FFFF00"/>
                </a:solidFill>
                <a:latin typeface="Comic Sans MS" pitchFamily="66" charset="0"/>
                <a:cs typeface="+mn-cs"/>
              </a:rPr>
              <a:t>bjects</a:t>
            </a:r>
          </a:p>
        </p:txBody>
      </p:sp>
      <p:sp>
        <p:nvSpPr>
          <p:cNvPr id="698373" name="Text Box 5"/>
          <p:cNvSpPr txBox="1">
            <a:spLocks noChangeArrowheads="1"/>
          </p:cNvSpPr>
          <p:nvPr/>
        </p:nvSpPr>
        <p:spPr bwMode="auto">
          <a:xfrm>
            <a:off x="1576388" y="4032250"/>
            <a:ext cx="5992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hlink"/>
                </a:solidFill>
                <a:latin typeface="Comic Sans MS" pitchFamily="66" charset="0"/>
                <a:cs typeface="+mn-cs"/>
              </a:rPr>
              <a:t>W</a:t>
            </a:r>
            <a:r>
              <a:rPr lang="en-US" sz="2400">
                <a:solidFill>
                  <a:srgbClr val="FFFF00"/>
                </a:solidFill>
                <a:latin typeface="Comic Sans MS" pitchFamily="66" charset="0"/>
                <a:cs typeface="+mn-cs"/>
              </a:rPr>
              <a:t>eakly </a:t>
            </a:r>
            <a:r>
              <a:rPr lang="en-US" sz="2400">
                <a:solidFill>
                  <a:schemeClr val="hlink"/>
                </a:solidFill>
                <a:latin typeface="Comic Sans MS" pitchFamily="66" charset="0"/>
                <a:cs typeface="+mn-cs"/>
              </a:rPr>
              <a:t>I</a:t>
            </a:r>
            <a:r>
              <a:rPr lang="en-US" sz="2400">
                <a:solidFill>
                  <a:srgbClr val="FFFF00"/>
                </a:solidFill>
                <a:latin typeface="Comic Sans MS" pitchFamily="66" charset="0"/>
                <a:cs typeface="+mn-cs"/>
              </a:rPr>
              <a:t>nteracting </a:t>
            </a:r>
            <a:r>
              <a:rPr lang="en-US" sz="2400">
                <a:solidFill>
                  <a:schemeClr val="hlink"/>
                </a:solidFill>
                <a:latin typeface="Comic Sans MS" pitchFamily="66" charset="0"/>
                <a:cs typeface="+mn-cs"/>
              </a:rPr>
              <a:t>M</a:t>
            </a:r>
            <a:r>
              <a:rPr lang="en-US" sz="2400">
                <a:solidFill>
                  <a:srgbClr val="FFFF00"/>
                </a:solidFill>
                <a:latin typeface="Comic Sans MS" pitchFamily="66" charset="0"/>
                <a:cs typeface="+mn-cs"/>
              </a:rPr>
              <a:t>assive </a:t>
            </a:r>
            <a:r>
              <a:rPr lang="en-US" sz="2400">
                <a:solidFill>
                  <a:schemeClr val="hlink"/>
                </a:solidFill>
                <a:latin typeface="Comic Sans MS" pitchFamily="66" charset="0"/>
                <a:cs typeface="+mn-cs"/>
              </a:rPr>
              <a:t>P</a:t>
            </a:r>
            <a:r>
              <a:rPr lang="en-US" sz="2400">
                <a:solidFill>
                  <a:srgbClr val="FFFF00"/>
                </a:solidFill>
                <a:latin typeface="Comic Sans MS" pitchFamily="66" charset="0"/>
                <a:cs typeface="+mn-cs"/>
              </a:rPr>
              <a:t>articles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9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9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9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9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9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9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69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69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8372" grpId="0"/>
      <p:bldP spid="698372" grpId="1"/>
      <p:bldP spid="698373" grpId="0"/>
      <p:bldP spid="69837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  <a:effectLst>
            <a:outerShdw dist="45791" dir="3378596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SOAR: Galaxies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4763" y="2520950"/>
            <a:ext cx="6692900" cy="1873250"/>
          </a:xfrm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z="4000" smtClean="0"/>
              <a:t>The Milky Way Galaxy: Contents &amp; Motion</a:t>
            </a:r>
          </a:p>
        </p:txBody>
      </p:sp>
      <p:pic>
        <p:nvPicPr>
          <p:cNvPr id="6148" name="Picture 11" descr="balloon09transparen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3525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5051425"/>
            <a:ext cx="91440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2700000" algn="ctr" rotWithShape="0">
              <a:schemeClr val="bg1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3600" kern="0" dirty="0">
                <a:solidFill>
                  <a:srgbClr val="FFFF00"/>
                </a:solidFill>
                <a:latin typeface="+mn-lt"/>
                <a:cs typeface="+mn-cs"/>
              </a:rPr>
              <a:t>Aileen A. O’Donoghue                                 </a:t>
            </a:r>
            <a:r>
              <a:rPr lang="en-US" sz="2800" kern="0" dirty="0">
                <a:solidFill>
                  <a:srgbClr val="FFFF00"/>
                </a:solidFill>
                <a:latin typeface="+mn-lt"/>
                <a:cs typeface="+mn-cs"/>
              </a:rPr>
              <a:t>Priest Associate Professor of Physics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55" y="6346144"/>
            <a:ext cx="5611091" cy="511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Rotational Velocity of MW</a:t>
            </a:r>
          </a:p>
        </p:txBody>
      </p:sp>
      <p:pic>
        <p:nvPicPr>
          <p:cNvPr id="33795" name="Picture 16" descr="rotcur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741363"/>
            <a:ext cx="7197725" cy="611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9396" name="Text Box 4"/>
          <p:cNvSpPr txBox="1">
            <a:spLocks noChangeArrowheads="1"/>
          </p:cNvSpPr>
          <p:nvPr/>
        </p:nvSpPr>
        <p:spPr bwMode="auto">
          <a:xfrm>
            <a:off x="3657600" y="3797300"/>
            <a:ext cx="46513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bg1"/>
                </a:solidFill>
                <a:latin typeface="Comic Sans MS" pitchFamily="66" charset="0"/>
                <a:cs typeface="+mn-cs"/>
              </a:rPr>
              <a:t>Stars outside core rotate too fast for the observed mass of the galaxy!</a:t>
            </a:r>
          </a:p>
        </p:txBody>
      </p:sp>
      <p:pic>
        <p:nvPicPr>
          <p:cNvPr id="33797" name="Picture 19" descr="NickStrob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18954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9412" name="Text Box 20"/>
          <p:cNvSpPr txBox="1">
            <a:spLocks noChangeArrowheads="1"/>
          </p:cNvSpPr>
          <p:nvPr/>
        </p:nvSpPr>
        <p:spPr bwMode="auto">
          <a:xfrm>
            <a:off x="0" y="3435350"/>
            <a:ext cx="18510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latin typeface="Comic Sans MS" pitchFamily="66" charset="0"/>
                <a:cs typeface="+mn-cs"/>
              </a:rPr>
              <a:t>Rotation Curve Figures from Nick Strobel’s Astronomy Notes at</a:t>
            </a:r>
          </a:p>
        </p:txBody>
      </p:sp>
      <p:sp>
        <p:nvSpPr>
          <p:cNvPr id="33799" name="Text Box 21"/>
          <p:cNvSpPr txBox="1">
            <a:spLocks noChangeArrowheads="1"/>
          </p:cNvSpPr>
          <p:nvPr/>
        </p:nvSpPr>
        <p:spPr bwMode="auto">
          <a:xfrm>
            <a:off x="0" y="4930775"/>
            <a:ext cx="1851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hlinkClick r:id="rId4"/>
              </a:rPr>
              <a:t>www.astronomynotes.com</a:t>
            </a:r>
            <a:endParaRPr lang="en-US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Rotational Velocity of MW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 marL="176213" indent="-176213" eaLnBrk="1" hangingPunct="1"/>
            <a:r>
              <a:rPr lang="en-US" altLang="en-US" smtClean="0"/>
              <a:t> Galactic Rotation Curve</a:t>
            </a:r>
          </a:p>
          <a:p>
            <a:pPr marL="515938" lvl="1" indent="-176213" eaLnBrk="1" hangingPunct="1"/>
            <a:r>
              <a:rPr lang="en-US" altLang="en-US" smtClean="0"/>
              <a:t> Due to all the matter … bright &amp; dark</a:t>
            </a:r>
          </a:p>
          <a:p>
            <a:pPr marL="515938" lvl="1" indent="-176213" eaLnBrk="1" hangingPunct="1"/>
            <a:endParaRPr lang="en-US" altLang="en-US" smtClean="0"/>
          </a:p>
          <a:p>
            <a:pPr marL="515938" lvl="1" indent="-176213" eaLnBrk="1" hangingPunct="1"/>
            <a:endParaRPr lang="en-US" altLang="en-US" smtClean="0"/>
          </a:p>
          <a:p>
            <a:pPr marL="515938" lvl="1" indent="-176213" eaLnBrk="1" hangingPunct="1"/>
            <a:endParaRPr lang="en-US" altLang="en-US" smtClean="0"/>
          </a:p>
          <a:p>
            <a:pPr marL="515938" lvl="1" indent="-176213" eaLnBrk="1" hangingPunct="1"/>
            <a:endParaRPr lang="en-US" altLang="en-US" smtClean="0"/>
          </a:p>
          <a:p>
            <a:pPr marL="515938" lvl="1" indent="-176213" eaLnBrk="1" hangingPunct="1"/>
            <a:endParaRPr lang="en-US" altLang="en-US" smtClean="0"/>
          </a:p>
          <a:p>
            <a:pPr marL="515938" lvl="1" indent="-176213" eaLnBrk="1" hangingPunct="1"/>
            <a:endParaRPr lang="en-US" altLang="en-US" smtClean="0"/>
          </a:p>
          <a:p>
            <a:pPr marL="515938" lvl="1" indent="-176213" eaLnBrk="1" hangingPunct="1"/>
            <a:endParaRPr lang="en-US" altLang="en-US" smtClean="0"/>
          </a:p>
          <a:p>
            <a:pPr marL="515938" lvl="1" indent="-176213" eaLnBrk="1" hangingPunct="1"/>
            <a:r>
              <a:rPr lang="en-US" altLang="en-US" smtClean="0"/>
              <a:t> 90% of galaxy’s mass is DARK MATTER!</a:t>
            </a:r>
          </a:p>
          <a:p>
            <a:pPr marL="515938" lvl="1" indent="-176213" eaLnBrk="1" hangingPunct="1"/>
            <a:r>
              <a:rPr lang="en-US" altLang="en-US" smtClean="0"/>
              <a:t> 90% of UNIVERSE’S mass is DARK MATTER!</a:t>
            </a:r>
          </a:p>
        </p:txBody>
      </p:sp>
      <p:pic>
        <p:nvPicPr>
          <p:cNvPr id="34820" name="Picture 5" descr="rotcurv2-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213"/>
            <a:ext cx="9144000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1446" name="Text Box 6"/>
          <p:cNvSpPr txBox="1">
            <a:spLocks noChangeArrowheads="1"/>
          </p:cNvSpPr>
          <p:nvPr/>
        </p:nvSpPr>
        <p:spPr bwMode="auto">
          <a:xfrm>
            <a:off x="912813" y="3984625"/>
            <a:ext cx="830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Comic Sans MS" pitchFamily="66" charset="0"/>
                <a:cs typeface="+mn-cs"/>
              </a:rPr>
              <a:t>Disk</a:t>
            </a:r>
          </a:p>
        </p:txBody>
      </p:sp>
      <p:sp>
        <p:nvSpPr>
          <p:cNvPr id="701447" name="Text Box 7"/>
          <p:cNvSpPr txBox="1">
            <a:spLocks noChangeArrowheads="1"/>
          </p:cNvSpPr>
          <p:nvPr/>
        </p:nvSpPr>
        <p:spPr bwMode="auto">
          <a:xfrm>
            <a:off x="814388" y="2765425"/>
            <a:ext cx="830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Comic Sans MS" pitchFamily="66" charset="0"/>
                <a:cs typeface="+mn-cs"/>
              </a:rPr>
              <a:t>Bulge</a:t>
            </a:r>
          </a:p>
        </p:txBody>
      </p:sp>
      <p:sp>
        <p:nvSpPr>
          <p:cNvPr id="701448" name="Text Box 8"/>
          <p:cNvSpPr txBox="1">
            <a:spLocks noChangeArrowheads="1"/>
          </p:cNvSpPr>
          <p:nvPr/>
        </p:nvSpPr>
        <p:spPr bwMode="auto">
          <a:xfrm>
            <a:off x="2214563" y="3005138"/>
            <a:ext cx="2049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Comic Sans MS" pitchFamily="66" charset="0"/>
                <a:cs typeface="+mn-cs"/>
              </a:rPr>
              <a:t>Dark Matter</a:t>
            </a:r>
          </a:p>
        </p:txBody>
      </p:sp>
      <p:sp>
        <p:nvSpPr>
          <p:cNvPr id="701449" name="Text Box 9"/>
          <p:cNvSpPr txBox="1">
            <a:spLocks noChangeArrowheads="1"/>
          </p:cNvSpPr>
          <p:nvPr/>
        </p:nvSpPr>
        <p:spPr bwMode="auto">
          <a:xfrm>
            <a:off x="1716088" y="2438400"/>
            <a:ext cx="874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Comic Sans MS" pitchFamily="66" charset="0"/>
                <a:cs typeface="+mn-cs"/>
              </a:rPr>
              <a:t>Total</a:t>
            </a:r>
          </a:p>
        </p:txBody>
      </p:sp>
      <p:sp>
        <p:nvSpPr>
          <p:cNvPr id="701450" name="Text Box 10"/>
          <p:cNvSpPr txBox="1">
            <a:spLocks noChangeArrowheads="1"/>
          </p:cNvSpPr>
          <p:nvPr/>
        </p:nvSpPr>
        <p:spPr bwMode="auto">
          <a:xfrm>
            <a:off x="7340600" y="4449763"/>
            <a:ext cx="830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Comic Sans MS" pitchFamily="66" charset="0"/>
                <a:cs typeface="+mn-cs"/>
              </a:rPr>
              <a:t>Disk</a:t>
            </a:r>
          </a:p>
        </p:txBody>
      </p:sp>
      <p:sp>
        <p:nvSpPr>
          <p:cNvPr id="701451" name="Text Box 11"/>
          <p:cNvSpPr txBox="1">
            <a:spLocks noChangeArrowheads="1"/>
          </p:cNvSpPr>
          <p:nvPr/>
        </p:nvSpPr>
        <p:spPr bwMode="auto">
          <a:xfrm>
            <a:off x="5146675" y="4078288"/>
            <a:ext cx="830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Comic Sans MS" pitchFamily="66" charset="0"/>
                <a:cs typeface="+mn-cs"/>
              </a:rPr>
              <a:t>Bulge</a:t>
            </a:r>
          </a:p>
        </p:txBody>
      </p:sp>
      <p:sp>
        <p:nvSpPr>
          <p:cNvPr id="701452" name="Text Box 12"/>
          <p:cNvSpPr txBox="1">
            <a:spLocks noChangeArrowheads="1"/>
          </p:cNvSpPr>
          <p:nvPr/>
        </p:nvSpPr>
        <p:spPr bwMode="auto">
          <a:xfrm>
            <a:off x="7794625" y="3556000"/>
            <a:ext cx="10683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Comic Sans MS" pitchFamily="66" charset="0"/>
                <a:cs typeface="+mn-cs"/>
              </a:rPr>
              <a:t>Dark Matter</a:t>
            </a:r>
          </a:p>
        </p:txBody>
      </p:sp>
      <p:sp>
        <p:nvSpPr>
          <p:cNvPr id="701453" name="Text Box 13"/>
          <p:cNvSpPr txBox="1">
            <a:spLocks noChangeArrowheads="1"/>
          </p:cNvSpPr>
          <p:nvPr/>
        </p:nvSpPr>
        <p:spPr bwMode="auto">
          <a:xfrm>
            <a:off x="7543800" y="2598738"/>
            <a:ext cx="874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Comic Sans MS" pitchFamily="66" charset="0"/>
                <a:cs typeface="+mn-cs"/>
              </a:rPr>
              <a:t>Total</a:t>
            </a:r>
          </a:p>
        </p:txBody>
      </p:sp>
      <p:sp>
        <p:nvSpPr>
          <p:cNvPr id="701454" name="Line 14"/>
          <p:cNvSpPr>
            <a:spLocks noChangeShapeType="1"/>
          </p:cNvSpPr>
          <p:nvPr/>
        </p:nvSpPr>
        <p:spPr bwMode="auto">
          <a:xfrm flipH="1">
            <a:off x="5540375" y="4411663"/>
            <a:ext cx="0" cy="457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>
            <a:outerShdw dist="28398" dir="3806097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Galactic Center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674688"/>
            <a:ext cx="7772400" cy="5211762"/>
          </a:xfrm>
        </p:spPr>
        <p:txBody>
          <a:bodyPr/>
          <a:lstStyle/>
          <a:p>
            <a:pPr eaLnBrk="1" hangingPunct="1"/>
            <a:r>
              <a:rPr lang="en-US" altLang="en-US" smtClean="0"/>
              <a:t> What is everything orbiting?</a:t>
            </a:r>
          </a:p>
        </p:txBody>
      </p:sp>
      <p:pic>
        <p:nvPicPr>
          <p:cNvPr id="35844" name="Picture 20" descr="SummerTriang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/>
          <a:stretch>
            <a:fillRect/>
          </a:stretch>
        </p:blipFill>
        <p:spPr bwMode="auto">
          <a:xfrm>
            <a:off x="571500" y="1365250"/>
            <a:ext cx="413226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1" descr="MilkyWaySagS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1362075"/>
            <a:ext cx="33274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6081713" y="3830638"/>
            <a:ext cx="801687" cy="533400"/>
            <a:chOff x="3831" y="2653"/>
            <a:chExt cx="505" cy="336"/>
          </a:xfrm>
        </p:grpSpPr>
        <p:sp>
          <p:nvSpPr>
            <p:cNvPr id="35930" name="Line 22"/>
            <p:cNvSpPr>
              <a:spLocks noChangeShapeType="1"/>
            </p:cNvSpPr>
            <p:nvPr/>
          </p:nvSpPr>
          <p:spPr bwMode="auto">
            <a:xfrm flipV="1">
              <a:off x="4032" y="2678"/>
              <a:ext cx="90" cy="4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623" name="AutoShape 23"/>
            <p:cNvSpPr>
              <a:spLocks noChangeArrowheads="1"/>
            </p:cNvSpPr>
            <p:nvPr/>
          </p:nvSpPr>
          <p:spPr bwMode="auto">
            <a:xfrm>
              <a:off x="3918" y="2700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24" name="AutoShape 24"/>
            <p:cNvSpPr>
              <a:spLocks noChangeArrowheads="1"/>
            </p:cNvSpPr>
            <p:nvPr/>
          </p:nvSpPr>
          <p:spPr bwMode="auto">
            <a:xfrm>
              <a:off x="3831" y="2759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25" name="AutoShape 25"/>
            <p:cNvSpPr>
              <a:spLocks noChangeArrowheads="1"/>
            </p:cNvSpPr>
            <p:nvPr/>
          </p:nvSpPr>
          <p:spPr bwMode="auto">
            <a:xfrm>
              <a:off x="3875" y="2833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26" name="AutoShape 26"/>
            <p:cNvSpPr>
              <a:spLocks noChangeArrowheads="1"/>
            </p:cNvSpPr>
            <p:nvPr/>
          </p:nvSpPr>
          <p:spPr bwMode="auto">
            <a:xfrm>
              <a:off x="3997" y="2717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27" name="AutoShape 27"/>
            <p:cNvSpPr>
              <a:spLocks noChangeArrowheads="1"/>
            </p:cNvSpPr>
            <p:nvPr/>
          </p:nvSpPr>
          <p:spPr bwMode="auto">
            <a:xfrm>
              <a:off x="4131" y="2653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28" name="AutoShape 28"/>
            <p:cNvSpPr>
              <a:spLocks noChangeArrowheads="1"/>
            </p:cNvSpPr>
            <p:nvPr/>
          </p:nvSpPr>
          <p:spPr bwMode="auto">
            <a:xfrm>
              <a:off x="4193" y="2803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29" name="AutoShape 29"/>
            <p:cNvSpPr>
              <a:spLocks noChangeArrowheads="1"/>
            </p:cNvSpPr>
            <p:nvPr/>
          </p:nvSpPr>
          <p:spPr bwMode="auto">
            <a:xfrm>
              <a:off x="4307" y="2819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30" name="AutoShape 30"/>
            <p:cNvSpPr>
              <a:spLocks noChangeArrowheads="1"/>
            </p:cNvSpPr>
            <p:nvPr/>
          </p:nvSpPr>
          <p:spPr bwMode="auto">
            <a:xfrm>
              <a:off x="4176" y="2960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939" name="Line 31"/>
            <p:cNvSpPr>
              <a:spLocks noChangeShapeType="1"/>
            </p:cNvSpPr>
            <p:nvPr/>
          </p:nvSpPr>
          <p:spPr bwMode="auto">
            <a:xfrm flipV="1">
              <a:off x="3857" y="2722"/>
              <a:ext cx="63" cy="4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0" name="Line 32"/>
            <p:cNvSpPr>
              <a:spLocks noChangeShapeType="1"/>
            </p:cNvSpPr>
            <p:nvPr/>
          </p:nvSpPr>
          <p:spPr bwMode="auto">
            <a:xfrm flipV="1">
              <a:off x="3906" y="2748"/>
              <a:ext cx="93" cy="9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1" name="Line 33"/>
            <p:cNvSpPr>
              <a:spLocks noChangeShapeType="1"/>
            </p:cNvSpPr>
            <p:nvPr/>
          </p:nvSpPr>
          <p:spPr bwMode="auto">
            <a:xfrm>
              <a:off x="3949" y="2722"/>
              <a:ext cx="43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2" name="Line 34"/>
            <p:cNvSpPr>
              <a:spLocks noChangeShapeType="1"/>
            </p:cNvSpPr>
            <p:nvPr/>
          </p:nvSpPr>
          <p:spPr bwMode="auto">
            <a:xfrm>
              <a:off x="3859" y="2794"/>
              <a:ext cx="21" cy="4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3" name="Line 35"/>
            <p:cNvSpPr>
              <a:spLocks noChangeShapeType="1"/>
            </p:cNvSpPr>
            <p:nvPr/>
          </p:nvSpPr>
          <p:spPr bwMode="auto">
            <a:xfrm>
              <a:off x="4158" y="2688"/>
              <a:ext cx="39" cy="11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4" name="Line 36"/>
            <p:cNvSpPr>
              <a:spLocks noChangeShapeType="1"/>
            </p:cNvSpPr>
            <p:nvPr/>
          </p:nvSpPr>
          <p:spPr bwMode="auto">
            <a:xfrm>
              <a:off x="4026" y="2740"/>
              <a:ext cx="159" cy="7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5" name="Line 37"/>
            <p:cNvSpPr>
              <a:spLocks noChangeShapeType="1"/>
            </p:cNvSpPr>
            <p:nvPr/>
          </p:nvSpPr>
          <p:spPr bwMode="auto">
            <a:xfrm flipH="1">
              <a:off x="4200" y="2851"/>
              <a:ext cx="109" cy="11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6" name="Line 38"/>
            <p:cNvSpPr>
              <a:spLocks noChangeShapeType="1"/>
            </p:cNvSpPr>
            <p:nvPr/>
          </p:nvSpPr>
          <p:spPr bwMode="auto">
            <a:xfrm flipH="1">
              <a:off x="4193" y="2836"/>
              <a:ext cx="16" cy="11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7" name="Line 39"/>
            <p:cNvSpPr>
              <a:spLocks noChangeShapeType="1"/>
            </p:cNvSpPr>
            <p:nvPr/>
          </p:nvSpPr>
          <p:spPr bwMode="auto">
            <a:xfrm>
              <a:off x="4224" y="2824"/>
              <a:ext cx="73" cy="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8" name="Line 40"/>
            <p:cNvSpPr>
              <a:spLocks noChangeShapeType="1"/>
            </p:cNvSpPr>
            <p:nvPr/>
          </p:nvSpPr>
          <p:spPr bwMode="auto">
            <a:xfrm>
              <a:off x="3904" y="2866"/>
              <a:ext cx="267" cy="10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2"/>
          <p:cNvGrpSpPr>
            <a:grpSpLocks/>
          </p:cNvGrpSpPr>
          <p:nvPr/>
        </p:nvGrpSpPr>
        <p:grpSpPr bwMode="auto">
          <a:xfrm>
            <a:off x="6146800" y="2597150"/>
            <a:ext cx="2743200" cy="1419225"/>
            <a:chOff x="3872" y="1876"/>
            <a:chExt cx="1728" cy="894"/>
          </a:xfrm>
        </p:grpSpPr>
        <p:sp>
          <p:nvSpPr>
            <p:cNvPr id="35920" name="Oval 41"/>
            <p:cNvSpPr>
              <a:spLocks noChangeArrowheads="1"/>
            </p:cNvSpPr>
            <p:nvPr/>
          </p:nvSpPr>
          <p:spPr bwMode="auto">
            <a:xfrm>
              <a:off x="4306" y="2598"/>
              <a:ext cx="56" cy="56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5921" name="Oval 42"/>
            <p:cNvSpPr>
              <a:spLocks noChangeArrowheads="1"/>
            </p:cNvSpPr>
            <p:nvPr/>
          </p:nvSpPr>
          <p:spPr bwMode="auto">
            <a:xfrm>
              <a:off x="4323" y="2549"/>
              <a:ext cx="34" cy="3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5922" name="Oval 43"/>
            <p:cNvSpPr>
              <a:spLocks noChangeArrowheads="1"/>
            </p:cNvSpPr>
            <p:nvPr/>
          </p:nvSpPr>
          <p:spPr bwMode="auto">
            <a:xfrm>
              <a:off x="4188" y="2244"/>
              <a:ext cx="34" cy="3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5923" name="Oval 44"/>
            <p:cNvSpPr>
              <a:spLocks noChangeArrowheads="1"/>
            </p:cNvSpPr>
            <p:nvPr/>
          </p:nvSpPr>
          <p:spPr bwMode="auto">
            <a:xfrm>
              <a:off x="4174" y="2324"/>
              <a:ext cx="34" cy="38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5924" name="Oval 45"/>
            <p:cNvSpPr>
              <a:spLocks noChangeArrowheads="1"/>
            </p:cNvSpPr>
            <p:nvPr/>
          </p:nvSpPr>
          <p:spPr bwMode="auto">
            <a:xfrm>
              <a:off x="3883" y="1974"/>
              <a:ext cx="27" cy="27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65646" name="Text Box 46"/>
            <p:cNvSpPr txBox="1">
              <a:spLocks noChangeArrowheads="1"/>
            </p:cNvSpPr>
            <p:nvPr/>
          </p:nvSpPr>
          <p:spPr bwMode="auto">
            <a:xfrm>
              <a:off x="3872" y="1876"/>
              <a:ext cx="14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latin typeface="Comic Sans MS" pitchFamily="66" charset="0"/>
                </a:rPr>
                <a:t>Wild Duck Cluster</a:t>
              </a:r>
              <a:endParaRPr lang="en-US" altLang="en-US" sz="1600"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665647" name="Text Box 47"/>
            <p:cNvSpPr txBox="1">
              <a:spLocks noChangeArrowheads="1"/>
            </p:cNvSpPr>
            <p:nvPr/>
          </p:nvSpPr>
          <p:spPr bwMode="auto">
            <a:xfrm>
              <a:off x="4207" y="2130"/>
              <a:ext cx="127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latin typeface="Comic Sans MS" pitchFamily="66" charset="0"/>
                </a:rPr>
                <a:t>Eagle Nebula</a:t>
              </a:r>
              <a:endParaRPr lang="en-US" altLang="en-US" sz="1600"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665648" name="Text Box 48"/>
            <p:cNvSpPr txBox="1">
              <a:spLocks noChangeArrowheads="1"/>
            </p:cNvSpPr>
            <p:nvPr/>
          </p:nvSpPr>
          <p:spPr bwMode="auto">
            <a:xfrm>
              <a:off x="4185" y="2278"/>
              <a:ext cx="127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latin typeface="Comic Sans MS" pitchFamily="66" charset="0"/>
                </a:rPr>
                <a:t>OmegaNebula</a:t>
              </a:r>
              <a:endParaRPr lang="en-US" altLang="en-US" sz="1600"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665649" name="Text Box 49"/>
            <p:cNvSpPr txBox="1">
              <a:spLocks noChangeArrowheads="1"/>
            </p:cNvSpPr>
            <p:nvPr/>
          </p:nvSpPr>
          <p:spPr bwMode="auto">
            <a:xfrm>
              <a:off x="4322" y="2425"/>
              <a:ext cx="127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latin typeface="Comic Sans MS" pitchFamily="66" charset="0"/>
                </a:rPr>
                <a:t>Trifid Nebula</a:t>
              </a:r>
              <a:endParaRPr lang="en-US" altLang="en-US" sz="1600"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665650" name="Text Box 50"/>
            <p:cNvSpPr txBox="1">
              <a:spLocks noChangeArrowheads="1"/>
            </p:cNvSpPr>
            <p:nvPr/>
          </p:nvSpPr>
          <p:spPr bwMode="auto">
            <a:xfrm>
              <a:off x="4322" y="2558"/>
              <a:ext cx="127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latin typeface="Comic Sans MS" pitchFamily="66" charset="0"/>
                </a:rPr>
                <a:t>Lagoon Nebula</a:t>
              </a:r>
              <a:endParaRPr lang="en-US" altLang="en-US" sz="1600">
                <a:latin typeface="Comic Sans MS" pitchFamily="66" charset="0"/>
                <a:sym typeface="Symbol" pitchFamily="18" charset="2"/>
              </a:endParaRPr>
            </a:p>
          </p:txBody>
        </p: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7040563" y="3614738"/>
            <a:ext cx="1514475" cy="1274762"/>
            <a:chOff x="4435" y="2517"/>
            <a:chExt cx="954" cy="803"/>
          </a:xfrm>
        </p:grpSpPr>
        <p:sp>
          <p:nvSpPr>
            <p:cNvPr id="665651" name="AutoShape 51"/>
            <p:cNvSpPr>
              <a:spLocks noChangeArrowheads="1"/>
            </p:cNvSpPr>
            <p:nvPr/>
          </p:nvSpPr>
          <p:spPr bwMode="auto">
            <a:xfrm>
              <a:off x="5070" y="2744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52" name="AutoShape 52"/>
            <p:cNvSpPr>
              <a:spLocks noChangeArrowheads="1"/>
            </p:cNvSpPr>
            <p:nvPr/>
          </p:nvSpPr>
          <p:spPr bwMode="auto">
            <a:xfrm>
              <a:off x="5279" y="2517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53" name="AutoShape 53"/>
            <p:cNvSpPr>
              <a:spLocks noChangeArrowheads="1"/>
            </p:cNvSpPr>
            <p:nvPr/>
          </p:nvSpPr>
          <p:spPr bwMode="auto">
            <a:xfrm>
              <a:off x="5360" y="2658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54" name="AutoShape 54"/>
            <p:cNvSpPr>
              <a:spLocks noChangeArrowheads="1"/>
            </p:cNvSpPr>
            <p:nvPr/>
          </p:nvSpPr>
          <p:spPr bwMode="auto">
            <a:xfrm>
              <a:off x="5339" y="2789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55" name="AutoShape 55"/>
            <p:cNvSpPr>
              <a:spLocks noChangeArrowheads="1"/>
            </p:cNvSpPr>
            <p:nvPr/>
          </p:nvSpPr>
          <p:spPr bwMode="auto">
            <a:xfrm>
              <a:off x="5008" y="2800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56" name="AutoShape 56"/>
            <p:cNvSpPr>
              <a:spLocks noChangeArrowheads="1"/>
            </p:cNvSpPr>
            <p:nvPr/>
          </p:nvSpPr>
          <p:spPr bwMode="auto">
            <a:xfrm>
              <a:off x="4785" y="3279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57" name="AutoShape 57"/>
            <p:cNvSpPr>
              <a:spLocks noChangeArrowheads="1"/>
            </p:cNvSpPr>
            <p:nvPr/>
          </p:nvSpPr>
          <p:spPr bwMode="auto">
            <a:xfrm>
              <a:off x="4826" y="3126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59" name="AutoShape 59"/>
            <p:cNvSpPr>
              <a:spLocks noChangeArrowheads="1"/>
            </p:cNvSpPr>
            <p:nvPr/>
          </p:nvSpPr>
          <p:spPr bwMode="auto">
            <a:xfrm>
              <a:off x="4861" y="2995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60" name="AutoShape 60"/>
            <p:cNvSpPr>
              <a:spLocks noChangeArrowheads="1"/>
            </p:cNvSpPr>
            <p:nvPr/>
          </p:nvSpPr>
          <p:spPr bwMode="auto">
            <a:xfrm>
              <a:off x="5337" y="2541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61" name="AutoShape 61"/>
            <p:cNvSpPr>
              <a:spLocks noChangeArrowheads="1"/>
            </p:cNvSpPr>
            <p:nvPr/>
          </p:nvSpPr>
          <p:spPr bwMode="auto">
            <a:xfrm>
              <a:off x="4536" y="3058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62" name="AutoShape 62"/>
            <p:cNvSpPr>
              <a:spLocks noChangeArrowheads="1"/>
            </p:cNvSpPr>
            <p:nvPr/>
          </p:nvSpPr>
          <p:spPr bwMode="auto">
            <a:xfrm>
              <a:off x="4555" y="3065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63" name="AutoShape 63"/>
            <p:cNvSpPr>
              <a:spLocks noChangeArrowheads="1"/>
            </p:cNvSpPr>
            <p:nvPr/>
          </p:nvSpPr>
          <p:spPr bwMode="auto">
            <a:xfrm>
              <a:off x="4470" y="3120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64" name="AutoShape 64"/>
            <p:cNvSpPr>
              <a:spLocks noChangeArrowheads="1"/>
            </p:cNvSpPr>
            <p:nvPr/>
          </p:nvSpPr>
          <p:spPr bwMode="auto">
            <a:xfrm>
              <a:off x="4435" y="3159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65" name="AutoShape 65"/>
            <p:cNvSpPr>
              <a:spLocks noChangeArrowheads="1"/>
            </p:cNvSpPr>
            <p:nvPr/>
          </p:nvSpPr>
          <p:spPr bwMode="auto">
            <a:xfrm>
              <a:off x="4499" y="3267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66" name="AutoShape 66"/>
            <p:cNvSpPr>
              <a:spLocks noChangeArrowheads="1"/>
            </p:cNvSpPr>
            <p:nvPr/>
          </p:nvSpPr>
          <p:spPr bwMode="auto">
            <a:xfrm>
              <a:off x="4663" y="3291"/>
              <a:ext cx="29" cy="29"/>
            </a:xfrm>
            <a:prstGeom prst="star5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907" name="Line 67"/>
            <p:cNvSpPr>
              <a:spLocks noChangeShapeType="1"/>
            </p:cNvSpPr>
            <p:nvPr/>
          </p:nvSpPr>
          <p:spPr bwMode="auto">
            <a:xfrm flipH="1">
              <a:off x="4490" y="3079"/>
              <a:ext cx="47" cy="4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8" name="Line 68"/>
            <p:cNvSpPr>
              <a:spLocks noChangeShapeType="1"/>
            </p:cNvSpPr>
            <p:nvPr/>
          </p:nvSpPr>
          <p:spPr bwMode="auto">
            <a:xfrm flipH="1">
              <a:off x="4455" y="3152"/>
              <a:ext cx="15" cy="1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9" name="Line 69"/>
            <p:cNvSpPr>
              <a:spLocks noChangeShapeType="1"/>
            </p:cNvSpPr>
            <p:nvPr/>
          </p:nvSpPr>
          <p:spPr bwMode="auto">
            <a:xfrm>
              <a:off x="4458" y="3196"/>
              <a:ext cx="48" cy="7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0" name="Line 70"/>
            <p:cNvSpPr>
              <a:spLocks noChangeShapeType="1"/>
            </p:cNvSpPr>
            <p:nvPr/>
          </p:nvSpPr>
          <p:spPr bwMode="auto">
            <a:xfrm flipH="1" flipV="1">
              <a:off x="4527" y="3288"/>
              <a:ext cx="137" cy="2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1" name="Line 71"/>
            <p:cNvSpPr>
              <a:spLocks noChangeShapeType="1"/>
            </p:cNvSpPr>
            <p:nvPr/>
          </p:nvSpPr>
          <p:spPr bwMode="auto">
            <a:xfrm flipH="1">
              <a:off x="4692" y="3298"/>
              <a:ext cx="98" cy="1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2" name="Line 72"/>
            <p:cNvSpPr>
              <a:spLocks noChangeShapeType="1"/>
            </p:cNvSpPr>
            <p:nvPr/>
          </p:nvSpPr>
          <p:spPr bwMode="auto">
            <a:xfrm flipH="1">
              <a:off x="4807" y="3156"/>
              <a:ext cx="33" cy="1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3" name="Line 73"/>
            <p:cNvSpPr>
              <a:spLocks noChangeShapeType="1"/>
            </p:cNvSpPr>
            <p:nvPr/>
          </p:nvSpPr>
          <p:spPr bwMode="auto">
            <a:xfrm flipH="1">
              <a:off x="4849" y="3026"/>
              <a:ext cx="26" cy="10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4" name="Line 74"/>
            <p:cNvSpPr>
              <a:spLocks noChangeShapeType="1"/>
            </p:cNvSpPr>
            <p:nvPr/>
          </p:nvSpPr>
          <p:spPr bwMode="auto">
            <a:xfrm flipH="1">
              <a:off x="4884" y="2835"/>
              <a:ext cx="125" cy="16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5" name="Line 75"/>
            <p:cNvSpPr>
              <a:spLocks noChangeShapeType="1"/>
            </p:cNvSpPr>
            <p:nvPr/>
          </p:nvSpPr>
          <p:spPr bwMode="auto">
            <a:xfrm flipH="1">
              <a:off x="5033" y="2764"/>
              <a:ext cx="38" cy="4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6" name="Line 76"/>
            <p:cNvSpPr>
              <a:spLocks noChangeShapeType="1"/>
            </p:cNvSpPr>
            <p:nvPr/>
          </p:nvSpPr>
          <p:spPr bwMode="auto">
            <a:xfrm flipH="1">
              <a:off x="5107" y="2680"/>
              <a:ext cx="255" cy="7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7" name="Line 77"/>
            <p:cNvSpPr>
              <a:spLocks noChangeShapeType="1"/>
            </p:cNvSpPr>
            <p:nvPr/>
          </p:nvSpPr>
          <p:spPr bwMode="auto">
            <a:xfrm flipH="1">
              <a:off x="5354" y="2690"/>
              <a:ext cx="17" cy="9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8" name="Line 78"/>
            <p:cNvSpPr>
              <a:spLocks noChangeShapeType="1"/>
            </p:cNvSpPr>
            <p:nvPr/>
          </p:nvSpPr>
          <p:spPr bwMode="auto">
            <a:xfrm>
              <a:off x="5361" y="2576"/>
              <a:ext cx="11" cy="7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19" name="Line 79"/>
            <p:cNvSpPr>
              <a:spLocks noChangeShapeType="1"/>
            </p:cNvSpPr>
            <p:nvPr/>
          </p:nvSpPr>
          <p:spPr bwMode="auto">
            <a:xfrm>
              <a:off x="5308" y="2539"/>
              <a:ext cx="21" cy="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83"/>
          <p:cNvGrpSpPr>
            <a:grpSpLocks noChangeAspect="1"/>
          </p:cNvGrpSpPr>
          <p:nvPr/>
        </p:nvGrpSpPr>
        <p:grpSpPr bwMode="auto">
          <a:xfrm>
            <a:off x="3484563" y="3951288"/>
            <a:ext cx="320675" cy="496887"/>
            <a:chOff x="2405" y="1074"/>
            <a:chExt cx="410" cy="633"/>
          </a:xfrm>
        </p:grpSpPr>
        <p:sp>
          <p:nvSpPr>
            <p:cNvPr id="665684" name="AutoShape 84"/>
            <p:cNvSpPr>
              <a:spLocks noChangeAspect="1" noChangeArrowheads="1"/>
            </p:cNvSpPr>
            <p:nvPr/>
          </p:nvSpPr>
          <p:spPr bwMode="auto">
            <a:xfrm>
              <a:off x="2578" y="1074"/>
              <a:ext cx="116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85" name="AutoShape 85"/>
            <p:cNvSpPr>
              <a:spLocks noChangeAspect="1" noChangeArrowheads="1"/>
            </p:cNvSpPr>
            <p:nvPr/>
          </p:nvSpPr>
          <p:spPr bwMode="auto">
            <a:xfrm>
              <a:off x="2588" y="1214"/>
              <a:ext cx="114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86" name="AutoShape 86"/>
            <p:cNvSpPr>
              <a:spLocks noChangeAspect="1" noChangeArrowheads="1"/>
            </p:cNvSpPr>
            <p:nvPr/>
          </p:nvSpPr>
          <p:spPr bwMode="auto">
            <a:xfrm>
              <a:off x="2462" y="1284"/>
              <a:ext cx="116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87" name="AutoShape 87"/>
            <p:cNvSpPr>
              <a:spLocks noChangeAspect="1" noChangeArrowheads="1"/>
            </p:cNvSpPr>
            <p:nvPr/>
          </p:nvSpPr>
          <p:spPr bwMode="auto">
            <a:xfrm>
              <a:off x="2535" y="1527"/>
              <a:ext cx="116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88" name="AutoShape 88"/>
            <p:cNvSpPr>
              <a:spLocks noChangeAspect="1" noChangeArrowheads="1"/>
            </p:cNvSpPr>
            <p:nvPr/>
          </p:nvSpPr>
          <p:spPr bwMode="auto">
            <a:xfrm>
              <a:off x="2405" y="1592"/>
              <a:ext cx="116" cy="115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87" name="Line 89"/>
            <p:cNvSpPr>
              <a:spLocks noChangeAspect="1" noChangeShapeType="1"/>
            </p:cNvSpPr>
            <p:nvPr/>
          </p:nvSpPr>
          <p:spPr bwMode="auto">
            <a:xfrm flipH="1">
              <a:off x="2595" y="1320"/>
              <a:ext cx="46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8" name="Line 90"/>
            <p:cNvSpPr>
              <a:spLocks noChangeAspect="1" noChangeShapeType="1"/>
            </p:cNvSpPr>
            <p:nvPr/>
          </p:nvSpPr>
          <p:spPr bwMode="auto">
            <a:xfrm flipH="1">
              <a:off x="2467" y="1392"/>
              <a:ext cx="51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9" name="Line 91"/>
            <p:cNvSpPr>
              <a:spLocks noChangeAspect="1" noChangeShapeType="1"/>
            </p:cNvSpPr>
            <p:nvPr/>
          </p:nvSpPr>
          <p:spPr bwMode="auto">
            <a:xfrm flipH="1">
              <a:off x="2493" y="1604"/>
              <a:ext cx="60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0" name="Line 92"/>
            <p:cNvSpPr>
              <a:spLocks noChangeAspect="1" noChangeShapeType="1"/>
            </p:cNvSpPr>
            <p:nvPr/>
          </p:nvSpPr>
          <p:spPr bwMode="auto">
            <a:xfrm flipH="1">
              <a:off x="2546" y="1290"/>
              <a:ext cx="60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693" name="AutoShape 93"/>
            <p:cNvSpPr>
              <a:spLocks noChangeAspect="1" noChangeArrowheads="1"/>
            </p:cNvSpPr>
            <p:nvPr/>
          </p:nvSpPr>
          <p:spPr bwMode="auto">
            <a:xfrm>
              <a:off x="2671" y="1092"/>
              <a:ext cx="144" cy="146"/>
            </a:xfrm>
            <a:prstGeom prst="star5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6" name="Group 94"/>
          <p:cNvGrpSpPr>
            <a:grpSpLocks noChangeAspect="1"/>
          </p:cNvGrpSpPr>
          <p:nvPr/>
        </p:nvGrpSpPr>
        <p:grpSpPr bwMode="auto">
          <a:xfrm>
            <a:off x="2306638" y="5375275"/>
            <a:ext cx="1179512" cy="1033463"/>
            <a:chOff x="891" y="2909"/>
            <a:chExt cx="1513" cy="1326"/>
          </a:xfrm>
        </p:grpSpPr>
        <p:sp>
          <p:nvSpPr>
            <p:cNvPr id="665695" name="AutoShape 95"/>
            <p:cNvSpPr>
              <a:spLocks noChangeAspect="1" noChangeArrowheads="1"/>
            </p:cNvSpPr>
            <p:nvPr/>
          </p:nvSpPr>
          <p:spPr bwMode="auto">
            <a:xfrm>
              <a:off x="1388" y="3192"/>
              <a:ext cx="145" cy="145"/>
            </a:xfrm>
            <a:prstGeom prst="star5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96" name="AutoShape 96"/>
            <p:cNvSpPr>
              <a:spLocks noChangeAspect="1" noChangeArrowheads="1"/>
            </p:cNvSpPr>
            <p:nvPr/>
          </p:nvSpPr>
          <p:spPr bwMode="auto">
            <a:xfrm>
              <a:off x="1510" y="3117"/>
              <a:ext cx="114" cy="116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97" name="AutoShape 97"/>
            <p:cNvSpPr>
              <a:spLocks noChangeAspect="1" noChangeArrowheads="1"/>
            </p:cNvSpPr>
            <p:nvPr/>
          </p:nvSpPr>
          <p:spPr bwMode="auto">
            <a:xfrm>
              <a:off x="1284" y="3720"/>
              <a:ext cx="114" cy="116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98" name="AutoShape 98"/>
            <p:cNvSpPr>
              <a:spLocks noChangeAspect="1" noChangeArrowheads="1"/>
            </p:cNvSpPr>
            <p:nvPr/>
          </p:nvSpPr>
          <p:spPr bwMode="auto">
            <a:xfrm>
              <a:off x="1294" y="3375"/>
              <a:ext cx="116" cy="116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699" name="AutoShape 99"/>
            <p:cNvSpPr>
              <a:spLocks noChangeAspect="1" noChangeArrowheads="1"/>
            </p:cNvSpPr>
            <p:nvPr/>
          </p:nvSpPr>
          <p:spPr bwMode="auto">
            <a:xfrm>
              <a:off x="2290" y="2909"/>
              <a:ext cx="114" cy="114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700" name="AutoShape 100"/>
            <p:cNvSpPr>
              <a:spLocks noChangeAspect="1" noChangeArrowheads="1"/>
            </p:cNvSpPr>
            <p:nvPr/>
          </p:nvSpPr>
          <p:spPr bwMode="auto">
            <a:xfrm>
              <a:off x="1834" y="3622"/>
              <a:ext cx="116" cy="114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701" name="AutoShape 101"/>
            <p:cNvSpPr>
              <a:spLocks noChangeAspect="1" noChangeArrowheads="1"/>
            </p:cNvSpPr>
            <p:nvPr/>
          </p:nvSpPr>
          <p:spPr bwMode="auto">
            <a:xfrm>
              <a:off x="2137" y="4121"/>
              <a:ext cx="116" cy="114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702" name="AutoShape 102"/>
            <p:cNvSpPr>
              <a:spLocks noChangeAspect="1" noChangeArrowheads="1"/>
            </p:cNvSpPr>
            <p:nvPr/>
          </p:nvSpPr>
          <p:spPr bwMode="auto">
            <a:xfrm>
              <a:off x="891" y="3789"/>
              <a:ext cx="114" cy="114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76" name="Line 103"/>
            <p:cNvSpPr>
              <a:spLocks noChangeAspect="1" noChangeShapeType="1"/>
            </p:cNvSpPr>
            <p:nvPr/>
          </p:nvSpPr>
          <p:spPr bwMode="auto">
            <a:xfrm flipV="1">
              <a:off x="1644" y="2985"/>
              <a:ext cx="657" cy="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7" name="Line 104"/>
            <p:cNvSpPr>
              <a:spLocks noChangeAspect="1" noChangeShapeType="1"/>
            </p:cNvSpPr>
            <p:nvPr/>
          </p:nvSpPr>
          <p:spPr bwMode="auto">
            <a:xfrm flipV="1">
              <a:off x="1387" y="3697"/>
              <a:ext cx="459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8" name="Line 105"/>
            <p:cNvSpPr>
              <a:spLocks noChangeAspect="1" noChangeShapeType="1"/>
            </p:cNvSpPr>
            <p:nvPr/>
          </p:nvSpPr>
          <p:spPr bwMode="auto">
            <a:xfrm flipV="1">
              <a:off x="989" y="3512"/>
              <a:ext cx="306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9" name="Line 106"/>
            <p:cNvSpPr>
              <a:spLocks noChangeAspect="1" noChangeShapeType="1"/>
            </p:cNvSpPr>
            <p:nvPr/>
          </p:nvSpPr>
          <p:spPr bwMode="auto">
            <a:xfrm flipV="1">
              <a:off x="1035" y="3795"/>
              <a:ext cx="261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0" name="Line 107"/>
            <p:cNvSpPr>
              <a:spLocks noChangeAspect="1" noChangeShapeType="1"/>
            </p:cNvSpPr>
            <p:nvPr/>
          </p:nvSpPr>
          <p:spPr bwMode="auto">
            <a:xfrm flipV="1">
              <a:off x="1922" y="3047"/>
              <a:ext cx="375" cy="5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1" name="Line 108"/>
            <p:cNvSpPr>
              <a:spLocks noChangeAspect="1" noChangeShapeType="1"/>
            </p:cNvSpPr>
            <p:nvPr/>
          </p:nvSpPr>
          <p:spPr bwMode="auto">
            <a:xfrm>
              <a:off x="1947" y="3762"/>
              <a:ext cx="219" cy="3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09"/>
          <p:cNvGrpSpPr>
            <a:grpSpLocks noChangeAspect="1"/>
          </p:cNvGrpSpPr>
          <p:nvPr/>
        </p:nvGrpSpPr>
        <p:grpSpPr bwMode="auto">
          <a:xfrm>
            <a:off x="1887538" y="3316288"/>
            <a:ext cx="1352550" cy="1400175"/>
            <a:chOff x="347" y="256"/>
            <a:chExt cx="1740" cy="1802"/>
          </a:xfrm>
        </p:grpSpPr>
        <p:sp>
          <p:nvSpPr>
            <p:cNvPr id="665710" name="AutoShape 110"/>
            <p:cNvSpPr>
              <a:spLocks noChangeAspect="1" noChangeArrowheads="1"/>
            </p:cNvSpPr>
            <p:nvPr/>
          </p:nvSpPr>
          <p:spPr bwMode="auto">
            <a:xfrm>
              <a:off x="1068" y="595"/>
              <a:ext cx="143" cy="145"/>
            </a:xfrm>
            <a:prstGeom prst="star5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711" name="AutoShape 111"/>
            <p:cNvSpPr>
              <a:spLocks noChangeAspect="1" noChangeArrowheads="1"/>
            </p:cNvSpPr>
            <p:nvPr/>
          </p:nvSpPr>
          <p:spPr bwMode="auto">
            <a:xfrm>
              <a:off x="1252" y="1010"/>
              <a:ext cx="114" cy="114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712" name="AutoShape 112"/>
            <p:cNvSpPr>
              <a:spLocks noChangeAspect="1" noChangeArrowheads="1"/>
            </p:cNvSpPr>
            <p:nvPr/>
          </p:nvSpPr>
          <p:spPr bwMode="auto">
            <a:xfrm>
              <a:off x="347" y="1498"/>
              <a:ext cx="114" cy="116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713" name="AutoShape 113"/>
            <p:cNvSpPr>
              <a:spLocks noChangeAspect="1" noChangeArrowheads="1"/>
            </p:cNvSpPr>
            <p:nvPr/>
          </p:nvSpPr>
          <p:spPr bwMode="auto">
            <a:xfrm>
              <a:off x="825" y="1365"/>
              <a:ext cx="114" cy="114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714" name="AutoShape 114"/>
            <p:cNvSpPr>
              <a:spLocks noChangeAspect="1" noChangeArrowheads="1"/>
            </p:cNvSpPr>
            <p:nvPr/>
          </p:nvSpPr>
          <p:spPr bwMode="auto">
            <a:xfrm>
              <a:off x="1775" y="726"/>
              <a:ext cx="116" cy="114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715" name="AutoShape 115"/>
            <p:cNvSpPr>
              <a:spLocks noChangeAspect="1" noChangeArrowheads="1"/>
            </p:cNvSpPr>
            <p:nvPr/>
          </p:nvSpPr>
          <p:spPr bwMode="auto">
            <a:xfrm>
              <a:off x="1895" y="366"/>
              <a:ext cx="116" cy="114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716" name="AutoShape 116"/>
            <p:cNvSpPr>
              <a:spLocks noChangeAspect="1" noChangeArrowheads="1"/>
            </p:cNvSpPr>
            <p:nvPr/>
          </p:nvSpPr>
          <p:spPr bwMode="auto">
            <a:xfrm>
              <a:off x="1973" y="256"/>
              <a:ext cx="114" cy="114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717" name="AutoShape 117"/>
            <p:cNvSpPr>
              <a:spLocks noChangeAspect="1" noChangeArrowheads="1"/>
            </p:cNvSpPr>
            <p:nvPr/>
          </p:nvSpPr>
          <p:spPr bwMode="auto">
            <a:xfrm>
              <a:off x="1558" y="1423"/>
              <a:ext cx="114" cy="114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5718" name="AutoShape 118"/>
            <p:cNvSpPr>
              <a:spLocks noChangeAspect="1" noChangeArrowheads="1"/>
            </p:cNvSpPr>
            <p:nvPr/>
          </p:nvSpPr>
          <p:spPr bwMode="auto">
            <a:xfrm>
              <a:off x="1907" y="1944"/>
              <a:ext cx="114" cy="114"/>
            </a:xfrm>
            <a:prstGeom prst="star5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61" name="Line 119"/>
            <p:cNvSpPr>
              <a:spLocks noChangeAspect="1" noChangeShapeType="1"/>
            </p:cNvSpPr>
            <p:nvPr/>
          </p:nvSpPr>
          <p:spPr bwMode="auto">
            <a:xfrm flipH="1" flipV="1">
              <a:off x="1668" y="1560"/>
              <a:ext cx="267" cy="4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2" name="Line 120"/>
            <p:cNvSpPr>
              <a:spLocks noChangeAspect="1" noChangeShapeType="1"/>
            </p:cNvSpPr>
            <p:nvPr/>
          </p:nvSpPr>
          <p:spPr bwMode="auto">
            <a:xfrm flipV="1">
              <a:off x="964" y="1144"/>
              <a:ext cx="288" cy="2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Line 121"/>
            <p:cNvSpPr>
              <a:spLocks noChangeAspect="1" noChangeShapeType="1"/>
            </p:cNvSpPr>
            <p:nvPr/>
          </p:nvSpPr>
          <p:spPr bwMode="auto">
            <a:xfrm flipH="1" flipV="1">
              <a:off x="1364" y="1145"/>
              <a:ext cx="222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Line 122"/>
            <p:cNvSpPr>
              <a:spLocks noChangeAspect="1" noChangeShapeType="1"/>
            </p:cNvSpPr>
            <p:nvPr/>
          </p:nvSpPr>
          <p:spPr bwMode="auto">
            <a:xfrm flipV="1">
              <a:off x="482" y="1445"/>
              <a:ext cx="348" cy="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5" name="Line 123"/>
            <p:cNvSpPr>
              <a:spLocks noChangeAspect="1" noChangeShapeType="1"/>
            </p:cNvSpPr>
            <p:nvPr/>
          </p:nvSpPr>
          <p:spPr bwMode="auto">
            <a:xfrm flipV="1">
              <a:off x="1395" y="807"/>
              <a:ext cx="39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6" name="Line 124"/>
            <p:cNvSpPr>
              <a:spLocks noChangeAspect="1" noChangeShapeType="1"/>
            </p:cNvSpPr>
            <p:nvPr/>
          </p:nvSpPr>
          <p:spPr bwMode="auto">
            <a:xfrm flipH="1" flipV="1">
              <a:off x="1204" y="775"/>
              <a:ext cx="84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7" name="Line 125"/>
            <p:cNvSpPr>
              <a:spLocks noChangeAspect="1" noChangeShapeType="1"/>
            </p:cNvSpPr>
            <p:nvPr/>
          </p:nvSpPr>
          <p:spPr bwMode="auto">
            <a:xfrm flipV="1">
              <a:off x="1859" y="479"/>
              <a:ext cx="96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5" descr="CentreMilkyCharac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03363"/>
            <a:ext cx="6985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MilkyWaySagS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7" t="29982" b="22781"/>
          <a:stretch>
            <a:fillRect/>
          </a:stretch>
        </p:blipFill>
        <p:spPr bwMode="auto">
          <a:xfrm>
            <a:off x="6497638" y="176213"/>
            <a:ext cx="270827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35635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Galactic Center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Toward Sagittarius</a:t>
            </a:r>
          </a:p>
        </p:txBody>
      </p:sp>
      <p:grpSp>
        <p:nvGrpSpPr>
          <p:cNvPr id="36870" name="Group 54"/>
          <p:cNvGrpSpPr>
            <a:grpSpLocks/>
          </p:cNvGrpSpPr>
          <p:nvPr/>
        </p:nvGrpSpPr>
        <p:grpSpPr bwMode="auto">
          <a:xfrm>
            <a:off x="6653213" y="719138"/>
            <a:ext cx="2473325" cy="1274762"/>
            <a:chOff x="3886" y="2183"/>
            <a:chExt cx="1558" cy="803"/>
          </a:xfrm>
        </p:grpSpPr>
        <p:grpSp>
          <p:nvGrpSpPr>
            <p:cNvPr id="36904" name="Group 5"/>
            <p:cNvGrpSpPr>
              <a:grpSpLocks/>
            </p:cNvGrpSpPr>
            <p:nvPr/>
          </p:nvGrpSpPr>
          <p:grpSpPr bwMode="auto">
            <a:xfrm>
              <a:off x="3886" y="2319"/>
              <a:ext cx="505" cy="336"/>
              <a:chOff x="3831" y="2653"/>
              <a:chExt cx="505" cy="336"/>
            </a:xfrm>
          </p:grpSpPr>
          <p:sp>
            <p:nvSpPr>
              <p:cNvPr id="36934" name="Line 6"/>
              <p:cNvSpPr>
                <a:spLocks noChangeShapeType="1"/>
              </p:cNvSpPr>
              <p:nvPr/>
            </p:nvSpPr>
            <p:spPr bwMode="auto">
              <a:xfrm flipV="1">
                <a:off x="4032" y="2678"/>
                <a:ext cx="90" cy="4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663" name="AutoShape 7"/>
              <p:cNvSpPr>
                <a:spLocks noChangeArrowheads="1"/>
              </p:cNvSpPr>
              <p:nvPr/>
            </p:nvSpPr>
            <p:spPr bwMode="auto">
              <a:xfrm>
                <a:off x="3918" y="2700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64" name="AutoShape 8"/>
              <p:cNvSpPr>
                <a:spLocks noChangeArrowheads="1"/>
              </p:cNvSpPr>
              <p:nvPr/>
            </p:nvSpPr>
            <p:spPr bwMode="auto">
              <a:xfrm>
                <a:off x="3831" y="2759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65" name="AutoShape 9"/>
              <p:cNvSpPr>
                <a:spLocks noChangeArrowheads="1"/>
              </p:cNvSpPr>
              <p:nvPr/>
            </p:nvSpPr>
            <p:spPr bwMode="auto">
              <a:xfrm>
                <a:off x="3875" y="2833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66" name="AutoShape 10"/>
              <p:cNvSpPr>
                <a:spLocks noChangeArrowheads="1"/>
              </p:cNvSpPr>
              <p:nvPr/>
            </p:nvSpPr>
            <p:spPr bwMode="auto">
              <a:xfrm>
                <a:off x="3997" y="2717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67" name="AutoShape 11"/>
              <p:cNvSpPr>
                <a:spLocks noChangeArrowheads="1"/>
              </p:cNvSpPr>
              <p:nvPr/>
            </p:nvSpPr>
            <p:spPr bwMode="auto">
              <a:xfrm>
                <a:off x="4131" y="2653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68" name="AutoShape 12"/>
              <p:cNvSpPr>
                <a:spLocks noChangeArrowheads="1"/>
              </p:cNvSpPr>
              <p:nvPr/>
            </p:nvSpPr>
            <p:spPr bwMode="auto">
              <a:xfrm>
                <a:off x="4193" y="2803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69" name="AutoShape 13"/>
              <p:cNvSpPr>
                <a:spLocks noChangeArrowheads="1"/>
              </p:cNvSpPr>
              <p:nvPr/>
            </p:nvSpPr>
            <p:spPr bwMode="auto">
              <a:xfrm>
                <a:off x="4307" y="2819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70" name="AutoShape 14"/>
              <p:cNvSpPr>
                <a:spLocks noChangeArrowheads="1"/>
              </p:cNvSpPr>
              <p:nvPr/>
            </p:nvSpPr>
            <p:spPr bwMode="auto">
              <a:xfrm>
                <a:off x="4176" y="2960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943" name="Line 15"/>
              <p:cNvSpPr>
                <a:spLocks noChangeShapeType="1"/>
              </p:cNvSpPr>
              <p:nvPr/>
            </p:nvSpPr>
            <p:spPr bwMode="auto">
              <a:xfrm flipV="1">
                <a:off x="3857" y="2722"/>
                <a:ext cx="63" cy="4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4" name="Line 16"/>
              <p:cNvSpPr>
                <a:spLocks noChangeShapeType="1"/>
              </p:cNvSpPr>
              <p:nvPr/>
            </p:nvSpPr>
            <p:spPr bwMode="auto">
              <a:xfrm flipV="1">
                <a:off x="3906" y="2748"/>
                <a:ext cx="93" cy="9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5" name="Line 17"/>
              <p:cNvSpPr>
                <a:spLocks noChangeShapeType="1"/>
              </p:cNvSpPr>
              <p:nvPr/>
            </p:nvSpPr>
            <p:spPr bwMode="auto">
              <a:xfrm>
                <a:off x="3949" y="2722"/>
                <a:ext cx="43" cy="5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6" name="Line 18"/>
              <p:cNvSpPr>
                <a:spLocks noChangeShapeType="1"/>
              </p:cNvSpPr>
              <p:nvPr/>
            </p:nvSpPr>
            <p:spPr bwMode="auto">
              <a:xfrm>
                <a:off x="3859" y="2794"/>
                <a:ext cx="21" cy="4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7" name="Line 19"/>
              <p:cNvSpPr>
                <a:spLocks noChangeShapeType="1"/>
              </p:cNvSpPr>
              <p:nvPr/>
            </p:nvSpPr>
            <p:spPr bwMode="auto">
              <a:xfrm>
                <a:off x="4158" y="2688"/>
                <a:ext cx="39" cy="119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8" name="Line 20"/>
              <p:cNvSpPr>
                <a:spLocks noChangeShapeType="1"/>
              </p:cNvSpPr>
              <p:nvPr/>
            </p:nvSpPr>
            <p:spPr bwMode="auto">
              <a:xfrm>
                <a:off x="4026" y="2740"/>
                <a:ext cx="159" cy="7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9" name="Line 21"/>
              <p:cNvSpPr>
                <a:spLocks noChangeShapeType="1"/>
              </p:cNvSpPr>
              <p:nvPr/>
            </p:nvSpPr>
            <p:spPr bwMode="auto">
              <a:xfrm flipH="1">
                <a:off x="4200" y="2851"/>
                <a:ext cx="109" cy="11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0" name="Line 22"/>
              <p:cNvSpPr>
                <a:spLocks noChangeShapeType="1"/>
              </p:cNvSpPr>
              <p:nvPr/>
            </p:nvSpPr>
            <p:spPr bwMode="auto">
              <a:xfrm flipH="1">
                <a:off x="4193" y="2836"/>
                <a:ext cx="16" cy="11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1" name="Line 23"/>
              <p:cNvSpPr>
                <a:spLocks noChangeShapeType="1"/>
              </p:cNvSpPr>
              <p:nvPr/>
            </p:nvSpPr>
            <p:spPr bwMode="auto">
              <a:xfrm>
                <a:off x="4224" y="2824"/>
                <a:ext cx="73" cy="7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2" name="Line 24"/>
              <p:cNvSpPr>
                <a:spLocks noChangeShapeType="1"/>
              </p:cNvSpPr>
              <p:nvPr/>
            </p:nvSpPr>
            <p:spPr bwMode="auto">
              <a:xfrm>
                <a:off x="3904" y="2866"/>
                <a:ext cx="267" cy="103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905" name="Group 25"/>
            <p:cNvGrpSpPr>
              <a:grpSpLocks/>
            </p:cNvGrpSpPr>
            <p:nvPr/>
          </p:nvGrpSpPr>
          <p:grpSpPr bwMode="auto">
            <a:xfrm>
              <a:off x="4490" y="2183"/>
              <a:ext cx="954" cy="803"/>
              <a:chOff x="4435" y="2517"/>
              <a:chExt cx="954" cy="803"/>
            </a:xfrm>
          </p:grpSpPr>
          <p:sp>
            <p:nvSpPr>
              <p:cNvPr id="710682" name="AutoShape 26"/>
              <p:cNvSpPr>
                <a:spLocks noChangeArrowheads="1"/>
              </p:cNvSpPr>
              <p:nvPr/>
            </p:nvSpPr>
            <p:spPr bwMode="auto">
              <a:xfrm>
                <a:off x="5070" y="2744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83" name="AutoShape 27"/>
              <p:cNvSpPr>
                <a:spLocks noChangeArrowheads="1"/>
              </p:cNvSpPr>
              <p:nvPr/>
            </p:nvSpPr>
            <p:spPr bwMode="auto">
              <a:xfrm>
                <a:off x="5279" y="2517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84" name="AutoShape 28"/>
              <p:cNvSpPr>
                <a:spLocks noChangeArrowheads="1"/>
              </p:cNvSpPr>
              <p:nvPr/>
            </p:nvSpPr>
            <p:spPr bwMode="auto">
              <a:xfrm>
                <a:off x="5360" y="2658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85" name="AutoShape 29"/>
              <p:cNvSpPr>
                <a:spLocks noChangeArrowheads="1"/>
              </p:cNvSpPr>
              <p:nvPr/>
            </p:nvSpPr>
            <p:spPr bwMode="auto">
              <a:xfrm>
                <a:off x="5339" y="2789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86" name="AutoShape 30"/>
              <p:cNvSpPr>
                <a:spLocks noChangeArrowheads="1"/>
              </p:cNvSpPr>
              <p:nvPr/>
            </p:nvSpPr>
            <p:spPr bwMode="auto">
              <a:xfrm>
                <a:off x="5008" y="2800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87" name="AutoShape 31"/>
              <p:cNvSpPr>
                <a:spLocks noChangeArrowheads="1"/>
              </p:cNvSpPr>
              <p:nvPr/>
            </p:nvSpPr>
            <p:spPr bwMode="auto">
              <a:xfrm>
                <a:off x="4785" y="3279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88" name="AutoShape 32"/>
              <p:cNvSpPr>
                <a:spLocks noChangeArrowheads="1"/>
              </p:cNvSpPr>
              <p:nvPr/>
            </p:nvSpPr>
            <p:spPr bwMode="auto">
              <a:xfrm>
                <a:off x="4826" y="3126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89" name="AutoShape 33"/>
              <p:cNvSpPr>
                <a:spLocks noChangeArrowheads="1"/>
              </p:cNvSpPr>
              <p:nvPr/>
            </p:nvSpPr>
            <p:spPr bwMode="auto">
              <a:xfrm>
                <a:off x="4861" y="2995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90" name="AutoShape 34"/>
              <p:cNvSpPr>
                <a:spLocks noChangeArrowheads="1"/>
              </p:cNvSpPr>
              <p:nvPr/>
            </p:nvSpPr>
            <p:spPr bwMode="auto">
              <a:xfrm>
                <a:off x="5337" y="2541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91" name="AutoShape 35"/>
              <p:cNvSpPr>
                <a:spLocks noChangeArrowheads="1"/>
              </p:cNvSpPr>
              <p:nvPr/>
            </p:nvSpPr>
            <p:spPr bwMode="auto">
              <a:xfrm>
                <a:off x="4536" y="3058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92" name="AutoShape 36"/>
              <p:cNvSpPr>
                <a:spLocks noChangeArrowheads="1"/>
              </p:cNvSpPr>
              <p:nvPr/>
            </p:nvSpPr>
            <p:spPr bwMode="auto">
              <a:xfrm>
                <a:off x="4555" y="3065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93" name="AutoShape 37"/>
              <p:cNvSpPr>
                <a:spLocks noChangeArrowheads="1"/>
              </p:cNvSpPr>
              <p:nvPr/>
            </p:nvSpPr>
            <p:spPr bwMode="auto">
              <a:xfrm>
                <a:off x="4470" y="3120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94" name="AutoShape 38"/>
              <p:cNvSpPr>
                <a:spLocks noChangeArrowheads="1"/>
              </p:cNvSpPr>
              <p:nvPr/>
            </p:nvSpPr>
            <p:spPr bwMode="auto">
              <a:xfrm>
                <a:off x="4435" y="3159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95" name="AutoShape 39"/>
              <p:cNvSpPr>
                <a:spLocks noChangeArrowheads="1"/>
              </p:cNvSpPr>
              <p:nvPr/>
            </p:nvSpPr>
            <p:spPr bwMode="auto">
              <a:xfrm>
                <a:off x="4499" y="3267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696" name="AutoShape 40"/>
              <p:cNvSpPr>
                <a:spLocks noChangeArrowheads="1"/>
              </p:cNvSpPr>
              <p:nvPr/>
            </p:nvSpPr>
            <p:spPr bwMode="auto">
              <a:xfrm>
                <a:off x="4663" y="3291"/>
                <a:ext cx="29" cy="29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921" name="Line 41"/>
              <p:cNvSpPr>
                <a:spLocks noChangeShapeType="1"/>
              </p:cNvSpPr>
              <p:nvPr/>
            </p:nvSpPr>
            <p:spPr bwMode="auto">
              <a:xfrm flipH="1">
                <a:off x="4490" y="3079"/>
                <a:ext cx="47" cy="48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2" name="Line 42"/>
              <p:cNvSpPr>
                <a:spLocks noChangeShapeType="1"/>
              </p:cNvSpPr>
              <p:nvPr/>
            </p:nvSpPr>
            <p:spPr bwMode="auto">
              <a:xfrm flipH="1">
                <a:off x="4455" y="3152"/>
                <a:ext cx="15" cy="15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3" name="Line 43"/>
              <p:cNvSpPr>
                <a:spLocks noChangeShapeType="1"/>
              </p:cNvSpPr>
              <p:nvPr/>
            </p:nvSpPr>
            <p:spPr bwMode="auto">
              <a:xfrm>
                <a:off x="4458" y="3196"/>
                <a:ext cx="48" cy="77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4" name="Line 44"/>
              <p:cNvSpPr>
                <a:spLocks noChangeShapeType="1"/>
              </p:cNvSpPr>
              <p:nvPr/>
            </p:nvSpPr>
            <p:spPr bwMode="auto">
              <a:xfrm flipH="1" flipV="1">
                <a:off x="4527" y="3288"/>
                <a:ext cx="137" cy="2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5" name="Line 45"/>
              <p:cNvSpPr>
                <a:spLocks noChangeShapeType="1"/>
              </p:cNvSpPr>
              <p:nvPr/>
            </p:nvSpPr>
            <p:spPr bwMode="auto">
              <a:xfrm flipH="1">
                <a:off x="4692" y="3298"/>
                <a:ext cx="98" cy="1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6" name="Line 46"/>
              <p:cNvSpPr>
                <a:spLocks noChangeShapeType="1"/>
              </p:cNvSpPr>
              <p:nvPr/>
            </p:nvSpPr>
            <p:spPr bwMode="auto">
              <a:xfrm flipH="1">
                <a:off x="4807" y="3156"/>
                <a:ext cx="33" cy="126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7" name="Line 47"/>
              <p:cNvSpPr>
                <a:spLocks noChangeShapeType="1"/>
              </p:cNvSpPr>
              <p:nvPr/>
            </p:nvSpPr>
            <p:spPr bwMode="auto">
              <a:xfrm flipH="1">
                <a:off x="4849" y="3026"/>
                <a:ext cx="26" cy="10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8" name="Line 48"/>
              <p:cNvSpPr>
                <a:spLocks noChangeShapeType="1"/>
              </p:cNvSpPr>
              <p:nvPr/>
            </p:nvSpPr>
            <p:spPr bwMode="auto">
              <a:xfrm flipH="1">
                <a:off x="4884" y="2835"/>
                <a:ext cx="125" cy="16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9" name="Line 49"/>
              <p:cNvSpPr>
                <a:spLocks noChangeShapeType="1"/>
              </p:cNvSpPr>
              <p:nvPr/>
            </p:nvSpPr>
            <p:spPr bwMode="auto">
              <a:xfrm flipH="1">
                <a:off x="5033" y="2764"/>
                <a:ext cx="38" cy="4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0" name="Line 50"/>
              <p:cNvSpPr>
                <a:spLocks noChangeShapeType="1"/>
              </p:cNvSpPr>
              <p:nvPr/>
            </p:nvSpPr>
            <p:spPr bwMode="auto">
              <a:xfrm flipH="1">
                <a:off x="5107" y="2680"/>
                <a:ext cx="255" cy="7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1" name="Line 51"/>
              <p:cNvSpPr>
                <a:spLocks noChangeShapeType="1"/>
              </p:cNvSpPr>
              <p:nvPr/>
            </p:nvSpPr>
            <p:spPr bwMode="auto">
              <a:xfrm flipH="1">
                <a:off x="5354" y="2690"/>
                <a:ext cx="17" cy="9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2" name="Line 52"/>
              <p:cNvSpPr>
                <a:spLocks noChangeShapeType="1"/>
              </p:cNvSpPr>
              <p:nvPr/>
            </p:nvSpPr>
            <p:spPr bwMode="auto">
              <a:xfrm>
                <a:off x="5361" y="2576"/>
                <a:ext cx="11" cy="7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3" name="Line 53"/>
              <p:cNvSpPr>
                <a:spLocks noChangeShapeType="1"/>
              </p:cNvSpPr>
              <p:nvPr/>
            </p:nvSpPr>
            <p:spPr bwMode="auto">
              <a:xfrm>
                <a:off x="5308" y="2539"/>
                <a:ext cx="21" cy="8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710712" name="Picture 56" descr="GalacticCenterS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" b="3896"/>
          <a:stretch>
            <a:fillRect/>
          </a:stretch>
        </p:blipFill>
        <p:spPr bwMode="auto">
          <a:xfrm>
            <a:off x="0" y="844550"/>
            <a:ext cx="9134475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10"/>
          <p:cNvGrpSpPr>
            <a:grpSpLocks/>
          </p:cNvGrpSpPr>
          <p:nvPr/>
        </p:nvGrpSpPr>
        <p:grpSpPr bwMode="auto">
          <a:xfrm>
            <a:off x="4157663" y="846138"/>
            <a:ext cx="4887912" cy="6337300"/>
            <a:chOff x="2619" y="533"/>
            <a:chExt cx="3079" cy="3992"/>
          </a:xfrm>
        </p:grpSpPr>
        <p:grpSp>
          <p:nvGrpSpPr>
            <p:cNvPr id="36873" name="Group 108"/>
            <p:cNvGrpSpPr>
              <a:grpSpLocks/>
            </p:cNvGrpSpPr>
            <p:nvPr/>
          </p:nvGrpSpPr>
          <p:grpSpPr bwMode="auto">
            <a:xfrm>
              <a:off x="2619" y="2425"/>
              <a:ext cx="1519" cy="2100"/>
              <a:chOff x="2619" y="2425"/>
              <a:chExt cx="1519" cy="2100"/>
            </a:xfrm>
          </p:grpSpPr>
          <p:sp>
            <p:nvSpPr>
              <p:cNvPr id="36887" name="Line 59"/>
              <p:cNvSpPr>
                <a:spLocks noChangeShapeType="1"/>
              </p:cNvSpPr>
              <p:nvPr/>
            </p:nvSpPr>
            <p:spPr bwMode="auto">
              <a:xfrm rot="16200000" flipV="1">
                <a:off x="2550" y="3465"/>
                <a:ext cx="518" cy="25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716" name="AutoShape 60"/>
              <p:cNvSpPr>
                <a:spLocks noChangeArrowheads="1"/>
              </p:cNvSpPr>
              <p:nvPr/>
            </p:nvSpPr>
            <p:spPr bwMode="auto">
              <a:xfrm rot="16200000">
                <a:off x="2843" y="4243"/>
                <a:ext cx="86" cy="86"/>
              </a:xfrm>
              <a:prstGeom prst="star5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718" name="AutoShape 62"/>
              <p:cNvSpPr>
                <a:spLocks noChangeArrowheads="1"/>
              </p:cNvSpPr>
              <p:nvPr/>
            </p:nvSpPr>
            <p:spPr bwMode="auto">
              <a:xfrm rot="16200000">
                <a:off x="3460" y="4439"/>
                <a:ext cx="86" cy="86"/>
              </a:xfrm>
              <a:prstGeom prst="star5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719" name="AutoShape 63"/>
              <p:cNvSpPr>
                <a:spLocks noChangeArrowheads="1"/>
              </p:cNvSpPr>
              <p:nvPr/>
            </p:nvSpPr>
            <p:spPr bwMode="auto">
              <a:xfrm rot="16200000">
                <a:off x="2918" y="3878"/>
                <a:ext cx="86" cy="86"/>
              </a:xfrm>
              <a:prstGeom prst="star5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720" name="AutoShape 64"/>
              <p:cNvSpPr>
                <a:spLocks noChangeArrowheads="1"/>
              </p:cNvSpPr>
              <p:nvPr/>
            </p:nvSpPr>
            <p:spPr bwMode="auto">
              <a:xfrm rot="16200000">
                <a:off x="2619" y="3251"/>
                <a:ext cx="86" cy="86"/>
              </a:xfrm>
              <a:prstGeom prst="star5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721" name="AutoShape 65"/>
              <p:cNvSpPr>
                <a:spLocks noChangeArrowheads="1"/>
              </p:cNvSpPr>
              <p:nvPr/>
            </p:nvSpPr>
            <p:spPr bwMode="auto">
              <a:xfrm rot="16200000">
                <a:off x="3308" y="2963"/>
                <a:ext cx="86" cy="86"/>
              </a:xfrm>
              <a:prstGeom prst="star5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722" name="AutoShape 66"/>
              <p:cNvSpPr>
                <a:spLocks noChangeArrowheads="1"/>
              </p:cNvSpPr>
              <p:nvPr/>
            </p:nvSpPr>
            <p:spPr bwMode="auto">
              <a:xfrm rot="16200000">
                <a:off x="3389" y="2425"/>
                <a:ext cx="86" cy="86"/>
              </a:xfrm>
              <a:prstGeom prst="star5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723" name="AutoShape 67"/>
              <p:cNvSpPr>
                <a:spLocks noChangeArrowheads="1"/>
              </p:cNvSpPr>
              <p:nvPr/>
            </p:nvSpPr>
            <p:spPr bwMode="auto">
              <a:xfrm rot="16200000">
                <a:off x="4052" y="3031"/>
                <a:ext cx="86" cy="86"/>
              </a:xfrm>
              <a:prstGeom prst="star5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95" name="Line 68"/>
              <p:cNvSpPr>
                <a:spLocks noChangeShapeType="1"/>
              </p:cNvSpPr>
              <p:nvPr/>
            </p:nvSpPr>
            <p:spPr bwMode="auto">
              <a:xfrm rot="16200000" flipV="1">
                <a:off x="2874" y="4352"/>
                <a:ext cx="173" cy="10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6" name="Line 69"/>
              <p:cNvSpPr>
                <a:spLocks noChangeShapeType="1"/>
              </p:cNvSpPr>
              <p:nvPr/>
            </p:nvSpPr>
            <p:spPr bwMode="auto">
              <a:xfrm rot="16200000" flipV="1">
                <a:off x="3000" y="3980"/>
                <a:ext cx="490" cy="4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7" name="Line 70"/>
              <p:cNvSpPr>
                <a:spLocks noChangeShapeType="1"/>
              </p:cNvSpPr>
              <p:nvPr/>
            </p:nvSpPr>
            <p:spPr bwMode="auto">
              <a:xfrm rot="-5400000">
                <a:off x="2789" y="4094"/>
                <a:ext cx="265" cy="3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8" name="Line 72"/>
              <p:cNvSpPr>
                <a:spLocks noChangeShapeType="1"/>
              </p:cNvSpPr>
              <p:nvPr/>
            </p:nvSpPr>
            <p:spPr bwMode="auto">
              <a:xfrm rot="-5400000">
                <a:off x="2912" y="2848"/>
                <a:ext cx="227" cy="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9" name="Line 73"/>
              <p:cNvSpPr>
                <a:spLocks noChangeShapeType="1"/>
              </p:cNvSpPr>
              <p:nvPr/>
            </p:nvSpPr>
            <p:spPr bwMode="auto">
              <a:xfrm rot="-5400000">
                <a:off x="2779" y="3310"/>
                <a:ext cx="799" cy="31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0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3519" y="2498"/>
                <a:ext cx="523" cy="5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1" name="Line 75"/>
              <p:cNvSpPr>
                <a:spLocks noChangeShapeType="1"/>
              </p:cNvSpPr>
              <p:nvPr/>
            </p:nvSpPr>
            <p:spPr bwMode="auto">
              <a:xfrm rot="16200000" flipH="1">
                <a:off x="3684" y="2731"/>
                <a:ext cx="63" cy="6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2" name="Line 76"/>
              <p:cNvSpPr>
                <a:spLocks noChangeShapeType="1"/>
              </p:cNvSpPr>
              <p:nvPr/>
            </p:nvSpPr>
            <p:spPr bwMode="auto">
              <a:xfrm rot="-5400000">
                <a:off x="3172" y="2721"/>
                <a:ext cx="443" cy="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3" name="Line 77"/>
              <p:cNvSpPr>
                <a:spLocks noChangeShapeType="1"/>
              </p:cNvSpPr>
              <p:nvPr/>
            </p:nvSpPr>
            <p:spPr bwMode="auto">
              <a:xfrm rot="-5400000">
                <a:off x="3150" y="3508"/>
                <a:ext cx="1301" cy="5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874" name="Group 109"/>
            <p:cNvGrpSpPr>
              <a:grpSpLocks/>
            </p:cNvGrpSpPr>
            <p:nvPr/>
          </p:nvGrpSpPr>
          <p:grpSpPr bwMode="auto">
            <a:xfrm>
              <a:off x="4505" y="533"/>
              <a:ext cx="1193" cy="1373"/>
              <a:chOff x="4505" y="533"/>
              <a:chExt cx="1193" cy="1373"/>
            </a:xfrm>
          </p:grpSpPr>
          <p:sp>
            <p:nvSpPr>
              <p:cNvPr id="710744" name="AutoShape 88"/>
              <p:cNvSpPr>
                <a:spLocks noChangeArrowheads="1"/>
              </p:cNvSpPr>
              <p:nvPr/>
            </p:nvSpPr>
            <p:spPr bwMode="auto">
              <a:xfrm rot="16200000">
                <a:off x="4505" y="1347"/>
                <a:ext cx="86" cy="86"/>
              </a:xfrm>
              <a:prstGeom prst="star5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745" name="AutoShape 89"/>
              <p:cNvSpPr>
                <a:spLocks noChangeArrowheads="1"/>
              </p:cNvSpPr>
              <p:nvPr/>
            </p:nvSpPr>
            <p:spPr bwMode="auto">
              <a:xfrm rot="16200000">
                <a:off x="4545" y="1256"/>
                <a:ext cx="86" cy="86"/>
              </a:xfrm>
              <a:prstGeom prst="star5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746" name="AutoShape 90"/>
              <p:cNvSpPr>
                <a:spLocks noChangeArrowheads="1"/>
              </p:cNvSpPr>
              <p:nvPr/>
            </p:nvSpPr>
            <p:spPr bwMode="auto">
              <a:xfrm rot="16200000">
                <a:off x="4808" y="1650"/>
                <a:ext cx="86" cy="86"/>
              </a:xfrm>
              <a:prstGeom prst="star5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747" name="AutoShape 91"/>
              <p:cNvSpPr>
                <a:spLocks noChangeArrowheads="1"/>
              </p:cNvSpPr>
              <p:nvPr/>
            </p:nvSpPr>
            <p:spPr bwMode="auto">
              <a:xfrm rot="16200000">
                <a:off x="4986" y="1820"/>
                <a:ext cx="86" cy="86"/>
              </a:xfrm>
              <a:prstGeom prst="star5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748" name="AutoShape 92"/>
              <p:cNvSpPr>
                <a:spLocks noChangeArrowheads="1"/>
              </p:cNvSpPr>
              <p:nvPr/>
            </p:nvSpPr>
            <p:spPr bwMode="auto">
              <a:xfrm rot="16200000">
                <a:off x="5492" y="1510"/>
                <a:ext cx="86" cy="86"/>
              </a:xfrm>
              <a:prstGeom prst="star5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0749" name="AutoShape 93"/>
              <p:cNvSpPr>
                <a:spLocks noChangeArrowheads="1"/>
              </p:cNvSpPr>
              <p:nvPr/>
            </p:nvSpPr>
            <p:spPr bwMode="auto">
              <a:xfrm rot="16200000">
                <a:off x="5612" y="734"/>
                <a:ext cx="86" cy="86"/>
              </a:xfrm>
              <a:prstGeom prst="star5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81" name="Line 94"/>
              <p:cNvSpPr>
                <a:spLocks noChangeShapeType="1"/>
              </p:cNvSpPr>
              <p:nvPr/>
            </p:nvSpPr>
            <p:spPr bwMode="auto">
              <a:xfrm rot="16200000" flipH="1">
                <a:off x="4600" y="1443"/>
                <a:ext cx="229" cy="2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2" name="Line 95"/>
              <p:cNvSpPr>
                <a:spLocks noChangeShapeType="1"/>
              </p:cNvSpPr>
              <p:nvPr/>
            </p:nvSpPr>
            <p:spPr bwMode="auto">
              <a:xfrm rot="16200000" flipH="1">
                <a:off x="4883" y="1718"/>
                <a:ext cx="113" cy="12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3" name="Line 96"/>
              <p:cNvSpPr>
                <a:spLocks noChangeShapeType="1"/>
              </p:cNvSpPr>
              <p:nvPr/>
            </p:nvSpPr>
            <p:spPr bwMode="auto">
              <a:xfrm rot="-5400000">
                <a:off x="5177" y="1489"/>
                <a:ext cx="249" cy="4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4" name="Line 97"/>
              <p:cNvSpPr>
                <a:spLocks noChangeShapeType="1"/>
              </p:cNvSpPr>
              <p:nvPr/>
            </p:nvSpPr>
            <p:spPr bwMode="auto">
              <a:xfrm rot="-5400000" flipH="1" flipV="1">
                <a:off x="5257" y="1106"/>
                <a:ext cx="700" cy="1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5" name="Line 98"/>
              <p:cNvSpPr>
                <a:spLocks noChangeShapeType="1"/>
              </p:cNvSpPr>
              <p:nvPr/>
            </p:nvSpPr>
            <p:spPr bwMode="auto">
              <a:xfrm rot="16200000" flipH="1">
                <a:off x="5484" y="565"/>
                <a:ext cx="192" cy="128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6" name="Line 107"/>
              <p:cNvSpPr>
                <a:spLocks noChangeShapeType="1"/>
              </p:cNvSpPr>
              <p:nvPr/>
            </p:nvSpPr>
            <p:spPr bwMode="auto">
              <a:xfrm rot="16200000" flipH="1">
                <a:off x="4552" y="1392"/>
                <a:ext cx="324" cy="2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0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07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0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10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Trip to the Galactic Center</a:t>
            </a:r>
          </a:p>
        </p:txBody>
      </p:sp>
      <p:sp>
        <p:nvSpPr>
          <p:cNvPr id="3789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30188" y="649288"/>
            <a:ext cx="8683625" cy="569595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Angelle Tanner, </a:t>
            </a:r>
            <a:r>
              <a:rPr lang="en-US" altLang="en-US" sz="2800" smtClean="0">
                <a:hlinkClick r:id="rId2"/>
              </a:rPr>
              <a:t>Sky &amp; Telescope</a:t>
            </a:r>
            <a:r>
              <a:rPr lang="en-US" altLang="en-US" sz="2800" smtClean="0"/>
              <a:t>, April 2003</a:t>
            </a:r>
          </a:p>
        </p:txBody>
      </p:sp>
      <p:pic>
        <p:nvPicPr>
          <p:cNvPr id="37892" name="Picture 61" descr="JGC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"/>
          <a:stretch>
            <a:fillRect/>
          </a:stretch>
        </p:blipFill>
        <p:spPr bwMode="auto">
          <a:xfrm>
            <a:off x="657225" y="1198563"/>
            <a:ext cx="7829550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Line 62"/>
          <p:cNvSpPr>
            <a:spLocks noChangeShapeType="1"/>
          </p:cNvSpPr>
          <p:nvPr/>
        </p:nvSpPr>
        <p:spPr bwMode="auto">
          <a:xfrm flipV="1">
            <a:off x="8488363" y="5457825"/>
            <a:ext cx="528637" cy="0"/>
          </a:xfrm>
          <a:prstGeom prst="line">
            <a:avLst/>
          </a:prstGeom>
          <a:noFill/>
          <a:ln w="15875">
            <a:solidFill>
              <a:srgbClr val="FDB81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Trip to the Galactic Center</a:t>
            </a:r>
          </a:p>
        </p:txBody>
      </p:sp>
      <p:pic>
        <p:nvPicPr>
          <p:cNvPr id="38915" name="Picture 6" descr="JGC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668338"/>
            <a:ext cx="6581775" cy="618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Line 7"/>
          <p:cNvSpPr>
            <a:spLocks noChangeShapeType="1"/>
          </p:cNvSpPr>
          <p:nvPr/>
        </p:nvSpPr>
        <p:spPr bwMode="auto">
          <a:xfrm flipV="1">
            <a:off x="7948613" y="2824163"/>
            <a:ext cx="528637" cy="0"/>
          </a:xfrm>
          <a:prstGeom prst="line">
            <a:avLst/>
          </a:prstGeom>
          <a:noFill/>
          <a:ln w="15875">
            <a:solidFill>
              <a:srgbClr val="FDB81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8917" name="Picture 9" descr="JGC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2" t="43605" r="38120" b="19141"/>
          <a:stretch>
            <a:fillRect/>
          </a:stretch>
        </p:blipFill>
        <p:spPr bwMode="auto">
          <a:xfrm>
            <a:off x="0" y="1612900"/>
            <a:ext cx="2570163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Line 5"/>
          <p:cNvSpPr>
            <a:spLocks noChangeShapeType="1"/>
          </p:cNvSpPr>
          <p:nvPr/>
        </p:nvSpPr>
        <p:spPr bwMode="auto">
          <a:xfrm flipV="1">
            <a:off x="2120900" y="2357438"/>
            <a:ext cx="528638" cy="0"/>
          </a:xfrm>
          <a:prstGeom prst="line">
            <a:avLst/>
          </a:prstGeom>
          <a:noFill/>
          <a:ln w="15875">
            <a:solidFill>
              <a:srgbClr val="FDB81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2714" name="Oval 10"/>
          <p:cNvSpPr>
            <a:spLocks noChangeArrowheads="1"/>
          </p:cNvSpPr>
          <p:nvPr/>
        </p:nvSpPr>
        <p:spPr bwMode="auto">
          <a:xfrm>
            <a:off x="2400300" y="561975"/>
            <a:ext cx="1371600" cy="619125"/>
          </a:xfrm>
          <a:prstGeom prst="ellips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2715" name="Oval 11"/>
          <p:cNvSpPr>
            <a:spLocks noChangeArrowheads="1"/>
          </p:cNvSpPr>
          <p:nvPr/>
        </p:nvSpPr>
        <p:spPr bwMode="auto">
          <a:xfrm>
            <a:off x="5716588" y="611188"/>
            <a:ext cx="1371600" cy="619125"/>
          </a:xfrm>
          <a:prstGeom prst="ellips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2716" name="Text Box 12"/>
          <p:cNvSpPr txBox="1">
            <a:spLocks noChangeArrowheads="1"/>
          </p:cNvSpPr>
          <p:nvPr/>
        </p:nvSpPr>
        <p:spPr bwMode="auto">
          <a:xfrm>
            <a:off x="2830513" y="1306513"/>
            <a:ext cx="422433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latin typeface="Comic Sans MS" pitchFamily="66" charset="0"/>
                <a:cs typeface="+mn-cs"/>
              </a:rPr>
              <a:t>Different features seen at different wavelengths of radiation:  IR shows heated dust, radio shows e</a:t>
            </a:r>
            <a:r>
              <a:rPr lang="en-US" sz="2400" baseline="30000">
                <a:latin typeface="Comic Sans MS" pitchFamily="66" charset="0"/>
                <a:cs typeface="+mn-cs"/>
              </a:rPr>
              <a:t>-</a:t>
            </a:r>
            <a:r>
              <a:rPr lang="en-US" sz="2400">
                <a:latin typeface="Comic Sans MS" pitchFamily="66" charset="0"/>
                <a:cs typeface="+mn-cs"/>
              </a:rPr>
              <a:t> caught in magnetic fields</a:t>
            </a:r>
          </a:p>
        </p:txBody>
      </p:sp>
      <p:sp>
        <p:nvSpPr>
          <p:cNvPr id="712718" name="Freeform 14"/>
          <p:cNvSpPr>
            <a:spLocks/>
          </p:cNvSpPr>
          <p:nvPr/>
        </p:nvSpPr>
        <p:spPr bwMode="auto">
          <a:xfrm>
            <a:off x="2609850" y="5937250"/>
            <a:ext cx="6403975" cy="433388"/>
          </a:xfrm>
          <a:custGeom>
            <a:avLst/>
            <a:gdLst>
              <a:gd name="T0" fmla="*/ 2147483647 w 4034"/>
              <a:gd name="T1" fmla="*/ 2147483647 h 273"/>
              <a:gd name="T2" fmla="*/ 2147483647 w 4034"/>
              <a:gd name="T3" fmla="*/ 2147483647 h 273"/>
              <a:gd name="T4" fmla="*/ 2147483647 w 4034"/>
              <a:gd name="T5" fmla="*/ 2147483647 h 273"/>
              <a:gd name="T6" fmla="*/ 2147483647 w 4034"/>
              <a:gd name="T7" fmla="*/ 2147483647 h 273"/>
              <a:gd name="T8" fmla="*/ 2147483647 w 4034"/>
              <a:gd name="T9" fmla="*/ 2147483647 h 273"/>
              <a:gd name="T10" fmla="*/ 2147483647 w 4034"/>
              <a:gd name="T11" fmla="*/ 2147483647 h 273"/>
              <a:gd name="T12" fmla="*/ 0 w 4034"/>
              <a:gd name="T13" fmla="*/ 2147483647 h 273"/>
              <a:gd name="T14" fmla="*/ 2147483647 w 4034"/>
              <a:gd name="T15" fmla="*/ 2147483647 h 273"/>
              <a:gd name="T16" fmla="*/ 2147483647 w 4034"/>
              <a:gd name="T17" fmla="*/ 2147483647 h 2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34"/>
              <a:gd name="T28" fmla="*/ 0 h 273"/>
              <a:gd name="T29" fmla="*/ 4034 w 4034"/>
              <a:gd name="T30" fmla="*/ 273 h 27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34" h="273">
                <a:moveTo>
                  <a:pt x="3842" y="3"/>
                </a:moveTo>
                <a:cubicBezTo>
                  <a:pt x="3981" y="0"/>
                  <a:pt x="3938" y="1"/>
                  <a:pt x="4034" y="1"/>
                </a:cubicBezTo>
                <a:cubicBezTo>
                  <a:pt x="4034" y="84"/>
                  <a:pt x="4034" y="97"/>
                  <a:pt x="4034" y="169"/>
                </a:cubicBezTo>
                <a:cubicBezTo>
                  <a:pt x="3890" y="169"/>
                  <a:pt x="3342" y="168"/>
                  <a:pt x="3200" y="168"/>
                </a:cubicBezTo>
                <a:cubicBezTo>
                  <a:pt x="3199" y="231"/>
                  <a:pt x="3200" y="216"/>
                  <a:pt x="3200" y="261"/>
                </a:cubicBezTo>
                <a:cubicBezTo>
                  <a:pt x="2660" y="261"/>
                  <a:pt x="540" y="273"/>
                  <a:pt x="6" y="273"/>
                </a:cubicBezTo>
                <a:cubicBezTo>
                  <a:pt x="6" y="194"/>
                  <a:pt x="0" y="219"/>
                  <a:pt x="0" y="124"/>
                </a:cubicBezTo>
                <a:cubicBezTo>
                  <a:pt x="628" y="124"/>
                  <a:pt x="3203" y="123"/>
                  <a:pt x="3843" y="123"/>
                </a:cubicBezTo>
                <a:cubicBezTo>
                  <a:pt x="3843" y="33"/>
                  <a:pt x="3842" y="78"/>
                  <a:pt x="3842" y="3"/>
                </a:cubicBez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2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2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2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2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714" grpId="0" animBg="1"/>
      <p:bldP spid="712715" grpId="0" animBg="1"/>
      <p:bldP spid="712716" grpId="0"/>
      <p:bldP spid="7127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Trip to the Galactic Center</a:t>
            </a:r>
          </a:p>
        </p:txBody>
      </p:sp>
      <p:pic>
        <p:nvPicPr>
          <p:cNvPr id="39939" name="Picture 3" descr="JGC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5" t="3566" r="4028" b="31470"/>
          <a:stretch>
            <a:fillRect/>
          </a:stretch>
        </p:blipFill>
        <p:spPr bwMode="auto">
          <a:xfrm>
            <a:off x="284163" y="1276350"/>
            <a:ext cx="2481262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 flipV="1">
            <a:off x="7948613" y="2824163"/>
            <a:ext cx="528637" cy="0"/>
          </a:xfrm>
          <a:prstGeom prst="line">
            <a:avLst/>
          </a:prstGeom>
          <a:noFill/>
          <a:ln w="15875">
            <a:solidFill>
              <a:srgbClr val="FDB81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941" name="Picture 7" descr="JGC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3" y="631825"/>
            <a:ext cx="6054725" cy="622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Line 6"/>
          <p:cNvSpPr>
            <a:spLocks noChangeShapeType="1"/>
          </p:cNvSpPr>
          <p:nvPr/>
        </p:nvSpPr>
        <p:spPr bwMode="auto">
          <a:xfrm flipV="1">
            <a:off x="2486025" y="2970213"/>
            <a:ext cx="528638" cy="0"/>
          </a:xfrm>
          <a:prstGeom prst="line">
            <a:avLst/>
          </a:prstGeom>
          <a:noFill/>
          <a:ln w="15875">
            <a:solidFill>
              <a:srgbClr val="FDB81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Trip to the Galactic Center</a:t>
            </a:r>
          </a:p>
        </p:txBody>
      </p:sp>
      <p:pic>
        <p:nvPicPr>
          <p:cNvPr id="40963" name="Picture 5" descr="JGC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" t="15164" r="46277" b="25574"/>
          <a:stretch>
            <a:fillRect/>
          </a:stretch>
        </p:blipFill>
        <p:spPr bwMode="auto">
          <a:xfrm>
            <a:off x="0" y="708025"/>
            <a:ext cx="335597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8" descr="JGC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123950"/>
            <a:ext cx="4878387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Line 6"/>
          <p:cNvSpPr>
            <a:spLocks noChangeShapeType="1"/>
          </p:cNvSpPr>
          <p:nvPr/>
        </p:nvSpPr>
        <p:spPr bwMode="auto">
          <a:xfrm flipV="1">
            <a:off x="3314700" y="3608388"/>
            <a:ext cx="657225" cy="0"/>
          </a:xfrm>
          <a:prstGeom prst="line">
            <a:avLst/>
          </a:prstGeom>
          <a:noFill/>
          <a:ln w="15875">
            <a:solidFill>
              <a:srgbClr val="FDB81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Trip to the Galactic Center</a:t>
            </a:r>
          </a:p>
        </p:txBody>
      </p:sp>
      <p:pic>
        <p:nvPicPr>
          <p:cNvPr id="41987" name="Picture 4" descr="JGC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6" t="5980" r="4588" b="22868"/>
          <a:stretch>
            <a:fillRect/>
          </a:stretch>
        </p:blipFill>
        <p:spPr bwMode="auto">
          <a:xfrm>
            <a:off x="0" y="1163638"/>
            <a:ext cx="3713163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 descr="JGC0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755650"/>
            <a:ext cx="539115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Line 5"/>
          <p:cNvSpPr>
            <a:spLocks noChangeShapeType="1"/>
          </p:cNvSpPr>
          <p:nvPr/>
        </p:nvSpPr>
        <p:spPr bwMode="auto">
          <a:xfrm flipV="1">
            <a:off x="3463925" y="3398838"/>
            <a:ext cx="457200" cy="0"/>
          </a:xfrm>
          <a:prstGeom prst="line">
            <a:avLst/>
          </a:prstGeom>
          <a:noFill/>
          <a:ln w="15875">
            <a:solidFill>
              <a:srgbClr val="FDB81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5783" name="Text Box 7"/>
          <p:cNvSpPr txBox="1">
            <a:spLocks noChangeArrowheads="1"/>
          </p:cNvSpPr>
          <p:nvPr/>
        </p:nvSpPr>
        <p:spPr bwMode="auto">
          <a:xfrm>
            <a:off x="0" y="5397500"/>
            <a:ext cx="36718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latin typeface="Comic Sans MS" pitchFamily="66" charset="0"/>
                <a:cs typeface="+mn-cs"/>
              </a:rPr>
              <a:t>Sgr A* is a bright, compact, so far unresolved radio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Trip to the Galactic Center</a:t>
            </a:r>
          </a:p>
        </p:txBody>
      </p:sp>
      <p:pic>
        <p:nvPicPr>
          <p:cNvPr id="43011" name="Picture 4" descr="JGC0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228725"/>
            <a:ext cx="4522787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6" descr="JGC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222375"/>
            <a:ext cx="4186238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07" name="Text Box 7"/>
          <p:cNvSpPr txBox="1">
            <a:spLocks noChangeArrowheads="1"/>
          </p:cNvSpPr>
          <p:nvPr/>
        </p:nvSpPr>
        <p:spPr bwMode="auto">
          <a:xfrm>
            <a:off x="1092200" y="574675"/>
            <a:ext cx="695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latin typeface="Comic Sans MS" pitchFamily="66" charset="0"/>
                <a:cs typeface="+mn-cs"/>
              </a:rPr>
              <a:t>Model of the galactic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Milky Way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optical sky: stars, gas &amp; dust</a:t>
            </a:r>
          </a:p>
        </p:txBody>
      </p:sp>
      <p:pic>
        <p:nvPicPr>
          <p:cNvPr id="7172" name="Picture 4" descr="mwvisible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5913"/>
            <a:ext cx="9183688" cy="5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3" name="Group 5"/>
          <p:cNvGrpSpPr>
            <a:grpSpLocks/>
          </p:cNvGrpSpPr>
          <p:nvPr/>
        </p:nvGrpSpPr>
        <p:grpSpPr bwMode="auto">
          <a:xfrm>
            <a:off x="5402263" y="5238750"/>
            <a:ext cx="3690937" cy="1279525"/>
            <a:chOff x="3403" y="3300"/>
            <a:chExt cx="2325" cy="806"/>
          </a:xfrm>
        </p:grpSpPr>
        <p:sp>
          <p:nvSpPr>
            <p:cNvPr id="7195" name="Text Box 6"/>
            <p:cNvSpPr txBox="1">
              <a:spLocks noChangeArrowheads="1"/>
            </p:cNvSpPr>
            <p:nvPr/>
          </p:nvSpPr>
          <p:spPr bwMode="auto">
            <a:xfrm>
              <a:off x="3403" y="3818"/>
              <a:ext cx="23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Times New Roman" pitchFamily="18" charset="0"/>
                </a:rPr>
                <a:t>Magellanic Clouds</a:t>
              </a:r>
            </a:p>
          </p:txBody>
        </p:sp>
        <p:sp>
          <p:nvSpPr>
            <p:cNvPr id="7196" name="Line 7"/>
            <p:cNvSpPr>
              <a:spLocks noChangeShapeType="1"/>
            </p:cNvSpPr>
            <p:nvPr/>
          </p:nvSpPr>
          <p:spPr bwMode="auto">
            <a:xfrm flipH="1" flipV="1">
              <a:off x="3998" y="3300"/>
              <a:ext cx="162" cy="5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7" name="Line 8"/>
            <p:cNvSpPr>
              <a:spLocks noChangeShapeType="1"/>
            </p:cNvSpPr>
            <p:nvPr/>
          </p:nvSpPr>
          <p:spPr bwMode="auto">
            <a:xfrm flipH="1" flipV="1">
              <a:off x="3619" y="3530"/>
              <a:ext cx="541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4" name="Group 9"/>
          <p:cNvGrpSpPr>
            <a:grpSpLocks/>
          </p:cNvGrpSpPr>
          <p:nvPr/>
        </p:nvGrpSpPr>
        <p:grpSpPr bwMode="auto">
          <a:xfrm>
            <a:off x="7440613" y="4495800"/>
            <a:ext cx="1330325" cy="1108075"/>
            <a:chOff x="4687" y="2832"/>
            <a:chExt cx="838" cy="698"/>
          </a:xfrm>
        </p:grpSpPr>
        <p:sp>
          <p:nvSpPr>
            <p:cNvPr id="7190" name="Line 10"/>
            <p:cNvSpPr>
              <a:spLocks noChangeShapeType="1"/>
            </p:cNvSpPr>
            <p:nvPr/>
          </p:nvSpPr>
          <p:spPr bwMode="auto">
            <a:xfrm flipV="1">
              <a:off x="5187" y="2832"/>
              <a:ext cx="112" cy="1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Line 11"/>
            <p:cNvSpPr>
              <a:spLocks noChangeShapeType="1"/>
            </p:cNvSpPr>
            <p:nvPr/>
          </p:nvSpPr>
          <p:spPr bwMode="auto">
            <a:xfrm flipV="1">
              <a:off x="5197" y="2983"/>
              <a:ext cx="81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12"/>
            <p:cNvSpPr>
              <a:spLocks noChangeShapeType="1"/>
            </p:cNvSpPr>
            <p:nvPr/>
          </p:nvSpPr>
          <p:spPr bwMode="auto">
            <a:xfrm flipV="1">
              <a:off x="5055" y="2994"/>
              <a:ext cx="81" cy="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3" name="Line 13"/>
            <p:cNvSpPr>
              <a:spLocks noChangeShapeType="1"/>
            </p:cNvSpPr>
            <p:nvPr/>
          </p:nvSpPr>
          <p:spPr bwMode="auto">
            <a:xfrm flipV="1">
              <a:off x="5042" y="3030"/>
              <a:ext cx="142" cy="1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Text Box 14"/>
            <p:cNvSpPr txBox="1">
              <a:spLocks noChangeArrowheads="1"/>
            </p:cNvSpPr>
            <p:nvPr/>
          </p:nvSpPr>
          <p:spPr bwMode="auto">
            <a:xfrm>
              <a:off x="4687" y="3242"/>
              <a:ext cx="83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Times New Roman" pitchFamily="18" charset="0"/>
                </a:rPr>
                <a:t>Orion</a:t>
              </a:r>
            </a:p>
          </p:txBody>
        </p:sp>
      </p:grpSp>
      <p:grpSp>
        <p:nvGrpSpPr>
          <p:cNvPr id="7175" name="Group 15"/>
          <p:cNvGrpSpPr>
            <a:grpSpLocks/>
          </p:cNvGrpSpPr>
          <p:nvPr/>
        </p:nvGrpSpPr>
        <p:grpSpPr bwMode="auto">
          <a:xfrm>
            <a:off x="1831975" y="2657475"/>
            <a:ext cx="981075" cy="912813"/>
            <a:chOff x="1154" y="1674"/>
            <a:chExt cx="618" cy="575"/>
          </a:xfrm>
        </p:grpSpPr>
        <p:sp>
          <p:nvSpPr>
            <p:cNvPr id="7188" name="Text Box 16"/>
            <p:cNvSpPr txBox="1">
              <a:spLocks noChangeArrowheads="1"/>
            </p:cNvSpPr>
            <p:nvPr/>
          </p:nvSpPr>
          <p:spPr bwMode="auto">
            <a:xfrm>
              <a:off x="1154" y="1674"/>
              <a:ext cx="61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Times New Roman" pitchFamily="18" charset="0"/>
                </a:rPr>
                <a:t>Vega</a:t>
              </a:r>
            </a:p>
          </p:txBody>
        </p:sp>
        <p:sp>
          <p:nvSpPr>
            <p:cNvPr id="7189" name="Line 17"/>
            <p:cNvSpPr>
              <a:spLocks noChangeShapeType="1"/>
            </p:cNvSpPr>
            <p:nvPr/>
          </p:nvSpPr>
          <p:spPr bwMode="auto">
            <a:xfrm>
              <a:off x="1554" y="1976"/>
              <a:ext cx="136" cy="2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6" name="Group 18"/>
          <p:cNvGrpSpPr>
            <a:grpSpLocks/>
          </p:cNvGrpSpPr>
          <p:nvPr/>
        </p:nvGrpSpPr>
        <p:grpSpPr bwMode="auto">
          <a:xfrm>
            <a:off x="3470275" y="2536825"/>
            <a:ext cx="1397000" cy="1287463"/>
            <a:chOff x="2186" y="1598"/>
            <a:chExt cx="880" cy="811"/>
          </a:xfrm>
        </p:grpSpPr>
        <p:sp>
          <p:nvSpPr>
            <p:cNvPr id="7186" name="Text Box 19"/>
            <p:cNvSpPr txBox="1">
              <a:spLocks noChangeArrowheads="1"/>
            </p:cNvSpPr>
            <p:nvPr/>
          </p:nvSpPr>
          <p:spPr bwMode="auto">
            <a:xfrm>
              <a:off x="2186" y="1598"/>
              <a:ext cx="8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Times New Roman" pitchFamily="18" charset="0"/>
                </a:rPr>
                <a:t>Antares</a:t>
              </a:r>
            </a:p>
          </p:txBody>
        </p:sp>
        <p:sp>
          <p:nvSpPr>
            <p:cNvPr id="7187" name="Line 20"/>
            <p:cNvSpPr>
              <a:spLocks noChangeShapeType="1"/>
            </p:cNvSpPr>
            <p:nvPr/>
          </p:nvSpPr>
          <p:spPr bwMode="auto">
            <a:xfrm>
              <a:off x="2579" y="1877"/>
              <a:ext cx="288" cy="5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7" name="Group 21"/>
          <p:cNvGrpSpPr>
            <a:grpSpLocks/>
          </p:cNvGrpSpPr>
          <p:nvPr/>
        </p:nvGrpSpPr>
        <p:grpSpPr bwMode="auto">
          <a:xfrm>
            <a:off x="6786563" y="2378075"/>
            <a:ext cx="1604962" cy="838200"/>
            <a:chOff x="4275" y="1498"/>
            <a:chExt cx="1011" cy="528"/>
          </a:xfrm>
        </p:grpSpPr>
        <p:sp>
          <p:nvSpPr>
            <p:cNvPr id="7184" name="Line 22"/>
            <p:cNvSpPr>
              <a:spLocks noChangeShapeType="1"/>
            </p:cNvSpPr>
            <p:nvPr/>
          </p:nvSpPr>
          <p:spPr bwMode="auto">
            <a:xfrm>
              <a:off x="4999" y="1777"/>
              <a:ext cx="287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Text Box 23"/>
            <p:cNvSpPr txBox="1">
              <a:spLocks noChangeArrowheads="1"/>
            </p:cNvSpPr>
            <p:nvPr/>
          </p:nvSpPr>
          <p:spPr bwMode="auto">
            <a:xfrm>
              <a:off x="4275" y="1498"/>
              <a:ext cx="72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Times New Roman" pitchFamily="18" charset="0"/>
                </a:rPr>
                <a:t>Pollux</a:t>
              </a:r>
            </a:p>
          </p:txBody>
        </p:sp>
      </p:grpSp>
      <p:grpSp>
        <p:nvGrpSpPr>
          <p:cNvPr id="7178" name="Group 24"/>
          <p:cNvGrpSpPr>
            <a:grpSpLocks/>
          </p:cNvGrpSpPr>
          <p:nvPr/>
        </p:nvGrpSpPr>
        <p:grpSpPr bwMode="auto">
          <a:xfrm>
            <a:off x="6148388" y="2935288"/>
            <a:ext cx="2081212" cy="457200"/>
            <a:chOff x="3873" y="1849"/>
            <a:chExt cx="1311" cy="288"/>
          </a:xfrm>
        </p:grpSpPr>
        <p:sp>
          <p:nvSpPr>
            <p:cNvPr id="7182" name="Text Box 25"/>
            <p:cNvSpPr txBox="1">
              <a:spLocks noChangeArrowheads="1"/>
            </p:cNvSpPr>
            <p:nvPr/>
          </p:nvSpPr>
          <p:spPr bwMode="auto">
            <a:xfrm>
              <a:off x="3873" y="1849"/>
              <a:ext cx="8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Times New Roman" pitchFamily="18" charset="0"/>
                </a:rPr>
                <a:t>Castor</a:t>
              </a:r>
            </a:p>
          </p:txBody>
        </p:sp>
        <p:sp>
          <p:nvSpPr>
            <p:cNvPr id="7183" name="Line 26"/>
            <p:cNvSpPr>
              <a:spLocks noChangeShapeType="1"/>
            </p:cNvSpPr>
            <p:nvPr/>
          </p:nvSpPr>
          <p:spPr bwMode="auto">
            <a:xfrm>
              <a:off x="4733" y="2020"/>
              <a:ext cx="451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9" name="Group 27"/>
          <p:cNvGrpSpPr>
            <a:grpSpLocks/>
          </p:cNvGrpSpPr>
          <p:nvPr/>
        </p:nvGrpSpPr>
        <p:grpSpPr bwMode="auto">
          <a:xfrm>
            <a:off x="7699375" y="2032000"/>
            <a:ext cx="1444625" cy="1755775"/>
            <a:chOff x="4850" y="1280"/>
            <a:chExt cx="910" cy="1106"/>
          </a:xfrm>
        </p:grpSpPr>
        <p:sp>
          <p:nvSpPr>
            <p:cNvPr id="7180" name="Text Box 28"/>
            <p:cNvSpPr txBox="1">
              <a:spLocks noChangeArrowheads="1"/>
            </p:cNvSpPr>
            <p:nvPr/>
          </p:nvSpPr>
          <p:spPr bwMode="auto">
            <a:xfrm>
              <a:off x="4850" y="1280"/>
              <a:ext cx="91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Times New Roman" pitchFamily="18" charset="0"/>
                </a:rPr>
                <a:t>Procyon</a:t>
              </a:r>
            </a:p>
          </p:txBody>
        </p:sp>
        <p:sp>
          <p:nvSpPr>
            <p:cNvPr id="7181" name="Line 29"/>
            <p:cNvSpPr>
              <a:spLocks noChangeShapeType="1"/>
            </p:cNvSpPr>
            <p:nvPr/>
          </p:nvSpPr>
          <p:spPr bwMode="auto">
            <a:xfrm>
              <a:off x="5450" y="1600"/>
              <a:ext cx="187" cy="7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Trip to the Galactic Center</a:t>
            </a:r>
          </a:p>
        </p:txBody>
      </p:sp>
      <p:pic>
        <p:nvPicPr>
          <p:cNvPr id="44035" name="Picture 6" descr="JGC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50"/>
          <a:stretch>
            <a:fillRect/>
          </a:stretch>
        </p:blipFill>
        <p:spPr bwMode="auto">
          <a:xfrm>
            <a:off x="3341688" y="619125"/>
            <a:ext cx="5802312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JGC0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2" t="17169" r="39929" b="40608"/>
          <a:stretch>
            <a:fillRect/>
          </a:stretch>
        </p:blipFill>
        <p:spPr bwMode="auto">
          <a:xfrm>
            <a:off x="869950" y="2628900"/>
            <a:ext cx="23796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Line 5"/>
          <p:cNvSpPr>
            <a:spLocks noChangeShapeType="1"/>
          </p:cNvSpPr>
          <p:nvPr/>
        </p:nvSpPr>
        <p:spPr bwMode="auto">
          <a:xfrm flipV="1">
            <a:off x="3082925" y="3738563"/>
            <a:ext cx="457200" cy="0"/>
          </a:xfrm>
          <a:prstGeom prst="line">
            <a:avLst/>
          </a:prstGeom>
          <a:noFill/>
          <a:ln w="15875">
            <a:solidFill>
              <a:srgbClr val="FDB81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4038" name="Group 9"/>
          <p:cNvGrpSpPr>
            <a:grpSpLocks/>
          </p:cNvGrpSpPr>
          <p:nvPr/>
        </p:nvGrpSpPr>
        <p:grpSpPr bwMode="auto">
          <a:xfrm>
            <a:off x="85725" y="1123950"/>
            <a:ext cx="3167063" cy="1147763"/>
            <a:chOff x="54" y="708"/>
            <a:chExt cx="1995" cy="723"/>
          </a:xfrm>
        </p:grpSpPr>
        <p:pic>
          <p:nvPicPr>
            <p:cNvPr id="44039" name="Picture 7" descr="JGC07acpt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" y="708"/>
              <a:ext cx="1995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0" name="Text Box 8"/>
            <p:cNvSpPr txBox="1">
              <a:spLocks noChangeArrowheads="1"/>
            </p:cNvSpPr>
            <p:nvPr/>
          </p:nvSpPr>
          <p:spPr bwMode="auto">
            <a:xfrm>
              <a:off x="96" y="745"/>
              <a:ext cx="221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000" i="1">
                  <a:solidFill>
                    <a:srgbClr val="4D4D4D"/>
                  </a:solidFill>
                  <a:latin typeface="Arial" charset="0"/>
                </a:rPr>
                <a:t>Right: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Trip to the Galactic Center</a:t>
            </a:r>
          </a:p>
        </p:txBody>
      </p:sp>
      <p:pic>
        <p:nvPicPr>
          <p:cNvPr id="45059" name="Picture 3" descr="JGC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4" t="36871" r="46349" b="2138"/>
          <a:stretch>
            <a:fillRect/>
          </a:stretch>
        </p:blipFill>
        <p:spPr bwMode="auto">
          <a:xfrm>
            <a:off x="457200" y="1490663"/>
            <a:ext cx="2971800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0" descr="JGC0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706438"/>
            <a:ext cx="4970463" cy="615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Line 5"/>
          <p:cNvSpPr>
            <a:spLocks noChangeShapeType="1"/>
          </p:cNvSpPr>
          <p:nvPr/>
        </p:nvSpPr>
        <p:spPr bwMode="auto">
          <a:xfrm flipV="1">
            <a:off x="2989263" y="4549775"/>
            <a:ext cx="928687" cy="0"/>
          </a:xfrm>
          <a:prstGeom prst="line">
            <a:avLst/>
          </a:prstGeom>
          <a:noFill/>
          <a:ln w="15875">
            <a:solidFill>
              <a:srgbClr val="FDB81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351338" cy="1511300"/>
          </a:xfrm>
        </p:spPr>
        <p:txBody>
          <a:bodyPr/>
          <a:lstStyle/>
          <a:p>
            <a:pPr eaLnBrk="1" hangingPunct="1"/>
            <a:r>
              <a:rPr lang="en-US" altLang="en-US" smtClean="0"/>
              <a:t>A Trip to the Galactic Center</a:t>
            </a:r>
          </a:p>
        </p:txBody>
      </p:sp>
      <p:pic>
        <p:nvPicPr>
          <p:cNvPr id="46083" name="Picture 4" descr="JGC0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28542" r="5046" b="3845"/>
          <a:stretch>
            <a:fillRect/>
          </a:stretch>
        </p:blipFill>
        <p:spPr bwMode="auto">
          <a:xfrm>
            <a:off x="12700" y="2117725"/>
            <a:ext cx="4338638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 descr="JGC0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0"/>
            <a:ext cx="4770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Line 5"/>
          <p:cNvSpPr>
            <a:spLocks noChangeShapeType="1"/>
          </p:cNvSpPr>
          <p:nvPr/>
        </p:nvSpPr>
        <p:spPr bwMode="auto">
          <a:xfrm flipV="1">
            <a:off x="3990975" y="4446588"/>
            <a:ext cx="533400" cy="0"/>
          </a:xfrm>
          <a:prstGeom prst="line">
            <a:avLst/>
          </a:prstGeom>
          <a:noFill/>
          <a:ln w="15875">
            <a:solidFill>
              <a:srgbClr val="FDB81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79" name="Freeform 7"/>
          <p:cNvSpPr>
            <a:spLocks/>
          </p:cNvSpPr>
          <p:nvPr/>
        </p:nvSpPr>
        <p:spPr bwMode="auto">
          <a:xfrm>
            <a:off x="7372350" y="4205288"/>
            <a:ext cx="301625" cy="952500"/>
          </a:xfrm>
          <a:custGeom>
            <a:avLst/>
            <a:gdLst/>
            <a:ahLst/>
            <a:cxnLst>
              <a:cxn ang="0">
                <a:pos x="0" y="600"/>
              </a:cxn>
              <a:cxn ang="0">
                <a:pos x="45" y="555"/>
              </a:cxn>
              <a:cxn ang="0">
                <a:pos x="108" y="465"/>
              </a:cxn>
              <a:cxn ang="0">
                <a:pos x="147" y="387"/>
              </a:cxn>
              <a:cxn ang="0">
                <a:pos x="180" y="285"/>
              </a:cxn>
              <a:cxn ang="0">
                <a:pos x="189" y="192"/>
              </a:cxn>
              <a:cxn ang="0">
                <a:pos x="171" y="96"/>
              </a:cxn>
              <a:cxn ang="0">
                <a:pos x="135" y="0"/>
              </a:cxn>
            </a:cxnLst>
            <a:rect l="0" t="0" r="r" b="b"/>
            <a:pathLst>
              <a:path w="190" h="600">
                <a:moveTo>
                  <a:pt x="0" y="600"/>
                </a:moveTo>
                <a:cubicBezTo>
                  <a:pt x="13" y="588"/>
                  <a:pt x="27" y="577"/>
                  <a:pt x="45" y="555"/>
                </a:cubicBezTo>
                <a:cubicBezTo>
                  <a:pt x="63" y="533"/>
                  <a:pt x="91" y="493"/>
                  <a:pt x="108" y="465"/>
                </a:cubicBezTo>
                <a:cubicBezTo>
                  <a:pt x="125" y="437"/>
                  <a:pt x="135" y="417"/>
                  <a:pt x="147" y="387"/>
                </a:cubicBezTo>
                <a:cubicBezTo>
                  <a:pt x="159" y="357"/>
                  <a:pt x="173" y="317"/>
                  <a:pt x="180" y="285"/>
                </a:cubicBezTo>
                <a:cubicBezTo>
                  <a:pt x="187" y="253"/>
                  <a:pt x="190" y="223"/>
                  <a:pt x="189" y="192"/>
                </a:cubicBezTo>
                <a:cubicBezTo>
                  <a:pt x="188" y="161"/>
                  <a:pt x="180" y="128"/>
                  <a:pt x="171" y="96"/>
                </a:cubicBezTo>
                <a:cubicBezTo>
                  <a:pt x="162" y="64"/>
                  <a:pt x="148" y="32"/>
                  <a:pt x="135" y="0"/>
                </a:cubicBezTo>
              </a:path>
            </a:pathLst>
          </a:custGeom>
          <a:noFill/>
          <a:ln w="63500">
            <a:solidFill>
              <a:schemeClr val="tx1"/>
            </a:solidFill>
            <a:round/>
            <a:headEnd/>
            <a:tailEnd type="arrow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19880" name="Freeform 8"/>
          <p:cNvSpPr>
            <a:spLocks/>
          </p:cNvSpPr>
          <p:nvPr/>
        </p:nvSpPr>
        <p:spPr bwMode="auto">
          <a:xfrm>
            <a:off x="7113588" y="4043363"/>
            <a:ext cx="428625" cy="890587"/>
          </a:xfrm>
          <a:custGeom>
            <a:avLst/>
            <a:gdLst>
              <a:gd name="T0" fmla="*/ 2147483647 w 270"/>
              <a:gd name="T1" fmla="*/ 0 h 561"/>
              <a:gd name="T2" fmla="*/ 2147483647 w 270"/>
              <a:gd name="T3" fmla="*/ 2147483647 h 561"/>
              <a:gd name="T4" fmla="*/ 2147483647 w 270"/>
              <a:gd name="T5" fmla="*/ 2147483647 h 561"/>
              <a:gd name="T6" fmla="*/ 2147483647 w 270"/>
              <a:gd name="T7" fmla="*/ 2147483647 h 561"/>
              <a:gd name="T8" fmla="*/ 2147483647 w 270"/>
              <a:gd name="T9" fmla="*/ 2147483647 h 561"/>
              <a:gd name="T10" fmla="*/ 2147483647 w 270"/>
              <a:gd name="T11" fmla="*/ 2147483647 h 561"/>
              <a:gd name="T12" fmla="*/ 0 w 270"/>
              <a:gd name="T13" fmla="*/ 2147483647 h 5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0"/>
              <a:gd name="T22" fmla="*/ 0 h 561"/>
              <a:gd name="T23" fmla="*/ 270 w 270"/>
              <a:gd name="T24" fmla="*/ 561 h 5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0" h="561">
                <a:moveTo>
                  <a:pt x="270" y="0"/>
                </a:moveTo>
                <a:cubicBezTo>
                  <a:pt x="252" y="59"/>
                  <a:pt x="234" y="118"/>
                  <a:pt x="220" y="162"/>
                </a:cubicBezTo>
                <a:cubicBezTo>
                  <a:pt x="206" y="206"/>
                  <a:pt x="195" y="236"/>
                  <a:pt x="183" y="266"/>
                </a:cubicBezTo>
                <a:cubicBezTo>
                  <a:pt x="171" y="296"/>
                  <a:pt x="161" y="313"/>
                  <a:pt x="147" y="341"/>
                </a:cubicBezTo>
                <a:cubicBezTo>
                  <a:pt x="133" y="369"/>
                  <a:pt x="112" y="408"/>
                  <a:pt x="97" y="434"/>
                </a:cubicBezTo>
                <a:cubicBezTo>
                  <a:pt x="82" y="460"/>
                  <a:pt x="71" y="476"/>
                  <a:pt x="55" y="497"/>
                </a:cubicBezTo>
                <a:cubicBezTo>
                  <a:pt x="39" y="518"/>
                  <a:pt x="19" y="539"/>
                  <a:pt x="0" y="561"/>
                </a:cubicBezTo>
              </a:path>
            </a:pathLst>
          </a:custGeom>
          <a:noFill/>
          <a:ln w="635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81" name="Freeform 9"/>
          <p:cNvSpPr>
            <a:spLocks/>
          </p:cNvSpPr>
          <p:nvPr/>
        </p:nvSpPr>
        <p:spPr bwMode="auto">
          <a:xfrm>
            <a:off x="7042150" y="3584575"/>
            <a:ext cx="157163" cy="554038"/>
          </a:xfrm>
          <a:custGeom>
            <a:avLst/>
            <a:gdLst>
              <a:gd name="T0" fmla="*/ 0 w 99"/>
              <a:gd name="T1" fmla="*/ 0 h 349"/>
              <a:gd name="T2" fmla="*/ 2147483647 w 99"/>
              <a:gd name="T3" fmla="*/ 2147483647 h 349"/>
              <a:gd name="T4" fmla="*/ 2147483647 w 99"/>
              <a:gd name="T5" fmla="*/ 2147483647 h 349"/>
              <a:gd name="T6" fmla="*/ 2147483647 w 99"/>
              <a:gd name="T7" fmla="*/ 2147483647 h 349"/>
              <a:gd name="T8" fmla="*/ 2147483647 w 99"/>
              <a:gd name="T9" fmla="*/ 2147483647 h 349"/>
              <a:gd name="T10" fmla="*/ 2147483647 w 99"/>
              <a:gd name="T11" fmla="*/ 2147483647 h 349"/>
              <a:gd name="T12" fmla="*/ 2147483647 w 99"/>
              <a:gd name="T13" fmla="*/ 2147483647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9"/>
              <a:gd name="T22" fmla="*/ 0 h 349"/>
              <a:gd name="T23" fmla="*/ 99 w 99"/>
              <a:gd name="T24" fmla="*/ 349 h 34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9" h="349">
                <a:moveTo>
                  <a:pt x="0" y="0"/>
                </a:moveTo>
                <a:cubicBezTo>
                  <a:pt x="12" y="5"/>
                  <a:pt x="25" y="10"/>
                  <a:pt x="36" y="22"/>
                </a:cubicBezTo>
                <a:cubicBezTo>
                  <a:pt x="47" y="34"/>
                  <a:pt x="58" y="54"/>
                  <a:pt x="66" y="70"/>
                </a:cubicBezTo>
                <a:cubicBezTo>
                  <a:pt x="74" y="86"/>
                  <a:pt x="80" y="102"/>
                  <a:pt x="84" y="120"/>
                </a:cubicBezTo>
                <a:cubicBezTo>
                  <a:pt x="88" y="138"/>
                  <a:pt x="89" y="158"/>
                  <a:pt x="91" y="181"/>
                </a:cubicBezTo>
                <a:cubicBezTo>
                  <a:pt x="93" y="204"/>
                  <a:pt x="99" y="231"/>
                  <a:pt x="96" y="259"/>
                </a:cubicBezTo>
                <a:cubicBezTo>
                  <a:pt x="93" y="287"/>
                  <a:pt x="83" y="318"/>
                  <a:pt x="73" y="349"/>
                </a:cubicBezTo>
              </a:path>
            </a:pathLst>
          </a:custGeom>
          <a:noFill/>
          <a:ln w="635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82" name="Freeform 10"/>
          <p:cNvSpPr>
            <a:spLocks/>
          </p:cNvSpPr>
          <p:nvPr/>
        </p:nvSpPr>
        <p:spPr bwMode="auto">
          <a:xfrm>
            <a:off x="6491288" y="3948113"/>
            <a:ext cx="488950" cy="280987"/>
          </a:xfrm>
          <a:custGeom>
            <a:avLst/>
            <a:gdLst>
              <a:gd name="T0" fmla="*/ 2147483647 w 308"/>
              <a:gd name="T1" fmla="*/ 2147483647 h 177"/>
              <a:gd name="T2" fmla="*/ 2147483647 w 308"/>
              <a:gd name="T3" fmla="*/ 2147483647 h 177"/>
              <a:gd name="T4" fmla="*/ 2147483647 w 308"/>
              <a:gd name="T5" fmla="*/ 2147483647 h 177"/>
              <a:gd name="T6" fmla="*/ 0 w 308"/>
              <a:gd name="T7" fmla="*/ 0 h 177"/>
              <a:gd name="T8" fmla="*/ 0 60000 65536"/>
              <a:gd name="T9" fmla="*/ 0 60000 65536"/>
              <a:gd name="T10" fmla="*/ 0 60000 65536"/>
              <a:gd name="T11" fmla="*/ 0 60000 65536"/>
              <a:gd name="T12" fmla="*/ 0 w 308"/>
              <a:gd name="T13" fmla="*/ 0 h 177"/>
              <a:gd name="T14" fmla="*/ 308 w 308"/>
              <a:gd name="T15" fmla="*/ 177 h 1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8" h="177">
                <a:moveTo>
                  <a:pt x="308" y="155"/>
                </a:moveTo>
                <a:cubicBezTo>
                  <a:pt x="299" y="156"/>
                  <a:pt x="286" y="177"/>
                  <a:pt x="251" y="162"/>
                </a:cubicBezTo>
                <a:cubicBezTo>
                  <a:pt x="216" y="147"/>
                  <a:pt x="138" y="93"/>
                  <a:pt x="96" y="66"/>
                </a:cubicBezTo>
                <a:cubicBezTo>
                  <a:pt x="54" y="39"/>
                  <a:pt x="27" y="19"/>
                  <a:pt x="0" y="0"/>
                </a:cubicBezTo>
              </a:path>
            </a:pathLst>
          </a:custGeom>
          <a:noFill/>
          <a:ln w="635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83" name="Freeform 11"/>
          <p:cNvSpPr>
            <a:spLocks/>
          </p:cNvSpPr>
          <p:nvPr/>
        </p:nvSpPr>
        <p:spPr bwMode="auto">
          <a:xfrm>
            <a:off x="6873875" y="3219450"/>
            <a:ext cx="419100" cy="1154113"/>
          </a:xfrm>
          <a:custGeom>
            <a:avLst/>
            <a:gdLst>
              <a:gd name="T0" fmla="*/ 0 w 264"/>
              <a:gd name="T1" fmla="*/ 2147483647 h 727"/>
              <a:gd name="T2" fmla="*/ 2147483647 w 264"/>
              <a:gd name="T3" fmla="*/ 2147483647 h 727"/>
              <a:gd name="T4" fmla="*/ 2147483647 w 264"/>
              <a:gd name="T5" fmla="*/ 2147483647 h 727"/>
              <a:gd name="T6" fmla="*/ 2147483647 w 264"/>
              <a:gd name="T7" fmla="*/ 2147483647 h 727"/>
              <a:gd name="T8" fmla="*/ 2147483647 w 264"/>
              <a:gd name="T9" fmla="*/ 2147483647 h 727"/>
              <a:gd name="T10" fmla="*/ 2147483647 w 264"/>
              <a:gd name="T11" fmla="*/ 2147483647 h 727"/>
              <a:gd name="T12" fmla="*/ 2147483647 w 264"/>
              <a:gd name="T13" fmla="*/ 2147483647 h 727"/>
              <a:gd name="T14" fmla="*/ 2147483647 w 264"/>
              <a:gd name="T15" fmla="*/ 0 h 72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4"/>
              <a:gd name="T25" fmla="*/ 0 h 727"/>
              <a:gd name="T26" fmla="*/ 264 w 264"/>
              <a:gd name="T27" fmla="*/ 727 h 7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4" h="727">
                <a:moveTo>
                  <a:pt x="0" y="716"/>
                </a:moveTo>
                <a:cubicBezTo>
                  <a:pt x="34" y="717"/>
                  <a:pt x="61" y="727"/>
                  <a:pt x="96" y="706"/>
                </a:cubicBezTo>
                <a:cubicBezTo>
                  <a:pt x="131" y="685"/>
                  <a:pt x="183" y="642"/>
                  <a:pt x="210" y="592"/>
                </a:cubicBezTo>
                <a:cubicBezTo>
                  <a:pt x="237" y="542"/>
                  <a:pt x="248" y="465"/>
                  <a:pt x="256" y="408"/>
                </a:cubicBezTo>
                <a:cubicBezTo>
                  <a:pt x="264" y="351"/>
                  <a:pt x="262" y="299"/>
                  <a:pt x="260" y="252"/>
                </a:cubicBezTo>
                <a:cubicBezTo>
                  <a:pt x="258" y="205"/>
                  <a:pt x="250" y="160"/>
                  <a:pt x="244" y="128"/>
                </a:cubicBezTo>
                <a:cubicBezTo>
                  <a:pt x="238" y="96"/>
                  <a:pt x="232" y="83"/>
                  <a:pt x="226" y="62"/>
                </a:cubicBezTo>
                <a:cubicBezTo>
                  <a:pt x="220" y="41"/>
                  <a:pt x="209" y="10"/>
                  <a:pt x="206" y="0"/>
                </a:cubicBezTo>
              </a:path>
            </a:pathLst>
          </a:custGeom>
          <a:noFill/>
          <a:ln w="635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84" name="Freeform 12"/>
          <p:cNvSpPr>
            <a:spLocks/>
          </p:cNvSpPr>
          <p:nvPr/>
        </p:nvSpPr>
        <p:spPr bwMode="auto">
          <a:xfrm>
            <a:off x="5543550" y="4765675"/>
            <a:ext cx="425450" cy="400050"/>
          </a:xfrm>
          <a:custGeom>
            <a:avLst/>
            <a:gdLst>
              <a:gd name="T0" fmla="*/ 2147483647 w 268"/>
              <a:gd name="T1" fmla="*/ 0 h 252"/>
              <a:gd name="T2" fmla="*/ 2147483647 w 268"/>
              <a:gd name="T3" fmla="*/ 2147483647 h 252"/>
              <a:gd name="T4" fmla="*/ 2147483647 w 268"/>
              <a:gd name="T5" fmla="*/ 2147483647 h 252"/>
              <a:gd name="T6" fmla="*/ 2147483647 w 268"/>
              <a:gd name="T7" fmla="*/ 2147483647 h 252"/>
              <a:gd name="T8" fmla="*/ 2147483647 w 268"/>
              <a:gd name="T9" fmla="*/ 2147483647 h 252"/>
              <a:gd name="T10" fmla="*/ 2147483647 w 268"/>
              <a:gd name="T11" fmla="*/ 2147483647 h 252"/>
              <a:gd name="T12" fmla="*/ 2147483647 w 268"/>
              <a:gd name="T13" fmla="*/ 2147483647 h 252"/>
              <a:gd name="T14" fmla="*/ 0 w 268"/>
              <a:gd name="T15" fmla="*/ 2147483647 h 2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8"/>
              <a:gd name="T25" fmla="*/ 0 h 252"/>
              <a:gd name="T26" fmla="*/ 268 w 268"/>
              <a:gd name="T27" fmla="*/ 252 h 25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8" h="252">
                <a:moveTo>
                  <a:pt x="268" y="0"/>
                </a:moveTo>
                <a:cubicBezTo>
                  <a:pt x="249" y="17"/>
                  <a:pt x="230" y="35"/>
                  <a:pt x="216" y="48"/>
                </a:cubicBezTo>
                <a:cubicBezTo>
                  <a:pt x="202" y="61"/>
                  <a:pt x="198" y="66"/>
                  <a:pt x="186" y="78"/>
                </a:cubicBezTo>
                <a:cubicBezTo>
                  <a:pt x="174" y="90"/>
                  <a:pt x="155" y="107"/>
                  <a:pt x="142" y="120"/>
                </a:cubicBezTo>
                <a:cubicBezTo>
                  <a:pt x="129" y="133"/>
                  <a:pt x="117" y="143"/>
                  <a:pt x="106" y="154"/>
                </a:cubicBezTo>
                <a:cubicBezTo>
                  <a:pt x="95" y="165"/>
                  <a:pt x="85" y="176"/>
                  <a:pt x="74" y="186"/>
                </a:cubicBezTo>
                <a:cubicBezTo>
                  <a:pt x="63" y="196"/>
                  <a:pt x="52" y="201"/>
                  <a:pt x="40" y="212"/>
                </a:cubicBezTo>
                <a:cubicBezTo>
                  <a:pt x="28" y="223"/>
                  <a:pt x="14" y="237"/>
                  <a:pt x="0" y="252"/>
                </a:cubicBezTo>
              </a:path>
            </a:pathLst>
          </a:custGeom>
          <a:noFill/>
          <a:ln w="635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85" name="Freeform 13"/>
          <p:cNvSpPr>
            <a:spLocks/>
          </p:cNvSpPr>
          <p:nvPr/>
        </p:nvSpPr>
        <p:spPr bwMode="auto">
          <a:xfrm>
            <a:off x="6161088" y="3586163"/>
            <a:ext cx="785812" cy="604837"/>
          </a:xfrm>
          <a:custGeom>
            <a:avLst/>
            <a:gdLst>
              <a:gd name="T0" fmla="*/ 0 w 495"/>
              <a:gd name="T1" fmla="*/ 0 h 381"/>
              <a:gd name="T2" fmla="*/ 2147483647 w 495"/>
              <a:gd name="T3" fmla="*/ 2147483647 h 381"/>
              <a:gd name="T4" fmla="*/ 2147483647 w 495"/>
              <a:gd name="T5" fmla="*/ 2147483647 h 381"/>
              <a:gd name="T6" fmla="*/ 2147483647 w 495"/>
              <a:gd name="T7" fmla="*/ 2147483647 h 381"/>
              <a:gd name="T8" fmla="*/ 2147483647 w 495"/>
              <a:gd name="T9" fmla="*/ 2147483647 h 381"/>
              <a:gd name="T10" fmla="*/ 2147483647 w 495"/>
              <a:gd name="T11" fmla="*/ 2147483647 h 381"/>
              <a:gd name="T12" fmla="*/ 2147483647 w 495"/>
              <a:gd name="T13" fmla="*/ 2147483647 h 3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5"/>
              <a:gd name="T22" fmla="*/ 0 h 381"/>
              <a:gd name="T23" fmla="*/ 495 w 495"/>
              <a:gd name="T24" fmla="*/ 381 h 3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5" h="381">
                <a:moveTo>
                  <a:pt x="0" y="0"/>
                </a:moveTo>
                <a:cubicBezTo>
                  <a:pt x="12" y="8"/>
                  <a:pt x="50" y="35"/>
                  <a:pt x="75" y="53"/>
                </a:cubicBezTo>
                <a:cubicBezTo>
                  <a:pt x="100" y="71"/>
                  <a:pt x="122" y="87"/>
                  <a:pt x="150" y="108"/>
                </a:cubicBezTo>
                <a:cubicBezTo>
                  <a:pt x="178" y="129"/>
                  <a:pt x="210" y="157"/>
                  <a:pt x="241" y="182"/>
                </a:cubicBezTo>
                <a:cubicBezTo>
                  <a:pt x="272" y="207"/>
                  <a:pt x="300" y="231"/>
                  <a:pt x="336" y="258"/>
                </a:cubicBezTo>
                <a:cubicBezTo>
                  <a:pt x="372" y="285"/>
                  <a:pt x="434" y="327"/>
                  <a:pt x="460" y="347"/>
                </a:cubicBezTo>
                <a:cubicBezTo>
                  <a:pt x="486" y="367"/>
                  <a:pt x="488" y="374"/>
                  <a:pt x="495" y="381"/>
                </a:cubicBezTo>
              </a:path>
            </a:pathLst>
          </a:custGeom>
          <a:noFill/>
          <a:ln w="63500">
            <a:solidFill>
              <a:schemeClr val="tx1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445000" y="1285875"/>
            <a:ext cx="4619625" cy="415925"/>
          </a:xfrm>
          <a:custGeom>
            <a:avLst/>
            <a:gdLst>
              <a:gd name="connsiteX0" fmla="*/ 2796363 w 4619847"/>
              <a:gd name="connsiteY0" fmla="*/ 382772 h 393404"/>
              <a:gd name="connsiteX1" fmla="*/ 0 w 4619847"/>
              <a:gd name="connsiteY1" fmla="*/ 393404 h 393404"/>
              <a:gd name="connsiteX2" fmla="*/ 5317 w 4619847"/>
              <a:gd name="connsiteY2" fmla="*/ 202018 h 393404"/>
              <a:gd name="connsiteX3" fmla="*/ 3221665 w 4619847"/>
              <a:gd name="connsiteY3" fmla="*/ 202018 h 393404"/>
              <a:gd name="connsiteX4" fmla="*/ 3216349 w 4619847"/>
              <a:gd name="connsiteY4" fmla="*/ 5316 h 393404"/>
              <a:gd name="connsiteX5" fmla="*/ 4614531 w 4619847"/>
              <a:gd name="connsiteY5" fmla="*/ 0 h 393404"/>
              <a:gd name="connsiteX6" fmla="*/ 4619847 w 4619847"/>
              <a:gd name="connsiteY6" fmla="*/ 186069 h 393404"/>
              <a:gd name="connsiteX7" fmla="*/ 2785731 w 4619847"/>
              <a:gd name="connsiteY7" fmla="*/ 207335 h 393404"/>
              <a:gd name="connsiteX8" fmla="*/ 2796363 w 4619847"/>
              <a:gd name="connsiteY8" fmla="*/ 382772 h 393404"/>
              <a:gd name="connsiteX0" fmla="*/ 2796363 w 4619847"/>
              <a:gd name="connsiteY0" fmla="*/ 382772 h 393404"/>
              <a:gd name="connsiteX1" fmla="*/ 0 w 4619847"/>
              <a:gd name="connsiteY1" fmla="*/ 393404 h 393404"/>
              <a:gd name="connsiteX2" fmla="*/ 5317 w 4619847"/>
              <a:gd name="connsiteY2" fmla="*/ 202018 h 393404"/>
              <a:gd name="connsiteX3" fmla="*/ 3221665 w 4619847"/>
              <a:gd name="connsiteY3" fmla="*/ 202018 h 393404"/>
              <a:gd name="connsiteX4" fmla="*/ 3179135 w 4619847"/>
              <a:gd name="connsiteY4" fmla="*/ 5316 h 393404"/>
              <a:gd name="connsiteX5" fmla="*/ 4614531 w 4619847"/>
              <a:gd name="connsiteY5" fmla="*/ 0 h 393404"/>
              <a:gd name="connsiteX6" fmla="*/ 4619847 w 4619847"/>
              <a:gd name="connsiteY6" fmla="*/ 186069 h 393404"/>
              <a:gd name="connsiteX7" fmla="*/ 2785731 w 4619847"/>
              <a:gd name="connsiteY7" fmla="*/ 207335 h 393404"/>
              <a:gd name="connsiteX8" fmla="*/ 2796363 w 4619847"/>
              <a:gd name="connsiteY8" fmla="*/ 382772 h 393404"/>
              <a:gd name="connsiteX0" fmla="*/ 2796363 w 4619847"/>
              <a:gd name="connsiteY0" fmla="*/ 382772 h 393404"/>
              <a:gd name="connsiteX1" fmla="*/ 0 w 4619847"/>
              <a:gd name="connsiteY1" fmla="*/ 393404 h 393404"/>
              <a:gd name="connsiteX2" fmla="*/ 5317 w 4619847"/>
              <a:gd name="connsiteY2" fmla="*/ 202018 h 393404"/>
              <a:gd name="connsiteX3" fmla="*/ 3189768 w 4619847"/>
              <a:gd name="connsiteY3" fmla="*/ 202018 h 393404"/>
              <a:gd name="connsiteX4" fmla="*/ 3179135 w 4619847"/>
              <a:gd name="connsiteY4" fmla="*/ 5316 h 393404"/>
              <a:gd name="connsiteX5" fmla="*/ 4614531 w 4619847"/>
              <a:gd name="connsiteY5" fmla="*/ 0 h 393404"/>
              <a:gd name="connsiteX6" fmla="*/ 4619847 w 4619847"/>
              <a:gd name="connsiteY6" fmla="*/ 186069 h 393404"/>
              <a:gd name="connsiteX7" fmla="*/ 2785731 w 4619847"/>
              <a:gd name="connsiteY7" fmla="*/ 207335 h 393404"/>
              <a:gd name="connsiteX8" fmla="*/ 2796363 w 4619847"/>
              <a:gd name="connsiteY8" fmla="*/ 382772 h 393404"/>
              <a:gd name="connsiteX0" fmla="*/ 2796363 w 4619847"/>
              <a:gd name="connsiteY0" fmla="*/ 393405 h 404037"/>
              <a:gd name="connsiteX1" fmla="*/ 0 w 4619847"/>
              <a:gd name="connsiteY1" fmla="*/ 404037 h 404037"/>
              <a:gd name="connsiteX2" fmla="*/ 5317 w 4619847"/>
              <a:gd name="connsiteY2" fmla="*/ 212651 h 404037"/>
              <a:gd name="connsiteX3" fmla="*/ 3189768 w 4619847"/>
              <a:gd name="connsiteY3" fmla="*/ 212651 h 404037"/>
              <a:gd name="connsiteX4" fmla="*/ 3189767 w 4619847"/>
              <a:gd name="connsiteY4" fmla="*/ 0 h 404037"/>
              <a:gd name="connsiteX5" fmla="*/ 4614531 w 4619847"/>
              <a:gd name="connsiteY5" fmla="*/ 10633 h 404037"/>
              <a:gd name="connsiteX6" fmla="*/ 4619847 w 4619847"/>
              <a:gd name="connsiteY6" fmla="*/ 196702 h 404037"/>
              <a:gd name="connsiteX7" fmla="*/ 2785731 w 4619847"/>
              <a:gd name="connsiteY7" fmla="*/ 217968 h 404037"/>
              <a:gd name="connsiteX8" fmla="*/ 2796363 w 4619847"/>
              <a:gd name="connsiteY8" fmla="*/ 393405 h 404037"/>
              <a:gd name="connsiteX0" fmla="*/ 2796363 w 4619847"/>
              <a:gd name="connsiteY0" fmla="*/ 419986 h 430618"/>
              <a:gd name="connsiteX1" fmla="*/ 0 w 4619847"/>
              <a:gd name="connsiteY1" fmla="*/ 430618 h 430618"/>
              <a:gd name="connsiteX2" fmla="*/ 5317 w 4619847"/>
              <a:gd name="connsiteY2" fmla="*/ 239232 h 430618"/>
              <a:gd name="connsiteX3" fmla="*/ 3189768 w 4619847"/>
              <a:gd name="connsiteY3" fmla="*/ 239232 h 430618"/>
              <a:gd name="connsiteX4" fmla="*/ 3189767 w 4619847"/>
              <a:gd name="connsiteY4" fmla="*/ 26581 h 430618"/>
              <a:gd name="connsiteX5" fmla="*/ 4609215 w 4619847"/>
              <a:gd name="connsiteY5" fmla="*/ 0 h 430618"/>
              <a:gd name="connsiteX6" fmla="*/ 4619847 w 4619847"/>
              <a:gd name="connsiteY6" fmla="*/ 223283 h 430618"/>
              <a:gd name="connsiteX7" fmla="*/ 2785731 w 4619847"/>
              <a:gd name="connsiteY7" fmla="*/ 244549 h 430618"/>
              <a:gd name="connsiteX8" fmla="*/ 2796363 w 4619847"/>
              <a:gd name="connsiteY8" fmla="*/ 419986 h 430618"/>
              <a:gd name="connsiteX0" fmla="*/ 2796363 w 4619847"/>
              <a:gd name="connsiteY0" fmla="*/ 398720 h 409352"/>
              <a:gd name="connsiteX1" fmla="*/ 0 w 4619847"/>
              <a:gd name="connsiteY1" fmla="*/ 409352 h 409352"/>
              <a:gd name="connsiteX2" fmla="*/ 5317 w 4619847"/>
              <a:gd name="connsiteY2" fmla="*/ 217966 h 409352"/>
              <a:gd name="connsiteX3" fmla="*/ 3189768 w 4619847"/>
              <a:gd name="connsiteY3" fmla="*/ 217966 h 409352"/>
              <a:gd name="connsiteX4" fmla="*/ 3189767 w 4619847"/>
              <a:gd name="connsiteY4" fmla="*/ 5315 h 409352"/>
              <a:gd name="connsiteX5" fmla="*/ 4609215 w 4619847"/>
              <a:gd name="connsiteY5" fmla="*/ 0 h 409352"/>
              <a:gd name="connsiteX6" fmla="*/ 4619847 w 4619847"/>
              <a:gd name="connsiteY6" fmla="*/ 202017 h 409352"/>
              <a:gd name="connsiteX7" fmla="*/ 2785731 w 4619847"/>
              <a:gd name="connsiteY7" fmla="*/ 223283 h 409352"/>
              <a:gd name="connsiteX8" fmla="*/ 2796363 w 4619847"/>
              <a:gd name="connsiteY8" fmla="*/ 398720 h 409352"/>
              <a:gd name="connsiteX0" fmla="*/ 2796363 w 4619847"/>
              <a:gd name="connsiteY0" fmla="*/ 404036 h 414668"/>
              <a:gd name="connsiteX1" fmla="*/ 0 w 4619847"/>
              <a:gd name="connsiteY1" fmla="*/ 414668 h 414668"/>
              <a:gd name="connsiteX2" fmla="*/ 5317 w 4619847"/>
              <a:gd name="connsiteY2" fmla="*/ 223282 h 414668"/>
              <a:gd name="connsiteX3" fmla="*/ 3189768 w 4619847"/>
              <a:gd name="connsiteY3" fmla="*/ 223282 h 414668"/>
              <a:gd name="connsiteX4" fmla="*/ 3189767 w 4619847"/>
              <a:gd name="connsiteY4" fmla="*/ 10631 h 414668"/>
              <a:gd name="connsiteX5" fmla="*/ 4609215 w 4619847"/>
              <a:gd name="connsiteY5" fmla="*/ 0 h 414668"/>
              <a:gd name="connsiteX6" fmla="*/ 4619847 w 4619847"/>
              <a:gd name="connsiteY6" fmla="*/ 207333 h 414668"/>
              <a:gd name="connsiteX7" fmla="*/ 2785731 w 4619847"/>
              <a:gd name="connsiteY7" fmla="*/ 228599 h 414668"/>
              <a:gd name="connsiteX8" fmla="*/ 2796363 w 4619847"/>
              <a:gd name="connsiteY8" fmla="*/ 404036 h 41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9847" h="414668">
                <a:moveTo>
                  <a:pt x="2796363" y="404036"/>
                </a:moveTo>
                <a:lnTo>
                  <a:pt x="0" y="414668"/>
                </a:lnTo>
                <a:lnTo>
                  <a:pt x="5317" y="223282"/>
                </a:lnTo>
                <a:lnTo>
                  <a:pt x="3189768" y="223282"/>
                </a:lnTo>
                <a:cubicBezTo>
                  <a:pt x="3189768" y="152398"/>
                  <a:pt x="3189767" y="81515"/>
                  <a:pt x="3189767" y="10631"/>
                </a:cubicBezTo>
                <a:lnTo>
                  <a:pt x="4609215" y="0"/>
                </a:lnTo>
                <a:lnTo>
                  <a:pt x="4619847" y="207333"/>
                </a:lnTo>
                <a:lnTo>
                  <a:pt x="2785731" y="228599"/>
                </a:lnTo>
                <a:lnTo>
                  <a:pt x="2796363" y="404036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  <a:effectLst>
            <a:outerShdw dist="25400" dir="27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10075" y="2190750"/>
            <a:ext cx="2533650" cy="923925"/>
          </a:xfrm>
          <a:prstGeom prst="rect">
            <a:avLst/>
          </a:prstGeom>
          <a:noFill/>
          <a:effectLst>
            <a:outerShdw dist="25400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“SO-16 swung a mere 60 AU from the black hole!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1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1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1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1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1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1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80" grpId="0" animBg="1"/>
      <p:bldP spid="719880" grpId="1" animBg="1"/>
      <p:bldP spid="719881" grpId="0" animBg="1"/>
      <p:bldP spid="719881" grpId="1" animBg="1"/>
      <p:bldP spid="719882" grpId="0" animBg="1"/>
      <p:bldP spid="719882" grpId="1" animBg="1"/>
      <p:bldP spid="719883" grpId="0" animBg="1"/>
      <p:bldP spid="719883" grpId="1" animBg="1"/>
      <p:bldP spid="719884" grpId="0" animBg="1"/>
      <p:bldP spid="719884" grpId="1" animBg="1"/>
      <p:bldP spid="719885" grpId="0" animBg="1"/>
      <p:bldP spid="719885" grpId="1" animBg="1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Trip to the Galactic Center</a:t>
            </a:r>
          </a:p>
        </p:txBody>
      </p:sp>
      <p:pic>
        <p:nvPicPr>
          <p:cNvPr id="47107" name="Picture 4" descr="JGC0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35234" r="6487" b="3737"/>
          <a:stretch>
            <a:fillRect/>
          </a:stretch>
        </p:blipFill>
        <p:spPr bwMode="auto">
          <a:xfrm>
            <a:off x="557213" y="1908175"/>
            <a:ext cx="42894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909" name="Text Box 13"/>
          <p:cNvSpPr txBox="1">
            <a:spLocks noChangeArrowheads="1"/>
          </p:cNvSpPr>
          <p:nvPr/>
        </p:nvSpPr>
        <p:spPr bwMode="auto">
          <a:xfrm>
            <a:off x="1425575" y="600075"/>
            <a:ext cx="62944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Mass needed in center of orbits = 2.6 million times the mass of Sol!</a:t>
            </a:r>
          </a:p>
        </p:txBody>
      </p:sp>
      <p:pic>
        <p:nvPicPr>
          <p:cNvPr id="47109" name="Picture 17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1908175"/>
            <a:ext cx="11620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ilkyWayCenterWithOrbits.gif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244792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https://phys.org/news/2017-08-stars-orbiting-supermassive-black-hole.html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Trip to the Galactic Center</a:t>
            </a:r>
          </a:p>
        </p:txBody>
      </p:sp>
      <p:sp>
        <p:nvSpPr>
          <p:cNvPr id="720909" name="Text Box 13"/>
          <p:cNvSpPr txBox="1">
            <a:spLocks noChangeArrowheads="1"/>
          </p:cNvSpPr>
          <p:nvPr/>
        </p:nvSpPr>
        <p:spPr bwMode="auto">
          <a:xfrm>
            <a:off x="1425575" y="600075"/>
            <a:ext cx="62944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latin typeface="Comic Sans MS" pitchFamily="66" charset="0"/>
                <a:cs typeface="+mn-cs"/>
              </a:rPr>
              <a:t>Mass needed in center of orbits = 2.6 million times the mass of Sol!</a:t>
            </a:r>
          </a:p>
        </p:txBody>
      </p:sp>
      <p:pic>
        <p:nvPicPr>
          <p:cNvPr id="48132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2438400"/>
            <a:ext cx="5810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1617663"/>
            <a:ext cx="5240338" cy="52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3478213"/>
            <a:ext cx="3511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  <a:cs typeface="+mn-cs"/>
              </a:rPr>
              <a:t>16-year-long study tracks stars orbiting Milky Way black hole </a:t>
            </a:r>
          </a:p>
        </p:txBody>
      </p:sp>
      <p:sp>
        <p:nvSpPr>
          <p:cNvPr id="2" name="Rectangle 1"/>
          <p:cNvSpPr/>
          <p:nvPr/>
        </p:nvSpPr>
        <p:spPr>
          <a:xfrm>
            <a:off x="3546762" y="1609544"/>
            <a:ext cx="5237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https://www.eso.org/public/usa/news/eso1151/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Trip to the Galactic Center</a:t>
            </a:r>
          </a:p>
        </p:txBody>
      </p:sp>
      <p:sp>
        <p:nvSpPr>
          <p:cNvPr id="720909" name="Text Box 13"/>
          <p:cNvSpPr txBox="1">
            <a:spLocks noChangeArrowheads="1"/>
          </p:cNvSpPr>
          <p:nvPr/>
        </p:nvSpPr>
        <p:spPr bwMode="auto">
          <a:xfrm>
            <a:off x="0" y="60007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latin typeface="Comic Sans MS" pitchFamily="66" charset="0"/>
                <a:cs typeface="+mn-cs"/>
              </a:rPr>
              <a:t>Gas cloud ripped apart falling into black hole.</a:t>
            </a:r>
          </a:p>
        </p:txBody>
      </p:sp>
      <p:pic>
        <p:nvPicPr>
          <p:cNvPr id="49156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279525"/>
            <a:ext cx="5810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2682875"/>
            <a:ext cx="3511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  <a:cs typeface="+mn-cs"/>
              </a:rPr>
              <a:t>Position of cloud changing … shape can’t be discerned</a:t>
            </a:r>
          </a:p>
        </p:txBody>
      </p:sp>
      <p:pic>
        <p:nvPicPr>
          <p:cNvPr id="49158" name="Picture 2" descr="http://www.eso.org/public/archives/images/large/eso1332a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1371600"/>
            <a:ext cx="548163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Box 1"/>
          <p:cNvSpPr txBox="1">
            <a:spLocks noChangeArrowheads="1"/>
          </p:cNvSpPr>
          <p:nvPr/>
        </p:nvSpPr>
        <p:spPr bwMode="auto">
          <a:xfrm>
            <a:off x="5572125" y="4876800"/>
            <a:ext cx="77946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Arial" charset="0"/>
              </a:rPr>
              <a:t>2006</a:t>
            </a:r>
          </a:p>
        </p:txBody>
      </p:sp>
      <p:sp>
        <p:nvSpPr>
          <p:cNvPr id="49160" name="TextBox 9"/>
          <p:cNvSpPr txBox="1">
            <a:spLocks noChangeArrowheads="1"/>
          </p:cNvSpPr>
          <p:nvPr/>
        </p:nvSpPr>
        <p:spPr bwMode="auto">
          <a:xfrm>
            <a:off x="5772150" y="4578350"/>
            <a:ext cx="7810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Arial" charset="0"/>
              </a:rPr>
              <a:t>2010</a:t>
            </a:r>
          </a:p>
        </p:txBody>
      </p:sp>
      <p:sp>
        <p:nvSpPr>
          <p:cNvPr id="49161" name="TextBox 10"/>
          <p:cNvSpPr txBox="1">
            <a:spLocks noChangeArrowheads="1"/>
          </p:cNvSpPr>
          <p:nvPr/>
        </p:nvSpPr>
        <p:spPr bwMode="auto">
          <a:xfrm>
            <a:off x="6291263" y="4206875"/>
            <a:ext cx="7794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Arial" charset="0"/>
              </a:rPr>
              <a:t>2013</a:t>
            </a:r>
          </a:p>
        </p:txBody>
      </p:sp>
      <p:sp>
        <p:nvSpPr>
          <p:cNvPr id="2" name="Rectangle 1"/>
          <p:cNvSpPr/>
          <p:nvPr/>
        </p:nvSpPr>
        <p:spPr>
          <a:xfrm>
            <a:off x="3629890" y="1387872"/>
            <a:ext cx="5514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https://www.eso.org/public/usa/news/eso1332/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Milky Way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600075"/>
            <a:ext cx="8355012" cy="5211763"/>
          </a:xfrm>
        </p:spPr>
        <p:txBody>
          <a:bodyPr/>
          <a:lstStyle/>
          <a:p>
            <a:pPr eaLnBrk="1" hangingPunct="1"/>
            <a:r>
              <a:rPr lang="en-US" altLang="en-US" smtClean="0"/>
              <a:t>Disk with nuclear bulge and halo 100 kly across</a:t>
            </a:r>
          </a:p>
        </p:txBody>
      </p:sp>
      <p:pic>
        <p:nvPicPr>
          <p:cNvPr id="8196" name="Picture 4" descr="F14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147763"/>
            <a:ext cx="7688263" cy="57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6629" name="Text Box 5"/>
          <p:cNvSpPr txBox="1">
            <a:spLocks noChangeArrowheads="1"/>
          </p:cNvSpPr>
          <p:nvPr/>
        </p:nvSpPr>
        <p:spPr bwMode="auto">
          <a:xfrm>
            <a:off x="1009650" y="4991100"/>
            <a:ext cx="19129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You are here.</a:t>
            </a:r>
          </a:p>
        </p:txBody>
      </p:sp>
      <p:sp>
        <p:nvSpPr>
          <p:cNvPr id="666630" name="Line 6"/>
          <p:cNvSpPr>
            <a:spLocks noChangeShapeType="1"/>
          </p:cNvSpPr>
          <p:nvPr/>
        </p:nvSpPr>
        <p:spPr bwMode="auto">
          <a:xfrm flipV="1">
            <a:off x="2381250" y="4318000"/>
            <a:ext cx="881063" cy="7429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6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629" grpId="0"/>
      <p:bldP spid="6666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Milky Way Stellar Populations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0513" y="715963"/>
            <a:ext cx="8612187" cy="5211762"/>
          </a:xfrm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Population I – Stars in halo (most old)</a:t>
            </a:r>
          </a:p>
          <a:p>
            <a:pPr eaLnBrk="1" hangingPunct="1"/>
            <a:r>
              <a:rPr lang="en-US" altLang="en-US" smtClean="0"/>
              <a:t>Poplulation II – Stars in disk (many young)</a:t>
            </a:r>
          </a:p>
        </p:txBody>
      </p:sp>
      <p:pic>
        <p:nvPicPr>
          <p:cNvPr id="9220" name="Picture 4" descr="F14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1906588"/>
            <a:ext cx="6664325" cy="495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69938" y="5395913"/>
            <a:ext cx="22431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Population II   disk</a:t>
            </a: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 flipV="1">
            <a:off x="2903538" y="4654550"/>
            <a:ext cx="866775" cy="91757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559550" y="3568700"/>
            <a:ext cx="21002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Population I halo</a:t>
            </a:r>
          </a:p>
        </p:txBody>
      </p:sp>
      <p:sp>
        <p:nvSpPr>
          <p:cNvPr id="9224" name="AutoShape 8"/>
          <p:cNvSpPr>
            <a:spLocks/>
          </p:cNvSpPr>
          <p:nvPr/>
        </p:nvSpPr>
        <p:spPr bwMode="auto">
          <a:xfrm>
            <a:off x="6440488" y="3205163"/>
            <a:ext cx="238125" cy="1258887"/>
          </a:xfrm>
          <a:prstGeom prst="rightBrace">
            <a:avLst>
              <a:gd name="adj1" fmla="val 44056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wra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889625" y="3128963"/>
            <a:ext cx="3106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imes New Roman" pitchFamily="18" charset="0"/>
              </a:rPr>
              <a:t>Nearby gas bubble</a:t>
            </a: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 flipH="1" flipV="1">
            <a:off x="4322763" y="3057525"/>
            <a:ext cx="1541462" cy="368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237288" y="5149850"/>
            <a:ext cx="2238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imes New Roman" pitchFamily="18" charset="0"/>
              </a:rPr>
              <a:t>Orion Nebula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7107238" y="4852988"/>
            <a:ext cx="773112" cy="369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308225" y="5689600"/>
            <a:ext cx="417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imes New Roman" pitchFamily="18" charset="0"/>
              </a:rPr>
              <a:t>Large Magellanic Cloud</a:t>
            </a: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V="1">
            <a:off x="5465763" y="5197475"/>
            <a:ext cx="696912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Milky Way</a:t>
            </a: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radio broadband sky: warm gas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173038" y="4940300"/>
            <a:ext cx="4179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imes New Roman" pitchFamily="18" charset="0"/>
              </a:rPr>
              <a:t>Hydrogen in disk plane</a:t>
            </a:r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V="1">
            <a:off x="2216150" y="4333875"/>
            <a:ext cx="596900" cy="638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Milky Way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IR sky: warm gas &amp; glowing dust</a:t>
            </a:r>
          </a:p>
        </p:txBody>
      </p:sp>
      <p:pic>
        <p:nvPicPr>
          <p:cNvPr id="11268" name="Picture 4" descr="mwIRcir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8300"/>
            <a:ext cx="9144000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30400" y="2216150"/>
            <a:ext cx="6719888" cy="3756025"/>
            <a:chOff x="1536" y="1399"/>
            <a:chExt cx="3716" cy="2077"/>
          </a:xfrm>
        </p:grpSpPr>
        <p:grpSp>
          <p:nvGrpSpPr>
            <p:cNvPr id="11270" name="Group 6"/>
            <p:cNvGrpSpPr>
              <a:grpSpLocks/>
            </p:cNvGrpSpPr>
            <p:nvPr/>
          </p:nvGrpSpPr>
          <p:grpSpPr bwMode="auto">
            <a:xfrm>
              <a:off x="1536" y="1399"/>
              <a:ext cx="3716" cy="1748"/>
              <a:chOff x="1536" y="1399"/>
              <a:chExt cx="3716" cy="1748"/>
            </a:xfrm>
          </p:grpSpPr>
          <p:sp>
            <p:nvSpPr>
              <p:cNvPr id="11273" name="Text Box 7"/>
              <p:cNvSpPr txBox="1">
                <a:spLocks noChangeArrowheads="1"/>
              </p:cNvSpPr>
              <p:nvPr/>
            </p:nvSpPr>
            <p:spPr bwMode="auto">
              <a:xfrm>
                <a:off x="4018" y="2894"/>
                <a:ext cx="1234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tx1"/>
                    </a:solidFill>
                    <a:latin typeface="Times New Roman" pitchFamily="18" charset="0"/>
                  </a:rPr>
                  <a:t>Orion Nebula</a:t>
                </a:r>
              </a:p>
            </p:txBody>
          </p:sp>
          <p:sp>
            <p:nvSpPr>
              <p:cNvPr id="11274" name="Line 8"/>
              <p:cNvSpPr>
                <a:spLocks noChangeShapeType="1"/>
              </p:cNvSpPr>
              <p:nvPr/>
            </p:nvSpPr>
            <p:spPr bwMode="auto">
              <a:xfrm flipV="1">
                <a:off x="4498" y="2729"/>
                <a:ext cx="453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5" name="Text Box 9"/>
              <p:cNvSpPr txBox="1">
                <a:spLocks noChangeArrowheads="1"/>
              </p:cNvSpPr>
              <p:nvPr/>
            </p:nvSpPr>
            <p:spPr bwMode="auto">
              <a:xfrm>
                <a:off x="1536" y="1399"/>
                <a:ext cx="1659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Wingdings" pitchFamily="2" charset="2"/>
                  <a:buChar char="^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c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tx1"/>
                    </a:solidFill>
                    <a:latin typeface="Times New Roman" pitchFamily="18" charset="0"/>
                  </a:rPr>
                  <a:t>Zodiacal Light</a:t>
                </a:r>
              </a:p>
            </p:txBody>
          </p:sp>
          <p:sp>
            <p:nvSpPr>
              <p:cNvPr id="11276" name="Line 10"/>
              <p:cNvSpPr>
                <a:spLocks noChangeShapeType="1"/>
              </p:cNvSpPr>
              <p:nvPr/>
            </p:nvSpPr>
            <p:spPr bwMode="auto">
              <a:xfrm>
                <a:off x="2743" y="1632"/>
                <a:ext cx="356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271" name="Text Box 11"/>
            <p:cNvSpPr txBox="1">
              <a:spLocks noChangeArrowheads="1"/>
            </p:cNvSpPr>
            <p:nvPr/>
          </p:nvSpPr>
          <p:spPr bwMode="auto">
            <a:xfrm>
              <a:off x="1811" y="3223"/>
              <a:ext cx="2304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Times New Roman" pitchFamily="18" charset="0"/>
                </a:rPr>
                <a:t>Large Magellanic Cloud</a:t>
              </a:r>
            </a:p>
          </p:txBody>
        </p:sp>
        <p:sp>
          <p:nvSpPr>
            <p:cNvPr id="11272" name="Line 12"/>
            <p:cNvSpPr>
              <a:spLocks noChangeShapeType="1"/>
            </p:cNvSpPr>
            <p:nvPr/>
          </p:nvSpPr>
          <p:spPr bwMode="auto">
            <a:xfrm flipV="1">
              <a:off x="3552" y="2949"/>
              <a:ext cx="384" cy="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Milky Way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X-ray sky: HOT gas &amp; black holes</a:t>
            </a:r>
          </a:p>
        </p:txBody>
      </p:sp>
      <p:pic>
        <p:nvPicPr>
          <p:cNvPr id="12292" name="Picture 5" descr="mwx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"/>
          <a:stretch>
            <a:fillRect/>
          </a:stretch>
        </p:blipFill>
        <p:spPr bwMode="auto">
          <a:xfrm>
            <a:off x="-11113" y="1616075"/>
            <a:ext cx="9120188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Group 6"/>
          <p:cNvGrpSpPr>
            <a:grpSpLocks/>
          </p:cNvGrpSpPr>
          <p:nvPr/>
        </p:nvGrpSpPr>
        <p:grpSpPr bwMode="auto">
          <a:xfrm>
            <a:off x="-20638" y="1735138"/>
            <a:ext cx="9164638" cy="4308475"/>
            <a:chOff x="-13" y="1101"/>
            <a:chExt cx="5773" cy="2672"/>
          </a:xfrm>
        </p:grpSpPr>
        <p:sp>
          <p:nvSpPr>
            <p:cNvPr id="12294" name="Text Box 7"/>
            <p:cNvSpPr txBox="1">
              <a:spLocks noChangeArrowheads="1"/>
            </p:cNvSpPr>
            <p:nvPr/>
          </p:nvSpPr>
          <p:spPr bwMode="auto">
            <a:xfrm>
              <a:off x="-13" y="1101"/>
              <a:ext cx="2416" cy="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Times New Roman" pitchFamily="18" charset="0"/>
                </a:rPr>
                <a:t>Red = low energy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Times New Roman" pitchFamily="18" charset="0"/>
                </a:rPr>
                <a:t>Green = moderate energy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Times New Roman" pitchFamily="18" charset="0"/>
                </a:rPr>
                <a:t>Blue = high energy</a:t>
              </a:r>
            </a:p>
          </p:txBody>
        </p:sp>
        <p:sp>
          <p:nvSpPr>
            <p:cNvPr id="12295" name="Text Box 8"/>
            <p:cNvSpPr txBox="1">
              <a:spLocks noChangeArrowheads="1"/>
            </p:cNvSpPr>
            <p:nvPr/>
          </p:nvSpPr>
          <p:spPr bwMode="auto">
            <a:xfrm>
              <a:off x="3298" y="1803"/>
              <a:ext cx="2462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Times New Roman" pitchFamily="18" charset="0"/>
                </a:rPr>
                <a:t>Supernova remnant kyr old</a:t>
              </a:r>
            </a:p>
          </p:txBody>
        </p:sp>
        <p:sp>
          <p:nvSpPr>
            <p:cNvPr id="12296" name="Text Box 9"/>
            <p:cNvSpPr txBox="1">
              <a:spLocks noChangeArrowheads="1"/>
            </p:cNvSpPr>
            <p:nvPr/>
          </p:nvSpPr>
          <p:spPr bwMode="auto">
            <a:xfrm>
              <a:off x="131" y="2889"/>
              <a:ext cx="1649" cy="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Times New Roman" pitchFamily="18" charset="0"/>
                </a:rPr>
                <a:t>Black hole candidate in Cygnus</a:t>
              </a:r>
            </a:p>
          </p:txBody>
        </p:sp>
        <p:sp>
          <p:nvSpPr>
            <p:cNvPr id="12297" name="Line 10"/>
            <p:cNvSpPr>
              <a:spLocks noChangeShapeType="1"/>
            </p:cNvSpPr>
            <p:nvPr/>
          </p:nvSpPr>
          <p:spPr bwMode="auto">
            <a:xfrm flipV="1">
              <a:off x="1179" y="2668"/>
              <a:ext cx="374" cy="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8" name="Text Box 11"/>
            <p:cNvSpPr txBox="1">
              <a:spLocks noChangeArrowheads="1"/>
            </p:cNvSpPr>
            <p:nvPr/>
          </p:nvSpPr>
          <p:spPr bwMode="auto">
            <a:xfrm>
              <a:off x="1716" y="3490"/>
              <a:ext cx="2432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  <a:latin typeface="Times New Roman" pitchFamily="18" charset="0"/>
                </a:rPr>
                <a:t>Large Magellanic Cloud</a:t>
              </a:r>
            </a:p>
          </p:txBody>
        </p:sp>
        <p:sp>
          <p:nvSpPr>
            <p:cNvPr id="12299" name="Line 12"/>
            <p:cNvSpPr>
              <a:spLocks noChangeShapeType="1"/>
            </p:cNvSpPr>
            <p:nvPr/>
          </p:nvSpPr>
          <p:spPr bwMode="auto">
            <a:xfrm>
              <a:off x="3940" y="2130"/>
              <a:ext cx="448" cy="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0" name="Line 13"/>
            <p:cNvSpPr>
              <a:spLocks noChangeShapeType="1"/>
            </p:cNvSpPr>
            <p:nvPr/>
          </p:nvSpPr>
          <p:spPr bwMode="auto">
            <a:xfrm flipV="1">
              <a:off x="2955" y="3116"/>
              <a:ext cx="1045" cy="3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4">
      <a:dk1>
        <a:srgbClr val="000000"/>
      </a:dk1>
      <a:lt1>
        <a:srgbClr val="FFFF00"/>
      </a:lt1>
      <a:dk2>
        <a:srgbClr val="000000"/>
      </a:dk2>
      <a:lt2>
        <a:srgbClr val="FFFF00"/>
      </a:lt2>
      <a:accent1>
        <a:srgbClr val="66CCFF"/>
      </a:accent1>
      <a:accent2>
        <a:srgbClr val="3366FF"/>
      </a:accent2>
      <a:accent3>
        <a:srgbClr val="AAAAAA"/>
      </a:accent3>
      <a:accent4>
        <a:srgbClr val="DADA00"/>
      </a:accent4>
      <a:accent5>
        <a:srgbClr val="B8E2FF"/>
      </a:accent5>
      <a:accent6>
        <a:srgbClr val="2D5CE7"/>
      </a:accent6>
      <a:hlink>
        <a:srgbClr val="33CC33"/>
      </a:hlink>
      <a:folHlink>
        <a:srgbClr val="33CC33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00"/>
        </a:lt1>
        <a:dk2>
          <a:srgbClr val="000000"/>
        </a:dk2>
        <a:lt2>
          <a:srgbClr val="FFFF00"/>
        </a:lt2>
        <a:accent1>
          <a:srgbClr val="66CCFF"/>
        </a:accent1>
        <a:accent2>
          <a:srgbClr val="3366FF"/>
        </a:accent2>
        <a:accent3>
          <a:srgbClr val="AAAAAA"/>
        </a:accent3>
        <a:accent4>
          <a:srgbClr val="DADA00"/>
        </a:accent4>
        <a:accent5>
          <a:srgbClr val="B8E2FF"/>
        </a:accent5>
        <a:accent6>
          <a:srgbClr val="2D5CE7"/>
        </a:accent6>
        <a:hlink>
          <a:srgbClr val="3366FF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00"/>
        </a:lt1>
        <a:dk2>
          <a:srgbClr val="000000"/>
        </a:dk2>
        <a:lt2>
          <a:srgbClr val="FFFF00"/>
        </a:lt2>
        <a:accent1>
          <a:srgbClr val="66CCFF"/>
        </a:accent1>
        <a:accent2>
          <a:srgbClr val="3366FF"/>
        </a:accent2>
        <a:accent3>
          <a:srgbClr val="AAAAAA"/>
        </a:accent3>
        <a:accent4>
          <a:srgbClr val="DADA00"/>
        </a:accent4>
        <a:accent5>
          <a:srgbClr val="B8E2FF"/>
        </a:accent5>
        <a:accent6>
          <a:srgbClr val="2D5CE7"/>
        </a:accent6>
        <a:hlink>
          <a:srgbClr val="33CC33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9171</TotalTime>
  <Words>1205</Words>
  <Application>Microsoft Office PowerPoint</Application>
  <PresentationFormat>On-screen Show (4:3)</PresentationFormat>
  <Paragraphs>232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Default Design</vt:lpstr>
      <vt:lpstr>SOAR 2018: Galaxies</vt:lpstr>
      <vt:lpstr>Galaxies</vt:lpstr>
      <vt:lpstr>SOAR: Galaxies</vt:lpstr>
      <vt:lpstr>The Milky Way</vt:lpstr>
      <vt:lpstr>The Milky Way</vt:lpstr>
      <vt:lpstr>Milky Way Stellar Populations</vt:lpstr>
      <vt:lpstr>The Milky Way</vt:lpstr>
      <vt:lpstr>The Milky Way</vt:lpstr>
      <vt:lpstr>The Milky Way</vt:lpstr>
      <vt:lpstr>The Milky Way</vt:lpstr>
      <vt:lpstr>Contents of the Milky Way</vt:lpstr>
      <vt:lpstr>The Milky Way</vt:lpstr>
      <vt:lpstr>Bright Nebulae</vt:lpstr>
      <vt:lpstr>Lagoon &amp; Trifid</vt:lpstr>
      <vt:lpstr>Dark Nebulae</vt:lpstr>
      <vt:lpstr>Orion Nebulae … 1300 ly away</vt:lpstr>
      <vt:lpstr>Reflection Nebulae</vt:lpstr>
      <vt:lpstr>Star Clusters</vt:lpstr>
      <vt:lpstr>Open Clusters</vt:lpstr>
      <vt:lpstr>Star Clusters</vt:lpstr>
      <vt:lpstr>Globular Star Clusters</vt:lpstr>
      <vt:lpstr>Globular Clusters</vt:lpstr>
      <vt:lpstr>Age of the Milky Way</vt:lpstr>
      <vt:lpstr>The Milky Way</vt:lpstr>
      <vt:lpstr>The Milky Way</vt:lpstr>
      <vt:lpstr>The Milky Way</vt:lpstr>
      <vt:lpstr>The Milky Way</vt:lpstr>
      <vt:lpstr>The Milky Way</vt:lpstr>
      <vt:lpstr>Rotational Velocity of MW</vt:lpstr>
      <vt:lpstr>Rotational Velocity of MW</vt:lpstr>
      <vt:lpstr>Rotational Velocity of MW</vt:lpstr>
      <vt:lpstr>The Galactic Center</vt:lpstr>
      <vt:lpstr>The Galactic Center</vt:lpstr>
      <vt:lpstr>A Trip to the Galactic Center</vt:lpstr>
      <vt:lpstr>A Trip to the Galactic Center</vt:lpstr>
      <vt:lpstr>A Trip to the Galactic Center</vt:lpstr>
      <vt:lpstr>A Trip to the Galactic Center</vt:lpstr>
      <vt:lpstr>A Trip to the Galactic Center</vt:lpstr>
      <vt:lpstr>A Trip to the Galactic Center</vt:lpstr>
      <vt:lpstr>A Trip to the Galactic Center</vt:lpstr>
      <vt:lpstr>A Trip to the Galactic Center</vt:lpstr>
      <vt:lpstr>A Trip to the Galactic Center</vt:lpstr>
      <vt:lpstr>A Trip to the Galactic Center</vt:lpstr>
      <vt:lpstr>A Trip to the Galactic Center</vt:lpstr>
      <vt:lpstr>A Trip to the Galactic Center</vt:lpstr>
    </vt:vector>
  </TitlesOfParts>
  <Company>St. Lawrence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Phys. 102: Introduction to Astronomy</dc:title>
  <dc:creator>Aileen A. O'Donoghue</dc:creator>
  <cp:lastModifiedBy>Aileen O'Donoghue</cp:lastModifiedBy>
  <cp:revision>322</cp:revision>
  <dcterms:created xsi:type="dcterms:W3CDTF">2003-08-29T12:21:18Z</dcterms:created>
  <dcterms:modified xsi:type="dcterms:W3CDTF">2018-09-18T16:37:06Z</dcterms:modified>
</cp:coreProperties>
</file>