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345" r:id="rId3"/>
    <p:sldId id="346" r:id="rId4"/>
    <p:sldId id="347" r:id="rId5"/>
    <p:sldId id="269" r:id="rId6"/>
    <p:sldId id="260" r:id="rId7"/>
    <p:sldId id="270" r:id="rId8"/>
    <p:sldId id="271" r:id="rId9"/>
    <p:sldId id="272" r:id="rId10"/>
    <p:sldId id="258" r:id="rId11"/>
    <p:sldId id="344" r:id="rId12"/>
    <p:sldId id="275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40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64" r:id="rId43"/>
    <p:sldId id="365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356" r:id="rId53"/>
    <p:sldId id="357" r:id="rId54"/>
    <p:sldId id="358" r:id="rId55"/>
    <p:sldId id="359" r:id="rId56"/>
    <p:sldId id="360" r:id="rId57"/>
    <p:sldId id="362" r:id="rId58"/>
    <p:sldId id="363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8080"/>
    <a:srgbClr val="0F9277"/>
    <a:srgbClr val="0F6593"/>
    <a:srgbClr val="0000FF"/>
    <a:srgbClr val="FFFF00"/>
    <a:srgbClr val="FF3300"/>
    <a:srgbClr val="4D4D4D"/>
    <a:srgbClr val="FFFFFF"/>
    <a:srgbClr val="342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54" autoAdjust="0"/>
    <p:restoredTop sz="99132" autoAdjust="0"/>
  </p:normalViewPr>
  <p:slideViewPr>
    <p:cSldViewPr snapToGrid="0">
      <p:cViewPr varScale="1">
        <p:scale>
          <a:sx n="102" d="100"/>
          <a:sy n="102" d="100"/>
        </p:scale>
        <p:origin x="-546" y="-90"/>
      </p:cViewPr>
      <p:guideLst>
        <p:guide orient="horz" pos="2160"/>
        <p:guide pos="2880"/>
      </p:guideLst>
    </p:cSldViewPr>
  </p:slideViewPr>
  <p:outlineViewPr>
    <p:cViewPr>
      <p:scale>
        <a:sx n="30" d="100"/>
        <a:sy n="3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52"/>
    </p:cViewPr>
  </p:sorter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98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29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537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537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7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5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85825"/>
            <a:ext cx="8686800" cy="2209800"/>
          </a:xfrm>
        </p:spPr>
        <p:txBody>
          <a:bodyPr/>
          <a:lstStyle>
            <a:lvl1pPr marL="225425" indent="-225425">
              <a:buFontTx/>
              <a:buBlip>
                <a:blip r:embed="rId2"/>
              </a:buBlip>
              <a:defRPr/>
            </a:lvl1pPr>
            <a:lvl2pPr marL="688975" indent="-231775">
              <a:buFontTx/>
              <a:buBlip>
                <a:blip r:embed="rId2"/>
              </a:buBlip>
              <a:defRPr/>
            </a:lvl2pPr>
            <a:lvl3pPr marL="1139825" indent="-225425">
              <a:buFontTx/>
              <a:buBlip>
                <a:blip r:embed="rId2"/>
              </a:buBlip>
              <a:defRPr/>
            </a:lvl3pPr>
            <a:lvl4pPr marL="1603375" indent="-231775">
              <a:buFontTx/>
              <a:buBlip>
                <a:blip r:embed="rId2"/>
              </a:buBlip>
              <a:defRPr/>
            </a:lvl4pPr>
            <a:lvl5pPr marL="2054225" indent="-225425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9920356-C2AC-4A5D-8068-CEAD6D1C465F}" type="datetimeFigureOut">
              <a:rPr lang="en-US" altLang="en-US">
                <a:solidFill>
                  <a:prstClr val="black"/>
                </a:solidFill>
              </a:rPr>
              <a:pPr>
                <a:defRPr/>
              </a:pPr>
              <a:t>9/18/2018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C25A343-DE77-4753-912D-1A50CB2BA54C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2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17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7704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0188" y="841375"/>
            <a:ext cx="4265612" cy="569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41375"/>
            <a:ext cx="4265613" cy="5695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22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95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9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717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860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188" y="841375"/>
            <a:ext cx="8683625" cy="5695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 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¶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þ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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^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914400"/>
            <a:ext cx="8686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FFFF00"/>
          </a:solidFill>
          <a:latin typeface="Comic Sans MS" pitchFamily="66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sz="2800" kern="1200">
          <a:solidFill>
            <a:srgbClr val="FFFF00"/>
          </a:solidFill>
          <a:latin typeface="Comic Sans MS" pitchFamily="66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sz="2400" kern="1200">
          <a:solidFill>
            <a:srgbClr val="FFFF00"/>
          </a:solidFill>
          <a:latin typeface="Comic Sans MS" pitchFamily="66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sz="2000" kern="1200">
          <a:solidFill>
            <a:srgbClr val="FFFF00"/>
          </a:solidFill>
          <a:latin typeface="Comic Sans MS" pitchFamily="66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kern="1200">
          <a:solidFill>
            <a:srgbClr val="FFFF00"/>
          </a:solidFill>
          <a:latin typeface="Comic Sans MS" pitchFamily="66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kern="1200">
          <a:solidFill>
            <a:srgbClr val="FFFF00"/>
          </a:solidFill>
          <a:latin typeface="Comic Sans MS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ubblesite.org/newscenter/newsdesk/archive/releases/1997/34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antwrp.gsfc.nasa.gov/apod/ap020502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antwrp.gsfc.nasa.gov/apod/ap040612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\\ourslu\classes\Astronomy\102\Lectures\animations\CollidingGalaxies.mpeg" TargetMode="External"/><Relationship Id="rId1" Type="http://schemas.microsoft.com/office/2007/relationships/media" Target="file:///\\ourslu\classes\Astronomy\102\Lectures\animations\CollidingGalaxies.mpeg" TargetMode="Externa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://hubblesite.org/newscenter/newsdesk/archive/releases/1999/41/" TargetMode="External"/><Relationship Id="rId7" Type="http://schemas.openxmlformats.org/officeDocument/2006/relationships/hyperlink" Target="http://hubblesite.org/newscenter/newsdesk/archive/releases/2002/22/" TargetMode="External"/><Relationship Id="rId2" Type="http://schemas.openxmlformats.org/officeDocument/2006/relationships/hyperlink" Target="http://hubblesite.org/newscenter/newsdesk/archive/releases/2000/14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ubblesite.org/newscenter/newsdesk/archive/releases/2000/34/" TargetMode="External"/><Relationship Id="rId4" Type="http://schemas.openxmlformats.org/officeDocument/2006/relationships/hyperlink" Target="http://hubblesite.org/newscenter/newsdesk/archive/releases/2001/02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newscenter/newsdesk/archive/releases/2004/15/image/b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newscenter/newsdesk/archive/releases/2002/21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newscenter/newsdesk/archive/releases/1995/02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hubblesite.org/newscenter/newsdesk/archive/releases/2004/04/image/a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scientificamerican.com/article.cfm?id=when-milky-way-and-andromeda-collide-earth-could-find-itself-far-from-hom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assnebula.com/prints.s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pod.nasa.gov/apod/ap110712.html" TargetMode="Externa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adsabs.harvard.edu/abs/1932Natur.130..132B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adsabs.harvard.edu/abs/1993AJ....105.1251W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ature/journal/v513/n7516/fig_tab/nature13674_ft.htm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nature.com/nature/journal/v513/n7516/full/nature13674.html" TargetMode="Externa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500313"/>
            <a:ext cx="7772400" cy="1470025"/>
          </a:xfrm>
          <a:effectLst>
            <a:outerShdw dist="45791" dir="3378596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5400" dirty="0" smtClean="0"/>
              <a:t>SOAR 2018: Galaxies</a:t>
            </a:r>
          </a:p>
        </p:txBody>
      </p:sp>
      <p:pic>
        <p:nvPicPr>
          <p:cNvPr id="3075" name="Picture 11" descr="balloon09transpare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3525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5051425"/>
            <a:ext cx="91440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ctr" rotWithShape="0">
              <a:schemeClr val="bg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600" kern="0" dirty="0">
                <a:solidFill>
                  <a:srgbClr val="FFFF00"/>
                </a:solidFill>
                <a:latin typeface="Comic Sans MS"/>
              </a:rPr>
              <a:t>Aileen A. O’Donoghue                                 </a:t>
            </a:r>
            <a:r>
              <a:rPr lang="en-US" sz="2800" kern="0" dirty="0">
                <a:solidFill>
                  <a:srgbClr val="FFFF00"/>
                </a:solidFill>
                <a:latin typeface="Comic Sans MS"/>
              </a:rPr>
              <a:t>Priest Associate Professor of Physics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5" y="6346144"/>
            <a:ext cx="5611091" cy="511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456238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Ellipticals</a:t>
            </a:r>
          </a:p>
        </p:txBody>
      </p:sp>
      <p:pic>
        <p:nvPicPr>
          <p:cNvPr id="15363" name="Picture 4" descr="M84_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988" y="0"/>
            <a:ext cx="3656012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25" name="Text Box 5"/>
          <p:cNvSpPr txBox="1">
            <a:spLocks noChangeArrowheads="1"/>
          </p:cNvSpPr>
          <p:nvPr/>
        </p:nvSpPr>
        <p:spPr bwMode="auto">
          <a:xfrm>
            <a:off x="8018463" y="0"/>
            <a:ext cx="11255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M84, E1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27088"/>
            <a:ext cx="8683625" cy="5695950"/>
          </a:xfrm>
        </p:spPr>
        <p:txBody>
          <a:bodyPr/>
          <a:lstStyle/>
          <a:p>
            <a:pPr eaLnBrk="1" hangingPunct="1"/>
            <a:r>
              <a:rPr lang="en-US" altLang="en-US" smtClean="0"/>
              <a:t> Largest &amp; smallest galaxies</a:t>
            </a:r>
          </a:p>
          <a:p>
            <a:pPr eaLnBrk="1" hangingPunct="1"/>
            <a:r>
              <a:rPr lang="en-US" altLang="en-US" smtClean="0"/>
              <a:t> Little gas</a:t>
            </a:r>
          </a:p>
          <a:p>
            <a:pPr lvl="1" eaLnBrk="1" hangingPunct="1"/>
            <a:r>
              <a:rPr lang="en-US" altLang="en-US" smtClean="0"/>
              <a:t> little star formation</a:t>
            </a:r>
          </a:p>
          <a:p>
            <a:pPr lvl="1" eaLnBrk="1" hangingPunct="1"/>
            <a:r>
              <a:rPr lang="en-US" altLang="en-US" smtClean="0"/>
              <a:t> reddish star population</a:t>
            </a:r>
          </a:p>
        </p:txBody>
      </p:sp>
      <p:pic>
        <p:nvPicPr>
          <p:cNvPr id="15366" name="Picture 6" descr="M49_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963863"/>
            <a:ext cx="4741863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27" name="Text Box 7"/>
          <p:cNvSpPr txBox="1">
            <a:spLocks noChangeArrowheads="1"/>
          </p:cNvSpPr>
          <p:nvPr/>
        </p:nvSpPr>
        <p:spPr bwMode="auto">
          <a:xfrm>
            <a:off x="0" y="5848350"/>
            <a:ext cx="2528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Foreground Star in Milky Way galaxy</a:t>
            </a:r>
          </a:p>
        </p:txBody>
      </p:sp>
      <p:sp>
        <p:nvSpPr>
          <p:cNvPr id="747528" name="Line 8"/>
          <p:cNvSpPr>
            <a:spLocks noChangeShapeType="1"/>
          </p:cNvSpPr>
          <p:nvPr/>
        </p:nvSpPr>
        <p:spPr bwMode="auto">
          <a:xfrm flipV="1">
            <a:off x="915988" y="4953000"/>
            <a:ext cx="1238250" cy="86836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7529" name="Text Box 9"/>
          <p:cNvSpPr txBox="1">
            <a:spLocks noChangeArrowheads="1"/>
          </p:cNvSpPr>
          <p:nvPr/>
        </p:nvSpPr>
        <p:spPr bwMode="auto">
          <a:xfrm>
            <a:off x="5013325" y="5484813"/>
            <a:ext cx="1379538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M42 in Virgo, E4</a:t>
            </a:r>
            <a:endParaRPr lang="en-US" altLang="en-US" sz="28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7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M49_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0638"/>
            <a:ext cx="4741863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M13Hercu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1" t="7932" r="10313" b="6392"/>
          <a:stretch>
            <a:fillRect/>
          </a:stretch>
        </p:blipFill>
        <p:spPr bwMode="auto">
          <a:xfrm>
            <a:off x="4568825" y="2566988"/>
            <a:ext cx="457517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Star Clusters vs. Galaxies</a:t>
            </a:r>
          </a:p>
        </p:txBody>
      </p:sp>
      <p:sp>
        <p:nvSpPr>
          <p:cNvPr id="747525" name="Text Box 5"/>
          <p:cNvSpPr txBox="1">
            <a:spLocks noChangeArrowheads="1"/>
          </p:cNvSpPr>
          <p:nvPr/>
        </p:nvSpPr>
        <p:spPr bwMode="auto">
          <a:xfrm>
            <a:off x="4905375" y="5935663"/>
            <a:ext cx="3902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Globular Cluster M13</a:t>
            </a:r>
          </a:p>
        </p:txBody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27088"/>
            <a:ext cx="8683625" cy="1458912"/>
          </a:xfrm>
        </p:spPr>
        <p:txBody>
          <a:bodyPr/>
          <a:lstStyle/>
          <a:p>
            <a:pPr eaLnBrk="1" hangingPunct="1"/>
            <a:r>
              <a:rPr lang="en-US" altLang="en-US" smtClean="0"/>
              <a:t> Star cluster: individual stars visible</a:t>
            </a:r>
          </a:p>
          <a:p>
            <a:pPr eaLnBrk="1" hangingPunct="1"/>
            <a:r>
              <a:rPr lang="en-US" altLang="en-US" smtClean="0"/>
              <a:t> Galaxy: no individual stars visible</a:t>
            </a:r>
          </a:p>
        </p:txBody>
      </p:sp>
      <p:sp>
        <p:nvSpPr>
          <p:cNvPr id="747527" name="Text Box 7"/>
          <p:cNvSpPr txBox="1">
            <a:spLocks noChangeArrowheads="1"/>
          </p:cNvSpPr>
          <p:nvPr/>
        </p:nvSpPr>
        <p:spPr bwMode="auto">
          <a:xfrm>
            <a:off x="0" y="5848350"/>
            <a:ext cx="2528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Foreground Star in Milky Way galaxy</a:t>
            </a:r>
          </a:p>
        </p:txBody>
      </p:sp>
      <p:sp>
        <p:nvSpPr>
          <p:cNvPr id="747528" name="Line 8"/>
          <p:cNvSpPr>
            <a:spLocks noChangeShapeType="1"/>
          </p:cNvSpPr>
          <p:nvPr/>
        </p:nvSpPr>
        <p:spPr bwMode="auto">
          <a:xfrm flipV="1">
            <a:off x="828675" y="4583113"/>
            <a:ext cx="1020763" cy="132873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7529" name="Text Box 9"/>
          <p:cNvSpPr txBox="1">
            <a:spLocks noChangeArrowheads="1"/>
          </p:cNvSpPr>
          <p:nvPr/>
        </p:nvSpPr>
        <p:spPr bwMode="auto">
          <a:xfrm>
            <a:off x="876300" y="2560638"/>
            <a:ext cx="2989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M42 in Virgo, E4</a:t>
            </a:r>
            <a:endParaRPr lang="en-US" altLang="en-US" sz="28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Peculiar Galaxies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3" y="649288"/>
            <a:ext cx="8683625" cy="5902325"/>
          </a:xfrm>
        </p:spPr>
        <p:txBody>
          <a:bodyPr/>
          <a:lstStyle/>
          <a:p>
            <a:pPr marL="176213" indent="-176213" eaLnBrk="1" hangingPunct="1"/>
            <a:r>
              <a:rPr lang="en-US" altLang="en-US" smtClean="0"/>
              <a:t> Starburst Galaxies</a:t>
            </a:r>
          </a:p>
          <a:p>
            <a:pPr marL="457200" lvl="1" indent="-166688" eaLnBrk="1" hangingPunct="1"/>
            <a:r>
              <a:rPr lang="en-US" altLang="en-US" smtClean="0"/>
              <a:t> galaxies undergoing burst in star formation</a:t>
            </a:r>
          </a:p>
          <a:p>
            <a:pPr marL="738188" lvl="2" indent="-163513" eaLnBrk="1" hangingPunct="1"/>
            <a:r>
              <a:rPr lang="en-US" altLang="en-US" smtClean="0"/>
              <a:t> due to recent mergers?</a:t>
            </a:r>
          </a:p>
          <a:p>
            <a:pPr marL="738188" lvl="2" indent="-163513" eaLnBrk="1" hangingPunct="1"/>
            <a:r>
              <a:rPr lang="en-US" altLang="en-US" smtClean="0"/>
              <a:t> youngest galaxies</a:t>
            </a:r>
          </a:p>
          <a:p>
            <a:pPr marL="176213" indent="-176213" eaLnBrk="1" hangingPunct="1"/>
            <a:r>
              <a:rPr lang="en-US" altLang="en-US" smtClean="0"/>
              <a:t> Interacting Galaxies</a:t>
            </a:r>
          </a:p>
          <a:p>
            <a:pPr marL="457200" lvl="1" indent="-166688" eaLnBrk="1" hangingPunct="1"/>
            <a:r>
              <a:rPr lang="en-US" altLang="en-US" smtClean="0"/>
              <a:t> Colliding galaxies</a:t>
            </a:r>
          </a:p>
          <a:p>
            <a:pPr marL="738188" lvl="2" indent="-163513" eaLnBrk="1" hangingPunct="1"/>
            <a:r>
              <a:rPr lang="en-US" altLang="en-US" smtClean="0"/>
              <a:t> show tidal disruption &amp; streams</a:t>
            </a:r>
          </a:p>
          <a:p>
            <a:pPr marL="457200" lvl="1" indent="-166688" eaLnBrk="1" hangingPunct="1"/>
            <a:r>
              <a:rPr lang="en-US" altLang="en-US" smtClean="0"/>
              <a:t> Ring galaxies (MW?)</a:t>
            </a:r>
          </a:p>
          <a:p>
            <a:pPr marL="738188" lvl="2" indent="-163513" eaLnBrk="1" hangingPunct="1"/>
            <a:r>
              <a:rPr lang="en-US" altLang="en-US" smtClean="0"/>
              <a:t> results of recent face-on collision?</a:t>
            </a:r>
          </a:p>
          <a:p>
            <a:pPr marL="176213" indent="-176213" eaLnBrk="1" hangingPunct="1"/>
            <a:r>
              <a:rPr lang="en-US" altLang="en-US" smtClean="0"/>
              <a:t> Radio Galaxies</a:t>
            </a:r>
          </a:p>
          <a:p>
            <a:pPr marL="176213" indent="-176213" eaLnBrk="1" hangingPunct="1"/>
            <a:r>
              <a:rPr lang="en-US" altLang="en-US" smtClean="0"/>
              <a:t> Quasars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0" descr="M82_Starbur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4788"/>
            <a:ext cx="50800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Starburst Galaxies</a:t>
            </a:r>
          </a:p>
        </p:txBody>
      </p:sp>
      <p:sp>
        <p:nvSpPr>
          <p:cNvPr id="748548" name="Text Box 4"/>
          <p:cNvSpPr txBox="1">
            <a:spLocks noChangeArrowheads="1"/>
          </p:cNvSpPr>
          <p:nvPr/>
        </p:nvSpPr>
        <p:spPr bwMode="auto">
          <a:xfrm>
            <a:off x="7043738" y="2359025"/>
            <a:ext cx="11255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M84, E1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65113" y="692150"/>
            <a:ext cx="8683625" cy="711200"/>
          </a:xfrm>
        </p:spPr>
        <p:txBody>
          <a:bodyPr/>
          <a:lstStyle/>
          <a:p>
            <a:pPr eaLnBrk="1" hangingPunct="1"/>
            <a:r>
              <a:rPr lang="en-US" altLang="en-US" smtClean="0"/>
              <a:t> Undergoing bursts of star formation</a:t>
            </a:r>
          </a:p>
        </p:txBody>
      </p:sp>
      <p:sp>
        <p:nvSpPr>
          <p:cNvPr id="748551" name="Text Box 7"/>
          <p:cNvSpPr txBox="1"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Comic Sans MS" pitchFamily="66" charset="0"/>
                <a:cs typeface="+mn-cs"/>
              </a:rPr>
              <a:t>Purple indicates ionized H and N observed by HST </a:t>
            </a:r>
          </a:p>
        </p:txBody>
      </p:sp>
      <p:sp>
        <p:nvSpPr>
          <p:cNvPr id="748553" name="Text Box 9"/>
          <p:cNvSpPr txBox="1">
            <a:spLocks noChangeArrowheads="1"/>
          </p:cNvSpPr>
          <p:nvPr/>
        </p:nvSpPr>
        <p:spPr bwMode="auto">
          <a:xfrm>
            <a:off x="0" y="1209675"/>
            <a:ext cx="5095875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M82 in UMa shows hot supergalactic wind from star formation (due to merger?)</a:t>
            </a:r>
            <a:endParaRPr lang="en-US" altLang="en-US" sz="2800">
              <a:latin typeface="Comic Sans MS" pitchFamily="66" charset="0"/>
            </a:endParaRPr>
          </a:p>
        </p:txBody>
      </p:sp>
      <p:pic>
        <p:nvPicPr>
          <p:cNvPr id="21512" name="Picture 11" descr="M82GroundPlusH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1692275"/>
            <a:ext cx="415925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552" name="Line 8"/>
          <p:cNvSpPr>
            <a:spLocks noChangeShapeType="1"/>
          </p:cNvSpPr>
          <p:nvPr/>
        </p:nvSpPr>
        <p:spPr bwMode="auto">
          <a:xfrm flipV="1">
            <a:off x="4881563" y="5965825"/>
            <a:ext cx="708025" cy="4857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4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85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2" descr="AntennaH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714375"/>
            <a:ext cx="5035550" cy="50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Antenna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4089400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5154613" y="5722938"/>
            <a:ext cx="31083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hlinkClick r:id="rId4"/>
              </a:rPr>
              <a:t>NGC 4308 &amp; 4309</a:t>
            </a:r>
            <a:r>
              <a:rPr lang="en-US" altLang="en-US" sz="2400"/>
              <a:t>:  The Antenna Galaxies</a:t>
            </a:r>
          </a:p>
        </p:txBody>
      </p:sp>
      <p:sp>
        <p:nvSpPr>
          <p:cNvPr id="22533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30188" y="693738"/>
            <a:ext cx="8683625" cy="773112"/>
          </a:xfrm>
        </p:spPr>
        <p:txBody>
          <a:bodyPr/>
          <a:lstStyle/>
          <a:p>
            <a:pPr eaLnBrk="1" hangingPunct="1"/>
            <a:r>
              <a:rPr lang="en-US" altLang="en-US" smtClean="0"/>
              <a:t> Antenna Galaxies</a:t>
            </a:r>
          </a:p>
        </p:txBody>
      </p:sp>
      <p:sp>
        <p:nvSpPr>
          <p:cNvPr id="22534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Interacting Galaxies</a:t>
            </a:r>
          </a:p>
        </p:txBody>
      </p:sp>
      <p:sp>
        <p:nvSpPr>
          <p:cNvPr id="22535" name="Text Box 5"/>
          <p:cNvSpPr txBox="1">
            <a:spLocks noChangeArrowheads="1"/>
          </p:cNvSpPr>
          <p:nvPr/>
        </p:nvSpPr>
        <p:spPr bwMode="auto">
          <a:xfrm>
            <a:off x="3967163" y="4545013"/>
            <a:ext cx="27765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Blue </a:t>
            </a:r>
            <a:r>
              <a:rPr lang="en-US" altLang="en-US" sz="1800">
                <a:sym typeface="Symbol" pitchFamily="18" charset="2"/>
              </a:rPr>
              <a:t> hot young stars  star formation                disturbed clouds 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971550" y="3776663"/>
            <a:ext cx="23463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Arp 188 </a:t>
            </a:r>
            <a:r>
              <a:rPr lang="en-US" altLang="en-US" sz="2400">
                <a:hlinkClick r:id="rId2"/>
              </a:rPr>
              <a:t>Tadpole Galaxy</a:t>
            </a:r>
            <a:endParaRPr lang="en-US" altLang="en-US" sz="2400"/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30188" y="693738"/>
            <a:ext cx="2824162" cy="1281112"/>
          </a:xfrm>
        </p:spPr>
        <p:txBody>
          <a:bodyPr/>
          <a:lstStyle/>
          <a:p>
            <a:pPr eaLnBrk="1" hangingPunct="1"/>
            <a:r>
              <a:rPr lang="en-US" altLang="en-US" smtClean="0"/>
              <a:t> Antenna Galaxies</a:t>
            </a:r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Interacting Galaxies</a:t>
            </a:r>
          </a:p>
        </p:txBody>
      </p:sp>
      <p:pic>
        <p:nvPicPr>
          <p:cNvPr id="23557" name="Picture 8" descr="Tadp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649288"/>
            <a:ext cx="5680075" cy="62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2535238" y="5773738"/>
            <a:ext cx="407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hlinkClick r:id="rId2"/>
              </a:rPr>
              <a:t>NGC 4676: The Mice</a:t>
            </a:r>
            <a:endParaRPr lang="en-US" altLang="en-US" sz="2400"/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0188" y="693738"/>
            <a:ext cx="8683625" cy="773112"/>
          </a:xfrm>
        </p:spPr>
        <p:txBody>
          <a:bodyPr/>
          <a:lstStyle/>
          <a:p>
            <a:pPr eaLnBrk="1" hangingPunct="1"/>
            <a:r>
              <a:rPr lang="en-US" altLang="en-US" smtClean="0"/>
              <a:t> Antenna Galaxies</a:t>
            </a:r>
          </a:p>
        </p:txBody>
      </p:sp>
      <p:sp>
        <p:nvSpPr>
          <p:cNvPr id="2458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Interacting Galaxies</a:t>
            </a:r>
          </a:p>
        </p:txBody>
      </p:sp>
      <p:pic>
        <p:nvPicPr>
          <p:cNvPr id="24581" name="Picture 6" descr="TheM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9063"/>
            <a:ext cx="91440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Interacting Galaxies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Numerous galactic collisions seen by HST</a:t>
            </a:r>
          </a:p>
          <a:p>
            <a:pPr lvl="1" eaLnBrk="1" hangingPunct="1"/>
            <a:r>
              <a:rPr lang="en-US" altLang="en-US" smtClean="0"/>
              <a:t> stars don’t collide</a:t>
            </a:r>
          </a:p>
          <a:p>
            <a:pPr lvl="1" eaLnBrk="1" hangingPunct="1"/>
            <a:r>
              <a:rPr lang="en-US" altLang="en-US" smtClean="0"/>
              <a:t> galactic gas halos collide &amp; interact</a:t>
            </a:r>
          </a:p>
          <a:p>
            <a:pPr lvl="2" eaLnBrk="1" hangingPunct="1"/>
            <a:r>
              <a:rPr lang="en-US" altLang="en-US" smtClean="0"/>
              <a:t> waves &amp; shocks cause star formation</a:t>
            </a:r>
          </a:p>
          <a:p>
            <a:pPr lvl="2" eaLnBrk="1" hangingPunct="1"/>
            <a:r>
              <a:rPr lang="en-US" altLang="en-US" smtClean="0"/>
              <a:t> blue stars indicate galactic interaction</a:t>
            </a:r>
          </a:p>
        </p:txBody>
      </p:sp>
      <p:pic>
        <p:nvPicPr>
          <p:cNvPr id="5" name="CollidingGalaxies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981" y="3394075"/>
            <a:ext cx="4618037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4"/>
          <p:cNvSpPr txBox="1">
            <a:spLocks noChangeArrowheads="1"/>
          </p:cNvSpPr>
          <p:nvPr/>
        </p:nvSpPr>
        <p:spPr bwMode="auto">
          <a:xfrm>
            <a:off x="0" y="2243138"/>
            <a:ext cx="37195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hlinkClick r:id="rId2"/>
              </a:rPr>
              <a:t>NGC 3314</a:t>
            </a:r>
            <a:r>
              <a:rPr lang="en-US" altLang="en-US" sz="2400"/>
              <a:t>:  Aligned galaxies in Hydra</a:t>
            </a:r>
          </a:p>
        </p:txBody>
      </p:sp>
      <p:sp>
        <p:nvSpPr>
          <p:cNvPr id="26627" name="Text Box 15"/>
          <p:cNvSpPr txBox="1">
            <a:spLocks noChangeArrowheads="1"/>
          </p:cNvSpPr>
          <p:nvPr/>
        </p:nvSpPr>
        <p:spPr bwMode="auto">
          <a:xfrm>
            <a:off x="4071938" y="3932238"/>
            <a:ext cx="50720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hlinkClick r:id="rId3"/>
              </a:rPr>
              <a:t>NGC 2207 &amp; IC 2163</a:t>
            </a:r>
            <a:r>
              <a:rPr lang="en-US" altLang="en-US" sz="2400"/>
              <a:t>:  Grazing Encounter in CMi</a:t>
            </a: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693738"/>
            <a:ext cx="8683625" cy="5695950"/>
          </a:xfrm>
        </p:spPr>
        <p:txBody>
          <a:bodyPr/>
          <a:lstStyle/>
          <a:p>
            <a:pPr eaLnBrk="1" hangingPunct="1"/>
            <a:r>
              <a:rPr lang="en-US" altLang="en-US" smtClean="0"/>
              <a:t> Superpositions and Grazing Encounters</a:t>
            </a:r>
          </a:p>
        </p:txBody>
      </p:sp>
      <p:pic>
        <p:nvPicPr>
          <p:cNvPr id="26629" name="Picture 6" descr="NGC3314SpiralsAlig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6263"/>
            <a:ext cx="4067175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 descr="CollidingGalaxi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1209675"/>
            <a:ext cx="53657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4697" name="Picture 9" descr="SeyfertsSextetSm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952500"/>
            <a:ext cx="5629275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4704" name="Text Box 16"/>
          <p:cNvSpPr txBox="1">
            <a:spLocks noChangeArrowheads="1"/>
          </p:cNvSpPr>
          <p:nvPr/>
        </p:nvSpPr>
        <p:spPr bwMode="auto">
          <a:xfrm>
            <a:off x="4784725" y="4995863"/>
            <a:ext cx="24304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hlinkClick r:id="rId7"/>
              </a:rPr>
              <a:t>Merging Galaxies</a:t>
            </a:r>
            <a:r>
              <a:rPr lang="en-US" altLang="en-US" sz="2400"/>
              <a:t> in Serpens</a:t>
            </a:r>
          </a:p>
        </p:txBody>
      </p:sp>
      <p:pic>
        <p:nvPicPr>
          <p:cNvPr id="754696" name="Picture 8" descr="SeyfertsSextetAnnotat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77900"/>
            <a:ext cx="523875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Interacting Galaxies</a:t>
            </a:r>
          </a:p>
        </p:txBody>
      </p:sp>
      <p:sp>
        <p:nvSpPr>
          <p:cNvPr id="754700" name="Rectangle 12"/>
          <p:cNvSpPr>
            <a:spLocks noChangeArrowheads="1"/>
          </p:cNvSpPr>
          <p:nvPr/>
        </p:nvSpPr>
        <p:spPr bwMode="auto">
          <a:xfrm>
            <a:off x="1663700" y="977900"/>
            <a:ext cx="5581650" cy="52260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54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704" grpId="0"/>
      <p:bldP spid="75470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3" descr="CollidingGalaxiesMatterStr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9350"/>
            <a:ext cx="41148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12" descr="BirdsEyeColli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8" y="714375"/>
            <a:ext cx="498951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2"/>
          <p:cNvSpPr txBox="1">
            <a:spLocks noChangeArrowheads="1"/>
          </p:cNvSpPr>
          <p:nvPr/>
        </p:nvSpPr>
        <p:spPr bwMode="auto">
          <a:xfrm>
            <a:off x="0" y="4210050"/>
            <a:ext cx="141605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NGC 1409 with </a:t>
            </a:r>
            <a:r>
              <a:rPr lang="en-US" altLang="en-US" sz="2400">
                <a:hlinkClick r:id="rId4"/>
              </a:rPr>
              <a:t>“matter pipeline”</a:t>
            </a:r>
            <a:r>
              <a:rPr lang="en-US" altLang="en-US" sz="2400"/>
              <a:t> to NGC 1410</a:t>
            </a:r>
          </a:p>
        </p:txBody>
      </p:sp>
      <p:sp>
        <p:nvSpPr>
          <p:cNvPr id="27653" name="Text Box 3"/>
          <p:cNvSpPr txBox="1">
            <a:spLocks noChangeArrowheads="1"/>
          </p:cNvSpPr>
          <p:nvPr/>
        </p:nvSpPr>
        <p:spPr bwMode="auto">
          <a:xfrm>
            <a:off x="4156075" y="5456238"/>
            <a:ext cx="49879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hlinkClick r:id="rId5"/>
              </a:rPr>
              <a:t>NGC 6745</a:t>
            </a:r>
            <a:r>
              <a:rPr lang="en-US" altLang="en-US" sz="2400"/>
              <a:t>:  “Bird’s eye view of colliding galaxies”</a:t>
            </a:r>
          </a:p>
        </p:txBody>
      </p:sp>
      <p:sp>
        <p:nvSpPr>
          <p:cNvPr id="2765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0188" y="693738"/>
            <a:ext cx="8683625" cy="773112"/>
          </a:xfrm>
        </p:spPr>
        <p:txBody>
          <a:bodyPr/>
          <a:lstStyle/>
          <a:p>
            <a:pPr eaLnBrk="1" hangingPunct="1"/>
            <a:r>
              <a:rPr lang="en-US" altLang="en-US" smtClean="0"/>
              <a:t> Collisions</a:t>
            </a:r>
          </a:p>
        </p:txBody>
      </p:sp>
      <p:sp>
        <p:nvSpPr>
          <p:cNvPr id="27655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Interacting Galaxies</a:t>
            </a:r>
          </a:p>
        </p:txBody>
      </p:sp>
      <p:sp>
        <p:nvSpPr>
          <p:cNvPr id="27656" name="Line 14"/>
          <p:cNvSpPr>
            <a:spLocks noChangeShapeType="1"/>
          </p:cNvSpPr>
          <p:nvPr/>
        </p:nvSpPr>
        <p:spPr bwMode="auto">
          <a:xfrm flipV="1">
            <a:off x="1168400" y="4233863"/>
            <a:ext cx="152400" cy="50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Line 15"/>
          <p:cNvSpPr>
            <a:spLocks noChangeShapeType="1"/>
          </p:cNvSpPr>
          <p:nvPr/>
        </p:nvSpPr>
        <p:spPr bwMode="auto">
          <a:xfrm flipV="1">
            <a:off x="1131888" y="6296025"/>
            <a:ext cx="338137" cy="32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8" name="Line 16"/>
          <p:cNvSpPr>
            <a:spLocks noChangeShapeType="1"/>
          </p:cNvSpPr>
          <p:nvPr/>
        </p:nvSpPr>
        <p:spPr bwMode="auto">
          <a:xfrm flipV="1">
            <a:off x="1300163" y="3957638"/>
            <a:ext cx="658812" cy="1474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Galaxies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808080"/>
                </a:solidFill>
              </a:rPr>
              <a:t> 9/4/18</a:t>
            </a:r>
          </a:p>
          <a:p>
            <a:pPr lvl="1"/>
            <a:r>
              <a:rPr lang="en-US" altLang="en-US" dirty="0" smtClean="0">
                <a:solidFill>
                  <a:srgbClr val="808080"/>
                </a:solidFill>
              </a:rPr>
              <a:t> Milky Way Galaxy Contents &amp; Motions</a:t>
            </a:r>
          </a:p>
          <a:p>
            <a:r>
              <a:rPr lang="en-US" altLang="en-US" dirty="0" smtClean="0">
                <a:solidFill>
                  <a:srgbClr val="808080"/>
                </a:solidFill>
              </a:rPr>
              <a:t> 9/11/18</a:t>
            </a:r>
          </a:p>
          <a:p>
            <a:pPr lvl="1"/>
            <a:r>
              <a:rPr lang="en-US" altLang="en-US" dirty="0" smtClean="0">
                <a:solidFill>
                  <a:srgbClr val="808080"/>
                </a:solidFill>
              </a:rPr>
              <a:t> Milky Way Environment &amp; the Local Group</a:t>
            </a:r>
          </a:p>
          <a:p>
            <a:r>
              <a:rPr lang="en-US" altLang="en-US" dirty="0" smtClean="0"/>
              <a:t> 9/18/18</a:t>
            </a:r>
          </a:p>
          <a:p>
            <a:pPr lvl="1"/>
            <a:r>
              <a:rPr lang="en-US" altLang="en-US" dirty="0" smtClean="0"/>
              <a:t> Other Galaxies &amp; Clusters of Galaxies</a:t>
            </a:r>
          </a:p>
          <a:p>
            <a:r>
              <a:rPr lang="en-US" altLang="en-US" dirty="0" smtClean="0"/>
              <a:t> 9/25/18</a:t>
            </a:r>
          </a:p>
          <a:p>
            <a:pPr lvl="1"/>
            <a:r>
              <a:rPr lang="en-US" altLang="en-US" dirty="0" smtClean="0"/>
              <a:t> Expansion, History &amp; Evolution of the Universe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RingAM0644-7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" t="1588" r="1469" b="13499"/>
          <a:stretch>
            <a:fillRect/>
          </a:stretch>
        </p:blipFill>
        <p:spPr bwMode="auto">
          <a:xfrm>
            <a:off x="638175" y="1308100"/>
            <a:ext cx="7947025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2"/>
          <p:cNvSpPr txBox="1">
            <a:spLocks noChangeArrowheads="1"/>
          </p:cNvSpPr>
          <p:nvPr/>
        </p:nvSpPr>
        <p:spPr bwMode="auto">
          <a:xfrm>
            <a:off x="2574925" y="6180138"/>
            <a:ext cx="407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hlinkClick r:id="rId3"/>
              </a:rPr>
              <a:t>AM 0644-741</a:t>
            </a:r>
            <a:r>
              <a:rPr lang="en-US" altLang="en-US" sz="2400"/>
              <a:t> in Volans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693738"/>
            <a:ext cx="8683625" cy="773112"/>
          </a:xfrm>
        </p:spPr>
        <p:txBody>
          <a:bodyPr/>
          <a:lstStyle/>
          <a:p>
            <a:pPr eaLnBrk="1" hangingPunct="1"/>
            <a:r>
              <a:rPr lang="en-US" altLang="en-US" smtClean="0"/>
              <a:t> Ring Galaxies</a:t>
            </a:r>
          </a:p>
        </p:txBody>
      </p:sp>
      <p:sp>
        <p:nvSpPr>
          <p:cNvPr id="2867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Interacting Galaxies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HoagsObjec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2779" r="1465" b="16913"/>
          <a:stretch>
            <a:fillRect/>
          </a:stretch>
        </p:blipFill>
        <p:spPr bwMode="auto">
          <a:xfrm>
            <a:off x="2549525" y="0"/>
            <a:ext cx="659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505075" y="6313488"/>
            <a:ext cx="407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hlinkClick r:id="rId3"/>
              </a:rPr>
              <a:t>Hoag’s Object</a:t>
            </a:r>
            <a:r>
              <a:rPr lang="en-US" altLang="en-US" sz="2400"/>
              <a:t> in Serpens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30188" y="693738"/>
            <a:ext cx="2163762" cy="1417637"/>
          </a:xfrm>
        </p:spPr>
        <p:txBody>
          <a:bodyPr/>
          <a:lstStyle/>
          <a:p>
            <a:pPr eaLnBrk="1" hangingPunct="1"/>
            <a:r>
              <a:rPr lang="en-US" altLang="en-US" smtClean="0"/>
              <a:t> Ring Galaxies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Interacting Galaxies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6" descr="F15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623888"/>
            <a:ext cx="7302500" cy="623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862138" y="6400800"/>
            <a:ext cx="5394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hlinkClick r:id="rId3"/>
              </a:rPr>
              <a:t>Cartwheel Galaxy</a:t>
            </a:r>
            <a:r>
              <a:rPr lang="en-US" altLang="en-US" sz="2400"/>
              <a:t> in Sculptor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27063"/>
            <a:ext cx="2163763" cy="1417637"/>
          </a:xfrm>
        </p:spPr>
        <p:txBody>
          <a:bodyPr/>
          <a:lstStyle/>
          <a:p>
            <a:pPr eaLnBrk="1" hangingPunct="1"/>
            <a:r>
              <a:rPr lang="en-US" altLang="en-US" smtClean="0"/>
              <a:t> Ring Galaxies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Interacting Galaxies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 descr="M64withHSTbo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1277938"/>
            <a:ext cx="5122862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Peculiar Galaxies</a:t>
            </a:r>
          </a:p>
        </p:txBody>
      </p:sp>
      <p:sp>
        <p:nvSpPr>
          <p:cNvPr id="765957" name="Text Box 5"/>
          <p:cNvSpPr txBox="1">
            <a:spLocks noChangeArrowheads="1"/>
          </p:cNvSpPr>
          <p:nvPr/>
        </p:nvSpPr>
        <p:spPr bwMode="auto">
          <a:xfrm>
            <a:off x="5249863" y="6338888"/>
            <a:ext cx="27654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  <a:hlinkClick r:id="rId3"/>
              </a:rPr>
              <a:t>M64</a:t>
            </a: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 in CBr</a:t>
            </a:r>
            <a:endParaRPr lang="en-US" altLang="en-US" sz="2800">
              <a:latin typeface="Comic Sans MS" pitchFamily="66" charset="0"/>
            </a:endParaRPr>
          </a:p>
        </p:txBody>
      </p:sp>
      <p:pic>
        <p:nvPicPr>
          <p:cNvPr id="31749" name="Picture 7" descr="M64_H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3188"/>
            <a:ext cx="4387850" cy="548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650875"/>
            <a:ext cx="8683625" cy="5695950"/>
          </a:xfrm>
        </p:spPr>
        <p:txBody>
          <a:bodyPr/>
          <a:lstStyle/>
          <a:p>
            <a:pPr eaLnBrk="1" hangingPunct="1"/>
            <a:r>
              <a:rPr lang="en-US" altLang="en-US" smtClean="0"/>
              <a:t> The Black Eye Galaxy, a dusty elliptical</a:t>
            </a:r>
          </a:p>
          <a:p>
            <a:pPr lvl="1" eaLnBrk="1" hangingPunct="1">
              <a:buFont typeface="Webdings" pitchFamily="18" charset="2"/>
              <a:buNone/>
            </a:pPr>
            <a:r>
              <a:rPr lang="en-US" altLang="en-US" sz="3200" smtClean="0"/>
              <a:t>				… Did it just eat a dwarf?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Milky Way and Andromeda to collide!</a:t>
            </a:r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Peculiar Galaxies</a:t>
            </a:r>
          </a:p>
        </p:txBody>
      </p:sp>
      <p:pic>
        <p:nvPicPr>
          <p:cNvPr id="32772" name="Picture 7" descr="MW-AndromedaCollision.gif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530350"/>
            <a:ext cx="59912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8"/>
          <p:cNvSpPr txBox="1"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" charset="0"/>
              </a:rPr>
              <a:t>http://www.scientificamerican.com/article.cfm?id=when-milky-way-and-andromeda-collide-earth-could-find-itself-far-from-home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Peculiar Galaxies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Centaurus A, a dusty elliptical</a:t>
            </a:r>
          </a:p>
          <a:p>
            <a:pPr lvl="1" eaLnBrk="1" hangingPunct="1">
              <a:buFont typeface="Webdings" pitchFamily="18" charset="2"/>
              <a:buNone/>
            </a:pPr>
            <a:r>
              <a:rPr lang="en-US" altLang="en-US" smtClean="0"/>
              <a:t>                              </a:t>
            </a:r>
            <a:r>
              <a:rPr lang="en-US" altLang="en-US" sz="3200" smtClean="0"/>
              <a:t>… Did it just eat a spiral?</a:t>
            </a:r>
          </a:p>
        </p:txBody>
      </p:sp>
      <p:pic>
        <p:nvPicPr>
          <p:cNvPr id="33796" name="Picture 4" descr="CenA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2060575"/>
            <a:ext cx="62738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9573" name="Text Box 5"/>
          <p:cNvSpPr txBox="1">
            <a:spLocks noChangeArrowheads="1"/>
          </p:cNvSpPr>
          <p:nvPr/>
        </p:nvSpPr>
        <p:spPr bwMode="auto">
          <a:xfrm>
            <a:off x="5249863" y="6338888"/>
            <a:ext cx="27654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NGC 5128</a:t>
            </a:r>
            <a:endParaRPr lang="en-US" altLang="en-US" sz="28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Centaurus A: Ground &amp; HST</a:t>
            </a:r>
          </a:p>
        </p:txBody>
      </p:sp>
      <p:pic>
        <p:nvPicPr>
          <p:cNvPr id="34819" name="Picture 6" descr="CenAHstPlus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 b="4375"/>
          <a:stretch>
            <a:fillRect/>
          </a:stretch>
        </p:blipFill>
        <p:spPr bwMode="auto">
          <a:xfrm>
            <a:off x="515938" y="722313"/>
            <a:ext cx="8226425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Centaurus A: Visible &amp; IR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z="3600" smtClean="0"/>
          </a:p>
        </p:txBody>
      </p:sp>
      <p:pic>
        <p:nvPicPr>
          <p:cNvPr id="35844" name="Picture 5" descr="CenANucleusH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 b="4750"/>
          <a:stretch>
            <a:fillRect/>
          </a:stretch>
        </p:blipFill>
        <p:spPr bwMode="auto">
          <a:xfrm>
            <a:off x="457200" y="744538"/>
            <a:ext cx="8226425" cy="611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1622" name="Text Box 6"/>
          <p:cNvSpPr txBox="1">
            <a:spLocks noChangeArrowheads="1"/>
          </p:cNvSpPr>
          <p:nvPr/>
        </p:nvSpPr>
        <p:spPr bwMode="auto">
          <a:xfrm>
            <a:off x="5326063" y="958850"/>
            <a:ext cx="38179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</a:rPr>
              <a:t>Tilted white disk 130 ly in diameter may be hiding 1GM</a:t>
            </a:r>
            <a:r>
              <a:rPr lang="en-US" altLang="en-US" sz="2400" baseline="-25000">
                <a:solidFill>
                  <a:srgbClr val="FFFF00"/>
                </a:solidFill>
                <a:latin typeface="Comic Sans MS" pitchFamily="66" charset="0"/>
              </a:rPr>
              <a:t>Sol</a:t>
            </a: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</a:rPr>
              <a:t> Black Hole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751623" name="Text Box 7"/>
          <p:cNvSpPr txBox="1">
            <a:spLocks noChangeArrowheads="1"/>
          </p:cNvSpPr>
          <p:nvPr/>
        </p:nvSpPr>
        <p:spPr bwMode="auto">
          <a:xfrm>
            <a:off x="5921375" y="5314950"/>
            <a:ext cx="2676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  <a:latin typeface="Comic Sans MS" pitchFamily="66" charset="0"/>
              </a:rPr>
              <a:t>1GM</a:t>
            </a:r>
            <a:r>
              <a:rPr lang="en-US" altLang="en-US" baseline="-25000">
                <a:solidFill>
                  <a:srgbClr val="FFFF00"/>
                </a:solidFill>
                <a:latin typeface="Comic Sans MS" pitchFamily="66" charset="0"/>
              </a:rPr>
              <a:t>Sol</a:t>
            </a:r>
            <a:r>
              <a:rPr lang="en-US" altLang="en-US">
                <a:solidFill>
                  <a:srgbClr val="FFFF00"/>
                </a:solidFill>
                <a:latin typeface="Comic Sans MS" pitchFamily="66" charset="0"/>
              </a:rPr>
              <a:t> = 1 billion times the mass of Sol</a:t>
            </a:r>
            <a:endParaRPr lang="en-US" altLang="en-US">
              <a:latin typeface="Comic Sans MS" pitchFamily="66" charset="0"/>
            </a:endParaRPr>
          </a:p>
        </p:txBody>
      </p:sp>
      <p:sp>
        <p:nvSpPr>
          <p:cNvPr id="35847" name="Line 8"/>
          <p:cNvSpPr>
            <a:spLocks noChangeShapeType="1"/>
          </p:cNvSpPr>
          <p:nvPr/>
        </p:nvSpPr>
        <p:spPr bwMode="auto">
          <a:xfrm flipH="1">
            <a:off x="7305675" y="2154238"/>
            <a:ext cx="239713" cy="2047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51625" name="Picture 9" descr="CenANucleusJet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250"/>
            <a:ext cx="548640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1626" name="Text Box 10"/>
          <p:cNvSpPr txBox="1">
            <a:spLocks noChangeArrowheads="1"/>
          </p:cNvSpPr>
          <p:nvPr/>
        </p:nvSpPr>
        <p:spPr bwMode="auto">
          <a:xfrm>
            <a:off x="0" y="5726113"/>
            <a:ext cx="54991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</a:rPr>
              <a:t>Illustration of inner disk with jets heating red blobs</a:t>
            </a:r>
            <a:endParaRPr lang="en-US" altLang="en-US" sz="24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1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51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51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51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1623" grpId="0"/>
      <p:bldP spid="751623" grpId="1"/>
      <p:bldP spid="7516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9" descr="CenAOptR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0538"/>
            <a:ext cx="4433888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10" descr="CenAOpticalXr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1738313"/>
            <a:ext cx="4433887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Centaurus A: Radio &amp; X-Ray</a:t>
            </a:r>
          </a:p>
        </p:txBody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 VLA and Chandra Observations</a:t>
            </a:r>
          </a:p>
        </p:txBody>
      </p:sp>
      <p:sp>
        <p:nvSpPr>
          <p:cNvPr id="36870" name="Line 7"/>
          <p:cNvSpPr>
            <a:spLocks noChangeShapeType="1"/>
          </p:cNvSpPr>
          <p:nvPr/>
        </p:nvSpPr>
        <p:spPr bwMode="auto">
          <a:xfrm>
            <a:off x="6926263" y="2139950"/>
            <a:ext cx="2921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2645" name="Text Box 5"/>
          <p:cNvSpPr txBox="1">
            <a:spLocks noChangeArrowheads="1"/>
          </p:cNvSpPr>
          <p:nvPr/>
        </p:nvSpPr>
        <p:spPr bwMode="auto">
          <a:xfrm>
            <a:off x="5103813" y="1784350"/>
            <a:ext cx="38179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</a:rPr>
              <a:t>X-Ray image shows jets from inner disk</a:t>
            </a:r>
            <a:endParaRPr lang="en-US" altLang="en-US" sz="2400">
              <a:latin typeface="Comic Sans MS" pitchFamily="66" charset="0"/>
            </a:endParaRPr>
          </a:p>
        </p:txBody>
      </p:sp>
      <p:sp>
        <p:nvSpPr>
          <p:cNvPr id="752651" name="Text Box 11"/>
          <p:cNvSpPr txBox="1">
            <a:spLocks noChangeArrowheads="1"/>
          </p:cNvSpPr>
          <p:nvPr/>
        </p:nvSpPr>
        <p:spPr bwMode="auto">
          <a:xfrm>
            <a:off x="744538" y="1730375"/>
            <a:ext cx="38179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latin typeface="Comic Sans MS" pitchFamily="66" charset="0"/>
              </a:rPr>
              <a:t>Radio image shows jets from inner disk</a:t>
            </a:r>
            <a:endParaRPr lang="en-US" altLang="en-US" sz="24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362" name="Picture 2" descr="AndromedaGalax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7359">
            <a:off x="4170363" y="2122488"/>
            <a:ext cx="4973637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Radio Astronomy</a:t>
            </a:r>
          </a:p>
        </p:txBody>
      </p:sp>
      <p:sp>
        <p:nvSpPr>
          <p:cNvPr id="783364" name="Text Box 4"/>
          <p:cNvSpPr txBox="1">
            <a:spLocks noChangeArrowheads="1"/>
          </p:cNvSpPr>
          <p:nvPr/>
        </p:nvSpPr>
        <p:spPr bwMode="auto">
          <a:xfrm>
            <a:off x="5576888" y="5629275"/>
            <a:ext cx="2157412" cy="8223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latin typeface="Comic Sans MS" pitchFamily="66" charset="0"/>
                <a:cs typeface="+mn-cs"/>
              </a:rPr>
              <a:t>Andromeda Galaxy</a:t>
            </a:r>
          </a:p>
        </p:txBody>
      </p:sp>
      <p:pic>
        <p:nvPicPr>
          <p:cNvPr id="783365" name="Picture 5" descr="ComaClu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250"/>
            <a:ext cx="4476750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3366" name="Text Box 6"/>
          <p:cNvSpPr txBox="1">
            <a:spLocks noChangeArrowheads="1"/>
          </p:cNvSpPr>
          <p:nvPr/>
        </p:nvSpPr>
        <p:spPr bwMode="auto">
          <a:xfrm>
            <a:off x="1160463" y="5638800"/>
            <a:ext cx="2157412" cy="8223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tx2"/>
                </a:solidFill>
                <a:latin typeface="Comic Sans MS" pitchFamily="66" charset="0"/>
                <a:cs typeface="+mn-cs"/>
              </a:rPr>
              <a:t>Coma Cluster of Galaxies</a:t>
            </a:r>
          </a:p>
        </p:txBody>
      </p:sp>
      <p:sp>
        <p:nvSpPr>
          <p:cNvPr id="783367" name="Text Box 7"/>
          <p:cNvSpPr txBox="1">
            <a:spLocks noChangeArrowheads="1"/>
          </p:cNvSpPr>
          <p:nvPr/>
        </p:nvSpPr>
        <p:spPr bwMode="auto">
          <a:xfrm>
            <a:off x="4835525" y="6461125"/>
            <a:ext cx="3641725" cy="3968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tx2"/>
                </a:solidFill>
                <a:latin typeface="Comic Sans MS" pitchFamily="66" charset="0"/>
                <a:cs typeface="+mn-cs"/>
              </a:rPr>
              <a:t>Dots are stars and nebulae</a:t>
            </a:r>
          </a:p>
        </p:txBody>
      </p:sp>
      <p:sp>
        <p:nvSpPr>
          <p:cNvPr id="783368" name="Text Box 8"/>
          <p:cNvSpPr txBox="1">
            <a:spLocks noChangeArrowheads="1"/>
          </p:cNvSpPr>
          <p:nvPr/>
        </p:nvSpPr>
        <p:spPr bwMode="auto">
          <a:xfrm>
            <a:off x="417513" y="6461125"/>
            <a:ext cx="3641725" cy="3968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chemeClr val="tx2"/>
                </a:solidFill>
                <a:latin typeface="Comic Sans MS" pitchFamily="66" charset="0"/>
                <a:cs typeface="+mn-cs"/>
              </a:rPr>
              <a:t>Dots are galaxies</a:t>
            </a:r>
          </a:p>
        </p:txBody>
      </p:sp>
      <p:sp>
        <p:nvSpPr>
          <p:cNvPr id="3789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0" y="541338"/>
            <a:ext cx="9144000" cy="2095500"/>
          </a:xfrm>
        </p:spPr>
        <p:txBody>
          <a:bodyPr/>
          <a:lstStyle/>
          <a:p>
            <a:pPr eaLnBrk="1" hangingPunct="1"/>
            <a:r>
              <a:rPr lang="en-US" altLang="en-US" smtClean="0"/>
              <a:t> VLA Observations of galaxies in clusters</a:t>
            </a:r>
          </a:p>
          <a:p>
            <a:pPr lvl="1" eaLnBrk="1" hangingPunct="1"/>
            <a:r>
              <a:rPr lang="en-US" altLang="en-US" smtClean="0"/>
              <a:t> Galaxies – stars bound by gravity</a:t>
            </a:r>
          </a:p>
          <a:p>
            <a:pPr lvl="2" eaLnBrk="1" hangingPunct="1"/>
            <a:r>
              <a:rPr lang="en-US" altLang="en-US" smtClean="0"/>
              <a:t> Milky Way ~ 300 Billion stars (like Andromeda)</a:t>
            </a:r>
          </a:p>
          <a:p>
            <a:pPr lvl="1" eaLnBrk="1" hangingPunct="1"/>
            <a:r>
              <a:rPr lang="en-US" altLang="en-US" smtClean="0"/>
              <a:t> Clusters – galaxies bound by gravity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421563" y="2128838"/>
            <a:ext cx="1722437" cy="908050"/>
            <a:chOff x="4675" y="0"/>
            <a:chExt cx="1085" cy="572"/>
          </a:xfrm>
        </p:grpSpPr>
        <p:pic>
          <p:nvPicPr>
            <p:cNvPr id="37899" name="Picture 11" descr="noao_db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" y="0"/>
              <a:ext cx="1085" cy="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0" name="Text Box 12"/>
            <p:cNvSpPr txBox="1">
              <a:spLocks noChangeArrowheads="1"/>
            </p:cNvSpPr>
            <p:nvPr/>
          </p:nvSpPr>
          <p:spPr bwMode="auto">
            <a:xfrm>
              <a:off x="4700" y="396"/>
              <a:ext cx="10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>
                  <a:solidFill>
                    <a:schemeClr val="bg2"/>
                  </a:solidFill>
                </a:rPr>
                <a:t>Images from NOAO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83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3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3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3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83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83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3364" grpId="0"/>
      <p:bldP spid="783366" grpId="0"/>
      <p:bldP spid="783367" grpId="0"/>
      <p:bldP spid="7833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  <a:effectLst>
            <a:outerShdw dist="45791" dir="3378596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SOAR: Galaxies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74762" y="2520950"/>
            <a:ext cx="7412037" cy="1873250"/>
          </a:xfrm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/>
            <a:r>
              <a:rPr lang="en-US" altLang="en-US" sz="4000" dirty="0" smtClean="0"/>
              <a:t>Other Galaxies, Clusters and Superclusters</a:t>
            </a:r>
            <a:endParaRPr lang="en-US" altLang="en-US" sz="4000" dirty="0"/>
          </a:p>
        </p:txBody>
      </p:sp>
      <p:pic>
        <p:nvPicPr>
          <p:cNvPr id="6148" name="Picture 11" descr="balloon09transparen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33525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5051425"/>
            <a:ext cx="91440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400" dir="2700000" algn="ctr" rotWithShape="0">
              <a:schemeClr val="bg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3600" kern="0" dirty="0">
                <a:solidFill>
                  <a:srgbClr val="FFFF00"/>
                </a:solidFill>
                <a:latin typeface="Comic Sans MS"/>
              </a:rPr>
              <a:t>Aileen A. O’Donoghue                                 </a:t>
            </a:r>
            <a:r>
              <a:rPr lang="en-US" sz="2800" kern="0" dirty="0">
                <a:solidFill>
                  <a:srgbClr val="FFFF00"/>
                </a:solidFill>
                <a:latin typeface="Comic Sans MS"/>
              </a:rPr>
              <a:t>Priest Associate Professor of Physics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55" y="6346144"/>
            <a:ext cx="5611091" cy="511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777875" y="0"/>
            <a:ext cx="7793038" cy="749300"/>
          </a:xfrm>
        </p:spPr>
        <p:txBody>
          <a:bodyPr/>
          <a:lstStyle/>
          <a:p>
            <a:pPr eaLnBrk="1" hangingPunct="1"/>
            <a:r>
              <a:rPr lang="en-US" altLang="en-US" smtClean="0"/>
              <a:t>Clusters of Galaxies</a:t>
            </a:r>
          </a:p>
        </p:txBody>
      </p:sp>
      <p:pic>
        <p:nvPicPr>
          <p:cNvPr id="38915" name="Picture 3" descr="F15-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630363"/>
            <a:ext cx="79248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2164" name="Text Box 4"/>
          <p:cNvSpPr txBox="1">
            <a:spLocks noChangeArrowheads="1"/>
          </p:cNvSpPr>
          <p:nvPr/>
        </p:nvSpPr>
        <p:spPr bwMode="auto">
          <a:xfrm>
            <a:off x="598488" y="720725"/>
            <a:ext cx="81041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Hundreds to thousands of galaxies gravitationally bound.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AACHDHS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2" b="52676"/>
          <a:stretch>
            <a:fillRect/>
          </a:stretch>
        </p:blipFill>
        <p:spPr bwMode="auto">
          <a:xfrm>
            <a:off x="4945063" y="261938"/>
            <a:ext cx="3943350" cy="297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479425" y="747713"/>
            <a:ext cx="4279900" cy="1665287"/>
          </a:xfrm>
        </p:spPr>
        <p:txBody>
          <a:bodyPr/>
          <a:lstStyle/>
          <a:p>
            <a:pPr eaLnBrk="1" hangingPunct="1"/>
            <a:r>
              <a:rPr lang="en-US" altLang="en-US" smtClean="0"/>
              <a:t>Clusters of Galaxies</a:t>
            </a:r>
          </a:p>
        </p:txBody>
      </p:sp>
      <p:grpSp>
        <p:nvGrpSpPr>
          <p:cNvPr id="39940" name="Group 10"/>
          <p:cNvGrpSpPr>
            <a:grpSpLocks/>
          </p:cNvGrpSpPr>
          <p:nvPr/>
        </p:nvGrpSpPr>
        <p:grpSpPr bwMode="auto">
          <a:xfrm>
            <a:off x="407988" y="2446338"/>
            <a:ext cx="5578475" cy="4106862"/>
            <a:chOff x="257" y="1541"/>
            <a:chExt cx="3514" cy="2587"/>
          </a:xfrm>
        </p:grpSpPr>
        <p:pic>
          <p:nvPicPr>
            <p:cNvPr id="39945" name="Picture 5" descr="AACHDHS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705" r="34195"/>
            <a:stretch>
              <a:fillRect/>
            </a:stretch>
          </p:blipFill>
          <p:spPr bwMode="auto">
            <a:xfrm>
              <a:off x="257" y="1541"/>
              <a:ext cx="3514" cy="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6" name="Freeform 8"/>
            <p:cNvSpPr>
              <a:spLocks/>
            </p:cNvSpPr>
            <p:nvPr/>
          </p:nvSpPr>
          <p:spPr bwMode="auto">
            <a:xfrm>
              <a:off x="1749" y="1542"/>
              <a:ext cx="708" cy="1163"/>
            </a:xfrm>
            <a:custGeom>
              <a:avLst/>
              <a:gdLst>
                <a:gd name="T0" fmla="*/ 0 w 708"/>
                <a:gd name="T1" fmla="*/ 1163 h 1163"/>
                <a:gd name="T2" fmla="*/ 114 w 708"/>
                <a:gd name="T3" fmla="*/ 1163 h 1163"/>
                <a:gd name="T4" fmla="*/ 708 w 708"/>
                <a:gd name="T5" fmla="*/ 0 h 1163"/>
                <a:gd name="T6" fmla="*/ 594 w 708"/>
                <a:gd name="T7" fmla="*/ 0 h 1163"/>
                <a:gd name="T8" fmla="*/ 0 w 708"/>
                <a:gd name="T9" fmla="*/ 1161 h 11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8"/>
                <a:gd name="T16" fmla="*/ 0 h 1163"/>
                <a:gd name="T17" fmla="*/ 708 w 708"/>
                <a:gd name="T18" fmla="*/ 1163 h 11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8" h="1163">
                  <a:moveTo>
                    <a:pt x="0" y="1163"/>
                  </a:moveTo>
                  <a:lnTo>
                    <a:pt x="114" y="1163"/>
                  </a:lnTo>
                  <a:lnTo>
                    <a:pt x="708" y="0"/>
                  </a:lnTo>
                  <a:lnTo>
                    <a:pt x="594" y="0"/>
                  </a:lnTo>
                  <a:lnTo>
                    <a:pt x="0" y="1161"/>
                  </a:lnTo>
                </a:path>
              </a:pathLst>
            </a:custGeom>
            <a:solidFill>
              <a:srgbClr val="342162"/>
            </a:solidFill>
            <a:ln w="9525">
              <a:solidFill>
                <a:srgbClr val="34216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47" name="Freeform 9"/>
            <p:cNvSpPr>
              <a:spLocks/>
            </p:cNvSpPr>
            <p:nvPr/>
          </p:nvSpPr>
          <p:spPr bwMode="auto">
            <a:xfrm>
              <a:off x="2760" y="3030"/>
              <a:ext cx="999" cy="590"/>
            </a:xfrm>
            <a:custGeom>
              <a:avLst/>
              <a:gdLst>
                <a:gd name="T0" fmla="*/ 2 w 999"/>
                <a:gd name="T1" fmla="*/ 539 h 590"/>
                <a:gd name="T2" fmla="*/ 0 w 999"/>
                <a:gd name="T3" fmla="*/ 590 h 590"/>
                <a:gd name="T4" fmla="*/ 998 w 999"/>
                <a:gd name="T5" fmla="*/ 48 h 590"/>
                <a:gd name="T6" fmla="*/ 999 w 999"/>
                <a:gd name="T7" fmla="*/ 0 h 590"/>
                <a:gd name="T8" fmla="*/ 0 w 999"/>
                <a:gd name="T9" fmla="*/ 540 h 5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9"/>
                <a:gd name="T16" fmla="*/ 0 h 590"/>
                <a:gd name="T17" fmla="*/ 999 w 999"/>
                <a:gd name="T18" fmla="*/ 590 h 5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9" h="590">
                  <a:moveTo>
                    <a:pt x="2" y="539"/>
                  </a:moveTo>
                  <a:lnTo>
                    <a:pt x="0" y="590"/>
                  </a:lnTo>
                  <a:lnTo>
                    <a:pt x="998" y="48"/>
                  </a:lnTo>
                  <a:lnTo>
                    <a:pt x="999" y="0"/>
                  </a:lnTo>
                  <a:lnTo>
                    <a:pt x="0" y="540"/>
                  </a:lnTo>
                </a:path>
              </a:pathLst>
            </a:custGeom>
            <a:solidFill>
              <a:srgbClr val="342162"/>
            </a:solidFill>
            <a:ln w="9525">
              <a:solidFill>
                <a:srgbClr val="34216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1" name="Line 11"/>
          <p:cNvSpPr>
            <a:spLocks noChangeShapeType="1"/>
          </p:cNvSpPr>
          <p:nvPr/>
        </p:nvSpPr>
        <p:spPr bwMode="auto">
          <a:xfrm flipV="1">
            <a:off x="2832100" y="265113"/>
            <a:ext cx="2093913" cy="4056062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Line 12"/>
          <p:cNvSpPr>
            <a:spLocks noChangeShapeType="1"/>
          </p:cNvSpPr>
          <p:nvPr/>
        </p:nvSpPr>
        <p:spPr bwMode="auto">
          <a:xfrm flipV="1">
            <a:off x="4379913" y="3214688"/>
            <a:ext cx="4513262" cy="249237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Rectangle 13"/>
          <p:cNvSpPr>
            <a:spLocks noChangeArrowheads="1"/>
          </p:cNvSpPr>
          <p:nvPr/>
        </p:nvSpPr>
        <p:spPr bwMode="auto">
          <a:xfrm>
            <a:off x="4926013" y="250825"/>
            <a:ext cx="3967162" cy="2979738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33188" name="Text Box 4"/>
          <p:cNvSpPr txBox="1">
            <a:spLocks noChangeArrowheads="1"/>
          </p:cNvSpPr>
          <p:nvPr/>
        </p:nvSpPr>
        <p:spPr bwMode="auto">
          <a:xfrm>
            <a:off x="6161088" y="3898900"/>
            <a:ext cx="26400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Sol is in the “Local Group” part of Virgo Supercluster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VLA Radio Telescope</a:t>
            </a:r>
          </a:p>
        </p:txBody>
      </p:sp>
      <p:pic>
        <p:nvPicPr>
          <p:cNvPr id="40963" name="Picture 3" descr="VLAi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6"/>
          <a:stretch>
            <a:fillRect/>
          </a:stretch>
        </p:blipFill>
        <p:spPr bwMode="auto">
          <a:xfrm>
            <a:off x="0" y="666750"/>
            <a:ext cx="9144000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17588" y="4365625"/>
            <a:ext cx="7280275" cy="1944688"/>
            <a:chOff x="641" y="2750"/>
            <a:chExt cx="4586" cy="1225"/>
          </a:xfrm>
        </p:grpSpPr>
        <p:pic>
          <p:nvPicPr>
            <p:cNvPr id="40965" name="Picture 5" descr="contact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2" y="2771"/>
              <a:ext cx="1815" cy="1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4390" name="Text Box 6"/>
            <p:cNvSpPr txBox="1">
              <a:spLocks noChangeArrowheads="1"/>
            </p:cNvSpPr>
            <p:nvPr/>
          </p:nvSpPr>
          <p:spPr bwMode="auto">
            <a:xfrm>
              <a:off x="641" y="2750"/>
              <a:ext cx="2527" cy="1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>
                  <a:solidFill>
                    <a:srgbClr val="FFFF00"/>
                  </a:solidFill>
                  <a:latin typeface="Comic Sans MS" pitchFamily="66" charset="0"/>
                </a:rPr>
                <a:t>Where “Ellie” heard the signal of another civilization …</a:t>
              </a:r>
            </a:p>
            <a:p>
              <a:pPr algn="r" eaLnBrk="1" hangingPunct="1">
                <a:spcBef>
                  <a:spcPct val="50000"/>
                </a:spcBef>
              </a:pPr>
              <a:r>
                <a:rPr lang="en-US" altLang="en-US" sz="2400">
                  <a:solidFill>
                    <a:srgbClr val="FFFF00"/>
                  </a:solidFill>
                  <a:latin typeface="Comic Sans MS" pitchFamily="66" charset="0"/>
                </a:rPr>
                <a:t>Contact, The Movie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Radio Galaxies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250" y="538163"/>
            <a:ext cx="8226425" cy="5764212"/>
          </a:xfrm>
        </p:spPr>
        <p:txBody>
          <a:bodyPr/>
          <a:lstStyle/>
          <a:p>
            <a:pPr eaLnBrk="1" hangingPunct="1"/>
            <a:r>
              <a:rPr lang="en-US" altLang="en-US" smtClean="0"/>
              <a:t> Wide Angle Tailed Radio Galaxies</a:t>
            </a:r>
          </a:p>
          <a:p>
            <a:pPr lvl="1" eaLnBrk="1" hangingPunct="1"/>
            <a:r>
              <a:rPr lang="en-US" altLang="en-US" smtClean="0"/>
              <a:t> C-shaped radio emissions</a:t>
            </a:r>
          </a:p>
          <a:p>
            <a:pPr lvl="1" eaLnBrk="1" hangingPunct="1"/>
            <a:r>
              <a:rPr lang="en-US" altLang="en-US" smtClean="0"/>
              <a:t> shaped by “winds” due to smaller 		    clusters of galaxies merging together … </a:t>
            </a:r>
          </a:p>
          <a:p>
            <a:pPr lvl="1" eaLnBrk="1" hangingPunct="1"/>
            <a:r>
              <a:rPr lang="en-US" altLang="en-US" smtClean="0"/>
              <a:t> Even galaxies clusters are still evolving!</a:t>
            </a:r>
          </a:p>
        </p:txBody>
      </p:sp>
      <p:pic>
        <p:nvPicPr>
          <p:cNvPr id="41988" name="Picture 4" descr="1231B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7" r="15265"/>
          <a:stretch>
            <a:fillRect/>
          </a:stretch>
        </p:blipFill>
        <p:spPr bwMode="auto">
          <a:xfrm>
            <a:off x="1628775" y="3192463"/>
            <a:ext cx="2039938" cy="365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1159Dk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" r="3653"/>
          <a:stretch>
            <a:fillRect/>
          </a:stretch>
        </p:blipFill>
        <p:spPr bwMode="auto">
          <a:xfrm>
            <a:off x="3736975" y="3192463"/>
            <a:ext cx="2168525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0110b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r="4819"/>
          <a:stretch>
            <a:fillRect/>
          </a:stretch>
        </p:blipFill>
        <p:spPr bwMode="auto">
          <a:xfrm>
            <a:off x="0" y="3192463"/>
            <a:ext cx="1560513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7" descr="1636B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5" r="2585" b="5556"/>
          <a:stretch>
            <a:fillRect/>
          </a:stretch>
        </p:blipFill>
        <p:spPr bwMode="auto">
          <a:xfrm>
            <a:off x="5973763" y="3192463"/>
            <a:ext cx="3170237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8" descr="2236DarkBi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3" y="5027613"/>
            <a:ext cx="3081337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Line 9"/>
          <p:cNvSpPr>
            <a:spLocks noChangeShapeType="1"/>
          </p:cNvSpPr>
          <p:nvPr/>
        </p:nvSpPr>
        <p:spPr bwMode="auto">
          <a:xfrm rot="-1221129">
            <a:off x="2640013" y="3554413"/>
            <a:ext cx="0" cy="3082925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5418" name="Text Box 10"/>
          <p:cNvSpPr txBox="1">
            <a:spLocks noChangeArrowheads="1"/>
          </p:cNvSpPr>
          <p:nvPr/>
        </p:nvSpPr>
        <p:spPr bwMode="auto">
          <a:xfrm>
            <a:off x="1641475" y="4622800"/>
            <a:ext cx="1998663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rgbClr val="FFFF00"/>
                </a:solidFill>
                <a:latin typeface="Comic Sans MS" pitchFamily="66" charset="0"/>
                <a:cs typeface="+mn-cs"/>
              </a:rPr>
              <a:t>~ 500,000 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2"/>
          <p:cNvGrpSpPr>
            <a:grpSpLocks/>
          </p:cNvGrpSpPr>
          <p:nvPr/>
        </p:nvGrpSpPr>
        <p:grpSpPr bwMode="auto">
          <a:xfrm rot="5400000">
            <a:off x="-644525" y="2819400"/>
            <a:ext cx="5299075" cy="3311525"/>
            <a:chOff x="1064" y="1266"/>
            <a:chExt cx="8347" cy="5214"/>
          </a:xfrm>
        </p:grpSpPr>
        <p:sp>
          <p:nvSpPr>
            <p:cNvPr id="43018" name="Freeform 3"/>
            <p:cNvSpPr>
              <a:spLocks/>
            </p:cNvSpPr>
            <p:nvPr/>
          </p:nvSpPr>
          <p:spPr bwMode="auto">
            <a:xfrm rot="2411209">
              <a:off x="4377" y="2146"/>
              <a:ext cx="1327" cy="2474"/>
            </a:xfrm>
            <a:custGeom>
              <a:avLst/>
              <a:gdLst>
                <a:gd name="T0" fmla="*/ 0 w 708"/>
                <a:gd name="T1" fmla="*/ 11719 h 1677"/>
                <a:gd name="T2" fmla="*/ 2641 w 708"/>
                <a:gd name="T3" fmla="*/ 11572 h 1677"/>
                <a:gd name="T4" fmla="*/ 4307 w 708"/>
                <a:gd name="T5" fmla="*/ 11444 h 1677"/>
                <a:gd name="T6" fmla="*/ 6039 w 708"/>
                <a:gd name="T7" fmla="*/ 11261 h 1677"/>
                <a:gd name="T8" fmla="*/ 7703 w 708"/>
                <a:gd name="T9" fmla="*/ 11005 h 1677"/>
                <a:gd name="T10" fmla="*/ 9370 w 708"/>
                <a:gd name="T11" fmla="*/ 10606 h 1677"/>
                <a:gd name="T12" fmla="*/ 11034 w 708"/>
                <a:gd name="T13" fmla="*/ 10085 h 1677"/>
                <a:gd name="T14" fmla="*/ 12492 w 708"/>
                <a:gd name="T15" fmla="*/ 9456 h 1677"/>
                <a:gd name="T16" fmla="*/ 13525 w 708"/>
                <a:gd name="T17" fmla="*/ 8911 h 1677"/>
                <a:gd name="T18" fmla="*/ 14498 w 708"/>
                <a:gd name="T19" fmla="*/ 8281 h 1677"/>
                <a:gd name="T20" fmla="*/ 15268 w 708"/>
                <a:gd name="T21" fmla="*/ 7546 h 1677"/>
                <a:gd name="T22" fmla="*/ 15823 w 708"/>
                <a:gd name="T23" fmla="*/ 6836 h 1677"/>
                <a:gd name="T24" fmla="*/ 16245 w 708"/>
                <a:gd name="T25" fmla="*/ 5789 h 1677"/>
                <a:gd name="T26" fmla="*/ 16374 w 708"/>
                <a:gd name="T27" fmla="*/ 5032 h 1677"/>
                <a:gd name="T28" fmla="*/ 16304 w 708"/>
                <a:gd name="T29" fmla="*/ 4194 h 1677"/>
                <a:gd name="T30" fmla="*/ 16164 w 708"/>
                <a:gd name="T31" fmla="*/ 3352 h 1677"/>
                <a:gd name="T32" fmla="*/ 15896 w 708"/>
                <a:gd name="T33" fmla="*/ 2579 h 1677"/>
                <a:gd name="T34" fmla="*/ 15551 w 708"/>
                <a:gd name="T35" fmla="*/ 2014 h 1677"/>
                <a:gd name="T36" fmla="*/ 15060 w 708"/>
                <a:gd name="T37" fmla="*/ 1365 h 1677"/>
                <a:gd name="T38" fmla="*/ 14288 w 708"/>
                <a:gd name="T39" fmla="*/ 710 h 1677"/>
                <a:gd name="T40" fmla="*/ 13328 w 708"/>
                <a:gd name="T41" fmla="*/ 276 h 1677"/>
                <a:gd name="T42" fmla="*/ 12142 w 708"/>
                <a:gd name="T43" fmla="*/ 60 h 1677"/>
                <a:gd name="T44" fmla="*/ 10760 w 708"/>
                <a:gd name="T45" fmla="*/ 0 h 1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08"/>
                <a:gd name="T70" fmla="*/ 0 h 1677"/>
                <a:gd name="T71" fmla="*/ 708 w 708"/>
                <a:gd name="T72" fmla="*/ 1677 h 1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08" h="1677">
                  <a:moveTo>
                    <a:pt x="0" y="1677"/>
                  </a:moveTo>
                  <a:cubicBezTo>
                    <a:pt x="18" y="1674"/>
                    <a:pt x="83" y="1662"/>
                    <a:pt x="114" y="1656"/>
                  </a:cubicBezTo>
                  <a:cubicBezTo>
                    <a:pt x="145" y="1650"/>
                    <a:pt x="162" y="1645"/>
                    <a:pt x="186" y="1638"/>
                  </a:cubicBezTo>
                  <a:cubicBezTo>
                    <a:pt x="210" y="1631"/>
                    <a:pt x="236" y="1622"/>
                    <a:pt x="261" y="1611"/>
                  </a:cubicBezTo>
                  <a:cubicBezTo>
                    <a:pt x="286" y="1600"/>
                    <a:pt x="309" y="1590"/>
                    <a:pt x="333" y="1575"/>
                  </a:cubicBezTo>
                  <a:cubicBezTo>
                    <a:pt x="357" y="1560"/>
                    <a:pt x="381" y="1540"/>
                    <a:pt x="405" y="1518"/>
                  </a:cubicBezTo>
                  <a:cubicBezTo>
                    <a:pt x="429" y="1496"/>
                    <a:pt x="455" y="1470"/>
                    <a:pt x="477" y="1443"/>
                  </a:cubicBezTo>
                  <a:cubicBezTo>
                    <a:pt x="499" y="1416"/>
                    <a:pt x="522" y="1381"/>
                    <a:pt x="540" y="1353"/>
                  </a:cubicBezTo>
                  <a:cubicBezTo>
                    <a:pt x="558" y="1325"/>
                    <a:pt x="570" y="1303"/>
                    <a:pt x="585" y="1275"/>
                  </a:cubicBezTo>
                  <a:cubicBezTo>
                    <a:pt x="600" y="1247"/>
                    <a:pt x="615" y="1217"/>
                    <a:pt x="627" y="1185"/>
                  </a:cubicBezTo>
                  <a:cubicBezTo>
                    <a:pt x="639" y="1153"/>
                    <a:pt x="651" y="1114"/>
                    <a:pt x="660" y="1080"/>
                  </a:cubicBezTo>
                  <a:cubicBezTo>
                    <a:pt x="669" y="1046"/>
                    <a:pt x="677" y="1020"/>
                    <a:pt x="684" y="978"/>
                  </a:cubicBezTo>
                  <a:cubicBezTo>
                    <a:pt x="691" y="936"/>
                    <a:pt x="698" y="871"/>
                    <a:pt x="702" y="828"/>
                  </a:cubicBezTo>
                  <a:cubicBezTo>
                    <a:pt x="706" y="785"/>
                    <a:pt x="708" y="758"/>
                    <a:pt x="708" y="720"/>
                  </a:cubicBezTo>
                  <a:cubicBezTo>
                    <a:pt x="708" y="682"/>
                    <a:pt x="706" y="640"/>
                    <a:pt x="705" y="600"/>
                  </a:cubicBezTo>
                  <a:cubicBezTo>
                    <a:pt x="704" y="560"/>
                    <a:pt x="702" y="518"/>
                    <a:pt x="699" y="480"/>
                  </a:cubicBezTo>
                  <a:cubicBezTo>
                    <a:pt x="696" y="442"/>
                    <a:pt x="692" y="401"/>
                    <a:pt x="687" y="369"/>
                  </a:cubicBezTo>
                  <a:cubicBezTo>
                    <a:pt x="682" y="337"/>
                    <a:pt x="678" y="317"/>
                    <a:pt x="672" y="288"/>
                  </a:cubicBezTo>
                  <a:cubicBezTo>
                    <a:pt x="666" y="259"/>
                    <a:pt x="660" y="226"/>
                    <a:pt x="651" y="195"/>
                  </a:cubicBezTo>
                  <a:cubicBezTo>
                    <a:pt x="642" y="164"/>
                    <a:pt x="630" y="128"/>
                    <a:pt x="618" y="102"/>
                  </a:cubicBezTo>
                  <a:cubicBezTo>
                    <a:pt x="606" y="76"/>
                    <a:pt x="591" y="54"/>
                    <a:pt x="576" y="39"/>
                  </a:cubicBezTo>
                  <a:cubicBezTo>
                    <a:pt x="561" y="24"/>
                    <a:pt x="543" y="15"/>
                    <a:pt x="525" y="9"/>
                  </a:cubicBezTo>
                  <a:cubicBezTo>
                    <a:pt x="507" y="3"/>
                    <a:pt x="477" y="2"/>
                    <a:pt x="465" y="0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9" name="Freeform 4"/>
            <p:cNvSpPr>
              <a:spLocks/>
            </p:cNvSpPr>
            <p:nvPr/>
          </p:nvSpPr>
          <p:spPr bwMode="auto">
            <a:xfrm rot="2411209">
              <a:off x="3336" y="1266"/>
              <a:ext cx="1328" cy="2474"/>
            </a:xfrm>
            <a:custGeom>
              <a:avLst/>
              <a:gdLst>
                <a:gd name="T0" fmla="*/ 0 w 708"/>
                <a:gd name="T1" fmla="*/ 11719 h 1677"/>
                <a:gd name="T2" fmla="*/ 2647 w 708"/>
                <a:gd name="T3" fmla="*/ 11572 h 1677"/>
                <a:gd name="T4" fmla="*/ 4324 w 708"/>
                <a:gd name="T5" fmla="*/ 11444 h 1677"/>
                <a:gd name="T6" fmla="*/ 6066 w 708"/>
                <a:gd name="T7" fmla="*/ 11261 h 1677"/>
                <a:gd name="T8" fmla="*/ 7734 w 708"/>
                <a:gd name="T9" fmla="*/ 11005 h 1677"/>
                <a:gd name="T10" fmla="*/ 9412 w 708"/>
                <a:gd name="T11" fmla="*/ 10606 h 1677"/>
                <a:gd name="T12" fmla="*/ 11080 w 708"/>
                <a:gd name="T13" fmla="*/ 10085 h 1677"/>
                <a:gd name="T14" fmla="*/ 12539 w 708"/>
                <a:gd name="T15" fmla="*/ 9456 h 1677"/>
                <a:gd name="T16" fmla="*/ 13580 w 708"/>
                <a:gd name="T17" fmla="*/ 8911 h 1677"/>
                <a:gd name="T18" fmla="*/ 14559 w 708"/>
                <a:gd name="T19" fmla="*/ 8281 h 1677"/>
                <a:gd name="T20" fmla="*/ 15323 w 708"/>
                <a:gd name="T21" fmla="*/ 7546 h 1677"/>
                <a:gd name="T22" fmla="*/ 15885 w 708"/>
                <a:gd name="T23" fmla="*/ 6836 h 1677"/>
                <a:gd name="T24" fmla="*/ 16300 w 708"/>
                <a:gd name="T25" fmla="*/ 5789 h 1677"/>
                <a:gd name="T26" fmla="*/ 16437 w 708"/>
                <a:gd name="T27" fmla="*/ 5032 h 1677"/>
                <a:gd name="T28" fmla="*/ 16367 w 708"/>
                <a:gd name="T29" fmla="*/ 4194 h 1677"/>
                <a:gd name="T30" fmla="*/ 16227 w 708"/>
                <a:gd name="T31" fmla="*/ 3352 h 1677"/>
                <a:gd name="T32" fmla="*/ 15955 w 708"/>
                <a:gd name="T33" fmla="*/ 2579 h 1677"/>
                <a:gd name="T34" fmla="*/ 15593 w 708"/>
                <a:gd name="T35" fmla="*/ 2014 h 1677"/>
                <a:gd name="T36" fmla="*/ 15111 w 708"/>
                <a:gd name="T37" fmla="*/ 1365 h 1677"/>
                <a:gd name="T38" fmla="*/ 14347 w 708"/>
                <a:gd name="T39" fmla="*/ 710 h 1677"/>
                <a:gd name="T40" fmla="*/ 13370 w 708"/>
                <a:gd name="T41" fmla="*/ 276 h 1677"/>
                <a:gd name="T42" fmla="*/ 12194 w 708"/>
                <a:gd name="T43" fmla="*/ 60 h 1677"/>
                <a:gd name="T44" fmla="*/ 10798 w 708"/>
                <a:gd name="T45" fmla="*/ 0 h 1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08"/>
                <a:gd name="T70" fmla="*/ 0 h 1677"/>
                <a:gd name="T71" fmla="*/ 708 w 708"/>
                <a:gd name="T72" fmla="*/ 1677 h 1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08" h="1677">
                  <a:moveTo>
                    <a:pt x="0" y="1677"/>
                  </a:moveTo>
                  <a:cubicBezTo>
                    <a:pt x="18" y="1674"/>
                    <a:pt x="83" y="1662"/>
                    <a:pt x="114" y="1656"/>
                  </a:cubicBezTo>
                  <a:cubicBezTo>
                    <a:pt x="145" y="1650"/>
                    <a:pt x="162" y="1645"/>
                    <a:pt x="186" y="1638"/>
                  </a:cubicBezTo>
                  <a:cubicBezTo>
                    <a:pt x="210" y="1631"/>
                    <a:pt x="236" y="1622"/>
                    <a:pt x="261" y="1611"/>
                  </a:cubicBezTo>
                  <a:cubicBezTo>
                    <a:pt x="286" y="1600"/>
                    <a:pt x="309" y="1590"/>
                    <a:pt x="333" y="1575"/>
                  </a:cubicBezTo>
                  <a:cubicBezTo>
                    <a:pt x="357" y="1560"/>
                    <a:pt x="381" y="1540"/>
                    <a:pt x="405" y="1518"/>
                  </a:cubicBezTo>
                  <a:cubicBezTo>
                    <a:pt x="429" y="1496"/>
                    <a:pt x="455" y="1470"/>
                    <a:pt x="477" y="1443"/>
                  </a:cubicBezTo>
                  <a:cubicBezTo>
                    <a:pt x="499" y="1416"/>
                    <a:pt x="522" y="1381"/>
                    <a:pt x="540" y="1353"/>
                  </a:cubicBezTo>
                  <a:cubicBezTo>
                    <a:pt x="558" y="1325"/>
                    <a:pt x="570" y="1303"/>
                    <a:pt x="585" y="1275"/>
                  </a:cubicBezTo>
                  <a:cubicBezTo>
                    <a:pt x="600" y="1247"/>
                    <a:pt x="615" y="1217"/>
                    <a:pt x="627" y="1185"/>
                  </a:cubicBezTo>
                  <a:cubicBezTo>
                    <a:pt x="639" y="1153"/>
                    <a:pt x="651" y="1114"/>
                    <a:pt x="660" y="1080"/>
                  </a:cubicBezTo>
                  <a:cubicBezTo>
                    <a:pt x="669" y="1046"/>
                    <a:pt x="677" y="1020"/>
                    <a:pt x="684" y="978"/>
                  </a:cubicBezTo>
                  <a:cubicBezTo>
                    <a:pt x="691" y="936"/>
                    <a:pt x="698" y="871"/>
                    <a:pt x="702" y="828"/>
                  </a:cubicBezTo>
                  <a:cubicBezTo>
                    <a:pt x="706" y="785"/>
                    <a:pt x="708" y="758"/>
                    <a:pt x="708" y="720"/>
                  </a:cubicBezTo>
                  <a:cubicBezTo>
                    <a:pt x="708" y="682"/>
                    <a:pt x="706" y="640"/>
                    <a:pt x="705" y="600"/>
                  </a:cubicBezTo>
                  <a:cubicBezTo>
                    <a:pt x="704" y="560"/>
                    <a:pt x="702" y="518"/>
                    <a:pt x="699" y="480"/>
                  </a:cubicBezTo>
                  <a:cubicBezTo>
                    <a:pt x="696" y="442"/>
                    <a:pt x="692" y="401"/>
                    <a:pt x="687" y="369"/>
                  </a:cubicBezTo>
                  <a:cubicBezTo>
                    <a:pt x="682" y="337"/>
                    <a:pt x="678" y="317"/>
                    <a:pt x="672" y="288"/>
                  </a:cubicBezTo>
                  <a:cubicBezTo>
                    <a:pt x="666" y="259"/>
                    <a:pt x="660" y="226"/>
                    <a:pt x="651" y="195"/>
                  </a:cubicBezTo>
                  <a:cubicBezTo>
                    <a:pt x="642" y="164"/>
                    <a:pt x="630" y="128"/>
                    <a:pt x="618" y="102"/>
                  </a:cubicBezTo>
                  <a:cubicBezTo>
                    <a:pt x="606" y="76"/>
                    <a:pt x="591" y="54"/>
                    <a:pt x="576" y="39"/>
                  </a:cubicBezTo>
                  <a:cubicBezTo>
                    <a:pt x="561" y="24"/>
                    <a:pt x="543" y="15"/>
                    <a:pt x="525" y="9"/>
                  </a:cubicBezTo>
                  <a:cubicBezTo>
                    <a:pt x="507" y="3"/>
                    <a:pt x="477" y="2"/>
                    <a:pt x="465" y="0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0" name="Freeform 5"/>
            <p:cNvSpPr>
              <a:spLocks/>
            </p:cNvSpPr>
            <p:nvPr/>
          </p:nvSpPr>
          <p:spPr bwMode="auto">
            <a:xfrm rot="2411209">
              <a:off x="5416" y="3023"/>
              <a:ext cx="1328" cy="2474"/>
            </a:xfrm>
            <a:custGeom>
              <a:avLst/>
              <a:gdLst>
                <a:gd name="T0" fmla="*/ 0 w 708"/>
                <a:gd name="T1" fmla="*/ 11719 h 1677"/>
                <a:gd name="T2" fmla="*/ 2647 w 708"/>
                <a:gd name="T3" fmla="*/ 11572 h 1677"/>
                <a:gd name="T4" fmla="*/ 4324 w 708"/>
                <a:gd name="T5" fmla="*/ 11444 h 1677"/>
                <a:gd name="T6" fmla="*/ 6066 w 708"/>
                <a:gd name="T7" fmla="*/ 11261 h 1677"/>
                <a:gd name="T8" fmla="*/ 7734 w 708"/>
                <a:gd name="T9" fmla="*/ 11005 h 1677"/>
                <a:gd name="T10" fmla="*/ 9412 w 708"/>
                <a:gd name="T11" fmla="*/ 10606 h 1677"/>
                <a:gd name="T12" fmla="*/ 11080 w 708"/>
                <a:gd name="T13" fmla="*/ 10085 h 1677"/>
                <a:gd name="T14" fmla="*/ 12539 w 708"/>
                <a:gd name="T15" fmla="*/ 9456 h 1677"/>
                <a:gd name="T16" fmla="*/ 13580 w 708"/>
                <a:gd name="T17" fmla="*/ 8911 h 1677"/>
                <a:gd name="T18" fmla="*/ 14559 w 708"/>
                <a:gd name="T19" fmla="*/ 8281 h 1677"/>
                <a:gd name="T20" fmla="*/ 15323 w 708"/>
                <a:gd name="T21" fmla="*/ 7546 h 1677"/>
                <a:gd name="T22" fmla="*/ 15885 w 708"/>
                <a:gd name="T23" fmla="*/ 6836 h 1677"/>
                <a:gd name="T24" fmla="*/ 16300 w 708"/>
                <a:gd name="T25" fmla="*/ 5789 h 1677"/>
                <a:gd name="T26" fmla="*/ 16437 w 708"/>
                <a:gd name="T27" fmla="*/ 5032 h 1677"/>
                <a:gd name="T28" fmla="*/ 16367 w 708"/>
                <a:gd name="T29" fmla="*/ 4194 h 1677"/>
                <a:gd name="T30" fmla="*/ 16227 w 708"/>
                <a:gd name="T31" fmla="*/ 3352 h 1677"/>
                <a:gd name="T32" fmla="*/ 15955 w 708"/>
                <a:gd name="T33" fmla="*/ 2579 h 1677"/>
                <a:gd name="T34" fmla="*/ 15593 w 708"/>
                <a:gd name="T35" fmla="*/ 2014 h 1677"/>
                <a:gd name="T36" fmla="*/ 15111 w 708"/>
                <a:gd name="T37" fmla="*/ 1365 h 1677"/>
                <a:gd name="T38" fmla="*/ 14347 w 708"/>
                <a:gd name="T39" fmla="*/ 710 h 1677"/>
                <a:gd name="T40" fmla="*/ 13370 w 708"/>
                <a:gd name="T41" fmla="*/ 276 h 1677"/>
                <a:gd name="T42" fmla="*/ 12194 w 708"/>
                <a:gd name="T43" fmla="*/ 60 h 1677"/>
                <a:gd name="T44" fmla="*/ 10798 w 708"/>
                <a:gd name="T45" fmla="*/ 0 h 1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08"/>
                <a:gd name="T70" fmla="*/ 0 h 1677"/>
                <a:gd name="T71" fmla="*/ 708 w 708"/>
                <a:gd name="T72" fmla="*/ 1677 h 1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08" h="1677">
                  <a:moveTo>
                    <a:pt x="0" y="1677"/>
                  </a:moveTo>
                  <a:cubicBezTo>
                    <a:pt x="18" y="1674"/>
                    <a:pt x="83" y="1662"/>
                    <a:pt x="114" y="1656"/>
                  </a:cubicBezTo>
                  <a:cubicBezTo>
                    <a:pt x="145" y="1650"/>
                    <a:pt x="162" y="1645"/>
                    <a:pt x="186" y="1638"/>
                  </a:cubicBezTo>
                  <a:cubicBezTo>
                    <a:pt x="210" y="1631"/>
                    <a:pt x="236" y="1622"/>
                    <a:pt x="261" y="1611"/>
                  </a:cubicBezTo>
                  <a:cubicBezTo>
                    <a:pt x="286" y="1600"/>
                    <a:pt x="309" y="1590"/>
                    <a:pt x="333" y="1575"/>
                  </a:cubicBezTo>
                  <a:cubicBezTo>
                    <a:pt x="357" y="1560"/>
                    <a:pt x="381" y="1540"/>
                    <a:pt x="405" y="1518"/>
                  </a:cubicBezTo>
                  <a:cubicBezTo>
                    <a:pt x="429" y="1496"/>
                    <a:pt x="455" y="1470"/>
                    <a:pt x="477" y="1443"/>
                  </a:cubicBezTo>
                  <a:cubicBezTo>
                    <a:pt x="499" y="1416"/>
                    <a:pt x="522" y="1381"/>
                    <a:pt x="540" y="1353"/>
                  </a:cubicBezTo>
                  <a:cubicBezTo>
                    <a:pt x="558" y="1325"/>
                    <a:pt x="570" y="1303"/>
                    <a:pt x="585" y="1275"/>
                  </a:cubicBezTo>
                  <a:cubicBezTo>
                    <a:pt x="600" y="1247"/>
                    <a:pt x="615" y="1217"/>
                    <a:pt x="627" y="1185"/>
                  </a:cubicBezTo>
                  <a:cubicBezTo>
                    <a:pt x="639" y="1153"/>
                    <a:pt x="651" y="1114"/>
                    <a:pt x="660" y="1080"/>
                  </a:cubicBezTo>
                  <a:cubicBezTo>
                    <a:pt x="669" y="1046"/>
                    <a:pt x="677" y="1020"/>
                    <a:pt x="684" y="978"/>
                  </a:cubicBezTo>
                  <a:cubicBezTo>
                    <a:pt x="691" y="936"/>
                    <a:pt x="698" y="871"/>
                    <a:pt x="702" y="828"/>
                  </a:cubicBezTo>
                  <a:cubicBezTo>
                    <a:pt x="706" y="785"/>
                    <a:pt x="708" y="758"/>
                    <a:pt x="708" y="720"/>
                  </a:cubicBezTo>
                  <a:cubicBezTo>
                    <a:pt x="708" y="682"/>
                    <a:pt x="706" y="640"/>
                    <a:pt x="705" y="600"/>
                  </a:cubicBezTo>
                  <a:cubicBezTo>
                    <a:pt x="704" y="560"/>
                    <a:pt x="702" y="518"/>
                    <a:pt x="699" y="480"/>
                  </a:cubicBezTo>
                  <a:cubicBezTo>
                    <a:pt x="696" y="442"/>
                    <a:pt x="692" y="401"/>
                    <a:pt x="687" y="369"/>
                  </a:cubicBezTo>
                  <a:cubicBezTo>
                    <a:pt x="682" y="337"/>
                    <a:pt x="678" y="317"/>
                    <a:pt x="672" y="288"/>
                  </a:cubicBezTo>
                  <a:cubicBezTo>
                    <a:pt x="666" y="259"/>
                    <a:pt x="660" y="226"/>
                    <a:pt x="651" y="195"/>
                  </a:cubicBezTo>
                  <a:cubicBezTo>
                    <a:pt x="642" y="164"/>
                    <a:pt x="630" y="128"/>
                    <a:pt x="618" y="102"/>
                  </a:cubicBezTo>
                  <a:cubicBezTo>
                    <a:pt x="606" y="76"/>
                    <a:pt x="591" y="54"/>
                    <a:pt x="576" y="39"/>
                  </a:cubicBezTo>
                  <a:cubicBezTo>
                    <a:pt x="561" y="24"/>
                    <a:pt x="543" y="15"/>
                    <a:pt x="525" y="9"/>
                  </a:cubicBezTo>
                  <a:cubicBezTo>
                    <a:pt x="507" y="3"/>
                    <a:pt x="477" y="2"/>
                    <a:pt x="465" y="0"/>
                  </a:cubicBezTo>
                </a:path>
              </a:pathLst>
            </a:cu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Line 6"/>
            <p:cNvSpPr>
              <a:spLocks noChangeShapeType="1"/>
            </p:cNvSpPr>
            <p:nvPr/>
          </p:nvSpPr>
          <p:spPr bwMode="auto">
            <a:xfrm rot="2411209" flipV="1">
              <a:off x="1064" y="3554"/>
              <a:ext cx="8347" cy="1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Freeform 7"/>
            <p:cNvSpPr>
              <a:spLocks/>
            </p:cNvSpPr>
            <p:nvPr/>
          </p:nvSpPr>
          <p:spPr bwMode="auto">
            <a:xfrm rot="2411209">
              <a:off x="3555" y="1363"/>
              <a:ext cx="1116" cy="2481"/>
            </a:xfrm>
            <a:custGeom>
              <a:avLst/>
              <a:gdLst>
                <a:gd name="T0" fmla="*/ 7613 w 595"/>
                <a:gd name="T1" fmla="*/ 0 h 1682"/>
                <a:gd name="T2" fmla="*/ 5938 w 595"/>
                <a:gd name="T3" fmla="*/ 102 h 1682"/>
                <a:gd name="T4" fmla="*/ 4271 w 595"/>
                <a:gd name="T5" fmla="*/ 440 h 1682"/>
                <a:gd name="T6" fmla="*/ 2885 w 595"/>
                <a:gd name="T7" fmla="*/ 985 h 1682"/>
                <a:gd name="T8" fmla="*/ 1559 w 595"/>
                <a:gd name="T9" fmla="*/ 1842 h 1682"/>
                <a:gd name="T10" fmla="*/ 506 w 595"/>
                <a:gd name="T11" fmla="*/ 3101 h 1682"/>
                <a:gd name="T12" fmla="*/ 99 w 595"/>
                <a:gd name="T13" fmla="*/ 4378 h 1682"/>
                <a:gd name="T14" fmla="*/ 28 w 595"/>
                <a:gd name="T15" fmla="*/ 5701 h 1682"/>
                <a:gd name="T16" fmla="*/ 240 w 595"/>
                <a:gd name="T17" fmla="*/ 7144 h 1682"/>
                <a:gd name="T18" fmla="*/ 852 w 595"/>
                <a:gd name="T19" fmla="*/ 8378 h 1682"/>
                <a:gd name="T20" fmla="*/ 2118 w 595"/>
                <a:gd name="T21" fmla="*/ 9573 h 1682"/>
                <a:gd name="T22" fmla="*/ 4198 w 595"/>
                <a:gd name="T23" fmla="*/ 10641 h 1682"/>
                <a:gd name="T24" fmla="*/ 7054 w 595"/>
                <a:gd name="T25" fmla="*/ 11331 h 1682"/>
                <a:gd name="T26" fmla="*/ 9494 w 595"/>
                <a:gd name="T27" fmla="*/ 11628 h 1682"/>
                <a:gd name="T28" fmla="*/ 11588 w 595"/>
                <a:gd name="T29" fmla="*/ 11729 h 1682"/>
                <a:gd name="T30" fmla="*/ 13812 w 595"/>
                <a:gd name="T31" fmla="*/ 11710 h 16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95"/>
                <a:gd name="T49" fmla="*/ 0 h 1682"/>
                <a:gd name="T50" fmla="*/ 595 w 595"/>
                <a:gd name="T51" fmla="*/ 1682 h 168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95" h="1682">
                  <a:moveTo>
                    <a:pt x="328" y="0"/>
                  </a:moveTo>
                  <a:cubicBezTo>
                    <a:pt x="305" y="1"/>
                    <a:pt x="280" y="5"/>
                    <a:pt x="256" y="15"/>
                  </a:cubicBezTo>
                  <a:cubicBezTo>
                    <a:pt x="232" y="25"/>
                    <a:pt x="206" y="42"/>
                    <a:pt x="184" y="63"/>
                  </a:cubicBezTo>
                  <a:cubicBezTo>
                    <a:pt x="162" y="84"/>
                    <a:pt x="143" y="108"/>
                    <a:pt x="124" y="141"/>
                  </a:cubicBezTo>
                  <a:cubicBezTo>
                    <a:pt x="105" y="174"/>
                    <a:pt x="84" y="214"/>
                    <a:pt x="67" y="264"/>
                  </a:cubicBezTo>
                  <a:cubicBezTo>
                    <a:pt x="50" y="314"/>
                    <a:pt x="32" y="384"/>
                    <a:pt x="22" y="444"/>
                  </a:cubicBezTo>
                  <a:cubicBezTo>
                    <a:pt x="12" y="504"/>
                    <a:pt x="8" y="565"/>
                    <a:pt x="4" y="627"/>
                  </a:cubicBezTo>
                  <a:cubicBezTo>
                    <a:pt x="0" y="689"/>
                    <a:pt x="0" y="750"/>
                    <a:pt x="1" y="816"/>
                  </a:cubicBezTo>
                  <a:cubicBezTo>
                    <a:pt x="2" y="882"/>
                    <a:pt x="4" y="959"/>
                    <a:pt x="10" y="1023"/>
                  </a:cubicBezTo>
                  <a:cubicBezTo>
                    <a:pt x="16" y="1087"/>
                    <a:pt x="24" y="1142"/>
                    <a:pt x="37" y="1200"/>
                  </a:cubicBezTo>
                  <a:cubicBezTo>
                    <a:pt x="50" y="1258"/>
                    <a:pt x="67" y="1317"/>
                    <a:pt x="91" y="1371"/>
                  </a:cubicBezTo>
                  <a:cubicBezTo>
                    <a:pt x="115" y="1425"/>
                    <a:pt x="145" y="1482"/>
                    <a:pt x="181" y="1524"/>
                  </a:cubicBezTo>
                  <a:cubicBezTo>
                    <a:pt x="217" y="1566"/>
                    <a:pt x="266" y="1600"/>
                    <a:pt x="304" y="1623"/>
                  </a:cubicBezTo>
                  <a:cubicBezTo>
                    <a:pt x="342" y="1646"/>
                    <a:pt x="377" y="1656"/>
                    <a:pt x="409" y="1665"/>
                  </a:cubicBezTo>
                  <a:cubicBezTo>
                    <a:pt x="441" y="1674"/>
                    <a:pt x="468" y="1678"/>
                    <a:pt x="499" y="1680"/>
                  </a:cubicBezTo>
                  <a:cubicBezTo>
                    <a:pt x="530" y="1682"/>
                    <a:pt x="575" y="1678"/>
                    <a:pt x="595" y="1677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3" name="Freeform 8"/>
            <p:cNvSpPr>
              <a:spLocks/>
            </p:cNvSpPr>
            <p:nvPr/>
          </p:nvSpPr>
          <p:spPr bwMode="auto">
            <a:xfrm>
              <a:off x="2244" y="2072"/>
              <a:ext cx="458" cy="955"/>
            </a:xfrm>
            <a:custGeom>
              <a:avLst/>
              <a:gdLst>
                <a:gd name="T0" fmla="*/ 29 w 458"/>
                <a:gd name="T1" fmla="*/ 0 h 955"/>
                <a:gd name="T2" fmla="*/ 11 w 458"/>
                <a:gd name="T3" fmla="*/ 281 h 955"/>
                <a:gd name="T4" fmla="*/ 94 w 458"/>
                <a:gd name="T5" fmla="*/ 542 h 955"/>
                <a:gd name="T6" fmla="*/ 203 w 458"/>
                <a:gd name="T7" fmla="*/ 716 h 955"/>
                <a:gd name="T8" fmla="*/ 318 w 458"/>
                <a:gd name="T9" fmla="*/ 842 h 955"/>
                <a:gd name="T10" fmla="*/ 458 w 458"/>
                <a:gd name="T11" fmla="*/ 955 h 9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8"/>
                <a:gd name="T19" fmla="*/ 0 h 955"/>
                <a:gd name="T20" fmla="*/ 458 w 458"/>
                <a:gd name="T21" fmla="*/ 955 h 9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8" h="955">
                  <a:moveTo>
                    <a:pt x="29" y="0"/>
                  </a:moveTo>
                  <a:cubicBezTo>
                    <a:pt x="26" y="47"/>
                    <a:pt x="0" y="191"/>
                    <a:pt x="11" y="281"/>
                  </a:cubicBezTo>
                  <a:cubicBezTo>
                    <a:pt x="23" y="373"/>
                    <a:pt x="61" y="470"/>
                    <a:pt x="94" y="542"/>
                  </a:cubicBezTo>
                  <a:cubicBezTo>
                    <a:pt x="126" y="614"/>
                    <a:pt x="166" y="667"/>
                    <a:pt x="203" y="716"/>
                  </a:cubicBezTo>
                  <a:cubicBezTo>
                    <a:pt x="241" y="765"/>
                    <a:pt x="276" y="802"/>
                    <a:pt x="318" y="842"/>
                  </a:cubicBezTo>
                  <a:cubicBezTo>
                    <a:pt x="361" y="881"/>
                    <a:pt x="429" y="932"/>
                    <a:pt x="458" y="955"/>
                  </a:cubicBez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4" name="Freeform 9"/>
            <p:cNvSpPr>
              <a:spLocks/>
            </p:cNvSpPr>
            <p:nvPr/>
          </p:nvSpPr>
          <p:spPr bwMode="auto">
            <a:xfrm rot="2411209">
              <a:off x="4595" y="2242"/>
              <a:ext cx="1115" cy="2481"/>
            </a:xfrm>
            <a:custGeom>
              <a:avLst/>
              <a:gdLst>
                <a:gd name="T0" fmla="*/ 7582 w 595"/>
                <a:gd name="T1" fmla="*/ 0 h 1682"/>
                <a:gd name="T2" fmla="*/ 5918 w 595"/>
                <a:gd name="T3" fmla="*/ 102 h 1682"/>
                <a:gd name="T4" fmla="*/ 4256 w 595"/>
                <a:gd name="T5" fmla="*/ 440 h 1682"/>
                <a:gd name="T6" fmla="*/ 2862 w 595"/>
                <a:gd name="T7" fmla="*/ 985 h 1682"/>
                <a:gd name="T8" fmla="*/ 1552 w 595"/>
                <a:gd name="T9" fmla="*/ 1842 h 1682"/>
                <a:gd name="T10" fmla="*/ 506 w 595"/>
                <a:gd name="T11" fmla="*/ 3101 h 1682"/>
                <a:gd name="T12" fmla="*/ 84 w 595"/>
                <a:gd name="T13" fmla="*/ 4378 h 1682"/>
                <a:gd name="T14" fmla="*/ 24 w 595"/>
                <a:gd name="T15" fmla="*/ 5701 h 1682"/>
                <a:gd name="T16" fmla="*/ 236 w 595"/>
                <a:gd name="T17" fmla="*/ 7144 h 1682"/>
                <a:gd name="T18" fmla="*/ 849 w 595"/>
                <a:gd name="T19" fmla="*/ 8378 h 1682"/>
                <a:gd name="T20" fmla="*/ 2106 w 595"/>
                <a:gd name="T21" fmla="*/ 9573 h 1682"/>
                <a:gd name="T22" fmla="*/ 4179 w 595"/>
                <a:gd name="T23" fmla="*/ 10641 h 1682"/>
                <a:gd name="T24" fmla="*/ 7027 w 595"/>
                <a:gd name="T25" fmla="*/ 11331 h 1682"/>
                <a:gd name="T26" fmla="*/ 9443 w 595"/>
                <a:gd name="T27" fmla="*/ 11628 h 1682"/>
                <a:gd name="T28" fmla="*/ 11529 w 595"/>
                <a:gd name="T29" fmla="*/ 11729 h 1682"/>
                <a:gd name="T30" fmla="*/ 13749 w 595"/>
                <a:gd name="T31" fmla="*/ 11710 h 16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95"/>
                <a:gd name="T49" fmla="*/ 0 h 1682"/>
                <a:gd name="T50" fmla="*/ 595 w 595"/>
                <a:gd name="T51" fmla="*/ 1682 h 168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95" h="1682">
                  <a:moveTo>
                    <a:pt x="328" y="0"/>
                  </a:moveTo>
                  <a:cubicBezTo>
                    <a:pt x="305" y="1"/>
                    <a:pt x="280" y="5"/>
                    <a:pt x="256" y="15"/>
                  </a:cubicBezTo>
                  <a:cubicBezTo>
                    <a:pt x="232" y="25"/>
                    <a:pt x="206" y="42"/>
                    <a:pt x="184" y="63"/>
                  </a:cubicBezTo>
                  <a:cubicBezTo>
                    <a:pt x="162" y="84"/>
                    <a:pt x="143" y="108"/>
                    <a:pt x="124" y="141"/>
                  </a:cubicBezTo>
                  <a:cubicBezTo>
                    <a:pt x="105" y="174"/>
                    <a:pt x="84" y="214"/>
                    <a:pt x="67" y="264"/>
                  </a:cubicBezTo>
                  <a:cubicBezTo>
                    <a:pt x="50" y="314"/>
                    <a:pt x="32" y="384"/>
                    <a:pt x="22" y="444"/>
                  </a:cubicBezTo>
                  <a:cubicBezTo>
                    <a:pt x="12" y="504"/>
                    <a:pt x="8" y="565"/>
                    <a:pt x="4" y="627"/>
                  </a:cubicBezTo>
                  <a:cubicBezTo>
                    <a:pt x="0" y="689"/>
                    <a:pt x="0" y="750"/>
                    <a:pt x="1" y="816"/>
                  </a:cubicBezTo>
                  <a:cubicBezTo>
                    <a:pt x="2" y="882"/>
                    <a:pt x="4" y="959"/>
                    <a:pt x="10" y="1023"/>
                  </a:cubicBezTo>
                  <a:cubicBezTo>
                    <a:pt x="16" y="1087"/>
                    <a:pt x="24" y="1142"/>
                    <a:pt x="37" y="1200"/>
                  </a:cubicBezTo>
                  <a:cubicBezTo>
                    <a:pt x="50" y="1258"/>
                    <a:pt x="67" y="1317"/>
                    <a:pt x="91" y="1371"/>
                  </a:cubicBezTo>
                  <a:cubicBezTo>
                    <a:pt x="115" y="1425"/>
                    <a:pt x="145" y="1482"/>
                    <a:pt x="181" y="1524"/>
                  </a:cubicBezTo>
                  <a:cubicBezTo>
                    <a:pt x="217" y="1566"/>
                    <a:pt x="266" y="1600"/>
                    <a:pt x="304" y="1623"/>
                  </a:cubicBezTo>
                  <a:cubicBezTo>
                    <a:pt x="342" y="1646"/>
                    <a:pt x="377" y="1656"/>
                    <a:pt x="409" y="1665"/>
                  </a:cubicBezTo>
                  <a:cubicBezTo>
                    <a:pt x="441" y="1674"/>
                    <a:pt x="468" y="1678"/>
                    <a:pt x="499" y="1680"/>
                  </a:cubicBezTo>
                  <a:cubicBezTo>
                    <a:pt x="530" y="1682"/>
                    <a:pt x="575" y="1678"/>
                    <a:pt x="595" y="1677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25" name="Group 10"/>
            <p:cNvGrpSpPr>
              <a:grpSpLocks/>
            </p:cNvGrpSpPr>
            <p:nvPr/>
          </p:nvGrpSpPr>
          <p:grpSpPr bwMode="auto">
            <a:xfrm rot="2411209">
              <a:off x="5479" y="3545"/>
              <a:ext cx="2433" cy="2481"/>
              <a:chOff x="4770" y="6409"/>
              <a:chExt cx="1297" cy="1682"/>
            </a:xfrm>
          </p:grpSpPr>
          <p:sp>
            <p:nvSpPr>
              <p:cNvPr id="43030" name="Freeform 11"/>
              <p:cNvSpPr>
                <a:spLocks/>
              </p:cNvSpPr>
              <p:nvPr/>
            </p:nvSpPr>
            <p:spPr bwMode="auto">
              <a:xfrm>
                <a:off x="4770" y="6409"/>
                <a:ext cx="595" cy="1682"/>
              </a:xfrm>
              <a:custGeom>
                <a:avLst/>
                <a:gdLst>
                  <a:gd name="T0" fmla="*/ 328 w 595"/>
                  <a:gd name="T1" fmla="*/ 0 h 1682"/>
                  <a:gd name="T2" fmla="*/ 256 w 595"/>
                  <a:gd name="T3" fmla="*/ 15 h 1682"/>
                  <a:gd name="T4" fmla="*/ 184 w 595"/>
                  <a:gd name="T5" fmla="*/ 63 h 1682"/>
                  <a:gd name="T6" fmla="*/ 124 w 595"/>
                  <a:gd name="T7" fmla="*/ 141 h 1682"/>
                  <a:gd name="T8" fmla="*/ 67 w 595"/>
                  <a:gd name="T9" fmla="*/ 264 h 1682"/>
                  <a:gd name="T10" fmla="*/ 22 w 595"/>
                  <a:gd name="T11" fmla="*/ 444 h 1682"/>
                  <a:gd name="T12" fmla="*/ 4 w 595"/>
                  <a:gd name="T13" fmla="*/ 627 h 1682"/>
                  <a:gd name="T14" fmla="*/ 1 w 595"/>
                  <a:gd name="T15" fmla="*/ 816 h 1682"/>
                  <a:gd name="T16" fmla="*/ 10 w 595"/>
                  <a:gd name="T17" fmla="*/ 1023 h 1682"/>
                  <a:gd name="T18" fmla="*/ 37 w 595"/>
                  <a:gd name="T19" fmla="*/ 1200 h 1682"/>
                  <a:gd name="T20" fmla="*/ 91 w 595"/>
                  <a:gd name="T21" fmla="*/ 1371 h 1682"/>
                  <a:gd name="T22" fmla="*/ 181 w 595"/>
                  <a:gd name="T23" fmla="*/ 1524 h 1682"/>
                  <a:gd name="T24" fmla="*/ 304 w 595"/>
                  <a:gd name="T25" fmla="*/ 1623 h 1682"/>
                  <a:gd name="T26" fmla="*/ 409 w 595"/>
                  <a:gd name="T27" fmla="*/ 1665 h 1682"/>
                  <a:gd name="T28" fmla="*/ 499 w 595"/>
                  <a:gd name="T29" fmla="*/ 1680 h 1682"/>
                  <a:gd name="T30" fmla="*/ 595 w 595"/>
                  <a:gd name="T31" fmla="*/ 1677 h 168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5"/>
                  <a:gd name="T49" fmla="*/ 0 h 1682"/>
                  <a:gd name="T50" fmla="*/ 595 w 595"/>
                  <a:gd name="T51" fmla="*/ 1682 h 168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5" h="1682">
                    <a:moveTo>
                      <a:pt x="328" y="0"/>
                    </a:moveTo>
                    <a:cubicBezTo>
                      <a:pt x="305" y="1"/>
                      <a:pt x="280" y="5"/>
                      <a:pt x="256" y="15"/>
                    </a:cubicBezTo>
                    <a:cubicBezTo>
                      <a:pt x="232" y="25"/>
                      <a:pt x="206" y="42"/>
                      <a:pt x="184" y="63"/>
                    </a:cubicBezTo>
                    <a:cubicBezTo>
                      <a:pt x="162" y="84"/>
                      <a:pt x="143" y="108"/>
                      <a:pt x="124" y="141"/>
                    </a:cubicBezTo>
                    <a:cubicBezTo>
                      <a:pt x="105" y="174"/>
                      <a:pt x="84" y="214"/>
                      <a:pt x="67" y="264"/>
                    </a:cubicBezTo>
                    <a:cubicBezTo>
                      <a:pt x="50" y="314"/>
                      <a:pt x="32" y="384"/>
                      <a:pt x="22" y="444"/>
                    </a:cubicBezTo>
                    <a:cubicBezTo>
                      <a:pt x="12" y="504"/>
                      <a:pt x="8" y="565"/>
                      <a:pt x="4" y="627"/>
                    </a:cubicBezTo>
                    <a:cubicBezTo>
                      <a:pt x="0" y="689"/>
                      <a:pt x="0" y="750"/>
                      <a:pt x="1" y="816"/>
                    </a:cubicBezTo>
                    <a:cubicBezTo>
                      <a:pt x="2" y="882"/>
                      <a:pt x="4" y="959"/>
                      <a:pt x="10" y="1023"/>
                    </a:cubicBezTo>
                    <a:cubicBezTo>
                      <a:pt x="16" y="1087"/>
                      <a:pt x="24" y="1142"/>
                      <a:pt x="37" y="1200"/>
                    </a:cubicBezTo>
                    <a:cubicBezTo>
                      <a:pt x="50" y="1258"/>
                      <a:pt x="67" y="1317"/>
                      <a:pt x="91" y="1371"/>
                    </a:cubicBezTo>
                    <a:cubicBezTo>
                      <a:pt x="115" y="1425"/>
                      <a:pt x="145" y="1482"/>
                      <a:pt x="181" y="1524"/>
                    </a:cubicBezTo>
                    <a:cubicBezTo>
                      <a:pt x="217" y="1566"/>
                      <a:pt x="266" y="1600"/>
                      <a:pt x="304" y="1623"/>
                    </a:cubicBezTo>
                    <a:cubicBezTo>
                      <a:pt x="342" y="1646"/>
                      <a:pt x="377" y="1656"/>
                      <a:pt x="409" y="1665"/>
                    </a:cubicBezTo>
                    <a:cubicBezTo>
                      <a:pt x="441" y="1674"/>
                      <a:pt x="468" y="1678"/>
                      <a:pt x="499" y="1680"/>
                    </a:cubicBezTo>
                    <a:cubicBezTo>
                      <a:pt x="530" y="1682"/>
                      <a:pt x="575" y="1678"/>
                      <a:pt x="595" y="1677"/>
                    </a:cubicBezTo>
                  </a:path>
                </a:pathLst>
              </a:cu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1" name="Freeform 12"/>
              <p:cNvSpPr>
                <a:spLocks/>
              </p:cNvSpPr>
              <p:nvPr/>
            </p:nvSpPr>
            <p:spPr bwMode="auto">
              <a:xfrm>
                <a:off x="5359" y="6409"/>
                <a:ext cx="708" cy="1677"/>
              </a:xfrm>
              <a:custGeom>
                <a:avLst/>
                <a:gdLst>
                  <a:gd name="T0" fmla="*/ 0 w 708"/>
                  <a:gd name="T1" fmla="*/ 1677 h 1677"/>
                  <a:gd name="T2" fmla="*/ 114 w 708"/>
                  <a:gd name="T3" fmla="*/ 1656 h 1677"/>
                  <a:gd name="T4" fmla="*/ 186 w 708"/>
                  <a:gd name="T5" fmla="*/ 1638 h 1677"/>
                  <a:gd name="T6" fmla="*/ 261 w 708"/>
                  <a:gd name="T7" fmla="*/ 1611 h 1677"/>
                  <a:gd name="T8" fmla="*/ 333 w 708"/>
                  <a:gd name="T9" fmla="*/ 1575 h 1677"/>
                  <a:gd name="T10" fmla="*/ 405 w 708"/>
                  <a:gd name="T11" fmla="*/ 1518 h 1677"/>
                  <a:gd name="T12" fmla="*/ 477 w 708"/>
                  <a:gd name="T13" fmla="*/ 1443 h 1677"/>
                  <a:gd name="T14" fmla="*/ 540 w 708"/>
                  <a:gd name="T15" fmla="*/ 1353 h 1677"/>
                  <a:gd name="T16" fmla="*/ 585 w 708"/>
                  <a:gd name="T17" fmla="*/ 1275 h 1677"/>
                  <a:gd name="T18" fmla="*/ 627 w 708"/>
                  <a:gd name="T19" fmla="*/ 1185 h 1677"/>
                  <a:gd name="T20" fmla="*/ 660 w 708"/>
                  <a:gd name="T21" fmla="*/ 1080 h 1677"/>
                  <a:gd name="T22" fmla="*/ 684 w 708"/>
                  <a:gd name="T23" fmla="*/ 978 h 1677"/>
                  <a:gd name="T24" fmla="*/ 702 w 708"/>
                  <a:gd name="T25" fmla="*/ 828 h 1677"/>
                  <a:gd name="T26" fmla="*/ 708 w 708"/>
                  <a:gd name="T27" fmla="*/ 720 h 1677"/>
                  <a:gd name="T28" fmla="*/ 705 w 708"/>
                  <a:gd name="T29" fmla="*/ 600 h 1677"/>
                  <a:gd name="T30" fmla="*/ 699 w 708"/>
                  <a:gd name="T31" fmla="*/ 480 h 1677"/>
                  <a:gd name="T32" fmla="*/ 687 w 708"/>
                  <a:gd name="T33" fmla="*/ 369 h 1677"/>
                  <a:gd name="T34" fmla="*/ 672 w 708"/>
                  <a:gd name="T35" fmla="*/ 288 h 1677"/>
                  <a:gd name="T36" fmla="*/ 651 w 708"/>
                  <a:gd name="T37" fmla="*/ 195 h 1677"/>
                  <a:gd name="T38" fmla="*/ 618 w 708"/>
                  <a:gd name="T39" fmla="*/ 102 h 1677"/>
                  <a:gd name="T40" fmla="*/ 576 w 708"/>
                  <a:gd name="T41" fmla="*/ 39 h 1677"/>
                  <a:gd name="T42" fmla="*/ 525 w 708"/>
                  <a:gd name="T43" fmla="*/ 9 h 1677"/>
                  <a:gd name="T44" fmla="*/ 465 w 708"/>
                  <a:gd name="T45" fmla="*/ 0 h 16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08"/>
                  <a:gd name="T70" fmla="*/ 0 h 1677"/>
                  <a:gd name="T71" fmla="*/ 708 w 708"/>
                  <a:gd name="T72" fmla="*/ 1677 h 167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08" h="1677">
                    <a:moveTo>
                      <a:pt x="0" y="1677"/>
                    </a:moveTo>
                    <a:cubicBezTo>
                      <a:pt x="18" y="1674"/>
                      <a:pt x="83" y="1662"/>
                      <a:pt x="114" y="1656"/>
                    </a:cubicBezTo>
                    <a:cubicBezTo>
                      <a:pt x="145" y="1650"/>
                      <a:pt x="162" y="1645"/>
                      <a:pt x="186" y="1638"/>
                    </a:cubicBezTo>
                    <a:cubicBezTo>
                      <a:pt x="210" y="1631"/>
                      <a:pt x="236" y="1622"/>
                      <a:pt x="261" y="1611"/>
                    </a:cubicBezTo>
                    <a:cubicBezTo>
                      <a:pt x="286" y="1600"/>
                      <a:pt x="309" y="1590"/>
                      <a:pt x="333" y="1575"/>
                    </a:cubicBezTo>
                    <a:cubicBezTo>
                      <a:pt x="357" y="1560"/>
                      <a:pt x="381" y="1540"/>
                      <a:pt x="405" y="1518"/>
                    </a:cubicBezTo>
                    <a:cubicBezTo>
                      <a:pt x="429" y="1496"/>
                      <a:pt x="455" y="1470"/>
                      <a:pt x="477" y="1443"/>
                    </a:cubicBezTo>
                    <a:cubicBezTo>
                      <a:pt x="499" y="1416"/>
                      <a:pt x="522" y="1381"/>
                      <a:pt x="540" y="1353"/>
                    </a:cubicBezTo>
                    <a:cubicBezTo>
                      <a:pt x="558" y="1325"/>
                      <a:pt x="570" y="1303"/>
                      <a:pt x="585" y="1275"/>
                    </a:cubicBezTo>
                    <a:cubicBezTo>
                      <a:pt x="600" y="1247"/>
                      <a:pt x="615" y="1217"/>
                      <a:pt x="627" y="1185"/>
                    </a:cubicBezTo>
                    <a:cubicBezTo>
                      <a:pt x="639" y="1153"/>
                      <a:pt x="651" y="1114"/>
                      <a:pt x="660" y="1080"/>
                    </a:cubicBezTo>
                    <a:cubicBezTo>
                      <a:pt x="669" y="1046"/>
                      <a:pt x="677" y="1020"/>
                      <a:pt x="684" y="978"/>
                    </a:cubicBezTo>
                    <a:cubicBezTo>
                      <a:pt x="691" y="936"/>
                      <a:pt x="698" y="871"/>
                      <a:pt x="702" y="828"/>
                    </a:cubicBezTo>
                    <a:cubicBezTo>
                      <a:pt x="706" y="785"/>
                      <a:pt x="708" y="758"/>
                      <a:pt x="708" y="720"/>
                    </a:cubicBezTo>
                    <a:cubicBezTo>
                      <a:pt x="708" y="682"/>
                      <a:pt x="706" y="640"/>
                      <a:pt x="705" y="600"/>
                    </a:cubicBezTo>
                    <a:cubicBezTo>
                      <a:pt x="704" y="560"/>
                      <a:pt x="702" y="518"/>
                      <a:pt x="699" y="480"/>
                    </a:cubicBezTo>
                    <a:cubicBezTo>
                      <a:pt x="696" y="442"/>
                      <a:pt x="692" y="401"/>
                      <a:pt x="687" y="369"/>
                    </a:cubicBezTo>
                    <a:cubicBezTo>
                      <a:pt x="682" y="337"/>
                      <a:pt x="678" y="317"/>
                      <a:pt x="672" y="288"/>
                    </a:cubicBezTo>
                    <a:cubicBezTo>
                      <a:pt x="666" y="259"/>
                      <a:pt x="660" y="226"/>
                      <a:pt x="651" y="195"/>
                    </a:cubicBezTo>
                    <a:cubicBezTo>
                      <a:pt x="642" y="164"/>
                      <a:pt x="630" y="128"/>
                      <a:pt x="618" y="102"/>
                    </a:cubicBezTo>
                    <a:cubicBezTo>
                      <a:pt x="606" y="76"/>
                      <a:pt x="591" y="54"/>
                      <a:pt x="576" y="39"/>
                    </a:cubicBezTo>
                    <a:cubicBezTo>
                      <a:pt x="561" y="24"/>
                      <a:pt x="543" y="15"/>
                      <a:pt x="525" y="9"/>
                    </a:cubicBezTo>
                    <a:cubicBezTo>
                      <a:pt x="507" y="3"/>
                      <a:pt x="477" y="2"/>
                      <a:pt x="465" y="0"/>
                    </a:cubicBezTo>
                  </a:path>
                </a:pathLst>
              </a:custGeom>
              <a:noFill/>
              <a:ln w="25400">
                <a:solidFill>
                  <a:srgbClr val="FF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26" name="Freeform 13"/>
            <p:cNvSpPr>
              <a:spLocks/>
            </p:cNvSpPr>
            <p:nvPr/>
          </p:nvSpPr>
          <p:spPr bwMode="auto">
            <a:xfrm rot="2411209">
              <a:off x="6675" y="3999"/>
              <a:ext cx="1115" cy="2481"/>
            </a:xfrm>
            <a:custGeom>
              <a:avLst/>
              <a:gdLst>
                <a:gd name="T0" fmla="*/ 7582 w 595"/>
                <a:gd name="T1" fmla="*/ 0 h 1682"/>
                <a:gd name="T2" fmla="*/ 5918 w 595"/>
                <a:gd name="T3" fmla="*/ 102 h 1682"/>
                <a:gd name="T4" fmla="*/ 4256 w 595"/>
                <a:gd name="T5" fmla="*/ 440 h 1682"/>
                <a:gd name="T6" fmla="*/ 2862 w 595"/>
                <a:gd name="T7" fmla="*/ 985 h 1682"/>
                <a:gd name="T8" fmla="*/ 1552 w 595"/>
                <a:gd name="T9" fmla="*/ 1842 h 1682"/>
                <a:gd name="T10" fmla="*/ 506 w 595"/>
                <a:gd name="T11" fmla="*/ 3101 h 1682"/>
                <a:gd name="T12" fmla="*/ 84 w 595"/>
                <a:gd name="T13" fmla="*/ 4378 h 1682"/>
                <a:gd name="T14" fmla="*/ 24 w 595"/>
                <a:gd name="T15" fmla="*/ 5701 h 1682"/>
                <a:gd name="T16" fmla="*/ 236 w 595"/>
                <a:gd name="T17" fmla="*/ 7144 h 1682"/>
                <a:gd name="T18" fmla="*/ 849 w 595"/>
                <a:gd name="T19" fmla="*/ 8378 h 1682"/>
                <a:gd name="T20" fmla="*/ 2106 w 595"/>
                <a:gd name="T21" fmla="*/ 9573 h 1682"/>
                <a:gd name="T22" fmla="*/ 4179 w 595"/>
                <a:gd name="T23" fmla="*/ 10641 h 1682"/>
                <a:gd name="T24" fmla="*/ 7027 w 595"/>
                <a:gd name="T25" fmla="*/ 11331 h 1682"/>
                <a:gd name="T26" fmla="*/ 9443 w 595"/>
                <a:gd name="T27" fmla="*/ 11628 h 1682"/>
                <a:gd name="T28" fmla="*/ 11529 w 595"/>
                <a:gd name="T29" fmla="*/ 11729 h 1682"/>
                <a:gd name="T30" fmla="*/ 13749 w 595"/>
                <a:gd name="T31" fmla="*/ 11710 h 168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95"/>
                <a:gd name="T49" fmla="*/ 0 h 1682"/>
                <a:gd name="T50" fmla="*/ 595 w 595"/>
                <a:gd name="T51" fmla="*/ 1682 h 168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95" h="1682">
                  <a:moveTo>
                    <a:pt x="328" y="0"/>
                  </a:moveTo>
                  <a:cubicBezTo>
                    <a:pt x="305" y="1"/>
                    <a:pt x="280" y="5"/>
                    <a:pt x="256" y="15"/>
                  </a:cubicBezTo>
                  <a:cubicBezTo>
                    <a:pt x="232" y="25"/>
                    <a:pt x="206" y="42"/>
                    <a:pt x="184" y="63"/>
                  </a:cubicBezTo>
                  <a:cubicBezTo>
                    <a:pt x="162" y="84"/>
                    <a:pt x="143" y="108"/>
                    <a:pt x="124" y="141"/>
                  </a:cubicBezTo>
                  <a:cubicBezTo>
                    <a:pt x="105" y="174"/>
                    <a:pt x="84" y="214"/>
                    <a:pt x="67" y="264"/>
                  </a:cubicBezTo>
                  <a:cubicBezTo>
                    <a:pt x="50" y="314"/>
                    <a:pt x="32" y="384"/>
                    <a:pt x="22" y="444"/>
                  </a:cubicBezTo>
                  <a:cubicBezTo>
                    <a:pt x="12" y="504"/>
                    <a:pt x="8" y="565"/>
                    <a:pt x="4" y="627"/>
                  </a:cubicBezTo>
                  <a:cubicBezTo>
                    <a:pt x="0" y="689"/>
                    <a:pt x="0" y="750"/>
                    <a:pt x="1" y="816"/>
                  </a:cubicBezTo>
                  <a:cubicBezTo>
                    <a:pt x="2" y="882"/>
                    <a:pt x="4" y="959"/>
                    <a:pt x="10" y="1023"/>
                  </a:cubicBezTo>
                  <a:cubicBezTo>
                    <a:pt x="16" y="1087"/>
                    <a:pt x="24" y="1142"/>
                    <a:pt x="37" y="1200"/>
                  </a:cubicBezTo>
                  <a:cubicBezTo>
                    <a:pt x="50" y="1258"/>
                    <a:pt x="67" y="1317"/>
                    <a:pt x="91" y="1371"/>
                  </a:cubicBezTo>
                  <a:cubicBezTo>
                    <a:pt x="115" y="1425"/>
                    <a:pt x="145" y="1482"/>
                    <a:pt x="181" y="1524"/>
                  </a:cubicBezTo>
                  <a:cubicBezTo>
                    <a:pt x="217" y="1566"/>
                    <a:pt x="266" y="1600"/>
                    <a:pt x="304" y="1623"/>
                  </a:cubicBezTo>
                  <a:cubicBezTo>
                    <a:pt x="342" y="1646"/>
                    <a:pt x="377" y="1656"/>
                    <a:pt x="409" y="1665"/>
                  </a:cubicBezTo>
                  <a:cubicBezTo>
                    <a:pt x="441" y="1674"/>
                    <a:pt x="468" y="1678"/>
                    <a:pt x="499" y="1680"/>
                  </a:cubicBezTo>
                  <a:cubicBezTo>
                    <a:pt x="530" y="1682"/>
                    <a:pt x="575" y="1678"/>
                    <a:pt x="595" y="1677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7" name="Oval 14"/>
            <p:cNvSpPr>
              <a:spLocks noChangeArrowheads="1"/>
            </p:cNvSpPr>
            <p:nvPr/>
          </p:nvSpPr>
          <p:spPr bwMode="auto">
            <a:xfrm rot="2411209">
              <a:off x="1956" y="1929"/>
              <a:ext cx="720" cy="720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" pitchFamily="2" charset="2"/>
                <a:buChar char="^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ingdings" pitchFamily="2" charset="2"/>
                <a:buChar char="c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43028" name="Line 15"/>
            <p:cNvSpPr>
              <a:spLocks noChangeShapeType="1"/>
            </p:cNvSpPr>
            <p:nvPr/>
          </p:nvSpPr>
          <p:spPr bwMode="auto">
            <a:xfrm rot="2411209">
              <a:off x="2323" y="2731"/>
              <a:ext cx="330" cy="256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29" name="Line 16"/>
            <p:cNvSpPr>
              <a:spLocks noChangeShapeType="1"/>
            </p:cNvSpPr>
            <p:nvPr/>
          </p:nvSpPr>
          <p:spPr bwMode="auto">
            <a:xfrm rot="2411209">
              <a:off x="2200" y="2885"/>
              <a:ext cx="425" cy="330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1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What’s Shining?</a:t>
            </a:r>
          </a:p>
        </p:txBody>
      </p:sp>
      <p:sp>
        <p:nvSpPr>
          <p:cNvPr id="43012" name="Rectangle 1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Synchrotron Radiation</a:t>
            </a:r>
          </a:p>
          <a:p>
            <a:pPr lvl="1" eaLnBrk="1" hangingPunct="1"/>
            <a:r>
              <a:rPr lang="en-US" altLang="en-US" smtClean="0"/>
              <a:t> e</a:t>
            </a:r>
            <a:r>
              <a:rPr lang="en-US" altLang="en-US" baseline="30000" smtClean="0"/>
              <a:t>-</a:t>
            </a:r>
            <a:r>
              <a:rPr lang="en-US" altLang="en-US" smtClean="0"/>
              <a:t> spiraling along magnetic field lines</a:t>
            </a:r>
          </a:p>
        </p:txBody>
      </p:sp>
      <p:sp>
        <p:nvSpPr>
          <p:cNvPr id="43013" name="AutoShape 19"/>
          <p:cNvSpPr>
            <a:spLocks noChangeArrowheads="1"/>
          </p:cNvSpPr>
          <p:nvPr/>
        </p:nvSpPr>
        <p:spPr bwMode="auto">
          <a:xfrm rot="-5400000">
            <a:off x="5907088" y="-6350"/>
            <a:ext cx="300038" cy="515778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86452" name="Text Box 20"/>
          <p:cNvSpPr txBox="1">
            <a:spLocks noChangeArrowheads="1"/>
          </p:cNvSpPr>
          <p:nvPr/>
        </p:nvSpPr>
        <p:spPr bwMode="auto">
          <a:xfrm>
            <a:off x="3900488" y="2928938"/>
            <a:ext cx="4743450" cy="94615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Radiate due to acceleration (centripetal acceleration)</a:t>
            </a:r>
          </a:p>
        </p:txBody>
      </p:sp>
      <p:sp>
        <p:nvSpPr>
          <p:cNvPr id="786453" name="Text Box 21"/>
          <p:cNvSpPr txBox="1">
            <a:spLocks noChangeArrowheads="1"/>
          </p:cNvSpPr>
          <p:nvPr/>
        </p:nvSpPr>
        <p:spPr bwMode="auto">
          <a:xfrm>
            <a:off x="3652838" y="4495800"/>
            <a:ext cx="2100262" cy="13731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Frequency of radiation</a:t>
            </a:r>
          </a:p>
        </p:txBody>
      </p:sp>
      <p:sp>
        <p:nvSpPr>
          <p:cNvPr id="786454" name="Text Box 22"/>
          <p:cNvSpPr txBox="1">
            <a:spLocks noChangeArrowheads="1"/>
          </p:cNvSpPr>
          <p:nvPr/>
        </p:nvSpPr>
        <p:spPr bwMode="auto">
          <a:xfrm>
            <a:off x="6405563" y="4495800"/>
            <a:ext cx="2100262" cy="13731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Energy    of  electron</a:t>
            </a:r>
          </a:p>
        </p:txBody>
      </p:sp>
      <p:sp>
        <p:nvSpPr>
          <p:cNvPr id="786455" name="Text Box 23"/>
          <p:cNvSpPr txBox="1">
            <a:spLocks noChangeArrowheads="1"/>
          </p:cNvSpPr>
          <p:nvPr/>
        </p:nvSpPr>
        <p:spPr bwMode="auto">
          <a:xfrm>
            <a:off x="5391150" y="4800600"/>
            <a:ext cx="1371600" cy="7620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Radio Galaxies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250" y="538163"/>
            <a:ext cx="8226425" cy="5764212"/>
          </a:xfrm>
        </p:spPr>
        <p:txBody>
          <a:bodyPr/>
          <a:lstStyle/>
          <a:p>
            <a:pPr eaLnBrk="1" hangingPunct="1"/>
            <a:r>
              <a:rPr lang="en-US" altLang="en-US" smtClean="0"/>
              <a:t> Attached to cD galaxies</a:t>
            </a:r>
          </a:p>
          <a:p>
            <a:pPr lvl="1" eaLnBrk="1" hangingPunct="1"/>
            <a:r>
              <a:rPr lang="en-US" altLang="en-US" smtClean="0"/>
              <a:t> cluster Dominant galaxies</a:t>
            </a:r>
          </a:p>
          <a:p>
            <a:pPr lvl="2" eaLnBrk="1" hangingPunct="1"/>
            <a:r>
              <a:rPr lang="en-US" altLang="en-US" smtClean="0"/>
              <a:t> HUGE ellipticals in centers of galaxy clusters</a:t>
            </a:r>
          </a:p>
          <a:p>
            <a:pPr lvl="3" eaLnBrk="1" hangingPunct="1"/>
            <a:r>
              <a:rPr lang="en-US" altLang="en-US" smtClean="0"/>
              <a:t> got big by eating neighbors</a:t>
            </a:r>
          </a:p>
          <a:p>
            <a:pPr lvl="3" eaLnBrk="1" hangingPunct="1"/>
            <a:r>
              <a:rPr lang="en-US" altLang="en-US" smtClean="0"/>
              <a:t> some not done … two nuclei</a:t>
            </a:r>
          </a:p>
        </p:txBody>
      </p:sp>
      <p:pic>
        <p:nvPicPr>
          <p:cNvPr id="44036" name="Picture 4" descr="1231B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r="15283"/>
          <a:stretch>
            <a:fillRect/>
          </a:stretch>
        </p:blipFill>
        <p:spPr bwMode="auto">
          <a:xfrm>
            <a:off x="0" y="2954338"/>
            <a:ext cx="2038350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1159DkB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" r="3653"/>
          <a:stretch>
            <a:fillRect/>
          </a:stretch>
        </p:blipFill>
        <p:spPr bwMode="auto">
          <a:xfrm>
            <a:off x="4721225" y="2954338"/>
            <a:ext cx="2168525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7465" name="Line 9"/>
          <p:cNvSpPr>
            <a:spLocks noChangeShapeType="1"/>
          </p:cNvSpPr>
          <p:nvPr/>
        </p:nvSpPr>
        <p:spPr bwMode="auto">
          <a:xfrm rot="-1221129">
            <a:off x="1016000" y="3297238"/>
            <a:ext cx="0" cy="3082925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arrow" w="lg" len="lg"/>
            <a:tailEnd type="arrow" w="lg" len="lg"/>
          </a:ln>
          <a:effectLst>
            <a:outerShdw dist="28398" dir="6993903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87466" name="Text Box 10"/>
          <p:cNvSpPr txBox="1">
            <a:spLocks noChangeArrowheads="1"/>
          </p:cNvSpPr>
          <p:nvPr/>
        </p:nvSpPr>
        <p:spPr bwMode="auto">
          <a:xfrm>
            <a:off x="565150" y="3244850"/>
            <a:ext cx="1465263" cy="39687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Comic Sans MS" pitchFamily="66" charset="0"/>
                <a:cs typeface="+mn-cs"/>
              </a:rPr>
              <a:t>~ 500 kly</a:t>
            </a:r>
          </a:p>
        </p:txBody>
      </p:sp>
      <p:pic>
        <p:nvPicPr>
          <p:cNvPr id="44040" name="Picture 12" descr="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 t="943" r="26088" b="1414"/>
          <a:stretch>
            <a:fillRect/>
          </a:stretch>
        </p:blipFill>
        <p:spPr bwMode="auto">
          <a:xfrm>
            <a:off x="6994525" y="2954338"/>
            <a:ext cx="2149475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1" name="Picture 11" descr="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3" t="1056" r="6534" b="925"/>
          <a:stretch>
            <a:fillRect/>
          </a:stretch>
        </p:blipFill>
        <p:spPr bwMode="auto">
          <a:xfrm>
            <a:off x="2141538" y="2954338"/>
            <a:ext cx="2476500" cy="365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Radio Galaxies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250" y="538163"/>
            <a:ext cx="8226425" cy="5764212"/>
          </a:xfrm>
        </p:spPr>
        <p:txBody>
          <a:bodyPr/>
          <a:lstStyle/>
          <a:p>
            <a:pPr eaLnBrk="1" hangingPunct="1"/>
            <a:r>
              <a:rPr lang="en-US" altLang="en-US" smtClean="0"/>
              <a:t> 3C 75</a:t>
            </a:r>
          </a:p>
          <a:p>
            <a:pPr lvl="1" eaLnBrk="1" hangingPunct="1"/>
            <a:r>
              <a:rPr lang="en-US" altLang="en-US" smtClean="0"/>
              <a:t> Dual radio galaxies</a:t>
            </a:r>
          </a:p>
          <a:p>
            <a:pPr lvl="2" eaLnBrk="1" hangingPunct="1"/>
            <a:r>
              <a:rPr lang="en-US" altLang="en-US" smtClean="0"/>
              <a:t> two radio sources from same galaxy</a:t>
            </a:r>
          </a:p>
          <a:p>
            <a:pPr lvl="3" eaLnBrk="1" hangingPunct="1"/>
            <a:r>
              <a:rPr lang="en-US" altLang="en-US" smtClean="0"/>
              <a:t> two nuclei</a:t>
            </a:r>
          </a:p>
        </p:txBody>
      </p:sp>
      <p:pic>
        <p:nvPicPr>
          <p:cNvPr id="45060" name="Picture 10" descr="375RadioZ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674938"/>
            <a:ext cx="39052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1" descr="375Radio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2698750"/>
            <a:ext cx="508635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Radio Galaxies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250" y="538163"/>
            <a:ext cx="8226425" cy="5764212"/>
          </a:xfrm>
        </p:spPr>
        <p:txBody>
          <a:bodyPr/>
          <a:lstStyle/>
          <a:p>
            <a:pPr eaLnBrk="1" hangingPunct="1"/>
            <a:r>
              <a:rPr lang="en-US" altLang="en-US" smtClean="0"/>
              <a:t> 3C 75</a:t>
            </a:r>
          </a:p>
          <a:p>
            <a:pPr lvl="1" eaLnBrk="1" hangingPunct="1"/>
            <a:r>
              <a:rPr lang="en-US" altLang="en-US" smtClean="0"/>
              <a:t> Cluster in X-ray emission</a:t>
            </a:r>
          </a:p>
          <a:p>
            <a:pPr lvl="2" eaLnBrk="1" hangingPunct="1"/>
            <a:r>
              <a:rPr lang="en-US" altLang="en-US" smtClean="0"/>
              <a:t> shows two nuclei, lumpy gas distribution</a:t>
            </a:r>
          </a:p>
        </p:txBody>
      </p:sp>
      <p:pic>
        <p:nvPicPr>
          <p:cNvPr id="46084" name="Picture 6" descr="3C75Chand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2111375"/>
            <a:ext cx="4500562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0535" name="Picture 7" descr="3C75Compari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1125538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0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0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3C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5406" r="1755" b="8119"/>
          <a:stretch>
            <a:fillRect/>
          </a:stretch>
        </p:blipFill>
        <p:spPr bwMode="auto">
          <a:xfrm>
            <a:off x="2660650" y="3867150"/>
            <a:ext cx="416083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Quasars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Quasi-Stellar Objects</a:t>
            </a:r>
          </a:p>
          <a:p>
            <a:pPr lvl="1" eaLnBrk="1" hangingPunct="1"/>
            <a:r>
              <a:rPr lang="en-US" altLang="en-US" smtClean="0"/>
              <a:t> VERY bright radio sources</a:t>
            </a:r>
          </a:p>
          <a:p>
            <a:pPr lvl="1" eaLnBrk="1" hangingPunct="1"/>
            <a:r>
              <a:rPr lang="en-US" altLang="en-US" smtClean="0"/>
              <a:t> star-like optical companion</a:t>
            </a:r>
          </a:p>
          <a:p>
            <a:pPr lvl="1" eaLnBrk="1" hangingPunct="1"/>
            <a:r>
              <a:rPr lang="en-US" altLang="en-US" smtClean="0"/>
              <a:t> highly redshifted spectra</a:t>
            </a:r>
          </a:p>
          <a:p>
            <a:pPr lvl="2" eaLnBrk="1" hangingPunct="1"/>
            <a:r>
              <a:rPr lang="en-US" altLang="en-US" smtClean="0"/>
              <a:t> moving away FAST!</a:t>
            </a:r>
          </a:p>
          <a:p>
            <a:pPr lvl="2" eaLnBrk="1" hangingPunct="1"/>
            <a:r>
              <a:rPr lang="en-US" altLang="en-US" smtClean="0"/>
              <a:t> among most distant objects</a:t>
            </a:r>
          </a:p>
        </p:txBody>
      </p:sp>
      <p:pic>
        <p:nvPicPr>
          <p:cNvPr id="47109" name="Picture 5" descr="Quasar 3C2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1308100"/>
            <a:ext cx="2854325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487" name="Text Box 7"/>
          <p:cNvSpPr txBox="1">
            <a:spLocks noChangeArrowheads="1"/>
          </p:cNvSpPr>
          <p:nvPr/>
        </p:nvSpPr>
        <p:spPr bwMode="auto">
          <a:xfrm>
            <a:off x="6022975" y="1600200"/>
            <a:ext cx="2640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Comic Sans MS" pitchFamily="66" charset="0"/>
                <a:cs typeface="+mn-cs"/>
              </a:rPr>
              <a:t>Quasar 3C 273</a:t>
            </a:r>
          </a:p>
        </p:txBody>
      </p:sp>
      <p:sp>
        <p:nvSpPr>
          <p:cNvPr id="788488" name="Line 8"/>
          <p:cNvSpPr>
            <a:spLocks noChangeShapeType="1"/>
          </p:cNvSpPr>
          <p:nvPr/>
        </p:nvSpPr>
        <p:spPr bwMode="auto">
          <a:xfrm rot="-1221129" flipH="1" flipV="1">
            <a:off x="7362825" y="1949450"/>
            <a:ext cx="66675" cy="1000125"/>
          </a:xfrm>
          <a:prstGeom prst="line">
            <a:avLst/>
          </a:prstGeom>
          <a:noFill/>
          <a:ln w="31750">
            <a:solidFill>
              <a:schemeClr val="tx2"/>
            </a:solidFill>
            <a:round/>
            <a:headEnd type="arrow" w="lg" len="lg"/>
            <a:tailEnd type="none" w="lg" len="lg"/>
          </a:ln>
          <a:effectLst>
            <a:outerShdw dist="28398" dir="6993903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Quasars</a:t>
            </a:r>
          </a:p>
        </p:txBody>
      </p:sp>
      <p:sp>
        <p:nvSpPr>
          <p:cNvPr id="48131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 Active Galactic Nuclei</a:t>
            </a:r>
          </a:p>
        </p:txBody>
      </p:sp>
      <p:pic>
        <p:nvPicPr>
          <p:cNvPr id="48132" name="Picture 8" descr="Abell2125AllBan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1" b="16879"/>
          <a:stretch>
            <a:fillRect/>
          </a:stretch>
        </p:blipFill>
        <p:spPr bwMode="auto">
          <a:xfrm>
            <a:off x="0" y="1473200"/>
            <a:ext cx="9140825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Galaxies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7163" y="649288"/>
            <a:ext cx="8683625" cy="5902325"/>
          </a:xfrm>
        </p:spPr>
        <p:txBody>
          <a:bodyPr/>
          <a:lstStyle/>
          <a:p>
            <a:pPr marL="176213" indent="-176213" eaLnBrk="1" hangingPunct="1"/>
            <a:r>
              <a:rPr lang="en-US" altLang="en-US" dirty="0" smtClean="0"/>
              <a:t> Normal Galaxies</a:t>
            </a:r>
          </a:p>
          <a:p>
            <a:pPr marL="457200" lvl="1" indent="-166688" eaLnBrk="1" hangingPunct="1"/>
            <a:r>
              <a:rPr lang="en-US" altLang="en-US" dirty="0" smtClean="0"/>
              <a:t> Spirals</a:t>
            </a:r>
          </a:p>
          <a:p>
            <a:pPr marL="738188" lvl="2" indent="-163513" eaLnBrk="1" hangingPunct="1"/>
            <a:r>
              <a:rPr lang="en-US" altLang="en-US" dirty="0" smtClean="0"/>
              <a:t> Disk + Central Bulge</a:t>
            </a:r>
          </a:p>
          <a:p>
            <a:pPr marL="457200" lvl="1" indent="-166688" eaLnBrk="1" hangingPunct="1"/>
            <a:r>
              <a:rPr lang="en-US" altLang="en-US" dirty="0" smtClean="0"/>
              <a:t> Barred Spirals</a:t>
            </a:r>
          </a:p>
          <a:p>
            <a:pPr marL="738188" lvl="2" indent="-163513" eaLnBrk="1" hangingPunct="1"/>
            <a:r>
              <a:rPr lang="en-US" altLang="en-US" dirty="0" smtClean="0"/>
              <a:t> Disk + Bar + Central Bulge</a:t>
            </a:r>
          </a:p>
          <a:p>
            <a:pPr marL="457200" lvl="1" indent="-166688" eaLnBrk="1" hangingPunct="1"/>
            <a:r>
              <a:rPr lang="en-US" altLang="en-US" dirty="0" smtClean="0"/>
              <a:t> </a:t>
            </a:r>
            <a:r>
              <a:rPr lang="en-US" altLang="en-US" dirty="0" err="1" smtClean="0"/>
              <a:t>Ellipticals</a:t>
            </a:r>
            <a:endParaRPr lang="en-US" altLang="en-US" dirty="0" smtClean="0"/>
          </a:p>
          <a:p>
            <a:pPr marL="738188" lvl="2" indent="-163513" eaLnBrk="1" hangingPunct="1"/>
            <a:r>
              <a:rPr lang="en-US" altLang="en-US" dirty="0" smtClean="0"/>
              <a:t> All Bulge (no disk), little gas</a:t>
            </a:r>
          </a:p>
          <a:p>
            <a:pPr marL="57150" indent="-166688" eaLnBrk="1" hangingPunct="1"/>
            <a:r>
              <a:rPr lang="en-US" altLang="en-US" dirty="0" smtClean="0"/>
              <a:t> Peculiar Galaxies</a:t>
            </a:r>
          </a:p>
          <a:p>
            <a:pPr marL="738188" lvl="2" indent="-163513" eaLnBrk="1" hangingPunct="1"/>
            <a:r>
              <a:rPr lang="en-US" altLang="en-US" dirty="0" smtClean="0"/>
              <a:t> Irregular Galaxies</a:t>
            </a:r>
          </a:p>
          <a:p>
            <a:pPr marL="738188" lvl="2" indent="-163513" eaLnBrk="1" hangingPunct="1"/>
            <a:r>
              <a:rPr lang="en-US" altLang="en-US" dirty="0" smtClean="0"/>
              <a:t> Starburst Galaxies</a:t>
            </a:r>
          </a:p>
          <a:p>
            <a:pPr marL="738188" lvl="2" indent="-163513" eaLnBrk="1" hangingPunct="1"/>
            <a:r>
              <a:rPr lang="en-US" altLang="en-US" dirty="0" smtClean="0"/>
              <a:t> Interacting Galaxies</a:t>
            </a:r>
          </a:p>
          <a:p>
            <a:pPr marL="738188" lvl="2" indent="-163513" eaLnBrk="1" hangingPunct="1"/>
            <a:r>
              <a:rPr lang="en-US" altLang="en-US" dirty="0" smtClean="0"/>
              <a:t> Ring Galaxies</a:t>
            </a:r>
          </a:p>
        </p:txBody>
      </p:sp>
      <p:pic>
        <p:nvPicPr>
          <p:cNvPr id="8196" name="Picture 4" descr="Snow Galax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t="887" r="803" b="638"/>
          <a:stretch>
            <a:fillRect/>
          </a:stretch>
        </p:blipFill>
        <p:spPr bwMode="auto">
          <a:xfrm>
            <a:off x="5230813" y="747713"/>
            <a:ext cx="3913187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0357" name="Text Box 5"/>
          <p:cNvSpPr txBox="1">
            <a:spLocks noChangeArrowheads="1"/>
          </p:cNvSpPr>
          <p:nvPr/>
        </p:nvSpPr>
        <p:spPr bwMode="auto">
          <a:xfrm>
            <a:off x="5783263" y="5732463"/>
            <a:ext cx="28098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“Snow Spiral” Joy Day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391150" y="6553200"/>
            <a:ext cx="3752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charset="0"/>
                <a:hlinkClick r:id="rId3"/>
              </a:rPr>
              <a:t>http://www.glassnebula.com/prints.shtml</a:t>
            </a:r>
            <a:endParaRPr lang="en-US" altLang="en-US" sz="14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830638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Quasars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841375"/>
            <a:ext cx="3455987" cy="5695950"/>
          </a:xfrm>
        </p:spPr>
        <p:txBody>
          <a:bodyPr/>
          <a:lstStyle/>
          <a:p>
            <a:pPr eaLnBrk="1" hangingPunct="1"/>
            <a:r>
              <a:rPr lang="en-US" altLang="en-US" smtClean="0"/>
              <a:t> Due to supermassive black holes?</a:t>
            </a:r>
          </a:p>
          <a:p>
            <a:pPr eaLnBrk="1" hangingPunct="1"/>
            <a:r>
              <a:rPr lang="en-US" altLang="en-US" smtClean="0"/>
              <a:t> Jets seen end-on?</a:t>
            </a:r>
          </a:p>
        </p:txBody>
      </p:sp>
      <p:pic>
        <p:nvPicPr>
          <p:cNvPr id="49156" name="Picture 5" descr="accretiondisk_torusChand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0" y="0"/>
            <a:ext cx="530225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2582" name="Picture 6" descr="quas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404813"/>
            <a:ext cx="6172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2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669925" y="850900"/>
            <a:ext cx="7772400" cy="2260600"/>
          </a:xfrm>
        </p:spPr>
        <p:txBody>
          <a:bodyPr/>
          <a:lstStyle/>
          <a:p>
            <a:r>
              <a:rPr lang="en-US" altLang="en-US" sz="4400" smtClean="0"/>
              <a:t>The Arecibo Pisces-Perseus Supercluster Survey:                    </a:t>
            </a:r>
            <a:r>
              <a:rPr lang="en-US" altLang="en-US" sz="3200" smtClean="0"/>
              <a:t>An Undergraduate ALFALFA Team                      (UAT) Project</a:t>
            </a:r>
            <a:endParaRPr lang="en-US" altLang="en-US" smtClean="0"/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1119188" y="3587750"/>
            <a:ext cx="6905625" cy="1839913"/>
          </a:xfrm>
        </p:spPr>
        <p:txBody>
          <a:bodyPr/>
          <a:lstStyle/>
          <a:p>
            <a:r>
              <a:rPr lang="en-US" altLang="en-US" sz="2400" smtClean="0">
                <a:solidFill>
                  <a:srgbClr val="FFFF00"/>
                </a:solidFill>
              </a:rPr>
              <a:t>Aileen O’Donoghue (SLU),                           </a:t>
            </a:r>
            <a:r>
              <a:rPr lang="en-US" altLang="en-US" sz="2000" smtClean="0">
                <a:solidFill>
                  <a:srgbClr val="FFFF00"/>
                </a:solidFill>
              </a:rPr>
              <a:t>Rebecca Koopmann (Union), Martha Haynes (Cornell), Michael Jones (Cornell), David Craig (WTAMU),  Gregory Hallenbeck (Union), Jessica Rosenberg (GMU) and Aparna Venkatesan (USF)                       </a:t>
            </a:r>
            <a:endParaRPr lang="en-US" altLang="en-US" sz="2400" smtClean="0">
              <a:solidFill>
                <a:srgbClr val="FFFF00"/>
              </a:solidFill>
            </a:endParaRPr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42" r="33978" b="3728"/>
          <a:stretch>
            <a:fillRect/>
          </a:stretch>
        </p:blipFill>
        <p:spPr bwMode="auto">
          <a:xfrm>
            <a:off x="0" y="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269" name="Picture 6" descr="http://egg.astro.cornell.edu/alfalfa/alfalfabann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0"/>
            <a:ext cx="394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5427893"/>
            <a:ext cx="39179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581001"/>
            <a:ext cx="46458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808080"/>
                </a:solidFill>
                <a:latin typeface="Comic Sans MS" panose="030F0702030302020204" pitchFamily="66" charset="0"/>
              </a:rPr>
              <a:t>Background Image: </a:t>
            </a:r>
            <a:r>
              <a:rPr lang="en-US" sz="1200" dirty="0" smtClean="0">
                <a:solidFill>
                  <a:srgbClr val="808080"/>
                </a:solidFill>
                <a:latin typeface="Comic Sans MS" panose="030F0702030302020204" pitchFamily="66" charset="0"/>
                <a:hlinkClick r:id="rId5"/>
              </a:rPr>
              <a:t>https://apod.nasa.gov/apod/ap110712.html</a:t>
            </a:r>
            <a:endParaRPr lang="en-US" sz="1200" dirty="0">
              <a:solidFill>
                <a:srgbClr val="80808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The APPS Survey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228600" y="885825"/>
            <a:ext cx="8686800" cy="4956175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sz="3200" smtClean="0"/>
              <a:t> The Pisces-Perseus Supercluster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sz="2800" smtClean="0"/>
              <a:t> Location, Morphology, Extent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sz="2800" smtClean="0"/>
              <a:t> Why is it interesting?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z="3200" smtClean="0"/>
              <a:t> Current Knowledge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sz="2800" smtClean="0"/>
              <a:t> 21 cm Survey and ALFALFA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z="3200" smtClean="0"/>
              <a:t> APPSS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sz="2800" smtClean="0"/>
              <a:t> What we seek to learn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sz="2800" smtClean="0"/>
              <a:t> Observation strategy</a:t>
            </a:r>
          </a:p>
          <a:p>
            <a:pPr lvl="1">
              <a:buFontTx/>
              <a:buBlip>
                <a:blip r:embed="rId2"/>
              </a:buBlip>
            </a:pPr>
            <a:endParaRPr lang="en-US" altLang="en-US" sz="2800" smtClean="0"/>
          </a:p>
          <a:p>
            <a:pPr>
              <a:buFontTx/>
              <a:buBlip>
                <a:blip r:embed="rId2"/>
              </a:buBlip>
            </a:pPr>
            <a:endParaRPr lang="en-US" alt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Pisces-Perseus Supercluster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 From Perseus through Pisces to Pegasus</a:t>
            </a:r>
          </a:p>
        </p:txBody>
      </p:sp>
      <p:pic>
        <p:nvPicPr>
          <p:cNvPr id="13316" name="Picture 2" descr="http://www.atlasoftheuniverse.com/superc/perps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417638"/>
            <a:ext cx="8613775" cy="544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5354" r="13567" b="6808"/>
          <a:stretch>
            <a:fillRect/>
          </a:stretch>
        </p:blipFill>
        <p:spPr bwMode="auto">
          <a:xfrm>
            <a:off x="0" y="1062038"/>
            <a:ext cx="9144000" cy="579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Pisces-Perseus Supercluster</a:t>
            </a:r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 smtClean="0"/>
              <a:t> From Perseus through Pisces to Pegasus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Major Clusters in PPS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228600" y="885825"/>
            <a:ext cx="8686800" cy="5254625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Perseus Cluster (NGC 1275, Abell 426)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Pisces Cluster (NGC 383 Group)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Pegasus I (NGC 7619 &amp; 7626)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Pegasus II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Abell 194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Abell 262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Abell 347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Abell 426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NGC 891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NGC 507</a:t>
            </a:r>
          </a:p>
          <a:p>
            <a:pPr>
              <a:buFontTx/>
              <a:buBlip>
                <a:blip r:embed="rId2"/>
              </a:buBlip>
            </a:pPr>
            <a:endParaRPr lang="en-US" altLang="en-US" smtClean="0"/>
          </a:p>
          <a:p>
            <a:pPr>
              <a:buFontTx/>
              <a:buBlip>
                <a:blip r:embed="rId2"/>
              </a:buBlip>
            </a:pPr>
            <a:endParaRPr lang="en-US" altLang="en-US" smtClean="0"/>
          </a:p>
        </p:txBody>
      </p:sp>
      <p:pic>
        <p:nvPicPr>
          <p:cNvPr id="15364" name="Picture 2" descr="http://chandra.harvard.edu/photo/2014/perseus/perseus_xray_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2598738"/>
            <a:ext cx="33242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4295775" y="5889625"/>
            <a:ext cx="31654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/>
              <a:t>http://chandra.harvard.edu/photo/2014/perseus/</a:t>
            </a:r>
          </a:p>
        </p:txBody>
      </p:sp>
      <p:sp>
        <p:nvSpPr>
          <p:cNvPr id="15366" name="Rectangle 3"/>
          <p:cNvSpPr>
            <a:spLocks noChangeArrowheads="1"/>
          </p:cNvSpPr>
          <p:nvPr/>
        </p:nvSpPr>
        <p:spPr bwMode="auto">
          <a:xfrm>
            <a:off x="7445375" y="3384550"/>
            <a:ext cx="14605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Chandra view of Perseus Cluster Center (NGC 1275)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Pisces-Perseus Supercluster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28600" y="885825"/>
            <a:ext cx="8686800" cy="520065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 First noticed by </a:t>
            </a:r>
            <a:r>
              <a:rPr lang="en-US" altLang="en-US" smtClean="0">
                <a:hlinkClick r:id="rId3"/>
              </a:rPr>
              <a:t>Bernheimer in 1932</a:t>
            </a:r>
            <a:endParaRPr lang="en-US" altLang="en-US" smtClean="0"/>
          </a:p>
          <a:p>
            <a:pPr lvl="1">
              <a:buFontTx/>
              <a:buBlip>
                <a:blip r:embed="rId2"/>
              </a:buBlip>
            </a:pPr>
            <a:r>
              <a:rPr lang="en-US" altLang="en-US" smtClean="0"/>
              <a:t> </a:t>
            </a:r>
            <a:r>
              <a:rPr lang="en-US" altLang="en-US" sz="2000" smtClean="0"/>
              <a:t>“I have found between the constellations Perseus and Pegasus a number of clusters of analgalactic nebulæ which seem to form subsystems of an extended metagalactic cloud.”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sz="1400" smtClean="0"/>
              <a:t>Bernheimer, W. E. (1932). Nature </a:t>
            </a:r>
            <a:r>
              <a:rPr lang="en-US" altLang="en-US" sz="1400" b="1" smtClean="0"/>
              <a:t>130</a:t>
            </a:r>
            <a:r>
              <a:rPr lang="en-US" altLang="en-US" sz="1400" smtClean="0"/>
              <a:t>, 132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 Supported by Chincarini &amp; Rood, 1976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sz="2000" smtClean="0"/>
              <a:t> Study of Pegasus I and Pegasus II clusters.</a:t>
            </a:r>
          </a:p>
          <a:p>
            <a:pPr lvl="2">
              <a:buFontTx/>
              <a:buBlip>
                <a:blip r:embed="rId2"/>
              </a:buBlip>
            </a:pPr>
            <a:r>
              <a:rPr lang="en-US" altLang="en-US" sz="1800" smtClean="0"/>
              <a:t> Pegasus I in large cloud of galaxies, Pegasus II more distant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sz="1400" smtClean="0"/>
              <a:t>Bernheimer, W. E. (1932). Nature </a:t>
            </a:r>
            <a:r>
              <a:rPr lang="en-US" altLang="en-US" sz="1400" b="1" smtClean="0"/>
              <a:t>130</a:t>
            </a:r>
            <a:r>
              <a:rPr lang="en-US" altLang="en-US" sz="1400" smtClean="0"/>
              <a:t>, 132</a:t>
            </a:r>
          </a:p>
          <a:p>
            <a:pPr>
              <a:buFontTx/>
              <a:buBlip>
                <a:blip r:embed="rId2"/>
              </a:buBlip>
            </a:pPr>
            <a:r>
              <a:rPr lang="en-US" altLang="en-US" smtClean="0"/>
              <a:t> A “Supercluster”, Gregory, Laird &amp; Tifft, 1981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sz="2000" smtClean="0"/>
              <a:t> Recessional velocity = cz = 5327 km/s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sz="2000" smtClean="0"/>
              <a:t> Bimodal distribution of galaxy position angles (pa) shows clusters &amp; superclusters influenced galaxy formation so they must have formed before galaxies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Pisces-Perseus Supercluster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0" y="885825"/>
            <a:ext cx="9144000" cy="5283200"/>
          </a:xfrm>
        </p:spPr>
        <p:txBody>
          <a:bodyPr/>
          <a:lstStyle/>
          <a:p>
            <a:pPr marL="171450" indent="-171450">
              <a:defRPr/>
            </a:pPr>
            <a:r>
              <a:rPr lang="en-US" altLang="en-US" sz="3200" dirty="0" smtClean="0"/>
              <a:t> 21 cm survey by Haynes, Giovanelli </a:t>
            </a:r>
            <a:r>
              <a:rPr lang="en-US" altLang="en-US" sz="3200" i="1" dirty="0" smtClean="0"/>
              <a:t>et</a:t>
            </a:r>
            <a:r>
              <a:rPr lang="en-US" altLang="en-US" sz="3200" dirty="0" smtClean="0"/>
              <a:t> </a:t>
            </a:r>
            <a:r>
              <a:rPr lang="en-US" altLang="en-US" sz="3200" i="1" dirty="0" smtClean="0"/>
              <a:t>al. </a:t>
            </a:r>
          </a:p>
          <a:p>
            <a:pPr marL="168275" lvl="1" indent="0">
              <a:buFontTx/>
              <a:buNone/>
              <a:defRPr/>
            </a:pPr>
            <a:r>
              <a:rPr lang="en-US" altLang="en-US" sz="2000" i="1" dirty="0" smtClean="0"/>
              <a:t>						        </a:t>
            </a:r>
            <a:r>
              <a:rPr lang="en-US" altLang="en-US" sz="2000" dirty="0" smtClean="0"/>
              <a:t>(6 papers, 1985 - 1993)</a:t>
            </a:r>
          </a:p>
          <a:p>
            <a:pPr marL="400050" lvl="1">
              <a:defRPr/>
            </a:pPr>
            <a:r>
              <a:rPr lang="en-US" altLang="en-US" sz="2800" dirty="0" smtClean="0"/>
              <a:t> </a:t>
            </a:r>
            <a:r>
              <a:rPr lang="en-US" altLang="en-US" sz="2800" dirty="0" smtClean="0">
                <a:hlinkClick r:id="rId2"/>
              </a:rPr>
              <a:t>WHG 1993</a:t>
            </a:r>
            <a:r>
              <a:rPr lang="en-US" altLang="en-US" sz="2800" dirty="0" smtClean="0"/>
              <a:t>*:  Paper V:  </a:t>
            </a:r>
            <a:r>
              <a:rPr lang="en-US" altLang="en-US" sz="2800" dirty="0" smtClean="0">
                <a:sym typeface="Symbol" pitchFamily="18" charset="2"/>
              </a:rPr>
              <a:t>Main Supercluster Ridge</a:t>
            </a:r>
            <a:endParaRPr lang="en-US" altLang="en-US" sz="2800" dirty="0" smtClean="0"/>
          </a:p>
          <a:p>
            <a:pPr marL="168275" lvl="1" indent="0">
              <a:buFontTx/>
              <a:buNone/>
              <a:defRPr/>
            </a:pPr>
            <a:r>
              <a:rPr lang="en-US" altLang="en-US" sz="2800" dirty="0" smtClean="0"/>
              <a:t>		(22</a:t>
            </a:r>
            <a:r>
              <a:rPr lang="en-US" altLang="en-US" sz="2800" baseline="30000" dirty="0" smtClean="0"/>
              <a:t>h</a:t>
            </a:r>
            <a:r>
              <a:rPr lang="en-US" altLang="en-US" sz="2800" dirty="0" smtClean="0"/>
              <a:t> ≤ </a:t>
            </a:r>
            <a:r>
              <a:rPr lang="en-US" altLang="en-US" sz="2800" dirty="0" smtClean="0">
                <a:sym typeface="Symbol" pitchFamily="18" charset="2"/>
              </a:rPr>
              <a:t></a:t>
            </a:r>
            <a:r>
              <a:rPr lang="en-US" altLang="en-US" sz="2800" dirty="0" smtClean="0"/>
              <a:t> ≥ 4</a:t>
            </a:r>
            <a:r>
              <a:rPr lang="en-US" altLang="en-US" sz="2800" baseline="30000" dirty="0" smtClean="0"/>
              <a:t>h</a:t>
            </a:r>
            <a:r>
              <a:rPr lang="en-US" altLang="en-US" sz="2800" dirty="0" smtClean="0"/>
              <a:t> and +33.5 &lt; </a:t>
            </a:r>
            <a:r>
              <a:rPr lang="en-US" altLang="en-US" sz="2800" dirty="0" smtClean="0">
                <a:sym typeface="Symbol" pitchFamily="18" charset="2"/>
              </a:rPr>
              <a:t> &lt; +39.5)</a:t>
            </a:r>
            <a:endParaRPr lang="en-US" altLang="en-US" sz="2800" dirty="0" smtClean="0"/>
          </a:p>
          <a:p>
            <a:pPr marL="685800" lvl="2">
              <a:defRPr/>
            </a:pPr>
            <a:r>
              <a:rPr lang="en-US" altLang="en-US" sz="2400" dirty="0" smtClean="0"/>
              <a:t> Ridge: significant </a:t>
            </a:r>
            <a:r>
              <a:rPr lang="en-US" altLang="en-US" sz="2400" dirty="0" err="1" smtClean="0"/>
              <a:t>overdensity</a:t>
            </a:r>
            <a:r>
              <a:rPr lang="en-US" altLang="en-US" sz="2400" dirty="0" smtClean="0"/>
              <a:t> of galaxies at 5000 km/s</a:t>
            </a:r>
          </a:p>
          <a:p>
            <a:pPr marL="460375" lvl="2" indent="0">
              <a:buFontTx/>
              <a:buNone/>
              <a:defRPr/>
            </a:pPr>
            <a:r>
              <a:rPr lang="en-US" altLang="en-US" sz="2400" dirty="0" smtClean="0"/>
              <a:t>		50h</a:t>
            </a:r>
            <a:r>
              <a:rPr lang="en-US" altLang="en-US" sz="2400" baseline="30000" dirty="0" smtClean="0"/>
              <a:t>-1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Mpc</a:t>
            </a:r>
            <a:r>
              <a:rPr lang="en-US" altLang="en-US" sz="2400" dirty="0" smtClean="0"/>
              <a:t> from Perseus to Pegasus Clusters</a:t>
            </a:r>
          </a:p>
          <a:p>
            <a:pPr marL="460375" lvl="2" indent="0">
              <a:buFontTx/>
              <a:buNone/>
              <a:defRPr/>
            </a:pPr>
            <a:r>
              <a:rPr lang="en-US" altLang="en-US" sz="2400" dirty="0" smtClean="0"/>
              <a:t>		5h</a:t>
            </a:r>
            <a:r>
              <a:rPr lang="en-US" altLang="en-US" sz="2400" baseline="30000" dirty="0" smtClean="0"/>
              <a:t>-1</a:t>
            </a:r>
            <a:r>
              <a:rPr lang="en-US" altLang="en-US" sz="2400" dirty="0" smtClean="0"/>
              <a:t> – 10h</a:t>
            </a:r>
            <a:r>
              <a:rPr lang="en-US" altLang="en-US" sz="2400" baseline="30000" dirty="0" smtClean="0"/>
              <a:t>-1</a:t>
            </a:r>
            <a:r>
              <a:rPr lang="en-US" altLang="en-US" sz="2400" dirty="0" smtClean="0"/>
              <a:t> deep, parallel to sky</a:t>
            </a:r>
          </a:p>
          <a:p>
            <a:pPr marL="460375" lvl="2" indent="0">
              <a:buFontTx/>
              <a:buNone/>
              <a:defRPr/>
            </a:pPr>
            <a:r>
              <a:rPr lang="en-US" altLang="en-US" sz="2400" dirty="0" smtClean="0"/>
              <a:t>		Variety of galaxy densities</a:t>
            </a:r>
            <a:endParaRPr lang="en-US" altLang="en-US" sz="2400" baseline="30000" dirty="0" smtClean="0"/>
          </a:p>
          <a:p>
            <a:pPr marL="685800" lvl="2">
              <a:defRPr/>
            </a:pPr>
            <a:r>
              <a:rPr lang="en-US" altLang="en-US" sz="2400" dirty="0" smtClean="0"/>
              <a:t> Proximity, orientation, density contrast </a:t>
            </a:r>
          </a:p>
          <a:p>
            <a:pPr marL="460375" lvl="2" indent="0">
              <a:buFontTx/>
              <a:buNone/>
              <a:defRPr/>
            </a:pPr>
            <a:r>
              <a:rPr lang="en-US" altLang="en-US" sz="2400" dirty="0" smtClean="0">
                <a:sym typeface="Symbol" pitchFamily="18" charset="2"/>
              </a:rPr>
              <a:t>		 </a:t>
            </a:r>
            <a:r>
              <a:rPr lang="en-US" altLang="en-US" sz="2400" dirty="0" smtClean="0"/>
              <a:t> high visibility in sky projection</a:t>
            </a:r>
          </a:p>
          <a:p>
            <a:pPr marL="460375" lvl="2" indent="0">
              <a:buFontTx/>
              <a:buNone/>
              <a:defRPr/>
            </a:pPr>
            <a:r>
              <a:rPr lang="en-US" altLang="en-US" sz="2400" dirty="0" smtClean="0">
                <a:sym typeface="Symbol" pitchFamily="18" charset="2"/>
              </a:rPr>
              <a:t>		 </a:t>
            </a:r>
            <a:r>
              <a:rPr lang="en-US" altLang="en-US" sz="2400" dirty="0" smtClean="0"/>
              <a:t> high visibility in velocity cone</a:t>
            </a:r>
          </a:p>
          <a:p>
            <a:pPr marL="685800" lvl="2">
              <a:defRPr/>
            </a:pPr>
            <a:endParaRPr lang="en-US" altLang="en-US" sz="2400" dirty="0" smtClean="0"/>
          </a:p>
        </p:txBody>
      </p:sp>
      <p:sp>
        <p:nvSpPr>
          <p:cNvPr id="17412" name="Rectangle 3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marL="0"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800"/>
              <a:t>*Wegner, G., Haynes, M. P., &amp; Giovanelli, R. 1993 </a:t>
            </a:r>
            <a:r>
              <a:rPr lang="en-US" altLang="en-US" sz="1800" i="1"/>
              <a:t>AJ</a:t>
            </a:r>
            <a:r>
              <a:rPr lang="en-US" altLang="en-US" sz="1800"/>
              <a:t>  105, 1251 (PP5)</a:t>
            </a:r>
          </a:p>
        </p:txBody>
      </p:sp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0" y="6149975"/>
            <a:ext cx="6448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marL="0"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800"/>
              <a:t>For H</a:t>
            </a:r>
            <a:r>
              <a:rPr lang="en-US" altLang="en-US" sz="1800" baseline="-25000"/>
              <a:t>0</a:t>
            </a:r>
            <a:r>
              <a:rPr lang="en-US" altLang="en-US" sz="1800"/>
              <a:t> = 73 km/s/Mpc, Length ≈ 37 Mpc, Depth ≈ 6 Mpc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Pisces-Perseus Supercluster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0" y="885825"/>
            <a:ext cx="9144000" cy="1501775"/>
          </a:xfrm>
        </p:spPr>
        <p:txBody>
          <a:bodyPr/>
          <a:lstStyle/>
          <a:p>
            <a:pPr marL="171450" indent="-171450">
              <a:buFontTx/>
              <a:buBlip>
                <a:blip r:embed="rId2"/>
              </a:buBlip>
            </a:pPr>
            <a:r>
              <a:rPr lang="en-US" altLang="en-US" sz="3200" smtClean="0"/>
              <a:t> The PPS Area</a:t>
            </a:r>
          </a:p>
          <a:p>
            <a:pPr marL="571500" lvl="1" indent="-171450">
              <a:buFontTx/>
              <a:buBlip>
                <a:blip r:embed="rId2"/>
              </a:buBlip>
            </a:pPr>
            <a:r>
              <a:rPr lang="en-US" altLang="en-US" sz="2800" smtClean="0"/>
              <a:t> Large density contrasts, voids in front and back</a:t>
            </a:r>
          </a:p>
        </p:txBody>
      </p:sp>
      <p:pic>
        <p:nvPicPr>
          <p:cNvPr id="1843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293938"/>
            <a:ext cx="903922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2"/>
          <p:cNvSpPr txBox="1">
            <a:spLocks noChangeArrowheads="1"/>
          </p:cNvSpPr>
          <p:nvPr/>
        </p:nvSpPr>
        <p:spPr bwMode="auto">
          <a:xfrm>
            <a:off x="8134350" y="2433638"/>
            <a:ext cx="1000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prstClr val="black"/>
                </a:solidFill>
              </a:rPr>
              <a:t>7,679 Galaxies</a:t>
            </a:r>
          </a:p>
        </p:txBody>
      </p:sp>
      <p:sp>
        <p:nvSpPr>
          <p:cNvPr id="18438" name="TextBox 5"/>
          <p:cNvSpPr txBox="1">
            <a:spLocks noChangeArrowheads="1"/>
          </p:cNvSpPr>
          <p:nvPr/>
        </p:nvSpPr>
        <p:spPr bwMode="auto">
          <a:xfrm rot="-5400000">
            <a:off x="-1496219" y="3845719"/>
            <a:ext cx="3300413" cy="307975"/>
          </a:xfrm>
          <a:prstGeom prst="rect">
            <a:avLst/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prstClr val="black"/>
                </a:solidFill>
              </a:rPr>
              <a:t>Declination</a:t>
            </a:r>
          </a:p>
        </p:txBody>
      </p:sp>
      <p:sp>
        <p:nvSpPr>
          <p:cNvPr id="18439" name="TextBox 9"/>
          <p:cNvSpPr txBox="1">
            <a:spLocks noChangeArrowheads="1"/>
          </p:cNvSpPr>
          <p:nvPr/>
        </p:nvSpPr>
        <p:spPr bwMode="auto">
          <a:xfrm>
            <a:off x="0" y="5362575"/>
            <a:ext cx="9144000" cy="307975"/>
          </a:xfrm>
          <a:prstGeom prst="rect">
            <a:avLst/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prstClr val="black"/>
                </a:solidFill>
              </a:rPr>
              <a:t>Right Ascension</a:t>
            </a:r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-74613" y="5170488"/>
            <a:ext cx="406401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rIns="9144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</a:rPr>
              <a:t>+20°</a:t>
            </a:r>
          </a:p>
        </p:txBody>
      </p:sp>
      <p:sp>
        <p:nvSpPr>
          <p:cNvPr id="18441" name="TextBox 10"/>
          <p:cNvSpPr txBox="1">
            <a:spLocks noChangeArrowheads="1"/>
          </p:cNvSpPr>
          <p:nvPr/>
        </p:nvSpPr>
        <p:spPr bwMode="auto">
          <a:xfrm>
            <a:off x="347663" y="5359400"/>
            <a:ext cx="2952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rIns="9144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</a:rPr>
              <a:t>4</a:t>
            </a:r>
            <a:r>
              <a:rPr lang="en-US" altLang="en-US" sz="1200" baseline="30000">
                <a:solidFill>
                  <a:prstClr val="black"/>
                </a:solidFill>
              </a:rPr>
              <a:t>h</a:t>
            </a:r>
          </a:p>
        </p:txBody>
      </p:sp>
      <p:sp>
        <p:nvSpPr>
          <p:cNvPr id="18442" name="TextBox 11"/>
          <p:cNvSpPr txBox="1">
            <a:spLocks noChangeArrowheads="1"/>
          </p:cNvSpPr>
          <p:nvPr/>
        </p:nvSpPr>
        <p:spPr bwMode="auto">
          <a:xfrm>
            <a:off x="8755063" y="5359400"/>
            <a:ext cx="322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rIns="9144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</a:rPr>
              <a:t>22</a:t>
            </a:r>
            <a:r>
              <a:rPr lang="en-US" altLang="en-US" sz="1200" baseline="30000">
                <a:solidFill>
                  <a:prstClr val="black"/>
                </a:solidFill>
              </a:rPr>
              <a:t>h</a:t>
            </a:r>
          </a:p>
        </p:txBody>
      </p:sp>
      <p:sp>
        <p:nvSpPr>
          <p:cNvPr id="18443" name="TextBox 12"/>
          <p:cNvSpPr txBox="1">
            <a:spLocks noChangeArrowheads="1"/>
          </p:cNvSpPr>
          <p:nvPr/>
        </p:nvSpPr>
        <p:spPr bwMode="auto">
          <a:xfrm>
            <a:off x="5961063" y="5394325"/>
            <a:ext cx="2952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rIns="9144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black"/>
                </a:solidFill>
              </a:rPr>
              <a:t>0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 flipH="1">
            <a:off x="6107113" y="2424113"/>
            <a:ext cx="3175" cy="30178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Box 21"/>
          <p:cNvSpPr txBox="1">
            <a:spLocks noChangeArrowheads="1"/>
          </p:cNvSpPr>
          <p:nvPr/>
        </p:nvSpPr>
        <p:spPr bwMode="auto">
          <a:xfrm>
            <a:off x="0" y="2139950"/>
            <a:ext cx="9144000" cy="307975"/>
          </a:xfrm>
          <a:prstGeom prst="rect">
            <a:avLst/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prstClr val="black"/>
                </a:solidFill>
              </a:rPr>
              <a:t>Sky Positions of AGC Galaxies (All Velocities)</a:t>
            </a:r>
          </a:p>
        </p:txBody>
      </p:sp>
      <p:sp>
        <p:nvSpPr>
          <p:cNvPr id="18446" name="TextBox 7"/>
          <p:cNvSpPr txBox="1">
            <a:spLocks noChangeArrowheads="1"/>
          </p:cNvSpPr>
          <p:nvPr/>
        </p:nvSpPr>
        <p:spPr bwMode="auto">
          <a:xfrm>
            <a:off x="-19050" y="2459038"/>
            <a:ext cx="3508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rIns="9144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</a:rPr>
              <a:t>+50°</a:t>
            </a:r>
          </a:p>
        </p:txBody>
      </p:sp>
      <p:sp>
        <p:nvSpPr>
          <p:cNvPr id="18447" name="Text Box 2"/>
          <p:cNvSpPr txBox="1">
            <a:spLocks noChangeArrowheads="1"/>
          </p:cNvSpPr>
          <p:nvPr/>
        </p:nvSpPr>
        <p:spPr bwMode="auto">
          <a:xfrm>
            <a:off x="1114425" y="2825750"/>
            <a:ext cx="6286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prstClr val="black"/>
                </a:solidFill>
              </a:rPr>
              <a:t>Abell  426</a:t>
            </a:r>
            <a:endParaRPr lang="en-US" altLang="en-US" sz="4000" b="1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18448" name="Text Box 2"/>
          <p:cNvSpPr txBox="1">
            <a:spLocks noChangeArrowheads="1"/>
          </p:cNvSpPr>
          <p:nvPr/>
        </p:nvSpPr>
        <p:spPr bwMode="auto">
          <a:xfrm>
            <a:off x="1695450" y="3454400"/>
            <a:ext cx="6572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prstClr val="black"/>
                </a:solidFill>
              </a:rPr>
              <a:t>Abell  347</a:t>
            </a:r>
            <a:endParaRPr lang="en-US" altLang="en-US" sz="4000" b="1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18449" name="Text Box 2"/>
          <p:cNvSpPr txBox="1">
            <a:spLocks noChangeArrowheads="1"/>
          </p:cNvSpPr>
          <p:nvPr/>
        </p:nvSpPr>
        <p:spPr bwMode="auto">
          <a:xfrm>
            <a:off x="3152775" y="3311525"/>
            <a:ext cx="6572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prstClr val="black"/>
                </a:solidFill>
              </a:rPr>
              <a:t>Abell  262</a:t>
            </a:r>
            <a:endParaRPr lang="en-US" altLang="en-US" sz="4000" b="1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18450" name="Text Box 2"/>
          <p:cNvSpPr txBox="1">
            <a:spLocks noChangeArrowheads="1"/>
          </p:cNvSpPr>
          <p:nvPr/>
        </p:nvSpPr>
        <p:spPr bwMode="auto">
          <a:xfrm>
            <a:off x="6115050" y="4778375"/>
            <a:ext cx="6572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prstClr val="black"/>
                </a:solidFill>
              </a:rPr>
              <a:t>Abell  2634</a:t>
            </a:r>
            <a:endParaRPr lang="en-US" altLang="en-US" sz="4000" b="1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18451" name="Text Box 2"/>
          <p:cNvSpPr txBox="1">
            <a:spLocks noChangeArrowheads="1"/>
          </p:cNvSpPr>
          <p:nvPr/>
        </p:nvSpPr>
        <p:spPr bwMode="auto">
          <a:xfrm>
            <a:off x="3819525" y="3559175"/>
            <a:ext cx="6572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prstClr val="black"/>
                </a:solidFill>
              </a:rPr>
              <a:t>NGC 507</a:t>
            </a:r>
            <a:endParaRPr lang="en-US" altLang="en-US" sz="4000" b="1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18452" name="Text Box 2"/>
          <p:cNvSpPr txBox="1">
            <a:spLocks noChangeArrowheads="1"/>
          </p:cNvSpPr>
          <p:nvPr/>
        </p:nvSpPr>
        <p:spPr bwMode="auto">
          <a:xfrm>
            <a:off x="4238625" y="3644900"/>
            <a:ext cx="6572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prstClr val="black"/>
                </a:solidFill>
              </a:rPr>
              <a:t>NGC 383</a:t>
            </a:r>
            <a:endParaRPr lang="en-US" altLang="en-US" sz="4000" b="1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18453" name="Text Box 2"/>
          <p:cNvSpPr txBox="1">
            <a:spLocks noChangeArrowheads="1"/>
          </p:cNvSpPr>
          <p:nvPr/>
        </p:nvSpPr>
        <p:spPr bwMode="auto">
          <a:xfrm>
            <a:off x="7705725" y="3378200"/>
            <a:ext cx="6572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en-US" altLang="zh-CN" sz="1400" b="1">
                <a:solidFill>
                  <a:prstClr val="black"/>
                </a:solidFill>
              </a:rPr>
              <a:t>NGC7331</a:t>
            </a:r>
            <a:endParaRPr lang="en-US" altLang="en-US" sz="4000" b="1">
              <a:solidFill>
                <a:prstClr val="black"/>
              </a:solidFill>
              <a:ea typeface="宋体" pitchFamily="2" charset="-122"/>
            </a:endParaRPr>
          </a:p>
        </p:txBody>
      </p:sp>
      <p:sp>
        <p:nvSpPr>
          <p:cNvPr id="18454" name="Rectangle 3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marL="0"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800"/>
              <a:t>Wegner, G., Haynes, M. P., &amp; Giovanelli, R. 1993 </a:t>
            </a:r>
            <a:r>
              <a:rPr lang="en-US" altLang="en-US" sz="1800" i="1"/>
              <a:t>AJ</a:t>
            </a:r>
            <a:r>
              <a:rPr lang="en-US" altLang="en-US" sz="1800"/>
              <a:t>  105, 1251 (PP5)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Pisces-Perseus Supercluster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0" y="885825"/>
            <a:ext cx="9144000" cy="1501775"/>
          </a:xfrm>
        </p:spPr>
        <p:txBody>
          <a:bodyPr/>
          <a:lstStyle/>
          <a:p>
            <a:pPr marL="171450" indent="-171450">
              <a:buFontTx/>
              <a:buBlip>
                <a:blip r:embed="rId2"/>
              </a:buBlip>
            </a:pPr>
            <a:r>
              <a:rPr lang="en-US" altLang="en-US" sz="3200" smtClean="0"/>
              <a:t> The PPS Cone: V</a:t>
            </a:r>
            <a:r>
              <a:rPr lang="en-US" altLang="en-US" sz="3200" baseline="-25000" smtClean="0"/>
              <a:t>helio</a:t>
            </a:r>
            <a:r>
              <a:rPr lang="en-US" altLang="en-US" sz="3200" smtClean="0"/>
              <a:t> ~ 5,000 km/s</a:t>
            </a:r>
          </a:p>
        </p:txBody>
      </p:sp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marL="0"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800"/>
              <a:t>Wegner, G., Haynes, M. P., &amp; Giovanelli, R. 1993 </a:t>
            </a:r>
            <a:r>
              <a:rPr lang="en-US" altLang="en-US" sz="1800" i="1"/>
              <a:t>AJ</a:t>
            </a:r>
            <a:r>
              <a:rPr lang="en-US" altLang="en-US" sz="1800"/>
              <a:t>  105, 1251 (PP5)</a:t>
            </a:r>
          </a:p>
        </p:txBody>
      </p:sp>
      <p:grpSp>
        <p:nvGrpSpPr>
          <p:cNvPr id="19461" name="Group 4"/>
          <p:cNvGrpSpPr>
            <a:grpSpLocks/>
          </p:cNvGrpSpPr>
          <p:nvPr/>
        </p:nvGrpSpPr>
        <p:grpSpPr bwMode="auto">
          <a:xfrm>
            <a:off x="2117725" y="1477963"/>
            <a:ext cx="7026275" cy="4868862"/>
            <a:chOff x="1061357" y="1477613"/>
            <a:chExt cx="7026729" cy="4868759"/>
          </a:xfrm>
        </p:grpSpPr>
        <p:pic>
          <p:nvPicPr>
            <p:cNvPr id="1946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8" r="6989" b="7063"/>
            <a:stretch>
              <a:fillRect/>
            </a:stretch>
          </p:blipFill>
          <p:spPr bwMode="auto">
            <a:xfrm>
              <a:off x="1061357" y="1477613"/>
              <a:ext cx="7021286" cy="4868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1463021" y="6081266"/>
              <a:ext cx="6218639" cy="0"/>
            </a:xfrm>
            <a:prstGeom prst="line">
              <a:avLst/>
            </a:prstGeom>
            <a:ln w="19050">
              <a:solidFill>
                <a:srgbClr val="DDDD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66" name="Text Box 2"/>
            <p:cNvSpPr txBox="1">
              <a:spLocks noChangeArrowheads="1"/>
            </p:cNvSpPr>
            <p:nvPr/>
          </p:nvSpPr>
          <p:spPr bwMode="auto">
            <a:xfrm>
              <a:off x="1103539" y="3783693"/>
              <a:ext cx="398690" cy="25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lnSpc>
                  <a:spcPts val="14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prstClr val="black"/>
                  </a:solidFill>
                </a:rPr>
                <a:t>4</a:t>
              </a:r>
              <a:r>
                <a:rPr lang="en-US" altLang="zh-CN" sz="1400" b="1" baseline="30000">
                  <a:solidFill>
                    <a:prstClr val="black"/>
                  </a:solidFill>
                </a:rPr>
                <a:t>h</a:t>
              </a:r>
              <a:endParaRPr lang="en-US" altLang="en-US" sz="4000" b="1" baseline="30000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9467" name="Text Box 2"/>
            <p:cNvSpPr txBox="1">
              <a:spLocks noChangeArrowheads="1"/>
            </p:cNvSpPr>
            <p:nvPr/>
          </p:nvSpPr>
          <p:spPr bwMode="auto">
            <a:xfrm>
              <a:off x="7554686" y="2068286"/>
              <a:ext cx="478972" cy="26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lnSpc>
                  <a:spcPts val="14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prstClr val="black"/>
                  </a:solidFill>
                </a:rPr>
                <a:t>22</a:t>
              </a:r>
              <a:r>
                <a:rPr lang="en-US" altLang="zh-CN" sz="1400" b="1" baseline="30000">
                  <a:solidFill>
                    <a:prstClr val="black"/>
                  </a:solidFill>
                </a:rPr>
                <a:t>h</a:t>
              </a:r>
              <a:endParaRPr lang="en-US" altLang="en-US" sz="4000" b="1" baseline="30000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9468" name="Text Box 2"/>
            <p:cNvSpPr txBox="1">
              <a:spLocks noChangeArrowheads="1"/>
            </p:cNvSpPr>
            <p:nvPr/>
          </p:nvSpPr>
          <p:spPr bwMode="auto">
            <a:xfrm>
              <a:off x="7271658" y="2830285"/>
              <a:ext cx="816428" cy="46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lnSpc>
                  <a:spcPts val="14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prstClr val="black"/>
                  </a:solidFill>
                </a:rPr>
                <a:t>10,000 km/s</a:t>
              </a:r>
              <a:endParaRPr lang="en-US" altLang="en-US" sz="4000" b="1" baseline="30000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19469" name="Text Box 2"/>
            <p:cNvSpPr txBox="1">
              <a:spLocks noChangeArrowheads="1"/>
            </p:cNvSpPr>
            <p:nvPr/>
          </p:nvSpPr>
          <p:spPr bwMode="auto">
            <a:xfrm>
              <a:off x="6302829" y="4365172"/>
              <a:ext cx="816428" cy="46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lnSpc>
                  <a:spcPts val="14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prstClr val="black"/>
                  </a:solidFill>
                </a:rPr>
                <a:t>5,000 km/s</a:t>
              </a:r>
              <a:endParaRPr lang="en-US" altLang="en-US" sz="4000" b="1" baseline="30000">
                <a:solidFill>
                  <a:prstClr val="black"/>
                </a:solidFill>
                <a:ea typeface="宋体" pitchFamily="2" charset="-122"/>
              </a:endParaRPr>
            </a:p>
          </p:txBody>
        </p:sp>
      </p:grpSp>
      <p:sp>
        <p:nvSpPr>
          <p:cNvPr id="19462" name="Rectangle 3"/>
          <p:cNvSpPr>
            <a:spLocks noChangeArrowheads="1"/>
          </p:cNvSpPr>
          <p:nvPr/>
        </p:nvSpPr>
        <p:spPr bwMode="auto">
          <a:xfrm>
            <a:off x="0" y="2173288"/>
            <a:ext cx="216217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800"/>
              <a:t>Interesting due to galaxies in variety of local densities at very similar distances.</a:t>
            </a:r>
          </a:p>
        </p:txBody>
      </p:sp>
      <p:sp>
        <p:nvSpPr>
          <p:cNvPr id="19463" name="TextBox 2"/>
          <p:cNvSpPr txBox="1">
            <a:spLocks noChangeArrowheads="1"/>
          </p:cNvSpPr>
          <p:nvPr/>
        </p:nvSpPr>
        <p:spPr bwMode="auto">
          <a:xfrm>
            <a:off x="7532688" y="1473200"/>
            <a:ext cx="1611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prstClr val="black"/>
                </a:solidFill>
              </a:rPr>
              <a:t>7,679 Galaxies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04813" y="0"/>
            <a:ext cx="8631237" cy="674688"/>
          </a:xfrm>
        </p:spPr>
        <p:txBody>
          <a:bodyPr/>
          <a:lstStyle/>
          <a:p>
            <a:pPr eaLnBrk="1" hangingPunct="1"/>
            <a:r>
              <a:rPr lang="en-US" altLang="en-US" smtClean="0"/>
              <a:t>Normal Galaxies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868363" y="514350"/>
            <a:ext cx="75215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Hubble’s Tuning fork diagram</a:t>
            </a:r>
          </a:p>
        </p:txBody>
      </p:sp>
      <p:pic>
        <p:nvPicPr>
          <p:cNvPr id="9220" name="Picture 4" descr="F15-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1093788"/>
            <a:ext cx="8401050" cy="57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28625" y="1141413"/>
            <a:ext cx="3884613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/>
              <a:t>Showing evolution? Showing conditions of origin?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Pisces-Perseus Supercluster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0" y="885825"/>
            <a:ext cx="9144000" cy="1501775"/>
          </a:xfrm>
        </p:spPr>
        <p:txBody>
          <a:bodyPr/>
          <a:lstStyle/>
          <a:p>
            <a:pPr marL="171450" indent="-171450">
              <a:buFontTx/>
              <a:buBlip>
                <a:blip r:embed="rId2"/>
              </a:buBlip>
            </a:pPr>
            <a:r>
              <a:rPr lang="en-US" altLang="en-US" sz="3200" smtClean="0"/>
              <a:t> The PPS Ridge</a:t>
            </a:r>
          </a:p>
          <a:p>
            <a:pPr marL="571500" lvl="1" indent="-171450">
              <a:buFontTx/>
              <a:buBlip>
                <a:blip r:embed="rId2"/>
              </a:buBlip>
            </a:pPr>
            <a:r>
              <a:rPr lang="en-US" altLang="en-US" sz="2800" smtClean="0"/>
              <a:t> ~37 Mpc Long</a:t>
            </a: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293938"/>
            <a:ext cx="903922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2"/>
          <p:cNvSpPr txBox="1">
            <a:spLocks noChangeArrowheads="1"/>
          </p:cNvSpPr>
          <p:nvPr/>
        </p:nvSpPr>
        <p:spPr bwMode="auto">
          <a:xfrm>
            <a:off x="8134350" y="2433638"/>
            <a:ext cx="1000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0000FF"/>
                </a:solidFill>
              </a:rPr>
              <a:t>7,679 Galaxies</a:t>
            </a:r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 rot="-5400000">
            <a:off x="-1496218" y="3856831"/>
            <a:ext cx="3300412" cy="307975"/>
          </a:xfrm>
          <a:prstGeom prst="rect">
            <a:avLst/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prstClr val="black"/>
                </a:solidFill>
              </a:rPr>
              <a:t>Declination (degrees)</a:t>
            </a:r>
          </a:p>
        </p:txBody>
      </p:sp>
      <p:sp>
        <p:nvSpPr>
          <p:cNvPr id="20487" name="TextBox 9"/>
          <p:cNvSpPr txBox="1">
            <a:spLocks noChangeArrowheads="1"/>
          </p:cNvSpPr>
          <p:nvPr/>
        </p:nvSpPr>
        <p:spPr bwMode="auto">
          <a:xfrm>
            <a:off x="0" y="5529263"/>
            <a:ext cx="9144000" cy="307975"/>
          </a:xfrm>
          <a:prstGeom prst="rect">
            <a:avLst/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prstClr val="black"/>
                </a:solidFill>
              </a:rPr>
              <a:t>Right Ascension (degrees)</a:t>
            </a:r>
          </a:p>
        </p:txBody>
      </p:sp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28575" y="5164138"/>
            <a:ext cx="2952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rIns="9144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</a:rPr>
              <a:t>+20</a:t>
            </a:r>
          </a:p>
        </p:txBody>
      </p:sp>
      <p:sp>
        <p:nvSpPr>
          <p:cNvPr id="20489" name="TextBox 10"/>
          <p:cNvSpPr txBox="1">
            <a:spLocks noChangeArrowheads="1"/>
          </p:cNvSpPr>
          <p:nvPr/>
        </p:nvSpPr>
        <p:spPr bwMode="auto">
          <a:xfrm>
            <a:off x="347663" y="5359400"/>
            <a:ext cx="2952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rIns="9144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</a:rPr>
              <a:t>4</a:t>
            </a:r>
            <a:r>
              <a:rPr lang="en-US" altLang="en-US" sz="1200" baseline="30000">
                <a:solidFill>
                  <a:prstClr val="black"/>
                </a:solidFill>
              </a:rPr>
              <a:t>h</a:t>
            </a:r>
          </a:p>
        </p:txBody>
      </p:sp>
      <p:sp>
        <p:nvSpPr>
          <p:cNvPr id="20490" name="TextBox 11"/>
          <p:cNvSpPr txBox="1">
            <a:spLocks noChangeArrowheads="1"/>
          </p:cNvSpPr>
          <p:nvPr/>
        </p:nvSpPr>
        <p:spPr bwMode="auto">
          <a:xfrm>
            <a:off x="8755063" y="5359400"/>
            <a:ext cx="322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rIns="9144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</a:rPr>
              <a:t>22</a:t>
            </a:r>
            <a:r>
              <a:rPr lang="en-US" altLang="en-US" sz="1200" baseline="30000">
                <a:solidFill>
                  <a:prstClr val="black"/>
                </a:solidFill>
              </a:rPr>
              <a:t>h</a:t>
            </a:r>
          </a:p>
        </p:txBody>
      </p:sp>
      <p:sp>
        <p:nvSpPr>
          <p:cNvPr id="20491" name="TextBox 12"/>
          <p:cNvSpPr txBox="1">
            <a:spLocks noChangeArrowheads="1"/>
          </p:cNvSpPr>
          <p:nvPr/>
        </p:nvSpPr>
        <p:spPr bwMode="auto">
          <a:xfrm>
            <a:off x="5961063" y="5394325"/>
            <a:ext cx="2952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rIns="9144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black"/>
                </a:solidFill>
              </a:rPr>
              <a:t>0</a:t>
            </a:r>
          </a:p>
        </p:txBody>
      </p:sp>
      <p:cxnSp>
        <p:nvCxnSpPr>
          <p:cNvPr id="25" name="Straight Connector 24"/>
          <p:cNvCxnSpPr/>
          <p:nvPr/>
        </p:nvCxnSpPr>
        <p:spPr bwMode="auto">
          <a:xfrm flipH="1">
            <a:off x="6107113" y="2424113"/>
            <a:ext cx="3175" cy="301783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3" name="TextBox 21"/>
          <p:cNvSpPr txBox="1">
            <a:spLocks noChangeArrowheads="1"/>
          </p:cNvSpPr>
          <p:nvPr/>
        </p:nvSpPr>
        <p:spPr bwMode="auto">
          <a:xfrm>
            <a:off x="0" y="2139950"/>
            <a:ext cx="9144000" cy="307975"/>
          </a:xfrm>
          <a:prstGeom prst="rect">
            <a:avLst/>
          </a:prstGeom>
          <a:solidFill>
            <a:srgbClr val="ECEC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prstClr val="black"/>
                </a:solidFill>
              </a:rPr>
              <a:t>Sky Positions of AGC Galaxies (All Velocities)</a:t>
            </a:r>
          </a:p>
        </p:txBody>
      </p:sp>
      <p:sp>
        <p:nvSpPr>
          <p:cNvPr id="20494" name="TextBox 7"/>
          <p:cNvSpPr txBox="1">
            <a:spLocks noChangeArrowheads="1"/>
          </p:cNvSpPr>
          <p:nvPr/>
        </p:nvSpPr>
        <p:spPr bwMode="auto">
          <a:xfrm>
            <a:off x="9525" y="2457450"/>
            <a:ext cx="295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rIns="9144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black"/>
                </a:solidFill>
              </a:rPr>
              <a:t>+50</a:t>
            </a:r>
          </a:p>
        </p:txBody>
      </p:sp>
      <p:sp>
        <p:nvSpPr>
          <p:cNvPr id="20495" name="Rectangle 3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marL="0"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800"/>
              <a:t>Wegner, G., Haynes, M. P., &amp; Giovanelli, R. 1993 </a:t>
            </a:r>
            <a:r>
              <a:rPr lang="en-US" altLang="en-US" sz="1800" i="1"/>
              <a:t>AJ</a:t>
            </a:r>
            <a:r>
              <a:rPr lang="en-US" altLang="en-US" sz="1800"/>
              <a:t>  105, 1251 (PP5)</a:t>
            </a:r>
          </a:p>
        </p:txBody>
      </p:sp>
      <p:grpSp>
        <p:nvGrpSpPr>
          <p:cNvPr id="20496" name="Group 5"/>
          <p:cNvGrpSpPr>
            <a:grpSpLocks/>
          </p:cNvGrpSpPr>
          <p:nvPr/>
        </p:nvGrpSpPr>
        <p:grpSpPr bwMode="auto">
          <a:xfrm>
            <a:off x="325438" y="2944813"/>
            <a:ext cx="8763000" cy="2000250"/>
            <a:chOff x="325438" y="2944812"/>
            <a:chExt cx="8762999" cy="2000251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325438" y="4214813"/>
              <a:ext cx="29845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27025" y="2971799"/>
              <a:ext cx="298291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305175" y="4943475"/>
              <a:ext cx="40259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7329487" y="3940174"/>
              <a:ext cx="1757362" cy="10048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998913" y="3949700"/>
              <a:ext cx="3335337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309938" y="4210050"/>
              <a:ext cx="0" cy="7318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309938" y="2962274"/>
              <a:ext cx="0" cy="5365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3300413" y="3497262"/>
              <a:ext cx="709612" cy="31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005263" y="3489324"/>
              <a:ext cx="0" cy="46831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7331074" y="2944812"/>
              <a:ext cx="1757363" cy="10048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97" name="TextBox 2"/>
          <p:cNvSpPr txBox="1">
            <a:spLocks noChangeArrowheads="1"/>
          </p:cNvSpPr>
          <p:nvPr/>
        </p:nvSpPr>
        <p:spPr bwMode="auto">
          <a:xfrm>
            <a:off x="285750" y="3729038"/>
            <a:ext cx="1000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prstClr val="black"/>
                </a:solidFill>
              </a:rPr>
              <a:t>4,549 Galaxies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0" y="885825"/>
            <a:ext cx="9144000" cy="1501775"/>
          </a:xfrm>
        </p:spPr>
        <p:txBody>
          <a:bodyPr/>
          <a:lstStyle/>
          <a:p>
            <a:pPr marL="171450" indent="-171450">
              <a:buFontTx/>
              <a:buBlip>
                <a:blip r:embed="rId2"/>
              </a:buBlip>
            </a:pPr>
            <a:r>
              <a:rPr lang="en-US" altLang="en-US" smtClean="0"/>
              <a:t> The PPS Ridge Cone:  PPS v</a:t>
            </a:r>
            <a:r>
              <a:rPr lang="en-US" altLang="en-US" baseline="-25000" smtClean="0"/>
              <a:t>helio</a:t>
            </a:r>
            <a:r>
              <a:rPr lang="en-US" altLang="en-US" smtClean="0"/>
              <a:t> ~ 5,000 km/s</a:t>
            </a:r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Pisces-Perseus Supercluster</a:t>
            </a:r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marL="0" lvl="1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1800"/>
              <a:t>Wegner, G., Haynes, M. P., &amp; Giovanelli, R. 1993 </a:t>
            </a:r>
            <a:r>
              <a:rPr lang="en-US" altLang="en-US" sz="1800" i="1"/>
              <a:t>AJ</a:t>
            </a:r>
            <a:r>
              <a:rPr lang="en-US" altLang="en-US" sz="1800"/>
              <a:t>  105, 1251 (PP5)</a:t>
            </a:r>
          </a:p>
        </p:txBody>
      </p:sp>
      <p:grpSp>
        <p:nvGrpSpPr>
          <p:cNvPr id="21509" name="Group 1"/>
          <p:cNvGrpSpPr>
            <a:grpSpLocks/>
          </p:cNvGrpSpPr>
          <p:nvPr/>
        </p:nvGrpSpPr>
        <p:grpSpPr bwMode="auto">
          <a:xfrm>
            <a:off x="2106613" y="1525588"/>
            <a:ext cx="7037387" cy="4805362"/>
            <a:chOff x="1064871" y="1525791"/>
            <a:chExt cx="7037873" cy="4805561"/>
          </a:xfrm>
        </p:grpSpPr>
        <p:pic>
          <p:nvPicPr>
            <p:cNvPr id="21512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38" b="8102"/>
            <a:stretch>
              <a:fillRect/>
            </a:stretch>
          </p:blipFill>
          <p:spPr bwMode="auto">
            <a:xfrm>
              <a:off x="1064871" y="1525791"/>
              <a:ext cx="7037873" cy="4805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3" name="Text Box 2"/>
            <p:cNvSpPr txBox="1">
              <a:spLocks noChangeArrowheads="1"/>
            </p:cNvSpPr>
            <p:nvPr/>
          </p:nvSpPr>
          <p:spPr bwMode="auto">
            <a:xfrm>
              <a:off x="1103539" y="3783693"/>
              <a:ext cx="398690" cy="25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lnSpc>
                  <a:spcPts val="14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prstClr val="black"/>
                  </a:solidFill>
                </a:rPr>
                <a:t>4</a:t>
              </a:r>
              <a:r>
                <a:rPr lang="en-US" altLang="zh-CN" sz="1400" b="1" baseline="30000">
                  <a:solidFill>
                    <a:prstClr val="black"/>
                  </a:solidFill>
                </a:rPr>
                <a:t>h</a:t>
              </a:r>
              <a:endParaRPr lang="en-US" altLang="en-US" sz="4000" b="1" baseline="30000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21514" name="Text Box 2"/>
            <p:cNvSpPr txBox="1">
              <a:spLocks noChangeArrowheads="1"/>
            </p:cNvSpPr>
            <p:nvPr/>
          </p:nvSpPr>
          <p:spPr bwMode="auto">
            <a:xfrm>
              <a:off x="7554686" y="2068286"/>
              <a:ext cx="478972" cy="26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lnSpc>
                  <a:spcPts val="14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prstClr val="black"/>
                  </a:solidFill>
                </a:rPr>
                <a:t>22</a:t>
              </a:r>
              <a:r>
                <a:rPr lang="en-US" altLang="zh-CN" sz="1400" b="1" baseline="30000">
                  <a:solidFill>
                    <a:prstClr val="black"/>
                  </a:solidFill>
                </a:rPr>
                <a:t>h</a:t>
              </a:r>
              <a:endParaRPr lang="en-US" altLang="en-US" sz="4000" b="1" baseline="30000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21515" name="Text Box 2"/>
            <p:cNvSpPr txBox="1">
              <a:spLocks noChangeArrowheads="1"/>
            </p:cNvSpPr>
            <p:nvPr/>
          </p:nvSpPr>
          <p:spPr bwMode="auto">
            <a:xfrm>
              <a:off x="7271658" y="2830285"/>
              <a:ext cx="816428" cy="46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lnSpc>
                  <a:spcPts val="14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prstClr val="black"/>
                  </a:solidFill>
                </a:rPr>
                <a:t>10,000 km/s</a:t>
              </a:r>
              <a:endParaRPr lang="en-US" altLang="en-US" sz="4000" b="1" baseline="30000">
                <a:solidFill>
                  <a:prstClr val="black"/>
                </a:solidFill>
                <a:ea typeface="宋体" pitchFamily="2" charset="-122"/>
              </a:endParaRPr>
            </a:p>
          </p:txBody>
        </p:sp>
        <p:sp>
          <p:nvSpPr>
            <p:cNvPr id="21516" name="Text Box 2"/>
            <p:cNvSpPr txBox="1">
              <a:spLocks noChangeArrowheads="1"/>
            </p:cNvSpPr>
            <p:nvPr/>
          </p:nvSpPr>
          <p:spPr bwMode="auto">
            <a:xfrm>
              <a:off x="6302829" y="4365172"/>
              <a:ext cx="816428" cy="46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Blip>
                  <a:blip r:embed="rId2"/>
                </a:buBlip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lnSpc>
                  <a:spcPts val="14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b="1">
                  <a:solidFill>
                    <a:prstClr val="black"/>
                  </a:solidFill>
                </a:rPr>
                <a:t>5,000 km/s</a:t>
              </a:r>
              <a:endParaRPr lang="en-US" altLang="en-US" sz="4000" b="1" baseline="30000">
                <a:solidFill>
                  <a:prstClr val="black"/>
                </a:solidFill>
                <a:ea typeface="宋体" pitchFamily="2" charset="-122"/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463361" y="6080517"/>
              <a:ext cx="6217079" cy="0"/>
            </a:xfrm>
            <a:prstGeom prst="line">
              <a:avLst/>
            </a:prstGeom>
            <a:ln w="19050">
              <a:solidFill>
                <a:srgbClr val="DDDD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510" name="TextBox 2"/>
          <p:cNvSpPr txBox="1">
            <a:spLocks noChangeArrowheads="1"/>
          </p:cNvSpPr>
          <p:nvPr/>
        </p:nvSpPr>
        <p:spPr bwMode="auto">
          <a:xfrm>
            <a:off x="7532688" y="1525588"/>
            <a:ext cx="1611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prstClr val="black"/>
                </a:solidFill>
              </a:rPr>
              <a:t>4,549 Galaxies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87313" y="1573213"/>
            <a:ext cx="19446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800"/>
              <a:t>Ridge area sharpens density contrast.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44688"/>
            <a:ext cx="2638425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ALFALFA PPS Results</a:t>
            </a:r>
          </a:p>
        </p:txBody>
      </p:sp>
      <p:sp>
        <p:nvSpPr>
          <p:cNvPr id="22532" name="Content Placeholder 2"/>
          <p:cNvSpPr>
            <a:spLocks noGrp="1"/>
          </p:cNvSpPr>
          <p:nvPr>
            <p:ph idx="1"/>
          </p:nvPr>
        </p:nvSpPr>
        <p:spPr>
          <a:xfrm>
            <a:off x="228600" y="885825"/>
            <a:ext cx="8686800" cy="3924300"/>
          </a:xfrm>
        </p:spPr>
        <p:txBody>
          <a:bodyPr/>
          <a:lstStyle/>
          <a:p>
            <a:pPr>
              <a:buFontTx/>
              <a:buBlip>
                <a:blip r:embed="rId3"/>
              </a:buBlip>
            </a:pPr>
            <a:r>
              <a:rPr lang="en-US" altLang="en-US" sz="3200" smtClean="0"/>
              <a:t> Saintonge et al 2008 </a:t>
            </a:r>
          </a:p>
          <a:p>
            <a:pPr lvl="1">
              <a:buFontTx/>
              <a:buBlip>
                <a:blip r:embed="rId3"/>
              </a:buBlip>
            </a:pPr>
            <a:r>
              <a:rPr lang="en-US" altLang="en-US" smtClean="0"/>
              <a:t> </a:t>
            </a:r>
            <a:r>
              <a:rPr lang="en-US" altLang="en-US" smtClean="0">
                <a:sym typeface="Symbol" pitchFamily="18" charset="2"/>
              </a:rPr>
              <a:t>.40 in </a:t>
            </a:r>
            <a:r>
              <a:rPr lang="en-US" altLang="en-US" smtClean="0"/>
              <a:t>Declination band 26° &lt; </a:t>
            </a:r>
            <a:r>
              <a:rPr lang="en-US" altLang="en-US" smtClean="0">
                <a:sym typeface="Symbol" pitchFamily="18" charset="2"/>
              </a:rPr>
              <a:t> &lt; </a:t>
            </a:r>
            <a:r>
              <a:rPr lang="en-US" altLang="en-US" smtClean="0"/>
              <a:t>28° , 22</a:t>
            </a:r>
            <a:r>
              <a:rPr lang="en-US" altLang="en-US" baseline="30000" smtClean="0"/>
              <a:t>h</a:t>
            </a:r>
            <a:r>
              <a:rPr lang="en-US" altLang="en-US" smtClean="0"/>
              <a:t> &lt; </a:t>
            </a:r>
            <a:r>
              <a:rPr lang="en-US" altLang="en-US" smtClean="0">
                <a:sym typeface="Symbol" pitchFamily="18" charset="2"/>
              </a:rPr>
              <a:t> &lt; 3h   </a:t>
            </a:r>
            <a:endParaRPr lang="en-US" altLang="en-US" smtClean="0"/>
          </a:p>
          <a:p>
            <a:pPr lvl="2">
              <a:buFontTx/>
              <a:buBlip>
                <a:blip r:embed="rId3"/>
              </a:buBlip>
            </a:pPr>
            <a:r>
              <a:rPr lang="en-US" altLang="en-US" sz="2200" smtClean="0"/>
              <a:t> 488 Detections </a:t>
            </a:r>
          </a:p>
          <a:p>
            <a:pPr lvl="2">
              <a:buFontTx/>
              <a:buBlip>
                <a:blip r:embed="rId3"/>
              </a:buBlip>
            </a:pPr>
            <a:r>
              <a:rPr lang="en-US" altLang="en-US" sz="2200" smtClean="0"/>
              <a:t> 436 Extragalactic Objects</a:t>
            </a:r>
          </a:p>
          <a:p>
            <a:pPr lvl="3">
              <a:buFontTx/>
              <a:buBlip>
                <a:blip r:embed="rId3"/>
              </a:buBlip>
            </a:pPr>
            <a:r>
              <a:rPr lang="en-US" altLang="en-US" sz="2000" smtClean="0"/>
              <a:t> 62% New HI Detections</a:t>
            </a:r>
          </a:p>
          <a:p>
            <a:pPr lvl="3">
              <a:buFontTx/>
              <a:buBlip>
                <a:blip r:embed="rId3"/>
              </a:buBlip>
            </a:pPr>
            <a:r>
              <a:rPr lang="en-US" altLang="en-US" sz="2000" smtClean="0"/>
              <a:t> 59% New redshift measurements</a:t>
            </a:r>
          </a:p>
          <a:p>
            <a:pPr lvl="3">
              <a:buFontTx/>
              <a:buBlip>
                <a:blip r:embed="rId3"/>
              </a:buBlip>
            </a:pPr>
            <a:r>
              <a:rPr lang="en-US" altLang="en-US" sz="2000" smtClean="0"/>
              <a:t> Mostly M</a:t>
            </a:r>
            <a:r>
              <a:rPr lang="en-US" altLang="en-US" sz="2000" baseline="-25000" smtClean="0"/>
              <a:t>HI</a:t>
            </a:r>
            <a:r>
              <a:rPr lang="en-US" altLang="en-US" sz="2000" smtClean="0"/>
              <a:t> &gt; 10</a:t>
            </a:r>
            <a:r>
              <a:rPr lang="en-US" altLang="en-US" sz="2000" baseline="30000" smtClean="0"/>
              <a:t>8</a:t>
            </a:r>
            <a:r>
              <a:rPr lang="en-US" altLang="en-US" sz="2000" smtClean="0"/>
              <a:t> M</a:t>
            </a:r>
            <a:r>
              <a:rPr lang="en-US" altLang="en-US" sz="2000" baseline="-25000" smtClean="0">
                <a:latin typeface="MS Mincho" pitchFamily="49" charset="-128"/>
                <a:ea typeface="MS Mincho" pitchFamily="49" charset="-128"/>
              </a:rPr>
              <a:t>☉</a:t>
            </a:r>
            <a:r>
              <a:rPr lang="en-US" altLang="en-US" sz="2000" smtClean="0">
                <a:latin typeface="MS Mincho" pitchFamily="49" charset="-128"/>
                <a:ea typeface="MS Mincho" pitchFamily="49" charset="-128"/>
              </a:rPr>
              <a:t>   </a:t>
            </a:r>
            <a:endParaRPr lang="en-US" altLang="en-US" sz="2000" smtClean="0"/>
          </a:p>
          <a:p>
            <a:pPr lvl="3">
              <a:buFontTx/>
              <a:buBlip>
                <a:blip r:embed="rId3"/>
              </a:buBlip>
            </a:pPr>
            <a:endParaRPr lang="en-US" altLang="en-US" sz="2000" smtClean="0"/>
          </a:p>
          <a:p>
            <a:pPr>
              <a:buFontTx/>
              <a:buBlip>
                <a:blip r:embed="rId3"/>
              </a:buBlip>
            </a:pPr>
            <a:endParaRPr lang="en-US" altLang="en-US" sz="3200" smtClean="0"/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5168" r="729"/>
          <a:stretch>
            <a:fillRect/>
          </a:stretch>
        </p:blipFill>
        <p:spPr bwMode="auto">
          <a:xfrm>
            <a:off x="982663" y="4581525"/>
            <a:ext cx="71786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728788" y="6276975"/>
            <a:ext cx="1819275" cy="1905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2535" name="TextBox 2"/>
          <p:cNvSpPr txBox="1">
            <a:spLocks noChangeArrowheads="1"/>
          </p:cNvSpPr>
          <p:nvPr/>
        </p:nvSpPr>
        <p:spPr bwMode="auto">
          <a:xfrm>
            <a:off x="1514475" y="5557838"/>
            <a:ext cx="23050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3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3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5 of these 6 galaxies are satellites of the NGC672/IC1727 system</a:t>
            </a:r>
          </a:p>
        </p:txBody>
      </p:sp>
      <p:sp>
        <p:nvSpPr>
          <p:cNvPr id="4" name="Freeform 3"/>
          <p:cNvSpPr/>
          <p:nvPr/>
        </p:nvSpPr>
        <p:spPr>
          <a:xfrm>
            <a:off x="3790950" y="3743325"/>
            <a:ext cx="3181350" cy="2352675"/>
          </a:xfrm>
          <a:custGeom>
            <a:avLst/>
            <a:gdLst>
              <a:gd name="connsiteX0" fmla="*/ 0 w 3305175"/>
              <a:gd name="connsiteY0" fmla="*/ 1905000 h 1905000"/>
              <a:gd name="connsiteX1" fmla="*/ 1057275 w 3305175"/>
              <a:gd name="connsiteY1" fmla="*/ 1257300 h 1905000"/>
              <a:gd name="connsiteX2" fmla="*/ 809625 w 3305175"/>
              <a:gd name="connsiteY2" fmla="*/ 1590675 h 1905000"/>
              <a:gd name="connsiteX3" fmla="*/ 3305175 w 3305175"/>
              <a:gd name="connsiteY3" fmla="*/ 0 h 1905000"/>
              <a:gd name="connsiteX0" fmla="*/ 0 w 3181350"/>
              <a:gd name="connsiteY0" fmla="*/ 2352675 h 2352675"/>
              <a:gd name="connsiteX1" fmla="*/ 1057275 w 3181350"/>
              <a:gd name="connsiteY1" fmla="*/ 1704975 h 2352675"/>
              <a:gd name="connsiteX2" fmla="*/ 809625 w 3181350"/>
              <a:gd name="connsiteY2" fmla="*/ 2038350 h 2352675"/>
              <a:gd name="connsiteX3" fmla="*/ 3181350 w 3181350"/>
              <a:gd name="connsiteY3" fmla="*/ 0 h 2352675"/>
              <a:gd name="connsiteX0" fmla="*/ 0 w 3181350"/>
              <a:gd name="connsiteY0" fmla="*/ 2352675 h 2352675"/>
              <a:gd name="connsiteX1" fmla="*/ 1057275 w 3181350"/>
              <a:gd name="connsiteY1" fmla="*/ 1704975 h 2352675"/>
              <a:gd name="connsiteX2" fmla="*/ 809625 w 3181350"/>
              <a:gd name="connsiteY2" fmla="*/ 2038350 h 2352675"/>
              <a:gd name="connsiteX3" fmla="*/ 3181350 w 3181350"/>
              <a:gd name="connsiteY3" fmla="*/ 0 h 2352675"/>
              <a:gd name="connsiteX0" fmla="*/ 0 w 3181350"/>
              <a:gd name="connsiteY0" fmla="*/ 2352675 h 2352675"/>
              <a:gd name="connsiteX1" fmla="*/ 1000125 w 3181350"/>
              <a:gd name="connsiteY1" fmla="*/ 1628775 h 2352675"/>
              <a:gd name="connsiteX2" fmla="*/ 809625 w 3181350"/>
              <a:gd name="connsiteY2" fmla="*/ 2038350 h 2352675"/>
              <a:gd name="connsiteX3" fmla="*/ 3181350 w 3181350"/>
              <a:gd name="connsiteY3" fmla="*/ 0 h 2352675"/>
              <a:gd name="connsiteX0" fmla="*/ 0 w 3181350"/>
              <a:gd name="connsiteY0" fmla="*/ 2352675 h 2352675"/>
              <a:gd name="connsiteX1" fmla="*/ 1000125 w 3181350"/>
              <a:gd name="connsiteY1" fmla="*/ 1628775 h 2352675"/>
              <a:gd name="connsiteX2" fmla="*/ 809625 w 3181350"/>
              <a:gd name="connsiteY2" fmla="*/ 2038350 h 2352675"/>
              <a:gd name="connsiteX3" fmla="*/ 3181350 w 3181350"/>
              <a:gd name="connsiteY3" fmla="*/ 0 h 2352675"/>
              <a:gd name="connsiteX0" fmla="*/ 0 w 3181350"/>
              <a:gd name="connsiteY0" fmla="*/ 2352675 h 2352675"/>
              <a:gd name="connsiteX1" fmla="*/ 1000125 w 3181350"/>
              <a:gd name="connsiteY1" fmla="*/ 1628775 h 2352675"/>
              <a:gd name="connsiteX2" fmla="*/ 809625 w 3181350"/>
              <a:gd name="connsiteY2" fmla="*/ 2038350 h 2352675"/>
              <a:gd name="connsiteX3" fmla="*/ 3181350 w 3181350"/>
              <a:gd name="connsiteY3" fmla="*/ 0 h 2352675"/>
              <a:gd name="connsiteX0" fmla="*/ 0 w 3181350"/>
              <a:gd name="connsiteY0" fmla="*/ 2352675 h 2352675"/>
              <a:gd name="connsiteX1" fmla="*/ 1000125 w 3181350"/>
              <a:gd name="connsiteY1" fmla="*/ 1628775 h 2352675"/>
              <a:gd name="connsiteX2" fmla="*/ 809625 w 3181350"/>
              <a:gd name="connsiteY2" fmla="*/ 2038350 h 2352675"/>
              <a:gd name="connsiteX3" fmla="*/ 3181350 w 3181350"/>
              <a:gd name="connsiteY3" fmla="*/ 0 h 2352675"/>
              <a:gd name="connsiteX0" fmla="*/ 0 w 3181350"/>
              <a:gd name="connsiteY0" fmla="*/ 2352675 h 2352675"/>
              <a:gd name="connsiteX1" fmla="*/ 1028700 w 3181350"/>
              <a:gd name="connsiteY1" fmla="*/ 1666875 h 2352675"/>
              <a:gd name="connsiteX2" fmla="*/ 809625 w 3181350"/>
              <a:gd name="connsiteY2" fmla="*/ 2038350 h 2352675"/>
              <a:gd name="connsiteX3" fmla="*/ 3181350 w 3181350"/>
              <a:gd name="connsiteY3" fmla="*/ 0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1350" h="2352675">
                <a:moveTo>
                  <a:pt x="0" y="2352675"/>
                </a:moveTo>
                <a:cubicBezTo>
                  <a:pt x="575469" y="2159793"/>
                  <a:pt x="893763" y="1719262"/>
                  <a:pt x="1028700" y="1666875"/>
                </a:cubicBezTo>
                <a:cubicBezTo>
                  <a:pt x="1163638" y="1614487"/>
                  <a:pt x="450850" y="2316162"/>
                  <a:pt x="809625" y="2038350"/>
                </a:cubicBezTo>
                <a:cubicBezTo>
                  <a:pt x="1168400" y="1760538"/>
                  <a:pt x="2390775" y="679450"/>
                  <a:pt x="3181350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112713" y="885825"/>
            <a:ext cx="8907462" cy="39243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sz="3200" smtClean="0"/>
              <a:t> Saintonge et al 2008 </a:t>
            </a:r>
            <a:r>
              <a:rPr lang="en-US" altLang="en-US" sz="2400" smtClean="0"/>
              <a:t>(26° &lt; </a:t>
            </a:r>
            <a:r>
              <a:rPr lang="en-US" altLang="en-US" sz="2400" smtClean="0">
                <a:sym typeface="Symbol" pitchFamily="18" charset="2"/>
              </a:rPr>
              <a:t> &lt; </a:t>
            </a:r>
            <a:r>
              <a:rPr lang="en-US" altLang="en-US" sz="2400" smtClean="0"/>
              <a:t>28° , 22</a:t>
            </a:r>
            <a:r>
              <a:rPr lang="en-US" altLang="en-US" sz="2400" baseline="30000" smtClean="0"/>
              <a:t>h</a:t>
            </a:r>
            <a:r>
              <a:rPr lang="en-US" altLang="en-US" sz="2400" smtClean="0"/>
              <a:t> &lt; </a:t>
            </a:r>
            <a:r>
              <a:rPr lang="en-US" altLang="en-US" sz="2400" smtClean="0">
                <a:sym typeface="Symbol" pitchFamily="18" charset="2"/>
              </a:rPr>
              <a:t> &lt; 3h)</a:t>
            </a:r>
            <a:endParaRPr lang="en-US" altLang="en-US" sz="3200" smtClean="0"/>
          </a:p>
          <a:p>
            <a:pPr lvl="1">
              <a:buFontTx/>
              <a:buBlip>
                <a:blip r:embed="rId2"/>
              </a:buBlip>
            </a:pPr>
            <a:r>
              <a:rPr lang="en-US" altLang="en-US" smtClean="0"/>
              <a:t> ALFALFA NOT going to fill in low end of mass function</a:t>
            </a:r>
            <a:endParaRPr lang="en-US" altLang="en-US" sz="2000" smtClean="0"/>
          </a:p>
          <a:p>
            <a:pPr>
              <a:buFontTx/>
              <a:buBlip>
                <a:blip r:embed="rId2"/>
              </a:buBlip>
            </a:pPr>
            <a:endParaRPr lang="en-US" altLang="en-US" sz="3200" smtClean="0"/>
          </a:p>
        </p:txBody>
      </p:sp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ALFALFA PPS Results</a:t>
            </a:r>
          </a:p>
        </p:txBody>
      </p:sp>
      <p:sp>
        <p:nvSpPr>
          <p:cNvPr id="23556" name="Rectangle 3"/>
          <p:cNvSpPr>
            <a:spLocks noChangeArrowheads="1"/>
          </p:cNvSpPr>
          <p:nvPr/>
        </p:nvSpPr>
        <p:spPr bwMode="auto">
          <a:xfrm>
            <a:off x="0" y="5583238"/>
            <a:ext cx="9144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>
                <a:sym typeface="Symbol" pitchFamily="18" charset="2"/>
              </a:rPr>
              <a:t> ALFALFA not going to reveal many new dwarf galaxies</a:t>
            </a:r>
            <a:endParaRPr lang="en-US" altLang="en-US"/>
          </a:p>
        </p:txBody>
      </p:sp>
      <p:grpSp>
        <p:nvGrpSpPr>
          <p:cNvPr id="23557" name="Group 8"/>
          <p:cNvGrpSpPr>
            <a:grpSpLocks/>
          </p:cNvGrpSpPr>
          <p:nvPr/>
        </p:nvGrpSpPr>
        <p:grpSpPr bwMode="auto">
          <a:xfrm>
            <a:off x="1798638" y="1949450"/>
            <a:ext cx="5546725" cy="3581400"/>
            <a:chOff x="-1857375" y="-657225"/>
            <a:chExt cx="11401425" cy="7362825"/>
          </a:xfrm>
        </p:grpSpPr>
        <p:sp>
          <p:nvSpPr>
            <p:cNvPr id="24" name="Rectangle 23"/>
            <p:cNvSpPr/>
            <p:nvPr/>
          </p:nvSpPr>
          <p:spPr>
            <a:xfrm>
              <a:off x="-1857375" y="5605746"/>
              <a:ext cx="1465151" cy="10998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5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57375" y="-657225"/>
              <a:ext cx="11353800" cy="6315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84" b="-2"/>
            <a:stretch>
              <a:fillRect/>
            </a:stretch>
          </p:blipFill>
          <p:spPr bwMode="auto">
            <a:xfrm>
              <a:off x="-514350" y="5543550"/>
              <a:ext cx="10058400" cy="1162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9575" y="5381625"/>
              <a:ext cx="99250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9377629" y="5576372"/>
              <a:ext cx="94632" cy="124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-388960" y="5579637"/>
              <a:ext cx="94630" cy="124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2462213" y="4019550"/>
            <a:ext cx="349250" cy="7667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559" name="TextBox 2"/>
          <p:cNvSpPr txBox="1">
            <a:spLocks noChangeArrowheads="1"/>
          </p:cNvSpPr>
          <p:nvPr/>
        </p:nvSpPr>
        <p:spPr bwMode="auto">
          <a:xfrm>
            <a:off x="2824163" y="4022725"/>
            <a:ext cx="23050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5 of these 6 galaxies are satellites of the NGC672/IC1727 system</a:t>
            </a:r>
          </a:p>
        </p:txBody>
      </p:sp>
      <p:sp>
        <p:nvSpPr>
          <p:cNvPr id="23560" name="Rectangle 3"/>
          <p:cNvSpPr>
            <a:spLocks noChangeArrowheads="1"/>
          </p:cNvSpPr>
          <p:nvPr/>
        </p:nvSpPr>
        <p:spPr bwMode="auto">
          <a:xfrm>
            <a:off x="0" y="605155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>
                <a:sym typeface="Symbol" pitchFamily="18" charset="2"/>
              </a:rPr>
              <a:t>Voids should contain many dwarfs!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Extending ALFALFA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228600" y="885825"/>
            <a:ext cx="8686800" cy="5322888"/>
          </a:xfrm>
        </p:spPr>
        <p:txBody>
          <a:bodyPr/>
          <a:lstStyle/>
          <a:p>
            <a:pPr>
              <a:defRPr/>
            </a:pPr>
            <a:r>
              <a:rPr lang="en-US" altLang="en-US" sz="3200" dirty="0" smtClean="0"/>
              <a:t> Arecibo L-Band Wide Observations</a:t>
            </a:r>
          </a:p>
          <a:p>
            <a:pPr lvl="1">
              <a:defRPr/>
            </a:pPr>
            <a:r>
              <a:rPr lang="en-US" altLang="en-US" dirty="0" smtClean="0"/>
              <a:t> Seek low-mass galaxies within cz = 7,000 km/s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dirty="0" smtClean="0">
                <a:sym typeface="Symbol" pitchFamily="18" charset="2"/>
              </a:rPr>
              <a:t>	 Extend low-mass end of mass function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dirty="0" smtClean="0">
                <a:sym typeface="Symbol" pitchFamily="18" charset="2"/>
              </a:rPr>
              <a:t>	 Increase knowledge of PPS galaxies</a:t>
            </a:r>
          </a:p>
          <a:p>
            <a:pPr lvl="3">
              <a:defRPr/>
            </a:pPr>
            <a:r>
              <a:rPr lang="en-US" altLang="en-US" sz="2200" dirty="0" smtClean="0"/>
              <a:t> Greater sample for morphology segregation</a:t>
            </a:r>
          </a:p>
          <a:p>
            <a:pPr lvl="3">
              <a:defRPr/>
            </a:pPr>
            <a:r>
              <a:rPr lang="en-US" altLang="en-US" sz="2200" dirty="0" smtClean="0"/>
              <a:t> Peculiar velocities reveal dark matter distribution</a:t>
            </a:r>
          </a:p>
          <a:p>
            <a:pPr lvl="3">
              <a:defRPr/>
            </a:pPr>
            <a:r>
              <a:rPr lang="en-US" altLang="en-US" sz="2200" dirty="0" smtClean="0"/>
              <a:t> </a:t>
            </a:r>
            <a:r>
              <a:rPr lang="en-US" altLang="en-US" sz="2200" dirty="0" smtClean="0">
                <a:sym typeface="Symbol"/>
              </a:rPr>
              <a:t>CDM  Void should have more dwarfs</a:t>
            </a:r>
          </a:p>
          <a:p>
            <a:pPr>
              <a:defRPr/>
            </a:pPr>
            <a:r>
              <a:rPr lang="en-US" altLang="en-US" sz="3200" dirty="0">
                <a:sym typeface="Symbol"/>
              </a:rPr>
              <a:t> </a:t>
            </a:r>
            <a:r>
              <a:rPr lang="en-US" altLang="en-US" sz="3200" dirty="0" smtClean="0">
                <a:sym typeface="Symbol"/>
              </a:rPr>
              <a:t>Three Preliminary Fall Programs</a:t>
            </a:r>
          </a:p>
          <a:p>
            <a:pPr lvl="1">
              <a:defRPr/>
            </a:pPr>
            <a:r>
              <a:rPr lang="en-US" altLang="en-US" dirty="0">
                <a:sym typeface="Symbol"/>
              </a:rPr>
              <a:t> </a:t>
            </a:r>
            <a:r>
              <a:rPr lang="en-US" altLang="en-US" dirty="0" smtClean="0">
                <a:sym typeface="Symbol"/>
              </a:rPr>
              <a:t>Verifying ALFALFA detections (Codes 1 and 4)</a:t>
            </a:r>
          </a:p>
          <a:p>
            <a:pPr lvl="1">
              <a:defRPr/>
            </a:pPr>
            <a:r>
              <a:rPr lang="en-US" altLang="en-US" dirty="0" smtClean="0"/>
              <a:t> Identify real Code 3’s</a:t>
            </a:r>
          </a:p>
          <a:p>
            <a:pPr lvl="1">
              <a:defRPr/>
            </a:pPr>
            <a:r>
              <a:rPr lang="en-US" altLang="en-US" dirty="0"/>
              <a:t> </a:t>
            </a:r>
            <a:r>
              <a:rPr lang="en-US" altLang="en-US" dirty="0" smtClean="0"/>
              <a:t>Test SDSS &amp; GALEX photometry target selection</a:t>
            </a:r>
          </a:p>
          <a:p>
            <a:pPr>
              <a:defRPr/>
            </a:pPr>
            <a:endParaRPr lang="en-US" alt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Extending ALFALFA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228600" y="885825"/>
            <a:ext cx="8686800" cy="1800225"/>
          </a:xfrm>
        </p:spPr>
        <p:txBody>
          <a:bodyPr/>
          <a:lstStyle/>
          <a:p>
            <a:pPr>
              <a:defRPr/>
            </a:pPr>
            <a:r>
              <a:rPr lang="en-US" altLang="en-US" sz="3200" dirty="0" smtClean="0"/>
              <a:t> Arecibo L-Band Wide Observations</a:t>
            </a:r>
          </a:p>
          <a:p>
            <a:pPr lvl="1">
              <a:defRPr/>
            </a:pPr>
            <a:r>
              <a:rPr lang="en-US" altLang="en-US" dirty="0" smtClean="0"/>
              <a:t> Seek low-mass galaxies within cz = 7,000 km/s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dirty="0" smtClean="0">
                <a:sym typeface="Symbol" pitchFamily="18" charset="2"/>
              </a:rPr>
              <a:t>	 Extend low-mass end of mass function</a:t>
            </a:r>
          </a:p>
          <a:p>
            <a:pPr marL="457200" lvl="1" indent="0">
              <a:buFontTx/>
              <a:buNone/>
              <a:defRPr/>
            </a:pPr>
            <a:r>
              <a:rPr lang="en-US" altLang="en-US" dirty="0" smtClean="0">
                <a:sym typeface="Symbol" pitchFamily="18" charset="2"/>
              </a:rPr>
              <a:t>	</a:t>
            </a:r>
            <a:endParaRPr lang="en-US" altLang="en-US" sz="3200" dirty="0" smtClean="0"/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"/>
          <a:stretch>
            <a:fillRect/>
          </a:stretch>
        </p:blipFill>
        <p:spPr bwMode="auto">
          <a:xfrm>
            <a:off x="1360488" y="2462213"/>
            <a:ext cx="6423025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228600" y="885825"/>
            <a:ext cx="8686800" cy="5435600"/>
          </a:xfrm>
        </p:spPr>
        <p:txBody>
          <a:bodyPr/>
          <a:lstStyle/>
          <a:p>
            <a:pPr>
              <a:buFontTx/>
              <a:buBlip>
                <a:blip r:embed="rId2"/>
              </a:buBlip>
            </a:pPr>
            <a:r>
              <a:rPr lang="en-US" altLang="en-US" sz="3200" smtClean="0"/>
              <a:t> Obtaining PPS Galaxy Spectra at Arecibo</a:t>
            </a:r>
          </a:p>
          <a:p>
            <a:pPr lvl="1">
              <a:buFontTx/>
              <a:buBlip>
                <a:blip r:embed="rId2"/>
              </a:buBlip>
            </a:pPr>
            <a:r>
              <a:rPr lang="en-US" altLang="en-US" sz="2800" smtClean="0"/>
              <a:t> L-Band Wide (LBW) Observations</a:t>
            </a:r>
          </a:p>
          <a:p>
            <a:pPr lvl="2">
              <a:buFontTx/>
              <a:buBlip>
                <a:blip r:embed="rId2"/>
              </a:buBlip>
            </a:pPr>
            <a:r>
              <a:rPr lang="en-US" altLang="en-US" sz="2400" smtClean="0"/>
              <a:t>  5-minute ON-OFF strategy</a:t>
            </a:r>
          </a:p>
          <a:p>
            <a:pPr lvl="2">
              <a:buFontTx/>
              <a:buBlip>
                <a:blip r:embed="rId2"/>
              </a:buBlip>
            </a:pPr>
            <a:r>
              <a:rPr lang="en-US" altLang="en-US" sz="2400" smtClean="0"/>
              <a:t> Expect to detect M</a:t>
            </a:r>
            <a:r>
              <a:rPr lang="en-US" altLang="en-US" sz="2400" baseline="-25000" smtClean="0"/>
              <a:t>HI</a:t>
            </a:r>
            <a:r>
              <a:rPr lang="en-US" altLang="en-US" sz="2400" smtClean="0"/>
              <a:t> ≥ 10</a:t>
            </a:r>
            <a:r>
              <a:rPr lang="en-US" altLang="en-US" sz="2400" baseline="30000" smtClean="0"/>
              <a:t>8</a:t>
            </a:r>
            <a:r>
              <a:rPr lang="en-US" altLang="en-US" sz="2400" smtClean="0"/>
              <a:t> M</a:t>
            </a:r>
            <a:r>
              <a:rPr lang="en-US" altLang="en-US" sz="2400" baseline="-25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altLang="en-US" sz="24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baseline="-2500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sz="2400" smtClean="0">
                <a:ea typeface="Arial Unicode MS" pitchFamily="34" charset="-128"/>
                <a:cs typeface="Arial Unicode MS" pitchFamily="34" charset="-128"/>
              </a:rPr>
              <a:t>at distance of PPS</a:t>
            </a:r>
          </a:p>
          <a:p>
            <a:pPr lvl="2">
              <a:buFontTx/>
              <a:buBlip>
                <a:blip r:embed="rId2"/>
              </a:buBlip>
            </a:pPr>
            <a:endParaRPr lang="en-US" altLang="en-US" sz="2400" smtClean="0">
              <a:ea typeface="Arial Unicode MS" pitchFamily="34" charset="-128"/>
              <a:cs typeface="Arial Unicode MS" pitchFamily="34" charset="-128"/>
            </a:endParaRPr>
          </a:p>
          <a:p>
            <a:pPr lvl="2">
              <a:buFontTx/>
              <a:buBlip>
                <a:blip r:embed="rId2"/>
              </a:buBlip>
            </a:pPr>
            <a:endParaRPr lang="en-US" altLang="en-US" sz="2400" smtClean="0">
              <a:ea typeface="Arial Unicode MS" pitchFamily="34" charset="-128"/>
              <a:cs typeface="Arial Unicode MS" pitchFamily="34" charset="-128"/>
            </a:endParaRPr>
          </a:p>
          <a:p>
            <a:pPr lvl="2">
              <a:buFontTx/>
              <a:buBlip>
                <a:blip r:embed="rId2"/>
              </a:buBlip>
            </a:pPr>
            <a:endParaRPr lang="en-US" altLang="en-US" sz="2400" smtClean="0">
              <a:ea typeface="Arial Unicode MS" pitchFamily="34" charset="-128"/>
              <a:cs typeface="Arial Unicode MS" pitchFamily="34" charset="-128"/>
            </a:endParaRPr>
          </a:p>
          <a:p>
            <a:pPr lvl="2">
              <a:buFontTx/>
              <a:buBlip>
                <a:blip r:embed="rId2"/>
              </a:buBlip>
            </a:pPr>
            <a:endParaRPr lang="en-US" altLang="en-US" sz="2400" smtClean="0">
              <a:ea typeface="Arial Unicode MS" pitchFamily="34" charset="-128"/>
              <a:cs typeface="Arial Unicode MS" pitchFamily="34" charset="-128"/>
            </a:endParaRPr>
          </a:p>
          <a:p>
            <a:pPr lvl="2">
              <a:buFontTx/>
              <a:buBlip>
                <a:blip r:embed="rId2"/>
              </a:buBlip>
            </a:pPr>
            <a:endParaRPr lang="en-US" altLang="en-US" sz="2400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APPSS</a:t>
            </a:r>
          </a:p>
        </p:txBody>
      </p:sp>
      <p:grpSp>
        <p:nvGrpSpPr>
          <p:cNvPr id="27652" name="Group 3"/>
          <p:cNvGrpSpPr>
            <a:grpSpLocks/>
          </p:cNvGrpSpPr>
          <p:nvPr/>
        </p:nvGrpSpPr>
        <p:grpSpPr bwMode="auto">
          <a:xfrm>
            <a:off x="674688" y="2994025"/>
            <a:ext cx="7794625" cy="2813050"/>
            <a:chOff x="674915" y="2598738"/>
            <a:chExt cx="7794171" cy="2813300"/>
          </a:xfrm>
        </p:grpSpPr>
        <p:pic>
          <p:nvPicPr>
            <p:cNvPr id="2765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15" y="2600982"/>
              <a:ext cx="7794171" cy="281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4" name="Rectangle 3"/>
            <p:cNvSpPr>
              <a:spLocks noChangeArrowheads="1"/>
            </p:cNvSpPr>
            <p:nvPr/>
          </p:nvSpPr>
          <p:spPr bwMode="auto">
            <a:xfrm>
              <a:off x="1001486" y="2598738"/>
              <a:ext cx="645908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 eaLnBrk="0" hangingPunct="0">
                <a:spcBef>
                  <a:spcPct val="20000"/>
                </a:spcBef>
                <a:buBlip>
                  <a:blip r:embed="rId2"/>
                </a:buBlip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1pPr>
              <a:lvl2pPr eaLnBrk="0" hangingPunct="0">
                <a:spcBef>
                  <a:spcPct val="20000"/>
                </a:spcBef>
                <a:buBlip>
                  <a:blip r:embed="rId2"/>
                </a:buBlip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Blip>
                  <a:blip r:embed="rId2"/>
                </a:buBlip>
                <a:defRPr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marL="0" lvl="1" algn="ctr" eaLnBrk="1" hangingPunct="1">
                <a:spcBef>
                  <a:spcPct val="0"/>
                </a:spcBef>
                <a:buFont typeface="Wingdings" pitchFamily="2" charset="2"/>
                <a:buNone/>
              </a:pPr>
              <a:r>
                <a:rPr lang="en-US" altLang="en-US" sz="1400">
                  <a:solidFill>
                    <a:prstClr val="black"/>
                  </a:solidFill>
                </a:rPr>
                <a:t>Jones &amp; Koopmann, 2015, (after Erdoğdu </a:t>
              </a:r>
              <a:r>
                <a:rPr lang="en-US" altLang="en-US" sz="1400" i="1">
                  <a:solidFill>
                    <a:prstClr val="black"/>
                  </a:solidFill>
                </a:rPr>
                <a:t>et al.  </a:t>
              </a:r>
              <a:r>
                <a:rPr lang="en-US" altLang="en-US" sz="1400">
                  <a:solidFill>
                    <a:prstClr val="black"/>
                  </a:solidFill>
                </a:rPr>
                <a:t>2006, MNRAS, 373, 45)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8"/>
          </a:xfrm>
        </p:spPr>
        <p:txBody>
          <a:bodyPr/>
          <a:lstStyle/>
          <a:p>
            <a:r>
              <a:rPr lang="en-US" altLang="en-US" smtClean="0"/>
              <a:t>Pisces-Perseus Supercluster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85725" y="885825"/>
            <a:ext cx="8924925" cy="685800"/>
          </a:xfrm>
        </p:spPr>
        <p:txBody>
          <a:bodyPr/>
          <a:lstStyle/>
          <a:p>
            <a:pPr marL="114300" indent="-114300">
              <a:buFontTx/>
              <a:buBlip>
                <a:blip r:embed="rId2"/>
              </a:buBlip>
            </a:pPr>
            <a:r>
              <a:rPr lang="en-US" altLang="en-US" smtClean="0"/>
              <a:t> Separate “watershed” from Laniakea</a:t>
            </a:r>
          </a:p>
        </p:txBody>
      </p:sp>
      <p:pic>
        <p:nvPicPr>
          <p:cNvPr id="28676" name="Picture 2" descr="http://images.nationalgeographic.com/wpf/media-content/photos/000/832/cache/83265_990x742-cb1409765035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352550"/>
            <a:ext cx="873442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204788" y="6667500"/>
            <a:ext cx="46101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Blip>
                <a:blip r:embed="rId2"/>
              </a:buBlip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defTabSz="828675" eaLnBrk="0" hangingPunct="0">
              <a:spcBef>
                <a:spcPct val="20000"/>
              </a:spcBef>
              <a:buBlip>
                <a:blip r:embed="rId2"/>
              </a:buBlip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Blip>
                <a:blip r:embed="rId2"/>
              </a:buBlip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Blip>
                <a:blip r:embed="rId2"/>
              </a:buBlip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Blip>
                <a:blip r:embed="rId2"/>
              </a:buBlip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</a:tabLst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charset="0"/>
              </a:rPr>
              <a:t>RB Tully </a:t>
            </a:r>
            <a:r>
              <a:rPr lang="en-GB" altLang="zh-CN" sz="1200" i="1">
                <a:latin typeface="Arial" charset="0"/>
              </a:rPr>
              <a:t>et al. </a:t>
            </a:r>
            <a:r>
              <a:rPr lang="en-GB" altLang="en-US" sz="1200" i="1">
                <a:latin typeface="Arial" charset="0"/>
              </a:rPr>
              <a:t>Nature </a:t>
            </a:r>
            <a:r>
              <a:rPr lang="en-US" altLang="zh-CN" sz="1200" b="1">
                <a:latin typeface="Arial" charset="0"/>
              </a:rPr>
              <a:t>513 </a:t>
            </a:r>
            <a:r>
              <a:rPr lang="en-GB" altLang="en-US" sz="1200">
                <a:latin typeface="Arial" charset="0"/>
              </a:rPr>
              <a:t>, </a:t>
            </a:r>
            <a:r>
              <a:rPr lang="en-GB" altLang="zh-CN" sz="1200">
                <a:latin typeface="Arial" charset="0"/>
              </a:rPr>
              <a:t>71</a:t>
            </a:r>
            <a:r>
              <a:rPr lang="en-GB" altLang="en-US" sz="1200">
                <a:latin typeface="Arial" charset="0"/>
              </a:rPr>
              <a:t>-</a:t>
            </a:r>
            <a:r>
              <a:rPr lang="en-GB" altLang="zh-CN" sz="1200">
                <a:latin typeface="Arial" charset="0"/>
              </a:rPr>
              <a:t>73</a:t>
            </a:r>
            <a:r>
              <a:rPr lang="en-GB" altLang="en-US" sz="1200">
                <a:latin typeface="Arial" charset="0"/>
              </a:rPr>
              <a:t> (2014) doi:10.1038/nature</a:t>
            </a:r>
            <a:r>
              <a:rPr lang="en-GB" altLang="zh-CN" sz="1200">
                <a:latin typeface="Arial" charset="0"/>
              </a:rPr>
              <a:t>13674</a:t>
            </a:r>
            <a:endParaRPr lang="en-GB" altLang="en-US" sz="1200">
              <a:latin typeface="Arial" charset="0"/>
              <a:ea typeface="宋体" pitchFamily="2" charset="-122"/>
            </a:endParaRPr>
          </a:p>
        </p:txBody>
      </p:sp>
      <p:pic>
        <p:nvPicPr>
          <p:cNvPr id="28678" name="Picture 31" descr="nature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6581775"/>
            <a:ext cx="1230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1"/>
          <p:cNvSpPr txBox="1">
            <a:spLocks noChangeArrowheads="1"/>
          </p:cNvSpPr>
          <p:nvPr/>
        </p:nvSpPr>
        <p:spPr bwMode="auto">
          <a:xfrm>
            <a:off x="6877050" y="1457325"/>
            <a:ext cx="20002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A slice of the Laniakea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supercluster in the supergalactic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charset="0"/>
              </a:rPr>
              <a:t>equatorial plane.</a:t>
            </a:r>
          </a:p>
        </p:txBody>
      </p:sp>
      <p:sp>
        <p:nvSpPr>
          <p:cNvPr id="28680" name="Rectangle 2"/>
          <p:cNvSpPr>
            <a:spLocks noChangeArrowheads="1"/>
          </p:cNvSpPr>
          <p:nvPr/>
        </p:nvSpPr>
        <p:spPr bwMode="auto">
          <a:xfrm>
            <a:off x="2286000" y="1352550"/>
            <a:ext cx="45720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Blip>
                <a:blip r:embed="rId2"/>
              </a:buBlip>
              <a:defRPr sz="28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2"/>
              </a:buBlip>
              <a:defRPr sz="24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2"/>
              </a:buBlip>
              <a:defRPr sz="20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prstClr val="black"/>
                </a:solidFill>
                <a:latin typeface="Arial" charset="0"/>
                <a:hlinkClick r:id="rId6"/>
              </a:rPr>
              <a:t>http://www.nature.com/nature/journal/v513/n7516/full/nature13674.html</a:t>
            </a:r>
            <a:endParaRPr lang="en-US" altLang="en-US" sz="100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Normal Spirals (S)</a:t>
            </a:r>
          </a:p>
        </p:txBody>
      </p:sp>
      <p:pic>
        <p:nvPicPr>
          <p:cNvPr id="11267" name="Picture 4" descr="M31_Sb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5484813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M81_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r="9032"/>
          <a:stretch>
            <a:fillRect/>
          </a:stretch>
        </p:blipFill>
        <p:spPr bwMode="auto">
          <a:xfrm>
            <a:off x="5562600" y="1697038"/>
            <a:ext cx="35814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1382" name="Text Box 6"/>
          <p:cNvSpPr txBox="1">
            <a:spLocks noChangeArrowheads="1"/>
          </p:cNvSpPr>
          <p:nvPr/>
        </p:nvSpPr>
        <p:spPr bwMode="auto">
          <a:xfrm>
            <a:off x="0" y="5648325"/>
            <a:ext cx="30749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Andromeda Galaxy M31, Sb</a:t>
            </a:r>
          </a:p>
        </p:txBody>
      </p:sp>
      <p:sp>
        <p:nvSpPr>
          <p:cNvPr id="741384" name="Text Box 8"/>
          <p:cNvSpPr txBox="1">
            <a:spLocks noChangeArrowheads="1"/>
          </p:cNvSpPr>
          <p:nvPr/>
        </p:nvSpPr>
        <p:spPr bwMode="auto">
          <a:xfrm>
            <a:off x="3121025" y="760413"/>
            <a:ext cx="25288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Comic Sans MS" pitchFamily="66" charset="0"/>
                <a:cs typeface="+mn-cs"/>
              </a:rPr>
              <a:t>Andromeda Companion M110 (NGC 205), E5/6</a:t>
            </a:r>
          </a:p>
        </p:txBody>
      </p:sp>
      <p:sp>
        <p:nvSpPr>
          <p:cNvPr id="741385" name="Line 9"/>
          <p:cNvSpPr>
            <a:spLocks noChangeShapeType="1"/>
          </p:cNvSpPr>
          <p:nvPr/>
        </p:nvSpPr>
        <p:spPr bwMode="auto">
          <a:xfrm>
            <a:off x="1531938" y="4560888"/>
            <a:ext cx="1019175" cy="17621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1386" name="Text Box 10"/>
          <p:cNvSpPr txBox="1">
            <a:spLocks noChangeArrowheads="1"/>
          </p:cNvSpPr>
          <p:nvPr/>
        </p:nvSpPr>
        <p:spPr bwMode="auto">
          <a:xfrm>
            <a:off x="6096000" y="709613"/>
            <a:ext cx="25288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M81, Sb in Ursa Major</a:t>
            </a:r>
          </a:p>
        </p:txBody>
      </p:sp>
      <p:sp>
        <p:nvSpPr>
          <p:cNvPr id="741387" name="Line 11"/>
          <p:cNvSpPr>
            <a:spLocks noChangeShapeType="1"/>
          </p:cNvSpPr>
          <p:nvPr/>
        </p:nvSpPr>
        <p:spPr bwMode="auto">
          <a:xfrm flipH="1">
            <a:off x="3976688" y="1866900"/>
            <a:ext cx="360362" cy="5619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1388" name="Text Box 12"/>
          <p:cNvSpPr txBox="1">
            <a:spLocks noChangeArrowheads="1"/>
          </p:cNvSpPr>
          <p:nvPr/>
        </p:nvSpPr>
        <p:spPr bwMode="auto">
          <a:xfrm>
            <a:off x="0" y="3922713"/>
            <a:ext cx="15255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Comic Sans MS" pitchFamily="66" charset="0"/>
                <a:cs typeface="+mn-cs"/>
              </a:rPr>
              <a:t>Andromeda Companion M32, E2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384" grpId="0"/>
      <p:bldP spid="74138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4" descr="M101_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t="13724" r="18221" b="18037"/>
          <a:stretch>
            <a:fillRect/>
          </a:stretch>
        </p:blipFill>
        <p:spPr bwMode="auto">
          <a:xfrm>
            <a:off x="0" y="3116263"/>
            <a:ext cx="391795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1" descr="M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/>
          <a:stretch>
            <a:fillRect/>
          </a:stretch>
        </p:blipFill>
        <p:spPr bwMode="auto">
          <a:xfrm>
            <a:off x="3687763" y="1506538"/>
            <a:ext cx="5456237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0238" y="0"/>
            <a:ext cx="5973762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Normal Spirals (S)</a:t>
            </a:r>
          </a:p>
        </p:txBody>
      </p:sp>
      <p:sp>
        <p:nvSpPr>
          <p:cNvPr id="742405" name="Text Box 5"/>
          <p:cNvSpPr txBox="1">
            <a:spLocks noChangeArrowheads="1"/>
          </p:cNvSpPr>
          <p:nvPr/>
        </p:nvSpPr>
        <p:spPr bwMode="auto">
          <a:xfrm>
            <a:off x="3960813" y="4806950"/>
            <a:ext cx="51831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Whirlpool Galaxy M51 in Canes Venatici, Sc</a:t>
            </a:r>
          </a:p>
        </p:txBody>
      </p:sp>
      <p:sp>
        <p:nvSpPr>
          <p:cNvPr id="742407" name="Text Box 7"/>
          <p:cNvSpPr txBox="1">
            <a:spLocks noChangeArrowheads="1"/>
          </p:cNvSpPr>
          <p:nvPr/>
        </p:nvSpPr>
        <p:spPr bwMode="auto">
          <a:xfrm>
            <a:off x="6938963" y="989013"/>
            <a:ext cx="22050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Comic Sans MS" pitchFamily="66" charset="0"/>
                <a:cs typeface="+mn-cs"/>
              </a:rPr>
              <a:t>M51 Companion NGC 5195, Irregular</a:t>
            </a:r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 flipH="1">
            <a:off x="5219700" y="1547813"/>
            <a:ext cx="1949450" cy="17700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2296" name="Picture 13" descr="M100noaoC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559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2406" name="Text Box 6"/>
          <p:cNvSpPr txBox="1">
            <a:spLocks noChangeArrowheads="1"/>
          </p:cNvSpPr>
          <p:nvPr/>
        </p:nvSpPr>
        <p:spPr bwMode="auto">
          <a:xfrm>
            <a:off x="2460625" y="762000"/>
            <a:ext cx="3000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M100 in Coma Berenices, Sc</a:t>
            </a:r>
            <a:r>
              <a:rPr lang="en-US" sz="2800">
                <a:latin typeface="Comic Sans MS" pitchFamily="66" charset="0"/>
                <a:cs typeface="+mn-cs"/>
              </a:rPr>
              <a:t> </a:t>
            </a:r>
          </a:p>
        </p:txBody>
      </p:sp>
      <p:sp>
        <p:nvSpPr>
          <p:cNvPr id="742415" name="Text Box 15"/>
          <p:cNvSpPr txBox="1">
            <a:spLocks noChangeArrowheads="1"/>
          </p:cNvSpPr>
          <p:nvPr/>
        </p:nvSpPr>
        <p:spPr bwMode="auto">
          <a:xfrm>
            <a:off x="1419225" y="6338888"/>
            <a:ext cx="58467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M101 in Ursa Major, Sc</a:t>
            </a:r>
            <a:r>
              <a:rPr lang="en-US" sz="2800">
                <a:latin typeface="Comic Sans MS" pitchFamily="66" charset="0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4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M88_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3714" r="13571" b="11714"/>
          <a:stretch>
            <a:fillRect/>
          </a:stretch>
        </p:blipFill>
        <p:spPr bwMode="auto">
          <a:xfrm>
            <a:off x="0" y="1588"/>
            <a:ext cx="3354388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2" descr="M104_Sombr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18819" r="3391" b="20990"/>
          <a:stretch>
            <a:fillRect/>
          </a:stretch>
        </p:blipFill>
        <p:spPr bwMode="auto">
          <a:xfrm>
            <a:off x="1169988" y="3557588"/>
            <a:ext cx="6805612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1" descr="M98_S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r="5031"/>
          <a:stretch>
            <a:fillRect/>
          </a:stretch>
        </p:blipFill>
        <p:spPr bwMode="auto">
          <a:xfrm>
            <a:off x="5049838" y="0"/>
            <a:ext cx="4094162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Normal Spirals (S)</a:t>
            </a:r>
          </a:p>
        </p:txBody>
      </p:sp>
      <p:sp>
        <p:nvSpPr>
          <p:cNvPr id="743429" name="Text Box 5"/>
          <p:cNvSpPr txBox="1">
            <a:spLocks noChangeArrowheads="1"/>
          </p:cNvSpPr>
          <p:nvPr/>
        </p:nvSpPr>
        <p:spPr bwMode="auto">
          <a:xfrm>
            <a:off x="881063" y="6338888"/>
            <a:ext cx="7381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Sombrero Galaxy M104 in Virgo, Sa/Sb</a:t>
            </a:r>
          </a:p>
        </p:txBody>
      </p:sp>
      <p:sp>
        <p:nvSpPr>
          <p:cNvPr id="743430" name="Text Box 6"/>
          <p:cNvSpPr txBox="1">
            <a:spLocks noChangeArrowheads="1"/>
          </p:cNvSpPr>
          <p:nvPr/>
        </p:nvSpPr>
        <p:spPr bwMode="auto">
          <a:xfrm>
            <a:off x="0" y="0"/>
            <a:ext cx="13636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M90, Sc</a:t>
            </a:r>
            <a:r>
              <a:rPr lang="en-US" sz="2800">
                <a:latin typeface="Comic Sans MS" pitchFamily="66" charset="0"/>
                <a:cs typeface="+mn-cs"/>
              </a:rPr>
              <a:t> </a:t>
            </a:r>
          </a:p>
        </p:txBody>
      </p:sp>
      <p:sp>
        <p:nvSpPr>
          <p:cNvPr id="743431" name="Text Box 7"/>
          <p:cNvSpPr txBox="1">
            <a:spLocks noChangeArrowheads="1"/>
          </p:cNvSpPr>
          <p:nvPr/>
        </p:nvSpPr>
        <p:spPr bwMode="auto">
          <a:xfrm>
            <a:off x="6615113" y="3730625"/>
            <a:ext cx="25288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Dust along galactic disk</a:t>
            </a:r>
          </a:p>
        </p:txBody>
      </p:sp>
      <p:sp>
        <p:nvSpPr>
          <p:cNvPr id="743432" name="Line 8"/>
          <p:cNvSpPr>
            <a:spLocks noChangeShapeType="1"/>
          </p:cNvSpPr>
          <p:nvPr/>
        </p:nvSpPr>
        <p:spPr bwMode="auto">
          <a:xfrm flipH="1">
            <a:off x="6753225" y="4568825"/>
            <a:ext cx="709613" cy="635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43433" name="Text Box 9"/>
          <p:cNvSpPr txBox="1">
            <a:spLocks noChangeArrowheads="1"/>
          </p:cNvSpPr>
          <p:nvPr/>
        </p:nvSpPr>
        <p:spPr bwMode="auto">
          <a:xfrm>
            <a:off x="8018463" y="0"/>
            <a:ext cx="11255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M98, Sb</a:t>
            </a:r>
          </a:p>
        </p:txBody>
      </p:sp>
      <p:sp>
        <p:nvSpPr>
          <p:cNvPr id="743437" name="Text Box 13"/>
          <p:cNvSpPr txBox="1">
            <a:spLocks noChangeArrowheads="1"/>
          </p:cNvSpPr>
          <p:nvPr/>
        </p:nvSpPr>
        <p:spPr bwMode="auto">
          <a:xfrm>
            <a:off x="3241675" y="1204913"/>
            <a:ext cx="192246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Both in Coma Berenices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673350" y="3632200"/>
            <a:ext cx="3848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rgbClr val="FFFF00"/>
                </a:solidFill>
                <a:latin typeface="Comic Sans MS" pitchFamily="66" charset="0"/>
                <a:cs typeface="+mn-cs"/>
              </a:rPr>
              <a:t>Did it recently gobble up a companion dusty dwarf galaxy?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4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3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NGC1300_S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13" y="0"/>
            <a:ext cx="4040187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9" descr="M109_SB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7248" r="7265" b="8464"/>
          <a:stretch>
            <a:fillRect/>
          </a:stretch>
        </p:blipFill>
        <p:spPr bwMode="auto">
          <a:xfrm>
            <a:off x="4440238" y="3775075"/>
            <a:ext cx="4703762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353050" cy="877888"/>
          </a:xfrm>
        </p:spPr>
        <p:txBody>
          <a:bodyPr/>
          <a:lstStyle/>
          <a:p>
            <a:pPr eaLnBrk="1" hangingPunct="1"/>
            <a:r>
              <a:rPr lang="en-US" altLang="en-US" smtClean="0"/>
              <a:t>Barred Spirals (SB)</a:t>
            </a:r>
          </a:p>
        </p:txBody>
      </p:sp>
      <p:pic>
        <p:nvPicPr>
          <p:cNvPr id="14341" name="Picture 7" descr="M91_S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1" t="14529" r="13170" b="15862"/>
          <a:stretch>
            <a:fillRect/>
          </a:stretch>
        </p:blipFill>
        <p:spPr bwMode="auto">
          <a:xfrm>
            <a:off x="0" y="2593975"/>
            <a:ext cx="4364038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8072" name="Text Box 8"/>
          <p:cNvSpPr txBox="1">
            <a:spLocks noChangeArrowheads="1"/>
          </p:cNvSpPr>
          <p:nvPr/>
        </p:nvSpPr>
        <p:spPr bwMode="auto">
          <a:xfrm>
            <a:off x="0" y="2581275"/>
            <a:ext cx="3706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M91 in CBr, SBb</a:t>
            </a:r>
            <a:r>
              <a:rPr lang="en-US" sz="2800">
                <a:latin typeface="Comic Sans MS" pitchFamily="66" charset="0"/>
                <a:cs typeface="+mn-cs"/>
              </a:rPr>
              <a:t> </a:t>
            </a:r>
          </a:p>
        </p:txBody>
      </p:sp>
      <p:sp>
        <p:nvSpPr>
          <p:cNvPr id="728074" name="Text Box 10"/>
          <p:cNvSpPr txBox="1">
            <a:spLocks noChangeArrowheads="1"/>
          </p:cNvSpPr>
          <p:nvPr/>
        </p:nvSpPr>
        <p:spPr bwMode="auto">
          <a:xfrm>
            <a:off x="4149725" y="5911850"/>
            <a:ext cx="2247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M109 in UMa, SBc</a:t>
            </a:r>
            <a:r>
              <a:rPr lang="en-US" sz="2800">
                <a:latin typeface="Comic Sans MS" pitchFamily="66" charset="0"/>
                <a:cs typeface="+mn-cs"/>
              </a:rPr>
              <a:t> </a:t>
            </a:r>
          </a:p>
        </p:txBody>
      </p:sp>
      <p:sp>
        <p:nvSpPr>
          <p:cNvPr id="728076" name="Text Box 12"/>
          <p:cNvSpPr txBox="1">
            <a:spLocks noChangeArrowheads="1"/>
          </p:cNvSpPr>
          <p:nvPr/>
        </p:nvSpPr>
        <p:spPr bwMode="auto">
          <a:xfrm>
            <a:off x="5380038" y="0"/>
            <a:ext cx="34861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Comic Sans MS" pitchFamily="66" charset="0"/>
                <a:cs typeface="+mn-cs"/>
              </a:rPr>
              <a:t>NGC 1300 in Eridanus, SBc</a:t>
            </a:r>
            <a:r>
              <a:rPr lang="en-US" sz="2800">
                <a:latin typeface="Comic Sans MS" pitchFamily="66" charset="0"/>
                <a:cs typeface="+mn-cs"/>
              </a:rPr>
              <a:t> </a:t>
            </a:r>
          </a:p>
        </p:txBody>
      </p:sp>
      <p:sp>
        <p:nvSpPr>
          <p:cNvPr id="728077" name="Text Box 13"/>
          <p:cNvSpPr txBox="1">
            <a:spLocks noChangeArrowheads="1"/>
          </p:cNvSpPr>
          <p:nvPr/>
        </p:nvSpPr>
        <p:spPr bwMode="auto">
          <a:xfrm>
            <a:off x="704850" y="1111250"/>
            <a:ext cx="3914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Comic Sans MS" pitchFamily="66" charset="0"/>
              </a:rPr>
              <a:t>Milky Way is barred</a:t>
            </a:r>
            <a:endParaRPr lang="en-US" altLang="en-US" sz="28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4">
      <a:dk1>
        <a:srgbClr val="000000"/>
      </a:dk1>
      <a:lt1>
        <a:srgbClr val="FFFF00"/>
      </a:lt1>
      <a:dk2>
        <a:srgbClr val="000000"/>
      </a:dk2>
      <a:lt2>
        <a:srgbClr val="FFFF00"/>
      </a:lt2>
      <a:accent1>
        <a:srgbClr val="66CCFF"/>
      </a:accent1>
      <a:accent2>
        <a:srgbClr val="3366FF"/>
      </a:accent2>
      <a:accent3>
        <a:srgbClr val="AAAAAA"/>
      </a:accent3>
      <a:accent4>
        <a:srgbClr val="DADA00"/>
      </a:accent4>
      <a:accent5>
        <a:srgbClr val="B8E2FF"/>
      </a:accent5>
      <a:accent6>
        <a:srgbClr val="2D5CE7"/>
      </a:accent6>
      <a:hlink>
        <a:srgbClr val="33CC33"/>
      </a:hlink>
      <a:folHlink>
        <a:srgbClr val="33CC33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00"/>
        </a:lt1>
        <a:dk2>
          <a:srgbClr val="000000"/>
        </a:dk2>
        <a:lt2>
          <a:srgbClr val="FFFF00"/>
        </a:lt2>
        <a:accent1>
          <a:srgbClr val="66CCFF"/>
        </a:accent1>
        <a:accent2>
          <a:srgbClr val="3366FF"/>
        </a:accent2>
        <a:accent3>
          <a:srgbClr val="AAAAAA"/>
        </a:accent3>
        <a:accent4>
          <a:srgbClr val="DADA00"/>
        </a:accent4>
        <a:accent5>
          <a:srgbClr val="B8E2FF"/>
        </a:accent5>
        <a:accent6>
          <a:srgbClr val="2D5CE7"/>
        </a:accent6>
        <a:hlink>
          <a:srgbClr val="3366FF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00"/>
        </a:lt1>
        <a:dk2>
          <a:srgbClr val="000000"/>
        </a:dk2>
        <a:lt2>
          <a:srgbClr val="FFFF00"/>
        </a:lt2>
        <a:accent1>
          <a:srgbClr val="66CCFF"/>
        </a:accent1>
        <a:accent2>
          <a:srgbClr val="3366FF"/>
        </a:accent2>
        <a:accent3>
          <a:srgbClr val="AAAAAA"/>
        </a:accent3>
        <a:accent4>
          <a:srgbClr val="DADA00"/>
        </a:accent4>
        <a:accent5>
          <a:srgbClr val="B8E2FF"/>
        </a:accent5>
        <a:accent6>
          <a:srgbClr val="2D5CE7"/>
        </a:accent6>
        <a:hlink>
          <a:srgbClr val="33CC33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9910</TotalTime>
  <Words>1808</Words>
  <Application>Microsoft Office PowerPoint</Application>
  <PresentationFormat>On-screen Show (4:3)</PresentationFormat>
  <Paragraphs>352</Paragraphs>
  <Slides>57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Default Design</vt:lpstr>
      <vt:lpstr>Office Theme</vt:lpstr>
      <vt:lpstr>SOAR 2018: Galaxies</vt:lpstr>
      <vt:lpstr>Galaxies</vt:lpstr>
      <vt:lpstr>SOAR: Galaxies</vt:lpstr>
      <vt:lpstr>Galaxies</vt:lpstr>
      <vt:lpstr>Normal Galaxies</vt:lpstr>
      <vt:lpstr>Normal Spirals (S)</vt:lpstr>
      <vt:lpstr>Normal Spirals (S)</vt:lpstr>
      <vt:lpstr>Normal Spirals (S)</vt:lpstr>
      <vt:lpstr>Barred Spirals (SB)</vt:lpstr>
      <vt:lpstr>Ellipticals</vt:lpstr>
      <vt:lpstr>Star Clusters vs. Galaxies</vt:lpstr>
      <vt:lpstr>Peculiar Galaxies</vt:lpstr>
      <vt:lpstr>Starburst Galaxies</vt:lpstr>
      <vt:lpstr>Interacting Galaxies</vt:lpstr>
      <vt:lpstr>Interacting Galaxies</vt:lpstr>
      <vt:lpstr>Interacting Galaxies</vt:lpstr>
      <vt:lpstr>Interacting Galaxies</vt:lpstr>
      <vt:lpstr>Interacting Galaxies</vt:lpstr>
      <vt:lpstr>Interacting Galaxies</vt:lpstr>
      <vt:lpstr>Interacting Galaxies</vt:lpstr>
      <vt:lpstr>Interacting Galaxies</vt:lpstr>
      <vt:lpstr>Interacting Galaxies</vt:lpstr>
      <vt:lpstr>Peculiar Galaxies</vt:lpstr>
      <vt:lpstr>Peculiar Galaxies</vt:lpstr>
      <vt:lpstr>Peculiar Galaxies</vt:lpstr>
      <vt:lpstr>Centaurus A: Ground &amp; HST</vt:lpstr>
      <vt:lpstr>Centaurus A: Visible &amp; IR</vt:lpstr>
      <vt:lpstr>Centaurus A: Radio &amp; X-Ray</vt:lpstr>
      <vt:lpstr>Radio Astronomy</vt:lpstr>
      <vt:lpstr>Clusters of Galaxies</vt:lpstr>
      <vt:lpstr>Clusters of Galaxies</vt:lpstr>
      <vt:lpstr>VLA Radio Telescope</vt:lpstr>
      <vt:lpstr>Radio Galaxies</vt:lpstr>
      <vt:lpstr>What’s Shining?</vt:lpstr>
      <vt:lpstr>Radio Galaxies</vt:lpstr>
      <vt:lpstr>Radio Galaxies</vt:lpstr>
      <vt:lpstr>Radio Galaxies</vt:lpstr>
      <vt:lpstr>Quasars</vt:lpstr>
      <vt:lpstr>Quasars</vt:lpstr>
      <vt:lpstr>Quasars</vt:lpstr>
      <vt:lpstr>The Arecibo Pisces-Perseus Supercluster Survey:                    An Undergraduate ALFALFA Team                      (UAT) Project</vt:lpstr>
      <vt:lpstr>The APPS Survey</vt:lpstr>
      <vt:lpstr>Pisces-Perseus Supercluster</vt:lpstr>
      <vt:lpstr>Pisces-Perseus Supercluster</vt:lpstr>
      <vt:lpstr>Major Clusters in PPS</vt:lpstr>
      <vt:lpstr>Pisces-Perseus Supercluster</vt:lpstr>
      <vt:lpstr>Pisces-Perseus Supercluster</vt:lpstr>
      <vt:lpstr>Pisces-Perseus Supercluster</vt:lpstr>
      <vt:lpstr>Pisces-Perseus Supercluster</vt:lpstr>
      <vt:lpstr>Pisces-Perseus Supercluster</vt:lpstr>
      <vt:lpstr>Pisces-Perseus Supercluster</vt:lpstr>
      <vt:lpstr>ALFALFA PPS Results</vt:lpstr>
      <vt:lpstr>ALFALFA PPS Results</vt:lpstr>
      <vt:lpstr>Extending ALFALFA</vt:lpstr>
      <vt:lpstr>Extending ALFALFA</vt:lpstr>
      <vt:lpstr>APPSS</vt:lpstr>
      <vt:lpstr>Pisces-Perseus Supercluster</vt:lpstr>
    </vt:vector>
  </TitlesOfParts>
  <Company>St. Lawrence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Phys. 102: Introduction to Astronomy</dc:title>
  <dc:creator>Aileen A. O'Donoghue</dc:creator>
  <cp:lastModifiedBy>Aileen O'Donoghue</cp:lastModifiedBy>
  <cp:revision>330</cp:revision>
  <dcterms:created xsi:type="dcterms:W3CDTF">2003-08-29T12:21:18Z</dcterms:created>
  <dcterms:modified xsi:type="dcterms:W3CDTF">2018-09-18T16:49:11Z</dcterms:modified>
</cp:coreProperties>
</file>