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6" r:id="rId4"/>
    <p:sldMasterId id="2147483669" r:id="rId5"/>
  </p:sldMasterIdLst>
  <p:notesMasterIdLst>
    <p:notesMasterId r:id="rId51"/>
  </p:notesMasterIdLst>
  <p:sldIdLst>
    <p:sldId id="368" r:id="rId6"/>
    <p:sldId id="347" r:id="rId7"/>
    <p:sldId id="308" r:id="rId8"/>
    <p:sldId id="372" r:id="rId9"/>
    <p:sldId id="257" r:id="rId10"/>
    <p:sldId id="371" r:id="rId11"/>
    <p:sldId id="370" r:id="rId12"/>
    <p:sldId id="258" r:id="rId13"/>
    <p:sldId id="356" r:id="rId14"/>
    <p:sldId id="259" r:id="rId15"/>
    <p:sldId id="373" r:id="rId16"/>
    <p:sldId id="260" r:id="rId17"/>
    <p:sldId id="268" r:id="rId18"/>
    <p:sldId id="272" r:id="rId19"/>
    <p:sldId id="273" r:id="rId20"/>
    <p:sldId id="271" r:id="rId21"/>
    <p:sldId id="267" r:id="rId22"/>
    <p:sldId id="365" r:id="rId23"/>
    <p:sldId id="269" r:id="rId24"/>
    <p:sldId id="270" r:id="rId25"/>
    <p:sldId id="374" r:id="rId26"/>
    <p:sldId id="261" r:id="rId27"/>
    <p:sldId id="262" r:id="rId28"/>
    <p:sldId id="351" r:id="rId29"/>
    <p:sldId id="263" r:id="rId30"/>
    <p:sldId id="343" r:id="rId31"/>
    <p:sldId id="275" r:id="rId32"/>
    <p:sldId id="344" r:id="rId33"/>
    <p:sldId id="266" r:id="rId34"/>
    <p:sldId id="375" r:id="rId35"/>
    <p:sldId id="296" r:id="rId36"/>
    <p:sldId id="348" r:id="rId37"/>
    <p:sldId id="297" r:id="rId38"/>
    <p:sldId id="377" r:id="rId39"/>
    <p:sldId id="298" r:id="rId40"/>
    <p:sldId id="299" r:id="rId41"/>
    <p:sldId id="307" r:id="rId42"/>
    <p:sldId id="340" r:id="rId43"/>
    <p:sldId id="341" r:id="rId44"/>
    <p:sldId id="378" r:id="rId45"/>
    <p:sldId id="301" r:id="rId46"/>
    <p:sldId id="302" r:id="rId47"/>
    <p:sldId id="303" r:id="rId48"/>
    <p:sldId id="304" r:id="rId49"/>
    <p:sldId id="358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808080"/>
    <a:srgbClr val="0000FF"/>
    <a:srgbClr val="008000"/>
    <a:srgbClr val="FF6600"/>
    <a:srgbClr val="FF3300"/>
    <a:srgbClr val="BBE0E3"/>
    <a:srgbClr val="99CCFF"/>
    <a:srgbClr val="0F9277"/>
    <a:srgbClr val="0F6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25" autoAdjust="0"/>
    <p:restoredTop sz="99584" autoAdjust="0"/>
  </p:normalViewPr>
  <p:slideViewPr>
    <p:cSldViewPr snapToGrid="0">
      <p:cViewPr varScale="1">
        <p:scale>
          <a:sx n="100" d="100"/>
          <a:sy n="100" d="100"/>
        </p:scale>
        <p:origin x="1158" y="90"/>
      </p:cViewPr>
      <p:guideLst>
        <p:guide orient="horz" pos="2160"/>
        <p:guide pos="2880"/>
      </p:guideLst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720" cy="4572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3AB11-8EA9-4637-BF52-A3CCEAA6D5BC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27836-80B4-43D0-B540-3514ECC17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6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708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7231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537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537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7920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792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353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950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8824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761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3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50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0188" y="841375"/>
            <a:ext cx="4265612" cy="569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41375"/>
            <a:ext cx="4265613" cy="569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07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979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3884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21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087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50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001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66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313" y="981075"/>
            <a:ext cx="8715375" cy="550068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33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¶"/>
        <a:defRPr sz="3200" b="1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þ"/>
        <a:defRPr sz="2800" b="1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400" b="1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313" y="914400"/>
            <a:ext cx="8715375" cy="550068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33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</p:spTree>
    <p:extLst>
      <p:ext uri="{BB962C8B-B14F-4D97-AF65-F5344CB8AC3E}">
        <p14:creationId xmlns:p14="http://schemas.microsoft.com/office/powerpoint/2010/main" val="384036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¶"/>
        <a:defRPr sz="32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ebdings" panose="05030102010509060703" pitchFamily="18" charset="2"/>
        <a:buChar char="þ"/>
        <a:defRPr sz="28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 2" panose="05020102010507070707" pitchFamily="18" charset="2"/>
        <a:buChar char=""/>
        <a:defRPr sz="24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ebdings" panose="05030102010509060703" pitchFamily="18" charset="2"/>
        <a:buChar char="õ"/>
        <a:defRPr sz="24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ebdings" pitchFamily="18" charset="2"/>
        <a:buChar char="õ"/>
        <a:defRPr sz="2400" b="1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407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E273307-2E89-2159-2181-84F21308C6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CCFD286-2A23-28AB-EC19-B4FE4EBA7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225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anose="05030102010509060703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anose="05020102010507070707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study.com/academy/lesson/guanine-structure-definition-quiz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30919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30919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youtube.com/watch?v=Q7MG-LahuX4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gi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50.emf"/><Relationship Id="rId18" Type="http://schemas.openxmlformats.org/officeDocument/2006/relationships/oleObject" Target="../embeddings/oleObject9.bin"/><Relationship Id="rId26" Type="http://schemas.openxmlformats.org/officeDocument/2006/relationships/image" Target="../media/image57.wmf"/><Relationship Id="rId3" Type="http://schemas.openxmlformats.org/officeDocument/2006/relationships/image" Target="../media/image45.wmf"/><Relationship Id="rId21" Type="http://schemas.openxmlformats.org/officeDocument/2006/relationships/image" Target="../media/image54.wmf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52.wmf"/><Relationship Id="rId25" Type="http://schemas.openxmlformats.org/officeDocument/2006/relationships/oleObject" Target="../embeddings/oleObject12.bin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9.wmf"/><Relationship Id="rId24" Type="http://schemas.openxmlformats.org/officeDocument/2006/relationships/image" Target="../media/image56.emf"/><Relationship Id="rId5" Type="http://schemas.openxmlformats.org/officeDocument/2006/relationships/image" Target="../media/image46.wmf"/><Relationship Id="rId15" Type="http://schemas.openxmlformats.org/officeDocument/2006/relationships/image" Target="../media/image51.wmf"/><Relationship Id="rId23" Type="http://schemas.openxmlformats.org/officeDocument/2006/relationships/image" Target="../media/image55.emf"/><Relationship Id="rId28" Type="http://schemas.openxmlformats.org/officeDocument/2006/relationships/image" Target="../media/image58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53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8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oleObject" Target="../embeddings/oleObject13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image" Target="../media/image60.wmf"/><Relationship Id="rId7" Type="http://schemas.openxmlformats.org/officeDocument/2006/relationships/oleObject" Target="../embeddings/oleObject16.bin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ia.gov/state/seds/data.php?incfile=/state/seds/sep_sum/html/sum_btu_1.html&amp;sid=NY" TargetMode="External"/><Relationship Id="rId11" Type="http://schemas.openxmlformats.org/officeDocument/2006/relationships/image" Target="../media/image64.gif"/><Relationship Id="rId5" Type="http://schemas.openxmlformats.org/officeDocument/2006/relationships/image" Target="../media/image61.wmf"/><Relationship Id="rId10" Type="http://schemas.openxmlformats.org/officeDocument/2006/relationships/image" Target="../media/image63.png"/><Relationship Id="rId4" Type="http://schemas.openxmlformats.org/officeDocument/2006/relationships/oleObject" Target="../embeddings/oleObject15.bin"/><Relationship Id="rId9" Type="http://schemas.openxmlformats.org/officeDocument/2006/relationships/hyperlink" Target="http://www.eia.gov/state/seds/seds-data-complete.cfm?sid=US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65.wmf"/><Relationship Id="rId7" Type="http://schemas.openxmlformats.org/officeDocument/2006/relationships/image" Target="../media/image66.png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ia.gov/tools/faqs/faq.cfm?id=667&amp;t=2" TargetMode="External"/><Relationship Id="rId5" Type="http://schemas.openxmlformats.org/officeDocument/2006/relationships/image" Target="../media/image63.png"/><Relationship Id="rId10" Type="http://schemas.openxmlformats.org/officeDocument/2006/relationships/image" Target="../media/image68.jpeg"/><Relationship Id="rId4" Type="http://schemas.openxmlformats.org/officeDocument/2006/relationships/hyperlink" Target="http://www.eia.gov/state/seds/seds-data-complete.cfm?sid=US" TargetMode="External"/><Relationship Id="rId9" Type="http://schemas.openxmlformats.org/officeDocument/2006/relationships/image" Target="../media/image67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oleObject" Target="../embeddings/oleObject19.bin"/><Relationship Id="rId7" Type="http://schemas.openxmlformats.org/officeDocument/2006/relationships/hyperlink" Target="http://www.iter.org/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hyperlink" Target="http://www.eia.gov/environment/emissions/co2_vol_mass.cfm" TargetMode="External"/><Relationship Id="rId4" Type="http://schemas.openxmlformats.org/officeDocument/2006/relationships/image" Target="../media/image69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750C886-99A4-B022-E663-CE44537EFA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546225"/>
            <a:ext cx="9144000" cy="1008062"/>
          </a:xfrm>
          <a:effectLst>
            <a:outerShdw dist="28398" dir="3806097" algn="ctr" rotWithShape="0">
              <a:schemeClr val="tx1"/>
            </a:outerShdw>
          </a:effectLst>
        </p:spPr>
        <p:txBody>
          <a:bodyPr/>
          <a:lstStyle/>
          <a:p>
            <a:pPr eaLnBrk="1" hangingPunct="1"/>
            <a:r>
              <a:rPr lang="en-US" altLang="en-US" dirty="0"/>
              <a:t>SOAR: Lives of Stars</a:t>
            </a:r>
          </a:p>
        </p:txBody>
      </p:sp>
      <p:pic>
        <p:nvPicPr>
          <p:cNvPr id="4100" name="Picture 12" descr="SUNYPotsdamLogo.jpg">
            <a:extLst>
              <a:ext uri="{FF2B5EF4-FFF2-40B4-BE49-F238E27FC236}">
                <a16:creationId xmlns:a16="http://schemas.microsoft.com/office/drawing/2014/main" id="{05236102-1628-BDCD-5E1F-D33468AFB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0"/>
            <a:ext cx="3046412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7BB758D3-BCB1-DE84-C564-D75293424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58281"/>
            <a:ext cx="91440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panose="020B0604020202020204" pitchFamily="34" charset="0"/>
              </a:rPr>
              <a:t>Star Birth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9DCD32A-F141-9BFD-5711-202D06608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83100"/>
            <a:ext cx="91440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panose="020B0604020202020204" pitchFamily="34" charset="0"/>
              </a:rPr>
              <a:t>Aileen A. O’Donoghue                                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panose="020B0604020202020204" pitchFamily="34" charset="0"/>
              </a:rPr>
              <a:t>Henry Priest Professor of Physics</a:t>
            </a:r>
          </a:p>
        </p:txBody>
      </p:sp>
      <p:pic>
        <p:nvPicPr>
          <p:cNvPr id="4103" name="Picture 1">
            <a:extLst>
              <a:ext uri="{FF2B5EF4-FFF2-40B4-BE49-F238E27FC236}">
                <a16:creationId xmlns:a16="http://schemas.microsoft.com/office/drawing/2014/main" id="{ABC71607-4D2F-7BFB-FE1A-3BEB2303B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95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2">
            <a:extLst>
              <a:ext uri="{FF2B5EF4-FFF2-40B4-BE49-F238E27FC236}">
                <a16:creationId xmlns:a16="http://schemas.microsoft.com/office/drawing/2014/main" id="{28D09192-6E61-5405-E585-3EC7693BB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6150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205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Emission &amp; Absorption Nebulae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 Show spectral lines</a:t>
            </a:r>
          </a:p>
          <a:p>
            <a:pPr lvl="1" eaLnBrk="1" hangingPunct="1"/>
            <a:r>
              <a:rPr lang="en-US" altLang="en-US"/>
              <a:t> composition can be determined</a:t>
            </a:r>
          </a:p>
          <a:p>
            <a:pPr lvl="1" eaLnBrk="1" hangingPunct="1"/>
            <a:r>
              <a:rPr lang="en-US" altLang="en-US"/>
              <a:t> some complex molecules found</a:t>
            </a:r>
          </a:p>
          <a:p>
            <a:pPr lvl="2" eaLnBrk="1" hangingPunct="1"/>
            <a:r>
              <a:rPr lang="en-US" altLang="en-US"/>
              <a:t> 10</a:t>
            </a:r>
            <a:r>
              <a:rPr lang="en-US" altLang="en-US" baseline="30000"/>
              <a:t>28</a:t>
            </a:r>
            <a:r>
              <a:rPr lang="en-US" altLang="en-US"/>
              <a:t> fifths of alcohol in Orion</a:t>
            </a:r>
          </a:p>
          <a:p>
            <a:pPr lvl="2" eaLnBrk="1" hangingPunct="1"/>
            <a:r>
              <a:rPr lang="en-US" altLang="en-US"/>
              <a:t> amino acid guanine in Orion</a:t>
            </a:r>
          </a:p>
        </p:txBody>
      </p:sp>
      <p:pic>
        <p:nvPicPr>
          <p:cNvPr id="62466" name="Picture 2" descr="https://study.com/cimages/videopreview/videopreview-full/8x3y01cqvf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 t="11899" r="11795" b="12480"/>
          <a:stretch/>
        </p:blipFill>
        <p:spPr bwMode="auto">
          <a:xfrm>
            <a:off x="4276945" y="3807618"/>
            <a:ext cx="4867056" cy="260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aachcl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3"/>
          <a:stretch>
            <a:fillRect/>
          </a:stretch>
        </p:blipFill>
        <p:spPr bwMode="auto">
          <a:xfrm>
            <a:off x="0" y="3357563"/>
            <a:ext cx="4643438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19625" y="6360468"/>
            <a:ext cx="46863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latin typeface="+mn-lt"/>
              </a:rPr>
              <a:t>https://study.com/academy/lesson/guanine-structure-definition-quiz.html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2140F-F5B6-D041-29B5-0D26FFC37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CB3CBC9-31BE-3D8F-11A1-8B3EB4BD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382C178E-D4B4-D750-648C-8B6D45039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Nebulae</a:t>
            </a:r>
          </a:p>
          <a:p>
            <a:r>
              <a:rPr lang="en-US" altLang="en-US" dirty="0"/>
              <a:t> Interstellar Cloud Collapse</a:t>
            </a:r>
          </a:p>
          <a:p>
            <a:pPr lvl="1"/>
            <a:r>
              <a:rPr lang="en-US" altLang="en-US" dirty="0"/>
              <a:t> Star &amp; planet formation theory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regions observed 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Nuclear Fusion in Stars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Power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Products and Life</a:t>
            </a:r>
          </a:p>
        </p:txBody>
      </p:sp>
    </p:spTree>
    <p:extLst>
      <p:ext uri="{BB962C8B-B14F-4D97-AF65-F5344CB8AC3E}">
        <p14:creationId xmlns:p14="http://schemas.microsoft.com/office/powerpoint/2010/main" val="2784143773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Interstellar Clouds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 Mostly Hydrogen</a:t>
            </a:r>
          </a:p>
          <a:p>
            <a:pPr eaLnBrk="1" hangingPunct="1"/>
            <a:r>
              <a:rPr lang="en-US" altLang="en-US"/>
              <a:t> Some heavy elements, molecules</a:t>
            </a:r>
          </a:p>
          <a:p>
            <a:pPr eaLnBrk="1" hangingPunct="1"/>
            <a:r>
              <a:rPr lang="en-US" altLang="en-US"/>
              <a:t> All atoms attracted to others by gravity</a:t>
            </a:r>
          </a:p>
        </p:txBody>
      </p:sp>
      <p:pic>
        <p:nvPicPr>
          <p:cNvPr id="18436" name="Picture 4" descr="MolecularClo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38" y="2600325"/>
            <a:ext cx="5567362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Cloud Collapse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1613" y="598488"/>
            <a:ext cx="8683625" cy="3667125"/>
          </a:xfrm>
        </p:spPr>
        <p:txBody>
          <a:bodyPr/>
          <a:lstStyle/>
          <a:p>
            <a:pPr eaLnBrk="1" hangingPunct="1"/>
            <a:r>
              <a:rPr lang="en-US" altLang="en-US"/>
              <a:t> Collapse heats center of cloud</a:t>
            </a:r>
          </a:p>
          <a:p>
            <a:pPr lvl="1" eaLnBrk="1" hangingPunct="1"/>
            <a:r>
              <a:rPr lang="en-US" altLang="en-US"/>
              <a:t> Core becomes protostar</a:t>
            </a:r>
          </a:p>
          <a:p>
            <a:pPr eaLnBrk="1" hangingPunct="1"/>
            <a:r>
              <a:rPr lang="en-US" altLang="en-US"/>
              <a:t> Cloud begins rotating</a:t>
            </a:r>
          </a:p>
          <a:p>
            <a:pPr lvl="1" eaLnBrk="1" hangingPunct="1"/>
            <a:r>
              <a:rPr lang="en-US" altLang="en-US"/>
              <a:t> Disk forms around center</a:t>
            </a:r>
          </a:p>
        </p:txBody>
      </p:sp>
      <p:pic>
        <p:nvPicPr>
          <p:cNvPr id="20484" name="Picture 5" descr="CloudCollapseRo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t="1471" r="1395" b="5515"/>
          <a:stretch>
            <a:fillRect/>
          </a:stretch>
        </p:blipFill>
        <p:spPr bwMode="auto">
          <a:xfrm>
            <a:off x="1343025" y="2857500"/>
            <a:ext cx="654685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5100"/>
            <a:ext cx="4654550" cy="1143000"/>
          </a:xfrm>
        </p:spPr>
        <p:txBody>
          <a:bodyPr/>
          <a:lstStyle/>
          <a:p>
            <a:pPr eaLnBrk="1" hangingPunct="1"/>
            <a:r>
              <a:rPr lang="en-US" altLang="en-US"/>
              <a:t>Cloud Collapse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4613" y="1179513"/>
            <a:ext cx="4913312" cy="5386387"/>
          </a:xfrm>
        </p:spPr>
        <p:txBody>
          <a:bodyPr/>
          <a:lstStyle/>
          <a:p>
            <a:pPr marL="0" indent="0" eaLnBrk="1" hangingPunct="1"/>
            <a:r>
              <a:rPr lang="en-US" altLang="en-US" dirty="0"/>
              <a:t>Face on</a:t>
            </a:r>
          </a:p>
          <a:p>
            <a:pPr marL="0" indent="0" eaLnBrk="1" hangingPunct="1"/>
            <a:endParaRPr lang="en-US" altLang="en-US" dirty="0"/>
          </a:p>
          <a:p>
            <a:pPr marL="0" indent="0" eaLnBrk="1" hangingPunct="1"/>
            <a:endParaRPr lang="en-US" altLang="en-US" dirty="0"/>
          </a:p>
          <a:p>
            <a:pPr marL="0" indent="0" eaLnBrk="1" hangingPunct="1"/>
            <a:endParaRPr lang="en-US" altLang="en-US" dirty="0"/>
          </a:p>
          <a:p>
            <a:pPr marL="0" indent="0" eaLnBrk="1" hangingPunct="1"/>
            <a:r>
              <a:rPr lang="en-US" altLang="en-US" dirty="0"/>
              <a:t>Edge on</a:t>
            </a:r>
          </a:p>
          <a:p>
            <a:pPr marL="0" indent="0" eaLnBrk="1" hangingPunct="1"/>
            <a:endParaRPr lang="en-US" altLang="en-US" dirty="0"/>
          </a:p>
          <a:p>
            <a:pPr marL="0" indent="0" eaLnBrk="1" hangingPunct="1"/>
            <a:endParaRPr lang="en-US" altLang="en-US" dirty="0"/>
          </a:p>
          <a:p>
            <a:pPr marL="0" indent="0" eaLnBrk="1" hangingPunct="1">
              <a:buFont typeface="Wingdings" pitchFamily="2" charset="2"/>
              <a:buNone/>
            </a:pPr>
            <a:endParaRPr lang="en-US" altLang="en-US" sz="2400" dirty="0"/>
          </a:p>
          <a:p>
            <a:pPr marL="0" indent="0" eaLnBrk="1" hangingPunct="1">
              <a:buFont typeface="Wingdings" pitchFamily="2" charset="2"/>
              <a:buNone/>
            </a:pPr>
            <a:endParaRPr lang="en-US" altLang="en-US" sz="2400" dirty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2400" dirty="0"/>
              <a:t>Colors indicate density</a:t>
            </a:r>
          </a:p>
        </p:txBody>
      </p:sp>
      <p:pic>
        <p:nvPicPr>
          <p:cNvPr id="2" name="CloudCollapseFa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11638" y="1405156"/>
            <a:ext cx="3048000" cy="2286000"/>
          </a:xfrm>
          <a:prstGeom prst="rect">
            <a:avLst/>
          </a:prstGeom>
        </p:spPr>
      </p:pic>
      <p:pic>
        <p:nvPicPr>
          <p:cNvPr id="3" name="CloudCollapseEdg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1638" y="3905075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082925" cy="1416050"/>
          </a:xfrm>
        </p:spPr>
        <p:txBody>
          <a:bodyPr/>
          <a:lstStyle/>
          <a:p>
            <a:pPr eaLnBrk="1" hangingPunct="1"/>
            <a:r>
              <a:rPr lang="en-US" altLang="en-US" sz="4000"/>
              <a:t>Cloud Collapse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1438" y="2455863"/>
            <a:ext cx="3324226" cy="3613150"/>
          </a:xfrm>
        </p:spPr>
        <p:txBody>
          <a:bodyPr/>
          <a:lstStyle/>
          <a:p>
            <a:pPr marL="0" indent="0" eaLnBrk="1" hangingPunct="1"/>
            <a:r>
              <a:rPr lang="en-US" altLang="en-US" sz="2800"/>
              <a:t>UK Astrophysical Fluids Facility</a:t>
            </a:r>
          </a:p>
          <a:p>
            <a:pPr marL="0" indent="0" eaLnBrk="1" hangingPunct="1"/>
            <a:r>
              <a:rPr lang="en-US" altLang="en-US" sz="2800"/>
              <a:t>www.ukaff.ac.uk</a:t>
            </a:r>
          </a:p>
        </p:txBody>
      </p:sp>
      <p:pic>
        <p:nvPicPr>
          <p:cNvPr id="22532" name="Picture 5" descr="ukaff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8150"/>
            <a:ext cx="2911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luster1mr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32137" y="0"/>
            <a:ext cx="601186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Protostar: T-Tauri Stage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49338"/>
            <a:ext cx="8683625" cy="4410075"/>
          </a:xfrm>
        </p:spPr>
        <p:txBody>
          <a:bodyPr/>
          <a:lstStyle/>
          <a:p>
            <a:pPr eaLnBrk="1" hangingPunct="1"/>
            <a:r>
              <a:rPr lang="en-US" altLang="en-US" dirty="0"/>
              <a:t> Heat causes outflow</a:t>
            </a:r>
          </a:p>
          <a:p>
            <a:pPr lvl="1" eaLnBrk="1" hangingPunct="1"/>
            <a:r>
              <a:rPr lang="en-US" altLang="en-US" dirty="0"/>
              <a:t> UV &amp; X-ray radiation</a:t>
            </a:r>
          </a:p>
          <a:p>
            <a:pPr lvl="1" eaLnBrk="1" hangingPunct="1"/>
            <a:r>
              <a:rPr lang="en-US" altLang="en-US" dirty="0"/>
              <a:t> charged particles</a:t>
            </a:r>
          </a:p>
          <a:p>
            <a:pPr eaLnBrk="1" hangingPunct="1"/>
            <a:r>
              <a:rPr lang="en-US" altLang="en-US" dirty="0"/>
              <a:t> Accretion disk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/>
              <a:t>	forces flow along axis</a:t>
            </a:r>
          </a:p>
          <a:p>
            <a:pPr lvl="1" eaLnBrk="1" hangingPunct="1"/>
            <a:r>
              <a:rPr lang="en-US" altLang="en-US" dirty="0"/>
              <a:t> </a:t>
            </a:r>
            <a:r>
              <a:rPr lang="en-US" altLang="en-US" dirty="0" err="1"/>
              <a:t>Herbig-Haro</a:t>
            </a:r>
            <a:r>
              <a:rPr lang="en-US" altLang="en-US" dirty="0"/>
              <a:t> objects</a:t>
            </a:r>
          </a:p>
          <a:p>
            <a:pPr lvl="1" eaLnBrk="1" hangingPunct="1"/>
            <a:r>
              <a:rPr lang="en-US" altLang="en-US" dirty="0"/>
              <a:t> T-</a:t>
            </a:r>
            <a:r>
              <a:rPr lang="en-US" altLang="en-US" dirty="0" err="1"/>
              <a:t>Tauri</a:t>
            </a:r>
            <a:r>
              <a:rPr lang="en-US" altLang="en-US" dirty="0"/>
              <a:t> Stars</a:t>
            </a:r>
          </a:p>
        </p:txBody>
      </p:sp>
      <p:pic>
        <p:nvPicPr>
          <p:cNvPr id="23556" name="Picture 4" descr="ProtostellarJ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38" y="1047750"/>
            <a:ext cx="4348162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6227"/>
            <a:ext cx="4786184" cy="7619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6522" y="5766487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dist="38100" dir="2700000" algn="ctr" rotWithShape="0">
                    <a:schemeClr val="tx1"/>
                  </a:outerShdw>
                </a:effectLst>
                <a:latin typeface="+mn-lt"/>
              </a:rPr>
              <a:t>HH 211 APOD 9/19/23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0655" y="6108357"/>
            <a:ext cx="3284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effectLst>
                  <a:outerShdw dist="38100" dir="2700000" algn="ctr" rotWithShape="0">
                    <a:schemeClr val="tx1"/>
                  </a:outerShdw>
                </a:effectLst>
                <a:latin typeface="+mn-lt"/>
              </a:rPr>
              <a:t>https://apod.nasa.gov/apod/ap230919.html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Cloud Collapse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841375"/>
            <a:ext cx="8683625" cy="2066925"/>
          </a:xfrm>
        </p:spPr>
        <p:txBody>
          <a:bodyPr/>
          <a:lstStyle/>
          <a:p>
            <a:pPr eaLnBrk="1" hangingPunct="1"/>
            <a:r>
              <a:rPr lang="en-US" altLang="en-US"/>
              <a:t> Collapses under own gravity</a:t>
            </a:r>
          </a:p>
          <a:p>
            <a:pPr lvl="1" eaLnBrk="1" hangingPunct="1"/>
            <a:r>
              <a:rPr lang="en-US" altLang="en-US"/>
              <a:t> some thump initiates collapse</a:t>
            </a:r>
          </a:p>
          <a:p>
            <a:pPr lvl="1" eaLnBrk="1" hangingPunct="1"/>
            <a:r>
              <a:rPr lang="en-US" altLang="en-US"/>
              <a:t> denser regions collapse faster</a:t>
            </a:r>
          </a:p>
          <a:p>
            <a:pPr lvl="2" eaLnBrk="1" hangingPunct="1"/>
            <a:r>
              <a:rPr lang="en-US" altLang="en-US"/>
              <a:t> cloud fragments</a:t>
            </a:r>
          </a:p>
        </p:txBody>
      </p:sp>
      <p:pic>
        <p:nvPicPr>
          <p:cNvPr id="19460" name="Picture 4" descr="CloudInitialCollap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6100"/>
            <a:ext cx="91440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Protostar: T-Tauri Stage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49338"/>
            <a:ext cx="8683625" cy="4410075"/>
          </a:xfrm>
        </p:spPr>
        <p:txBody>
          <a:bodyPr/>
          <a:lstStyle/>
          <a:p>
            <a:pPr eaLnBrk="1" hangingPunct="1"/>
            <a:r>
              <a:rPr lang="en-US" altLang="en-US" dirty="0"/>
              <a:t> Heat causes outflow</a:t>
            </a:r>
          </a:p>
          <a:p>
            <a:pPr lvl="1" eaLnBrk="1" hangingPunct="1"/>
            <a:r>
              <a:rPr lang="en-US" altLang="en-US" dirty="0"/>
              <a:t> UV &amp; X-ray radiation</a:t>
            </a:r>
          </a:p>
          <a:p>
            <a:pPr lvl="1" eaLnBrk="1" hangingPunct="1"/>
            <a:r>
              <a:rPr lang="en-US" altLang="en-US" dirty="0"/>
              <a:t> charged particles</a:t>
            </a:r>
          </a:p>
          <a:p>
            <a:pPr eaLnBrk="1" hangingPunct="1"/>
            <a:r>
              <a:rPr lang="en-US" altLang="en-US" dirty="0"/>
              <a:t> Accretion disk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/>
              <a:t>	forces flow along axis</a:t>
            </a:r>
          </a:p>
          <a:p>
            <a:pPr lvl="1" eaLnBrk="1" hangingPunct="1"/>
            <a:r>
              <a:rPr lang="en-US" altLang="en-US" dirty="0"/>
              <a:t> </a:t>
            </a:r>
            <a:r>
              <a:rPr lang="en-US" altLang="en-US" dirty="0" err="1"/>
              <a:t>Herbig-Haro</a:t>
            </a:r>
            <a:r>
              <a:rPr lang="en-US" altLang="en-US" dirty="0"/>
              <a:t> objects</a:t>
            </a:r>
          </a:p>
          <a:p>
            <a:pPr lvl="1" eaLnBrk="1" hangingPunct="1"/>
            <a:r>
              <a:rPr lang="en-US" altLang="en-US" dirty="0"/>
              <a:t> T-</a:t>
            </a:r>
            <a:r>
              <a:rPr lang="en-US" altLang="en-US" dirty="0" err="1"/>
              <a:t>Tauri</a:t>
            </a:r>
            <a:r>
              <a:rPr lang="en-US" altLang="en-US" dirty="0"/>
              <a:t> Stars</a:t>
            </a:r>
          </a:p>
        </p:txBody>
      </p:sp>
      <p:pic>
        <p:nvPicPr>
          <p:cNvPr id="23556" name="Picture 4" descr="ProtostellarJ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38" y="1047750"/>
            <a:ext cx="4348162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6227"/>
            <a:ext cx="4786184" cy="7619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6522" y="5766487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dist="38100" dir="2700000" algn="ctr" rotWithShape="0">
                    <a:schemeClr val="tx1"/>
                  </a:outerShdw>
                </a:effectLst>
                <a:latin typeface="+mn-lt"/>
              </a:rPr>
              <a:t>HH 211 APOD 9/19/23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0655" y="6108357"/>
            <a:ext cx="3284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effectLst>
                  <a:outerShdw dist="38100" dir="2700000" algn="ctr" rotWithShape="0">
                    <a:schemeClr val="tx1"/>
                  </a:outerShdw>
                </a:effectLst>
                <a:latin typeface="+mn-lt"/>
              </a:rPr>
              <a:t>https://apod.nasa.gov/apod/ap230919.html</a:t>
            </a:r>
          </a:p>
        </p:txBody>
      </p:sp>
    </p:spTree>
    <p:extLst>
      <p:ext uri="{BB962C8B-B14F-4D97-AF65-F5344CB8AC3E}">
        <p14:creationId xmlns:p14="http://schemas.microsoft.com/office/powerpoint/2010/main" val="3150022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Cloud Collapse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1227138"/>
            <a:ext cx="5640387" cy="5310187"/>
          </a:xfrm>
        </p:spPr>
        <p:txBody>
          <a:bodyPr/>
          <a:lstStyle/>
          <a:p>
            <a:pPr eaLnBrk="1" hangingPunct="1"/>
            <a:r>
              <a:rPr lang="en-US" altLang="en-US" sz="3600"/>
              <a:t> Star formation</a:t>
            </a:r>
          </a:p>
          <a:p>
            <a:pPr lvl="1" eaLnBrk="1" hangingPunct="1"/>
            <a:r>
              <a:rPr lang="en-US" altLang="en-US" sz="3200"/>
              <a:t> At 10 million K protostar becomes star</a:t>
            </a:r>
          </a:p>
          <a:p>
            <a:pPr lvl="2" eaLnBrk="1" hangingPunct="1"/>
            <a:r>
              <a:rPr lang="en-US" altLang="en-US" sz="2800"/>
              <a:t> Hydrogen begins fusing to Helium</a:t>
            </a:r>
          </a:p>
          <a:p>
            <a:pPr lvl="2" eaLnBrk="1" hangingPunct="1"/>
            <a:r>
              <a:rPr lang="en-US" altLang="en-US" sz="2800"/>
              <a:t> Stellar wind clears remaining gas</a:t>
            </a:r>
          </a:p>
          <a:p>
            <a:pPr lvl="1" eaLnBrk="1" hangingPunct="1"/>
            <a:r>
              <a:rPr lang="en-US" altLang="en-US" sz="3200"/>
              <a:t> Planets &amp; Protoplanets remain</a:t>
            </a:r>
          </a:p>
        </p:txBody>
      </p:sp>
      <p:pic>
        <p:nvPicPr>
          <p:cNvPr id="24580" name="Picture 4" descr="CloudCollapseToSolar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83" r="63594"/>
          <a:stretch>
            <a:fillRect/>
          </a:stretch>
        </p:blipFill>
        <p:spPr bwMode="auto">
          <a:xfrm>
            <a:off x="5815013" y="1585913"/>
            <a:ext cx="3328987" cy="410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93AC95B2-CE0E-C78B-E0C4-8F4A6B555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Lives of Stars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14C98F93-943C-84FC-0430-341AAAD17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 Star Birth: 9/10/26</a:t>
            </a:r>
          </a:p>
          <a:p>
            <a:pPr lvl="1"/>
            <a:r>
              <a:rPr lang="en-US" altLang="en-US" dirty="0"/>
              <a:t> Nuclear Explosions Contained by Gravity</a:t>
            </a:r>
          </a:p>
          <a:p>
            <a:r>
              <a:rPr lang="en-US" altLang="en-US" dirty="0"/>
              <a:t> The Deaths of Small Stars: 9/17/26</a:t>
            </a:r>
          </a:p>
          <a:p>
            <a:pPr lvl="1"/>
            <a:r>
              <a:rPr lang="en-US" altLang="en-US" dirty="0"/>
              <a:t> Planetary Nebulae and White Dwarfs</a:t>
            </a:r>
          </a:p>
          <a:p>
            <a:r>
              <a:rPr lang="en-US" altLang="en-US" dirty="0"/>
              <a:t> Deaths of Large Stars: 9/24/26</a:t>
            </a:r>
          </a:p>
          <a:p>
            <a:pPr lvl="1"/>
            <a:r>
              <a:rPr lang="en-US" altLang="en-US" dirty="0"/>
              <a:t> Supernovae, Neutron Stars and Black Holes</a:t>
            </a:r>
          </a:p>
          <a:p>
            <a:r>
              <a:rPr lang="en-US" altLang="en-US" dirty="0"/>
              <a:t> Black Holes: 10/1/26</a:t>
            </a:r>
          </a:p>
          <a:p>
            <a:pPr lvl="1"/>
            <a:r>
              <a:rPr lang="en-US" altLang="en-US" dirty="0"/>
              <a:t> Spaghettification</a:t>
            </a:r>
          </a:p>
          <a:p>
            <a:pPr lvl="2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6522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CloudCollapseToSolar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529013" y="5100638"/>
            <a:ext cx="5243512" cy="13144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Cloud Collapse to solar system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F2ED1-4A55-C65E-97BB-D1DD7FBB8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D78E9DE-8757-D54C-503D-D04783B85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78EE347F-9E89-BD02-34F6-1048F0C9A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Nebulae</a:t>
            </a:r>
          </a:p>
          <a:p>
            <a:r>
              <a:rPr lang="en-US" altLang="en-US" dirty="0"/>
              <a:t> Interstellar Cloud Collapse</a:t>
            </a:r>
          </a:p>
          <a:p>
            <a:pPr lvl="1"/>
            <a:r>
              <a:rPr lang="en-US" altLang="en-US" dirty="0"/>
              <a:t> Star &amp; planet formation theory</a:t>
            </a:r>
          </a:p>
          <a:p>
            <a:pPr lvl="1"/>
            <a:r>
              <a:rPr lang="en-US" altLang="en-US" dirty="0"/>
              <a:t> Star regions observed 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Nuclear Fusion in Stars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Power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Products and Life</a:t>
            </a:r>
          </a:p>
        </p:txBody>
      </p:sp>
    </p:spTree>
    <p:extLst>
      <p:ext uri="{BB962C8B-B14F-4D97-AF65-F5344CB8AC3E}">
        <p14:creationId xmlns:p14="http://schemas.microsoft.com/office/powerpoint/2010/main" val="183111739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23038" cy="631825"/>
          </a:xfrm>
        </p:spPr>
        <p:txBody>
          <a:bodyPr/>
          <a:lstStyle/>
          <a:p>
            <a:pPr eaLnBrk="1" hangingPunct="1"/>
            <a:r>
              <a:rPr lang="en-US" altLang="en-US" dirty="0"/>
              <a:t>Star Birth Region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25938" y="1065213"/>
            <a:ext cx="1754187" cy="1576387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dirty="0"/>
              <a:t> Great Nebula in Orion</a:t>
            </a:r>
          </a:p>
        </p:txBody>
      </p:sp>
      <p:pic>
        <p:nvPicPr>
          <p:cNvPr id="26628" name="Picture 4" descr="Or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7" t="11171" r="30624"/>
          <a:stretch>
            <a:fillRect/>
          </a:stretch>
        </p:blipFill>
        <p:spPr bwMode="auto">
          <a:xfrm>
            <a:off x="6519863" y="0"/>
            <a:ext cx="2624137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8469" name="Picture 5" descr="OrionRobertGend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5700"/>
            <a:ext cx="3900488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8470" name="Rectangle 6"/>
          <p:cNvSpPr>
            <a:spLocks noChangeArrowheads="1"/>
          </p:cNvSpPr>
          <p:nvPr/>
        </p:nvSpPr>
        <p:spPr bwMode="auto">
          <a:xfrm>
            <a:off x="0" y="1147763"/>
            <a:ext cx="3900488" cy="5710237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18471" name="Rectangle 7"/>
          <p:cNvSpPr>
            <a:spLocks noChangeAspect="1" noChangeArrowheads="1"/>
          </p:cNvSpPr>
          <p:nvPr/>
        </p:nvSpPr>
        <p:spPr bwMode="auto">
          <a:xfrm>
            <a:off x="7727950" y="2298700"/>
            <a:ext cx="174625" cy="255588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87788" y="1143000"/>
            <a:ext cx="4016375" cy="5715000"/>
            <a:chOff x="2449" y="720"/>
            <a:chExt cx="2530" cy="3600"/>
          </a:xfrm>
        </p:grpSpPr>
        <p:sp>
          <p:nvSpPr>
            <p:cNvPr id="26651" name="Line 9"/>
            <p:cNvSpPr>
              <a:spLocks noChangeShapeType="1"/>
            </p:cNvSpPr>
            <p:nvPr/>
          </p:nvSpPr>
          <p:spPr bwMode="auto">
            <a:xfrm flipH="1">
              <a:off x="2454" y="1609"/>
              <a:ext cx="2525" cy="2711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652" name="Line 10"/>
            <p:cNvSpPr>
              <a:spLocks noChangeShapeType="1"/>
            </p:cNvSpPr>
            <p:nvPr/>
          </p:nvSpPr>
          <p:spPr bwMode="auto">
            <a:xfrm flipH="1" flipV="1">
              <a:off x="2449" y="720"/>
              <a:ext cx="2526" cy="72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318475" name="Picture 11" descr="OrionFullH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2679700"/>
            <a:ext cx="5222875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8476" name="Rectangle 12"/>
          <p:cNvSpPr>
            <a:spLocks noChangeArrowheads="1"/>
          </p:cNvSpPr>
          <p:nvPr/>
        </p:nvSpPr>
        <p:spPr bwMode="auto">
          <a:xfrm>
            <a:off x="3924300" y="2681288"/>
            <a:ext cx="5218113" cy="4176712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18477" name="Rectangle 13"/>
          <p:cNvSpPr>
            <a:spLocks noChangeAspect="1" noChangeArrowheads="1"/>
          </p:cNvSpPr>
          <p:nvPr/>
        </p:nvSpPr>
        <p:spPr bwMode="auto">
          <a:xfrm>
            <a:off x="1671638" y="4084638"/>
            <a:ext cx="333375" cy="266700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670050" y="2678113"/>
            <a:ext cx="2259013" cy="4179887"/>
            <a:chOff x="1052" y="1687"/>
            <a:chExt cx="1423" cy="2633"/>
          </a:xfrm>
        </p:grpSpPr>
        <p:sp>
          <p:nvSpPr>
            <p:cNvPr id="26649" name="Line 15"/>
            <p:cNvSpPr>
              <a:spLocks noChangeShapeType="1"/>
            </p:cNvSpPr>
            <p:nvPr/>
          </p:nvSpPr>
          <p:spPr bwMode="auto">
            <a:xfrm flipV="1">
              <a:off x="1054" y="1687"/>
              <a:ext cx="1421" cy="887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650" name="Line 16"/>
            <p:cNvSpPr>
              <a:spLocks noChangeShapeType="1"/>
            </p:cNvSpPr>
            <p:nvPr/>
          </p:nvSpPr>
          <p:spPr bwMode="auto">
            <a:xfrm>
              <a:off x="1052" y="2739"/>
              <a:ext cx="1422" cy="1581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18481" name="Rectangle 17"/>
          <p:cNvSpPr>
            <a:spLocks noChangeAspect="1" noChangeArrowheads="1"/>
          </p:cNvSpPr>
          <p:nvPr/>
        </p:nvSpPr>
        <p:spPr bwMode="auto">
          <a:xfrm rot="2616261">
            <a:off x="5748338" y="4329113"/>
            <a:ext cx="1592262" cy="1228725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971925" y="3776663"/>
            <a:ext cx="3575050" cy="3081337"/>
            <a:chOff x="2502" y="2379"/>
            <a:chExt cx="2252" cy="1941"/>
          </a:xfrm>
        </p:grpSpPr>
        <p:sp>
          <p:nvSpPr>
            <p:cNvPr id="26647" name="Line 19"/>
            <p:cNvSpPr>
              <a:spLocks noChangeShapeType="1"/>
            </p:cNvSpPr>
            <p:nvPr/>
          </p:nvSpPr>
          <p:spPr bwMode="auto">
            <a:xfrm flipH="1">
              <a:off x="2502" y="3740"/>
              <a:ext cx="1715" cy="58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648" name="Line 20"/>
            <p:cNvSpPr>
              <a:spLocks noChangeShapeType="1"/>
            </p:cNvSpPr>
            <p:nvPr/>
          </p:nvSpPr>
          <p:spPr bwMode="auto">
            <a:xfrm flipH="1" flipV="1">
              <a:off x="4349" y="2379"/>
              <a:ext cx="405" cy="799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318485" name="Picture 21" descr="OrionTrapez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4" t="10872" r="7779" b="35970"/>
          <a:stretch>
            <a:fillRect/>
          </a:stretch>
        </p:blipFill>
        <p:spPr bwMode="auto">
          <a:xfrm rot="2613426">
            <a:off x="715963" y="1301750"/>
            <a:ext cx="5491162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8486" name="Rectangle 22"/>
          <p:cNvSpPr>
            <a:spLocks noChangeArrowheads="1"/>
          </p:cNvSpPr>
          <p:nvPr/>
        </p:nvSpPr>
        <p:spPr bwMode="auto">
          <a:xfrm rot="2616261">
            <a:off x="715963" y="1314450"/>
            <a:ext cx="5489575" cy="4232275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1085850" y="1624013"/>
            <a:ext cx="3848100" cy="1809750"/>
            <a:chOff x="684" y="1023"/>
            <a:chExt cx="2424" cy="1140"/>
          </a:xfrm>
        </p:grpSpPr>
        <p:sp>
          <p:nvSpPr>
            <p:cNvPr id="318488" name="Text Box 24"/>
            <p:cNvSpPr txBox="1">
              <a:spLocks noChangeArrowheads="1"/>
            </p:cNvSpPr>
            <p:nvPr/>
          </p:nvSpPr>
          <p:spPr bwMode="auto">
            <a:xfrm>
              <a:off x="684" y="1023"/>
              <a:ext cx="2424" cy="518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66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FFFF00"/>
                  </a:solidFill>
                  <a:latin typeface="Comic Sans MS" pitchFamily="66" charset="0"/>
                  <a:cs typeface="+mn-cs"/>
                </a:rPr>
                <a:t>Giant, hot, young stars illuminate nebula</a:t>
              </a:r>
            </a:p>
          </p:txBody>
        </p:sp>
        <p:sp>
          <p:nvSpPr>
            <p:cNvPr id="26646" name="Oval 25"/>
            <p:cNvSpPr>
              <a:spLocks noChangeArrowheads="1"/>
            </p:cNvSpPr>
            <p:nvPr/>
          </p:nvSpPr>
          <p:spPr bwMode="auto">
            <a:xfrm>
              <a:off x="936" y="1521"/>
              <a:ext cx="716" cy="642"/>
            </a:xfrm>
            <a:prstGeom prst="ellips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>
              <a:outerShdw dist="17961" dir="2700000" algn="ctr" rotWithShape="0">
                <a:srgbClr val="000066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2000250" y="4151313"/>
            <a:ext cx="3848100" cy="1465262"/>
            <a:chOff x="1260" y="2615"/>
            <a:chExt cx="2424" cy="923"/>
          </a:xfrm>
        </p:grpSpPr>
        <p:sp>
          <p:nvSpPr>
            <p:cNvPr id="318491" name="Text Box 27"/>
            <p:cNvSpPr txBox="1">
              <a:spLocks noChangeArrowheads="1"/>
            </p:cNvSpPr>
            <p:nvPr/>
          </p:nvSpPr>
          <p:spPr bwMode="auto">
            <a:xfrm>
              <a:off x="1260" y="2615"/>
              <a:ext cx="2424" cy="748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FFFF00"/>
                  </a:solidFill>
                  <a:latin typeface="Comic Sans MS" pitchFamily="66" charset="0"/>
                  <a:cs typeface="+mn-cs"/>
                </a:rPr>
                <a:t>Thick, dusty disks protect forming stars &amp; planetary systems</a:t>
              </a:r>
            </a:p>
          </p:txBody>
        </p:sp>
        <p:sp>
          <p:nvSpPr>
            <p:cNvPr id="26644" name="Oval 28"/>
            <p:cNvSpPr>
              <a:spLocks noChangeArrowheads="1"/>
            </p:cNvSpPr>
            <p:nvPr/>
          </p:nvSpPr>
          <p:spPr bwMode="auto">
            <a:xfrm rot="-1909504">
              <a:off x="3078" y="3352"/>
              <a:ext cx="135" cy="186"/>
            </a:xfrm>
            <a:prstGeom prst="ellips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18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8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8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18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1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1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318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70" grpId="0" animBg="1"/>
      <p:bldP spid="318470" grpId="1" animBg="1"/>
      <p:bldP spid="318471" grpId="0" animBg="1"/>
      <p:bldP spid="318476" grpId="0" animBg="1"/>
      <p:bldP spid="318476" grpId="1" animBg="1"/>
      <p:bldP spid="318477" grpId="0" animBg="1"/>
      <p:bldP spid="318481" grpId="0" animBg="1"/>
      <p:bldP spid="318486" grpId="0" animBg="1"/>
      <p:bldP spid="31848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1825"/>
          </a:xfrm>
        </p:spPr>
        <p:txBody>
          <a:bodyPr/>
          <a:lstStyle/>
          <a:p>
            <a:pPr eaLnBrk="1" hangingPunct="1"/>
            <a:r>
              <a:rPr lang="en-US" altLang="en-US" dirty="0"/>
              <a:t>Star Birth in Orion</a:t>
            </a:r>
          </a:p>
        </p:txBody>
      </p:sp>
      <p:pic>
        <p:nvPicPr>
          <p:cNvPr id="27651" name="Picture 3" descr="OrionProplids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8" b="16223"/>
          <a:stretch>
            <a:fillRect/>
          </a:stretch>
        </p:blipFill>
        <p:spPr bwMode="auto">
          <a:xfrm>
            <a:off x="4573588" y="711200"/>
            <a:ext cx="4570412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OrionProplids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98" r="39380"/>
          <a:stretch>
            <a:fillRect/>
          </a:stretch>
        </p:blipFill>
        <p:spPr bwMode="auto">
          <a:xfrm>
            <a:off x="4895850" y="4937125"/>
            <a:ext cx="415925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OrionProplids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22"/>
          <a:stretch>
            <a:fillRect/>
          </a:stretch>
        </p:blipFill>
        <p:spPr bwMode="auto">
          <a:xfrm>
            <a:off x="0" y="711200"/>
            <a:ext cx="4570413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 descr="OrionProplids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16"/>
          <a:stretch>
            <a:fillRect/>
          </a:stretch>
        </p:blipFill>
        <p:spPr bwMode="auto">
          <a:xfrm>
            <a:off x="2397125" y="2971800"/>
            <a:ext cx="493395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8" descr="OrionProplids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>
            <a:fillRect/>
          </a:stretch>
        </p:blipFill>
        <p:spPr bwMode="auto">
          <a:xfrm>
            <a:off x="376238" y="4237038"/>
            <a:ext cx="4570412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1825"/>
          </a:xfrm>
        </p:spPr>
        <p:txBody>
          <a:bodyPr/>
          <a:lstStyle/>
          <a:p>
            <a:pPr eaLnBrk="1" hangingPunct="1"/>
            <a:r>
              <a:rPr lang="en-US" altLang="en-US" dirty="0"/>
              <a:t>Star Birth in Orion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NY Times Video</a:t>
            </a:r>
          </a:p>
          <a:p>
            <a:endParaRPr lang="en-US" dirty="0"/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r="515"/>
          <a:stretch/>
        </p:blipFill>
        <p:spPr>
          <a:xfrm>
            <a:off x="146113" y="1847850"/>
            <a:ext cx="8879015" cy="50101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5256" y="1350187"/>
            <a:ext cx="5769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+mn-lt"/>
              </a:rPr>
              <a:t>https://www.youtube.com/watch?v=Q7MG-LahuX4</a:t>
            </a:r>
          </a:p>
        </p:txBody>
      </p:sp>
    </p:spTree>
    <p:extLst>
      <p:ext uri="{BB962C8B-B14F-4D97-AF65-F5344CB8AC3E}">
        <p14:creationId xmlns:p14="http://schemas.microsoft.com/office/powerpoint/2010/main" val="373956479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2" r="15901"/>
          <a:stretch>
            <a:fillRect/>
          </a:stretch>
        </p:blipFill>
        <p:spPr bwMode="auto">
          <a:xfrm>
            <a:off x="0" y="382588"/>
            <a:ext cx="9167813" cy="647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503238"/>
            <a:ext cx="9144000" cy="6375400"/>
            <a:chOff x="0" y="317"/>
            <a:chExt cx="5742" cy="3998"/>
          </a:xfrm>
        </p:grpSpPr>
        <p:sp>
          <p:nvSpPr>
            <p:cNvPr id="28693" name="Line 4"/>
            <p:cNvSpPr>
              <a:spLocks noChangeShapeType="1"/>
            </p:cNvSpPr>
            <p:nvPr/>
          </p:nvSpPr>
          <p:spPr bwMode="auto">
            <a:xfrm>
              <a:off x="2758" y="3519"/>
              <a:ext cx="572" cy="17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94" name="Line 5"/>
            <p:cNvSpPr>
              <a:spLocks noChangeShapeType="1"/>
            </p:cNvSpPr>
            <p:nvPr/>
          </p:nvSpPr>
          <p:spPr bwMode="auto">
            <a:xfrm flipH="1" flipV="1">
              <a:off x="2651" y="3397"/>
              <a:ext cx="59" cy="78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95" name="Line 6"/>
            <p:cNvSpPr>
              <a:spLocks noChangeShapeType="1"/>
            </p:cNvSpPr>
            <p:nvPr/>
          </p:nvSpPr>
          <p:spPr bwMode="auto">
            <a:xfrm>
              <a:off x="2813" y="3246"/>
              <a:ext cx="101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96" name="Line 7"/>
            <p:cNvSpPr>
              <a:spLocks noChangeShapeType="1"/>
            </p:cNvSpPr>
            <p:nvPr/>
          </p:nvSpPr>
          <p:spPr bwMode="auto">
            <a:xfrm flipV="1">
              <a:off x="2636" y="3257"/>
              <a:ext cx="126" cy="8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97" name="Line 8"/>
            <p:cNvSpPr>
              <a:spLocks noChangeShapeType="1"/>
            </p:cNvSpPr>
            <p:nvPr/>
          </p:nvSpPr>
          <p:spPr bwMode="auto">
            <a:xfrm flipV="1">
              <a:off x="2754" y="3279"/>
              <a:ext cx="163" cy="185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98" name="Line 9"/>
            <p:cNvSpPr>
              <a:spLocks noChangeShapeType="1"/>
            </p:cNvSpPr>
            <p:nvPr/>
          </p:nvSpPr>
          <p:spPr bwMode="auto">
            <a:xfrm flipH="1" flipV="1">
              <a:off x="3342" y="3400"/>
              <a:ext cx="6" cy="24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99" name="Line 10"/>
            <p:cNvSpPr>
              <a:spLocks noChangeShapeType="1"/>
            </p:cNvSpPr>
            <p:nvPr/>
          </p:nvSpPr>
          <p:spPr bwMode="auto">
            <a:xfrm flipV="1">
              <a:off x="3366" y="3411"/>
              <a:ext cx="186" cy="263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0" name="Line 11"/>
            <p:cNvSpPr>
              <a:spLocks noChangeShapeType="1"/>
            </p:cNvSpPr>
            <p:nvPr/>
          </p:nvSpPr>
          <p:spPr bwMode="auto">
            <a:xfrm flipH="1" flipV="1">
              <a:off x="2969" y="3257"/>
              <a:ext cx="342" cy="107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1" name="Line 12"/>
            <p:cNvSpPr>
              <a:spLocks noChangeShapeType="1"/>
            </p:cNvSpPr>
            <p:nvPr/>
          </p:nvSpPr>
          <p:spPr bwMode="auto">
            <a:xfrm flipV="1">
              <a:off x="2958" y="3113"/>
              <a:ext cx="207" cy="115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2" name="Line 13"/>
            <p:cNvSpPr>
              <a:spLocks noChangeShapeType="1"/>
            </p:cNvSpPr>
            <p:nvPr/>
          </p:nvSpPr>
          <p:spPr bwMode="auto">
            <a:xfrm flipH="1" flipV="1">
              <a:off x="3205" y="3121"/>
              <a:ext cx="136" cy="233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3" name="Line 14"/>
            <p:cNvSpPr>
              <a:spLocks noChangeShapeType="1"/>
            </p:cNvSpPr>
            <p:nvPr/>
          </p:nvSpPr>
          <p:spPr bwMode="auto">
            <a:xfrm>
              <a:off x="3370" y="3379"/>
              <a:ext cx="167" cy="7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4" name="Line 15"/>
            <p:cNvSpPr>
              <a:spLocks noChangeShapeType="1"/>
            </p:cNvSpPr>
            <p:nvPr/>
          </p:nvSpPr>
          <p:spPr bwMode="auto">
            <a:xfrm flipV="1">
              <a:off x="5067" y="3002"/>
              <a:ext cx="78" cy="33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5" name="Line 16"/>
            <p:cNvSpPr>
              <a:spLocks noChangeShapeType="1"/>
            </p:cNvSpPr>
            <p:nvPr/>
          </p:nvSpPr>
          <p:spPr bwMode="auto">
            <a:xfrm flipV="1">
              <a:off x="4705" y="3198"/>
              <a:ext cx="204" cy="36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6" name="Line 17"/>
            <p:cNvSpPr>
              <a:spLocks noChangeShapeType="1"/>
            </p:cNvSpPr>
            <p:nvPr/>
          </p:nvSpPr>
          <p:spPr bwMode="auto">
            <a:xfrm flipV="1">
              <a:off x="4635" y="3888"/>
              <a:ext cx="16" cy="15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7" name="Line 18"/>
            <p:cNvSpPr>
              <a:spLocks noChangeShapeType="1"/>
            </p:cNvSpPr>
            <p:nvPr/>
          </p:nvSpPr>
          <p:spPr bwMode="auto">
            <a:xfrm flipV="1">
              <a:off x="3979" y="3825"/>
              <a:ext cx="78" cy="10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8" name="Line 19"/>
            <p:cNvSpPr>
              <a:spLocks noChangeShapeType="1"/>
            </p:cNvSpPr>
            <p:nvPr/>
          </p:nvSpPr>
          <p:spPr bwMode="auto">
            <a:xfrm flipV="1">
              <a:off x="3983" y="3837"/>
              <a:ext cx="122" cy="84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09" name="Line 20"/>
            <p:cNvSpPr>
              <a:spLocks noChangeShapeType="1"/>
            </p:cNvSpPr>
            <p:nvPr/>
          </p:nvSpPr>
          <p:spPr bwMode="auto">
            <a:xfrm flipV="1">
              <a:off x="3923" y="3965"/>
              <a:ext cx="20" cy="33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0" name="Line 21"/>
            <p:cNvSpPr>
              <a:spLocks noChangeShapeType="1"/>
            </p:cNvSpPr>
            <p:nvPr/>
          </p:nvSpPr>
          <p:spPr bwMode="auto">
            <a:xfrm flipV="1">
              <a:off x="3868" y="4050"/>
              <a:ext cx="23" cy="55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1" name="Line 22"/>
            <p:cNvSpPr>
              <a:spLocks noChangeShapeType="1"/>
            </p:cNvSpPr>
            <p:nvPr/>
          </p:nvSpPr>
          <p:spPr bwMode="auto">
            <a:xfrm flipV="1">
              <a:off x="4658" y="3618"/>
              <a:ext cx="33" cy="21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2" name="Line 23"/>
            <p:cNvSpPr>
              <a:spLocks noChangeShapeType="1"/>
            </p:cNvSpPr>
            <p:nvPr/>
          </p:nvSpPr>
          <p:spPr bwMode="auto">
            <a:xfrm flipV="1">
              <a:off x="4938" y="3065"/>
              <a:ext cx="71" cy="88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3" name="Line 24"/>
            <p:cNvSpPr>
              <a:spLocks noChangeShapeType="1"/>
            </p:cNvSpPr>
            <p:nvPr/>
          </p:nvSpPr>
          <p:spPr bwMode="auto">
            <a:xfrm flipV="1">
              <a:off x="5167" y="2615"/>
              <a:ext cx="266" cy="368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4" name="Line 25"/>
            <p:cNvSpPr>
              <a:spLocks noChangeShapeType="1"/>
            </p:cNvSpPr>
            <p:nvPr/>
          </p:nvSpPr>
          <p:spPr bwMode="auto">
            <a:xfrm>
              <a:off x="5189" y="3005"/>
              <a:ext cx="307" cy="56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5" name="Line 26"/>
            <p:cNvSpPr>
              <a:spLocks noChangeShapeType="1"/>
            </p:cNvSpPr>
            <p:nvPr/>
          </p:nvSpPr>
          <p:spPr bwMode="auto">
            <a:xfrm flipV="1">
              <a:off x="5521" y="2836"/>
              <a:ext cx="0" cy="202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6" name="Line 27"/>
            <p:cNvSpPr>
              <a:spLocks noChangeShapeType="1"/>
            </p:cNvSpPr>
            <p:nvPr/>
          </p:nvSpPr>
          <p:spPr bwMode="auto">
            <a:xfrm flipH="1" flipV="1">
              <a:off x="5466" y="2625"/>
              <a:ext cx="44" cy="15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7" name="Line 28"/>
            <p:cNvSpPr>
              <a:spLocks noChangeShapeType="1"/>
            </p:cNvSpPr>
            <p:nvPr/>
          </p:nvSpPr>
          <p:spPr bwMode="auto">
            <a:xfrm flipV="1">
              <a:off x="4374" y="1936"/>
              <a:ext cx="524" cy="347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8" name="Line 29"/>
            <p:cNvSpPr>
              <a:spLocks noChangeShapeType="1"/>
            </p:cNvSpPr>
            <p:nvPr/>
          </p:nvSpPr>
          <p:spPr bwMode="auto">
            <a:xfrm flipV="1">
              <a:off x="4931" y="1505"/>
              <a:ext cx="292" cy="397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19" name="Line 30"/>
            <p:cNvSpPr>
              <a:spLocks noChangeShapeType="1"/>
            </p:cNvSpPr>
            <p:nvPr/>
          </p:nvSpPr>
          <p:spPr bwMode="auto">
            <a:xfrm flipH="1" flipV="1">
              <a:off x="3662" y="947"/>
              <a:ext cx="693" cy="1332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0" name="Line 31"/>
            <p:cNvSpPr>
              <a:spLocks noChangeShapeType="1"/>
            </p:cNvSpPr>
            <p:nvPr/>
          </p:nvSpPr>
          <p:spPr bwMode="auto">
            <a:xfrm flipV="1">
              <a:off x="5259" y="1427"/>
              <a:ext cx="37" cy="44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1" name="Line 32"/>
            <p:cNvSpPr>
              <a:spLocks noChangeShapeType="1"/>
            </p:cNvSpPr>
            <p:nvPr/>
          </p:nvSpPr>
          <p:spPr bwMode="auto">
            <a:xfrm flipV="1">
              <a:off x="3648" y="350"/>
              <a:ext cx="77" cy="54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2" name="Line 33"/>
            <p:cNvSpPr>
              <a:spLocks noChangeShapeType="1"/>
            </p:cNvSpPr>
            <p:nvPr/>
          </p:nvSpPr>
          <p:spPr bwMode="auto">
            <a:xfrm flipH="1" flipV="1">
              <a:off x="3762" y="317"/>
              <a:ext cx="660" cy="15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3" name="Line 34"/>
            <p:cNvSpPr>
              <a:spLocks noChangeShapeType="1"/>
            </p:cNvSpPr>
            <p:nvPr/>
          </p:nvSpPr>
          <p:spPr bwMode="auto">
            <a:xfrm flipH="1" flipV="1">
              <a:off x="4459" y="494"/>
              <a:ext cx="834" cy="888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4" name="Line 35"/>
            <p:cNvSpPr>
              <a:spLocks noChangeShapeType="1"/>
            </p:cNvSpPr>
            <p:nvPr/>
          </p:nvSpPr>
          <p:spPr bwMode="auto">
            <a:xfrm flipV="1">
              <a:off x="1080" y="1029"/>
              <a:ext cx="191" cy="73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5" name="Line 36"/>
            <p:cNvSpPr>
              <a:spLocks noChangeShapeType="1"/>
            </p:cNvSpPr>
            <p:nvPr/>
          </p:nvSpPr>
          <p:spPr bwMode="auto">
            <a:xfrm flipV="1">
              <a:off x="1366" y="478"/>
              <a:ext cx="668" cy="343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6" name="Line 37"/>
            <p:cNvSpPr>
              <a:spLocks noChangeShapeType="1"/>
            </p:cNvSpPr>
            <p:nvPr/>
          </p:nvSpPr>
          <p:spPr bwMode="auto">
            <a:xfrm flipV="1">
              <a:off x="1125" y="1348"/>
              <a:ext cx="682" cy="43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7" name="Line 38"/>
            <p:cNvSpPr>
              <a:spLocks noChangeShapeType="1"/>
            </p:cNvSpPr>
            <p:nvPr/>
          </p:nvSpPr>
          <p:spPr bwMode="auto">
            <a:xfrm flipV="1">
              <a:off x="1862" y="483"/>
              <a:ext cx="201" cy="81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8" name="Line 39"/>
            <p:cNvSpPr>
              <a:spLocks noChangeShapeType="1"/>
            </p:cNvSpPr>
            <p:nvPr/>
          </p:nvSpPr>
          <p:spPr bwMode="auto">
            <a:xfrm>
              <a:off x="1862" y="1337"/>
              <a:ext cx="398" cy="44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29" name="Line 40"/>
            <p:cNvSpPr>
              <a:spLocks noChangeShapeType="1"/>
            </p:cNvSpPr>
            <p:nvPr/>
          </p:nvSpPr>
          <p:spPr bwMode="auto">
            <a:xfrm flipV="1">
              <a:off x="1297" y="863"/>
              <a:ext cx="36" cy="9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30" name="Line 41"/>
            <p:cNvSpPr>
              <a:spLocks noChangeShapeType="1"/>
            </p:cNvSpPr>
            <p:nvPr/>
          </p:nvSpPr>
          <p:spPr bwMode="auto">
            <a:xfrm flipH="1">
              <a:off x="95" y="608"/>
              <a:ext cx="117" cy="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31" name="Line 42"/>
            <p:cNvSpPr>
              <a:spLocks noChangeShapeType="1"/>
            </p:cNvSpPr>
            <p:nvPr/>
          </p:nvSpPr>
          <p:spPr bwMode="auto">
            <a:xfrm flipH="1" flipV="1">
              <a:off x="95" y="633"/>
              <a:ext cx="54" cy="4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32" name="Line 43"/>
            <p:cNvSpPr>
              <a:spLocks noChangeShapeType="1"/>
            </p:cNvSpPr>
            <p:nvPr/>
          </p:nvSpPr>
          <p:spPr bwMode="auto">
            <a:xfrm flipH="1" flipV="1">
              <a:off x="242" y="623"/>
              <a:ext cx="41" cy="68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33" name="Line 44"/>
            <p:cNvSpPr>
              <a:spLocks noChangeShapeType="1"/>
            </p:cNvSpPr>
            <p:nvPr/>
          </p:nvSpPr>
          <p:spPr bwMode="auto">
            <a:xfrm flipH="1" flipV="1">
              <a:off x="183" y="701"/>
              <a:ext cx="90" cy="7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34" name="Line 45"/>
            <p:cNvSpPr>
              <a:spLocks noChangeShapeType="1"/>
            </p:cNvSpPr>
            <p:nvPr/>
          </p:nvSpPr>
          <p:spPr bwMode="auto">
            <a:xfrm flipH="1" flipV="1">
              <a:off x="303" y="723"/>
              <a:ext cx="75" cy="93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35" name="Line 46"/>
            <p:cNvSpPr>
              <a:spLocks noChangeShapeType="1"/>
            </p:cNvSpPr>
            <p:nvPr/>
          </p:nvSpPr>
          <p:spPr bwMode="auto">
            <a:xfrm flipH="1" flipV="1">
              <a:off x="396" y="841"/>
              <a:ext cx="38" cy="105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36" name="Text Box 47"/>
            <p:cNvSpPr txBox="1">
              <a:spLocks noChangeArrowheads="1"/>
            </p:cNvSpPr>
            <p:nvPr/>
          </p:nvSpPr>
          <p:spPr bwMode="auto">
            <a:xfrm>
              <a:off x="3892" y="1048"/>
              <a:ext cx="1153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Ophiuchus</a:t>
              </a:r>
              <a:endParaRPr lang="en-US" altLang="en-US" sz="2400" dirty="0"/>
            </a:p>
          </p:txBody>
        </p:sp>
        <p:sp>
          <p:nvSpPr>
            <p:cNvPr id="28737" name="Text Box 48"/>
            <p:cNvSpPr txBox="1">
              <a:spLocks noChangeArrowheads="1"/>
            </p:cNvSpPr>
            <p:nvPr/>
          </p:nvSpPr>
          <p:spPr bwMode="auto">
            <a:xfrm>
              <a:off x="1860" y="816"/>
              <a:ext cx="92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Aquila</a:t>
              </a:r>
              <a:endParaRPr lang="en-US" altLang="en-US" sz="2400" dirty="0"/>
            </a:p>
          </p:txBody>
        </p:sp>
        <p:sp>
          <p:nvSpPr>
            <p:cNvPr id="28738" name="Text Box 49"/>
            <p:cNvSpPr txBox="1">
              <a:spLocks noChangeArrowheads="1"/>
            </p:cNvSpPr>
            <p:nvPr/>
          </p:nvSpPr>
          <p:spPr bwMode="auto">
            <a:xfrm>
              <a:off x="0" y="931"/>
              <a:ext cx="117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Delphinus</a:t>
              </a:r>
              <a:endParaRPr lang="en-US" altLang="en-US" sz="2400" dirty="0"/>
            </a:p>
          </p:txBody>
        </p:sp>
        <p:sp>
          <p:nvSpPr>
            <p:cNvPr id="28739" name="Text Box 50"/>
            <p:cNvSpPr txBox="1">
              <a:spLocks noChangeArrowheads="1"/>
            </p:cNvSpPr>
            <p:nvPr/>
          </p:nvSpPr>
          <p:spPr bwMode="auto">
            <a:xfrm>
              <a:off x="1533" y="3155"/>
              <a:ext cx="1103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Sagittarius (The Teapot)</a:t>
              </a:r>
              <a:endParaRPr lang="en-US" altLang="en-US" sz="2400" dirty="0"/>
            </a:p>
          </p:txBody>
        </p:sp>
        <p:sp>
          <p:nvSpPr>
            <p:cNvPr id="28740" name="Text Box 51"/>
            <p:cNvSpPr txBox="1">
              <a:spLocks noChangeArrowheads="1"/>
            </p:cNvSpPr>
            <p:nvPr/>
          </p:nvSpPr>
          <p:spPr bwMode="auto">
            <a:xfrm>
              <a:off x="4820" y="3189"/>
              <a:ext cx="922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Scorpius</a:t>
              </a:r>
              <a:endParaRPr lang="en-US" altLang="en-US" sz="2400" dirty="0"/>
            </a:p>
          </p:txBody>
        </p:sp>
        <p:sp>
          <p:nvSpPr>
            <p:cNvPr id="28741" name="Text Box 52"/>
            <p:cNvSpPr txBox="1">
              <a:spLocks noChangeArrowheads="1"/>
            </p:cNvSpPr>
            <p:nvPr/>
          </p:nvSpPr>
          <p:spPr bwMode="auto">
            <a:xfrm>
              <a:off x="0" y="4060"/>
              <a:ext cx="4642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/>
                <a:t>Canton’s southern sky at 9 pm, September 15 or 7 pm, October 15</a:t>
              </a:r>
              <a:endParaRPr lang="en-US" altLang="en-US" sz="2400" dirty="0"/>
            </a:p>
          </p:txBody>
        </p:sp>
      </p:grpSp>
      <p:sp>
        <p:nvSpPr>
          <p:cNvPr id="28676" name="Rectangle 5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731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Starbirth</a:t>
            </a:r>
            <a:r>
              <a:rPr lang="en-US" altLang="en-US" dirty="0"/>
              <a:t> In The Eagle Nebula</a:t>
            </a:r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600075" y="1063625"/>
            <a:ext cx="7724775" cy="3930650"/>
            <a:chOff x="378" y="670"/>
            <a:chExt cx="4866" cy="2476"/>
          </a:xfrm>
        </p:grpSpPr>
        <p:sp>
          <p:nvSpPr>
            <p:cNvPr id="28690" name="Text Box 55"/>
            <p:cNvSpPr txBox="1">
              <a:spLocks noChangeArrowheads="1"/>
            </p:cNvSpPr>
            <p:nvPr/>
          </p:nvSpPr>
          <p:spPr bwMode="auto">
            <a:xfrm>
              <a:off x="728" y="858"/>
              <a:ext cx="58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Altair</a:t>
              </a:r>
            </a:p>
          </p:txBody>
        </p:sp>
        <p:sp>
          <p:nvSpPr>
            <p:cNvPr id="28691" name="Text Box 56"/>
            <p:cNvSpPr txBox="1">
              <a:spLocks noChangeArrowheads="1"/>
            </p:cNvSpPr>
            <p:nvPr/>
          </p:nvSpPr>
          <p:spPr bwMode="auto">
            <a:xfrm>
              <a:off x="378" y="670"/>
              <a:ext cx="12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Tarazed</a:t>
              </a:r>
            </a:p>
          </p:txBody>
        </p:sp>
        <p:sp>
          <p:nvSpPr>
            <p:cNvPr id="28692" name="Text Box 57"/>
            <p:cNvSpPr txBox="1">
              <a:spLocks noChangeArrowheads="1"/>
            </p:cNvSpPr>
            <p:nvPr/>
          </p:nvSpPr>
          <p:spPr bwMode="auto">
            <a:xfrm>
              <a:off x="4017" y="2896"/>
              <a:ext cx="12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Antares</a:t>
              </a:r>
            </a:p>
          </p:txBody>
        </p:sp>
      </p:grpSp>
      <p:pic>
        <p:nvPicPr>
          <p:cNvPr id="320570" name="Picture 58" descr="EagleWide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3" t="29062" r="17838" b="5659"/>
          <a:stretch>
            <a:fillRect/>
          </a:stretch>
        </p:blipFill>
        <p:spPr bwMode="auto">
          <a:xfrm>
            <a:off x="1450975" y="2171700"/>
            <a:ext cx="3265488" cy="29845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571" name="Rectangle 59"/>
          <p:cNvSpPr>
            <a:spLocks noChangeArrowheads="1"/>
          </p:cNvSpPr>
          <p:nvPr/>
        </p:nvSpPr>
        <p:spPr bwMode="auto">
          <a:xfrm>
            <a:off x="1452563" y="2171700"/>
            <a:ext cx="3268662" cy="2984500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0572" name="Rectangle 60"/>
          <p:cNvSpPr>
            <a:spLocks noChangeArrowheads="1"/>
          </p:cNvSpPr>
          <p:nvPr/>
        </p:nvSpPr>
        <p:spPr bwMode="auto">
          <a:xfrm>
            <a:off x="5065713" y="3594100"/>
            <a:ext cx="36512" cy="26988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4703763" y="2154238"/>
            <a:ext cx="398462" cy="3001962"/>
            <a:chOff x="2963" y="1378"/>
            <a:chExt cx="251" cy="1891"/>
          </a:xfrm>
        </p:grpSpPr>
        <p:sp>
          <p:nvSpPr>
            <p:cNvPr id="28688" name="Line 62"/>
            <p:cNvSpPr>
              <a:spLocks noChangeShapeType="1"/>
            </p:cNvSpPr>
            <p:nvPr/>
          </p:nvSpPr>
          <p:spPr bwMode="auto">
            <a:xfrm flipH="1" flipV="1">
              <a:off x="2964" y="1378"/>
              <a:ext cx="249" cy="904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Line 63"/>
            <p:cNvSpPr>
              <a:spLocks noChangeShapeType="1"/>
            </p:cNvSpPr>
            <p:nvPr/>
          </p:nvSpPr>
          <p:spPr bwMode="auto">
            <a:xfrm flipH="1">
              <a:off x="2963" y="2303"/>
              <a:ext cx="251" cy="966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20576" name="Picture 64" descr="EagleOpticalGround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35689" r="39366"/>
          <a:stretch>
            <a:fillRect/>
          </a:stretch>
        </p:blipFill>
        <p:spPr bwMode="auto">
          <a:xfrm>
            <a:off x="5272088" y="1287463"/>
            <a:ext cx="2855912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77" name="Rectangle 65"/>
          <p:cNvSpPr>
            <a:spLocks noChangeArrowheads="1"/>
          </p:cNvSpPr>
          <p:nvPr/>
        </p:nvSpPr>
        <p:spPr bwMode="auto">
          <a:xfrm>
            <a:off x="5289550" y="1287463"/>
            <a:ext cx="2843213" cy="4505325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0578" name="Rectangle 66"/>
          <p:cNvSpPr>
            <a:spLocks noChangeAspect="1" noChangeArrowheads="1"/>
          </p:cNvSpPr>
          <p:nvPr/>
        </p:nvSpPr>
        <p:spPr bwMode="auto">
          <a:xfrm>
            <a:off x="3048000" y="3440113"/>
            <a:ext cx="461963" cy="731837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3046413" y="1271588"/>
            <a:ext cx="2255837" cy="4530725"/>
            <a:chOff x="1919" y="822"/>
            <a:chExt cx="1421" cy="2854"/>
          </a:xfrm>
        </p:grpSpPr>
        <p:sp>
          <p:nvSpPr>
            <p:cNvPr id="28686" name="Line 68"/>
            <p:cNvSpPr>
              <a:spLocks noChangeShapeType="1"/>
            </p:cNvSpPr>
            <p:nvPr/>
          </p:nvSpPr>
          <p:spPr bwMode="auto">
            <a:xfrm flipV="1">
              <a:off x="1919" y="822"/>
              <a:ext cx="1421" cy="136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Line 69"/>
            <p:cNvSpPr>
              <a:spLocks noChangeShapeType="1"/>
            </p:cNvSpPr>
            <p:nvPr/>
          </p:nvSpPr>
          <p:spPr bwMode="auto">
            <a:xfrm>
              <a:off x="1921" y="2649"/>
              <a:ext cx="1418" cy="1027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20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20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20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20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20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0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0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320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71" grpId="0" animBg="1"/>
      <p:bldP spid="320571" grpId="1" animBg="1"/>
      <p:bldP spid="320572" grpId="0" animBg="1"/>
      <p:bldP spid="320577" grpId="0" animBg="1"/>
      <p:bldP spid="320578" grpId="0" animBg="1"/>
      <p:bldP spid="32057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539" name="Picture 3" descr="EagleStri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14236" r="18359" b="7726"/>
          <a:stretch>
            <a:fillRect/>
          </a:stretch>
        </p:blipFill>
        <p:spPr bwMode="auto">
          <a:xfrm rot="-2405262">
            <a:off x="4013200" y="1684338"/>
            <a:ext cx="4086225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1538" name="Text Box 2"/>
          <p:cNvSpPr txBox="1">
            <a:spLocks noChangeArrowheads="1"/>
          </p:cNvSpPr>
          <p:nvPr/>
        </p:nvSpPr>
        <p:spPr bwMode="auto">
          <a:xfrm>
            <a:off x="3235325" y="5518150"/>
            <a:ext cx="5499100" cy="7016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600" b="1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¶"/>
              <a:defRPr sz="3200" b="1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ebdings" pitchFamily="18" charset="2"/>
              <a:buChar char="þ"/>
              <a:defRPr sz="2800" b="1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 b="1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0" dirty="0">
                <a:cs typeface="+mn-cs"/>
              </a:rPr>
              <a:t>Image from Russ Kerr’s Majesty of Birds </a:t>
            </a:r>
            <a:r>
              <a:rPr lang="en-US" altLang="en-US" sz="2000" b="0" dirty="0" err="1">
                <a:cs typeface="+mn-cs"/>
              </a:rPr>
              <a:t>website:www.magestyofbirds.com</a:t>
            </a:r>
            <a:endParaRPr lang="en-US" altLang="en-US" sz="2000" b="0" dirty="0"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4625"/>
            <a:ext cx="3294063" cy="1514475"/>
          </a:xfrm>
        </p:spPr>
        <p:txBody>
          <a:bodyPr/>
          <a:lstStyle/>
          <a:p>
            <a:pPr eaLnBrk="1" hangingPunct="1"/>
            <a:r>
              <a:rPr lang="en-US" altLang="en-US"/>
              <a:t>Starbirth In The Eagle</a:t>
            </a:r>
          </a:p>
        </p:txBody>
      </p:sp>
      <p:pic>
        <p:nvPicPr>
          <p:cNvPr id="12293" name="Picture 6" descr="EagleOpticalGround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35689" r="38226"/>
          <a:stretch>
            <a:fillRect/>
          </a:stretch>
        </p:blipFill>
        <p:spPr bwMode="auto">
          <a:xfrm>
            <a:off x="0" y="2349500"/>
            <a:ext cx="2936875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1543" name="Rectangle 7"/>
          <p:cNvSpPr>
            <a:spLocks noChangeAspect="1" noChangeArrowheads="1"/>
          </p:cNvSpPr>
          <p:nvPr/>
        </p:nvSpPr>
        <p:spPr bwMode="auto">
          <a:xfrm rot="2523145">
            <a:off x="877888" y="3249613"/>
            <a:ext cx="1712912" cy="1720850"/>
          </a:xfrm>
          <a:prstGeom prst="rect">
            <a:avLst/>
          </a:prstGeom>
          <a:noFill/>
          <a:ln w="63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3600" b="1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¶"/>
              <a:defRPr sz="3200" b="1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ebdings" pitchFamily="18" charset="2"/>
              <a:buChar char="þ"/>
              <a:defRPr sz="2800" b="1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 b="1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 b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321544" name="Freeform 8"/>
          <p:cNvSpPr>
            <a:spLocks/>
          </p:cNvSpPr>
          <p:nvPr/>
        </p:nvSpPr>
        <p:spPr bwMode="auto">
          <a:xfrm>
            <a:off x="295275" y="4070350"/>
            <a:ext cx="1790700" cy="1292225"/>
          </a:xfrm>
          <a:custGeom>
            <a:avLst/>
            <a:gdLst>
              <a:gd name="T0" fmla="*/ 0 w 1128"/>
              <a:gd name="T1" fmla="*/ 1038304375 h 814"/>
              <a:gd name="T2" fmla="*/ 317539688 w 1128"/>
              <a:gd name="T3" fmla="*/ 660280938 h 814"/>
              <a:gd name="T4" fmla="*/ 604837500 w 1128"/>
              <a:gd name="T5" fmla="*/ 350302513 h 814"/>
              <a:gd name="T6" fmla="*/ 975301263 w 1128"/>
              <a:gd name="T7" fmla="*/ 183972200 h 814"/>
              <a:gd name="T8" fmla="*/ 1171873450 w 1128"/>
              <a:gd name="T9" fmla="*/ 630039063 h 814"/>
              <a:gd name="T10" fmla="*/ 1285279688 w 1128"/>
              <a:gd name="T11" fmla="*/ 1166833138 h 814"/>
              <a:gd name="T12" fmla="*/ 1822073763 w 1128"/>
              <a:gd name="T13" fmla="*/ 675401875 h 814"/>
              <a:gd name="T14" fmla="*/ 2147483647 w 1128"/>
              <a:gd name="T15" fmla="*/ 161290000 h 814"/>
              <a:gd name="T16" fmla="*/ 2147483647 w 1128"/>
              <a:gd name="T17" fmla="*/ 47883763 h 814"/>
              <a:gd name="T18" fmla="*/ 2147483647 w 1128"/>
              <a:gd name="T19" fmla="*/ 206652813 h 814"/>
              <a:gd name="T20" fmla="*/ 2147483647 w 1128"/>
              <a:gd name="T21" fmla="*/ 471270013 h 814"/>
              <a:gd name="T22" fmla="*/ 2056447500 w 1128"/>
              <a:gd name="T23" fmla="*/ 1030744700 h 814"/>
              <a:gd name="T24" fmla="*/ 2147483647 w 1128"/>
              <a:gd name="T25" fmla="*/ 1159271875 h 814"/>
              <a:gd name="T26" fmla="*/ 2147483647 w 1128"/>
              <a:gd name="T27" fmla="*/ 909777200 h 814"/>
              <a:gd name="T28" fmla="*/ 2147483647 w 1128"/>
              <a:gd name="T29" fmla="*/ 1129030000 h 814"/>
              <a:gd name="T30" fmla="*/ 2147483647 w 1128"/>
              <a:gd name="T31" fmla="*/ 1318042513 h 814"/>
              <a:gd name="T32" fmla="*/ 2147483647 w 1128"/>
              <a:gd name="T33" fmla="*/ 1552416250 h 814"/>
              <a:gd name="T34" fmla="*/ 2147483647 w 1128"/>
              <a:gd name="T35" fmla="*/ 1658262813 h 814"/>
              <a:gd name="T36" fmla="*/ 2147483647 w 1128"/>
              <a:gd name="T37" fmla="*/ 1733867500 h 814"/>
              <a:gd name="T38" fmla="*/ 2147483647 w 1128"/>
              <a:gd name="T39" fmla="*/ 1869955938 h 814"/>
              <a:gd name="T40" fmla="*/ 2086689375 w 1128"/>
              <a:gd name="T41" fmla="*/ 1839714063 h 814"/>
              <a:gd name="T42" fmla="*/ 2147483647 w 1128"/>
              <a:gd name="T43" fmla="*/ 1711186888 h 814"/>
              <a:gd name="T44" fmla="*/ 2147483647 w 1128"/>
              <a:gd name="T45" fmla="*/ 1529735638 h 814"/>
              <a:gd name="T46" fmla="*/ 2147483647 w 1128"/>
              <a:gd name="T47" fmla="*/ 1416327813 h 814"/>
              <a:gd name="T48" fmla="*/ 2147483647 w 1128"/>
              <a:gd name="T49" fmla="*/ 1249997500 h 814"/>
              <a:gd name="T50" fmla="*/ 2018645950 w 1128"/>
              <a:gd name="T51" fmla="*/ 1121470325 h 814"/>
              <a:gd name="T52" fmla="*/ 1754028750 w 1128"/>
              <a:gd name="T53" fmla="*/ 1386085938 h 814"/>
              <a:gd name="T54" fmla="*/ 1376005313 w 1128"/>
              <a:gd name="T55" fmla="*/ 1696065950 h 814"/>
              <a:gd name="T56" fmla="*/ 1194554063 w 1128"/>
              <a:gd name="T57" fmla="*/ 1862396263 h 814"/>
              <a:gd name="T58" fmla="*/ 1156752513 w 1128"/>
              <a:gd name="T59" fmla="*/ 1892638138 h 814"/>
              <a:gd name="T60" fmla="*/ 982860938 w 1128"/>
              <a:gd name="T61" fmla="*/ 2051407188 h 81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128"/>
              <a:gd name="T94" fmla="*/ 0 h 814"/>
              <a:gd name="T95" fmla="*/ 1128 w 1128"/>
              <a:gd name="T96" fmla="*/ 814 h 814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128" h="814">
                <a:moveTo>
                  <a:pt x="0" y="412"/>
                </a:moveTo>
                <a:cubicBezTo>
                  <a:pt x="21" y="387"/>
                  <a:pt x="86" y="307"/>
                  <a:pt x="126" y="262"/>
                </a:cubicBezTo>
                <a:cubicBezTo>
                  <a:pt x="166" y="217"/>
                  <a:pt x="196" y="171"/>
                  <a:pt x="240" y="139"/>
                </a:cubicBezTo>
                <a:cubicBezTo>
                  <a:pt x="284" y="107"/>
                  <a:pt x="344" y="29"/>
                  <a:pt x="387" y="73"/>
                </a:cubicBezTo>
                <a:cubicBezTo>
                  <a:pt x="430" y="117"/>
                  <a:pt x="445" y="185"/>
                  <a:pt x="465" y="250"/>
                </a:cubicBezTo>
                <a:cubicBezTo>
                  <a:pt x="465" y="250"/>
                  <a:pt x="486" y="403"/>
                  <a:pt x="510" y="463"/>
                </a:cubicBezTo>
                <a:cubicBezTo>
                  <a:pt x="585" y="427"/>
                  <a:pt x="652" y="334"/>
                  <a:pt x="723" y="268"/>
                </a:cubicBezTo>
                <a:cubicBezTo>
                  <a:pt x="794" y="202"/>
                  <a:pt x="876" y="105"/>
                  <a:pt x="939" y="64"/>
                </a:cubicBezTo>
                <a:cubicBezTo>
                  <a:pt x="1002" y="23"/>
                  <a:pt x="1092" y="0"/>
                  <a:pt x="1104" y="19"/>
                </a:cubicBezTo>
                <a:cubicBezTo>
                  <a:pt x="1128" y="21"/>
                  <a:pt x="1122" y="56"/>
                  <a:pt x="1107" y="82"/>
                </a:cubicBezTo>
                <a:cubicBezTo>
                  <a:pt x="1095" y="110"/>
                  <a:pt x="1077" y="133"/>
                  <a:pt x="1029" y="187"/>
                </a:cubicBezTo>
                <a:lnTo>
                  <a:pt x="816" y="409"/>
                </a:lnTo>
                <a:lnTo>
                  <a:pt x="957" y="460"/>
                </a:lnTo>
                <a:lnTo>
                  <a:pt x="1083" y="361"/>
                </a:lnTo>
                <a:lnTo>
                  <a:pt x="1101" y="448"/>
                </a:lnTo>
                <a:lnTo>
                  <a:pt x="975" y="523"/>
                </a:lnTo>
                <a:lnTo>
                  <a:pt x="960" y="616"/>
                </a:lnTo>
                <a:lnTo>
                  <a:pt x="972" y="658"/>
                </a:lnTo>
                <a:lnTo>
                  <a:pt x="927" y="688"/>
                </a:lnTo>
                <a:lnTo>
                  <a:pt x="858" y="742"/>
                </a:lnTo>
                <a:lnTo>
                  <a:pt x="828" y="730"/>
                </a:lnTo>
                <a:lnTo>
                  <a:pt x="885" y="679"/>
                </a:lnTo>
                <a:lnTo>
                  <a:pt x="897" y="607"/>
                </a:lnTo>
                <a:lnTo>
                  <a:pt x="906" y="562"/>
                </a:lnTo>
                <a:lnTo>
                  <a:pt x="930" y="496"/>
                </a:lnTo>
                <a:lnTo>
                  <a:pt x="801" y="445"/>
                </a:lnTo>
                <a:lnTo>
                  <a:pt x="696" y="550"/>
                </a:lnTo>
                <a:lnTo>
                  <a:pt x="546" y="673"/>
                </a:lnTo>
                <a:lnTo>
                  <a:pt x="474" y="739"/>
                </a:lnTo>
                <a:lnTo>
                  <a:pt x="459" y="751"/>
                </a:lnTo>
                <a:lnTo>
                  <a:pt x="390" y="814"/>
                </a:lnTo>
              </a:path>
            </a:pathLst>
          </a:custGeom>
          <a:noFill/>
          <a:ln w="12700" cap="flat" cmpd="sng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400">
              <a:solidFill>
                <a:srgbClr val="0000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21549" name="Freeform 13"/>
          <p:cNvSpPr>
            <a:spLocks/>
          </p:cNvSpPr>
          <p:nvPr/>
        </p:nvSpPr>
        <p:spPr bwMode="auto">
          <a:xfrm>
            <a:off x="295275" y="4070350"/>
            <a:ext cx="1790700" cy="1292225"/>
          </a:xfrm>
          <a:custGeom>
            <a:avLst/>
            <a:gdLst>
              <a:gd name="T0" fmla="*/ 0 w 1128"/>
              <a:gd name="T1" fmla="*/ 1038304375 h 814"/>
              <a:gd name="T2" fmla="*/ 317539688 w 1128"/>
              <a:gd name="T3" fmla="*/ 660280938 h 814"/>
              <a:gd name="T4" fmla="*/ 604837500 w 1128"/>
              <a:gd name="T5" fmla="*/ 350302513 h 814"/>
              <a:gd name="T6" fmla="*/ 975301263 w 1128"/>
              <a:gd name="T7" fmla="*/ 183972200 h 814"/>
              <a:gd name="T8" fmla="*/ 1171873450 w 1128"/>
              <a:gd name="T9" fmla="*/ 630039063 h 814"/>
              <a:gd name="T10" fmla="*/ 1285279688 w 1128"/>
              <a:gd name="T11" fmla="*/ 1166833138 h 814"/>
              <a:gd name="T12" fmla="*/ 1822073763 w 1128"/>
              <a:gd name="T13" fmla="*/ 675401875 h 814"/>
              <a:gd name="T14" fmla="*/ 2147483647 w 1128"/>
              <a:gd name="T15" fmla="*/ 161290000 h 814"/>
              <a:gd name="T16" fmla="*/ 2147483647 w 1128"/>
              <a:gd name="T17" fmla="*/ 47883763 h 814"/>
              <a:gd name="T18" fmla="*/ 2147483647 w 1128"/>
              <a:gd name="T19" fmla="*/ 206652813 h 814"/>
              <a:gd name="T20" fmla="*/ 2147483647 w 1128"/>
              <a:gd name="T21" fmla="*/ 471270013 h 814"/>
              <a:gd name="T22" fmla="*/ 2056447500 w 1128"/>
              <a:gd name="T23" fmla="*/ 1030744700 h 814"/>
              <a:gd name="T24" fmla="*/ 2147483647 w 1128"/>
              <a:gd name="T25" fmla="*/ 1159271875 h 814"/>
              <a:gd name="T26" fmla="*/ 2147483647 w 1128"/>
              <a:gd name="T27" fmla="*/ 909777200 h 814"/>
              <a:gd name="T28" fmla="*/ 2147483647 w 1128"/>
              <a:gd name="T29" fmla="*/ 1129030000 h 814"/>
              <a:gd name="T30" fmla="*/ 2147483647 w 1128"/>
              <a:gd name="T31" fmla="*/ 1318042513 h 814"/>
              <a:gd name="T32" fmla="*/ 2147483647 w 1128"/>
              <a:gd name="T33" fmla="*/ 1552416250 h 814"/>
              <a:gd name="T34" fmla="*/ 2147483647 w 1128"/>
              <a:gd name="T35" fmla="*/ 1658262813 h 814"/>
              <a:gd name="T36" fmla="*/ 2147483647 w 1128"/>
              <a:gd name="T37" fmla="*/ 1733867500 h 814"/>
              <a:gd name="T38" fmla="*/ 2147483647 w 1128"/>
              <a:gd name="T39" fmla="*/ 1869955938 h 814"/>
              <a:gd name="T40" fmla="*/ 2086689375 w 1128"/>
              <a:gd name="T41" fmla="*/ 1839714063 h 814"/>
              <a:gd name="T42" fmla="*/ 2147483647 w 1128"/>
              <a:gd name="T43" fmla="*/ 1711186888 h 814"/>
              <a:gd name="T44" fmla="*/ 2147483647 w 1128"/>
              <a:gd name="T45" fmla="*/ 1529735638 h 814"/>
              <a:gd name="T46" fmla="*/ 2147483647 w 1128"/>
              <a:gd name="T47" fmla="*/ 1416327813 h 814"/>
              <a:gd name="T48" fmla="*/ 2147483647 w 1128"/>
              <a:gd name="T49" fmla="*/ 1249997500 h 814"/>
              <a:gd name="T50" fmla="*/ 2018645950 w 1128"/>
              <a:gd name="T51" fmla="*/ 1121470325 h 814"/>
              <a:gd name="T52" fmla="*/ 1754028750 w 1128"/>
              <a:gd name="T53" fmla="*/ 1386085938 h 814"/>
              <a:gd name="T54" fmla="*/ 1376005313 w 1128"/>
              <a:gd name="T55" fmla="*/ 1696065950 h 814"/>
              <a:gd name="T56" fmla="*/ 1194554063 w 1128"/>
              <a:gd name="T57" fmla="*/ 1862396263 h 814"/>
              <a:gd name="T58" fmla="*/ 1156752513 w 1128"/>
              <a:gd name="T59" fmla="*/ 1892638138 h 814"/>
              <a:gd name="T60" fmla="*/ 982860938 w 1128"/>
              <a:gd name="T61" fmla="*/ 2051407188 h 81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128"/>
              <a:gd name="T94" fmla="*/ 0 h 814"/>
              <a:gd name="T95" fmla="*/ 1128 w 1128"/>
              <a:gd name="T96" fmla="*/ 814 h 814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128" h="814">
                <a:moveTo>
                  <a:pt x="0" y="412"/>
                </a:moveTo>
                <a:cubicBezTo>
                  <a:pt x="21" y="387"/>
                  <a:pt x="86" y="307"/>
                  <a:pt x="126" y="262"/>
                </a:cubicBezTo>
                <a:cubicBezTo>
                  <a:pt x="166" y="217"/>
                  <a:pt x="196" y="171"/>
                  <a:pt x="240" y="139"/>
                </a:cubicBezTo>
                <a:cubicBezTo>
                  <a:pt x="284" y="107"/>
                  <a:pt x="344" y="29"/>
                  <a:pt x="387" y="73"/>
                </a:cubicBezTo>
                <a:cubicBezTo>
                  <a:pt x="430" y="117"/>
                  <a:pt x="445" y="185"/>
                  <a:pt x="465" y="250"/>
                </a:cubicBezTo>
                <a:cubicBezTo>
                  <a:pt x="465" y="250"/>
                  <a:pt x="486" y="403"/>
                  <a:pt x="510" y="463"/>
                </a:cubicBezTo>
                <a:cubicBezTo>
                  <a:pt x="585" y="427"/>
                  <a:pt x="652" y="334"/>
                  <a:pt x="723" y="268"/>
                </a:cubicBezTo>
                <a:cubicBezTo>
                  <a:pt x="794" y="202"/>
                  <a:pt x="876" y="105"/>
                  <a:pt x="939" y="64"/>
                </a:cubicBezTo>
                <a:cubicBezTo>
                  <a:pt x="1002" y="23"/>
                  <a:pt x="1092" y="0"/>
                  <a:pt x="1104" y="19"/>
                </a:cubicBezTo>
                <a:cubicBezTo>
                  <a:pt x="1128" y="21"/>
                  <a:pt x="1122" y="56"/>
                  <a:pt x="1107" y="82"/>
                </a:cubicBezTo>
                <a:cubicBezTo>
                  <a:pt x="1095" y="110"/>
                  <a:pt x="1077" y="133"/>
                  <a:pt x="1029" y="187"/>
                </a:cubicBezTo>
                <a:lnTo>
                  <a:pt x="816" y="409"/>
                </a:lnTo>
                <a:lnTo>
                  <a:pt x="957" y="460"/>
                </a:lnTo>
                <a:lnTo>
                  <a:pt x="1083" y="361"/>
                </a:lnTo>
                <a:lnTo>
                  <a:pt x="1101" y="448"/>
                </a:lnTo>
                <a:lnTo>
                  <a:pt x="975" y="523"/>
                </a:lnTo>
                <a:lnTo>
                  <a:pt x="960" y="616"/>
                </a:lnTo>
                <a:lnTo>
                  <a:pt x="972" y="658"/>
                </a:lnTo>
                <a:lnTo>
                  <a:pt x="927" y="688"/>
                </a:lnTo>
                <a:lnTo>
                  <a:pt x="858" y="742"/>
                </a:lnTo>
                <a:lnTo>
                  <a:pt x="828" y="730"/>
                </a:lnTo>
                <a:lnTo>
                  <a:pt x="885" y="679"/>
                </a:lnTo>
                <a:lnTo>
                  <a:pt x="897" y="607"/>
                </a:lnTo>
                <a:lnTo>
                  <a:pt x="906" y="562"/>
                </a:lnTo>
                <a:lnTo>
                  <a:pt x="930" y="496"/>
                </a:lnTo>
                <a:lnTo>
                  <a:pt x="801" y="445"/>
                </a:lnTo>
                <a:lnTo>
                  <a:pt x="696" y="550"/>
                </a:lnTo>
                <a:lnTo>
                  <a:pt x="546" y="673"/>
                </a:lnTo>
                <a:lnTo>
                  <a:pt x="474" y="739"/>
                </a:lnTo>
                <a:lnTo>
                  <a:pt x="459" y="751"/>
                </a:lnTo>
                <a:lnTo>
                  <a:pt x="390" y="814"/>
                </a:lnTo>
              </a:path>
            </a:pathLst>
          </a:custGeom>
          <a:noFill/>
          <a:ln w="12700" cap="flat" cmpd="sng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400">
              <a:solidFill>
                <a:srgbClr val="00000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487" y="0"/>
            <a:ext cx="5000625" cy="6858000"/>
          </a:xfrm>
          <a:prstGeom prst="rect">
            <a:avLst/>
          </a:prstGeom>
        </p:spPr>
      </p:pic>
      <p:grpSp>
        <p:nvGrpSpPr>
          <p:cNvPr id="321546" name="Group 10"/>
          <p:cNvGrpSpPr>
            <a:grpSpLocks/>
          </p:cNvGrpSpPr>
          <p:nvPr/>
        </p:nvGrpSpPr>
        <p:grpSpPr bwMode="auto">
          <a:xfrm>
            <a:off x="1674813" y="0"/>
            <a:ext cx="6872287" cy="6858001"/>
            <a:chOff x="1055" y="0"/>
            <a:chExt cx="4329" cy="4320"/>
          </a:xfrm>
        </p:grpSpPr>
        <p:sp>
          <p:nvSpPr>
            <p:cNvPr id="12301" name="Line 11"/>
            <p:cNvSpPr>
              <a:spLocks noChangeShapeType="1"/>
            </p:cNvSpPr>
            <p:nvPr/>
          </p:nvSpPr>
          <p:spPr bwMode="auto">
            <a:xfrm flipV="1">
              <a:off x="1055" y="0"/>
              <a:ext cx="1177" cy="1824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rgbClr val="000000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302" name="Line 12"/>
            <p:cNvSpPr>
              <a:spLocks noChangeShapeType="1"/>
            </p:cNvSpPr>
            <p:nvPr/>
          </p:nvSpPr>
          <p:spPr bwMode="auto">
            <a:xfrm>
              <a:off x="1130" y="3351"/>
              <a:ext cx="4254" cy="969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rgbClr val="000000"/>
                </a:solidFill>
                <a:latin typeface="Comic Sans MS" pitchFamily="66" charset="0"/>
                <a:cs typeface="+mn-cs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187" y="0"/>
            <a:ext cx="5000625" cy="6858000"/>
          </a:xfrm>
          <a:prstGeom prst="rect">
            <a:avLst/>
          </a:prstGeom>
        </p:spPr>
      </p:pic>
      <p:sp>
        <p:nvSpPr>
          <p:cNvPr id="64525" name="Text Box 13"/>
          <p:cNvSpPr txBox="1">
            <a:spLocks noChangeArrowheads="1"/>
          </p:cNvSpPr>
          <p:nvPr/>
        </p:nvSpPr>
        <p:spPr bwMode="auto">
          <a:xfrm>
            <a:off x="6057900" y="277813"/>
            <a:ext cx="2540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600" b="1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¶"/>
              <a:defRPr sz="3200" b="1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ebdings" pitchFamily="18" charset="2"/>
              <a:buChar char="þ"/>
              <a:defRPr sz="2800" b="1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 b="1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 dirty="0">
                <a:cs typeface="+mn-cs"/>
              </a:rPr>
              <a:t>“Pillars of Creation”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7371837" y="1583512"/>
            <a:ext cx="102252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sz="3600" b="1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¶"/>
              <a:defRPr sz="3200" b="1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ebdings" pitchFamily="18" charset="2"/>
              <a:buChar char="þ"/>
              <a:defRPr sz="2800" b="1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 b="1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õ"/>
              <a:defRPr sz="2400" b="1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 dirty="0">
                <a:cs typeface="+mn-cs"/>
              </a:rPr>
              <a:t>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09 -0.09154 L 0.53576 -0.2801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21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-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215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215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3215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21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38" grpId="0"/>
      <p:bldP spid="321543" grpId="0" animBg="1"/>
      <p:bldP spid="321543" grpId="1" animBg="1"/>
      <p:bldP spid="321544" grpId="0" animBg="1"/>
      <p:bldP spid="321544" grpId="1" animBg="1"/>
      <p:bldP spid="321544" grpId="2" animBg="1"/>
      <p:bldP spid="321549" grpId="0" animBg="1"/>
      <p:bldP spid="321549" grpId="1" animBg="1"/>
      <p:bldP spid="64525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0"/>
            <a:ext cx="8229600" cy="814388"/>
          </a:xfrm>
        </p:spPr>
        <p:txBody>
          <a:bodyPr/>
          <a:lstStyle/>
          <a:p>
            <a:pPr eaLnBrk="1" hangingPunct="1"/>
            <a:r>
              <a:rPr lang="en-US" altLang="en-US"/>
              <a:t>Eagle Nebula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eform 1"/>
          <p:cNvSpPr/>
          <p:nvPr/>
        </p:nvSpPr>
        <p:spPr>
          <a:xfrm>
            <a:off x="4335463" y="1700213"/>
            <a:ext cx="1403350" cy="1081087"/>
          </a:xfrm>
          <a:custGeom>
            <a:avLst/>
            <a:gdLst>
              <a:gd name="connsiteX0" fmla="*/ 352881 w 1403797"/>
              <a:gd name="connsiteY0" fmla="*/ 36061 h 1081826"/>
              <a:gd name="connsiteX1" fmla="*/ 543488 w 1403797"/>
              <a:gd name="connsiteY1" fmla="*/ 216365 h 1081826"/>
              <a:gd name="connsiteX2" fmla="*/ 698035 w 1403797"/>
              <a:gd name="connsiteY2" fmla="*/ 54092 h 1081826"/>
              <a:gd name="connsiteX3" fmla="*/ 865460 w 1403797"/>
              <a:gd name="connsiteY3" fmla="*/ 203486 h 1081826"/>
              <a:gd name="connsiteX4" fmla="*/ 1043188 w 1403797"/>
              <a:gd name="connsiteY4" fmla="*/ 0 h 1081826"/>
              <a:gd name="connsiteX5" fmla="*/ 1403797 w 1403797"/>
              <a:gd name="connsiteY5" fmla="*/ 340003 h 1081826"/>
              <a:gd name="connsiteX6" fmla="*/ 726368 w 1403797"/>
              <a:gd name="connsiteY6" fmla="*/ 1081826 h 1081826"/>
              <a:gd name="connsiteX7" fmla="*/ 0 w 1403797"/>
              <a:gd name="connsiteY7" fmla="*/ 414700 h 1081826"/>
              <a:gd name="connsiteX8" fmla="*/ 352881 w 1403797"/>
              <a:gd name="connsiteY8" fmla="*/ 36061 h 108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3797" h="1081826">
                <a:moveTo>
                  <a:pt x="352881" y="36061"/>
                </a:moveTo>
                <a:lnTo>
                  <a:pt x="543488" y="216365"/>
                </a:lnTo>
                <a:lnTo>
                  <a:pt x="698035" y="54092"/>
                </a:lnTo>
                <a:lnTo>
                  <a:pt x="865460" y="203486"/>
                </a:lnTo>
                <a:lnTo>
                  <a:pt x="1043188" y="0"/>
                </a:lnTo>
                <a:lnTo>
                  <a:pt x="1403797" y="340003"/>
                </a:lnTo>
                <a:lnTo>
                  <a:pt x="726368" y="1081826"/>
                </a:lnTo>
                <a:lnTo>
                  <a:pt x="0" y="414700"/>
                </a:lnTo>
                <a:lnTo>
                  <a:pt x="352881" y="36061"/>
                </a:ln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545"/>
            <a:ext cx="4258667" cy="58404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0"/>
            <a:ext cx="8229600" cy="814388"/>
          </a:xfrm>
        </p:spPr>
        <p:txBody>
          <a:bodyPr/>
          <a:lstStyle/>
          <a:p>
            <a:pPr eaLnBrk="1" hangingPunct="1"/>
            <a:r>
              <a:rPr lang="en-US" altLang="en-US"/>
              <a:t>Eagle Nebula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eform 1"/>
          <p:cNvSpPr/>
          <p:nvPr/>
        </p:nvSpPr>
        <p:spPr>
          <a:xfrm>
            <a:off x="4335463" y="1700213"/>
            <a:ext cx="1403350" cy="1081087"/>
          </a:xfrm>
          <a:custGeom>
            <a:avLst/>
            <a:gdLst>
              <a:gd name="connsiteX0" fmla="*/ 352881 w 1403797"/>
              <a:gd name="connsiteY0" fmla="*/ 36061 h 1081826"/>
              <a:gd name="connsiteX1" fmla="*/ 543488 w 1403797"/>
              <a:gd name="connsiteY1" fmla="*/ 216365 h 1081826"/>
              <a:gd name="connsiteX2" fmla="*/ 698035 w 1403797"/>
              <a:gd name="connsiteY2" fmla="*/ 54092 h 1081826"/>
              <a:gd name="connsiteX3" fmla="*/ 865460 w 1403797"/>
              <a:gd name="connsiteY3" fmla="*/ 203486 h 1081826"/>
              <a:gd name="connsiteX4" fmla="*/ 1043188 w 1403797"/>
              <a:gd name="connsiteY4" fmla="*/ 0 h 1081826"/>
              <a:gd name="connsiteX5" fmla="*/ 1403797 w 1403797"/>
              <a:gd name="connsiteY5" fmla="*/ 340003 h 1081826"/>
              <a:gd name="connsiteX6" fmla="*/ 726368 w 1403797"/>
              <a:gd name="connsiteY6" fmla="*/ 1081826 h 1081826"/>
              <a:gd name="connsiteX7" fmla="*/ 0 w 1403797"/>
              <a:gd name="connsiteY7" fmla="*/ 414700 h 1081826"/>
              <a:gd name="connsiteX8" fmla="*/ 352881 w 1403797"/>
              <a:gd name="connsiteY8" fmla="*/ 36061 h 108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3797" h="1081826">
                <a:moveTo>
                  <a:pt x="352881" y="36061"/>
                </a:moveTo>
                <a:lnTo>
                  <a:pt x="543488" y="216365"/>
                </a:lnTo>
                <a:lnTo>
                  <a:pt x="698035" y="54092"/>
                </a:lnTo>
                <a:lnTo>
                  <a:pt x="865460" y="203486"/>
                </a:lnTo>
                <a:lnTo>
                  <a:pt x="1043188" y="0"/>
                </a:lnTo>
                <a:lnTo>
                  <a:pt x="1403797" y="340003"/>
                </a:lnTo>
                <a:lnTo>
                  <a:pt x="726368" y="1081826"/>
                </a:lnTo>
                <a:lnTo>
                  <a:pt x="0" y="414700"/>
                </a:lnTo>
                <a:lnTo>
                  <a:pt x="352881" y="36061"/>
                </a:ln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545"/>
            <a:ext cx="4258667" cy="58404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9" r="44532"/>
          <a:stretch/>
        </p:blipFill>
        <p:spPr>
          <a:xfrm>
            <a:off x="2981296" y="0"/>
            <a:ext cx="6162704" cy="1359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287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32" b="6966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2358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196013"/>
            <a:ext cx="9144000" cy="693737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/>
            <a:r>
              <a:rPr lang="en-US" altLang="en-US" sz="2800" dirty="0"/>
              <a:t>EGG = Evaporating Gaseous Globule</a:t>
            </a:r>
          </a:p>
        </p:txBody>
      </p:sp>
      <p:pic>
        <p:nvPicPr>
          <p:cNvPr id="323588" name="Picture 4" descr="Eagle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193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3589" name="Text Box 5"/>
          <p:cNvSpPr txBox="1">
            <a:spLocks noChangeArrowheads="1"/>
          </p:cNvSpPr>
          <p:nvPr/>
        </p:nvSpPr>
        <p:spPr bwMode="auto">
          <a:xfrm>
            <a:off x="6350" y="2039938"/>
            <a:ext cx="2006600" cy="48164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The surface of a molecular cloud is illuminated by intense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ultraviolet radiation from nearby hot stars. The radiation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evaporates material off of the surface of the cloud.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000" dirty="0"/>
          </a:p>
        </p:txBody>
      </p:sp>
      <p:pic>
        <p:nvPicPr>
          <p:cNvPr id="323590" name="Picture 6" descr="EagleD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75" y="0"/>
            <a:ext cx="20193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2341563" y="2039938"/>
            <a:ext cx="199072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rgbClr val="FFFF00"/>
                </a:solidFill>
                <a:latin typeface="Comic Sans MS" pitchFamily="66" charset="0"/>
                <a:cs typeface="+mn-cs"/>
              </a:rPr>
              <a:t>As the cloud is slowly eaten away by the ultraviolet</a:t>
            </a:r>
          </a:p>
          <a:p>
            <a:pPr algn="ctr">
              <a:defRPr/>
            </a:pPr>
            <a:r>
              <a:rPr lang="en-US" sz="2000">
                <a:solidFill>
                  <a:srgbClr val="FFFF00"/>
                </a:solidFill>
                <a:latin typeface="Comic Sans MS" pitchFamily="66" charset="0"/>
                <a:cs typeface="+mn-cs"/>
              </a:rPr>
              <a:t>radiation, a denser than average globule of gas begins to</a:t>
            </a:r>
          </a:p>
          <a:p>
            <a:pPr algn="ctr">
              <a:defRPr/>
            </a:pPr>
            <a:r>
              <a:rPr lang="en-US" sz="2000">
                <a:solidFill>
                  <a:srgbClr val="FFFF00"/>
                </a:solidFill>
                <a:latin typeface="Comic Sans MS" pitchFamily="66" charset="0"/>
                <a:cs typeface="+mn-cs"/>
              </a:rPr>
              <a:t>be uncovered</a:t>
            </a:r>
          </a:p>
        </p:txBody>
      </p:sp>
      <p:pic>
        <p:nvPicPr>
          <p:cNvPr id="323592" name="Picture 8" descr="Eagle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0"/>
            <a:ext cx="20193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3593" name="Text Box 9"/>
          <p:cNvSpPr txBox="1">
            <a:spLocks noChangeArrowheads="1"/>
          </p:cNvSpPr>
          <p:nvPr/>
        </p:nvSpPr>
        <p:spPr bwMode="auto">
          <a:xfrm>
            <a:off x="4668838" y="2039938"/>
            <a:ext cx="19748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rgbClr val="FFFF00"/>
                </a:solidFill>
                <a:latin typeface="Comic Sans MS" pitchFamily="66" charset="0"/>
                <a:cs typeface="+mn-cs"/>
              </a:rPr>
              <a:t>The EGG has now been largely uncovered. The shadow of</a:t>
            </a:r>
          </a:p>
          <a:p>
            <a:pPr algn="ctr">
              <a:defRPr/>
            </a:pPr>
            <a:r>
              <a:rPr lang="en-US" sz="2000">
                <a:solidFill>
                  <a:srgbClr val="FFFF00"/>
                </a:solidFill>
                <a:latin typeface="Comic Sans MS" pitchFamily="66" charset="0"/>
                <a:cs typeface="+mn-cs"/>
              </a:rPr>
              <a:t>the EGG protects a column of gas behind it, giving it a    fingerlike</a:t>
            </a:r>
          </a:p>
          <a:p>
            <a:pPr algn="ctr">
              <a:defRPr/>
            </a:pPr>
            <a:r>
              <a:rPr lang="en-US" sz="2000">
                <a:solidFill>
                  <a:srgbClr val="FFFF00"/>
                </a:solidFill>
                <a:latin typeface="Comic Sans MS" pitchFamily="66" charset="0"/>
                <a:cs typeface="+mn-cs"/>
              </a:rPr>
              <a:t>appearance.</a:t>
            </a:r>
          </a:p>
        </p:txBody>
      </p:sp>
      <p:pic>
        <p:nvPicPr>
          <p:cNvPr id="323594" name="Picture 10" descr="EagleD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20193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3595" name="Text Box 11"/>
          <p:cNvSpPr txBox="1">
            <a:spLocks noChangeArrowheads="1"/>
          </p:cNvSpPr>
          <p:nvPr/>
        </p:nvSpPr>
        <p:spPr bwMode="auto">
          <a:xfrm>
            <a:off x="6794500" y="2039938"/>
            <a:ext cx="2349500" cy="5121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Eventually the EGG may become totally separated from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the molecular cloud in which it formed. As the EGG itself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slowly evaporates, the star within is uncovered and may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appear sitting on the front surface of the EGG.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000"/>
          </a:p>
        </p:txBody>
      </p:sp>
      <p:pic>
        <p:nvPicPr>
          <p:cNvPr id="323596" name="Picture 12" descr="EagleDiagramAnimation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013" y="2271713"/>
            <a:ext cx="4227512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897063" y="241300"/>
            <a:ext cx="6918325" cy="2152650"/>
            <a:chOff x="1195" y="152"/>
            <a:chExt cx="4358" cy="1356"/>
          </a:xfrm>
        </p:grpSpPr>
        <p:sp>
          <p:nvSpPr>
            <p:cNvPr id="323598" name="Text Box 14"/>
            <p:cNvSpPr txBox="1">
              <a:spLocks noChangeArrowheads="1"/>
            </p:cNvSpPr>
            <p:nvPr/>
          </p:nvSpPr>
          <p:spPr bwMode="auto">
            <a:xfrm>
              <a:off x="1195" y="152"/>
              <a:ext cx="2412" cy="978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>
                  <a:solidFill>
                    <a:srgbClr val="FFFF00"/>
                  </a:solidFill>
                  <a:latin typeface="Comic Sans MS" pitchFamily="66" charset="0"/>
                  <a:cs typeface="+mn-cs"/>
                </a:rPr>
                <a:t>Ultraviolet light and stellar wind (charged particles) from “sibling” star beyond image.</a:t>
              </a:r>
            </a:p>
          </p:txBody>
        </p:sp>
        <p:sp>
          <p:nvSpPr>
            <p:cNvPr id="32783" name="Line 15"/>
            <p:cNvSpPr>
              <a:spLocks noChangeShapeType="1"/>
            </p:cNvSpPr>
            <p:nvPr/>
          </p:nvSpPr>
          <p:spPr bwMode="auto">
            <a:xfrm flipH="1">
              <a:off x="4531" y="172"/>
              <a:ext cx="1022" cy="1336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4" name="Line 16"/>
            <p:cNvSpPr>
              <a:spLocks noChangeShapeType="1"/>
            </p:cNvSpPr>
            <p:nvPr/>
          </p:nvSpPr>
          <p:spPr bwMode="auto">
            <a:xfrm flipH="1">
              <a:off x="3879" y="172"/>
              <a:ext cx="1022" cy="1336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5" name="Line 17"/>
            <p:cNvSpPr>
              <a:spLocks noChangeShapeType="1"/>
            </p:cNvSpPr>
            <p:nvPr/>
          </p:nvSpPr>
          <p:spPr bwMode="auto">
            <a:xfrm flipH="1">
              <a:off x="3226" y="172"/>
              <a:ext cx="1022" cy="1336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3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23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3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323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3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323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323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7" grpId="0"/>
      <p:bldP spid="323587" grpId="1"/>
      <p:bldP spid="323589" grpId="0"/>
      <p:bldP spid="323589" grpId="1"/>
      <p:bldP spid="323591" grpId="0"/>
      <p:bldP spid="323591" grpId="1"/>
      <p:bldP spid="323593" grpId="0"/>
      <p:bldP spid="323593" grpId="1"/>
      <p:bldP spid="323595" grpId="0"/>
      <p:bldP spid="32359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/>
              <a:t> Nebulae</a:t>
            </a:r>
          </a:p>
          <a:p>
            <a:r>
              <a:rPr lang="en-US" altLang="en-US" dirty="0"/>
              <a:t> Interstellar Cloud Collapse</a:t>
            </a:r>
          </a:p>
          <a:p>
            <a:pPr lvl="1"/>
            <a:r>
              <a:rPr lang="en-US" altLang="en-US" dirty="0"/>
              <a:t> Star &amp; planet formation theory</a:t>
            </a:r>
          </a:p>
          <a:p>
            <a:pPr lvl="1"/>
            <a:r>
              <a:rPr lang="en-US" altLang="en-US" dirty="0"/>
              <a:t> Star regions observed </a:t>
            </a:r>
          </a:p>
          <a:p>
            <a:r>
              <a:rPr lang="en-US" altLang="en-US" dirty="0"/>
              <a:t> Nuclear Fusion in Stars</a:t>
            </a:r>
          </a:p>
          <a:p>
            <a:pPr lvl="1"/>
            <a:r>
              <a:rPr lang="en-US" altLang="en-US" dirty="0"/>
              <a:t> Fusion Power</a:t>
            </a:r>
          </a:p>
          <a:p>
            <a:pPr lvl="1"/>
            <a:r>
              <a:rPr lang="en-US" altLang="en-US" dirty="0"/>
              <a:t> Fusion Products and Life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A4B3-14E6-1583-069A-61CD933A7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71FF3B6-2F31-6A60-371F-60717E0F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9904BBDF-3F00-4610-6B50-0B537248D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Nebulae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Interstellar Cloud Collapse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&amp; planet formation theory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regions observed </a:t>
            </a:r>
          </a:p>
          <a:p>
            <a:r>
              <a:rPr lang="en-US" altLang="en-US" dirty="0"/>
              <a:t> Nuclear Fusion in Stars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Power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Products and Life</a:t>
            </a:r>
          </a:p>
        </p:txBody>
      </p:sp>
    </p:spTree>
    <p:extLst>
      <p:ext uri="{BB962C8B-B14F-4D97-AF65-F5344CB8AC3E}">
        <p14:creationId xmlns:p14="http://schemas.microsoft.com/office/powerpoint/2010/main" val="4157627889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What Makes A Star?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063625"/>
            <a:ext cx="8226425" cy="3711575"/>
          </a:xfrm>
        </p:spPr>
        <p:txBody>
          <a:bodyPr/>
          <a:lstStyle/>
          <a:p>
            <a:pPr eaLnBrk="1" hangingPunct="1"/>
            <a:r>
              <a:rPr lang="en-US" altLang="en-US"/>
              <a:t>Nuclear Fusion</a:t>
            </a:r>
          </a:p>
          <a:p>
            <a:pPr lvl="1" eaLnBrk="1" hangingPunct="1"/>
            <a:r>
              <a:rPr lang="en-US" altLang="en-US"/>
              <a:t> Light elements combine to make heavier elements.</a:t>
            </a:r>
          </a:p>
        </p:txBody>
      </p:sp>
      <p:pic>
        <p:nvPicPr>
          <p:cNvPr id="34820" name="Picture 4" descr="AACHDEJ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" r="3999"/>
          <a:stretch>
            <a:fillRect/>
          </a:stretch>
        </p:blipFill>
        <p:spPr bwMode="auto">
          <a:xfrm>
            <a:off x="3260725" y="2411413"/>
            <a:ext cx="5942013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414338" y="3225800"/>
            <a:ext cx="2527300" cy="1781175"/>
          </a:xfrm>
          <a:prstGeom prst="rect">
            <a:avLst/>
          </a:prstGeom>
          <a:noFill/>
          <a:ln>
            <a:noFill/>
          </a:ln>
          <a:effectLst>
            <a:outerShdw dist="50800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/>
              <a:t>Hydrogen fuses to Helium</a:t>
            </a:r>
            <a:endParaRPr lang="en-US" altLang="en-US" sz="2800" b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052557" y="1939946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89494" y="1812878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489494" y="755783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214502" y="1391306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666699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3214502" y="1116986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497176" y="381631"/>
            <a:ext cx="274320" cy="274320"/>
            <a:chOff x="1716717" y="2259689"/>
            <a:chExt cx="274320" cy="274320"/>
          </a:xfrm>
          <a:solidFill>
            <a:schemeClr val="bg1"/>
          </a:solidFill>
        </p:grpSpPr>
        <p:sp>
          <p:nvSpPr>
            <p:cNvPr id="11" name="Oval 10"/>
            <p:cNvSpPr/>
            <p:nvPr/>
          </p:nvSpPr>
          <p:spPr>
            <a:xfrm>
              <a:off x="1716717" y="2259689"/>
              <a:ext cx="274320" cy="2743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1762437" y="2305409"/>
              <a:ext cx="182880" cy="182880"/>
              <a:chOff x="2321161" y="2673702"/>
              <a:chExt cx="274320" cy="274320"/>
            </a:xfrm>
            <a:grpFill/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2458321" y="2673702"/>
                <a:ext cx="0" cy="274320"/>
              </a:xfrm>
              <a:prstGeom prst="line">
                <a:avLst/>
              </a:prstGeom>
              <a:grpFill/>
              <a:ln w="19050">
                <a:solidFill>
                  <a:srgbClr val="FF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2458321" y="2673702"/>
                <a:ext cx="0" cy="274320"/>
              </a:xfrm>
              <a:prstGeom prst="line">
                <a:avLst/>
              </a:prstGeom>
              <a:grpFill/>
              <a:ln w="28575">
                <a:solidFill>
                  <a:srgbClr val="FF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Freeform 15"/>
          <p:cNvSpPr/>
          <p:nvPr/>
        </p:nvSpPr>
        <p:spPr>
          <a:xfrm rot="1731866">
            <a:off x="1849615" y="1220580"/>
            <a:ext cx="621945" cy="664704"/>
          </a:xfrm>
          <a:custGeom>
            <a:avLst/>
            <a:gdLst>
              <a:gd name="connsiteX0" fmla="*/ 881350 w 1762699"/>
              <a:gd name="connsiteY0" fmla="*/ 649996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81350 w 1762699"/>
              <a:gd name="connsiteY12" fmla="*/ 649996 h 1883885"/>
              <a:gd name="connsiteX0" fmla="*/ 826266 w 1762699"/>
              <a:gd name="connsiteY0" fmla="*/ 727114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26266 w 1762699"/>
              <a:gd name="connsiteY12" fmla="*/ 727114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93214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2699" h="1883885">
                <a:moveTo>
                  <a:pt x="848300" y="738131"/>
                </a:moveTo>
                <a:lnTo>
                  <a:pt x="1167788" y="0"/>
                </a:lnTo>
                <a:lnTo>
                  <a:pt x="969485" y="782198"/>
                </a:lnTo>
                <a:lnTo>
                  <a:pt x="1762699" y="1002535"/>
                </a:lnTo>
                <a:lnTo>
                  <a:pt x="980501" y="925418"/>
                </a:lnTo>
                <a:lnTo>
                  <a:pt x="1156771" y="1883885"/>
                </a:lnTo>
                <a:lnTo>
                  <a:pt x="881350" y="969485"/>
                </a:lnTo>
                <a:lnTo>
                  <a:pt x="495759" y="1685581"/>
                </a:lnTo>
                <a:lnTo>
                  <a:pt x="793214" y="936434"/>
                </a:lnTo>
                <a:lnTo>
                  <a:pt x="66101" y="947451"/>
                </a:lnTo>
                <a:lnTo>
                  <a:pt x="771181" y="815249"/>
                </a:lnTo>
                <a:lnTo>
                  <a:pt x="0" y="66102"/>
                </a:lnTo>
                <a:lnTo>
                  <a:pt x="848300" y="738131"/>
                </a:lnTo>
                <a:close/>
              </a:path>
            </a:pathLst>
          </a:custGeom>
          <a:gradFill>
            <a:gsLst>
              <a:gs pos="0">
                <a:srgbClr val="FFFF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214502" y="2361518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117600" y="1166813"/>
            <a:ext cx="611188" cy="274637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117600" y="1676400"/>
            <a:ext cx="611188" cy="273050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255838" y="723900"/>
            <a:ext cx="315912" cy="558800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419350" y="1495425"/>
            <a:ext cx="612775" cy="15875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917950" y="2087563"/>
            <a:ext cx="611188" cy="274637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917950" y="1560513"/>
            <a:ext cx="611188" cy="273050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3"/>
          <p:cNvSpPr/>
          <p:nvPr/>
        </p:nvSpPr>
        <p:spPr>
          <a:xfrm rot="1731866">
            <a:off x="4596877" y="1674689"/>
            <a:ext cx="621945" cy="664704"/>
          </a:xfrm>
          <a:custGeom>
            <a:avLst/>
            <a:gdLst>
              <a:gd name="connsiteX0" fmla="*/ 881350 w 1762699"/>
              <a:gd name="connsiteY0" fmla="*/ 649996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81350 w 1762699"/>
              <a:gd name="connsiteY12" fmla="*/ 649996 h 1883885"/>
              <a:gd name="connsiteX0" fmla="*/ 826266 w 1762699"/>
              <a:gd name="connsiteY0" fmla="*/ 727114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26266 w 1762699"/>
              <a:gd name="connsiteY12" fmla="*/ 727114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93214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2699" h="1883885">
                <a:moveTo>
                  <a:pt x="848300" y="738131"/>
                </a:moveTo>
                <a:lnTo>
                  <a:pt x="1167788" y="0"/>
                </a:lnTo>
                <a:lnTo>
                  <a:pt x="969485" y="782198"/>
                </a:lnTo>
                <a:lnTo>
                  <a:pt x="1762699" y="1002535"/>
                </a:lnTo>
                <a:lnTo>
                  <a:pt x="980501" y="925418"/>
                </a:lnTo>
                <a:lnTo>
                  <a:pt x="1156771" y="1883885"/>
                </a:lnTo>
                <a:lnTo>
                  <a:pt x="881350" y="969485"/>
                </a:lnTo>
                <a:lnTo>
                  <a:pt x="495759" y="1685581"/>
                </a:lnTo>
                <a:lnTo>
                  <a:pt x="793214" y="936434"/>
                </a:lnTo>
                <a:lnTo>
                  <a:pt x="66101" y="947451"/>
                </a:lnTo>
                <a:lnTo>
                  <a:pt x="771181" y="815249"/>
                </a:lnTo>
                <a:lnTo>
                  <a:pt x="0" y="66102"/>
                </a:lnTo>
                <a:lnTo>
                  <a:pt x="848300" y="738131"/>
                </a:lnTo>
                <a:close/>
              </a:path>
            </a:pathLst>
          </a:custGeom>
          <a:gradFill>
            <a:gsLst>
              <a:gs pos="0">
                <a:srgbClr val="FFFF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5167313" y="1949450"/>
            <a:ext cx="611187" cy="15875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033963" y="1103313"/>
            <a:ext cx="317500" cy="557212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52413" y="3105150"/>
            <a:ext cx="228441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508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+mn-cs"/>
              </a:rPr>
              <a:t>Hydrogen</a:t>
            </a:r>
          </a:p>
        </p:txBody>
      </p:sp>
      <p:sp>
        <p:nvSpPr>
          <p:cNvPr id="27" name="Oval 26"/>
          <p:cNvSpPr/>
          <p:nvPr/>
        </p:nvSpPr>
        <p:spPr>
          <a:xfrm>
            <a:off x="6224773" y="1665626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666699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019406" y="1497073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673850" y="2322513"/>
            <a:ext cx="317500" cy="557212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 flipV="1">
            <a:off x="6052557" y="4444768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 flipV="1">
            <a:off x="489494" y="4571836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2" name="Oval 31"/>
          <p:cNvSpPr/>
          <p:nvPr/>
        </p:nvSpPr>
        <p:spPr>
          <a:xfrm flipV="1">
            <a:off x="489494" y="5628931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 flipV="1">
            <a:off x="3214502" y="4993408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666699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 flipV="1">
            <a:off x="3214502" y="5267728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5" name="Freeform 35"/>
          <p:cNvSpPr/>
          <p:nvPr/>
        </p:nvSpPr>
        <p:spPr>
          <a:xfrm rot="19868134" flipV="1">
            <a:off x="1849615" y="5048070"/>
            <a:ext cx="621945" cy="664704"/>
          </a:xfrm>
          <a:custGeom>
            <a:avLst/>
            <a:gdLst>
              <a:gd name="connsiteX0" fmla="*/ 881350 w 1762699"/>
              <a:gd name="connsiteY0" fmla="*/ 649996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81350 w 1762699"/>
              <a:gd name="connsiteY12" fmla="*/ 649996 h 1883885"/>
              <a:gd name="connsiteX0" fmla="*/ 826266 w 1762699"/>
              <a:gd name="connsiteY0" fmla="*/ 727114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26266 w 1762699"/>
              <a:gd name="connsiteY12" fmla="*/ 727114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93214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2699" h="1883885">
                <a:moveTo>
                  <a:pt x="848300" y="738131"/>
                </a:moveTo>
                <a:lnTo>
                  <a:pt x="1167788" y="0"/>
                </a:lnTo>
                <a:lnTo>
                  <a:pt x="969485" y="782198"/>
                </a:lnTo>
                <a:lnTo>
                  <a:pt x="1762699" y="1002535"/>
                </a:lnTo>
                <a:lnTo>
                  <a:pt x="980501" y="925418"/>
                </a:lnTo>
                <a:lnTo>
                  <a:pt x="1156771" y="1883885"/>
                </a:lnTo>
                <a:lnTo>
                  <a:pt x="881350" y="969485"/>
                </a:lnTo>
                <a:lnTo>
                  <a:pt x="495759" y="1685581"/>
                </a:lnTo>
                <a:lnTo>
                  <a:pt x="793214" y="936434"/>
                </a:lnTo>
                <a:lnTo>
                  <a:pt x="66101" y="947451"/>
                </a:lnTo>
                <a:lnTo>
                  <a:pt x="771181" y="815249"/>
                </a:lnTo>
                <a:lnTo>
                  <a:pt x="0" y="66102"/>
                </a:lnTo>
                <a:lnTo>
                  <a:pt x="848300" y="738131"/>
                </a:lnTo>
                <a:close/>
              </a:path>
            </a:pathLst>
          </a:custGeom>
          <a:gradFill>
            <a:gsLst>
              <a:gs pos="0">
                <a:srgbClr val="FFFF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6" name="Oval 35"/>
          <p:cNvSpPr/>
          <p:nvPr/>
        </p:nvSpPr>
        <p:spPr>
          <a:xfrm flipV="1">
            <a:off x="3214502" y="4023196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1117600" y="5491163"/>
            <a:ext cx="611188" cy="274637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117600" y="4983163"/>
            <a:ext cx="611188" cy="274637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255838" y="5651500"/>
            <a:ext cx="315912" cy="557213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419350" y="5422900"/>
            <a:ext cx="612775" cy="14288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3917950" y="4572000"/>
            <a:ext cx="611188" cy="274638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917950" y="5099050"/>
            <a:ext cx="611188" cy="274638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 43"/>
          <p:cNvSpPr/>
          <p:nvPr/>
        </p:nvSpPr>
        <p:spPr>
          <a:xfrm rot="19868134" flipV="1">
            <a:off x="4596877" y="4593961"/>
            <a:ext cx="621945" cy="664704"/>
          </a:xfrm>
          <a:custGeom>
            <a:avLst/>
            <a:gdLst>
              <a:gd name="connsiteX0" fmla="*/ 881350 w 1762699"/>
              <a:gd name="connsiteY0" fmla="*/ 649996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81350 w 1762699"/>
              <a:gd name="connsiteY12" fmla="*/ 649996 h 1883885"/>
              <a:gd name="connsiteX0" fmla="*/ 826266 w 1762699"/>
              <a:gd name="connsiteY0" fmla="*/ 727114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26266 w 1762699"/>
              <a:gd name="connsiteY12" fmla="*/ 727114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5846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92366 w 1762699"/>
              <a:gd name="connsiteY6" fmla="*/ 1046603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38130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  <a:gd name="connsiteX0" fmla="*/ 848300 w 1762699"/>
              <a:gd name="connsiteY0" fmla="*/ 738131 h 1883885"/>
              <a:gd name="connsiteX1" fmla="*/ 1167788 w 1762699"/>
              <a:gd name="connsiteY1" fmla="*/ 0 h 1883885"/>
              <a:gd name="connsiteX2" fmla="*/ 969485 w 1762699"/>
              <a:gd name="connsiteY2" fmla="*/ 782198 h 1883885"/>
              <a:gd name="connsiteX3" fmla="*/ 1762699 w 1762699"/>
              <a:gd name="connsiteY3" fmla="*/ 1002535 h 1883885"/>
              <a:gd name="connsiteX4" fmla="*/ 980501 w 1762699"/>
              <a:gd name="connsiteY4" fmla="*/ 925418 h 1883885"/>
              <a:gd name="connsiteX5" fmla="*/ 1156771 w 1762699"/>
              <a:gd name="connsiteY5" fmla="*/ 1883885 h 1883885"/>
              <a:gd name="connsiteX6" fmla="*/ 881350 w 1762699"/>
              <a:gd name="connsiteY6" fmla="*/ 969485 h 1883885"/>
              <a:gd name="connsiteX7" fmla="*/ 495759 w 1762699"/>
              <a:gd name="connsiteY7" fmla="*/ 1685581 h 1883885"/>
              <a:gd name="connsiteX8" fmla="*/ 793214 w 1762699"/>
              <a:gd name="connsiteY8" fmla="*/ 936434 h 1883885"/>
              <a:gd name="connsiteX9" fmla="*/ 66101 w 1762699"/>
              <a:gd name="connsiteY9" fmla="*/ 947451 h 1883885"/>
              <a:gd name="connsiteX10" fmla="*/ 771181 w 1762699"/>
              <a:gd name="connsiteY10" fmla="*/ 815249 h 1883885"/>
              <a:gd name="connsiteX11" fmla="*/ 0 w 1762699"/>
              <a:gd name="connsiteY11" fmla="*/ 66102 h 1883885"/>
              <a:gd name="connsiteX12" fmla="*/ 848300 w 1762699"/>
              <a:gd name="connsiteY12" fmla="*/ 738131 h 188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2699" h="1883885">
                <a:moveTo>
                  <a:pt x="848300" y="738131"/>
                </a:moveTo>
                <a:lnTo>
                  <a:pt x="1167788" y="0"/>
                </a:lnTo>
                <a:lnTo>
                  <a:pt x="969485" y="782198"/>
                </a:lnTo>
                <a:lnTo>
                  <a:pt x="1762699" y="1002535"/>
                </a:lnTo>
                <a:lnTo>
                  <a:pt x="980501" y="925418"/>
                </a:lnTo>
                <a:lnTo>
                  <a:pt x="1156771" y="1883885"/>
                </a:lnTo>
                <a:lnTo>
                  <a:pt x="881350" y="969485"/>
                </a:lnTo>
                <a:lnTo>
                  <a:pt x="495759" y="1685581"/>
                </a:lnTo>
                <a:lnTo>
                  <a:pt x="793214" y="936434"/>
                </a:lnTo>
                <a:lnTo>
                  <a:pt x="66101" y="947451"/>
                </a:lnTo>
                <a:lnTo>
                  <a:pt x="771181" y="815249"/>
                </a:lnTo>
                <a:lnTo>
                  <a:pt x="0" y="66102"/>
                </a:lnTo>
                <a:lnTo>
                  <a:pt x="848300" y="738131"/>
                </a:lnTo>
                <a:close/>
              </a:path>
            </a:pathLst>
          </a:custGeom>
          <a:gradFill>
            <a:gsLst>
              <a:gs pos="0">
                <a:srgbClr val="FFFF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5167313" y="4967288"/>
            <a:ext cx="611187" cy="15875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033963" y="5272088"/>
            <a:ext cx="317500" cy="558800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 flipV="1">
            <a:off x="6224773" y="4719088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666699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47" name="Oval 46"/>
          <p:cNvSpPr/>
          <p:nvPr/>
        </p:nvSpPr>
        <p:spPr>
          <a:xfrm flipV="1">
            <a:off x="6019406" y="4887641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6673850" y="3965575"/>
            <a:ext cx="317500" cy="557213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762375" y="5822950"/>
            <a:ext cx="48926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Gamma ray ... becomes sunlight</a:t>
            </a:r>
          </a:p>
        </p:txBody>
      </p:sp>
      <p:grpSp>
        <p:nvGrpSpPr>
          <p:cNvPr id="50" name="Group 49"/>
          <p:cNvGrpSpPr>
            <a:grpSpLocks/>
          </p:cNvGrpSpPr>
          <p:nvPr/>
        </p:nvGrpSpPr>
        <p:grpSpPr bwMode="auto">
          <a:xfrm>
            <a:off x="6773863" y="2970213"/>
            <a:ext cx="893762" cy="942975"/>
            <a:chOff x="6939421" y="2932645"/>
            <a:chExt cx="894472" cy="943724"/>
          </a:xfrm>
        </p:grpSpPr>
        <p:sp>
          <p:nvSpPr>
            <p:cNvPr id="51" name="Oval 50"/>
            <p:cNvSpPr/>
            <p:nvPr/>
          </p:nvSpPr>
          <p:spPr>
            <a:xfrm>
              <a:off x="7096111" y="3327729"/>
              <a:ext cx="548640" cy="548640"/>
            </a:xfrm>
            <a:prstGeom prst="ellipse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6939421" y="3113103"/>
              <a:ext cx="548640" cy="548640"/>
            </a:xfrm>
            <a:prstGeom prst="ellipse">
              <a:avLst/>
            </a:prstGeom>
            <a:gradFill flip="none" rotWithShape="1">
              <a:gsLst>
                <a:gs pos="0">
                  <a:srgbClr val="666699"/>
                </a:gs>
                <a:gs pos="10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7285253" y="3113103"/>
              <a:ext cx="548640" cy="548640"/>
            </a:xfrm>
            <a:prstGeom prst="ellipse">
              <a:avLst/>
            </a:prstGeom>
            <a:gradFill flip="none" rotWithShape="1">
              <a:gsLst>
                <a:gs pos="0">
                  <a:srgbClr val="666699"/>
                </a:gs>
                <a:gs pos="10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7096111" y="2932645"/>
              <a:ext cx="548640" cy="548640"/>
            </a:xfrm>
            <a:prstGeom prst="ellipse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</p:grpSp>
      <p:sp>
        <p:nvSpPr>
          <p:cNvPr id="55" name="Oval 54"/>
          <p:cNvSpPr/>
          <p:nvPr/>
        </p:nvSpPr>
        <p:spPr>
          <a:xfrm>
            <a:off x="8223563" y="4651993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8140300" y="1683338"/>
            <a:ext cx="548640" cy="548640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7629525" y="2322513"/>
            <a:ext cx="511175" cy="625475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7667625" y="3897313"/>
            <a:ext cx="511175" cy="625475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Object 58"/>
          <p:cNvGraphicFramePr>
            <a:graphicFrameLocks noChangeAspect="1"/>
          </p:cNvGraphicFramePr>
          <p:nvPr/>
        </p:nvGraphicFramePr>
        <p:xfrm>
          <a:off x="987425" y="376238"/>
          <a:ext cx="417513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7569" imgH="253670" progId="Equation.DSMT4">
                  <p:embed/>
                </p:oleObj>
              </mc:Choice>
              <mc:Fallback>
                <p:oleObj name="Equation" r:id="rId2" imgW="177569" imgH="253670" progId="Equation.DSMT4">
                  <p:embed/>
                  <p:pic>
                    <p:nvPicPr>
                      <p:cNvPr id="59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425" y="376238"/>
                        <a:ext cx="417513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/>
        </p:nvGraphicFramePr>
        <p:xfrm>
          <a:off x="1082675" y="4389438"/>
          <a:ext cx="417513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569" imgH="253670" progId="Equation.DSMT4">
                  <p:embed/>
                </p:oleObj>
              </mc:Choice>
              <mc:Fallback>
                <p:oleObj name="Equation" r:id="rId4" imgW="177569" imgH="253670" progId="Equation.DSMT4">
                  <p:embed/>
                  <p:pic>
                    <p:nvPicPr>
                      <p:cNvPr id="6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675" y="4389438"/>
                        <a:ext cx="417513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/>
          <p:cNvGraphicFramePr>
            <a:graphicFrameLocks noChangeAspect="1"/>
          </p:cNvGraphicFramePr>
          <p:nvPr/>
        </p:nvGraphicFramePr>
        <p:xfrm>
          <a:off x="1046163" y="5716588"/>
          <a:ext cx="417512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7569" imgH="253670" progId="Equation.DSMT4">
                  <p:embed/>
                </p:oleObj>
              </mc:Choice>
              <mc:Fallback>
                <p:oleObj name="Equation" r:id="rId6" imgW="177569" imgH="253670" progId="Equation.DSMT4">
                  <p:embed/>
                  <p:pic>
                    <p:nvPicPr>
                      <p:cNvPr id="61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5716588"/>
                        <a:ext cx="417512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61"/>
          <p:cNvGraphicFramePr>
            <a:graphicFrameLocks noChangeAspect="1"/>
          </p:cNvGraphicFramePr>
          <p:nvPr/>
        </p:nvGraphicFramePr>
        <p:xfrm>
          <a:off x="1000125" y="2001838"/>
          <a:ext cx="41592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7569" imgH="253670" progId="Equation.DSMT4">
                  <p:embed/>
                </p:oleObj>
              </mc:Choice>
              <mc:Fallback>
                <p:oleObj name="Equation" r:id="rId8" imgW="177569" imgH="253670" progId="Equation.DSMT4">
                  <p:embed/>
                  <p:pic>
                    <p:nvPicPr>
                      <p:cNvPr id="62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2001838"/>
                        <a:ext cx="415925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/>
          <p:cNvGraphicFramePr>
            <a:graphicFrameLocks noChangeAspect="1"/>
          </p:cNvGraphicFramePr>
          <p:nvPr/>
        </p:nvGraphicFramePr>
        <p:xfrm>
          <a:off x="2919413" y="1676400"/>
          <a:ext cx="371475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4885" imgH="215619" progId="Equation.DSMT4">
                  <p:embed/>
                </p:oleObj>
              </mc:Choice>
              <mc:Fallback>
                <p:oleObj name="Equation" r:id="rId10" imgW="164885" imgH="215619" progId="Equation.DSMT4">
                  <p:embed/>
                  <p:pic>
                    <p:nvPicPr>
                      <p:cNvPr id="63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9413" y="1676400"/>
                        <a:ext cx="371475" cy="48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/>
          <p:cNvGraphicFramePr>
            <a:graphicFrameLocks noChangeAspect="1"/>
          </p:cNvGraphicFramePr>
          <p:nvPr/>
        </p:nvGraphicFramePr>
        <p:xfrm>
          <a:off x="2955925" y="4795838"/>
          <a:ext cx="3619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61876" imgH="476250" progId="Equation.DSMT4">
                  <p:embed/>
                </p:oleObj>
              </mc:Choice>
              <mc:Fallback>
                <p:oleObj name="Equation" r:id="rId12" imgW="361876" imgH="476250" progId="Equation.DSMT4">
                  <p:embed/>
                  <p:pic>
                    <p:nvPicPr>
                      <p:cNvPr id="64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5925" y="4795838"/>
                        <a:ext cx="3619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/>
          <p:cNvGraphicFramePr>
            <a:graphicFrameLocks noChangeAspect="1"/>
          </p:cNvGraphicFramePr>
          <p:nvPr/>
        </p:nvGraphicFramePr>
        <p:xfrm>
          <a:off x="534988" y="263525"/>
          <a:ext cx="4064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90335" imgH="215713" progId="Equation.DSMT4">
                  <p:embed/>
                </p:oleObj>
              </mc:Choice>
              <mc:Fallback>
                <p:oleObj name="Equation" r:id="rId14" imgW="190335" imgH="215713" progId="Equation.DSMT4">
                  <p:embed/>
                  <p:pic>
                    <p:nvPicPr>
                      <p:cNvPr id="65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263525"/>
                        <a:ext cx="406400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5"/>
          <p:cNvGraphicFramePr>
            <a:graphicFrameLocks noChangeAspect="1"/>
          </p:cNvGraphicFramePr>
          <p:nvPr/>
        </p:nvGraphicFramePr>
        <p:xfrm>
          <a:off x="6459538" y="1173163"/>
          <a:ext cx="62706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79279" imgH="215806" progId="Equation.DSMT4">
                  <p:embed/>
                </p:oleObj>
              </mc:Choice>
              <mc:Fallback>
                <p:oleObj name="Equation" r:id="rId16" imgW="279279" imgH="215806" progId="Equation.DSMT4">
                  <p:embed/>
                  <p:pic>
                    <p:nvPicPr>
                      <p:cNvPr id="66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9538" y="1173163"/>
                        <a:ext cx="627062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/>
          <p:cNvGraphicFramePr>
            <a:graphicFrameLocks noChangeAspect="1"/>
          </p:cNvGraphicFramePr>
          <p:nvPr/>
        </p:nvGraphicFramePr>
        <p:xfrm>
          <a:off x="7667625" y="3151188"/>
          <a:ext cx="68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91847" imgH="215713" progId="Equation.DSMT4">
                  <p:embed/>
                </p:oleObj>
              </mc:Choice>
              <mc:Fallback>
                <p:oleObj name="Equation" r:id="rId18" imgW="291847" imgH="215713" progId="Equation.DSMT4">
                  <p:embed/>
                  <p:pic>
                    <p:nvPicPr>
                      <p:cNvPr id="67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3151188"/>
                        <a:ext cx="68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" name="Group 67"/>
          <p:cNvGrpSpPr/>
          <p:nvPr/>
        </p:nvGrpSpPr>
        <p:grpSpPr>
          <a:xfrm>
            <a:off x="2595113" y="6228550"/>
            <a:ext cx="274320" cy="274320"/>
            <a:chOff x="1716717" y="2259689"/>
            <a:chExt cx="274320" cy="274320"/>
          </a:xfrm>
          <a:solidFill>
            <a:schemeClr val="bg1"/>
          </a:solidFill>
        </p:grpSpPr>
        <p:sp>
          <p:nvSpPr>
            <p:cNvPr id="69" name="Oval 68"/>
            <p:cNvSpPr/>
            <p:nvPr/>
          </p:nvSpPr>
          <p:spPr>
            <a:xfrm>
              <a:off x="1716717" y="2259689"/>
              <a:ext cx="274320" cy="2743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1762437" y="2305409"/>
              <a:ext cx="182880" cy="182880"/>
              <a:chOff x="2321161" y="2673702"/>
              <a:chExt cx="274320" cy="274320"/>
            </a:xfrm>
            <a:grpFill/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2458321" y="2673702"/>
                <a:ext cx="0" cy="274320"/>
              </a:xfrm>
              <a:prstGeom prst="line">
                <a:avLst/>
              </a:prstGeom>
              <a:grpFill/>
              <a:ln w="19050">
                <a:solidFill>
                  <a:srgbClr val="FF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rot="5400000">
                <a:off x="2458321" y="2673702"/>
                <a:ext cx="0" cy="274320"/>
              </a:xfrm>
              <a:prstGeom prst="line">
                <a:avLst/>
              </a:prstGeom>
              <a:grpFill/>
              <a:ln w="28575">
                <a:solidFill>
                  <a:srgbClr val="FF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3" name="Object 72"/>
          <p:cNvGraphicFramePr>
            <a:graphicFrameLocks noChangeAspect="1"/>
          </p:cNvGraphicFramePr>
          <p:nvPr/>
        </p:nvGraphicFramePr>
        <p:xfrm>
          <a:off x="6569075" y="5195888"/>
          <a:ext cx="6572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79279" imgH="215806" progId="Equation.DSMT4">
                  <p:embed/>
                </p:oleObj>
              </mc:Choice>
              <mc:Fallback>
                <p:oleObj name="Equation" r:id="rId20" imgW="279279" imgH="215806" progId="Equation.DSMT4">
                  <p:embed/>
                  <p:pic>
                    <p:nvPicPr>
                      <p:cNvPr id="73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9075" y="5195888"/>
                        <a:ext cx="6572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TextBox 73"/>
          <p:cNvSpPr txBox="1"/>
          <p:nvPr/>
        </p:nvSpPr>
        <p:spPr>
          <a:xfrm>
            <a:off x="3917950" y="647700"/>
            <a:ext cx="468153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Gamma ray ... becomes sunlight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332288" y="3113088"/>
            <a:ext cx="22844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508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+mn-cs"/>
              </a:rPr>
              <a:t>Helium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854325" y="3135313"/>
            <a:ext cx="1270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508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+mn-cs"/>
              </a:rPr>
              <a:t>to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763838" y="209550"/>
            <a:ext cx="3509962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positron ... antimatter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867025" y="6229350"/>
            <a:ext cx="35099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positron ... antimatter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2789238" y="2268538"/>
          <a:ext cx="417512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417766" imgH="597375" progId="Equation.DSMT4">
                  <p:embed/>
                </p:oleObj>
              </mc:Choice>
              <mc:Fallback>
                <p:oleObj name="Equation" r:id="rId22" imgW="417766" imgH="597375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9238" y="2268538"/>
                        <a:ext cx="417512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822575" y="3924300"/>
          <a:ext cx="417513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417766" imgH="597375" progId="Equation.DSMT4">
                  <p:embed/>
                </p:oleObj>
              </mc:Choice>
              <mc:Fallback>
                <p:oleObj name="Equation" r:id="rId22" imgW="417766" imgH="597375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2575" y="3924300"/>
                        <a:ext cx="417513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235325" y="647700"/>
          <a:ext cx="4318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203024" imgH="215713" progId="Equation.DSMT4">
                  <p:embed/>
                </p:oleObj>
              </mc:Choice>
              <mc:Fallback>
                <p:oleObj name="Equation" r:id="rId25" imgW="203024" imgH="215713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325" y="647700"/>
                        <a:ext cx="431800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/>
          <p:cNvGraphicFramePr>
            <a:graphicFrameLocks noChangeAspect="1"/>
          </p:cNvGraphicFramePr>
          <p:nvPr/>
        </p:nvGraphicFramePr>
        <p:xfrm>
          <a:off x="3235325" y="5748338"/>
          <a:ext cx="4318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203024" imgH="215713" progId="Equation.DSMT4">
                  <p:embed/>
                </p:oleObj>
              </mc:Choice>
              <mc:Fallback>
                <p:oleObj name="Equation" r:id="rId27" imgW="203024" imgH="215713" progId="Equation.DSMT4">
                  <p:embed/>
                  <p:pic>
                    <p:nvPicPr>
                      <p:cNvPr id="79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325" y="5748338"/>
                        <a:ext cx="4318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410733"/>
              </p:ext>
            </p:extLst>
          </p:nvPr>
        </p:nvGraphicFramePr>
        <p:xfrm>
          <a:off x="8377281" y="4113471"/>
          <a:ext cx="417513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569" imgH="253670" progId="Equation.DSMT4">
                  <p:embed/>
                </p:oleObj>
              </mc:Choice>
              <mc:Fallback>
                <p:oleObj name="Equation" r:id="rId4" imgW="177569" imgH="253670" progId="Equation.DSMT4">
                  <p:embed/>
                  <p:pic>
                    <p:nvPicPr>
                      <p:cNvPr id="6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7281" y="4113471"/>
                        <a:ext cx="417513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495276"/>
              </p:ext>
            </p:extLst>
          </p:nvPr>
        </p:nvGraphicFramePr>
        <p:xfrm>
          <a:off x="8319444" y="2113049"/>
          <a:ext cx="41592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7569" imgH="253670" progId="Equation.DSMT4">
                  <p:embed/>
                </p:oleObj>
              </mc:Choice>
              <mc:Fallback>
                <p:oleObj name="Equation" r:id="rId8" imgW="177569" imgH="253670" progId="Equation.DSMT4">
                  <p:embed/>
                  <p:pic>
                    <p:nvPicPr>
                      <p:cNvPr id="62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9444" y="2113049"/>
                        <a:ext cx="415925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Freeform 81"/>
          <p:cNvSpPr/>
          <p:nvPr/>
        </p:nvSpPr>
        <p:spPr>
          <a:xfrm>
            <a:off x="337295" y="5351677"/>
            <a:ext cx="8313271" cy="1506323"/>
          </a:xfrm>
          <a:custGeom>
            <a:avLst/>
            <a:gdLst>
              <a:gd name="connsiteX0" fmla="*/ 8661408 w 9533501"/>
              <a:gd name="connsiteY0" fmla="*/ 0 h 1572576"/>
              <a:gd name="connsiteX1" fmla="*/ 8817927 w 9533501"/>
              <a:gd name="connsiteY1" fmla="*/ 576649 h 1572576"/>
              <a:gd name="connsiteX2" fmla="*/ 868413 w 9533501"/>
              <a:gd name="connsiteY2" fmla="*/ 1565189 h 1572576"/>
              <a:gd name="connsiteX3" fmla="*/ 209386 w 9533501"/>
              <a:gd name="connsiteY3" fmla="*/ 1054443 h 1572576"/>
              <a:gd name="connsiteX4" fmla="*/ 209386 w 9533501"/>
              <a:gd name="connsiteY4" fmla="*/ 1054443 h 1572576"/>
              <a:gd name="connsiteX0" fmla="*/ 8661408 w 8661408"/>
              <a:gd name="connsiteY0" fmla="*/ 0 h 1572576"/>
              <a:gd name="connsiteX1" fmla="*/ 868413 w 8661408"/>
              <a:gd name="connsiteY1" fmla="*/ 1565189 h 1572576"/>
              <a:gd name="connsiteX2" fmla="*/ 209386 w 8661408"/>
              <a:gd name="connsiteY2" fmla="*/ 1054443 h 1572576"/>
              <a:gd name="connsiteX3" fmla="*/ 209386 w 8661408"/>
              <a:gd name="connsiteY3" fmla="*/ 1054443 h 1572576"/>
              <a:gd name="connsiteX0" fmla="*/ 8661408 w 8661437"/>
              <a:gd name="connsiteY0" fmla="*/ 0 h 1572576"/>
              <a:gd name="connsiteX1" fmla="*/ 868413 w 8661437"/>
              <a:gd name="connsiteY1" fmla="*/ 1565189 h 1572576"/>
              <a:gd name="connsiteX2" fmla="*/ 209386 w 8661437"/>
              <a:gd name="connsiteY2" fmla="*/ 1054443 h 1572576"/>
              <a:gd name="connsiteX3" fmla="*/ 209386 w 8661437"/>
              <a:gd name="connsiteY3" fmla="*/ 1054443 h 1572576"/>
              <a:gd name="connsiteX0" fmla="*/ 8617587 w 8617616"/>
              <a:gd name="connsiteY0" fmla="*/ 0 h 1573960"/>
              <a:gd name="connsiteX1" fmla="*/ 824592 w 8617616"/>
              <a:gd name="connsiteY1" fmla="*/ 1565189 h 1573960"/>
              <a:gd name="connsiteX2" fmla="*/ 165565 w 8617616"/>
              <a:gd name="connsiteY2" fmla="*/ 1054443 h 1573960"/>
              <a:gd name="connsiteX3" fmla="*/ 74949 w 8617616"/>
              <a:gd name="connsiteY3" fmla="*/ 939113 h 1573960"/>
              <a:gd name="connsiteX0" fmla="*/ 8643634 w 8643663"/>
              <a:gd name="connsiteY0" fmla="*/ 0 h 1589287"/>
              <a:gd name="connsiteX1" fmla="*/ 850639 w 8643663"/>
              <a:gd name="connsiteY1" fmla="*/ 1565189 h 1589287"/>
              <a:gd name="connsiteX2" fmla="*/ 100996 w 8643663"/>
              <a:gd name="connsiteY2" fmla="*/ 939113 h 1589287"/>
              <a:gd name="connsiteX0" fmla="*/ 8915475 w 8915504"/>
              <a:gd name="connsiteY0" fmla="*/ 0 h 1593556"/>
              <a:gd name="connsiteX1" fmla="*/ 1122480 w 8915504"/>
              <a:gd name="connsiteY1" fmla="*/ 1565189 h 1593556"/>
              <a:gd name="connsiteX2" fmla="*/ 372837 w 8915504"/>
              <a:gd name="connsiteY2" fmla="*/ 939113 h 1593556"/>
              <a:gd name="connsiteX0" fmla="*/ 8806696 w 8806725"/>
              <a:gd name="connsiteY0" fmla="*/ 0 h 1594653"/>
              <a:gd name="connsiteX1" fmla="*/ 1013701 w 8806725"/>
              <a:gd name="connsiteY1" fmla="*/ 1565189 h 1594653"/>
              <a:gd name="connsiteX2" fmla="*/ 433127 w 8806725"/>
              <a:gd name="connsiteY2" fmla="*/ 951020 h 1594653"/>
              <a:gd name="connsiteX0" fmla="*/ 8619587 w 8619618"/>
              <a:gd name="connsiteY0" fmla="*/ 0 h 1635702"/>
              <a:gd name="connsiteX1" fmla="*/ 1395711 w 8619618"/>
              <a:gd name="connsiteY1" fmla="*/ 1608052 h 1635702"/>
              <a:gd name="connsiteX2" fmla="*/ 246018 w 8619618"/>
              <a:gd name="connsiteY2" fmla="*/ 951020 h 1635702"/>
              <a:gd name="connsiteX0" fmla="*/ 8430983 w 8431046"/>
              <a:gd name="connsiteY0" fmla="*/ 0 h 1750910"/>
              <a:gd name="connsiteX1" fmla="*/ 4109333 w 8431046"/>
              <a:gd name="connsiteY1" fmla="*/ 1727321 h 1750910"/>
              <a:gd name="connsiteX2" fmla="*/ 57414 w 8431046"/>
              <a:gd name="connsiteY2" fmla="*/ 951020 h 1750910"/>
              <a:gd name="connsiteX0" fmla="*/ 8432563 w 8432628"/>
              <a:gd name="connsiteY0" fmla="*/ 0 h 1731499"/>
              <a:gd name="connsiteX1" fmla="*/ 4110913 w 8432628"/>
              <a:gd name="connsiteY1" fmla="*/ 1727321 h 1731499"/>
              <a:gd name="connsiteX2" fmla="*/ 58994 w 8432628"/>
              <a:gd name="connsiteY2" fmla="*/ 951020 h 1731499"/>
              <a:gd name="connsiteX0" fmla="*/ 8493711 w 8493911"/>
              <a:gd name="connsiteY0" fmla="*/ 0 h 1734393"/>
              <a:gd name="connsiteX1" fmla="*/ 4172061 w 8493911"/>
              <a:gd name="connsiteY1" fmla="*/ 1727321 h 1734393"/>
              <a:gd name="connsiteX2" fmla="*/ 120142 w 8493911"/>
              <a:gd name="connsiteY2" fmla="*/ 951020 h 1734393"/>
              <a:gd name="connsiteX0" fmla="*/ 8231691 w 8231758"/>
              <a:gd name="connsiteY0" fmla="*/ 0 h 1482694"/>
              <a:gd name="connsiteX1" fmla="*/ 4108824 w 8231758"/>
              <a:gd name="connsiteY1" fmla="*/ 1468903 h 1482694"/>
              <a:gd name="connsiteX2" fmla="*/ 56905 w 8231758"/>
              <a:gd name="connsiteY2" fmla="*/ 692602 h 1482694"/>
              <a:gd name="connsiteX0" fmla="*/ 8231691 w 8293235"/>
              <a:gd name="connsiteY0" fmla="*/ 0 h 1482694"/>
              <a:gd name="connsiteX1" fmla="*/ 4108824 w 8293235"/>
              <a:gd name="connsiteY1" fmla="*/ 1468903 h 1482694"/>
              <a:gd name="connsiteX2" fmla="*/ 56905 w 8293235"/>
              <a:gd name="connsiteY2" fmla="*/ 692602 h 1482694"/>
              <a:gd name="connsiteX0" fmla="*/ 8251727 w 8313271"/>
              <a:gd name="connsiteY0" fmla="*/ 0 h 1506323"/>
              <a:gd name="connsiteX1" fmla="*/ 4128860 w 8313271"/>
              <a:gd name="connsiteY1" fmla="*/ 1468903 h 1506323"/>
              <a:gd name="connsiteX2" fmla="*/ 76941 w 8313271"/>
              <a:gd name="connsiteY2" fmla="*/ 692602 h 1506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13271" h="1506323">
                <a:moveTo>
                  <a:pt x="8251727" y="0"/>
                </a:moveTo>
                <a:cubicBezTo>
                  <a:pt x="8804230" y="1810324"/>
                  <a:pt x="5491324" y="1353469"/>
                  <a:pt x="4128860" y="1468903"/>
                </a:cubicBezTo>
                <a:cubicBezTo>
                  <a:pt x="2766396" y="1584337"/>
                  <a:pt x="-544930" y="1461313"/>
                  <a:pt x="76941" y="692602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 flipV="1">
            <a:off x="290912" y="158796"/>
            <a:ext cx="8313271" cy="1487574"/>
          </a:xfrm>
          <a:custGeom>
            <a:avLst/>
            <a:gdLst>
              <a:gd name="connsiteX0" fmla="*/ 8661408 w 9533501"/>
              <a:gd name="connsiteY0" fmla="*/ 0 h 1572576"/>
              <a:gd name="connsiteX1" fmla="*/ 8817927 w 9533501"/>
              <a:gd name="connsiteY1" fmla="*/ 576649 h 1572576"/>
              <a:gd name="connsiteX2" fmla="*/ 868413 w 9533501"/>
              <a:gd name="connsiteY2" fmla="*/ 1565189 h 1572576"/>
              <a:gd name="connsiteX3" fmla="*/ 209386 w 9533501"/>
              <a:gd name="connsiteY3" fmla="*/ 1054443 h 1572576"/>
              <a:gd name="connsiteX4" fmla="*/ 209386 w 9533501"/>
              <a:gd name="connsiteY4" fmla="*/ 1054443 h 1572576"/>
              <a:gd name="connsiteX0" fmla="*/ 8661408 w 8661408"/>
              <a:gd name="connsiteY0" fmla="*/ 0 h 1572576"/>
              <a:gd name="connsiteX1" fmla="*/ 868413 w 8661408"/>
              <a:gd name="connsiteY1" fmla="*/ 1565189 h 1572576"/>
              <a:gd name="connsiteX2" fmla="*/ 209386 w 8661408"/>
              <a:gd name="connsiteY2" fmla="*/ 1054443 h 1572576"/>
              <a:gd name="connsiteX3" fmla="*/ 209386 w 8661408"/>
              <a:gd name="connsiteY3" fmla="*/ 1054443 h 1572576"/>
              <a:gd name="connsiteX0" fmla="*/ 8661408 w 8661437"/>
              <a:gd name="connsiteY0" fmla="*/ 0 h 1572576"/>
              <a:gd name="connsiteX1" fmla="*/ 868413 w 8661437"/>
              <a:gd name="connsiteY1" fmla="*/ 1565189 h 1572576"/>
              <a:gd name="connsiteX2" fmla="*/ 209386 w 8661437"/>
              <a:gd name="connsiteY2" fmla="*/ 1054443 h 1572576"/>
              <a:gd name="connsiteX3" fmla="*/ 209386 w 8661437"/>
              <a:gd name="connsiteY3" fmla="*/ 1054443 h 1572576"/>
              <a:gd name="connsiteX0" fmla="*/ 8617587 w 8617616"/>
              <a:gd name="connsiteY0" fmla="*/ 0 h 1573960"/>
              <a:gd name="connsiteX1" fmla="*/ 824592 w 8617616"/>
              <a:gd name="connsiteY1" fmla="*/ 1565189 h 1573960"/>
              <a:gd name="connsiteX2" fmla="*/ 165565 w 8617616"/>
              <a:gd name="connsiteY2" fmla="*/ 1054443 h 1573960"/>
              <a:gd name="connsiteX3" fmla="*/ 74949 w 8617616"/>
              <a:gd name="connsiteY3" fmla="*/ 939113 h 1573960"/>
              <a:gd name="connsiteX0" fmla="*/ 8643634 w 8643663"/>
              <a:gd name="connsiteY0" fmla="*/ 0 h 1589287"/>
              <a:gd name="connsiteX1" fmla="*/ 850639 w 8643663"/>
              <a:gd name="connsiteY1" fmla="*/ 1565189 h 1589287"/>
              <a:gd name="connsiteX2" fmla="*/ 100996 w 8643663"/>
              <a:gd name="connsiteY2" fmla="*/ 939113 h 1589287"/>
              <a:gd name="connsiteX0" fmla="*/ 8915475 w 8915504"/>
              <a:gd name="connsiteY0" fmla="*/ 0 h 1593556"/>
              <a:gd name="connsiteX1" fmla="*/ 1122480 w 8915504"/>
              <a:gd name="connsiteY1" fmla="*/ 1565189 h 1593556"/>
              <a:gd name="connsiteX2" fmla="*/ 372837 w 8915504"/>
              <a:gd name="connsiteY2" fmla="*/ 939113 h 1593556"/>
              <a:gd name="connsiteX0" fmla="*/ 8806696 w 8806725"/>
              <a:gd name="connsiteY0" fmla="*/ 0 h 1594653"/>
              <a:gd name="connsiteX1" fmla="*/ 1013701 w 8806725"/>
              <a:gd name="connsiteY1" fmla="*/ 1565189 h 1594653"/>
              <a:gd name="connsiteX2" fmla="*/ 433127 w 8806725"/>
              <a:gd name="connsiteY2" fmla="*/ 951020 h 1594653"/>
              <a:gd name="connsiteX0" fmla="*/ 8619587 w 8619618"/>
              <a:gd name="connsiteY0" fmla="*/ 0 h 1635702"/>
              <a:gd name="connsiteX1" fmla="*/ 1395711 w 8619618"/>
              <a:gd name="connsiteY1" fmla="*/ 1608052 h 1635702"/>
              <a:gd name="connsiteX2" fmla="*/ 246018 w 8619618"/>
              <a:gd name="connsiteY2" fmla="*/ 951020 h 1635702"/>
              <a:gd name="connsiteX0" fmla="*/ 8430983 w 8431046"/>
              <a:gd name="connsiteY0" fmla="*/ 0 h 1750910"/>
              <a:gd name="connsiteX1" fmla="*/ 4109333 w 8431046"/>
              <a:gd name="connsiteY1" fmla="*/ 1727321 h 1750910"/>
              <a:gd name="connsiteX2" fmla="*/ 57414 w 8431046"/>
              <a:gd name="connsiteY2" fmla="*/ 951020 h 1750910"/>
              <a:gd name="connsiteX0" fmla="*/ 8432563 w 8432628"/>
              <a:gd name="connsiteY0" fmla="*/ 0 h 1731499"/>
              <a:gd name="connsiteX1" fmla="*/ 4110913 w 8432628"/>
              <a:gd name="connsiteY1" fmla="*/ 1727321 h 1731499"/>
              <a:gd name="connsiteX2" fmla="*/ 58994 w 8432628"/>
              <a:gd name="connsiteY2" fmla="*/ 951020 h 1731499"/>
              <a:gd name="connsiteX0" fmla="*/ 8493711 w 8493911"/>
              <a:gd name="connsiteY0" fmla="*/ 0 h 1734393"/>
              <a:gd name="connsiteX1" fmla="*/ 4172061 w 8493911"/>
              <a:gd name="connsiteY1" fmla="*/ 1727321 h 1734393"/>
              <a:gd name="connsiteX2" fmla="*/ 120142 w 8493911"/>
              <a:gd name="connsiteY2" fmla="*/ 951020 h 1734393"/>
              <a:gd name="connsiteX0" fmla="*/ 8231691 w 8231758"/>
              <a:gd name="connsiteY0" fmla="*/ 0 h 1482694"/>
              <a:gd name="connsiteX1" fmla="*/ 4108824 w 8231758"/>
              <a:gd name="connsiteY1" fmla="*/ 1468903 h 1482694"/>
              <a:gd name="connsiteX2" fmla="*/ 56905 w 8231758"/>
              <a:gd name="connsiteY2" fmla="*/ 692602 h 1482694"/>
              <a:gd name="connsiteX0" fmla="*/ 8231691 w 8293235"/>
              <a:gd name="connsiteY0" fmla="*/ 0 h 1482694"/>
              <a:gd name="connsiteX1" fmla="*/ 4108824 w 8293235"/>
              <a:gd name="connsiteY1" fmla="*/ 1468903 h 1482694"/>
              <a:gd name="connsiteX2" fmla="*/ 56905 w 8293235"/>
              <a:gd name="connsiteY2" fmla="*/ 692602 h 1482694"/>
              <a:gd name="connsiteX0" fmla="*/ 8251727 w 8313271"/>
              <a:gd name="connsiteY0" fmla="*/ 0 h 1506323"/>
              <a:gd name="connsiteX1" fmla="*/ 4128860 w 8313271"/>
              <a:gd name="connsiteY1" fmla="*/ 1468903 h 1506323"/>
              <a:gd name="connsiteX2" fmla="*/ 76941 w 8313271"/>
              <a:gd name="connsiteY2" fmla="*/ 692602 h 1506323"/>
              <a:gd name="connsiteX0" fmla="*/ 8251727 w 8313271"/>
              <a:gd name="connsiteY0" fmla="*/ 0 h 1504806"/>
              <a:gd name="connsiteX1" fmla="*/ 4128860 w 8313271"/>
              <a:gd name="connsiteY1" fmla="*/ 1468903 h 1504806"/>
              <a:gd name="connsiteX2" fmla="*/ 76941 w 8313271"/>
              <a:gd name="connsiteY2" fmla="*/ 692602 h 1504806"/>
              <a:gd name="connsiteX0" fmla="*/ 8251727 w 8313271"/>
              <a:gd name="connsiteY0" fmla="*/ 0 h 1487574"/>
              <a:gd name="connsiteX1" fmla="*/ 4128860 w 8313271"/>
              <a:gd name="connsiteY1" fmla="*/ 1468903 h 1487574"/>
              <a:gd name="connsiteX2" fmla="*/ 76941 w 8313271"/>
              <a:gd name="connsiteY2" fmla="*/ 692602 h 148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13271" h="1487574">
                <a:moveTo>
                  <a:pt x="8251727" y="0"/>
                </a:moveTo>
                <a:cubicBezTo>
                  <a:pt x="8804230" y="1810324"/>
                  <a:pt x="5491324" y="1452861"/>
                  <a:pt x="4128860" y="1468903"/>
                </a:cubicBezTo>
                <a:cubicBezTo>
                  <a:pt x="2766396" y="1484945"/>
                  <a:pt x="-544930" y="1461313"/>
                  <a:pt x="76941" y="692602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6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 nodeType="clickPar">
                      <p:stCondLst>
                        <p:cond delay="indefinite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500"/>
                            </p:stCondLst>
                            <p:childTnLst>
                              <p:par>
                                <p:cTn id="2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9" grpId="0"/>
      <p:bldP spid="74" grpId="0"/>
      <p:bldP spid="75" grpId="0"/>
      <p:bldP spid="76" grpId="0"/>
      <p:bldP spid="77" grpId="0"/>
      <p:bldP spid="78" grpId="0"/>
      <p:bldP spid="82" grpId="0" animBg="1"/>
      <p:bldP spid="8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What Makes A Star?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735013"/>
            <a:ext cx="7723187" cy="3711575"/>
          </a:xfrm>
        </p:spPr>
        <p:txBody>
          <a:bodyPr/>
          <a:lstStyle/>
          <a:p>
            <a:pPr eaLnBrk="1" hangingPunct="1"/>
            <a:r>
              <a:rPr lang="en-US" altLang="en-US"/>
              <a:t>Nuclear Fusion</a:t>
            </a:r>
          </a:p>
          <a:p>
            <a:pPr lvl="1" eaLnBrk="1" hangingPunct="1"/>
            <a:r>
              <a:rPr lang="en-US" altLang="en-US"/>
              <a:t> Light elements combine to make heavier elements.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700088" y="3122613"/>
            <a:ext cx="2498725" cy="3106737"/>
          </a:xfrm>
          <a:prstGeom prst="rect">
            <a:avLst/>
          </a:prstGeom>
          <a:noFill/>
          <a:ln>
            <a:noFill/>
          </a:ln>
          <a:effectLst>
            <a:outerShdw dist="50800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/>
              <a:t>Helium fuses to Carbon, Oxygen, Nitrogen …</a:t>
            </a:r>
            <a:endParaRPr lang="en-US" altLang="en-US" sz="2800" b="1"/>
          </a:p>
        </p:txBody>
      </p:sp>
      <p:pic>
        <p:nvPicPr>
          <p:cNvPr id="35845" name="Picture 5" descr="AACHDEK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7" r="4607"/>
          <a:stretch>
            <a:fillRect/>
          </a:stretch>
        </p:blipFill>
        <p:spPr bwMode="auto">
          <a:xfrm>
            <a:off x="3522663" y="2584450"/>
            <a:ext cx="5621337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464A6-E5BB-F655-AF3B-72D44CC63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0402B781-CFEB-E985-2860-9DDBCC673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E735250A-05CF-8C3F-D8FA-1E72F3DC1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Nebulae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Interstellar Cloud Collapse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&amp; planet formation theory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regions observed </a:t>
            </a:r>
          </a:p>
          <a:p>
            <a:r>
              <a:rPr lang="en-US" altLang="en-US" dirty="0"/>
              <a:t> Nuclear Fusion in Stars</a:t>
            </a:r>
          </a:p>
          <a:p>
            <a:pPr lvl="1"/>
            <a:r>
              <a:rPr lang="en-US" altLang="en-US" dirty="0"/>
              <a:t> Fusion Power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Products and Life</a:t>
            </a:r>
          </a:p>
        </p:txBody>
      </p:sp>
    </p:spTree>
    <p:extLst>
      <p:ext uri="{BB962C8B-B14F-4D97-AF65-F5344CB8AC3E}">
        <p14:creationId xmlns:p14="http://schemas.microsoft.com/office/powerpoint/2010/main" val="2383265816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Fusion Releases Energy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2313" y="979488"/>
            <a:ext cx="7697787" cy="2505075"/>
          </a:xfrm>
        </p:spPr>
        <p:txBody>
          <a:bodyPr/>
          <a:lstStyle/>
          <a:p>
            <a:pPr marL="0" indent="0" eaLnBrk="1" hangingPunct="1"/>
            <a:r>
              <a:rPr lang="en-US" altLang="en-US" sz="2600"/>
              <a:t>Mass of 4 H atoms	=  4 x 1.007940 amu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2600"/>
              <a:t>				=  4.031760 amu</a:t>
            </a:r>
          </a:p>
          <a:p>
            <a:pPr marL="0" indent="0" eaLnBrk="1" hangingPunct="1"/>
            <a:r>
              <a:rPr lang="en-US" altLang="en-US" sz="2600"/>
              <a:t>Mass of 1 He atom	=  4.002602 amu</a:t>
            </a:r>
          </a:p>
          <a:p>
            <a:pPr marL="0" indent="0" eaLnBrk="1" hangingPunct="1"/>
            <a:r>
              <a:rPr lang="en-US" altLang="en-US" sz="2600"/>
              <a:t>Difference (loss)	=  0.029158 amu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2600"/>
              <a:t>				=  0.7 % of H</a:t>
            </a:r>
          </a:p>
        </p:txBody>
      </p:sp>
      <p:sp>
        <p:nvSpPr>
          <p:cNvPr id="338948" name="Text Box 4"/>
          <p:cNvSpPr txBox="1">
            <a:spLocks noChangeArrowheads="1"/>
          </p:cNvSpPr>
          <p:nvPr/>
        </p:nvSpPr>
        <p:spPr bwMode="auto">
          <a:xfrm>
            <a:off x="2382838" y="4579938"/>
            <a:ext cx="4378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Where does it go?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09638" y="5588000"/>
            <a:ext cx="7324725" cy="968375"/>
            <a:chOff x="620" y="3229"/>
            <a:chExt cx="4615" cy="610"/>
          </a:xfrm>
        </p:grpSpPr>
        <p:sp>
          <p:nvSpPr>
            <p:cNvPr id="36872" name="Text Box 6"/>
            <p:cNvSpPr txBox="1">
              <a:spLocks noChangeArrowheads="1"/>
            </p:cNvSpPr>
            <p:nvPr/>
          </p:nvSpPr>
          <p:spPr bwMode="auto">
            <a:xfrm>
              <a:off x="620" y="3229"/>
              <a:ext cx="1638" cy="57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5400"/>
                <a:t>E = mc</a:t>
              </a:r>
              <a:r>
                <a:rPr lang="en-US" altLang="en-US" sz="5400" baseline="30000"/>
                <a:t>2</a:t>
              </a:r>
              <a:endParaRPr lang="en-US" altLang="en-US" sz="5400"/>
            </a:p>
          </p:txBody>
        </p:sp>
        <p:sp>
          <p:nvSpPr>
            <p:cNvPr id="338951" name="Text Box 7"/>
            <p:cNvSpPr txBox="1">
              <a:spLocks noChangeArrowheads="1"/>
            </p:cNvSpPr>
            <p:nvPr/>
          </p:nvSpPr>
          <p:spPr bwMode="auto">
            <a:xfrm>
              <a:off x="3597" y="3263"/>
              <a:ext cx="163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5400">
                  <a:solidFill>
                    <a:srgbClr val="FFFF00"/>
                  </a:solidFill>
                  <a:latin typeface="Comic Sans MS" pitchFamily="66" charset="0"/>
                  <a:cs typeface="+mn-cs"/>
                </a:rPr>
                <a:t>Energy!</a:t>
              </a:r>
            </a:p>
          </p:txBody>
        </p:sp>
        <p:sp>
          <p:nvSpPr>
            <p:cNvPr id="338952" name="Line 8"/>
            <p:cNvSpPr>
              <a:spLocks noChangeShapeType="1"/>
            </p:cNvSpPr>
            <p:nvPr/>
          </p:nvSpPr>
          <p:spPr bwMode="auto">
            <a:xfrm flipV="1">
              <a:off x="2304" y="3501"/>
              <a:ext cx="1115" cy="0"/>
            </a:xfrm>
            <a:prstGeom prst="line">
              <a:avLst/>
            </a:prstGeom>
            <a:noFill/>
            <a:ln w="63500">
              <a:solidFill>
                <a:srgbClr val="FFFF00"/>
              </a:solidFill>
              <a:round/>
              <a:headEnd/>
              <a:tailEnd type="triangle" w="lg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239838" y="3744913"/>
            <a:ext cx="6664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0.7% of mass DISAPPEARS! </a:t>
            </a:r>
          </a:p>
        </p:txBody>
      </p:sp>
      <p:sp>
        <p:nvSpPr>
          <p:cNvPr id="10" name="Oval 9"/>
          <p:cNvSpPr/>
          <p:nvPr/>
        </p:nvSpPr>
        <p:spPr>
          <a:xfrm>
            <a:off x="3957638" y="2835275"/>
            <a:ext cx="3292475" cy="639763"/>
          </a:xfrm>
          <a:prstGeom prst="ellipse">
            <a:avLst/>
          </a:prstGeom>
          <a:noFill/>
          <a:ln w="28575">
            <a:solidFill>
              <a:srgbClr val="FFFF00"/>
            </a:solidFill>
          </a:ln>
          <a:effectLst>
            <a:outerShdw dist="25400" dir="8100000" algn="t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FF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8" grpId="0" autoUpdateAnimBg="0"/>
      <p:bldP spid="9" grpId="0" autoUpdateAnimBg="0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4" name="Rectangle 6"/>
          <p:cNvSpPr>
            <a:spLocks noChangeArrowheads="1"/>
          </p:cNvSpPr>
          <p:nvPr/>
        </p:nvSpPr>
        <p:spPr bwMode="auto">
          <a:xfrm>
            <a:off x="0" y="3784600"/>
            <a:ext cx="91440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 algn="ctr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Fusing 1 kg of Hydrogen to Helium would yield 175 MILLION </a:t>
            </a:r>
            <a:r>
              <a:rPr lang="en-US" sz="3200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kWhr</a:t>
            </a: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of energy!!!!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 Of Fusion: Solar Power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769938"/>
            <a:ext cx="8526463" cy="24622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2600"/>
              <a:t>Convert 1 kg of H to He: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/>
              <a:t> 0.7% ( = 7 grams) becomes energy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/>
              <a:t> by E = mc</a:t>
            </a:r>
            <a:r>
              <a:rPr lang="en-US" altLang="en-US" sz="2600" baseline="30000"/>
              <a:t>2</a:t>
            </a:r>
            <a:r>
              <a:rPr lang="en-US" altLang="en-US" sz="2600"/>
              <a:t>,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/>
              <a:t>(0.007 kg)x(3.0 x 10</a:t>
            </a:r>
            <a:r>
              <a:rPr lang="en-US" altLang="en-US" sz="2600" baseline="30000"/>
              <a:t>8</a:t>
            </a:r>
            <a:r>
              <a:rPr lang="en-US" altLang="en-US" sz="2600"/>
              <a:t> m/s)</a:t>
            </a:r>
            <a:r>
              <a:rPr lang="en-US" altLang="en-US" sz="2600" baseline="30000"/>
              <a:t>2 	</a:t>
            </a:r>
            <a:r>
              <a:rPr lang="en-US" altLang="en-US" sz="2600"/>
              <a:t>= 630 trillion joules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/>
              <a:t>						= 175 million kWhr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1000"/>
              <a:t>	</a:t>
            </a:r>
            <a:r>
              <a:rPr lang="en-US" altLang="en-US" sz="500"/>
              <a:t>				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596265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>
            <a:lvl1pPr marL="342900" indent="-3429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00050" indent="-17145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eaLnBrk="1" hangingPunct="1">
              <a:spcBef>
                <a:spcPct val="20000"/>
              </a:spcBef>
              <a:buFont typeface="Webdings" pitchFamily="18" charset="2"/>
              <a:buNone/>
            </a:pPr>
            <a:r>
              <a:rPr lang="en-US" altLang="en-US" sz="2400">
                <a:solidFill>
                  <a:srgbClr val="FFFF00"/>
                </a:solidFill>
                <a:latin typeface="Comic Sans MS" pitchFamily="66" charset="0"/>
              </a:rPr>
              <a:t>1 kWhr (kilo-Watt-hour) = 3.6 x 10</a:t>
            </a:r>
            <a:r>
              <a:rPr lang="en-US" altLang="en-US" sz="2400" baseline="30000">
                <a:solidFill>
                  <a:srgbClr val="FFFF00"/>
                </a:solidFill>
                <a:latin typeface="Comic Sans MS" pitchFamily="66" charset="0"/>
              </a:rPr>
              <a:t>6</a:t>
            </a:r>
            <a:r>
              <a:rPr lang="en-US" altLang="en-US" sz="2400">
                <a:solidFill>
                  <a:srgbClr val="FFFF00"/>
                </a:solidFill>
                <a:latin typeface="Comic Sans MS" pitchFamily="66" charset="0"/>
              </a:rPr>
              <a:t> J (Joules)                                   = power to lift 1 kg of water 224 miles!!</a:t>
            </a:r>
            <a:endParaRPr lang="en-US" altLang="en-US" sz="2400" baseline="3000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 Of Fusion: Solar Power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9938"/>
            <a:ext cx="9144000" cy="641350"/>
          </a:xfrm>
        </p:spPr>
        <p:txBody>
          <a:bodyPr/>
          <a:lstStyle/>
          <a:p>
            <a:pPr marL="114300" lvl="1" indent="0" algn="ctr" eaLnBrk="1" hangingPunct="1">
              <a:buFont typeface="Webdings" pitchFamily="18" charset="2"/>
              <a:buNone/>
            </a:pPr>
            <a:r>
              <a:rPr lang="en-US" altLang="en-US" sz="2600"/>
              <a:t>1 kg of H to He</a:t>
            </a:r>
            <a:r>
              <a:rPr lang="en-US" altLang="en-US" sz="3000" baseline="30000"/>
              <a:t> </a:t>
            </a:r>
            <a:r>
              <a:rPr lang="en-US" altLang="en-US" sz="3000"/>
              <a:t> = 175 x 10</a:t>
            </a:r>
            <a:r>
              <a:rPr lang="en-US" altLang="en-US" sz="3000" baseline="30000"/>
              <a:t>6</a:t>
            </a:r>
            <a:r>
              <a:rPr lang="en-US" altLang="en-US" sz="3000"/>
              <a:t> kWhr</a:t>
            </a:r>
          </a:p>
        </p:txBody>
      </p:sp>
      <p:graphicFrame>
        <p:nvGraphicFramePr>
          <p:cNvPr id="3450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91695"/>
              </p:ext>
            </p:extLst>
          </p:nvPr>
        </p:nvGraphicFramePr>
        <p:xfrm>
          <a:off x="85725" y="2427288"/>
          <a:ext cx="7510463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65280" imgH="507960" progId="Equation.DSMT4">
                  <p:embed/>
                </p:oleObj>
              </mc:Choice>
              <mc:Fallback>
                <p:oleObj name="Equation" r:id="rId2" imgW="3365280" imgH="5079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" y="2427288"/>
                        <a:ext cx="7510463" cy="113347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50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263054"/>
              </p:ext>
            </p:extLst>
          </p:nvPr>
        </p:nvGraphicFramePr>
        <p:xfrm>
          <a:off x="22225" y="3759200"/>
          <a:ext cx="9097963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952880" imgH="457200" progId="Equation.DSMT4">
                  <p:embed/>
                </p:oleObj>
              </mc:Choice>
              <mc:Fallback>
                <p:oleObj name="Equation" r:id="rId4" imgW="4952880" imgH="45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" y="3759200"/>
                        <a:ext cx="9097963" cy="84613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097" name="Line 9"/>
          <p:cNvSpPr>
            <a:spLocks noChangeShapeType="1"/>
          </p:cNvSpPr>
          <p:nvPr/>
        </p:nvSpPr>
        <p:spPr bwMode="auto">
          <a:xfrm rot="2700000" flipH="1">
            <a:off x="2228850" y="2441573"/>
            <a:ext cx="173038" cy="587375"/>
          </a:xfrm>
          <a:prstGeom prst="line">
            <a:avLst/>
          </a:prstGeom>
          <a:noFill/>
          <a:ln w="317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1350963"/>
            <a:ext cx="91440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  <a:hlinkClick r:id="rId6"/>
              </a:rPr>
              <a:t>NY 2021 Fossil Fuel use</a:t>
            </a: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= 2375 x 10</a:t>
            </a:r>
            <a:r>
              <a:rPr lang="en-US" sz="32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12</a:t>
            </a: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BTU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1809750"/>
            <a:ext cx="75152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 algn="ctr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5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			</a:t>
            </a:r>
          </a:p>
          <a:p>
            <a:pPr marL="0" lvl="1" algn="ctr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24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1 kilowatt hour = 3,412 British Thermal Units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4773613"/>
            <a:ext cx="9144000" cy="5318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400050" indent="-1714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lvl="1" indent="0" algn="ctr" eaLnBrk="1" hangingPunct="1">
              <a:buFont typeface="Webdings" pitchFamily="18" charset="2"/>
              <a:buNone/>
            </a:pPr>
            <a:r>
              <a:rPr lang="en-US" altLang="en-US" sz="2400" dirty="0"/>
              <a:t>1 kg H = 11.112 m</a:t>
            </a:r>
            <a:r>
              <a:rPr lang="en-US" altLang="en-US" sz="2400" baseline="30000" dirty="0"/>
              <a:t>3</a:t>
            </a:r>
            <a:r>
              <a:rPr lang="en-US" altLang="en-US" sz="2400" dirty="0"/>
              <a:t> at STP, Hindenburg carried 200,000 m</a:t>
            </a:r>
            <a:r>
              <a:rPr lang="en-US" altLang="en-US" sz="2400" baseline="30000" dirty="0"/>
              <a:t>3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rot="2700000" flipH="1">
            <a:off x="4108450" y="2925762"/>
            <a:ext cx="173038" cy="587375"/>
          </a:xfrm>
          <a:prstGeom prst="line">
            <a:avLst/>
          </a:prstGeom>
          <a:noFill/>
          <a:ln w="317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588312"/>
              </p:ext>
            </p:extLst>
          </p:nvPr>
        </p:nvGraphicFramePr>
        <p:xfrm>
          <a:off x="0" y="5435600"/>
          <a:ext cx="9142413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194080" imgH="507960" progId="Equation.DSMT4">
                  <p:embed/>
                </p:oleObj>
              </mc:Choice>
              <mc:Fallback>
                <p:oleObj name="Equation" r:id="rId7" imgW="5194080" imgH="5079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435600"/>
                        <a:ext cx="9142413" cy="8953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49" name="Picture 37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624635"/>
            <a:ext cx="1285875" cy="76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45" y="1764102"/>
            <a:ext cx="6230711" cy="1645848"/>
          </a:xfrm>
          <a:prstGeom prst="rect">
            <a:avLst/>
          </a:prstGeom>
        </p:spPr>
      </p:pic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2061972" y="6326188"/>
            <a:ext cx="5020056" cy="5318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400050" indent="-1714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lvl="1" indent="0" algn="ctr" eaLnBrk="1" hangingPunct="1">
              <a:buFont typeface="Webdings" pitchFamily="18" charset="2"/>
              <a:buNone/>
            </a:pPr>
            <a:r>
              <a:rPr lang="en-US" altLang="en-US" sz="2400" dirty="0"/>
              <a:t>... that’s not very much hydrogen!!</a:t>
            </a:r>
            <a:endParaRPr lang="en-US" altLang="en-US" sz="24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5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5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7" grpId="0" animBg="1"/>
      <p:bldP spid="12" grpId="0"/>
      <p:bldP spid="14" grpId="0"/>
      <p:bldP spid="15" grpId="0" animBg="1"/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 Of Fusion: Solar Power</a:t>
            </a:r>
          </a:p>
        </p:txBody>
      </p:sp>
      <p:graphicFrame>
        <p:nvGraphicFramePr>
          <p:cNvPr id="3450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298744"/>
              </p:ext>
            </p:extLst>
          </p:nvPr>
        </p:nvGraphicFramePr>
        <p:xfrm>
          <a:off x="448469" y="1876298"/>
          <a:ext cx="8247063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695400" imgH="482400" progId="Equation.DSMT4">
                  <p:embed/>
                </p:oleObj>
              </mc:Choice>
              <mc:Fallback>
                <p:oleObj name="Equation" r:id="rId2" imgW="36954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469" y="1876298"/>
                        <a:ext cx="8247063" cy="1077913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097" name="Line 9"/>
          <p:cNvSpPr>
            <a:spLocks noChangeShapeType="1"/>
          </p:cNvSpPr>
          <p:nvPr/>
        </p:nvSpPr>
        <p:spPr bwMode="auto">
          <a:xfrm rot="2700000" flipH="1">
            <a:off x="2542793" y="1873122"/>
            <a:ext cx="173038" cy="587375"/>
          </a:xfrm>
          <a:prstGeom prst="line">
            <a:avLst/>
          </a:prstGeom>
          <a:noFill/>
          <a:ln w="317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836613"/>
            <a:ext cx="91440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2021: NY got 5.7 Trillion BTU from Coal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1295400"/>
            <a:ext cx="75152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 algn="ctr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5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			</a:t>
            </a:r>
          </a:p>
          <a:p>
            <a:pPr marL="0" lvl="1" algn="ctr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24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1 kilowatt hour = 3,412 British Thermal Units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rot="2700000" flipH="1">
            <a:off x="4931409" y="2356549"/>
            <a:ext cx="173038" cy="587375"/>
          </a:xfrm>
          <a:prstGeom prst="line">
            <a:avLst/>
          </a:prstGeom>
          <a:noFill/>
          <a:ln w="317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8949" name="Picture 37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2481"/>
            <a:ext cx="1590675" cy="94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3259138"/>
            <a:ext cx="4733925" cy="5318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400050" indent="-1714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lvl="1" indent="0" algn="ctr" eaLnBrk="1" hangingPunct="1">
              <a:buFont typeface="Webdings" pitchFamily="18" charset="2"/>
              <a:buNone/>
            </a:pPr>
            <a:r>
              <a:rPr lang="en-US" altLang="en-US" sz="2400" dirty="0"/>
              <a:t>1 ton of coal yields 1,927 </a:t>
            </a:r>
            <a:r>
              <a:rPr lang="en-US" altLang="en-US" sz="2400" dirty="0" err="1"/>
              <a:t>kWhr</a:t>
            </a:r>
            <a:endParaRPr lang="en-US" altLang="en-US" sz="2400" baseline="30000" dirty="0"/>
          </a:p>
        </p:txBody>
      </p:sp>
      <p:pic>
        <p:nvPicPr>
          <p:cNvPr id="16" name="Picture 5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52763"/>
            <a:ext cx="44196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4943475" y="3286125"/>
            <a:ext cx="3686175" cy="209550"/>
          </a:xfrm>
          <a:prstGeom prst="roundRect">
            <a:avLst/>
          </a:prstGeom>
          <a:noFill/>
          <a:ln>
            <a:solidFill>
              <a:srgbClr val="FF3300"/>
            </a:solidFill>
          </a:ln>
          <a:effectLst>
            <a:outerShdw dist="25400" dir="2700000" algn="ctr" rotWithShape="0">
              <a:srgbClr val="FFFF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293792"/>
              </p:ext>
            </p:extLst>
          </p:nvPr>
        </p:nvGraphicFramePr>
        <p:xfrm>
          <a:off x="401638" y="4022725"/>
          <a:ext cx="8340725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114800" imgH="507960" progId="Equation.DSMT4">
                  <p:embed/>
                </p:oleObj>
              </mc:Choice>
              <mc:Fallback>
                <p:oleObj name="Equation" r:id="rId8" imgW="411480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1638" y="4022725"/>
                        <a:ext cx="8340725" cy="1030288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6" descr="http://www.railroad-line.com/forum/data/Rick/200710111221_LennyCoalCar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2" t="29529" r="7649" b="23988"/>
          <a:stretch>
            <a:fillRect/>
          </a:stretch>
        </p:blipFill>
        <p:spPr bwMode="auto">
          <a:xfrm>
            <a:off x="4259263" y="5265738"/>
            <a:ext cx="3629025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698625" y="5264150"/>
            <a:ext cx="2351088" cy="13160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lvl="1" algn="ctr" eaLnBrk="1" hangingPunct="1">
              <a:buFont typeface="Webdings" pitchFamily="18" charset="2"/>
              <a:buNone/>
            </a:pPr>
            <a:r>
              <a:rPr lang="en-US" altLang="en-US" sz="2400" dirty="0"/>
              <a:t>That’s 8,670              100-ton train cars of coal! </a:t>
            </a:r>
            <a:endParaRPr lang="en-US" alt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33648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45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7" grpId="0" animBg="1"/>
      <p:bldP spid="11" grpId="0"/>
      <p:bldP spid="12" grpId="0"/>
      <p:bldP spid="15" grpId="0" animBg="1"/>
      <p:bldP spid="13" grpId="0"/>
      <p:bldP spid="17" grpId="0" animBg="1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 Of Fusion: Solar Power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836613"/>
            <a:ext cx="91440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2021: NY got 5.7 Trillion BTU from Coal </a:t>
            </a:r>
          </a:p>
        </p:txBody>
      </p:sp>
      <p:pic>
        <p:nvPicPr>
          <p:cNvPr id="19" name="Picture 6" descr="http://www.railroad-line.com/forum/data/Rick/200710111221_LennyCoalCa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2" t="29529" r="7649" b="23988"/>
          <a:stretch>
            <a:fillRect/>
          </a:stretch>
        </p:blipFill>
        <p:spPr bwMode="auto">
          <a:xfrm>
            <a:off x="4259263" y="5265738"/>
            <a:ext cx="3629025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698625" y="5264150"/>
            <a:ext cx="2351088" cy="13160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lvl="1" algn="ctr" eaLnBrk="1" hangingPunct="1">
              <a:buNone/>
            </a:pPr>
            <a:r>
              <a:rPr lang="en-US" altLang="en-US" sz="2400" dirty="0"/>
              <a:t>That’s 8,670              100-ton train cars of coal! </a:t>
            </a:r>
            <a:endParaRPr lang="en-US" altLang="en-US" sz="2400" baseline="30000" dirty="0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0" y="1379538"/>
            <a:ext cx="91440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2021: NY used 866,930 million tons of coal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571794"/>
              </p:ext>
            </p:extLst>
          </p:nvPr>
        </p:nvGraphicFramePr>
        <p:xfrm>
          <a:off x="1597025" y="1995488"/>
          <a:ext cx="5951538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97280" imgH="507960" progId="Equation.DSMT4">
                  <p:embed/>
                </p:oleObj>
              </mc:Choice>
              <mc:Fallback>
                <p:oleObj name="Equation" r:id="rId3" imgW="379728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025" y="1995488"/>
                        <a:ext cx="5951538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6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2965450"/>
            <a:ext cx="21367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2965450"/>
            <a:ext cx="25130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0" y="3770313"/>
            <a:ext cx="9144000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400050" lvl="1" indent="-171450" algn="ctr">
              <a:spcBef>
                <a:spcPct val="20000"/>
              </a:spcBef>
              <a:buFont typeface="Webdings" pitchFamily="18" charset="2"/>
              <a:buNone/>
              <a:defRPr/>
            </a:pPr>
            <a:r>
              <a:rPr lang="en-US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Let’s work to develop fusion so we can use     one ton of hydrogen instead!! </a:t>
            </a:r>
          </a:p>
        </p:txBody>
      </p:sp>
    </p:spTree>
    <p:extLst>
      <p:ext uri="{BB962C8B-B14F-4D97-AF65-F5344CB8AC3E}">
        <p14:creationId xmlns:p14="http://schemas.microsoft.com/office/powerpoint/2010/main" val="397518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5E0EE-F95B-6252-179B-4C7D5986E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EE71C34-C74A-9E3B-9FB8-A75148F20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D5D54F8E-A625-01F1-BF25-2ED7924D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/>
              <a:t> Nebulae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Interstellar Cloud Collapse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&amp; planet formation theory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regions observed 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Nuclear Fusion in Stars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Power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Products and Life</a:t>
            </a:r>
          </a:p>
        </p:txBody>
      </p:sp>
    </p:spTree>
    <p:extLst>
      <p:ext uri="{BB962C8B-B14F-4D97-AF65-F5344CB8AC3E}">
        <p14:creationId xmlns:p14="http://schemas.microsoft.com/office/powerpoint/2010/main" val="1247668662"/>
      </p:ext>
    </p:extLst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A4DDE-0EB6-8092-9481-31DBC0F29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A652242-CEC4-3672-A70D-104E7E824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7B5555CE-513A-4DFC-F602-0CEB75DF7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Nebulae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Interstellar Cloud Collapse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&amp; planet formation theory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Star regions observed </a:t>
            </a:r>
          </a:p>
          <a:p>
            <a:r>
              <a:rPr lang="en-US" altLang="en-US" dirty="0"/>
              <a:t> Nuclear Fusion in Stars</a:t>
            </a:r>
          </a:p>
          <a:p>
            <a:pPr lvl="1"/>
            <a:r>
              <a:rPr lang="en-US" altLang="en-US" dirty="0"/>
              <a:t> Fusion Power</a:t>
            </a:r>
          </a:p>
          <a:p>
            <a:pPr lvl="1"/>
            <a:r>
              <a:rPr lang="en-US" altLang="en-US" dirty="0"/>
              <a:t> Fusion Products and Life</a:t>
            </a:r>
          </a:p>
        </p:txBody>
      </p:sp>
    </p:spTree>
    <p:extLst>
      <p:ext uri="{BB962C8B-B14F-4D97-AF65-F5344CB8AC3E}">
        <p14:creationId xmlns:p14="http://schemas.microsoft.com/office/powerpoint/2010/main" val="1248745177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Products Of Stellar Fusion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490663"/>
            <a:ext cx="8204200" cy="1649412"/>
          </a:xfrm>
        </p:spPr>
        <p:txBody>
          <a:bodyPr/>
          <a:lstStyle/>
          <a:p>
            <a:pPr algn="ctr" eaLnBrk="1" hangingPunct="1"/>
            <a:r>
              <a:rPr lang="en-US" altLang="en-US" sz="4400"/>
              <a:t>Early universe was               75% H, 25% He</a:t>
            </a:r>
          </a:p>
        </p:txBody>
      </p:sp>
      <p:sp>
        <p:nvSpPr>
          <p:cNvPr id="340996" name="Text Box 4"/>
          <p:cNvSpPr txBox="1">
            <a:spLocks noChangeArrowheads="1"/>
          </p:cNvSpPr>
          <p:nvPr/>
        </p:nvSpPr>
        <p:spPr bwMode="auto">
          <a:xfrm>
            <a:off x="1408113" y="3127375"/>
            <a:ext cx="6329362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5400">
                <a:solidFill>
                  <a:srgbClr val="FFFF00"/>
                </a:solidFill>
                <a:latin typeface="Comic Sans MS" pitchFamily="66" charset="0"/>
                <a:cs typeface="+mn-cs"/>
              </a:rPr>
              <a:t>All other elements are the products of stars!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What Makes A Star?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735013"/>
            <a:ext cx="7723187" cy="3711575"/>
          </a:xfrm>
        </p:spPr>
        <p:txBody>
          <a:bodyPr/>
          <a:lstStyle/>
          <a:p>
            <a:pPr eaLnBrk="1" hangingPunct="1"/>
            <a:r>
              <a:rPr lang="en-US" altLang="en-US"/>
              <a:t>Nuclear Fusion</a:t>
            </a:r>
          </a:p>
          <a:p>
            <a:pPr lvl="1" eaLnBrk="1" hangingPunct="1"/>
            <a:r>
              <a:rPr lang="en-US" altLang="en-US"/>
              <a:t> Light elements combine to make heavier elements.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700088" y="3122613"/>
            <a:ext cx="2498725" cy="31067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/>
              <a:t>Helium fuses to Carbon, Oxygen, Nitrogen …</a:t>
            </a:r>
            <a:endParaRPr lang="en-US" altLang="en-US" sz="2800" b="1"/>
          </a:p>
        </p:txBody>
      </p:sp>
      <p:pic>
        <p:nvPicPr>
          <p:cNvPr id="43013" name="Picture 5" descr="AACHDEK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7" r="4607"/>
          <a:stretch>
            <a:fillRect/>
          </a:stretch>
        </p:blipFill>
        <p:spPr bwMode="auto">
          <a:xfrm>
            <a:off x="3522663" y="2584450"/>
            <a:ext cx="5621337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 rot="-1667226">
            <a:off x="1160463" y="1700213"/>
            <a:ext cx="6823075" cy="34163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540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latin typeface="Algerian" pitchFamily="82" charset="0"/>
              </a:rPr>
              <a:t>Everything we’re made of (except hydrogen) came from the stars!!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What Makes A Star?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735013"/>
            <a:ext cx="7723187" cy="3711575"/>
          </a:xfrm>
        </p:spPr>
        <p:txBody>
          <a:bodyPr/>
          <a:lstStyle/>
          <a:p>
            <a:pPr eaLnBrk="1" hangingPunct="1"/>
            <a:r>
              <a:rPr lang="en-US" altLang="en-US"/>
              <a:t>Nuclear Fusion</a:t>
            </a:r>
          </a:p>
          <a:p>
            <a:pPr lvl="1" eaLnBrk="1" hangingPunct="1"/>
            <a:r>
              <a:rPr lang="en-US" altLang="en-US"/>
              <a:t> Light elements combine to make heavier elements.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700088" y="3122613"/>
            <a:ext cx="2498725" cy="31067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/>
              <a:t>Helium fuses to Carbon, Oxygen, Nitrogen …</a:t>
            </a:r>
            <a:endParaRPr lang="en-US" altLang="en-US" sz="2800" b="1"/>
          </a:p>
        </p:txBody>
      </p:sp>
      <p:pic>
        <p:nvPicPr>
          <p:cNvPr id="44037" name="Picture 5" descr="AACHDEK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7" r="4607"/>
          <a:stretch>
            <a:fillRect/>
          </a:stretch>
        </p:blipFill>
        <p:spPr bwMode="auto">
          <a:xfrm>
            <a:off x="3522663" y="2584450"/>
            <a:ext cx="5621337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Box 1"/>
          <p:cNvSpPr txBox="1">
            <a:spLocks noChangeArrowheads="1"/>
          </p:cNvSpPr>
          <p:nvPr/>
        </p:nvSpPr>
        <p:spPr bwMode="auto">
          <a:xfrm rot="-1667226">
            <a:off x="1160463" y="1700213"/>
            <a:ext cx="6823075" cy="34163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540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latin typeface="Algerian" pitchFamily="82" charset="0"/>
              </a:rPr>
              <a:t>Everything we’re made of (except hydrogen) came from the stars!!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2660650"/>
            <a:ext cx="9144000" cy="92392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dist="2540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rgbClr val="FF3300"/>
                </a:solidFill>
                <a:latin typeface="Algerian" pitchFamily="82" charset="0"/>
              </a:rPr>
              <a:t>YOU are Star-stuff!!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4213"/>
          </a:xfrm>
        </p:spPr>
        <p:txBody>
          <a:bodyPr/>
          <a:lstStyle/>
          <a:p>
            <a:pPr eaLnBrk="1" hangingPunct="1"/>
            <a:r>
              <a:rPr lang="en-US" altLang="en-US"/>
              <a:t>Substance Of Life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766763"/>
            <a:ext cx="8683625" cy="3632200"/>
          </a:xfrm>
        </p:spPr>
        <p:txBody>
          <a:bodyPr/>
          <a:lstStyle/>
          <a:p>
            <a:pPr eaLnBrk="1" hangingPunct="1"/>
            <a:r>
              <a:rPr lang="en-US" altLang="en-US" sz="3600"/>
              <a:t>Life requires H, C, O, &amp; N</a:t>
            </a:r>
          </a:p>
          <a:p>
            <a:pPr lvl="1" eaLnBrk="1" hangingPunct="1"/>
            <a:r>
              <a:rPr lang="en-US" altLang="en-US" sz="3200"/>
              <a:t> All elements of life came from stars that lived AND DIED before the sun formed.</a:t>
            </a:r>
          </a:p>
          <a:p>
            <a:pPr lvl="1" eaLnBrk="1" hangingPunct="1"/>
            <a:r>
              <a:rPr lang="en-US" altLang="en-US" sz="3200"/>
              <a:t> Sun is a 2</a:t>
            </a:r>
            <a:r>
              <a:rPr lang="en-US" altLang="en-US" sz="3200" baseline="30000"/>
              <a:t>nd</a:t>
            </a:r>
            <a:r>
              <a:rPr lang="en-US" altLang="en-US" sz="3200"/>
              <a:t> or 3</a:t>
            </a:r>
            <a:r>
              <a:rPr lang="en-US" altLang="en-US" sz="3200" baseline="30000"/>
              <a:t>rd</a:t>
            </a:r>
            <a:r>
              <a:rPr lang="en-US" altLang="en-US" sz="3200"/>
              <a:t> generation star </a:t>
            </a:r>
          </a:p>
          <a:p>
            <a:pPr lvl="2" eaLnBrk="1" hangingPunct="1"/>
            <a:r>
              <a:rPr lang="en-US" altLang="en-US" sz="2800"/>
              <a:t> 1</a:t>
            </a:r>
            <a:r>
              <a:rPr lang="en-US" altLang="en-US" sz="2800" baseline="30000"/>
              <a:t>st</a:t>
            </a:r>
            <a:r>
              <a:rPr lang="en-US" altLang="en-US" sz="2800"/>
              <a:t> stars were pure hydrogen and helium)</a:t>
            </a:r>
          </a:p>
        </p:txBody>
      </p:sp>
      <p:sp>
        <p:nvSpPr>
          <p:cNvPr id="342020" name="Text Box 4"/>
          <p:cNvSpPr txBox="1">
            <a:spLocks noChangeArrowheads="1"/>
          </p:cNvSpPr>
          <p:nvPr/>
        </p:nvSpPr>
        <p:spPr bwMode="auto">
          <a:xfrm>
            <a:off x="0" y="4171950"/>
            <a:ext cx="9144000" cy="2062163"/>
          </a:xfrm>
          <a:prstGeom prst="rect">
            <a:avLst/>
          </a:prstGeom>
          <a:noFill/>
          <a:ln>
            <a:noFill/>
          </a:ln>
          <a:effectLst>
            <a:outerShdw dist="25401" dir="2700000" algn="ctr" rotWithShape="0">
              <a:srgbClr val="FFFF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</a:rPr>
              <a:t>“We are the matter of the cosmos contemplating itself.”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</a:rPr>
              <a:t> - Carl Sagan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20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Exploring the STARS!</a:t>
            </a:r>
          </a:p>
        </p:txBody>
      </p:sp>
      <p:sp>
        <p:nvSpPr>
          <p:cNvPr id="337926" name="WordArt 6"/>
          <p:cNvSpPr>
            <a:spLocks noChangeArrowheads="1" noChangeShapeType="1" noTextEdit="1"/>
          </p:cNvSpPr>
          <p:nvPr/>
        </p:nvSpPr>
        <p:spPr bwMode="auto">
          <a:xfrm rot="20525623">
            <a:off x="173687" y="1963982"/>
            <a:ext cx="8762399" cy="284337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Left">
              <a:avLst>
                <a:gd name="adj" fmla="val 33333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sy="50000" rotWithShape="0">
                    <a:srgbClr val="FF0000"/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Arial" charset="0"/>
              </a:rPr>
              <a:t>The Adventure Continues!</a:t>
            </a:r>
          </a:p>
        </p:txBody>
      </p:sp>
    </p:spTree>
    <p:extLst>
      <p:ext uri="{BB962C8B-B14F-4D97-AF65-F5344CB8AC3E}">
        <p14:creationId xmlns:p14="http://schemas.microsoft.com/office/powerpoint/2010/main" val="367584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7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Nebulae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 Fuzzy blurs</a:t>
            </a:r>
          </a:p>
          <a:p>
            <a:pPr eaLnBrk="1" hangingPunct="1"/>
            <a:r>
              <a:rPr lang="en-US" altLang="en-US" dirty="0"/>
              <a:t> Gas &amp; dust clouds, star clusters, galaxies</a:t>
            </a:r>
          </a:p>
          <a:p>
            <a:pPr lvl="1" eaLnBrk="1" hangingPunct="1"/>
            <a:r>
              <a:rPr lang="en-US" altLang="en-US" dirty="0"/>
              <a:t> Messier Objects</a:t>
            </a:r>
          </a:p>
          <a:p>
            <a:pPr lvl="2" eaLnBrk="1" hangingPunct="1"/>
            <a:r>
              <a:rPr lang="en-US" altLang="en-US" dirty="0"/>
              <a:t> Charles Messier in 1781</a:t>
            </a:r>
          </a:p>
          <a:p>
            <a:pPr lvl="2" eaLnBrk="1" hangingPunct="1"/>
            <a:r>
              <a:rPr lang="en-US" altLang="en-US" dirty="0"/>
              <a:t> “uninteresting” non-comets</a:t>
            </a:r>
          </a:p>
          <a:p>
            <a:pPr lvl="2" eaLnBrk="1" hangingPunct="1"/>
            <a:r>
              <a:rPr lang="en-US" altLang="en-US" dirty="0"/>
              <a:t> </a:t>
            </a:r>
            <a:r>
              <a:rPr lang="en-US" altLang="en-US" dirty="0" err="1"/>
              <a:t>eg.</a:t>
            </a:r>
            <a:r>
              <a:rPr lang="en-US" altLang="en-US" dirty="0"/>
              <a:t> M31 = Andromeda Galaxy, M42 = Orion Nebula</a:t>
            </a:r>
          </a:p>
          <a:p>
            <a:pPr lvl="1" eaLnBrk="1" hangingPunct="1"/>
            <a:r>
              <a:rPr lang="en-US" altLang="en-US" dirty="0"/>
              <a:t> NGC Objects</a:t>
            </a:r>
          </a:p>
          <a:p>
            <a:pPr lvl="2" eaLnBrk="1" hangingPunct="1"/>
            <a:r>
              <a:rPr lang="en-US" altLang="en-US" dirty="0"/>
              <a:t> New General Catalog by Dreyer 1888</a:t>
            </a:r>
          </a:p>
          <a:p>
            <a:pPr lvl="2" eaLnBrk="1" hangingPunct="1"/>
            <a:r>
              <a:rPr lang="en-US" altLang="en-US" dirty="0"/>
              <a:t> all Messier objects + additional objects</a:t>
            </a:r>
          </a:p>
          <a:p>
            <a:pPr lvl="1"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C4BB-9467-9C2A-624E-108EE6F9E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DA473360-A03F-8AF0-DF03-2798C2154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Nebulae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DCDCBDD-48CA-998F-900C-DEE8E1E8D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 Fuzzy blurs</a:t>
            </a:r>
          </a:p>
          <a:p>
            <a:pPr eaLnBrk="1" hangingPunct="1"/>
            <a:r>
              <a:rPr lang="en-US" altLang="en-US" dirty="0"/>
              <a:t> Gas &amp; dust clouds, star clusters, galaxies</a:t>
            </a:r>
          </a:p>
          <a:p>
            <a:pPr lvl="1" eaLnBrk="1" hangingPunct="1"/>
            <a:r>
              <a:rPr lang="en-US" altLang="en-US" dirty="0"/>
              <a:t> Messier Objects</a:t>
            </a:r>
          </a:p>
          <a:p>
            <a:pPr lvl="2" eaLnBrk="1" hangingPunct="1"/>
            <a:r>
              <a:rPr lang="en-US" altLang="en-US" dirty="0"/>
              <a:t> Charles Messier in 1781</a:t>
            </a:r>
          </a:p>
          <a:p>
            <a:pPr lvl="2" eaLnBrk="1" hangingPunct="1"/>
            <a:r>
              <a:rPr lang="en-US" altLang="en-US" dirty="0"/>
              <a:t> “uninteresting” non-comets</a:t>
            </a:r>
          </a:p>
          <a:p>
            <a:pPr lvl="2" eaLnBrk="1" hangingPunct="1"/>
            <a:r>
              <a:rPr lang="en-US" altLang="en-US" dirty="0"/>
              <a:t> </a:t>
            </a:r>
            <a:r>
              <a:rPr lang="en-US" altLang="en-US" dirty="0" err="1"/>
              <a:t>eg.</a:t>
            </a:r>
            <a:r>
              <a:rPr lang="en-US" altLang="en-US" dirty="0"/>
              <a:t> M31 = Andromeda Galaxy, M42 = Orion Nebula</a:t>
            </a:r>
          </a:p>
          <a:p>
            <a:pPr lvl="1" eaLnBrk="1" hangingPunct="1"/>
            <a:r>
              <a:rPr lang="en-US" altLang="en-US" dirty="0"/>
              <a:t> NGC Objects</a:t>
            </a:r>
          </a:p>
          <a:p>
            <a:pPr lvl="2" eaLnBrk="1" hangingPunct="1"/>
            <a:r>
              <a:rPr lang="en-US" altLang="en-US" dirty="0"/>
              <a:t> New General Catalog by Dreyer 1888</a:t>
            </a:r>
          </a:p>
          <a:p>
            <a:pPr lvl="2" eaLnBrk="1" hangingPunct="1"/>
            <a:r>
              <a:rPr lang="en-US" altLang="en-US" dirty="0"/>
              <a:t> all Messier objects + additional objects</a:t>
            </a:r>
          </a:p>
          <a:p>
            <a:pPr lvl="1" eaLnBrk="1" hangingPunct="1"/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8F111E-5052-EBB4-18F6-96824F0F8A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6" y="820810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DDAC43-A828-92DD-88E5-78C8D3A05617}"/>
              </a:ext>
            </a:extLst>
          </p:cNvPr>
          <p:cNvSpPr txBox="1"/>
          <p:nvPr/>
        </p:nvSpPr>
        <p:spPr>
          <a:xfrm>
            <a:off x="0" y="2962473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0°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52BB9-F79F-2FDE-7B91-EB5D8D6FEA5E}"/>
              </a:ext>
            </a:extLst>
          </p:cNvPr>
          <p:cNvSpPr txBox="1"/>
          <p:nvPr/>
        </p:nvSpPr>
        <p:spPr>
          <a:xfrm>
            <a:off x="-79349" y="3447243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-20°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5C2397-5510-C792-4E75-03ED2F7B04C8}"/>
              </a:ext>
            </a:extLst>
          </p:cNvPr>
          <p:cNvSpPr txBox="1"/>
          <p:nvPr/>
        </p:nvSpPr>
        <p:spPr>
          <a:xfrm>
            <a:off x="-76208" y="3955828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-40°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26D7E-A091-1F85-8804-0912345EA41C}"/>
              </a:ext>
            </a:extLst>
          </p:cNvPr>
          <p:cNvSpPr txBox="1"/>
          <p:nvPr/>
        </p:nvSpPr>
        <p:spPr>
          <a:xfrm>
            <a:off x="-80983" y="4464412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-60°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8C4F5-946C-F69A-43B8-9098ADE0D752}"/>
              </a:ext>
            </a:extLst>
          </p:cNvPr>
          <p:cNvSpPr txBox="1"/>
          <p:nvPr/>
        </p:nvSpPr>
        <p:spPr>
          <a:xfrm>
            <a:off x="-87551" y="1432734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+60°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FBE1F-6105-A44E-055B-94EDFDBF561A}"/>
              </a:ext>
            </a:extLst>
          </p:cNvPr>
          <p:cNvSpPr txBox="1"/>
          <p:nvPr/>
        </p:nvSpPr>
        <p:spPr>
          <a:xfrm>
            <a:off x="-84410" y="1941318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+40°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94EEC1-FEE6-0FB4-582E-AE7E7BE5EF47}"/>
              </a:ext>
            </a:extLst>
          </p:cNvPr>
          <p:cNvSpPr txBox="1"/>
          <p:nvPr/>
        </p:nvSpPr>
        <p:spPr>
          <a:xfrm>
            <a:off x="-89185" y="2449903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+20°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94AF6E-0574-1D62-0A32-91D40B1123DD}"/>
              </a:ext>
            </a:extLst>
          </p:cNvPr>
          <p:cNvSpPr txBox="1"/>
          <p:nvPr/>
        </p:nvSpPr>
        <p:spPr>
          <a:xfrm>
            <a:off x="-80876" y="923348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+80°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243B488-B106-0895-3DE4-F60D55A07ABC}"/>
              </a:ext>
            </a:extLst>
          </p:cNvPr>
          <p:cNvCxnSpPr/>
          <p:nvPr/>
        </p:nvCxnSpPr>
        <p:spPr>
          <a:xfrm>
            <a:off x="1532586" y="2897746"/>
            <a:ext cx="1435994" cy="64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8DC067-80E4-60A8-E3A3-B598395A170C}"/>
              </a:ext>
            </a:extLst>
          </p:cNvPr>
          <p:cNvCxnSpPr>
            <a:cxnSpLocks/>
          </p:cNvCxnSpPr>
          <p:nvPr/>
        </p:nvCxnSpPr>
        <p:spPr>
          <a:xfrm>
            <a:off x="8606" y="3129691"/>
            <a:ext cx="9144000" cy="0"/>
          </a:xfrm>
          <a:prstGeom prst="line">
            <a:avLst/>
          </a:prstGeom>
          <a:ln w="28575">
            <a:solidFill>
              <a:srgbClr val="FF0000"/>
            </a:solidFill>
          </a:ln>
          <a:effectLst>
            <a:outerShdw dist="12700" dir="5400000" algn="ctr" rotWithShape="0">
              <a:srgbClr val="FFFF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F5EA133-9BB9-802F-BD78-570A39B24C85}"/>
              </a:ext>
            </a:extLst>
          </p:cNvPr>
          <p:cNvSpPr txBox="1"/>
          <p:nvPr/>
        </p:nvSpPr>
        <p:spPr>
          <a:xfrm>
            <a:off x="3257377" y="3150360"/>
            <a:ext cx="2629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Celestial Equator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0EEF7C-5326-A6F3-F59B-F3C3990C31D6}"/>
              </a:ext>
            </a:extLst>
          </p:cNvPr>
          <p:cNvSpPr txBox="1"/>
          <p:nvPr/>
        </p:nvSpPr>
        <p:spPr>
          <a:xfrm>
            <a:off x="2394160" y="5493903"/>
            <a:ext cx="4355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+mn-lt"/>
              </a:rPr>
              <a:t>Messier Catalog 1781 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A516934-8EEF-93B6-7959-4132F8935566}"/>
              </a:ext>
            </a:extLst>
          </p:cNvPr>
          <p:cNvSpPr/>
          <p:nvPr/>
        </p:nvSpPr>
        <p:spPr>
          <a:xfrm>
            <a:off x="11017" y="1531348"/>
            <a:ext cx="9110949" cy="3140801"/>
          </a:xfrm>
          <a:custGeom>
            <a:avLst/>
            <a:gdLst>
              <a:gd name="csX0" fmla="*/ 0 w 9110949"/>
              <a:gd name="csY0" fmla="*/ 0 h 3140801"/>
              <a:gd name="csX1" fmla="*/ 1299990 w 9110949"/>
              <a:gd name="csY1" fmla="*/ 594911 h 3140801"/>
              <a:gd name="csX2" fmla="*/ 2368626 w 9110949"/>
              <a:gd name="csY2" fmla="*/ 2390659 h 3140801"/>
              <a:gd name="csX3" fmla="*/ 4219460 w 9110949"/>
              <a:gd name="csY3" fmla="*/ 3139807 h 3140801"/>
              <a:gd name="csX4" fmla="*/ 6092328 w 9110949"/>
              <a:gd name="csY4" fmla="*/ 2324559 h 3140801"/>
              <a:gd name="csX5" fmla="*/ 7094862 w 9110949"/>
              <a:gd name="csY5" fmla="*/ 683046 h 3140801"/>
              <a:gd name="csX6" fmla="*/ 9110949 w 9110949"/>
              <a:gd name="csY6" fmla="*/ 77118 h 31408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110949" h="3140801">
                <a:moveTo>
                  <a:pt x="0" y="0"/>
                </a:moveTo>
                <a:cubicBezTo>
                  <a:pt x="335096" y="0"/>
                  <a:pt x="905219" y="196468"/>
                  <a:pt x="1299990" y="594911"/>
                </a:cubicBezTo>
                <a:cubicBezTo>
                  <a:pt x="1694761" y="993354"/>
                  <a:pt x="1882048" y="1966510"/>
                  <a:pt x="2368626" y="2390659"/>
                </a:cubicBezTo>
                <a:cubicBezTo>
                  <a:pt x="2855204" y="2814808"/>
                  <a:pt x="3565792" y="3161841"/>
                  <a:pt x="4219460" y="3139807"/>
                </a:cubicBezTo>
                <a:cubicBezTo>
                  <a:pt x="4873128" y="3117773"/>
                  <a:pt x="5646144" y="2767069"/>
                  <a:pt x="6092328" y="2324559"/>
                </a:cubicBezTo>
                <a:cubicBezTo>
                  <a:pt x="6538512" y="1882049"/>
                  <a:pt x="6657860" y="1101687"/>
                  <a:pt x="7094862" y="683046"/>
                </a:cubicBezTo>
                <a:cubicBezTo>
                  <a:pt x="7531864" y="264405"/>
                  <a:pt x="8404952" y="50494"/>
                  <a:pt x="9110949" y="77118"/>
                </a:cubicBezTo>
              </a:path>
            </a:pathLst>
          </a:cu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B34791-5E1C-BB50-BECE-E5EDCB626E3E}"/>
              </a:ext>
            </a:extLst>
          </p:cNvPr>
          <p:cNvSpPr txBox="1"/>
          <p:nvPr/>
        </p:nvSpPr>
        <p:spPr>
          <a:xfrm>
            <a:off x="8344758" y="3101284"/>
            <a:ext cx="827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East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6E15FF-3975-8B5C-9005-1C435CAF7A05}"/>
              </a:ext>
            </a:extLst>
          </p:cNvPr>
          <p:cNvSpPr txBox="1"/>
          <p:nvPr/>
        </p:nvSpPr>
        <p:spPr>
          <a:xfrm>
            <a:off x="-127278" y="3101284"/>
            <a:ext cx="966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West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0F788F-8EA6-900D-A7DB-B60A2A4EE2D1}"/>
              </a:ext>
            </a:extLst>
          </p:cNvPr>
          <p:cNvSpPr txBox="1"/>
          <p:nvPr/>
        </p:nvSpPr>
        <p:spPr>
          <a:xfrm>
            <a:off x="887068" y="1406077"/>
            <a:ext cx="2727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Milky Way Galaxy</a:t>
            </a:r>
          </a:p>
        </p:txBody>
      </p:sp>
    </p:spTree>
    <p:extLst>
      <p:ext uri="{BB962C8B-B14F-4D97-AF65-F5344CB8AC3E}">
        <p14:creationId xmlns:p14="http://schemas.microsoft.com/office/powerpoint/2010/main" val="34690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5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5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6" grpId="0"/>
      <p:bldP spid="2" grpId="0" animBg="1"/>
      <p:bldP spid="12" grpId="0"/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C6F3-4D6E-74C2-A8A7-DBD38ACFD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FE8AD4E-D3EC-A6C6-56F4-DAE4B92647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Nebulae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B30E6DB-BA14-C1C5-36EA-6DBBAC24A5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 Fuzzy blurs</a:t>
            </a:r>
          </a:p>
          <a:p>
            <a:pPr eaLnBrk="1" hangingPunct="1"/>
            <a:r>
              <a:rPr lang="en-US" altLang="en-US" dirty="0"/>
              <a:t> Gas &amp; dust clouds, star clusters, galaxies</a:t>
            </a:r>
          </a:p>
          <a:p>
            <a:pPr lvl="1" eaLnBrk="1" hangingPunct="1"/>
            <a:r>
              <a:rPr lang="en-US" altLang="en-US" dirty="0"/>
              <a:t> Messier Objects</a:t>
            </a:r>
          </a:p>
          <a:p>
            <a:pPr lvl="2" eaLnBrk="1" hangingPunct="1"/>
            <a:r>
              <a:rPr lang="en-US" altLang="en-US" dirty="0"/>
              <a:t> Charles Messier in 1781</a:t>
            </a:r>
          </a:p>
          <a:p>
            <a:pPr lvl="2" eaLnBrk="1" hangingPunct="1"/>
            <a:r>
              <a:rPr lang="en-US" altLang="en-US" dirty="0"/>
              <a:t> “uninteresting” non-comets</a:t>
            </a:r>
          </a:p>
          <a:p>
            <a:pPr lvl="2" eaLnBrk="1" hangingPunct="1"/>
            <a:r>
              <a:rPr lang="en-US" altLang="en-US" dirty="0"/>
              <a:t> </a:t>
            </a:r>
            <a:r>
              <a:rPr lang="en-US" altLang="en-US" dirty="0" err="1"/>
              <a:t>eg.</a:t>
            </a:r>
            <a:r>
              <a:rPr lang="en-US" altLang="en-US" dirty="0"/>
              <a:t> M31 = Andromeda Galaxy, M42 = Orion Nebula</a:t>
            </a:r>
          </a:p>
          <a:p>
            <a:pPr lvl="1" eaLnBrk="1" hangingPunct="1"/>
            <a:r>
              <a:rPr lang="en-US" altLang="en-US" dirty="0"/>
              <a:t> NGC Objects</a:t>
            </a:r>
          </a:p>
          <a:p>
            <a:pPr lvl="2" eaLnBrk="1" hangingPunct="1"/>
            <a:r>
              <a:rPr lang="en-US" altLang="en-US" dirty="0"/>
              <a:t> New General Catalog by Dreyer 1888</a:t>
            </a:r>
          </a:p>
          <a:p>
            <a:pPr lvl="2" eaLnBrk="1" hangingPunct="1"/>
            <a:r>
              <a:rPr lang="en-US" altLang="en-US" dirty="0"/>
              <a:t> all Messier objects + additional objects</a:t>
            </a:r>
          </a:p>
          <a:p>
            <a:pPr lvl="1" eaLnBrk="1" hangingPunct="1"/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B4A950-BE6B-E5AF-3ABA-01FDDA60A9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6" y="821328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B3436F-6D7F-0A70-2017-B87056E99F77}"/>
              </a:ext>
            </a:extLst>
          </p:cNvPr>
          <p:cNvSpPr txBox="1"/>
          <p:nvPr/>
        </p:nvSpPr>
        <p:spPr>
          <a:xfrm>
            <a:off x="0" y="2962473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0°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297FED-CD77-9603-3940-13F4C4B8EFD1}"/>
              </a:ext>
            </a:extLst>
          </p:cNvPr>
          <p:cNvSpPr txBox="1"/>
          <p:nvPr/>
        </p:nvSpPr>
        <p:spPr>
          <a:xfrm>
            <a:off x="-79349" y="3447243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-20°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ED12EC-35FC-79EC-E379-D34843D82394}"/>
              </a:ext>
            </a:extLst>
          </p:cNvPr>
          <p:cNvSpPr txBox="1"/>
          <p:nvPr/>
        </p:nvSpPr>
        <p:spPr>
          <a:xfrm>
            <a:off x="-76208" y="3955828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-40°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8EDE6B-7251-42C6-264B-59A04264D3B5}"/>
              </a:ext>
            </a:extLst>
          </p:cNvPr>
          <p:cNvSpPr txBox="1"/>
          <p:nvPr/>
        </p:nvSpPr>
        <p:spPr>
          <a:xfrm>
            <a:off x="-80983" y="4464412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-60°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3A0F40-444B-4388-7B01-8544C7B56C5A}"/>
              </a:ext>
            </a:extLst>
          </p:cNvPr>
          <p:cNvSpPr txBox="1"/>
          <p:nvPr/>
        </p:nvSpPr>
        <p:spPr>
          <a:xfrm>
            <a:off x="-87551" y="1432734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+60°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FC07AD-C1A8-D170-DE83-E43E4D9E28ED}"/>
              </a:ext>
            </a:extLst>
          </p:cNvPr>
          <p:cNvSpPr txBox="1"/>
          <p:nvPr/>
        </p:nvSpPr>
        <p:spPr>
          <a:xfrm>
            <a:off x="-84410" y="1941318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+40°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5B8AB4-E970-0FAC-103A-3FC1584AFA7D}"/>
              </a:ext>
            </a:extLst>
          </p:cNvPr>
          <p:cNvSpPr txBox="1"/>
          <p:nvPr/>
        </p:nvSpPr>
        <p:spPr>
          <a:xfrm>
            <a:off x="-89185" y="2449903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+20°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DE2ED9-E314-E461-2FF6-E501638FCAFC}"/>
              </a:ext>
            </a:extLst>
          </p:cNvPr>
          <p:cNvSpPr txBox="1"/>
          <p:nvPr/>
        </p:nvSpPr>
        <p:spPr>
          <a:xfrm>
            <a:off x="-80876" y="923348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+80°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F145248-D7FC-8508-E9E4-5E6025279B27}"/>
              </a:ext>
            </a:extLst>
          </p:cNvPr>
          <p:cNvCxnSpPr/>
          <p:nvPr/>
        </p:nvCxnSpPr>
        <p:spPr>
          <a:xfrm>
            <a:off x="1532586" y="2897746"/>
            <a:ext cx="1435994" cy="64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B02866-A84C-12E5-3484-FD043D7D11E9}"/>
              </a:ext>
            </a:extLst>
          </p:cNvPr>
          <p:cNvCxnSpPr>
            <a:cxnSpLocks/>
          </p:cNvCxnSpPr>
          <p:nvPr/>
        </p:nvCxnSpPr>
        <p:spPr>
          <a:xfrm>
            <a:off x="8606" y="4044091"/>
            <a:ext cx="9144000" cy="0"/>
          </a:xfrm>
          <a:prstGeom prst="line">
            <a:avLst/>
          </a:prstGeom>
          <a:ln w="28575">
            <a:solidFill>
              <a:srgbClr val="FF0000"/>
            </a:solidFill>
          </a:ln>
          <a:effectLst>
            <a:outerShdw dist="12700" dir="5400000" algn="ctr" rotWithShape="0">
              <a:srgbClr val="FFFF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BCE487D-AD8C-C43F-59FC-0817EE3126EF}"/>
              </a:ext>
            </a:extLst>
          </p:cNvPr>
          <p:cNvSpPr txBox="1"/>
          <p:nvPr/>
        </p:nvSpPr>
        <p:spPr>
          <a:xfrm>
            <a:off x="1383256" y="4109716"/>
            <a:ext cx="6394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Southern limit of Messier’s view from Paris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B5A5D5-AEFA-E1BB-B775-E44D4EFF6671}"/>
              </a:ext>
            </a:extLst>
          </p:cNvPr>
          <p:cNvSpPr txBox="1"/>
          <p:nvPr/>
        </p:nvSpPr>
        <p:spPr>
          <a:xfrm>
            <a:off x="2394160" y="5493903"/>
            <a:ext cx="4355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+mn-lt"/>
              </a:rPr>
              <a:t>Messier Catalog 1781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F401BF0-A41D-F74B-7C34-D2C17633C529}"/>
              </a:ext>
            </a:extLst>
          </p:cNvPr>
          <p:cNvSpPr/>
          <p:nvPr/>
        </p:nvSpPr>
        <p:spPr>
          <a:xfrm>
            <a:off x="1366044" y="3141033"/>
            <a:ext cx="1435995" cy="968683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dist="25400" dir="27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FF8E1D-7C8D-F2C9-DA94-B2B3DAC161C1}"/>
              </a:ext>
            </a:extLst>
          </p:cNvPr>
          <p:cNvSpPr txBox="1"/>
          <p:nvPr/>
        </p:nvSpPr>
        <p:spPr>
          <a:xfrm>
            <a:off x="1383256" y="1907892"/>
            <a:ext cx="1771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Center of the MW Galaxy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21B17A9-9CCA-4E47-467E-1C5192D22D7C}"/>
              </a:ext>
            </a:extLst>
          </p:cNvPr>
          <p:cNvSpPr/>
          <p:nvPr/>
        </p:nvSpPr>
        <p:spPr>
          <a:xfrm>
            <a:off x="3972072" y="2496785"/>
            <a:ext cx="777324" cy="61143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dist="25400" dir="27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C43DC9-05B4-FA6F-4C1D-4C692C69D608}"/>
              </a:ext>
            </a:extLst>
          </p:cNvPr>
          <p:cNvSpPr txBox="1"/>
          <p:nvPr/>
        </p:nvSpPr>
        <p:spPr>
          <a:xfrm>
            <a:off x="3155119" y="3103696"/>
            <a:ext cx="2143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Virgo Cluster of Galaxies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9BA67B-1D32-C70C-CA51-875E301662B0}"/>
              </a:ext>
            </a:extLst>
          </p:cNvPr>
          <p:cNvSpPr txBox="1"/>
          <p:nvPr/>
        </p:nvSpPr>
        <p:spPr>
          <a:xfrm>
            <a:off x="3504163" y="1112668"/>
            <a:ext cx="3680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latin typeface="+mn-lt"/>
              </a:rPr>
              <a:t>Most nebulae &amp; star clusters found along Milky Way</a:t>
            </a:r>
          </a:p>
        </p:txBody>
      </p:sp>
    </p:spTree>
    <p:extLst>
      <p:ext uri="{BB962C8B-B14F-4D97-AF65-F5344CB8AC3E}">
        <p14:creationId xmlns:p14="http://schemas.microsoft.com/office/powerpoint/2010/main" val="233901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12" grpId="0"/>
      <p:bldP spid="14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Types of Gaseous Nebulae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 Emission (bright) Nebulae</a:t>
            </a:r>
          </a:p>
          <a:p>
            <a:pPr lvl="1" eaLnBrk="1" hangingPunct="1"/>
            <a:r>
              <a:rPr lang="en-US" altLang="en-US" dirty="0"/>
              <a:t> Glowing clouds of gas</a:t>
            </a:r>
          </a:p>
          <a:p>
            <a:pPr lvl="1" eaLnBrk="1" hangingPunct="1"/>
            <a:r>
              <a:rPr lang="en-US" altLang="en-US" dirty="0"/>
              <a:t> Show Emission lines</a:t>
            </a:r>
          </a:p>
          <a:p>
            <a:pPr lvl="1" eaLnBrk="1" hangingPunct="1"/>
            <a:r>
              <a:rPr lang="en-US" altLang="en-US" dirty="0"/>
              <a:t> Heated by nearby stars, embedded stars</a:t>
            </a:r>
          </a:p>
          <a:p>
            <a:pPr lvl="2" eaLnBrk="1" hangingPunct="1"/>
            <a:r>
              <a:rPr lang="en-US" altLang="en-US" dirty="0"/>
              <a:t> often associated with star clusters</a:t>
            </a:r>
          </a:p>
          <a:p>
            <a:pPr lvl="1" eaLnBrk="1" hangingPunct="1"/>
            <a:r>
              <a:rPr lang="en-US" altLang="en-US" dirty="0"/>
              <a:t> </a:t>
            </a:r>
            <a:r>
              <a:rPr lang="en-US" altLang="en-US" dirty="0" err="1"/>
              <a:t>eg</a:t>
            </a:r>
            <a:r>
              <a:rPr lang="en-US" altLang="en-US" dirty="0"/>
              <a:t>. Orion, Lagoon, </a:t>
            </a:r>
            <a:r>
              <a:rPr lang="en-US" altLang="en-US" dirty="0" err="1"/>
              <a:t>Trifid</a:t>
            </a:r>
            <a:r>
              <a:rPr lang="en-US" altLang="en-US" dirty="0"/>
              <a:t>, Eagle, N. Am., 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951" y="3931920"/>
            <a:ext cx="2340864" cy="29260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65156" y="6627168"/>
            <a:ext cx="24231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FFFF00"/>
                </a:solidFill>
                <a:latin typeface="+mn-lt"/>
              </a:rPr>
              <a:t>https://astrobackyard.com/m8-lagoon-nebula/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" y="3931920"/>
            <a:ext cx="2340864" cy="29260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40259" y="6642556"/>
            <a:ext cx="23408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FFFF00"/>
                </a:solidFill>
                <a:latin typeface="+mn-lt"/>
              </a:rPr>
              <a:t>https://astrobackyard.com/orion-nebula/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071" y="3931920"/>
            <a:ext cx="2339424" cy="29260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964194" y="6642556"/>
            <a:ext cx="24231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FFFF00"/>
                </a:solidFill>
                <a:latin typeface="+mn-lt"/>
              </a:rPr>
              <a:t>https://astrobackyard.com/m16-eagle-nebula/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Types of Gaseous Nebulae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Absorption Nebulae</a:t>
            </a:r>
          </a:p>
          <a:p>
            <a:pPr lvl="1" eaLnBrk="1" hangingPunct="1"/>
            <a:r>
              <a:rPr lang="en-US" altLang="en-US" dirty="0"/>
              <a:t> Dark clouds blocking light from behind</a:t>
            </a:r>
          </a:p>
          <a:p>
            <a:pPr lvl="1" eaLnBrk="1" hangingPunct="1"/>
            <a:r>
              <a:rPr lang="en-US" altLang="en-US" dirty="0"/>
              <a:t> Cool gas not heated by stars</a:t>
            </a:r>
          </a:p>
          <a:p>
            <a:pPr lvl="1" eaLnBrk="1" hangingPunct="1"/>
            <a:r>
              <a:rPr lang="en-US" altLang="en-US" dirty="0"/>
              <a:t> e.g. Horsehead, Coal Sack, Great Rift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3719347" cy="3657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29" y="3200400"/>
            <a:ext cx="5302071" cy="3657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06964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  <a:latin typeface="+mn-lt"/>
              </a:rPr>
              <a:t>https://en.wikipedia.org/wiki/Great_Rift_(astronomy)</a:t>
            </a:r>
          </a:p>
        </p:txBody>
      </p:sp>
      <p:sp>
        <p:nvSpPr>
          <p:cNvPr id="5" name="Rectangle 4"/>
          <p:cNvSpPr/>
          <p:nvPr/>
        </p:nvSpPr>
        <p:spPr>
          <a:xfrm>
            <a:off x="-173013" y="6550223"/>
            <a:ext cx="40653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  <a:latin typeface="+mn-lt"/>
              </a:rPr>
              <a:t>https://</a:t>
            </a:r>
            <a:r>
              <a:rPr lang="en-US" sz="1200" dirty="0">
                <a:solidFill>
                  <a:srgbClr val="FFFF00"/>
                </a:solidFill>
                <a:latin typeface="+mn-lt"/>
              </a:rPr>
              <a:t>en.wikipedia.org/wiki/Horsehead_Nebula</a:t>
            </a:r>
            <a:endParaRPr lang="en-US" sz="1400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56093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FFFF00"/>
      </a:dk2>
      <a:lt2>
        <a:srgbClr val="3399FF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">
      <a:dk1>
        <a:srgbClr val="000000"/>
      </a:dk1>
      <a:lt1>
        <a:srgbClr val="FFFFFF"/>
      </a:lt1>
      <a:dk2>
        <a:srgbClr val="FFFF00"/>
      </a:dk2>
      <a:lt2>
        <a:srgbClr val="3399FF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8019</TotalTime>
  <Words>1720</Words>
  <Application>Microsoft Office PowerPoint</Application>
  <PresentationFormat>On-screen Show (4:3)</PresentationFormat>
  <Paragraphs>317</Paragraphs>
  <Slides>45</Slides>
  <Notes>0</Notes>
  <HiddenSlides>0</HiddenSlides>
  <MMClips>3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8" baseType="lpstr">
      <vt:lpstr>Algerian</vt:lpstr>
      <vt:lpstr>Arial</vt:lpstr>
      <vt:lpstr>Calibri</vt:lpstr>
      <vt:lpstr>Comic Sans MS</vt:lpstr>
      <vt:lpstr>Webdings</vt:lpstr>
      <vt:lpstr>Wingdings</vt:lpstr>
      <vt:lpstr>Wingdings 2</vt:lpstr>
      <vt:lpstr>Default Design</vt:lpstr>
      <vt:lpstr>1_Default Design</vt:lpstr>
      <vt:lpstr>3_Default Design</vt:lpstr>
      <vt:lpstr>4_Default Design</vt:lpstr>
      <vt:lpstr>2_Default Design</vt:lpstr>
      <vt:lpstr>Equation</vt:lpstr>
      <vt:lpstr>SOAR: Lives of Stars</vt:lpstr>
      <vt:lpstr>The Lives of Stars</vt:lpstr>
      <vt:lpstr>Outline</vt:lpstr>
      <vt:lpstr>Outline</vt:lpstr>
      <vt:lpstr>Nebulae</vt:lpstr>
      <vt:lpstr>Nebulae</vt:lpstr>
      <vt:lpstr>Nebulae</vt:lpstr>
      <vt:lpstr>Types of Gaseous Nebulae</vt:lpstr>
      <vt:lpstr>Types of Gaseous Nebulae</vt:lpstr>
      <vt:lpstr>Emission &amp; Absorption Nebulae</vt:lpstr>
      <vt:lpstr>Outline</vt:lpstr>
      <vt:lpstr>Interstellar Clouds</vt:lpstr>
      <vt:lpstr>Cloud Collapse</vt:lpstr>
      <vt:lpstr>Cloud Collapse</vt:lpstr>
      <vt:lpstr>Cloud Collapse</vt:lpstr>
      <vt:lpstr>Protostar: T-Tauri Stage</vt:lpstr>
      <vt:lpstr>Cloud Collapse</vt:lpstr>
      <vt:lpstr>Protostar: T-Tauri Stage</vt:lpstr>
      <vt:lpstr>Cloud Collapse</vt:lpstr>
      <vt:lpstr>Cloud Collapse to solar system</vt:lpstr>
      <vt:lpstr>Outline</vt:lpstr>
      <vt:lpstr>Star Birth Region</vt:lpstr>
      <vt:lpstr>Star Birth in Orion</vt:lpstr>
      <vt:lpstr>Star Birth in Orion</vt:lpstr>
      <vt:lpstr>Starbirth In The Eagle Nebula</vt:lpstr>
      <vt:lpstr>Starbirth In The Eagle</vt:lpstr>
      <vt:lpstr>Eagle Nebula</vt:lpstr>
      <vt:lpstr>Eagle Nebula</vt:lpstr>
      <vt:lpstr>EGG = Evaporating Gaseous Globule</vt:lpstr>
      <vt:lpstr>Outline</vt:lpstr>
      <vt:lpstr>What Makes A Star?</vt:lpstr>
      <vt:lpstr>PowerPoint Presentation</vt:lpstr>
      <vt:lpstr>What Makes A Star?</vt:lpstr>
      <vt:lpstr>Outline</vt:lpstr>
      <vt:lpstr>Fusion Releases Energy</vt:lpstr>
      <vt:lpstr>Energy Of Fusion: Solar Power</vt:lpstr>
      <vt:lpstr>Energy Of Fusion: Solar Power</vt:lpstr>
      <vt:lpstr>Energy Of Fusion: Solar Power</vt:lpstr>
      <vt:lpstr>Energy Of Fusion: Solar Power</vt:lpstr>
      <vt:lpstr>Outline</vt:lpstr>
      <vt:lpstr>Products Of Stellar Fusion</vt:lpstr>
      <vt:lpstr>What Makes A Star?</vt:lpstr>
      <vt:lpstr>What Makes A Star?</vt:lpstr>
      <vt:lpstr>Substance Of Life</vt:lpstr>
      <vt:lpstr>Exploring the STARS!</vt:lpstr>
    </vt:vector>
  </TitlesOfParts>
  <Company>St. Lawrence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Phys. 102: Introduction to Astronomy</dc:title>
  <dc:creator>Aileen A. O'Donoghue</dc:creator>
  <cp:lastModifiedBy>Aileen O'Donoghue</cp:lastModifiedBy>
  <cp:revision>327</cp:revision>
  <dcterms:created xsi:type="dcterms:W3CDTF">2003-08-29T12:21:18Z</dcterms:created>
  <dcterms:modified xsi:type="dcterms:W3CDTF">2026-09-09T17:56:42Z</dcterms:modified>
</cp:coreProperties>
</file>