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6" r:id="rId2"/>
    <p:sldMasterId id="2147483669" r:id="rId3"/>
    <p:sldMasterId id="2147483672" r:id="rId4"/>
    <p:sldMasterId id="2147483674" r:id="rId5"/>
  </p:sldMasterIdLst>
  <p:notesMasterIdLst>
    <p:notesMasterId r:id="rId57"/>
  </p:notesMasterIdLst>
  <p:sldIdLst>
    <p:sldId id="368" r:id="rId6"/>
    <p:sldId id="379" r:id="rId7"/>
    <p:sldId id="308" r:id="rId8"/>
    <p:sldId id="420" r:id="rId9"/>
    <p:sldId id="270" r:id="rId10"/>
    <p:sldId id="262" r:id="rId11"/>
    <p:sldId id="296" r:id="rId12"/>
    <p:sldId id="299" r:id="rId13"/>
    <p:sldId id="297" r:id="rId14"/>
    <p:sldId id="303" r:id="rId15"/>
    <p:sldId id="304" r:id="rId16"/>
    <p:sldId id="421" r:id="rId17"/>
    <p:sldId id="334" r:id="rId18"/>
    <p:sldId id="302" r:id="rId19"/>
    <p:sldId id="406" r:id="rId20"/>
    <p:sldId id="275" r:id="rId21"/>
    <p:sldId id="415" r:id="rId22"/>
    <p:sldId id="413" r:id="rId23"/>
    <p:sldId id="290" r:id="rId24"/>
    <p:sldId id="309" r:id="rId25"/>
    <p:sldId id="416" r:id="rId26"/>
    <p:sldId id="417" r:id="rId27"/>
    <p:sldId id="279" r:id="rId28"/>
    <p:sldId id="294" r:id="rId29"/>
    <p:sldId id="418" r:id="rId30"/>
    <p:sldId id="295" r:id="rId31"/>
    <p:sldId id="424" r:id="rId32"/>
    <p:sldId id="289" r:id="rId33"/>
    <p:sldId id="419" r:id="rId34"/>
    <p:sldId id="422" r:id="rId35"/>
    <p:sldId id="274" r:id="rId36"/>
    <p:sldId id="323" r:id="rId37"/>
    <p:sldId id="307" r:id="rId38"/>
    <p:sldId id="276" r:id="rId39"/>
    <p:sldId id="423" r:id="rId40"/>
    <p:sldId id="425" r:id="rId41"/>
    <p:sldId id="427" r:id="rId42"/>
    <p:sldId id="426" r:id="rId43"/>
    <p:sldId id="354" r:id="rId44"/>
    <p:sldId id="412" r:id="rId45"/>
    <p:sldId id="283" r:id="rId46"/>
    <p:sldId id="284" r:id="rId47"/>
    <p:sldId id="395" r:id="rId48"/>
    <p:sldId id="278" r:id="rId49"/>
    <p:sldId id="285" r:id="rId50"/>
    <p:sldId id="327" r:id="rId51"/>
    <p:sldId id="280" r:id="rId52"/>
    <p:sldId id="335" r:id="rId53"/>
    <p:sldId id="336" r:id="rId54"/>
    <p:sldId id="281" r:id="rId55"/>
    <p:sldId id="358" r:id="rId5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8080"/>
    <a:srgbClr val="FFFF00"/>
    <a:srgbClr val="0000FF"/>
    <a:srgbClr val="008000"/>
    <a:srgbClr val="FF6600"/>
    <a:srgbClr val="FF3300"/>
    <a:srgbClr val="BBE0E3"/>
    <a:srgbClr val="99CCFF"/>
    <a:srgbClr val="0F9277"/>
    <a:srgbClr val="0F65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2" autoAdjust="0"/>
    <p:restoredTop sz="99584" autoAdjust="0"/>
  </p:normalViewPr>
  <p:slideViewPr>
    <p:cSldViewPr snapToGrid="0">
      <p:cViewPr>
        <p:scale>
          <a:sx n="100" d="100"/>
          <a:sy n="100" d="100"/>
        </p:scale>
        <p:origin x="72" y="264"/>
      </p:cViewPr>
      <p:guideLst>
        <p:guide orient="horz" pos="2160"/>
        <p:guide pos="2880"/>
      </p:guideLst>
    </p:cSldViewPr>
  </p:slideViewPr>
  <p:outlineViewPr>
    <p:cViewPr>
      <p:scale>
        <a:sx n="30" d="100"/>
        <a:sy n="3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45720" cy="4572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tableStyles" Target="tableStyles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viewProps" Target="view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3AB11-8EA9-4637-BF52-A3CCEAA6D5BC}" type="datetimeFigureOut">
              <a:rPr lang="en-US" smtClean="0"/>
              <a:t>9/16/2026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927836-80B4-43D0-B540-3514ECC17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066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57080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7231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537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5373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79206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9508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188245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076147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66696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9029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22234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39503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0188" y="841375"/>
            <a:ext cx="4265612" cy="56959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41375"/>
            <a:ext cx="4265613" cy="56959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9071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79794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53884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4210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30872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7503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685800"/>
          </a:xfrm>
          <a:prstGeom prst="rect">
            <a:avLst/>
          </a:prstGeom>
          <a:noFill/>
          <a:ln>
            <a:noFill/>
          </a:ln>
          <a:effectLst>
            <a:outerShdw dist="45791" dir="2021404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0188" y="841375"/>
            <a:ext cx="8683625" cy="56959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 Click to edit Master text styles</a:t>
            </a:r>
          </a:p>
          <a:p>
            <a:pPr lvl="1"/>
            <a:r>
              <a:rPr lang="en-US" altLang="en-US"/>
              <a:t> Second level</a:t>
            </a:r>
          </a:p>
          <a:p>
            <a:pPr lvl="2"/>
            <a:r>
              <a:rPr lang="en-US" altLang="en-US"/>
              <a:t> Third level</a:t>
            </a:r>
          </a:p>
          <a:p>
            <a:pPr lvl="3"/>
            <a:r>
              <a:rPr lang="en-US" altLang="en-US"/>
              <a:t> 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¶"/>
        <a:defRPr sz="3200">
          <a:solidFill>
            <a:srgbClr val="FFF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ebdings" pitchFamily="18" charset="2"/>
        <a:buChar char="þ"/>
        <a:defRPr sz="2800">
          <a:solidFill>
            <a:srgbClr val="FFFF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 2" pitchFamily="18" charset="2"/>
        <a:buChar char=""/>
        <a:defRPr sz="2400">
          <a:solidFill>
            <a:srgbClr val="FFFF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^"/>
        <a:defRPr sz="2000">
          <a:solidFill>
            <a:srgbClr val="FFFF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c"/>
        <a:defRPr sz="2000">
          <a:solidFill>
            <a:srgbClr val="FFFF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c"/>
        <a:defRPr sz="2000">
          <a:solidFill>
            <a:srgbClr val="FFFF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c"/>
        <a:defRPr sz="2000">
          <a:solidFill>
            <a:srgbClr val="FFFF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c"/>
        <a:defRPr sz="2000">
          <a:solidFill>
            <a:srgbClr val="FFFF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c"/>
        <a:defRPr sz="2000">
          <a:solidFill>
            <a:srgbClr val="FFFF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6858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0188" y="841375"/>
            <a:ext cx="8683625" cy="56959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 Click to edit Master text styles</a:t>
            </a:r>
          </a:p>
          <a:p>
            <a:pPr lvl="1"/>
            <a:r>
              <a:rPr lang="en-US" altLang="en-US"/>
              <a:t> Second level</a:t>
            </a:r>
          </a:p>
          <a:p>
            <a:pPr lvl="2"/>
            <a:r>
              <a:rPr lang="en-US" altLang="en-US"/>
              <a:t> Third level</a:t>
            </a:r>
          </a:p>
          <a:p>
            <a:pPr lvl="3"/>
            <a:r>
              <a:rPr lang="en-US" altLang="en-US"/>
              <a:t> 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4076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¶"/>
        <a:defRPr sz="3200">
          <a:solidFill>
            <a:srgbClr val="FFF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ebdings" pitchFamily="18" charset="2"/>
        <a:buChar char="þ"/>
        <a:defRPr sz="2800">
          <a:solidFill>
            <a:srgbClr val="FFFF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 2" pitchFamily="18" charset="2"/>
        <a:buChar char=""/>
        <a:defRPr sz="2400">
          <a:solidFill>
            <a:srgbClr val="FFFF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^"/>
        <a:defRPr sz="2000">
          <a:solidFill>
            <a:srgbClr val="FFFF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c"/>
        <a:defRPr sz="2000">
          <a:solidFill>
            <a:srgbClr val="FFFF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c"/>
        <a:defRPr sz="2000">
          <a:solidFill>
            <a:srgbClr val="FFFF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c"/>
        <a:defRPr sz="2000">
          <a:solidFill>
            <a:srgbClr val="FFFF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c"/>
        <a:defRPr sz="2000">
          <a:solidFill>
            <a:srgbClr val="FFFF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c"/>
        <a:defRPr sz="2000">
          <a:solidFill>
            <a:srgbClr val="FFFF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BE273307-2E89-2159-2181-84F21308C6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6858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CCFD286-2A23-28AB-EC19-B4FE4EBA74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30188" y="841375"/>
            <a:ext cx="8683625" cy="56959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 Click to edit Master text styles</a:t>
            </a:r>
          </a:p>
          <a:p>
            <a:pPr lvl="1"/>
            <a:r>
              <a:rPr lang="en-US" altLang="en-US"/>
              <a:t> Second level</a:t>
            </a:r>
          </a:p>
          <a:p>
            <a:pPr lvl="2"/>
            <a:r>
              <a:rPr lang="en-US" altLang="en-US"/>
              <a:t> Third level</a:t>
            </a:r>
          </a:p>
          <a:p>
            <a:pPr lvl="3"/>
            <a:r>
              <a:rPr lang="en-US" altLang="en-US"/>
              <a:t> 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2256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¶"/>
        <a:defRPr sz="3200">
          <a:solidFill>
            <a:srgbClr val="FFF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ebdings" panose="05030102010509060703" pitchFamily="18" charset="2"/>
        <a:buChar char="þ"/>
        <a:defRPr sz="2800">
          <a:solidFill>
            <a:srgbClr val="FFFF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 2" panose="05020102010507070707" pitchFamily="18" charset="2"/>
        <a:buChar char=""/>
        <a:defRPr sz="2400">
          <a:solidFill>
            <a:srgbClr val="FFFF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^"/>
        <a:defRPr sz="2000">
          <a:solidFill>
            <a:srgbClr val="FFFF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c"/>
        <a:defRPr sz="2000">
          <a:solidFill>
            <a:srgbClr val="FFFF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c"/>
        <a:defRPr sz="2000">
          <a:solidFill>
            <a:srgbClr val="FFFF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c"/>
        <a:defRPr sz="2000">
          <a:solidFill>
            <a:srgbClr val="FFFF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c"/>
        <a:defRPr sz="2000">
          <a:solidFill>
            <a:srgbClr val="FFFF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c"/>
        <a:defRPr sz="2000">
          <a:solidFill>
            <a:srgbClr val="FFFF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6858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0188" y="841375"/>
            <a:ext cx="8683625" cy="56959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 Click to edit Master text styles</a:t>
            </a:r>
          </a:p>
          <a:p>
            <a:pPr lvl="1"/>
            <a:r>
              <a:rPr lang="en-US" altLang="en-US"/>
              <a:t> Second level</a:t>
            </a:r>
          </a:p>
          <a:p>
            <a:pPr lvl="2"/>
            <a:r>
              <a:rPr lang="en-US" altLang="en-US"/>
              <a:t> Third level</a:t>
            </a:r>
          </a:p>
          <a:p>
            <a:pPr lvl="3"/>
            <a:r>
              <a:rPr lang="en-US" altLang="en-US"/>
              <a:t> 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8813839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¶"/>
        <a:defRPr sz="3200">
          <a:solidFill>
            <a:srgbClr val="FFF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ebdings" pitchFamily="18" charset="2"/>
        <a:buChar char="þ"/>
        <a:defRPr sz="2800">
          <a:solidFill>
            <a:srgbClr val="FFFF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 2" pitchFamily="18" charset="2"/>
        <a:buChar char=""/>
        <a:defRPr sz="2400">
          <a:solidFill>
            <a:srgbClr val="FFFF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^"/>
        <a:defRPr sz="2000">
          <a:solidFill>
            <a:srgbClr val="FFFF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c"/>
        <a:defRPr sz="2000">
          <a:solidFill>
            <a:srgbClr val="FFFF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c"/>
        <a:defRPr sz="2000">
          <a:solidFill>
            <a:srgbClr val="FFFF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c"/>
        <a:defRPr sz="2000">
          <a:solidFill>
            <a:srgbClr val="FFFF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c"/>
        <a:defRPr sz="2000">
          <a:solidFill>
            <a:srgbClr val="FFFF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c"/>
        <a:defRPr sz="2000">
          <a:solidFill>
            <a:srgbClr val="FFFF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68580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0188" y="841375"/>
            <a:ext cx="8683625" cy="569595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 Click to edit Master text styles</a:t>
            </a:r>
          </a:p>
          <a:p>
            <a:pPr lvl="1"/>
            <a:r>
              <a:rPr lang="en-US" altLang="en-US"/>
              <a:t> Second level</a:t>
            </a:r>
          </a:p>
          <a:p>
            <a:pPr lvl="2"/>
            <a:r>
              <a:rPr lang="en-US" altLang="en-US"/>
              <a:t> Third level</a:t>
            </a:r>
          </a:p>
          <a:p>
            <a:pPr lvl="3"/>
            <a:r>
              <a:rPr lang="en-US" altLang="en-US"/>
              <a:t> 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1651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¶"/>
        <a:defRPr sz="3200">
          <a:solidFill>
            <a:srgbClr val="FFF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ebdings" pitchFamily="18" charset="2"/>
        <a:buChar char="þ"/>
        <a:defRPr sz="2800">
          <a:solidFill>
            <a:srgbClr val="FFFF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 2" pitchFamily="18" charset="2"/>
        <a:buChar char=""/>
        <a:defRPr sz="2400">
          <a:solidFill>
            <a:srgbClr val="FFFF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^"/>
        <a:defRPr sz="2000">
          <a:solidFill>
            <a:srgbClr val="FFFF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c"/>
        <a:defRPr sz="2000">
          <a:solidFill>
            <a:srgbClr val="FFFF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c"/>
        <a:defRPr sz="2000">
          <a:solidFill>
            <a:srgbClr val="FFFF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c"/>
        <a:defRPr sz="2000">
          <a:solidFill>
            <a:srgbClr val="FFFF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c"/>
        <a:defRPr sz="2000">
          <a:solidFill>
            <a:srgbClr val="FFFF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c"/>
        <a:defRPr sz="2000">
          <a:solidFill>
            <a:srgbClr val="FFFF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umbra.nascom.nasa.gov/images/latest.html" TargetMode="External"/><Relationship Id="rId7" Type="http://schemas.openxmlformats.org/officeDocument/2006/relationships/image" Target="../media/image19.gif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8.png"/><Relationship Id="rId5" Type="http://schemas.openxmlformats.org/officeDocument/2006/relationships/hyperlink" Target="https://spaceweather.com/" TargetMode="External"/><Relationship Id="rId4" Type="http://schemas.openxmlformats.org/officeDocument/2006/relationships/image" Target="../media/image17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www.spaceweather.gov/products/solar-cycle-progression" TargetMode="Externa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www.spaceweather.gov/products/solar-cycle-progression" TargetMode="Externa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science.nasa.gov/" TargetMode="Externa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science.nasa.gov/" TargetMode="Externa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8.png"/><Relationship Id="rId4" Type="http://schemas.openxmlformats.org/officeDocument/2006/relationships/hyperlink" Target="https://www.astronomy.com/science/the-aurora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hyperlink" Target="https://ffden-2.phys.uaf.edu/webproj/212_spring_2015/Katie_Aikens/Katherine_Aikens/StellarEvolution.html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apod.nasa.gov/apod/ap260304.html" TargetMode="External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3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1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hyperlink" Target="http://www.spacetelescope.org/images/opo9738d/" TargetMode="Externa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hyperlink" Target="http://www.spacetelescope.org/images/opo9738d/" TargetMode="Externa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3.jpe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4750C886-99A4-B022-E663-CE44537EFAE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546225"/>
            <a:ext cx="9144000" cy="1008062"/>
          </a:xfrm>
          <a:effectLst>
            <a:outerShdw dist="28398" dir="3806097" algn="ctr" rotWithShape="0">
              <a:schemeClr val="tx1"/>
            </a:outerShdw>
          </a:effectLst>
        </p:spPr>
        <p:txBody>
          <a:bodyPr/>
          <a:lstStyle/>
          <a:p>
            <a:pPr eaLnBrk="1" hangingPunct="1"/>
            <a:r>
              <a:rPr lang="en-US" altLang="en-US" dirty="0"/>
              <a:t>SOAR: Lives of Stars</a:t>
            </a:r>
          </a:p>
        </p:txBody>
      </p:sp>
      <p:pic>
        <p:nvPicPr>
          <p:cNvPr id="4100" name="Picture 12" descr="SUNYPotsdamLogo.jpg">
            <a:extLst>
              <a:ext uri="{FF2B5EF4-FFF2-40B4-BE49-F238E27FC236}">
                <a16:creationId xmlns:a16="http://schemas.microsoft.com/office/drawing/2014/main" id="{05236102-1628-BDCD-5E1F-D33468AFBC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7588" y="0"/>
            <a:ext cx="3046412" cy="98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3">
            <a:extLst>
              <a:ext uri="{FF2B5EF4-FFF2-40B4-BE49-F238E27FC236}">
                <a16:creationId xmlns:a16="http://schemas.microsoft.com/office/drawing/2014/main" id="{7BB758D3-BCB1-DE84-C564-D75293424A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758281"/>
            <a:ext cx="9144000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sz="3600" kern="0" dirty="0">
                <a:solidFill>
                  <a:srgbClr val="FFFF00"/>
                </a:solidFill>
                <a:latin typeface="Comic Sans MS"/>
                <a:cs typeface="Arial" panose="020B0604020202020204" pitchFamily="34" charset="0"/>
              </a:rPr>
              <a:t>Lives &amp; Deaths of Small Stars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39DCD32A-F141-9BFD-5711-202D066089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483100"/>
            <a:ext cx="9144000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/>
                <a:ea typeface="+mn-ea"/>
                <a:cs typeface="Arial" panose="020B0604020202020204" pitchFamily="34" charset="0"/>
              </a:rPr>
              <a:t>Aileen A. O’Donoghue                                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/>
                <a:ea typeface="+mn-ea"/>
                <a:cs typeface="Arial" panose="020B0604020202020204" pitchFamily="34" charset="0"/>
              </a:rPr>
              <a:t>Henry Priest Professor of Physics</a:t>
            </a:r>
          </a:p>
        </p:txBody>
      </p:sp>
      <p:pic>
        <p:nvPicPr>
          <p:cNvPr id="4103" name="Picture 1">
            <a:extLst>
              <a:ext uri="{FF2B5EF4-FFF2-40B4-BE49-F238E27FC236}">
                <a16:creationId xmlns:a16="http://schemas.microsoft.com/office/drawing/2014/main" id="{ABC71607-4D2F-7BFB-FE1A-3BEB2303B3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6957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2">
            <a:extLst>
              <a:ext uri="{FF2B5EF4-FFF2-40B4-BE49-F238E27FC236}">
                <a16:creationId xmlns:a16="http://schemas.microsoft.com/office/drawing/2014/main" id="{28D09192-6E61-5405-E585-3EC7693BBF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6150"/>
            <a:ext cx="91440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02057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/>
              <a:t>What Makes A Star?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6563" y="735013"/>
            <a:ext cx="7723187" cy="3711575"/>
          </a:xfrm>
        </p:spPr>
        <p:txBody>
          <a:bodyPr/>
          <a:lstStyle/>
          <a:p>
            <a:pPr eaLnBrk="1" hangingPunct="1"/>
            <a:r>
              <a:rPr lang="en-US" altLang="en-US"/>
              <a:t>Nuclear Fusion</a:t>
            </a:r>
          </a:p>
          <a:p>
            <a:pPr lvl="1" eaLnBrk="1" hangingPunct="1"/>
            <a:r>
              <a:rPr lang="en-US" altLang="en-US"/>
              <a:t> Light elements combine to make heavier elements.</a:t>
            </a:r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700088" y="3122613"/>
            <a:ext cx="2498725" cy="310673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Helium fuses to Carbon, Oxygen, Nitrogen …</a:t>
            </a:r>
            <a:endParaRPr kumimoji="0" lang="en-US" altLang="en-US" sz="28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 pitchFamily="66" charset="0"/>
              <a:ea typeface="+mn-ea"/>
              <a:cs typeface="Arial" charset="0"/>
            </a:endParaRPr>
          </a:p>
        </p:txBody>
      </p:sp>
      <p:pic>
        <p:nvPicPr>
          <p:cNvPr id="44037" name="Picture 5" descr="AACHDEK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57" r="4607"/>
          <a:stretch>
            <a:fillRect/>
          </a:stretch>
        </p:blipFill>
        <p:spPr bwMode="auto">
          <a:xfrm>
            <a:off x="3522663" y="2584450"/>
            <a:ext cx="5621337" cy="427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8" name="TextBox 1"/>
          <p:cNvSpPr txBox="1">
            <a:spLocks noChangeArrowheads="1"/>
          </p:cNvSpPr>
          <p:nvPr/>
        </p:nvSpPr>
        <p:spPr bwMode="auto">
          <a:xfrm rot="-1667226">
            <a:off x="1160463" y="1700213"/>
            <a:ext cx="6823075" cy="341630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dist="25401" dir="2700000" algn="ctr" rotWithShape="0">
              <a:schemeClr val="tx1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lgerian" pitchFamily="82" charset="0"/>
                <a:ea typeface="+mn-ea"/>
                <a:cs typeface="Arial" charset="0"/>
              </a:rPr>
              <a:t>Everything we’re made of (except hydrogen) came from the stars!!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0" y="2660650"/>
            <a:ext cx="9144000" cy="923925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dist="25401" dir="2700000" algn="ctr" rotWithShape="0">
              <a:schemeClr val="tx1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0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lgerian" pitchFamily="82" charset="0"/>
                <a:ea typeface="+mn-ea"/>
                <a:cs typeface="Arial" charset="0"/>
              </a:rPr>
              <a:t>YOU are Star-stuff!!</a:t>
            </a:r>
          </a:p>
        </p:txBody>
      </p:sp>
    </p:spTree>
    <p:extLst>
      <p:ext uri="{BB962C8B-B14F-4D97-AF65-F5344CB8AC3E}">
        <p14:creationId xmlns:p14="http://schemas.microsoft.com/office/powerpoint/2010/main" val="2465380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4213"/>
          </a:xfrm>
        </p:spPr>
        <p:txBody>
          <a:bodyPr/>
          <a:lstStyle/>
          <a:p>
            <a:pPr eaLnBrk="1" hangingPunct="1"/>
            <a:r>
              <a:rPr lang="en-US" altLang="en-US"/>
              <a:t>Substance Of Life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0188" y="766763"/>
            <a:ext cx="8683625" cy="3632200"/>
          </a:xfrm>
        </p:spPr>
        <p:txBody>
          <a:bodyPr/>
          <a:lstStyle/>
          <a:p>
            <a:pPr eaLnBrk="1" hangingPunct="1"/>
            <a:r>
              <a:rPr lang="en-US" altLang="en-US" sz="3600"/>
              <a:t>Life requires H, C, O, &amp; N</a:t>
            </a:r>
          </a:p>
          <a:p>
            <a:pPr lvl="1" eaLnBrk="1" hangingPunct="1"/>
            <a:r>
              <a:rPr lang="en-US" altLang="en-US" sz="3200"/>
              <a:t> All elements of life came from stars that lived AND DIED before the sun formed.</a:t>
            </a:r>
          </a:p>
          <a:p>
            <a:pPr lvl="1" eaLnBrk="1" hangingPunct="1"/>
            <a:r>
              <a:rPr lang="en-US" altLang="en-US" sz="3200"/>
              <a:t> Sun is a 2</a:t>
            </a:r>
            <a:r>
              <a:rPr lang="en-US" altLang="en-US" sz="3200" baseline="30000"/>
              <a:t>nd</a:t>
            </a:r>
            <a:r>
              <a:rPr lang="en-US" altLang="en-US" sz="3200"/>
              <a:t> or 3</a:t>
            </a:r>
            <a:r>
              <a:rPr lang="en-US" altLang="en-US" sz="3200" baseline="30000"/>
              <a:t>rd</a:t>
            </a:r>
            <a:r>
              <a:rPr lang="en-US" altLang="en-US" sz="3200"/>
              <a:t> generation star </a:t>
            </a:r>
          </a:p>
          <a:p>
            <a:pPr lvl="2" eaLnBrk="1" hangingPunct="1"/>
            <a:r>
              <a:rPr lang="en-US" altLang="en-US" sz="2800"/>
              <a:t> 1</a:t>
            </a:r>
            <a:r>
              <a:rPr lang="en-US" altLang="en-US" sz="2800" baseline="30000"/>
              <a:t>st</a:t>
            </a:r>
            <a:r>
              <a:rPr lang="en-US" altLang="en-US" sz="2800"/>
              <a:t> stars were pure hydrogen and helium)</a:t>
            </a:r>
          </a:p>
        </p:txBody>
      </p:sp>
      <p:sp>
        <p:nvSpPr>
          <p:cNvPr id="342020" name="Text Box 4"/>
          <p:cNvSpPr txBox="1">
            <a:spLocks noChangeArrowheads="1"/>
          </p:cNvSpPr>
          <p:nvPr/>
        </p:nvSpPr>
        <p:spPr bwMode="auto">
          <a:xfrm>
            <a:off x="0" y="4171950"/>
            <a:ext cx="9144000" cy="2062163"/>
          </a:xfrm>
          <a:prstGeom prst="rect">
            <a:avLst/>
          </a:prstGeom>
          <a:noFill/>
          <a:ln>
            <a:noFill/>
          </a:ln>
          <a:effectLst>
            <a:outerShdw dist="25401" dir="2700000" algn="ctr" rotWithShape="0">
              <a:srgbClr val="FFFF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“We are the matter of the cosmos contemplating itself.”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 - Carl Sagan</a:t>
            </a:r>
          </a:p>
        </p:txBody>
      </p:sp>
    </p:spTree>
    <p:extLst>
      <p:ext uri="{BB962C8B-B14F-4D97-AF65-F5344CB8AC3E}">
        <p14:creationId xmlns:p14="http://schemas.microsoft.com/office/powerpoint/2010/main" val="2197790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2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2020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3609CC-1173-588B-2321-07EA3742F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BF86FA0B-4E2F-0F08-67DA-0028049CE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Outline</a:t>
            </a:r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A97FDCB8-FC28-9068-9118-9FE57B83C7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263" y="817563"/>
            <a:ext cx="8713787" cy="5729287"/>
          </a:xfrm>
        </p:spPr>
        <p:txBody>
          <a:bodyPr/>
          <a:lstStyle/>
          <a:p>
            <a:r>
              <a:rPr lang="en-US" altLang="en-US" dirty="0">
                <a:solidFill>
                  <a:srgbClr val="808080"/>
                </a:solidFill>
              </a:rPr>
              <a:t> Review Star Birth</a:t>
            </a:r>
          </a:p>
          <a:p>
            <a:r>
              <a:rPr lang="en-US" altLang="en-US" dirty="0"/>
              <a:t> Star life on the Main Sequence</a:t>
            </a:r>
          </a:p>
          <a:p>
            <a:pPr lvl="1"/>
            <a:r>
              <a:rPr lang="en-US" altLang="en-US" dirty="0"/>
              <a:t> Fusion &amp; Thermodynamic Balance</a:t>
            </a:r>
          </a:p>
          <a:p>
            <a:pPr lvl="1"/>
            <a:r>
              <a:rPr lang="en-US" altLang="en-US" dirty="0"/>
              <a:t> The Sun</a:t>
            </a:r>
          </a:p>
          <a:p>
            <a:pPr lvl="2"/>
            <a:r>
              <a:rPr lang="en-US" altLang="en-US" dirty="0"/>
              <a:t> Sunspots, Solar Wind, Solar Storms, Aurorae</a:t>
            </a:r>
          </a:p>
          <a:p>
            <a:r>
              <a:rPr lang="en-US" altLang="en-US" dirty="0">
                <a:solidFill>
                  <a:srgbClr val="808080"/>
                </a:solidFill>
              </a:rPr>
              <a:t> Death Throes: Red Giant Stages</a:t>
            </a:r>
          </a:p>
          <a:p>
            <a:r>
              <a:rPr lang="en-US" altLang="en-US" dirty="0">
                <a:solidFill>
                  <a:srgbClr val="808080"/>
                </a:solidFill>
              </a:rPr>
              <a:t> Planetary Nebulae &amp; White Dwarf Stars</a:t>
            </a:r>
          </a:p>
        </p:txBody>
      </p:sp>
    </p:spTree>
    <p:extLst>
      <p:ext uri="{BB962C8B-B14F-4D97-AF65-F5344CB8AC3E}">
        <p14:creationId xmlns:p14="http://schemas.microsoft.com/office/powerpoint/2010/main" val="2791370296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Main Sequence Life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 Hydrostatic Equilibrium Fusing H to He</a:t>
            </a:r>
          </a:p>
          <a:p>
            <a:pPr lvl="1" eaLnBrk="1" hangingPunct="1"/>
            <a:r>
              <a:rPr lang="en-US" altLang="en-US" dirty="0"/>
              <a:t> Gravity pulling inward</a:t>
            </a:r>
          </a:p>
          <a:p>
            <a:pPr lvl="2" eaLnBrk="1" hangingPunct="1"/>
            <a:r>
              <a:rPr lang="en-US" altLang="en-US" dirty="0"/>
              <a:t> weight of upper layers tries to compress star</a:t>
            </a:r>
          </a:p>
          <a:p>
            <a:pPr lvl="1" eaLnBrk="1" hangingPunct="1"/>
            <a:r>
              <a:rPr lang="en-US" altLang="en-US" dirty="0"/>
              <a:t> Pressure of heated gas pushing outward</a:t>
            </a:r>
          </a:p>
          <a:p>
            <a:pPr lvl="2" eaLnBrk="1" hangingPunct="1"/>
            <a:r>
              <a:rPr lang="en-US" altLang="en-US" dirty="0"/>
              <a:t> nuclear explosion tries to expand star</a:t>
            </a:r>
          </a:p>
          <a:p>
            <a:pPr lvl="2" eaLnBrk="1" hangingPunct="1"/>
            <a:r>
              <a:rPr lang="en-US" altLang="en-US" dirty="0"/>
              <a:t> balance lost                                                                  when fuel runs out</a:t>
            </a:r>
          </a:p>
        </p:txBody>
      </p:sp>
      <p:sp>
        <p:nvSpPr>
          <p:cNvPr id="14340" name="Oval 4"/>
          <p:cNvSpPr>
            <a:spLocks noChangeArrowheads="1"/>
          </p:cNvSpPr>
          <p:nvPr/>
        </p:nvSpPr>
        <p:spPr bwMode="auto">
          <a:xfrm>
            <a:off x="4498975" y="3798888"/>
            <a:ext cx="2341563" cy="2341562"/>
          </a:xfrm>
          <a:prstGeom prst="ellipse">
            <a:avLst/>
          </a:prstGeom>
          <a:gradFill rotWithShape="1">
            <a:gsLst>
              <a:gs pos="0">
                <a:schemeClr val="tx1"/>
              </a:gs>
              <a:gs pos="100000">
                <a:srgbClr val="FF33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9469" name="AutoShape 10"/>
          <p:cNvSpPr>
            <a:spLocks noChangeArrowheads="1"/>
          </p:cNvSpPr>
          <p:nvPr/>
        </p:nvSpPr>
        <p:spPr bwMode="auto">
          <a:xfrm>
            <a:off x="6111875" y="4930775"/>
            <a:ext cx="711200" cy="76200"/>
          </a:xfrm>
          <a:prstGeom prst="rightArrow">
            <a:avLst>
              <a:gd name="adj1" fmla="val 50000"/>
              <a:gd name="adj2" fmla="val 233333"/>
            </a:avLst>
          </a:prstGeom>
          <a:gradFill rotWithShape="1">
            <a:gsLst>
              <a:gs pos="0">
                <a:srgbClr val="FF0000"/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9470" name="AutoShape 11"/>
          <p:cNvSpPr>
            <a:spLocks noChangeArrowheads="1"/>
          </p:cNvSpPr>
          <p:nvPr/>
        </p:nvSpPr>
        <p:spPr bwMode="auto">
          <a:xfrm flipH="1">
            <a:off x="4540250" y="4932363"/>
            <a:ext cx="711200" cy="76200"/>
          </a:xfrm>
          <a:prstGeom prst="rightArrow">
            <a:avLst>
              <a:gd name="adj1" fmla="val 50000"/>
              <a:gd name="adj2" fmla="val 233333"/>
            </a:avLst>
          </a:prstGeom>
          <a:gradFill rotWithShape="1">
            <a:gsLst>
              <a:gs pos="0">
                <a:srgbClr val="FF0000"/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9471" name="AutoShape 12"/>
          <p:cNvSpPr>
            <a:spLocks noChangeArrowheads="1"/>
          </p:cNvSpPr>
          <p:nvPr/>
        </p:nvSpPr>
        <p:spPr bwMode="auto">
          <a:xfrm rot="-5400000">
            <a:off x="5314157" y="4153694"/>
            <a:ext cx="709612" cy="76200"/>
          </a:xfrm>
          <a:prstGeom prst="rightArrow">
            <a:avLst>
              <a:gd name="adj1" fmla="val 50000"/>
              <a:gd name="adj2" fmla="val 232812"/>
            </a:avLst>
          </a:prstGeom>
          <a:gradFill rotWithShape="1">
            <a:gsLst>
              <a:gs pos="0">
                <a:srgbClr val="FF0000"/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9472" name="AutoShape 13"/>
          <p:cNvSpPr>
            <a:spLocks noChangeArrowheads="1"/>
          </p:cNvSpPr>
          <p:nvPr/>
        </p:nvSpPr>
        <p:spPr bwMode="auto">
          <a:xfrm rot="5400000">
            <a:off x="5315744" y="5696744"/>
            <a:ext cx="709612" cy="76200"/>
          </a:xfrm>
          <a:prstGeom prst="rightArrow">
            <a:avLst>
              <a:gd name="adj1" fmla="val 50000"/>
              <a:gd name="adj2" fmla="val 232812"/>
            </a:avLst>
          </a:prstGeom>
          <a:gradFill rotWithShape="1">
            <a:gsLst>
              <a:gs pos="0">
                <a:srgbClr val="FF0000"/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9462" name="Text Box 9"/>
          <p:cNvSpPr txBox="1">
            <a:spLocks noChangeArrowheads="1"/>
          </p:cNvSpPr>
          <p:nvPr/>
        </p:nvSpPr>
        <p:spPr bwMode="auto">
          <a:xfrm>
            <a:off x="5126038" y="4832350"/>
            <a:ext cx="10890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Pressure</a:t>
            </a:r>
          </a:p>
        </p:txBody>
      </p:sp>
      <p:sp>
        <p:nvSpPr>
          <p:cNvPr id="19463" name="AutoShape 14"/>
          <p:cNvSpPr>
            <a:spLocks noChangeArrowheads="1"/>
          </p:cNvSpPr>
          <p:nvPr/>
        </p:nvSpPr>
        <p:spPr bwMode="auto">
          <a:xfrm rot="2700000">
            <a:off x="4124325" y="3790950"/>
            <a:ext cx="831850" cy="88900"/>
          </a:xfrm>
          <a:prstGeom prst="rightArrow">
            <a:avLst>
              <a:gd name="adj1" fmla="val 50000"/>
              <a:gd name="adj2" fmla="val 233929"/>
            </a:avLst>
          </a:prstGeom>
          <a:gradFill rotWithShape="1">
            <a:gsLst>
              <a:gs pos="0">
                <a:srgbClr val="FF0000"/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9464" name="AutoShape 16"/>
          <p:cNvSpPr>
            <a:spLocks noChangeArrowheads="1"/>
          </p:cNvSpPr>
          <p:nvPr/>
        </p:nvSpPr>
        <p:spPr bwMode="auto">
          <a:xfrm rot="-2700000">
            <a:off x="4119563" y="6062663"/>
            <a:ext cx="831850" cy="88900"/>
          </a:xfrm>
          <a:prstGeom prst="rightArrow">
            <a:avLst>
              <a:gd name="adj1" fmla="val 50000"/>
              <a:gd name="adj2" fmla="val 233929"/>
            </a:avLst>
          </a:prstGeom>
          <a:gradFill rotWithShape="1">
            <a:gsLst>
              <a:gs pos="0">
                <a:srgbClr val="FF0000"/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9465" name="AutoShape 17"/>
          <p:cNvSpPr>
            <a:spLocks noChangeArrowheads="1"/>
          </p:cNvSpPr>
          <p:nvPr/>
        </p:nvSpPr>
        <p:spPr bwMode="auto">
          <a:xfrm rot="2700000" flipH="1" flipV="1">
            <a:off x="6388100" y="6057900"/>
            <a:ext cx="831850" cy="88900"/>
          </a:xfrm>
          <a:prstGeom prst="rightArrow">
            <a:avLst>
              <a:gd name="adj1" fmla="val 50000"/>
              <a:gd name="adj2" fmla="val 233929"/>
            </a:avLst>
          </a:prstGeom>
          <a:gradFill rotWithShape="1">
            <a:gsLst>
              <a:gs pos="0">
                <a:srgbClr val="FF0000"/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9466" name="AutoShape 18"/>
          <p:cNvSpPr>
            <a:spLocks noChangeArrowheads="1"/>
          </p:cNvSpPr>
          <p:nvPr/>
        </p:nvSpPr>
        <p:spPr bwMode="auto">
          <a:xfrm rot="8100000">
            <a:off x="6388100" y="3794125"/>
            <a:ext cx="831850" cy="88900"/>
          </a:xfrm>
          <a:prstGeom prst="rightArrow">
            <a:avLst>
              <a:gd name="adj1" fmla="val 50000"/>
              <a:gd name="adj2" fmla="val 233929"/>
            </a:avLst>
          </a:prstGeom>
          <a:gradFill rotWithShape="1">
            <a:gsLst>
              <a:gs pos="0">
                <a:srgbClr val="FF0000"/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9467" name="Text Box 23"/>
          <p:cNvSpPr txBox="1">
            <a:spLocks noChangeArrowheads="1"/>
          </p:cNvSpPr>
          <p:nvPr/>
        </p:nvSpPr>
        <p:spPr bwMode="auto">
          <a:xfrm>
            <a:off x="6581775" y="3749675"/>
            <a:ext cx="10890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Gravity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612668" y="4321204"/>
            <a:ext cx="232080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Ultimately, gravity will win!</a:t>
            </a:r>
          </a:p>
        </p:txBody>
      </p:sp>
    </p:spTree>
    <p:extLst>
      <p:ext uri="{BB962C8B-B14F-4D97-AF65-F5344CB8AC3E}">
        <p14:creationId xmlns:p14="http://schemas.microsoft.com/office/powerpoint/2010/main" val="923644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4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9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9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9" grpId="0" animBg="1"/>
      <p:bldP spid="19470" grpId="0" animBg="1"/>
      <p:bldP spid="19471" grpId="0" animBg="1"/>
      <p:bldP spid="19472" grpId="0" animBg="1"/>
      <p:bldP spid="19462" grpId="0"/>
      <p:bldP spid="19463" grpId="0" animBg="1"/>
      <p:bldP spid="19464" grpId="0" animBg="1"/>
      <p:bldP spid="19465" grpId="0" animBg="1"/>
      <p:bldP spid="19466" grpId="0" animBg="1"/>
      <p:bldP spid="19467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3697288" cy="685800"/>
          </a:xfrm>
        </p:spPr>
        <p:txBody>
          <a:bodyPr/>
          <a:lstStyle/>
          <a:p>
            <a:pPr eaLnBrk="1" hangingPunct="1"/>
            <a:r>
              <a:rPr lang="en-US" altLang="en-US"/>
              <a:t>Sol</a:t>
            </a:r>
          </a:p>
        </p:txBody>
      </p:sp>
      <p:sp>
        <p:nvSpPr>
          <p:cNvPr id="408582" name="Oval 6"/>
          <p:cNvSpPr>
            <a:spLocks noChangeArrowheads="1"/>
          </p:cNvSpPr>
          <p:nvPr/>
        </p:nvSpPr>
        <p:spPr bwMode="auto">
          <a:xfrm>
            <a:off x="2286000" y="0"/>
            <a:ext cx="6858000" cy="6858000"/>
          </a:xfrm>
          <a:prstGeom prst="ellipse">
            <a:avLst/>
          </a:prstGeom>
          <a:gradFill rotWithShape="1">
            <a:gsLst>
              <a:gs pos="0">
                <a:srgbClr val="FFF000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08584" name="Oval 8"/>
          <p:cNvSpPr>
            <a:spLocks noChangeArrowheads="1"/>
          </p:cNvSpPr>
          <p:nvPr/>
        </p:nvSpPr>
        <p:spPr bwMode="auto">
          <a:xfrm>
            <a:off x="4856163" y="2570163"/>
            <a:ext cx="1717675" cy="17176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08586" name="Text Box 10"/>
          <p:cNvSpPr txBox="1">
            <a:spLocks noChangeArrowheads="1"/>
          </p:cNvSpPr>
          <p:nvPr/>
        </p:nvSpPr>
        <p:spPr bwMode="auto">
          <a:xfrm>
            <a:off x="817563" y="2074863"/>
            <a:ext cx="28813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5400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R</a:t>
            </a:r>
            <a:r>
              <a:rPr kumimoji="0" lang="en-US" sz="2400" b="0" i="0" u="none" strike="noStrike" kern="1200" cap="none" spc="0" normalizeH="0" baseline="-2500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Sol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 = 696,000 km </a:t>
            </a:r>
          </a:p>
        </p:txBody>
      </p:sp>
      <p:sp>
        <p:nvSpPr>
          <p:cNvPr id="408588" name="Text Box 12"/>
          <p:cNvSpPr txBox="1">
            <a:spLocks noChangeArrowheads="1"/>
          </p:cNvSpPr>
          <p:nvPr/>
        </p:nvSpPr>
        <p:spPr bwMode="auto">
          <a:xfrm>
            <a:off x="5205413" y="2605088"/>
            <a:ext cx="105568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dir="2700000" algn="ctr" rotWithShape="0">
              <a:srgbClr val="FF9900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fusion core </a:t>
            </a: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719138" y="2589213"/>
            <a:ext cx="307816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5400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R</a:t>
            </a:r>
            <a:r>
              <a:rPr kumimoji="0" lang="en-US" sz="2400" b="0" i="0" u="none" strike="noStrike" kern="1200" cap="none" spc="0" normalizeH="0" baseline="-2500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Sol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 = 433,000 miles</a:t>
            </a: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647700" y="3341688"/>
            <a:ext cx="32210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5400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R</a:t>
            </a:r>
            <a:r>
              <a:rPr kumimoji="0" lang="en-US" sz="2400" b="0" i="0" u="none" strike="noStrike" kern="1200" cap="none" spc="0" normalizeH="0" baseline="-2500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fusion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 = 108,000 km </a:t>
            </a: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554038" y="3937000"/>
            <a:ext cx="34083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5400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R</a:t>
            </a:r>
            <a:r>
              <a:rPr kumimoji="0" lang="en-US" sz="2400" b="0" i="0" u="none" strike="noStrike" kern="1200" cap="none" spc="0" normalizeH="0" baseline="-2500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fusion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 = 67,000 miles</a:t>
            </a:r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382588" y="4822825"/>
            <a:ext cx="37512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5400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R</a:t>
            </a:r>
            <a:r>
              <a:rPr kumimoji="0" lang="en-US" sz="2400" b="0" i="0" u="none" strike="noStrike" kern="1200" cap="none" spc="0" normalizeH="0" baseline="-2500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Earth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 = 3,960 miles</a:t>
            </a:r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382588" y="5310188"/>
            <a:ext cx="375126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5400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R</a:t>
            </a:r>
            <a:r>
              <a:rPr kumimoji="0" lang="en-US" sz="3600" b="0" i="0" u="none" strike="noStrike" kern="1200" cap="none" spc="0" normalizeH="0" baseline="-2500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fusion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 ≈ 17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R</a:t>
            </a:r>
            <a:r>
              <a:rPr kumimoji="0" lang="en-US" sz="3600" b="0" i="0" u="none" strike="noStrike" kern="1200" cap="none" spc="0" normalizeH="0" baseline="-2500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Earth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650" y="3378200"/>
            <a:ext cx="101600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0" y="3378200"/>
            <a:ext cx="100013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463" y="3378200"/>
            <a:ext cx="101600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4675" y="3378200"/>
            <a:ext cx="101600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888" y="3378200"/>
            <a:ext cx="101600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825" y="3378200"/>
            <a:ext cx="100013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9863" y="3378200"/>
            <a:ext cx="101600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4663" y="3378200"/>
            <a:ext cx="100012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75" y="3378200"/>
            <a:ext cx="100013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1088" y="3378200"/>
            <a:ext cx="100012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3378200"/>
            <a:ext cx="101600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9850" y="3378200"/>
            <a:ext cx="100013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063" y="3378200"/>
            <a:ext cx="100012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6275" y="3378200"/>
            <a:ext cx="100013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9488" y="3378200"/>
            <a:ext cx="101600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2213" y="3378200"/>
            <a:ext cx="100012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413250"/>
            <a:ext cx="2286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1450" y="565150"/>
            <a:ext cx="8683625" cy="1209675"/>
          </a:xfrm>
        </p:spPr>
        <p:txBody>
          <a:bodyPr/>
          <a:lstStyle/>
          <a:p>
            <a:pPr eaLnBrk="1" hangingPunct="1"/>
            <a:r>
              <a:rPr lang="en-US" altLang="en-US"/>
              <a:t> Fusion core is ~ 25% of radius</a:t>
            </a:r>
          </a:p>
          <a:p>
            <a:pPr lvl="1" eaLnBrk="1" hangingPunct="1"/>
            <a:r>
              <a:rPr lang="en-US" altLang="en-US"/>
              <a:t> 99% of energy from inner 24% of Sun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954386" y="5087389"/>
            <a:ext cx="10723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dist="38100" dir="2700000" algn="ctr" rotWithShape="0">
                    <a:srgbClr val="FFFF00"/>
                  </a:outerShdw>
                </a:effectLst>
                <a:uLnTx/>
                <a:uFillTx/>
                <a:latin typeface="Comic Sans MS"/>
                <a:ea typeface="+mn-ea"/>
                <a:cs typeface="Arial" charset="0"/>
              </a:rPr>
              <a:t>Not to scale!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869084" y="5214851"/>
            <a:ext cx="10723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38100" dir="2700000" algn="ctr" rotWithShape="0">
                    <a:srgbClr val="0000FF"/>
                  </a:outerShdw>
                </a:effectLst>
                <a:uLnTx/>
                <a:uFillTx/>
                <a:latin typeface="Comic Sans MS"/>
                <a:ea typeface="+mn-ea"/>
                <a:cs typeface="Arial" charset="0"/>
              </a:rPr>
              <a:t>So scale it!</a:t>
            </a:r>
          </a:p>
        </p:txBody>
      </p:sp>
      <p:sp>
        <p:nvSpPr>
          <p:cNvPr id="37" name="Text Box 10"/>
          <p:cNvSpPr txBox="1">
            <a:spLocks noChangeArrowheads="1"/>
          </p:cNvSpPr>
          <p:nvPr/>
        </p:nvSpPr>
        <p:spPr bwMode="auto">
          <a:xfrm>
            <a:off x="586582" y="6396037"/>
            <a:ext cx="7970837" cy="461963"/>
          </a:xfrm>
          <a:prstGeom prst="rect">
            <a:avLst/>
          </a:prstGeom>
          <a:noFill/>
          <a:ln>
            <a:noFill/>
          </a:ln>
          <a:effectLst>
            <a:outerShdw dist="2540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Sun fuses the mass of the Earth every 316,298 years</a:t>
            </a:r>
            <a:endParaRPr kumimoji="0" lang="en-US" altLang="en-US" sz="2400" b="0" i="0" u="none" strike="noStrike" kern="1200" cap="none" spc="0" normalizeH="0" baseline="-2500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 pitchFamily="66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925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08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85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085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900" fill="hold"/>
                                        <p:tgtEl>
                                          <p:spTgt spid="36"/>
                                        </p:tgtEl>
                                      </p:cBhvr>
                                      <p:by x="4000" y="4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900"/>
                            </p:stCondLst>
                            <p:childTnLst>
                              <p:par>
                                <p:cTn id="6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4.81481E-6 L -0.08802 -0.30926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10" y="-15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900"/>
                            </p:stCondLst>
                            <p:childTnLst>
                              <p:par>
                                <p:cTn id="7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100"/>
                            </p:stCondLst>
                            <p:childTnLst>
                              <p:par>
                                <p:cTn id="7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300"/>
                            </p:stCondLst>
                            <p:childTnLst>
                              <p:par>
                                <p:cTn id="8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2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2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500"/>
                            </p:stCondLst>
                            <p:childTnLst>
                              <p:par>
                                <p:cTn id="8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2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2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700"/>
                            </p:stCondLst>
                            <p:childTnLst>
                              <p:par>
                                <p:cTn id="9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900"/>
                            </p:stCondLst>
                            <p:childTnLst>
                              <p:par>
                                <p:cTn id="9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2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2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6100"/>
                            </p:stCondLst>
                            <p:childTnLst>
                              <p:par>
                                <p:cTn id="10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2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2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6300"/>
                            </p:stCondLst>
                            <p:childTnLst>
                              <p:par>
                                <p:cTn id="10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6500"/>
                            </p:stCondLst>
                            <p:childTnLst>
                              <p:par>
                                <p:cTn id="1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2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2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6700"/>
                            </p:stCondLst>
                            <p:childTnLst>
                              <p:par>
                                <p:cTn id="1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2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2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6900"/>
                            </p:stCondLst>
                            <p:childTnLst>
                              <p:par>
                                <p:cTn id="1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7100"/>
                            </p:stCondLst>
                            <p:childTnLst>
                              <p:par>
                                <p:cTn id="12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2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2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7300"/>
                            </p:stCondLst>
                            <p:childTnLst>
                              <p:par>
                                <p:cTn id="13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7500"/>
                            </p:stCondLst>
                            <p:childTnLst>
                              <p:par>
                                <p:cTn id="1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2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2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7700"/>
                            </p:stCondLst>
                            <p:childTnLst>
                              <p:par>
                                <p:cTn id="1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2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2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7900"/>
                            </p:stCondLst>
                            <p:childTnLst>
                              <p:par>
                                <p:cTn id="1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8100"/>
                            </p:stCondLst>
                            <p:childTnLst>
                              <p:par>
                                <p:cTn id="151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8582" grpId="0" animBg="1"/>
      <p:bldP spid="408584" grpId="0" animBg="1"/>
      <p:bldP spid="408586" grpId="0"/>
      <p:bldP spid="408588" grpId="0"/>
      <p:bldP spid="14" grpId="0"/>
      <p:bldP spid="15" grpId="0"/>
      <p:bldP spid="16" grpId="0"/>
      <p:bldP spid="17" grpId="0"/>
      <p:bldP spid="18" grpId="0"/>
      <p:bldP spid="3" grpId="0"/>
      <p:bldP spid="3" grpId="1"/>
      <p:bldP spid="35" grpId="0"/>
      <p:bldP spid="35" grpId="1"/>
      <p:bldP spid="3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36">
            <a:extLst>
              <a:ext uri="{FF2B5EF4-FFF2-40B4-BE49-F238E27FC236}">
                <a16:creationId xmlns:a16="http://schemas.microsoft.com/office/drawing/2014/main" id="{98BECB35-6A48-038E-CF3B-36EBF0885292}"/>
              </a:ext>
            </a:extLst>
          </p:cNvPr>
          <p:cNvSpPr/>
          <p:nvPr/>
        </p:nvSpPr>
        <p:spPr>
          <a:xfrm>
            <a:off x="3611880" y="2468880"/>
            <a:ext cx="1920240" cy="1920240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 dirty="0">
              <a:solidFill>
                <a:schemeClr val="bg2"/>
              </a:solidFill>
            </a:endParaRPr>
          </a:p>
          <a:p>
            <a:endParaRPr lang="en-US" altLang="en-US" dirty="0">
              <a:solidFill>
                <a:schemeClr val="bg2"/>
              </a:solidFill>
            </a:endParaRPr>
          </a:p>
        </p:txBody>
      </p:sp>
      <p:sp>
        <p:nvSpPr>
          <p:cNvPr id="4" name="Oval 6"/>
          <p:cNvSpPr>
            <a:spLocks noChangeArrowheads="1"/>
          </p:cNvSpPr>
          <p:nvPr/>
        </p:nvSpPr>
        <p:spPr bwMode="auto">
          <a:xfrm>
            <a:off x="1143000" y="0"/>
            <a:ext cx="6858000" cy="6858000"/>
          </a:xfrm>
          <a:prstGeom prst="ellipse">
            <a:avLst/>
          </a:prstGeom>
          <a:gradFill rotWithShape="1">
            <a:gsLst>
              <a:gs pos="0">
                <a:srgbClr val="FFF000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Oval 8"/>
          <p:cNvSpPr>
            <a:spLocks noChangeArrowheads="1"/>
          </p:cNvSpPr>
          <p:nvPr/>
        </p:nvSpPr>
        <p:spPr bwMode="auto">
          <a:xfrm>
            <a:off x="3713163" y="2570163"/>
            <a:ext cx="1717675" cy="17176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3971524" y="2605088"/>
            <a:ext cx="105568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dir="2700000" algn="ctr" rotWithShape="0">
              <a:srgbClr val="FF9900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fusion core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382" y="3378200"/>
            <a:ext cx="101600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982" y="3378200"/>
            <a:ext cx="100013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195" y="3378200"/>
            <a:ext cx="101600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407" y="3378200"/>
            <a:ext cx="101600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620" y="3378200"/>
            <a:ext cx="101600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557" y="3378200"/>
            <a:ext cx="100013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3595" y="3378200"/>
            <a:ext cx="101600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395" y="3378200"/>
            <a:ext cx="100012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607" y="3378200"/>
            <a:ext cx="100013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4820" y="3378200"/>
            <a:ext cx="100012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957" y="3378200"/>
            <a:ext cx="101600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3582" y="3378200"/>
            <a:ext cx="100013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795" y="3378200"/>
            <a:ext cx="100012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007" y="3378200"/>
            <a:ext cx="100013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220" y="3378200"/>
            <a:ext cx="101600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945" y="3378200"/>
            <a:ext cx="100012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 Box 12"/>
          <p:cNvSpPr txBox="1">
            <a:spLocks noChangeArrowheads="1"/>
          </p:cNvSpPr>
          <p:nvPr/>
        </p:nvSpPr>
        <p:spPr bwMode="auto">
          <a:xfrm>
            <a:off x="3641613" y="3427413"/>
            <a:ext cx="17155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dir="2700000" algn="ctr" rotWithShape="0">
              <a:srgbClr val="FF9900"/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17 Earths wide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782" y="3378200"/>
            <a:ext cx="101600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AutoShape 14">
            <a:extLst>
              <a:ext uri="{FF2B5EF4-FFF2-40B4-BE49-F238E27FC236}">
                <a16:creationId xmlns:a16="http://schemas.microsoft.com/office/drawing/2014/main" id="{C00B4BEE-9C99-C0D3-A9C5-BCC098A29644}"/>
              </a:ext>
            </a:extLst>
          </p:cNvPr>
          <p:cNvSpPr>
            <a:spLocks noChangeArrowheads="1"/>
          </p:cNvSpPr>
          <p:nvPr/>
        </p:nvSpPr>
        <p:spPr bwMode="auto">
          <a:xfrm rot="2700000">
            <a:off x="1828903" y="1789043"/>
            <a:ext cx="2407363" cy="166971"/>
          </a:xfrm>
          <a:prstGeom prst="rightArrow">
            <a:avLst>
              <a:gd name="adj1" fmla="val 50000"/>
              <a:gd name="adj2" fmla="val 233929"/>
            </a:avLst>
          </a:prstGeom>
          <a:gradFill rotWithShape="1">
            <a:gsLst>
              <a:gs pos="0">
                <a:srgbClr val="FF0000"/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5" name="AutoShape 14">
            <a:extLst>
              <a:ext uri="{FF2B5EF4-FFF2-40B4-BE49-F238E27FC236}">
                <a16:creationId xmlns:a16="http://schemas.microsoft.com/office/drawing/2014/main" id="{F1EA244F-9F55-1F91-48A7-2923F42CCDE7}"/>
              </a:ext>
            </a:extLst>
          </p:cNvPr>
          <p:cNvSpPr>
            <a:spLocks noChangeArrowheads="1"/>
          </p:cNvSpPr>
          <p:nvPr/>
        </p:nvSpPr>
        <p:spPr bwMode="auto">
          <a:xfrm rot="18900000">
            <a:off x="1828904" y="4901141"/>
            <a:ext cx="2407363" cy="166971"/>
          </a:xfrm>
          <a:prstGeom prst="rightArrow">
            <a:avLst>
              <a:gd name="adj1" fmla="val 50000"/>
              <a:gd name="adj2" fmla="val 233929"/>
            </a:avLst>
          </a:prstGeom>
          <a:gradFill rotWithShape="1">
            <a:gsLst>
              <a:gs pos="0">
                <a:srgbClr val="FF0000"/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9" name="AutoShape 14">
            <a:extLst>
              <a:ext uri="{FF2B5EF4-FFF2-40B4-BE49-F238E27FC236}">
                <a16:creationId xmlns:a16="http://schemas.microsoft.com/office/drawing/2014/main" id="{30939E62-D883-E87B-BD8D-A23DC01F5141}"/>
              </a:ext>
            </a:extLst>
          </p:cNvPr>
          <p:cNvSpPr>
            <a:spLocks noChangeArrowheads="1"/>
          </p:cNvSpPr>
          <p:nvPr/>
        </p:nvSpPr>
        <p:spPr bwMode="auto">
          <a:xfrm rot="18900000" flipH="1">
            <a:off x="4938996" y="1817795"/>
            <a:ext cx="2407363" cy="166971"/>
          </a:xfrm>
          <a:prstGeom prst="rightArrow">
            <a:avLst>
              <a:gd name="adj1" fmla="val 50000"/>
              <a:gd name="adj2" fmla="val 233929"/>
            </a:avLst>
          </a:prstGeom>
          <a:gradFill rotWithShape="1">
            <a:gsLst>
              <a:gs pos="0">
                <a:srgbClr val="FF0000"/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1" name="AutoShape 14">
            <a:extLst>
              <a:ext uri="{FF2B5EF4-FFF2-40B4-BE49-F238E27FC236}">
                <a16:creationId xmlns:a16="http://schemas.microsoft.com/office/drawing/2014/main" id="{071DFE82-EF6B-ABC4-EF57-CB11266FF3E0}"/>
              </a:ext>
            </a:extLst>
          </p:cNvPr>
          <p:cNvSpPr>
            <a:spLocks noChangeArrowheads="1"/>
          </p:cNvSpPr>
          <p:nvPr/>
        </p:nvSpPr>
        <p:spPr bwMode="auto">
          <a:xfrm rot="13500000">
            <a:off x="4875392" y="4933481"/>
            <a:ext cx="2407363" cy="166971"/>
          </a:xfrm>
          <a:prstGeom prst="rightArrow">
            <a:avLst>
              <a:gd name="adj1" fmla="val 50000"/>
              <a:gd name="adj2" fmla="val 233929"/>
            </a:avLst>
          </a:prstGeom>
          <a:gradFill rotWithShape="1">
            <a:gsLst>
              <a:gs pos="0">
                <a:srgbClr val="FF0000"/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2" name="AutoShape 12">
            <a:extLst>
              <a:ext uri="{FF2B5EF4-FFF2-40B4-BE49-F238E27FC236}">
                <a16:creationId xmlns:a16="http://schemas.microsoft.com/office/drawing/2014/main" id="{17A634DD-2D6B-2E13-3C70-8D0916B3E858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3369564" y="1162566"/>
            <a:ext cx="2404872" cy="164592"/>
          </a:xfrm>
          <a:prstGeom prst="rightArrow">
            <a:avLst>
              <a:gd name="adj1" fmla="val 50000"/>
              <a:gd name="adj2" fmla="val 232812"/>
            </a:avLst>
          </a:prstGeom>
          <a:gradFill rotWithShape="1">
            <a:gsLst>
              <a:gs pos="0">
                <a:srgbClr val="FF0000"/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4" name="AutoShape 12">
            <a:extLst>
              <a:ext uri="{FF2B5EF4-FFF2-40B4-BE49-F238E27FC236}">
                <a16:creationId xmlns:a16="http://schemas.microsoft.com/office/drawing/2014/main" id="{99480653-F9E9-4C6E-A418-A767F7B7A384}"/>
              </a:ext>
            </a:extLst>
          </p:cNvPr>
          <p:cNvSpPr>
            <a:spLocks noChangeArrowheads="1"/>
          </p:cNvSpPr>
          <p:nvPr/>
        </p:nvSpPr>
        <p:spPr bwMode="auto">
          <a:xfrm rot="10800000" flipH="1">
            <a:off x="5570314" y="3346705"/>
            <a:ext cx="2404872" cy="164592"/>
          </a:xfrm>
          <a:prstGeom prst="rightArrow">
            <a:avLst>
              <a:gd name="adj1" fmla="val 50000"/>
              <a:gd name="adj2" fmla="val 232812"/>
            </a:avLst>
          </a:prstGeom>
          <a:gradFill rotWithShape="1">
            <a:gsLst>
              <a:gs pos="0">
                <a:srgbClr val="FF0000"/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5" name="AutoShape 12">
            <a:extLst>
              <a:ext uri="{FF2B5EF4-FFF2-40B4-BE49-F238E27FC236}">
                <a16:creationId xmlns:a16="http://schemas.microsoft.com/office/drawing/2014/main" id="{E69452F4-6F5C-32CC-A727-84FFF5DEFAB7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180032" y="3346704"/>
            <a:ext cx="2404872" cy="164592"/>
          </a:xfrm>
          <a:prstGeom prst="rightArrow">
            <a:avLst>
              <a:gd name="adj1" fmla="val 50000"/>
              <a:gd name="adj2" fmla="val 232812"/>
            </a:avLst>
          </a:prstGeom>
          <a:gradFill rotWithShape="1">
            <a:gsLst>
              <a:gs pos="0">
                <a:srgbClr val="FF0000"/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6" name="AutoShape 12">
            <a:extLst>
              <a:ext uri="{FF2B5EF4-FFF2-40B4-BE49-F238E27FC236}">
                <a16:creationId xmlns:a16="http://schemas.microsoft.com/office/drawing/2014/main" id="{A9A02AD7-2D28-01BE-091B-8913428DB51A}"/>
              </a:ext>
            </a:extLst>
          </p:cNvPr>
          <p:cNvSpPr>
            <a:spLocks noChangeArrowheads="1"/>
          </p:cNvSpPr>
          <p:nvPr/>
        </p:nvSpPr>
        <p:spPr bwMode="auto">
          <a:xfrm rot="5400000" flipV="1">
            <a:off x="3369564" y="5550269"/>
            <a:ext cx="2404872" cy="164592"/>
          </a:xfrm>
          <a:prstGeom prst="rightArrow">
            <a:avLst>
              <a:gd name="adj1" fmla="val 50000"/>
              <a:gd name="adj2" fmla="val 232812"/>
            </a:avLst>
          </a:prstGeom>
          <a:gradFill rotWithShape="1">
            <a:gsLst>
              <a:gs pos="0">
                <a:srgbClr val="FF0000"/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6" name="Text Box 12"/>
          <p:cNvSpPr txBox="1">
            <a:spLocks noChangeArrowheads="1"/>
          </p:cNvSpPr>
          <p:nvPr/>
        </p:nvSpPr>
        <p:spPr bwMode="auto">
          <a:xfrm>
            <a:off x="3199940" y="54471"/>
            <a:ext cx="274412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dir="2700000" algn="ctr" rotWithShape="0">
              <a:srgbClr val="FF9900"/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25400" dir="2700000" algn="ctr" rotWithShape="0">
                    <a:srgbClr val="FF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Arial" charset="0"/>
              </a:rPr>
              <a:t>The Sun</a:t>
            </a:r>
          </a:p>
        </p:txBody>
      </p:sp>
      <p:sp>
        <p:nvSpPr>
          <p:cNvPr id="3" name="Text Box 12">
            <a:extLst>
              <a:ext uri="{FF2B5EF4-FFF2-40B4-BE49-F238E27FC236}">
                <a16:creationId xmlns:a16="http://schemas.microsoft.com/office/drawing/2014/main" id="{87E30F6D-75E7-E7C1-06A2-37EB2A2F57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0170" y="832023"/>
            <a:ext cx="534366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dir="2700000" algn="ctr" rotWithShape="0">
              <a:srgbClr val="FF9900"/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25400" dir="2700000" algn="ctr" rotWithShape="0">
                    <a:srgbClr val="FF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Arial" charset="0"/>
              </a:rPr>
              <a:t>A nuclear explosion</a:t>
            </a:r>
          </a:p>
        </p:txBody>
      </p:sp>
      <p:sp>
        <p:nvSpPr>
          <p:cNvPr id="23" name="Text Box 12">
            <a:extLst>
              <a:ext uri="{FF2B5EF4-FFF2-40B4-BE49-F238E27FC236}">
                <a16:creationId xmlns:a16="http://schemas.microsoft.com/office/drawing/2014/main" id="{BFD7003E-FC8C-6B6E-6824-97AB242B80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0170" y="1548020"/>
            <a:ext cx="534366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dir="2700000" algn="ctr" rotWithShape="0">
              <a:srgbClr val="FF9900"/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25400" dir="2700000" algn="ctr" rotWithShape="0">
                    <a:srgbClr val="FF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Arial" charset="0"/>
              </a:rPr>
              <a:t>contained by gravity.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762000" y="2546350"/>
            <a:ext cx="7620000" cy="3990975"/>
            <a:chOff x="762000" y="6374438"/>
            <a:chExt cx="7620000" cy="399097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573" b="174"/>
            <a:stretch/>
          </p:blipFill>
          <p:spPr>
            <a:xfrm>
              <a:off x="762000" y="6374438"/>
              <a:ext cx="7620000" cy="3990975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824817" y="9168002"/>
              <a:ext cx="749436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50800" dist="50800" dir="2700000" algn="ctr" rotWithShape="0">
                      <a:srgbClr val="000000"/>
                    </a:outerShdw>
                  </a:effectLst>
                  <a:uLnTx/>
                  <a:uFillTx/>
                  <a:latin typeface="Comic Sans MS"/>
                  <a:ea typeface="+mn-ea"/>
                  <a:cs typeface="Arial" charset="0"/>
                </a:rPr>
                <a:t>Sol turns 45 Aircraft Carrier masses of H to pure energy each second ... every second!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10327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8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9" dur="8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000"/>
                            </p:stCondLst>
                            <p:childTnLst>
                              <p:par>
                                <p:cTn id="51" presetID="1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8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left)">
                                      <p:cBhvr>
                                        <p:cTn id="53" dur="8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7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9" grpId="0" animBg="1"/>
      <p:bldP spid="31" grpId="0" animBg="1"/>
      <p:bldP spid="32" grpId="0" animBg="1"/>
      <p:bldP spid="34" grpId="0" animBg="1"/>
      <p:bldP spid="35" grpId="0" animBg="1"/>
      <p:bldP spid="36" grpId="0" animBg="1"/>
      <p:bldP spid="3" grpId="0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388938" y="0"/>
            <a:ext cx="8229600" cy="822325"/>
          </a:xfrm>
        </p:spPr>
        <p:txBody>
          <a:bodyPr/>
          <a:lstStyle/>
          <a:p>
            <a:pPr eaLnBrk="1" hangingPunct="1"/>
            <a:r>
              <a:rPr lang="en-US" altLang="en-US"/>
              <a:t>The Sun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4663" y="822325"/>
            <a:ext cx="8229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G2 V – normal dwarf, 5800K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 Small compared to giants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 Big compared to most stars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 Youngish – 5 by old &lt; ½ age of universe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 Lots of metals in its spectrum (eg. Fe)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Data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 R</a:t>
            </a:r>
            <a:r>
              <a:rPr lang="en-US" altLang="en-US" baseline="-25000">
                <a:latin typeface="MS Mincho" pitchFamily="49" charset="-128"/>
                <a:ea typeface="MS Mincho" pitchFamily="49" charset="-128"/>
              </a:rPr>
              <a:t>☉</a:t>
            </a:r>
            <a:r>
              <a:rPr lang="en-US" altLang="en-US">
                <a:ea typeface="MS Mincho" pitchFamily="49" charset="-128"/>
              </a:rPr>
              <a:t> = 6.96 x 10</a:t>
            </a:r>
            <a:r>
              <a:rPr lang="en-US" altLang="en-US" baseline="30000">
                <a:ea typeface="MS Mincho" pitchFamily="49" charset="-128"/>
              </a:rPr>
              <a:t>5</a:t>
            </a:r>
            <a:r>
              <a:rPr lang="en-US" altLang="en-US">
                <a:ea typeface="MS Mincho" pitchFamily="49" charset="-128"/>
              </a:rPr>
              <a:t> km (~ 700,000km) = 109R</a:t>
            </a:r>
            <a:r>
              <a:rPr lang="en-US" altLang="en-US" baseline="-25000">
                <a:ea typeface="MS Mincho" pitchFamily="49" charset="-128"/>
                <a:sym typeface="Symbol" pitchFamily="18" charset="2"/>
              </a:rPr>
              <a:t></a:t>
            </a:r>
            <a:endParaRPr lang="en-US" altLang="en-US">
              <a:ea typeface="MS Mincho" pitchFamily="49" charset="-128"/>
              <a:sym typeface="Symbol" pitchFamily="18" charset="2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ea typeface="MS Mincho" pitchFamily="49" charset="-128"/>
                <a:sym typeface="Symbol" pitchFamily="18" charset="2"/>
              </a:rPr>
              <a:t> M</a:t>
            </a:r>
            <a:r>
              <a:rPr lang="en-US" altLang="en-US" baseline="-25000">
                <a:latin typeface="MS Mincho" pitchFamily="49" charset="-128"/>
                <a:ea typeface="MS Mincho" pitchFamily="49" charset="-128"/>
              </a:rPr>
              <a:t>☉</a:t>
            </a:r>
            <a:r>
              <a:rPr lang="en-US" altLang="en-US">
                <a:ea typeface="MS Mincho" pitchFamily="49" charset="-128"/>
              </a:rPr>
              <a:t> = 1.99 x 10</a:t>
            </a:r>
            <a:r>
              <a:rPr lang="en-US" altLang="en-US" baseline="30000">
                <a:ea typeface="MS Mincho" pitchFamily="49" charset="-128"/>
              </a:rPr>
              <a:t>30</a:t>
            </a:r>
            <a:r>
              <a:rPr lang="en-US" altLang="en-US">
                <a:ea typeface="MS Mincho" pitchFamily="49" charset="-128"/>
              </a:rPr>
              <a:t> kg = 333,333M</a:t>
            </a:r>
            <a:r>
              <a:rPr lang="en-US" altLang="en-US" baseline="-25000">
                <a:ea typeface="MS Mincho" pitchFamily="49" charset="-128"/>
                <a:sym typeface="Symbol" pitchFamily="18" charset="2"/>
              </a:rPr>
              <a:t></a:t>
            </a:r>
            <a:endParaRPr lang="en-US" altLang="en-US">
              <a:ea typeface="MS Mincho" pitchFamily="49" charset="-128"/>
              <a:sym typeface="Symbol" pitchFamily="18" charset="2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ea typeface="MS Mincho" pitchFamily="49" charset="-128"/>
                <a:sym typeface="Symbol" pitchFamily="18" charset="2"/>
              </a:rPr>
              <a:t> L</a:t>
            </a:r>
            <a:r>
              <a:rPr lang="en-US" altLang="en-US" baseline="-25000">
                <a:latin typeface="MS Mincho" pitchFamily="49" charset="-128"/>
                <a:ea typeface="MS Mincho" pitchFamily="49" charset="-128"/>
              </a:rPr>
              <a:t>☉</a:t>
            </a:r>
            <a:r>
              <a:rPr lang="en-US" altLang="en-US">
                <a:ea typeface="MS Mincho" pitchFamily="49" charset="-128"/>
              </a:rPr>
              <a:t> = 3.90 x 10</a:t>
            </a:r>
            <a:r>
              <a:rPr lang="en-US" altLang="en-US" baseline="30000">
                <a:ea typeface="MS Mincho" pitchFamily="49" charset="-128"/>
              </a:rPr>
              <a:t>26</a:t>
            </a:r>
            <a:r>
              <a:rPr lang="en-US" altLang="en-US">
                <a:ea typeface="MS Mincho" pitchFamily="49" charset="-128"/>
              </a:rPr>
              <a:t> W</a:t>
            </a:r>
            <a:endParaRPr lang="en-US" altLang="en-US" baseline="-25000">
              <a:ea typeface="MS Mincho" pitchFamily="49" charset="-128"/>
              <a:sym typeface="Symbol" pitchFamily="18" charset="2"/>
            </a:endParaRPr>
          </a:p>
          <a:p>
            <a:pPr lvl="1" eaLnBrk="1" hangingPunct="1">
              <a:lnSpc>
                <a:spcPct val="90000"/>
              </a:lnSpc>
            </a:pPr>
            <a:endParaRPr lang="en-US" altLang="en-US" baseline="-25000">
              <a:ea typeface="MS Mincho" pitchFamily="49" charset="-128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9018514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88938" y="0"/>
            <a:ext cx="8229600" cy="822325"/>
          </a:xfrm>
        </p:spPr>
        <p:txBody>
          <a:bodyPr/>
          <a:lstStyle/>
          <a:p>
            <a:pPr eaLnBrk="1" hangingPunct="1"/>
            <a:r>
              <a:rPr lang="en-US" altLang="en-US"/>
              <a:t>The Sun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0038" y="679450"/>
            <a:ext cx="8547100" cy="466883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 Large compared to most stars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 Small compared to largest stars</a:t>
            </a:r>
          </a:p>
        </p:txBody>
      </p:sp>
      <p:pic>
        <p:nvPicPr>
          <p:cNvPr id="16388" name="Picture 10" descr="f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2" t="7887" r="1604" b="1401"/>
          <a:stretch>
            <a:fillRect/>
          </a:stretch>
        </p:blipFill>
        <p:spPr bwMode="auto">
          <a:xfrm>
            <a:off x="4311650" y="1766888"/>
            <a:ext cx="4697413" cy="472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11" descr="lum_func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2363788"/>
            <a:ext cx="4152900" cy="353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87071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spaceweather.com/images2026/02mar26/hmi1898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2270125" cy="2282825"/>
          </a:xfrm>
        </p:spPr>
        <p:txBody>
          <a:bodyPr/>
          <a:lstStyle/>
          <a:p>
            <a:pPr eaLnBrk="1" hangingPunct="1"/>
            <a:r>
              <a:rPr lang="en-US" altLang="en-US"/>
              <a:t>The Sun Today</a:t>
            </a:r>
          </a:p>
        </p:txBody>
      </p:sp>
      <p:sp>
        <p:nvSpPr>
          <p:cNvPr id="9220" name="Text Box 8"/>
          <p:cNvSpPr txBox="1">
            <a:spLocks noChangeArrowheads="1"/>
          </p:cNvSpPr>
          <p:nvPr/>
        </p:nvSpPr>
        <p:spPr bwMode="auto">
          <a:xfrm>
            <a:off x="4613689" y="4303618"/>
            <a:ext cx="220262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Some Sunspots!</a:t>
            </a:r>
          </a:p>
        </p:txBody>
      </p:sp>
      <p:sp>
        <p:nvSpPr>
          <p:cNvPr id="9221" name="Text Box 9"/>
          <p:cNvSpPr txBox="1">
            <a:spLocks noChangeArrowheads="1"/>
          </p:cNvSpPr>
          <p:nvPr/>
        </p:nvSpPr>
        <p:spPr bwMode="auto">
          <a:xfrm>
            <a:off x="0" y="3041650"/>
            <a:ext cx="2308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  <a:hlinkClick r:id="rId3"/>
              </a:rPr>
              <a:t>Current Solar Images from NASA</a:t>
            </a: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 pitchFamily="66" charset="0"/>
              <a:ea typeface="+mn-ea"/>
              <a:cs typeface="Arial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927" y="1900231"/>
            <a:ext cx="54424" cy="54864"/>
          </a:xfrm>
          <a:prstGeom prst="rect">
            <a:avLst/>
          </a:prstGeom>
        </p:spPr>
      </p:pic>
      <p:pic>
        <p:nvPicPr>
          <p:cNvPr id="5" name="Picture 4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18768" y="5275414"/>
            <a:ext cx="4192465" cy="75464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1341" y="2695476"/>
            <a:ext cx="54424" cy="5486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650" y="2670368"/>
            <a:ext cx="54424" cy="5486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7114" y="2666141"/>
            <a:ext cx="54424" cy="5486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2651" y="4296548"/>
            <a:ext cx="54424" cy="54864"/>
          </a:xfrm>
          <a:prstGeom prst="rect">
            <a:avLst/>
          </a:prstGeom>
        </p:spPr>
      </p:pic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3456796" y="2805745"/>
            <a:ext cx="4501661" cy="1219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prstTxWarp prst="textCurveUp">
              <a:avLst>
                <a:gd name="adj" fmla="val 56338"/>
              </a:avLst>
            </a:prstTxWarp>
            <a:sp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dist="50800" dir="5400000" algn="ctr" rotWithShape="0">
                    <a:srgbClr val="FFFF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Arial" charset="0"/>
              </a:rPr>
              <a:t>They’re HUGE!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924" y="1690579"/>
            <a:ext cx="621792" cy="6217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02380" y="981176"/>
            <a:ext cx="17406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>
                  <a:outerShdw dist="50800" dir="2700000" algn="ctr" rotWithShape="0">
                    <a:srgbClr val="FFFF00"/>
                  </a:outerShdw>
                </a:effectLst>
                <a:uLnTx/>
                <a:uFillTx/>
                <a:latin typeface="Comic Sans MS"/>
                <a:ea typeface="+mn-ea"/>
                <a:cs typeface="Arial" charset="0"/>
              </a:rPr>
              <a:t>Earth is 1/100 the diameter of Sol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840850" y="2244772"/>
            <a:ext cx="4115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>
                  <a:outerShdw dist="50800" dir="2700000" algn="ctr" rotWithShape="0">
                    <a:srgbClr val="FFFF00"/>
                  </a:outerShdw>
                </a:effectLst>
                <a:uLnTx/>
                <a:uFillTx/>
                <a:latin typeface="Comic Sans MS"/>
                <a:ea typeface="+mn-ea"/>
                <a:cs typeface="Arial" charset="0"/>
              </a:rPr>
              <a:t>Jupiter is 1/10 the diameter of Sol</a:t>
            </a:r>
          </a:p>
        </p:txBody>
      </p:sp>
    </p:spTree>
    <p:extLst>
      <p:ext uri="{BB962C8B-B14F-4D97-AF65-F5344CB8AC3E}">
        <p14:creationId xmlns:p14="http://schemas.microsoft.com/office/powerpoint/2010/main" val="3788018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00"/>
                            </p:stCondLst>
                            <p:childTnLst>
                              <p:par>
                                <p:cTn id="7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/>
      <p:bldP spid="17" grpId="0"/>
      <p:bldP spid="17" grpId="1"/>
      <p:bldP spid="3" grpId="0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Solar Wind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7325" y="725488"/>
            <a:ext cx="8769350" cy="5695950"/>
          </a:xfrm>
        </p:spPr>
        <p:txBody>
          <a:bodyPr/>
          <a:lstStyle/>
          <a:p>
            <a:pPr eaLnBrk="1" hangingPunct="1"/>
            <a:r>
              <a:rPr lang="en-US" altLang="en-US" dirty="0"/>
              <a:t> Charged particles from Sun’s surface</a:t>
            </a:r>
          </a:p>
          <a:p>
            <a:pPr lvl="1" eaLnBrk="1" hangingPunct="1">
              <a:buFont typeface="Webdings" pitchFamily="18" charset="2"/>
              <a:buNone/>
            </a:pPr>
            <a:r>
              <a:rPr lang="en-US" altLang="en-US" dirty="0"/>
              <a:t>Stars = nuclear explosions contained by gravity!</a:t>
            </a:r>
          </a:p>
          <a:p>
            <a:pPr eaLnBrk="1" hangingPunct="1"/>
            <a:r>
              <a:rPr lang="en-US" altLang="en-US" dirty="0"/>
              <a:t> Steered to poles by Earth’s mag. field </a:t>
            </a:r>
          </a:p>
          <a:p>
            <a:pPr lvl="1" eaLnBrk="1" hangingPunct="1"/>
            <a:r>
              <a:rPr lang="en-US" altLang="en-US" dirty="0"/>
              <a:t> Can cause aurora by colliding with atmosphere</a:t>
            </a:r>
          </a:p>
        </p:txBody>
      </p:sp>
      <p:grpSp>
        <p:nvGrpSpPr>
          <p:cNvPr id="17412" name="Group 8"/>
          <p:cNvGrpSpPr>
            <a:grpSpLocks/>
          </p:cNvGrpSpPr>
          <p:nvPr/>
        </p:nvGrpSpPr>
        <p:grpSpPr bwMode="auto">
          <a:xfrm>
            <a:off x="212725" y="3005138"/>
            <a:ext cx="8718550" cy="3656012"/>
            <a:chOff x="144" y="1893"/>
            <a:chExt cx="5492" cy="2303"/>
          </a:xfrm>
        </p:grpSpPr>
        <p:pic>
          <p:nvPicPr>
            <p:cNvPr id="17414" name="Picture 4" descr="SunEarthMagnetidFields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45"/>
            <a:stretch>
              <a:fillRect/>
            </a:stretch>
          </p:blipFill>
          <p:spPr bwMode="auto">
            <a:xfrm>
              <a:off x="144" y="1893"/>
              <a:ext cx="3184" cy="2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5" name="Picture 5" descr="AuroraHorvat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58" y="1893"/>
              <a:ext cx="1578" cy="2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0454" name="Text Box 6"/>
            <p:cNvSpPr txBox="1">
              <a:spLocks noChangeArrowheads="1"/>
            </p:cNvSpPr>
            <p:nvPr/>
          </p:nvSpPr>
          <p:spPr bwMode="auto">
            <a:xfrm>
              <a:off x="3246" y="2390"/>
              <a:ext cx="894" cy="14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bg2"/>
              </a:outerShdw>
            </a:effec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Aurora on 11/20/03, Zagreb, Croatia.  Photo by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Hrvoje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Horvat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</p:grpSp>
      <p:sp>
        <p:nvSpPr>
          <p:cNvPr id="17413" name="Text Box 7"/>
          <p:cNvSpPr txBox="1">
            <a:spLocks noChangeArrowheads="1"/>
          </p:cNvSpPr>
          <p:nvPr/>
        </p:nvSpPr>
        <p:spPr bwMode="auto">
          <a:xfrm>
            <a:off x="6275388" y="6335713"/>
            <a:ext cx="25923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www.spaceweather.com</a:t>
            </a:r>
          </a:p>
        </p:txBody>
      </p:sp>
    </p:spTree>
    <p:extLst>
      <p:ext uri="{BB962C8B-B14F-4D97-AF65-F5344CB8AC3E}">
        <p14:creationId xmlns:p14="http://schemas.microsoft.com/office/powerpoint/2010/main" val="755990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4B26B-AB4E-561A-5ACA-C17715A36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FE0DBBE8-EAA7-88E3-83D6-4C68A9798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 Lives of Stars</a:t>
            </a:r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139D51BE-605A-D124-E37A-1C698A9582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>
                <a:solidFill>
                  <a:srgbClr val="808080"/>
                </a:solidFill>
              </a:rPr>
              <a:t> Star Birth: 9/10/26</a:t>
            </a:r>
          </a:p>
          <a:p>
            <a:pPr lvl="1"/>
            <a:r>
              <a:rPr lang="en-US" altLang="en-US" dirty="0">
                <a:solidFill>
                  <a:srgbClr val="808080"/>
                </a:solidFill>
              </a:rPr>
              <a:t> Nuclear Explosions Contained by Gravity</a:t>
            </a:r>
          </a:p>
          <a:p>
            <a:r>
              <a:rPr lang="en-US" altLang="en-US" dirty="0"/>
              <a:t> Lives &amp; Deaths of Small Stars: 9/17/26</a:t>
            </a:r>
          </a:p>
          <a:p>
            <a:pPr lvl="1"/>
            <a:r>
              <a:rPr lang="en-US" altLang="en-US" dirty="0"/>
              <a:t> Planetary Nebulae and White Dwarfs</a:t>
            </a:r>
          </a:p>
          <a:p>
            <a:r>
              <a:rPr lang="en-US" altLang="en-US" dirty="0"/>
              <a:t> Deaths of Large Stars: 9/24/26</a:t>
            </a:r>
          </a:p>
          <a:p>
            <a:pPr lvl="1"/>
            <a:r>
              <a:rPr lang="en-US" altLang="en-US" dirty="0"/>
              <a:t> Supernovae, Neutron Stars and Black Holes</a:t>
            </a:r>
          </a:p>
          <a:p>
            <a:r>
              <a:rPr lang="en-US" altLang="en-US" dirty="0"/>
              <a:t> Black Holes: 10/1/26</a:t>
            </a:r>
          </a:p>
          <a:p>
            <a:pPr lvl="1"/>
            <a:r>
              <a:rPr lang="en-US" altLang="en-US" dirty="0"/>
              <a:t> Spaghettification</a:t>
            </a:r>
          </a:p>
          <a:p>
            <a:pPr lvl="2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965058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Solar Wind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7325" y="725488"/>
            <a:ext cx="8769350" cy="5695950"/>
          </a:xfrm>
        </p:spPr>
        <p:txBody>
          <a:bodyPr/>
          <a:lstStyle/>
          <a:p>
            <a:pPr eaLnBrk="1" hangingPunct="1"/>
            <a:r>
              <a:rPr lang="en-US" altLang="en-US" dirty="0"/>
              <a:t> Charged particles from Sun’s surface</a:t>
            </a:r>
          </a:p>
          <a:p>
            <a:pPr lvl="1" eaLnBrk="1" hangingPunct="1">
              <a:buFont typeface="Webdings" pitchFamily="18" charset="2"/>
              <a:buNone/>
            </a:pPr>
            <a:r>
              <a:rPr lang="en-US" altLang="en-US" dirty="0"/>
              <a:t>Stars = nuclear explosions contained by gravity!</a:t>
            </a:r>
          </a:p>
          <a:p>
            <a:pPr eaLnBrk="1" hangingPunct="1"/>
            <a:r>
              <a:rPr lang="en-US" altLang="en-US" dirty="0"/>
              <a:t> Steered to poles by Earth’s mag. field </a:t>
            </a:r>
          </a:p>
          <a:p>
            <a:pPr lvl="1" eaLnBrk="1" hangingPunct="1"/>
            <a:r>
              <a:rPr lang="en-US" altLang="en-US" dirty="0"/>
              <a:t> Can cause aurora by colliding with atmosphere</a:t>
            </a:r>
          </a:p>
        </p:txBody>
      </p:sp>
      <p:grpSp>
        <p:nvGrpSpPr>
          <p:cNvPr id="18436" name="Group 4"/>
          <p:cNvGrpSpPr>
            <a:grpSpLocks/>
          </p:cNvGrpSpPr>
          <p:nvPr/>
        </p:nvGrpSpPr>
        <p:grpSpPr bwMode="auto">
          <a:xfrm>
            <a:off x="212725" y="3005138"/>
            <a:ext cx="8718550" cy="3656012"/>
            <a:chOff x="144" y="1893"/>
            <a:chExt cx="5492" cy="2303"/>
          </a:xfrm>
        </p:grpSpPr>
        <p:pic>
          <p:nvPicPr>
            <p:cNvPr id="18440" name="Picture 5" descr="SunEarthMagnetidFields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45"/>
            <a:stretch>
              <a:fillRect/>
            </a:stretch>
          </p:blipFill>
          <p:spPr bwMode="auto">
            <a:xfrm>
              <a:off x="144" y="1893"/>
              <a:ext cx="3184" cy="2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41" name="Picture 6" descr="AuroraHorvat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58" y="1893"/>
              <a:ext cx="1578" cy="2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5031" name="Text Box 7"/>
            <p:cNvSpPr txBox="1">
              <a:spLocks noChangeArrowheads="1"/>
            </p:cNvSpPr>
            <p:nvPr/>
          </p:nvSpPr>
          <p:spPr bwMode="auto">
            <a:xfrm>
              <a:off x="3246" y="2390"/>
              <a:ext cx="894" cy="14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bg2"/>
              </a:outerShdw>
            </a:effec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Aurora on 11/20/03, Zagreb, Croatia.  Photo by Hrvoje Horvat</a:t>
              </a:r>
            </a:p>
          </p:txBody>
        </p:sp>
      </p:grpSp>
      <p:sp>
        <p:nvSpPr>
          <p:cNvPr id="18437" name="Text Box 8"/>
          <p:cNvSpPr txBox="1">
            <a:spLocks noChangeArrowheads="1"/>
          </p:cNvSpPr>
          <p:nvPr/>
        </p:nvSpPr>
        <p:spPr bwMode="auto">
          <a:xfrm>
            <a:off x="6275388" y="6335713"/>
            <a:ext cx="25923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www.spaceweather.com</a:t>
            </a:r>
          </a:p>
        </p:txBody>
      </p:sp>
      <p:pic>
        <p:nvPicPr>
          <p:cNvPr id="3" name="CMEcollision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42813" y="2437108"/>
            <a:ext cx="4658375" cy="342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081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5391150" cy="1914525"/>
          </a:xfrm>
        </p:spPr>
        <p:txBody>
          <a:bodyPr/>
          <a:lstStyle/>
          <a:p>
            <a:pPr eaLnBrk="1" hangingPunct="1"/>
            <a:r>
              <a:rPr lang="en-US" altLang="en-US"/>
              <a:t>Coronal Mass Ejections: Solar Storms</a:t>
            </a:r>
          </a:p>
        </p:txBody>
      </p:sp>
      <p:pic>
        <p:nvPicPr>
          <p:cNvPr id="22531" name="Picture 10" descr="Flare200310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87" t="10219" b="12375"/>
          <a:stretch>
            <a:fillRect/>
          </a:stretch>
        </p:blipFill>
        <p:spPr bwMode="auto">
          <a:xfrm>
            <a:off x="0" y="1906588"/>
            <a:ext cx="5713413" cy="495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9196" name="Oval 12"/>
          <p:cNvSpPr>
            <a:spLocks noChangeArrowheads="1"/>
          </p:cNvSpPr>
          <p:nvPr/>
        </p:nvSpPr>
        <p:spPr bwMode="auto">
          <a:xfrm>
            <a:off x="4779963" y="4892675"/>
            <a:ext cx="55562" cy="55563"/>
          </a:xfrm>
          <a:prstGeom prst="ellipse">
            <a:avLst/>
          </a:prstGeom>
          <a:solidFill>
            <a:srgbClr val="00FF00"/>
          </a:solidFill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49199" name="Text Box 15"/>
          <p:cNvSpPr txBox="1">
            <a:spLocks noChangeArrowheads="1"/>
          </p:cNvSpPr>
          <p:nvPr/>
        </p:nvSpPr>
        <p:spPr bwMode="auto">
          <a:xfrm>
            <a:off x="915988" y="2520950"/>
            <a:ext cx="31353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Extreme UV Image</a:t>
            </a:r>
          </a:p>
        </p:txBody>
      </p:sp>
      <p:pic>
        <p:nvPicPr>
          <p:cNvPr id="22534" name="Picture 18" descr="CME2003102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1150" y="0"/>
            <a:ext cx="3752850" cy="375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9203" name="Text Box 19"/>
          <p:cNvSpPr txBox="1">
            <a:spLocks noChangeArrowheads="1"/>
          </p:cNvSpPr>
          <p:nvPr/>
        </p:nvSpPr>
        <p:spPr bwMode="auto">
          <a:xfrm>
            <a:off x="2039938" y="4692650"/>
            <a:ext cx="31353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Size of Earth ≈ 1/100 Size of Sol</a:t>
            </a:r>
          </a:p>
        </p:txBody>
      </p:sp>
      <p:sp>
        <p:nvSpPr>
          <p:cNvPr id="225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15000" y="4278313"/>
            <a:ext cx="3429000" cy="1682750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en-US" altLang="en-US"/>
              <a:t> Associated with giant spots and auroral displays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86334" y="5737816"/>
            <a:ext cx="5533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/>
                <a:ea typeface="+mn-ea"/>
                <a:cs typeface="Arial" charset="0"/>
              </a:rPr>
              <a:t>CME and Comet October 9, 2024, 10:06 pm EDT</a:t>
            </a:r>
          </a:p>
        </p:txBody>
      </p:sp>
    </p:spTree>
    <p:extLst>
      <p:ext uri="{BB962C8B-B14F-4D97-AF65-F5344CB8AC3E}">
        <p14:creationId xmlns:p14="http://schemas.microsoft.com/office/powerpoint/2010/main" val="2216311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9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9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49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49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3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9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9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9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49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9196" grpId="0" animBg="1"/>
      <p:bldP spid="349203" grpId="0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87400"/>
          </a:xfrm>
        </p:spPr>
        <p:txBody>
          <a:bodyPr/>
          <a:lstStyle/>
          <a:p>
            <a:pPr eaLnBrk="1" hangingPunct="1"/>
            <a:r>
              <a:rPr lang="en-US" altLang="en-US"/>
              <a:t>Sol’s Magnetic Field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7650" y="879475"/>
            <a:ext cx="8669338" cy="1800225"/>
          </a:xfrm>
        </p:spPr>
        <p:txBody>
          <a:bodyPr/>
          <a:lstStyle/>
          <a:p>
            <a:pPr eaLnBrk="1" hangingPunct="1"/>
            <a:r>
              <a:rPr lang="en-US" altLang="en-US" dirty="0"/>
              <a:t>Field of a bar magnet</a:t>
            </a:r>
          </a:p>
          <a:p>
            <a:pPr lvl="1" eaLnBrk="1" hangingPunct="1"/>
            <a:r>
              <a:rPr lang="en-US" altLang="en-US" dirty="0"/>
              <a:t> Lines go from north to south (by definition)</a:t>
            </a:r>
          </a:p>
          <a:p>
            <a:pPr eaLnBrk="1" hangingPunct="1"/>
            <a:endParaRPr lang="en-US" altLang="en-US" dirty="0"/>
          </a:p>
        </p:txBody>
      </p:sp>
      <p:pic>
        <p:nvPicPr>
          <p:cNvPr id="27652" name="Picture 4" descr="BarMagnetFiel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69377">
            <a:off x="558576" y="4584457"/>
            <a:ext cx="4373563" cy="338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5" descr="BarMagn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107781" y="2669960"/>
            <a:ext cx="4711700" cy="336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8" name="Picture 2" descr="https://cdn.mos.cms.futurecdn.net/dPPRrT5ReVgMLJUDK4GH4b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1" t="6083" r="3898" b="6348"/>
          <a:stretch/>
        </p:blipFill>
        <p:spPr bwMode="auto">
          <a:xfrm>
            <a:off x="0" y="1994478"/>
            <a:ext cx="5780868" cy="3484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80910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Sunspots from Magnetic Field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6700" y="657225"/>
            <a:ext cx="8515350" cy="2730500"/>
          </a:xfrm>
        </p:spPr>
        <p:txBody>
          <a:bodyPr/>
          <a:lstStyle/>
          <a:p>
            <a:pPr eaLnBrk="1" hangingPunct="1"/>
            <a:r>
              <a:rPr lang="en-US" altLang="en-US" sz="3600" dirty="0"/>
              <a:t> Sun has differential rotation</a:t>
            </a:r>
          </a:p>
          <a:p>
            <a:pPr lvl="1" eaLnBrk="1" hangingPunct="1"/>
            <a:r>
              <a:rPr lang="en-US" altLang="en-US" sz="3200" dirty="0"/>
              <a:t> Equator rotates in about 24 days</a:t>
            </a:r>
          </a:p>
          <a:p>
            <a:pPr lvl="1" eaLnBrk="1" hangingPunct="1"/>
            <a:r>
              <a:rPr lang="en-US" altLang="en-US" sz="3200" dirty="0"/>
              <a:t> Poles rotate in about 30 days</a:t>
            </a:r>
          </a:p>
          <a:p>
            <a:pPr eaLnBrk="1" hangingPunct="1"/>
            <a:r>
              <a:rPr lang="en-US" altLang="en-US" sz="3600" dirty="0"/>
              <a:t> Magnetic field lines wrap up</a:t>
            </a:r>
          </a:p>
        </p:txBody>
      </p:sp>
      <p:pic>
        <p:nvPicPr>
          <p:cNvPr id="28676" name="Picture 5" descr="f09-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7" t="8827" r="5417" b="8827"/>
          <a:stretch>
            <a:fillRect/>
          </a:stretch>
        </p:blipFill>
        <p:spPr bwMode="auto">
          <a:xfrm>
            <a:off x="0" y="3271838"/>
            <a:ext cx="9144000" cy="358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10817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Sunspots: Magnetic Hernias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595313"/>
            <a:ext cx="9144000" cy="5695950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 Wrapped magnetic field bulges out from surface</a:t>
            </a:r>
          </a:p>
          <a:p>
            <a:pPr lvl="1" eaLnBrk="1" hangingPunct="1"/>
            <a:r>
              <a:rPr lang="en-US" altLang="en-US" sz="2400" dirty="0"/>
              <a:t> charged particles travel up along  field lines</a:t>
            </a:r>
          </a:p>
          <a:p>
            <a:pPr lvl="2" eaLnBrk="1" hangingPunct="1"/>
            <a:r>
              <a:rPr lang="en-US" altLang="en-US" sz="2000" dirty="0"/>
              <a:t> removes energy from surface, cooling it</a:t>
            </a:r>
          </a:p>
          <a:p>
            <a:pPr lvl="2" eaLnBrk="1" hangingPunct="1"/>
            <a:r>
              <a:rPr lang="en-US" altLang="en-US" sz="2000" dirty="0"/>
              <a:t> Sunspots are darker than surroundings</a:t>
            </a:r>
          </a:p>
        </p:txBody>
      </p:sp>
      <p:pic>
        <p:nvPicPr>
          <p:cNvPr id="29700" name="Picture 7" descr="SunspotMagnetismDiagram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013" y="1857375"/>
            <a:ext cx="5614987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4552" name="Picture 8" descr="SunspotMagnetismPho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35" t="12209" r="17073" b="10301"/>
          <a:stretch>
            <a:fillRect/>
          </a:stretch>
        </p:blipFill>
        <p:spPr bwMode="auto">
          <a:xfrm>
            <a:off x="100013" y="3560763"/>
            <a:ext cx="3325812" cy="301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4554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0" t="27017" r="23186" b="49925"/>
          <a:stretch>
            <a:fillRect/>
          </a:stretch>
        </p:blipFill>
        <p:spPr bwMode="auto">
          <a:xfrm>
            <a:off x="376238" y="3271838"/>
            <a:ext cx="8378825" cy="358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1076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45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45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364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76573"/>
            <a:ext cx="9144000" cy="3843204"/>
          </a:xfrm>
          <a:prstGeom prst="rect">
            <a:avLst/>
          </a:prstGeom>
        </p:spPr>
      </p:pic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/>
              <a:t>Sunspot Cycle</a:t>
            </a:r>
          </a:p>
        </p:txBody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0188" y="684213"/>
            <a:ext cx="8683625" cy="2281237"/>
          </a:xfrm>
        </p:spPr>
        <p:txBody>
          <a:bodyPr/>
          <a:lstStyle/>
          <a:p>
            <a:pPr eaLnBrk="1" hangingPunct="1"/>
            <a:r>
              <a:rPr lang="en-US" altLang="en-US"/>
              <a:t> Sunspot number varies over 11-yr cycle</a:t>
            </a:r>
          </a:p>
          <a:p>
            <a:pPr lvl="1" eaLnBrk="1" hangingPunct="1"/>
            <a:r>
              <a:rPr lang="en-US" altLang="en-US"/>
              <a:t> Fairly Constant except for Maunder Minimum</a:t>
            </a:r>
          </a:p>
          <a:p>
            <a:pPr lvl="2" eaLnBrk="1" hangingPunct="1"/>
            <a:r>
              <a:rPr lang="en-US" altLang="en-US"/>
              <a:t> Cold in Europe</a:t>
            </a:r>
          </a:p>
          <a:p>
            <a:pPr lvl="2" eaLnBrk="1" hangingPunct="1"/>
            <a:r>
              <a:rPr lang="en-US" altLang="en-US"/>
              <a:t> Canals in Holland froze regularly</a:t>
            </a:r>
          </a:p>
        </p:txBody>
      </p:sp>
      <p:sp>
        <p:nvSpPr>
          <p:cNvPr id="30727" name="AutoShape 8"/>
          <p:cNvSpPr>
            <a:spLocks/>
          </p:cNvSpPr>
          <p:nvPr/>
        </p:nvSpPr>
        <p:spPr bwMode="auto">
          <a:xfrm>
            <a:off x="6297613" y="1925638"/>
            <a:ext cx="142875" cy="785812"/>
          </a:xfrm>
          <a:prstGeom prst="rightBrace">
            <a:avLst>
              <a:gd name="adj1" fmla="val 45833"/>
              <a:gd name="adj2" fmla="val 50000"/>
            </a:avLst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>
            <a:outerShdw dist="28398" dir="3806097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66601" name="Text Box 9"/>
          <p:cNvSpPr txBox="1">
            <a:spLocks noChangeArrowheads="1"/>
          </p:cNvSpPr>
          <p:nvPr/>
        </p:nvSpPr>
        <p:spPr bwMode="auto">
          <a:xfrm>
            <a:off x="6311900" y="1897063"/>
            <a:ext cx="293211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8398" dir="3806097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Link with Sunspots in debate</a:t>
            </a:r>
          </a:p>
        </p:txBody>
      </p:sp>
    </p:spTree>
    <p:extLst>
      <p:ext uri="{BB962C8B-B14F-4D97-AF65-F5344CB8AC3E}">
        <p14:creationId xmlns:p14="http://schemas.microsoft.com/office/powerpoint/2010/main" val="36325075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2"/>
            <a:extLst>
              <a:ext uri="{FF2B5EF4-FFF2-40B4-BE49-F238E27FC236}">
                <a16:creationId xmlns:a16="http://schemas.microsoft.com/office/drawing/2014/main" id="{4ED5AF42-0005-D1E7-7BF7-09C1FADBEC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08363"/>
            <a:ext cx="9144000" cy="3845889"/>
          </a:xfrm>
          <a:prstGeom prst="rect">
            <a:avLst/>
          </a:prstGeom>
        </p:spPr>
      </p:pic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0188" y="744538"/>
            <a:ext cx="8683625" cy="5695950"/>
          </a:xfrm>
        </p:spPr>
        <p:txBody>
          <a:bodyPr/>
          <a:lstStyle/>
          <a:p>
            <a:pPr eaLnBrk="1" hangingPunct="1"/>
            <a:r>
              <a:rPr lang="en-US" altLang="en-US" dirty="0"/>
              <a:t> We’re past Solar Max 2024-2026</a:t>
            </a:r>
          </a:p>
          <a:p>
            <a:pPr lvl="1" eaLnBrk="1" hangingPunct="1"/>
            <a:r>
              <a:rPr lang="en-US" altLang="en-US" dirty="0"/>
              <a:t> Another dud of a Solar Max</a:t>
            </a:r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dirty="0"/>
              <a:t>Sunspot Cycle # 25</a:t>
            </a:r>
          </a:p>
        </p:txBody>
      </p:sp>
      <p:sp>
        <p:nvSpPr>
          <p:cNvPr id="2" name="Rectangle 1"/>
          <p:cNvSpPr/>
          <p:nvPr/>
        </p:nvSpPr>
        <p:spPr>
          <a:xfrm>
            <a:off x="0" y="6488668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/>
                <a:ea typeface="+mn-ea"/>
                <a:cs typeface="Arial" charset="0"/>
              </a:rPr>
              <a:t>https://www.swpc.noaa.gov/products/solar-cycle-progression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l="82237" t="95339" r="230" b="162"/>
          <a:stretch/>
        </p:blipFill>
        <p:spPr>
          <a:xfrm>
            <a:off x="3329484" y="2756263"/>
            <a:ext cx="2485033" cy="27432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/>
          <a:srcRect l="2560" t="28238" r="95659" b="50416"/>
          <a:stretch/>
        </p:blipFill>
        <p:spPr>
          <a:xfrm>
            <a:off x="0" y="3241864"/>
            <a:ext cx="349396" cy="1796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2962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333549-5237-0E85-9252-34E012F1C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2"/>
            <a:extLst>
              <a:ext uri="{FF2B5EF4-FFF2-40B4-BE49-F238E27FC236}">
                <a16:creationId xmlns:a16="http://schemas.microsoft.com/office/drawing/2014/main" id="{E1B6DEFF-E3EB-9D1E-87D9-AA0A693F94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08363"/>
            <a:ext cx="9144000" cy="3845889"/>
          </a:xfrm>
          <a:prstGeom prst="rect">
            <a:avLst/>
          </a:prstGeom>
        </p:spPr>
      </p:pic>
      <p:sp>
        <p:nvSpPr>
          <p:cNvPr id="32770" name="Rectangle 3">
            <a:extLst>
              <a:ext uri="{FF2B5EF4-FFF2-40B4-BE49-F238E27FC236}">
                <a16:creationId xmlns:a16="http://schemas.microsoft.com/office/drawing/2014/main" id="{FE3CB81B-ED19-1BC4-3149-4535023502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30188" y="744538"/>
            <a:ext cx="8683625" cy="5695950"/>
          </a:xfrm>
        </p:spPr>
        <p:txBody>
          <a:bodyPr/>
          <a:lstStyle/>
          <a:p>
            <a:pPr eaLnBrk="1" hangingPunct="1"/>
            <a:r>
              <a:rPr lang="en-US" altLang="en-US" dirty="0"/>
              <a:t> We’re past Solar Max 2024-2026</a:t>
            </a:r>
          </a:p>
          <a:p>
            <a:pPr lvl="1" eaLnBrk="1" hangingPunct="1"/>
            <a:r>
              <a:rPr lang="en-US" altLang="en-US"/>
              <a:t> Another dud of a Solar Max</a:t>
            </a:r>
            <a:endParaRPr lang="en-US" altLang="en-US" dirty="0"/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A44D2155-F6F0-B2BF-94B1-C4253BEEE0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dirty="0"/>
              <a:t>Sunspot Cycle # 25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87DD79A-4118-8950-F1A1-E5D056E1053D}"/>
              </a:ext>
            </a:extLst>
          </p:cNvPr>
          <p:cNvSpPr/>
          <p:nvPr/>
        </p:nvSpPr>
        <p:spPr>
          <a:xfrm>
            <a:off x="0" y="6488668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/>
                <a:ea typeface="+mn-ea"/>
                <a:cs typeface="Arial" charset="0"/>
              </a:rPr>
              <a:t>https://www.swpc.noaa.gov/products/solar-cycle-progression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624897D-0DF0-82F0-E795-9066663AB95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2237" t="95339" r="230" b="162"/>
          <a:stretch/>
        </p:blipFill>
        <p:spPr>
          <a:xfrm>
            <a:off x="3329484" y="2756263"/>
            <a:ext cx="2485033" cy="2743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B8F8C33-C5FB-26C0-15DC-0E7389CBAF7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60" t="28238" r="95659" b="50416"/>
          <a:stretch/>
        </p:blipFill>
        <p:spPr>
          <a:xfrm>
            <a:off x="0" y="3241864"/>
            <a:ext cx="349396" cy="179690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1FDB6AA-3213-108F-1EB5-0222FAB6B6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008363"/>
            <a:ext cx="9144000" cy="3853257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03765E7-580F-9B36-5B39-7ED8E217119E}"/>
              </a:ext>
            </a:extLst>
          </p:cNvPr>
          <p:cNvSpPr/>
          <p:nvPr/>
        </p:nvSpPr>
        <p:spPr>
          <a:xfrm>
            <a:off x="8164286" y="4049485"/>
            <a:ext cx="749526" cy="88827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  <a:effectLst>
            <a:outerShdw dist="38100" dir="2700000" algn="ctr" rotWithShape="0">
              <a:schemeClr val="tx1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971497-058E-A888-A9C5-C9D48E303C79}"/>
              </a:ext>
            </a:extLst>
          </p:cNvPr>
          <p:cNvSpPr txBox="1"/>
          <p:nvPr/>
        </p:nvSpPr>
        <p:spPr>
          <a:xfrm>
            <a:off x="7082541" y="3170308"/>
            <a:ext cx="19463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  <a:effectLst>
                  <a:outerShdw dist="50800" dir="2700000" algn="ctr" rotWithShape="0">
                    <a:schemeClr val="tx1"/>
                  </a:outerShdw>
                </a:effectLst>
                <a:latin typeface="+mn-lt"/>
              </a:rPr>
              <a:t>Low maxima this century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7E2C38A-643A-5E22-5B14-E8B1C813EC8E}"/>
              </a:ext>
            </a:extLst>
          </p:cNvPr>
          <p:cNvSpPr/>
          <p:nvPr/>
        </p:nvSpPr>
        <p:spPr>
          <a:xfrm>
            <a:off x="2194560" y="4049485"/>
            <a:ext cx="1031966" cy="88827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  <a:effectLst>
            <a:outerShdw dist="38100" dir="2700000" algn="ctr" rotWithShape="0">
              <a:schemeClr val="tx1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A36832-F295-01EC-CDA3-19D77C5F4893}"/>
              </a:ext>
            </a:extLst>
          </p:cNvPr>
          <p:cNvSpPr txBox="1"/>
          <p:nvPr/>
        </p:nvSpPr>
        <p:spPr>
          <a:xfrm>
            <a:off x="1390577" y="3170308"/>
            <a:ext cx="26399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  <a:effectLst>
                  <a:outerShdw dist="50800" dir="2700000" algn="ctr" rotWithShape="0">
                    <a:schemeClr val="tx1"/>
                  </a:outerShdw>
                </a:effectLst>
                <a:latin typeface="+mn-lt"/>
              </a:rPr>
              <a:t>Another               Dalton Minimum?</a:t>
            </a:r>
          </a:p>
        </p:txBody>
      </p:sp>
    </p:spTree>
    <p:extLst>
      <p:ext uri="{BB962C8B-B14F-4D97-AF65-F5344CB8AC3E}">
        <p14:creationId xmlns:p14="http://schemas.microsoft.com/office/powerpoint/2010/main" val="3767313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01638" y="0"/>
            <a:ext cx="8229600" cy="841375"/>
          </a:xfrm>
        </p:spPr>
        <p:txBody>
          <a:bodyPr/>
          <a:lstStyle/>
          <a:p>
            <a:pPr eaLnBrk="1" hangingPunct="1"/>
            <a:r>
              <a:rPr lang="en-US" altLang="en-US"/>
              <a:t>Solar Storm History</a:t>
            </a:r>
          </a:p>
        </p:txBody>
      </p:sp>
      <p:sp>
        <p:nvSpPr>
          <p:cNvPr id="358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85725" y="904875"/>
            <a:ext cx="3781425" cy="40068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September 1859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 Telegraph wires shorted out in US &amp; Europe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Caused fires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 Auroral displays in N &amp; 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 What would happen today?</a:t>
            </a: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4529138" y="6018213"/>
            <a:ext cx="3730625" cy="5191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http://www.cnn.com/</a:t>
            </a:r>
          </a:p>
        </p:txBody>
      </p:sp>
      <p:pic>
        <p:nvPicPr>
          <p:cNvPr id="33797" name="Picture 5" descr="SolarSuperstor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2675" y="1055688"/>
            <a:ext cx="5521325" cy="580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0" y="5127625"/>
            <a:ext cx="35528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Science@NASA: </a:t>
            </a: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  <a:hlinkClick r:id="rId3"/>
              </a:rPr>
              <a:t>www.science.NASA.gov</a:t>
            </a: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 pitchFamily="66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8693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58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01638" y="0"/>
            <a:ext cx="8229600" cy="841375"/>
          </a:xfrm>
        </p:spPr>
        <p:txBody>
          <a:bodyPr/>
          <a:lstStyle/>
          <a:p>
            <a:pPr eaLnBrk="1" hangingPunct="1"/>
            <a:r>
              <a:rPr lang="en-US" altLang="en-US"/>
              <a:t>Solar Storm History</a:t>
            </a:r>
          </a:p>
        </p:txBody>
      </p:sp>
      <p:sp>
        <p:nvSpPr>
          <p:cNvPr id="358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85725" y="904875"/>
            <a:ext cx="3781425" cy="40068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September 1859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 Telegraph wires shorted out in US &amp; Europe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/>
              <a:t>Caused fires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 Auroral displays in N &amp; 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 What would happen today?</a:t>
            </a: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4529138" y="6018213"/>
            <a:ext cx="3730625" cy="5191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http://www.cnn.com/</a:t>
            </a:r>
          </a:p>
        </p:txBody>
      </p:sp>
      <p:pic>
        <p:nvPicPr>
          <p:cNvPr id="33797" name="Picture 5" descr="SolarSuperstor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2675" y="1055688"/>
            <a:ext cx="5521325" cy="580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0" y="5127625"/>
            <a:ext cx="35528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Science@NASA: </a:t>
            </a: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  <a:hlinkClick r:id="rId3"/>
              </a:rPr>
              <a:t>www.science.NASA.gov</a:t>
            </a: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 pitchFamily="66" charset="0"/>
              <a:ea typeface="+mn-ea"/>
              <a:cs typeface="Arial" charset="0"/>
            </a:endParaRPr>
          </a:p>
        </p:txBody>
      </p:sp>
      <p:pic>
        <p:nvPicPr>
          <p:cNvPr id="4" name="Picture 3">
            <a:hlinkClick r:id="rId4"/>
            <a:extLst>
              <a:ext uri="{FF2B5EF4-FFF2-40B4-BE49-F238E27FC236}">
                <a16:creationId xmlns:a16="http://schemas.microsoft.com/office/drawing/2014/main" id="{C22F35A3-1D60-FDB5-A5CB-0ED513C946A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172" t="5647"/>
          <a:stretch>
            <a:fillRect/>
          </a:stretch>
        </p:blipFill>
        <p:spPr>
          <a:xfrm>
            <a:off x="1147432" y="0"/>
            <a:ext cx="6849137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890838" y="794078"/>
            <a:ext cx="33623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/>
                <a:ea typeface="+mn-ea"/>
                <a:cs typeface="Arial" charset="0"/>
              </a:rPr>
              <a:t>March 13, 1989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52193" y="6595561"/>
            <a:ext cx="49679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1200" dirty="0">
                <a:solidFill>
                  <a:srgbClr val="FFFF00"/>
                </a:solidFill>
                <a:latin typeface="Comic Sans MS"/>
              </a:rPr>
              <a:t>https://www.astronomy.com/science/the-aurora/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/>
                <a:ea typeface="+mn-ea"/>
                <a:cs typeface="Arial" charset="0"/>
              </a:rPr>
              <a:t>html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576A91-15BA-4DB7-0D25-04ED169B9AFF}"/>
              </a:ext>
            </a:extLst>
          </p:cNvPr>
          <p:cNvSpPr txBox="1"/>
          <p:nvPr/>
        </p:nvSpPr>
        <p:spPr>
          <a:xfrm>
            <a:off x="2478087" y="5217844"/>
            <a:ext cx="41878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/>
                <a:ea typeface="+mn-ea"/>
                <a:cs typeface="Arial" charset="0"/>
              </a:rPr>
              <a:t>Aurora causes Quebec blackout!</a:t>
            </a:r>
          </a:p>
        </p:txBody>
      </p:sp>
    </p:spTree>
    <p:extLst>
      <p:ext uri="{BB962C8B-B14F-4D97-AF65-F5344CB8AC3E}">
        <p14:creationId xmlns:p14="http://schemas.microsoft.com/office/powerpoint/2010/main" val="3224231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Outline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195263" y="817563"/>
            <a:ext cx="8713787" cy="5729287"/>
          </a:xfrm>
        </p:spPr>
        <p:txBody>
          <a:bodyPr/>
          <a:lstStyle/>
          <a:p>
            <a:r>
              <a:rPr lang="en-US" altLang="en-US" dirty="0"/>
              <a:t> Review Star Birth</a:t>
            </a:r>
          </a:p>
          <a:p>
            <a:r>
              <a:rPr lang="en-US" altLang="en-US" dirty="0"/>
              <a:t> Star life on the Main Sequence</a:t>
            </a:r>
          </a:p>
          <a:p>
            <a:pPr lvl="1"/>
            <a:r>
              <a:rPr lang="en-US" altLang="en-US" dirty="0"/>
              <a:t> Fusion &amp; Thermodynamic Balance</a:t>
            </a:r>
          </a:p>
          <a:p>
            <a:pPr lvl="1"/>
            <a:r>
              <a:rPr lang="en-US" altLang="en-US" dirty="0"/>
              <a:t> The Sun</a:t>
            </a:r>
          </a:p>
          <a:p>
            <a:pPr lvl="2"/>
            <a:r>
              <a:rPr lang="en-US" altLang="en-US" dirty="0"/>
              <a:t> Sunspots, Solar Wind, Solar Storms, Aurorae</a:t>
            </a:r>
          </a:p>
          <a:p>
            <a:r>
              <a:rPr lang="en-US" altLang="en-US" dirty="0"/>
              <a:t> Death Throes: Red Giant Stages</a:t>
            </a:r>
          </a:p>
          <a:p>
            <a:r>
              <a:rPr lang="en-US" altLang="en-US" dirty="0"/>
              <a:t> Planetary Nebulae &amp; White Dwarf Stars</a:t>
            </a:r>
          </a:p>
        </p:txBody>
      </p:sp>
    </p:spTree>
  </p:cSld>
  <p:clrMapOvr>
    <a:masterClrMapping/>
  </p:clrMapOvr>
  <p:transition spd="slow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D95460-0D1B-EF70-B80F-F83689E890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63B250CA-AD60-7FE8-40A4-5095ED1D4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Outline</a:t>
            </a:r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33B2262C-86EB-D007-96C0-396D09B32B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263" y="817563"/>
            <a:ext cx="8713787" cy="5729287"/>
          </a:xfrm>
        </p:spPr>
        <p:txBody>
          <a:bodyPr/>
          <a:lstStyle/>
          <a:p>
            <a:r>
              <a:rPr lang="en-US" altLang="en-US" dirty="0">
                <a:solidFill>
                  <a:srgbClr val="808080"/>
                </a:solidFill>
              </a:rPr>
              <a:t> Review Star Birth</a:t>
            </a:r>
          </a:p>
          <a:p>
            <a:r>
              <a:rPr lang="en-US" altLang="en-US" dirty="0">
                <a:solidFill>
                  <a:srgbClr val="808080"/>
                </a:solidFill>
              </a:rPr>
              <a:t> Star life on the Main Sequence</a:t>
            </a:r>
          </a:p>
          <a:p>
            <a:pPr lvl="1"/>
            <a:r>
              <a:rPr lang="en-US" altLang="en-US" dirty="0">
                <a:solidFill>
                  <a:srgbClr val="808080"/>
                </a:solidFill>
              </a:rPr>
              <a:t> Fusion &amp; Thermodynamic Balance</a:t>
            </a:r>
          </a:p>
          <a:p>
            <a:pPr lvl="1"/>
            <a:r>
              <a:rPr lang="en-US" altLang="en-US" dirty="0">
                <a:solidFill>
                  <a:srgbClr val="808080"/>
                </a:solidFill>
              </a:rPr>
              <a:t> The Sun</a:t>
            </a:r>
          </a:p>
          <a:p>
            <a:pPr lvl="2"/>
            <a:r>
              <a:rPr lang="en-US" altLang="en-US" dirty="0">
                <a:solidFill>
                  <a:srgbClr val="808080"/>
                </a:solidFill>
              </a:rPr>
              <a:t> Sunspots, Solar Wind, Solar Storms, Aurorae</a:t>
            </a:r>
          </a:p>
          <a:p>
            <a:r>
              <a:rPr lang="en-US" altLang="en-US" dirty="0"/>
              <a:t> Death Throes: Red Giant Stages</a:t>
            </a:r>
          </a:p>
          <a:p>
            <a:r>
              <a:rPr lang="en-US" altLang="en-US" dirty="0">
                <a:solidFill>
                  <a:srgbClr val="808080"/>
                </a:solidFill>
              </a:rPr>
              <a:t> Planetary Nebulae &amp; White Dwarf Stars</a:t>
            </a:r>
          </a:p>
        </p:txBody>
      </p:sp>
    </p:spTree>
    <p:extLst>
      <p:ext uri="{BB962C8B-B14F-4D97-AF65-F5344CB8AC3E}">
        <p14:creationId xmlns:p14="http://schemas.microsoft.com/office/powerpoint/2010/main" val="3305607553"/>
      </p:ext>
    </p:extLst>
  </p:cSld>
  <p:clrMapOvr>
    <a:masterClrMapping/>
  </p:clrMapOvr>
  <p:transition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00100"/>
          </a:xfrm>
        </p:spPr>
        <p:txBody>
          <a:bodyPr/>
          <a:lstStyle/>
          <a:p>
            <a:pPr eaLnBrk="1" hangingPunct="1"/>
            <a:r>
              <a:rPr lang="en-US" altLang="en-US" dirty="0"/>
              <a:t>First Red Giant Stage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9700" y="749300"/>
            <a:ext cx="9004300" cy="116763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3600" dirty="0"/>
              <a:t>Core fusion stops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dirty="0"/>
              <a:t>    </a:t>
            </a:r>
            <a:r>
              <a:rPr lang="en-US" altLang="en-US" dirty="0">
                <a:sym typeface="Symbol" pitchFamily="18" charset="2"/>
              </a:rPr>
              <a:t> He </a:t>
            </a:r>
            <a:r>
              <a:rPr lang="en-US" altLang="en-US" dirty="0"/>
              <a:t>Core contracts under gravity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dirty="0"/>
              <a:t>		</a:t>
            </a:r>
          </a:p>
        </p:txBody>
      </p:sp>
      <p:sp>
        <p:nvSpPr>
          <p:cNvPr id="379908" name="WordArt 4"/>
          <p:cNvSpPr>
            <a:spLocks noChangeArrowheads="1" noChangeShapeType="1" noTextEdit="1"/>
          </p:cNvSpPr>
          <p:nvPr/>
        </p:nvSpPr>
        <p:spPr bwMode="auto">
          <a:xfrm>
            <a:off x="676275" y="5192713"/>
            <a:ext cx="7770813" cy="1428750"/>
          </a:xfrm>
          <a:prstGeom prst="rect">
            <a:avLst/>
          </a:prstGeom>
        </p:spPr>
        <p:txBody>
          <a:bodyPr wrap="none" fromWordArt="1">
            <a:prstTxWarp prst="textInflateTop">
              <a:avLst>
                <a:gd name="adj" fmla="val 48389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4D0808"/>
                    </a:gs>
                    <a:gs pos="14999">
                      <a:srgbClr val="FF0300"/>
                    </a:gs>
                    <a:gs pos="27499">
                      <a:srgbClr val="FF7A00"/>
                    </a:gs>
                    <a:gs pos="50000">
                      <a:srgbClr val="FFF200"/>
                    </a:gs>
                    <a:gs pos="72501">
                      <a:srgbClr val="FF7A00"/>
                    </a:gs>
                    <a:gs pos="85001">
                      <a:srgbClr val="FF0300"/>
                    </a:gs>
                    <a:gs pos="100000">
                      <a:srgbClr val="4D0808"/>
                    </a:gs>
                  </a:gsLst>
                  <a:lin ang="5400000" scaled="1"/>
                </a:gradFill>
                <a:effectLst>
                  <a:outerShdw sy="50000" rotWithShape="0">
                    <a:srgbClr val="FF0000">
                      <a:alpha val="50000"/>
                    </a:srgbClr>
                  </a:outerShdw>
                </a:effectLst>
                <a:uLnTx/>
                <a:uFillTx/>
                <a:latin typeface="Jokerman"/>
                <a:ea typeface="+mn-ea"/>
                <a:cs typeface="Arial" charset="0"/>
              </a:rPr>
              <a:t>A Red Giant Is Born!</a:t>
            </a:r>
          </a:p>
        </p:txBody>
      </p:sp>
      <p:sp>
        <p:nvSpPr>
          <p:cNvPr id="2" name="Rectangle 1"/>
          <p:cNvSpPr/>
          <p:nvPr/>
        </p:nvSpPr>
        <p:spPr>
          <a:xfrm>
            <a:off x="1063861" y="3339313"/>
            <a:ext cx="7955280" cy="598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38100" dir="2700000" algn="ctr" rotWithShape="0">
                    <a:srgbClr val="000000"/>
                  </a:outerShdw>
                </a:effectLst>
                <a:uLnTx/>
                <a:uFillTx/>
                <a:latin typeface="Comic Sans MS"/>
                <a:ea typeface="+mn-ea"/>
                <a:cs typeface="Arial" charset="0"/>
                <a:sym typeface="Symbol" pitchFamily="18" charset="2"/>
              </a:rPr>
              <a:t> 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38100" dir="2700000" algn="ctr" rotWithShape="0">
                    <a:srgbClr val="000000"/>
                  </a:outerShdw>
                </a:effectLst>
                <a:uLnTx/>
                <a:uFillTx/>
                <a:latin typeface="Comic Sans MS"/>
                <a:ea typeface="+mn-ea"/>
                <a:cs typeface="Arial" charset="0"/>
              </a:rPr>
              <a:t>Fusing shell heats envelope</a:t>
            </a:r>
          </a:p>
        </p:txBody>
      </p:sp>
      <p:sp>
        <p:nvSpPr>
          <p:cNvPr id="6" name="Rectangle 5"/>
          <p:cNvSpPr/>
          <p:nvPr/>
        </p:nvSpPr>
        <p:spPr>
          <a:xfrm>
            <a:off x="1063861" y="1803998"/>
            <a:ext cx="7955280" cy="158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38100" dir="2700000" algn="ctr" rotWithShape="0">
                    <a:srgbClr val="000000"/>
                  </a:outerShdw>
                </a:effectLst>
                <a:uLnTx/>
                <a:uFillTx/>
                <a:latin typeface="Comic Sans MS"/>
                <a:ea typeface="+mn-ea"/>
                <a:cs typeface="Arial" charset="0"/>
                <a:sym typeface="Symbol" pitchFamily="18" charset="2"/>
              </a:rPr>
              <a:t> 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38100" dir="2700000" algn="ctr" rotWithShape="0">
                    <a:srgbClr val="000000"/>
                  </a:outerShdw>
                </a:effectLst>
                <a:uLnTx/>
                <a:uFillTx/>
                <a:latin typeface="Comic Sans MS"/>
                <a:ea typeface="+mn-ea"/>
                <a:cs typeface="Arial" charset="0"/>
              </a:rPr>
              <a:t>Shell of H around core keeps fusing </a:t>
            </a:r>
          </a:p>
          <a:p>
            <a:pPr marL="0" marR="0" lvl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>
                <a:tab pos="461963" algn="l"/>
              </a:tabLst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38100" dir="2700000" algn="ctr" rotWithShape="0">
                    <a:srgbClr val="000000"/>
                  </a:outerShdw>
                </a:effectLst>
                <a:uLnTx/>
                <a:uFillTx/>
                <a:latin typeface="Comic Sans MS"/>
                <a:ea typeface="+mn-ea"/>
                <a:cs typeface="Arial" charset="0"/>
                <a:sym typeface="Wingdings 2" panose="05020102010507070707" pitchFamily="18" charset="2"/>
              </a:rPr>
              <a:t>	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38100" dir="2700000" algn="ctr" rotWithShape="0">
                    <a:srgbClr val="000000"/>
                  </a:outerShdw>
                </a:effectLst>
                <a:uLnTx/>
                <a:uFillTx/>
                <a:latin typeface="Comic Sans MS"/>
                <a:ea typeface="+mn-ea"/>
                <a:cs typeface="Arial" charset="0"/>
                <a:sym typeface="Wingdings 2" panose="05020102010507070707" pitchFamily="18" charset="2"/>
              </a:rPr>
              <a:t>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38100" dir="2700000" algn="ctr" rotWithShape="0">
                    <a:srgbClr val="000000"/>
                  </a:outerShdw>
                </a:effectLst>
                <a:uLnTx/>
                <a:uFillTx/>
                <a:latin typeface="Comic Sans MS"/>
                <a:ea typeface="+mn-ea"/>
                <a:cs typeface="Arial" charset="0"/>
              </a:rPr>
              <a:t>adds He to core, increasing mass &amp; gravity</a:t>
            </a:r>
          </a:p>
          <a:p>
            <a:pPr marL="0" marR="0" lvl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>
                <a:tab pos="461963" algn="l"/>
              </a:tabLst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38100" dir="2700000" algn="ctr" rotWithShape="0">
                    <a:srgbClr val="000000"/>
                  </a:outerShdw>
                </a:effectLst>
                <a:uLnTx/>
                <a:uFillTx/>
                <a:latin typeface="Comic Sans MS"/>
                <a:ea typeface="+mn-ea"/>
                <a:cs typeface="Arial" charset="0"/>
                <a:sym typeface="Wingdings 2" panose="05020102010507070707" pitchFamily="18" charset="2"/>
              </a:rPr>
              <a:t>	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38100" dir="2700000" algn="ctr" rotWithShape="0">
                    <a:srgbClr val="000000"/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  <a:sym typeface="Wingdings 2" panose="05020102010507070707" pitchFamily="18" charset="2"/>
              </a:rPr>
              <a:t>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38100" dir="2700000" algn="ctr" rotWithShape="0">
                    <a:srgbClr val="000000"/>
                  </a:outerShdw>
                </a:effectLst>
                <a:uLnTx/>
                <a:uFillTx/>
                <a:latin typeface="Comic Sans MS"/>
                <a:ea typeface="+mn-ea"/>
                <a:cs typeface="Arial" charset="0"/>
              </a:rPr>
              <a:t>further heats H shell, increasing fusion &amp; heat</a:t>
            </a:r>
          </a:p>
        </p:txBody>
      </p:sp>
      <p:sp>
        <p:nvSpPr>
          <p:cNvPr id="7" name="Rectangle 6"/>
          <p:cNvSpPr/>
          <p:nvPr/>
        </p:nvSpPr>
        <p:spPr>
          <a:xfrm>
            <a:off x="1063861" y="3891281"/>
            <a:ext cx="7955280" cy="598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38100" dir="2700000" algn="ctr" rotWithShape="0">
                    <a:srgbClr val="000000"/>
                  </a:outerShdw>
                </a:effectLst>
                <a:uLnTx/>
                <a:uFillTx/>
                <a:latin typeface="Comic Sans MS"/>
                <a:ea typeface="+mn-ea"/>
                <a:cs typeface="Arial" charset="0"/>
                <a:sym typeface="Symbol" pitchFamily="18" charset="2"/>
              </a:rPr>
              <a:t> 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38100" dir="2700000" algn="ctr" rotWithShape="0">
                    <a:srgbClr val="000000"/>
                  </a:outerShdw>
                </a:effectLst>
                <a:uLnTx/>
                <a:uFillTx/>
                <a:latin typeface="Comic Sans MS"/>
                <a:ea typeface="+mn-ea"/>
                <a:cs typeface="Arial" charset="0"/>
              </a:rPr>
              <a:t>Envelope expands</a:t>
            </a:r>
          </a:p>
        </p:txBody>
      </p:sp>
      <p:sp>
        <p:nvSpPr>
          <p:cNvPr id="8" name="Rectangle 7"/>
          <p:cNvSpPr/>
          <p:nvPr/>
        </p:nvSpPr>
        <p:spPr>
          <a:xfrm>
            <a:off x="1063861" y="4443249"/>
            <a:ext cx="7955280" cy="598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38100" dir="2700000" algn="ctr" rotWithShape="0">
                    <a:srgbClr val="000000"/>
                  </a:outerShdw>
                </a:effectLst>
                <a:uLnTx/>
                <a:uFillTx/>
                <a:latin typeface="Comic Sans MS"/>
                <a:ea typeface="+mn-ea"/>
                <a:cs typeface="Arial" charset="0"/>
                <a:sym typeface="Symbol" pitchFamily="18" charset="2"/>
              </a:rPr>
              <a:t> Outer surface cools</a:t>
            </a:r>
          </a:p>
        </p:txBody>
      </p:sp>
      <p:sp>
        <p:nvSpPr>
          <p:cNvPr id="9" name="Rectangle 8"/>
          <p:cNvSpPr/>
          <p:nvPr/>
        </p:nvSpPr>
        <p:spPr>
          <a:xfrm>
            <a:off x="1063861" y="4995216"/>
            <a:ext cx="7955280" cy="598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38100" dir="2700000" algn="ctr" rotWithShape="0">
                    <a:srgbClr val="000000"/>
                  </a:outerShdw>
                </a:effectLst>
                <a:uLnTx/>
                <a:uFillTx/>
                <a:latin typeface="Comic Sans MS"/>
                <a:ea typeface="+mn-ea"/>
                <a:cs typeface="Arial" charset="0"/>
                <a:sym typeface="Symbol" pitchFamily="18" charset="2"/>
              </a:rPr>
              <a:t> Outer surface turns red</a:t>
            </a:r>
          </a:p>
        </p:txBody>
      </p:sp>
    </p:spTree>
    <p:extLst>
      <p:ext uri="{BB962C8B-B14F-4D97-AF65-F5344CB8AC3E}">
        <p14:creationId xmlns:p14="http://schemas.microsoft.com/office/powerpoint/2010/main" val="4215307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799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799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799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908" grpId="0" animBg="1"/>
      <p:bldP spid="2" grpId="0"/>
      <p:bldP spid="6" grpId="0"/>
      <p:bldP spid="7" grpId="0"/>
      <p:bldP spid="8" grpId="0"/>
      <p:bldP spid="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Sol as a Red Giant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1450" y="565150"/>
            <a:ext cx="8683625" cy="717550"/>
          </a:xfrm>
        </p:spPr>
        <p:txBody>
          <a:bodyPr/>
          <a:lstStyle/>
          <a:p>
            <a:pPr eaLnBrk="1" hangingPunct="1"/>
            <a:r>
              <a:rPr lang="en-US" altLang="en-US" dirty="0"/>
              <a:t> Sol as red giant will engulf </a:t>
            </a:r>
            <a:r>
              <a:rPr lang="en-US" altLang="en-US" sz="3600" b="1" dirty="0">
                <a:ea typeface="MS Mincho" pitchFamily="49" charset="-128"/>
              </a:rPr>
              <a:t>☿</a:t>
            </a:r>
            <a:r>
              <a:rPr lang="en-US" altLang="en-US" dirty="0">
                <a:ea typeface="MS Mincho" pitchFamily="49" charset="-128"/>
              </a:rPr>
              <a:t>and </a:t>
            </a:r>
            <a:r>
              <a:rPr lang="en-US" altLang="en-US" sz="3600" dirty="0">
                <a:ea typeface="MS Mincho" pitchFamily="49" charset="-128"/>
              </a:rPr>
              <a:t>♀</a:t>
            </a:r>
            <a:endParaRPr lang="en-US" altLang="en-US" dirty="0">
              <a:ea typeface="MS Mincho" pitchFamily="49" charset="-128"/>
            </a:endParaRPr>
          </a:p>
        </p:txBody>
      </p:sp>
      <p:pic>
        <p:nvPicPr>
          <p:cNvPr id="16388" name="Picture 4" descr="f11-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975"/>
            <a:ext cx="6804025" cy="566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8581" name="Text Box 5"/>
          <p:cNvSpPr txBox="1">
            <a:spLocks noChangeArrowheads="1"/>
          </p:cNvSpPr>
          <p:nvPr/>
        </p:nvSpPr>
        <p:spPr bwMode="auto">
          <a:xfrm>
            <a:off x="7059613" y="4637088"/>
            <a:ext cx="1770062" cy="15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Sol may engulf Earth</a:t>
            </a:r>
          </a:p>
        </p:txBody>
      </p:sp>
      <p:sp>
        <p:nvSpPr>
          <p:cNvPr id="408582" name="Oval 6"/>
          <p:cNvSpPr>
            <a:spLocks noChangeArrowheads="1"/>
          </p:cNvSpPr>
          <p:nvPr/>
        </p:nvSpPr>
        <p:spPr bwMode="auto">
          <a:xfrm>
            <a:off x="1344613" y="1462088"/>
            <a:ext cx="5008562" cy="5010150"/>
          </a:xfrm>
          <a:prstGeom prst="ellipse">
            <a:avLst/>
          </a:prstGeom>
          <a:gradFill rotWithShape="1">
            <a:gsLst>
              <a:gs pos="0">
                <a:schemeClr val="tx2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08584" name="Oval 8"/>
          <p:cNvSpPr>
            <a:spLocks noChangeArrowheads="1"/>
          </p:cNvSpPr>
          <p:nvPr/>
        </p:nvSpPr>
        <p:spPr bwMode="auto">
          <a:xfrm>
            <a:off x="2935288" y="3052763"/>
            <a:ext cx="1828800" cy="1828800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chemeClr val="tx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08585" name="Oval 9"/>
          <p:cNvSpPr>
            <a:spLocks noChangeArrowheads="1"/>
          </p:cNvSpPr>
          <p:nvPr/>
        </p:nvSpPr>
        <p:spPr bwMode="auto">
          <a:xfrm>
            <a:off x="3392488" y="3509963"/>
            <a:ext cx="914400" cy="9144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08586" name="Text Box 10"/>
          <p:cNvSpPr txBox="1">
            <a:spLocks noChangeArrowheads="1"/>
          </p:cNvSpPr>
          <p:nvPr/>
        </p:nvSpPr>
        <p:spPr bwMode="auto">
          <a:xfrm>
            <a:off x="4533900" y="1200150"/>
            <a:ext cx="3638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Expanding outer layers</a:t>
            </a:r>
          </a:p>
        </p:txBody>
      </p:sp>
      <p:sp>
        <p:nvSpPr>
          <p:cNvPr id="408587" name="Text Box 11"/>
          <p:cNvSpPr txBox="1">
            <a:spLocks noChangeArrowheads="1"/>
          </p:cNvSpPr>
          <p:nvPr/>
        </p:nvSpPr>
        <p:spPr bwMode="auto">
          <a:xfrm>
            <a:off x="6202363" y="2759075"/>
            <a:ext cx="294163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Shrinking He core becoming degenerate electron gas</a:t>
            </a:r>
          </a:p>
        </p:txBody>
      </p:sp>
      <p:sp>
        <p:nvSpPr>
          <p:cNvPr id="408588" name="Text Box 12"/>
          <p:cNvSpPr txBox="1">
            <a:spLocks noChangeArrowheads="1"/>
          </p:cNvSpPr>
          <p:nvPr/>
        </p:nvSpPr>
        <p:spPr bwMode="auto">
          <a:xfrm>
            <a:off x="5486400" y="1627188"/>
            <a:ext cx="3352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Hydrogen fusing shell heating outer layers</a:t>
            </a:r>
          </a:p>
        </p:txBody>
      </p:sp>
      <p:sp>
        <p:nvSpPr>
          <p:cNvPr id="408590" name="Freeform 14"/>
          <p:cNvSpPr>
            <a:spLocks/>
          </p:cNvSpPr>
          <p:nvPr/>
        </p:nvSpPr>
        <p:spPr bwMode="auto">
          <a:xfrm>
            <a:off x="4324350" y="1981200"/>
            <a:ext cx="1181100" cy="1200150"/>
          </a:xfrm>
          <a:custGeom>
            <a:avLst/>
            <a:gdLst/>
            <a:ahLst/>
            <a:cxnLst>
              <a:cxn ang="0">
                <a:pos x="744" y="0"/>
              </a:cxn>
              <a:cxn ang="0">
                <a:pos x="156" y="468"/>
              </a:cxn>
              <a:cxn ang="0">
                <a:pos x="396" y="468"/>
              </a:cxn>
              <a:cxn ang="0">
                <a:pos x="0" y="756"/>
              </a:cxn>
            </a:cxnLst>
            <a:rect l="0" t="0" r="r" b="b"/>
            <a:pathLst>
              <a:path w="744" h="756">
                <a:moveTo>
                  <a:pt x="744" y="0"/>
                </a:moveTo>
                <a:cubicBezTo>
                  <a:pt x="650" y="78"/>
                  <a:pt x="214" y="390"/>
                  <a:pt x="156" y="468"/>
                </a:cubicBezTo>
                <a:cubicBezTo>
                  <a:pt x="98" y="546"/>
                  <a:pt x="422" y="420"/>
                  <a:pt x="396" y="468"/>
                </a:cubicBezTo>
                <a:cubicBezTo>
                  <a:pt x="370" y="516"/>
                  <a:pt x="82" y="696"/>
                  <a:pt x="0" y="756"/>
                </a:cubicBezTo>
              </a:path>
            </a:pathLst>
          </a:custGeom>
          <a:noFill/>
          <a:ln w="31750">
            <a:solidFill>
              <a:schemeClr val="tx1"/>
            </a:solidFill>
            <a:round/>
            <a:headEnd/>
            <a:tailEnd type="arrow" w="lg" len="med"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08591" name="Freeform 15"/>
          <p:cNvSpPr>
            <a:spLocks/>
          </p:cNvSpPr>
          <p:nvPr/>
        </p:nvSpPr>
        <p:spPr bwMode="auto">
          <a:xfrm>
            <a:off x="4332288" y="2982913"/>
            <a:ext cx="1993900" cy="839787"/>
          </a:xfrm>
          <a:custGeom>
            <a:avLst/>
            <a:gdLst/>
            <a:ahLst/>
            <a:cxnLst>
              <a:cxn ang="0">
                <a:pos x="1256" y="0"/>
              </a:cxn>
              <a:cxn ang="0">
                <a:pos x="548" y="217"/>
              </a:cxn>
              <a:cxn ang="0">
                <a:pos x="765" y="302"/>
              </a:cxn>
              <a:cxn ang="0">
                <a:pos x="0" y="529"/>
              </a:cxn>
            </a:cxnLst>
            <a:rect l="0" t="0" r="r" b="b"/>
            <a:pathLst>
              <a:path w="1256" h="529">
                <a:moveTo>
                  <a:pt x="1256" y="0"/>
                </a:moveTo>
                <a:cubicBezTo>
                  <a:pt x="1138" y="36"/>
                  <a:pt x="630" y="167"/>
                  <a:pt x="548" y="217"/>
                </a:cubicBezTo>
                <a:cubicBezTo>
                  <a:pt x="466" y="267"/>
                  <a:pt x="856" y="250"/>
                  <a:pt x="765" y="302"/>
                </a:cubicBezTo>
                <a:cubicBezTo>
                  <a:pt x="674" y="354"/>
                  <a:pt x="160" y="482"/>
                  <a:pt x="0" y="529"/>
                </a:cubicBezTo>
              </a:path>
            </a:pathLst>
          </a:custGeom>
          <a:noFill/>
          <a:ln w="31750">
            <a:solidFill>
              <a:schemeClr val="tx1"/>
            </a:solidFill>
            <a:round/>
            <a:headEnd/>
            <a:tailEnd type="arrow" w="lg" len="med"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326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85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85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85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08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8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408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085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085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408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085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085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408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8582" grpId="0" animBg="1"/>
      <p:bldP spid="408584" grpId="0" animBg="1"/>
      <p:bldP spid="408585" grpId="0" animBg="1"/>
      <p:bldP spid="408586" grpId="0"/>
      <p:bldP spid="408587" grpId="0"/>
      <p:bldP spid="40858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9875" y="571500"/>
            <a:ext cx="8643938" cy="6107113"/>
          </a:xfrm>
        </p:spPr>
        <p:txBody>
          <a:bodyPr/>
          <a:lstStyle/>
          <a:p>
            <a:pPr eaLnBrk="1" hangingPunct="1"/>
            <a:r>
              <a:rPr lang="en-US" altLang="en-US" dirty="0"/>
              <a:t> Degenerate e</a:t>
            </a:r>
            <a:r>
              <a:rPr lang="en-US" altLang="en-US" baseline="30000" dirty="0"/>
              <a:t>-</a:t>
            </a:r>
            <a:r>
              <a:rPr lang="en-US" altLang="en-US" dirty="0"/>
              <a:t> gas</a:t>
            </a:r>
          </a:p>
          <a:p>
            <a:pPr lvl="1" eaLnBrk="1" hangingPunct="1"/>
            <a:r>
              <a:rPr lang="en-US" altLang="en-US" dirty="0">
                <a:sym typeface="Symbol" pitchFamily="18" charset="2"/>
              </a:rPr>
              <a:t> atoms packed as close as possible</a:t>
            </a:r>
          </a:p>
          <a:p>
            <a:pPr lvl="2" eaLnBrk="1" hangingPunct="1"/>
            <a:r>
              <a:rPr lang="en-US" altLang="en-US" dirty="0">
                <a:sym typeface="Symbol" pitchFamily="18" charset="2"/>
              </a:rPr>
              <a:t> electron clouds packed together</a:t>
            </a:r>
          </a:p>
          <a:p>
            <a:pPr lvl="2" eaLnBrk="1" hangingPunct="1"/>
            <a:r>
              <a:rPr lang="en-US" altLang="en-US" dirty="0">
                <a:sym typeface="Symbol" pitchFamily="18" charset="2"/>
              </a:rPr>
              <a:t> all </a:t>
            </a:r>
            <a:r>
              <a:rPr lang="en-US" altLang="en-US" dirty="0">
                <a:solidFill>
                  <a:srgbClr val="FF0000"/>
                </a:solidFill>
                <a:sym typeface="Symbol" pitchFamily="18" charset="2"/>
              </a:rPr>
              <a:t>space squeezed out from between atoms</a:t>
            </a:r>
            <a:endParaRPr lang="en-US" altLang="en-US" dirty="0">
              <a:sym typeface="Symbol" pitchFamily="18" charset="2"/>
            </a:endParaRPr>
          </a:p>
        </p:txBody>
      </p:sp>
      <p:sp>
        <p:nvSpPr>
          <p:cNvPr id="67" name="Rectangle 3"/>
          <p:cNvSpPr txBox="1">
            <a:spLocks noChangeArrowheads="1"/>
          </p:cNvSpPr>
          <p:nvPr/>
        </p:nvSpPr>
        <p:spPr bwMode="auto">
          <a:xfrm>
            <a:off x="270355" y="3847770"/>
            <a:ext cx="8643938" cy="116417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+mn-lt"/>
              </a:defRPr>
            </a:lvl9pPr>
          </a:lstStyle>
          <a:p>
            <a:pPr marL="1143000" marR="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itchFamily="18" charset="2"/>
              <a:buChar char=""/>
              <a:tabLst/>
              <a:defRPr/>
            </a:pP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/>
              <a:ea typeface="+mn-ea"/>
              <a:cs typeface="Arial" charset="0"/>
              <a:sym typeface="Symbol" pitchFamily="18" charset="2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ebdings" pitchFamily="18" charset="2"/>
              <a:buChar char="þ"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/>
                <a:ea typeface="+mn-ea"/>
                <a:cs typeface="Arial" charset="0"/>
                <a:sym typeface="Symbol" pitchFamily="18" charset="2"/>
              </a:rPr>
              <a:t> does not expand on heating</a:t>
            </a: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ebdings" pitchFamily="18" charset="2"/>
              <a:buNone/>
              <a:tabLst/>
              <a:defRPr/>
            </a:pPr>
            <a:endParaRPr kumimoji="0" lang="en-US" altLang="en-US" sz="28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/>
              <a:ea typeface="+mn-ea"/>
              <a:cs typeface="Arial" charset="0"/>
              <a:sym typeface="Symbol" pitchFamily="18" charset="2"/>
            </a:endParaRPr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dirty="0"/>
              <a:t>Core of a Red Giant</a:t>
            </a:r>
          </a:p>
        </p:txBody>
      </p:sp>
      <p:sp>
        <p:nvSpPr>
          <p:cNvPr id="446469" name="WordArt 5"/>
          <p:cNvSpPr>
            <a:spLocks noChangeArrowheads="1" noChangeShapeType="1" noTextEdit="1"/>
          </p:cNvSpPr>
          <p:nvPr/>
        </p:nvSpPr>
        <p:spPr bwMode="auto">
          <a:xfrm>
            <a:off x="4306888" y="6292850"/>
            <a:ext cx="4184650" cy="4508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>
                  <a:noFill/>
                </a:ln>
                <a:gradFill rotWithShape="1">
                  <a:gsLst>
                    <a:gs pos="0">
                      <a:srgbClr val="4D0808"/>
                    </a:gs>
                    <a:gs pos="30000">
                      <a:srgbClr val="FF0300"/>
                    </a:gs>
                    <a:gs pos="55000">
                      <a:srgbClr val="FF7A00"/>
                    </a:gs>
                    <a:gs pos="100000">
                      <a:srgbClr val="FFF200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45791" dir="2021404" algn="ctr" rotWithShape="0">
                    <a:srgbClr val="FF0000">
                      <a:alpha val="79999"/>
                    </a:srgbClr>
                  </a:outerShdw>
                </a:effectLst>
                <a:uLnTx/>
                <a:uFillTx/>
                <a:latin typeface="Jokerman"/>
                <a:ea typeface="+mn-ea"/>
                <a:cs typeface="Arial" charset="0"/>
              </a:rPr>
              <a:t>Helium Flash</a:t>
            </a:r>
          </a:p>
        </p:txBody>
      </p:sp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5830888" y="2811463"/>
            <a:ext cx="2398712" cy="1325562"/>
            <a:chOff x="2030" y="1733"/>
            <a:chExt cx="1511" cy="835"/>
          </a:xfrm>
        </p:grpSpPr>
        <p:sp>
          <p:nvSpPr>
            <p:cNvPr id="17457" name="Rectangle 6"/>
            <p:cNvSpPr>
              <a:spLocks noChangeArrowheads="1"/>
            </p:cNvSpPr>
            <p:nvPr/>
          </p:nvSpPr>
          <p:spPr bwMode="auto">
            <a:xfrm>
              <a:off x="2030" y="1733"/>
              <a:ext cx="1511" cy="83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grpSp>
          <p:nvGrpSpPr>
            <p:cNvPr id="17458" name="Group 17"/>
            <p:cNvGrpSpPr>
              <a:grpSpLocks/>
            </p:cNvGrpSpPr>
            <p:nvPr/>
          </p:nvGrpSpPr>
          <p:grpSpPr bwMode="auto">
            <a:xfrm>
              <a:off x="2030" y="2264"/>
              <a:ext cx="1473" cy="288"/>
              <a:chOff x="2049" y="2264"/>
              <a:chExt cx="1473" cy="288"/>
            </a:xfrm>
          </p:grpSpPr>
          <p:sp>
            <p:nvSpPr>
              <p:cNvPr id="17469" name="Oval 7"/>
              <p:cNvSpPr>
                <a:spLocks noChangeArrowheads="1"/>
              </p:cNvSpPr>
              <p:nvPr/>
            </p:nvSpPr>
            <p:spPr bwMode="auto">
              <a:xfrm>
                <a:off x="2049" y="2264"/>
                <a:ext cx="288" cy="288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Wingdings" pitchFamily="2" charset="2"/>
                  <a:buChar char="¶"/>
                  <a:defRPr sz="3200">
                    <a:solidFill>
                      <a:srgbClr val="FFFF00"/>
                    </a:solidFill>
                    <a:latin typeface="Comic Sans MS" pitchFamily="66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Webdings" pitchFamily="18" charset="2"/>
                  <a:buChar char="þ"/>
                  <a:defRPr sz="2800">
                    <a:solidFill>
                      <a:srgbClr val="FFFF00"/>
                    </a:solidFill>
                    <a:latin typeface="Comic Sans MS" pitchFamily="66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Wingdings 2" pitchFamily="18" charset="2"/>
                  <a:buChar char=""/>
                  <a:defRPr sz="2400">
                    <a:solidFill>
                      <a:srgbClr val="FFFF00"/>
                    </a:solidFill>
                    <a:latin typeface="Comic Sans MS" pitchFamily="66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Wingdings" pitchFamily="2" charset="2"/>
                  <a:buChar char="^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17470" name="Oval 8"/>
              <p:cNvSpPr>
                <a:spLocks noChangeArrowheads="1"/>
              </p:cNvSpPr>
              <p:nvPr/>
            </p:nvSpPr>
            <p:spPr bwMode="auto">
              <a:xfrm>
                <a:off x="2937" y="2264"/>
                <a:ext cx="288" cy="288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Wingdings" pitchFamily="2" charset="2"/>
                  <a:buChar char="¶"/>
                  <a:defRPr sz="3200">
                    <a:solidFill>
                      <a:srgbClr val="FFFF00"/>
                    </a:solidFill>
                    <a:latin typeface="Comic Sans MS" pitchFamily="66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Webdings" pitchFamily="18" charset="2"/>
                  <a:buChar char="þ"/>
                  <a:defRPr sz="2800">
                    <a:solidFill>
                      <a:srgbClr val="FFFF00"/>
                    </a:solidFill>
                    <a:latin typeface="Comic Sans MS" pitchFamily="66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Wingdings 2" pitchFamily="18" charset="2"/>
                  <a:buChar char=""/>
                  <a:defRPr sz="2400">
                    <a:solidFill>
                      <a:srgbClr val="FFFF00"/>
                    </a:solidFill>
                    <a:latin typeface="Comic Sans MS" pitchFamily="66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Wingdings" pitchFamily="2" charset="2"/>
                  <a:buChar char="^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17471" name="Oval 10"/>
              <p:cNvSpPr>
                <a:spLocks noChangeArrowheads="1"/>
              </p:cNvSpPr>
              <p:nvPr/>
            </p:nvSpPr>
            <p:spPr bwMode="auto">
              <a:xfrm>
                <a:off x="3234" y="2264"/>
                <a:ext cx="288" cy="288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Wingdings" pitchFamily="2" charset="2"/>
                  <a:buChar char="¶"/>
                  <a:defRPr sz="3200">
                    <a:solidFill>
                      <a:srgbClr val="FFFF00"/>
                    </a:solidFill>
                    <a:latin typeface="Comic Sans MS" pitchFamily="66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Webdings" pitchFamily="18" charset="2"/>
                  <a:buChar char="þ"/>
                  <a:defRPr sz="2800">
                    <a:solidFill>
                      <a:srgbClr val="FFFF00"/>
                    </a:solidFill>
                    <a:latin typeface="Comic Sans MS" pitchFamily="66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Wingdings 2" pitchFamily="18" charset="2"/>
                  <a:buChar char=""/>
                  <a:defRPr sz="2400">
                    <a:solidFill>
                      <a:srgbClr val="FFFF00"/>
                    </a:solidFill>
                    <a:latin typeface="Comic Sans MS" pitchFamily="66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Wingdings" pitchFamily="2" charset="2"/>
                  <a:buChar char="^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17472" name="Oval 11"/>
              <p:cNvSpPr>
                <a:spLocks noChangeArrowheads="1"/>
              </p:cNvSpPr>
              <p:nvPr/>
            </p:nvSpPr>
            <p:spPr bwMode="auto">
              <a:xfrm>
                <a:off x="2641" y="2264"/>
                <a:ext cx="288" cy="288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Wingdings" pitchFamily="2" charset="2"/>
                  <a:buChar char="¶"/>
                  <a:defRPr sz="3200">
                    <a:solidFill>
                      <a:srgbClr val="FFFF00"/>
                    </a:solidFill>
                    <a:latin typeface="Comic Sans MS" pitchFamily="66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Webdings" pitchFamily="18" charset="2"/>
                  <a:buChar char="þ"/>
                  <a:defRPr sz="2800">
                    <a:solidFill>
                      <a:srgbClr val="FFFF00"/>
                    </a:solidFill>
                    <a:latin typeface="Comic Sans MS" pitchFamily="66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Wingdings 2" pitchFamily="18" charset="2"/>
                  <a:buChar char=""/>
                  <a:defRPr sz="2400">
                    <a:solidFill>
                      <a:srgbClr val="FFFF00"/>
                    </a:solidFill>
                    <a:latin typeface="Comic Sans MS" pitchFamily="66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Wingdings" pitchFamily="2" charset="2"/>
                  <a:buChar char="^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17473" name="Oval 15"/>
              <p:cNvSpPr>
                <a:spLocks noChangeArrowheads="1"/>
              </p:cNvSpPr>
              <p:nvPr/>
            </p:nvSpPr>
            <p:spPr bwMode="auto">
              <a:xfrm>
                <a:off x="2345" y="2264"/>
                <a:ext cx="288" cy="288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Wingdings" pitchFamily="2" charset="2"/>
                  <a:buChar char="¶"/>
                  <a:defRPr sz="3200">
                    <a:solidFill>
                      <a:srgbClr val="FFFF00"/>
                    </a:solidFill>
                    <a:latin typeface="Comic Sans MS" pitchFamily="66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Webdings" pitchFamily="18" charset="2"/>
                  <a:buChar char="þ"/>
                  <a:defRPr sz="2800">
                    <a:solidFill>
                      <a:srgbClr val="FFFF00"/>
                    </a:solidFill>
                    <a:latin typeface="Comic Sans MS" pitchFamily="66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Wingdings 2" pitchFamily="18" charset="2"/>
                  <a:buChar char=""/>
                  <a:defRPr sz="2400">
                    <a:solidFill>
                      <a:srgbClr val="FFFF00"/>
                    </a:solidFill>
                    <a:latin typeface="Comic Sans MS" pitchFamily="66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Wingdings" pitchFamily="2" charset="2"/>
                  <a:buChar char="^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</p:grpSp>
        <p:grpSp>
          <p:nvGrpSpPr>
            <p:cNvPr id="17459" name="Group 23"/>
            <p:cNvGrpSpPr>
              <a:grpSpLocks/>
            </p:cNvGrpSpPr>
            <p:nvPr/>
          </p:nvGrpSpPr>
          <p:grpSpPr bwMode="auto">
            <a:xfrm>
              <a:off x="2030" y="1751"/>
              <a:ext cx="1473" cy="288"/>
              <a:chOff x="3333" y="1735"/>
              <a:chExt cx="1473" cy="288"/>
            </a:xfrm>
          </p:grpSpPr>
          <p:sp>
            <p:nvSpPr>
              <p:cNvPr id="17464" name="Oval 18"/>
              <p:cNvSpPr>
                <a:spLocks noChangeArrowheads="1"/>
              </p:cNvSpPr>
              <p:nvPr/>
            </p:nvSpPr>
            <p:spPr bwMode="auto">
              <a:xfrm>
                <a:off x="3333" y="1735"/>
                <a:ext cx="288" cy="288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Wingdings" pitchFamily="2" charset="2"/>
                  <a:buChar char="¶"/>
                  <a:defRPr sz="3200">
                    <a:solidFill>
                      <a:srgbClr val="FFFF00"/>
                    </a:solidFill>
                    <a:latin typeface="Comic Sans MS" pitchFamily="66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Webdings" pitchFamily="18" charset="2"/>
                  <a:buChar char="þ"/>
                  <a:defRPr sz="2800">
                    <a:solidFill>
                      <a:srgbClr val="FFFF00"/>
                    </a:solidFill>
                    <a:latin typeface="Comic Sans MS" pitchFamily="66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Wingdings 2" pitchFamily="18" charset="2"/>
                  <a:buChar char=""/>
                  <a:defRPr sz="2400">
                    <a:solidFill>
                      <a:srgbClr val="FFFF00"/>
                    </a:solidFill>
                    <a:latin typeface="Comic Sans MS" pitchFamily="66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Wingdings" pitchFamily="2" charset="2"/>
                  <a:buChar char="^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17465" name="Oval 19"/>
              <p:cNvSpPr>
                <a:spLocks noChangeArrowheads="1"/>
              </p:cNvSpPr>
              <p:nvPr/>
            </p:nvSpPr>
            <p:spPr bwMode="auto">
              <a:xfrm>
                <a:off x="4221" y="1735"/>
                <a:ext cx="288" cy="288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Wingdings" pitchFamily="2" charset="2"/>
                  <a:buChar char="¶"/>
                  <a:defRPr sz="3200">
                    <a:solidFill>
                      <a:srgbClr val="FFFF00"/>
                    </a:solidFill>
                    <a:latin typeface="Comic Sans MS" pitchFamily="66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Webdings" pitchFamily="18" charset="2"/>
                  <a:buChar char="þ"/>
                  <a:defRPr sz="2800">
                    <a:solidFill>
                      <a:srgbClr val="FFFF00"/>
                    </a:solidFill>
                    <a:latin typeface="Comic Sans MS" pitchFamily="66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Wingdings 2" pitchFamily="18" charset="2"/>
                  <a:buChar char=""/>
                  <a:defRPr sz="2400">
                    <a:solidFill>
                      <a:srgbClr val="FFFF00"/>
                    </a:solidFill>
                    <a:latin typeface="Comic Sans MS" pitchFamily="66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Wingdings" pitchFamily="2" charset="2"/>
                  <a:buChar char="^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17466" name="Oval 20"/>
              <p:cNvSpPr>
                <a:spLocks noChangeArrowheads="1"/>
              </p:cNvSpPr>
              <p:nvPr/>
            </p:nvSpPr>
            <p:spPr bwMode="auto">
              <a:xfrm>
                <a:off x="4518" y="1735"/>
                <a:ext cx="288" cy="288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Wingdings" pitchFamily="2" charset="2"/>
                  <a:buChar char="¶"/>
                  <a:defRPr sz="3200">
                    <a:solidFill>
                      <a:srgbClr val="FFFF00"/>
                    </a:solidFill>
                    <a:latin typeface="Comic Sans MS" pitchFamily="66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Webdings" pitchFamily="18" charset="2"/>
                  <a:buChar char="þ"/>
                  <a:defRPr sz="2800">
                    <a:solidFill>
                      <a:srgbClr val="FFFF00"/>
                    </a:solidFill>
                    <a:latin typeface="Comic Sans MS" pitchFamily="66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Wingdings 2" pitchFamily="18" charset="2"/>
                  <a:buChar char=""/>
                  <a:defRPr sz="2400">
                    <a:solidFill>
                      <a:srgbClr val="FFFF00"/>
                    </a:solidFill>
                    <a:latin typeface="Comic Sans MS" pitchFamily="66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Wingdings" pitchFamily="2" charset="2"/>
                  <a:buChar char="^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17467" name="Oval 21"/>
              <p:cNvSpPr>
                <a:spLocks noChangeArrowheads="1"/>
              </p:cNvSpPr>
              <p:nvPr/>
            </p:nvSpPr>
            <p:spPr bwMode="auto">
              <a:xfrm>
                <a:off x="3925" y="1735"/>
                <a:ext cx="288" cy="288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Wingdings" pitchFamily="2" charset="2"/>
                  <a:buChar char="¶"/>
                  <a:defRPr sz="3200">
                    <a:solidFill>
                      <a:srgbClr val="FFFF00"/>
                    </a:solidFill>
                    <a:latin typeface="Comic Sans MS" pitchFamily="66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Webdings" pitchFamily="18" charset="2"/>
                  <a:buChar char="þ"/>
                  <a:defRPr sz="2800">
                    <a:solidFill>
                      <a:srgbClr val="FFFF00"/>
                    </a:solidFill>
                    <a:latin typeface="Comic Sans MS" pitchFamily="66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Wingdings 2" pitchFamily="18" charset="2"/>
                  <a:buChar char=""/>
                  <a:defRPr sz="2400">
                    <a:solidFill>
                      <a:srgbClr val="FFFF00"/>
                    </a:solidFill>
                    <a:latin typeface="Comic Sans MS" pitchFamily="66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Wingdings" pitchFamily="2" charset="2"/>
                  <a:buChar char="^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17468" name="Oval 22"/>
              <p:cNvSpPr>
                <a:spLocks noChangeArrowheads="1"/>
              </p:cNvSpPr>
              <p:nvPr/>
            </p:nvSpPr>
            <p:spPr bwMode="auto">
              <a:xfrm>
                <a:off x="3629" y="1735"/>
                <a:ext cx="288" cy="288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Wingdings" pitchFamily="2" charset="2"/>
                  <a:buChar char="¶"/>
                  <a:defRPr sz="3200">
                    <a:solidFill>
                      <a:srgbClr val="FFFF00"/>
                    </a:solidFill>
                    <a:latin typeface="Comic Sans MS" pitchFamily="66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Webdings" pitchFamily="18" charset="2"/>
                  <a:buChar char="þ"/>
                  <a:defRPr sz="2800">
                    <a:solidFill>
                      <a:srgbClr val="FFFF00"/>
                    </a:solidFill>
                    <a:latin typeface="Comic Sans MS" pitchFamily="66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Wingdings 2" pitchFamily="18" charset="2"/>
                  <a:buChar char=""/>
                  <a:defRPr sz="2400">
                    <a:solidFill>
                      <a:srgbClr val="FFFF00"/>
                    </a:solidFill>
                    <a:latin typeface="Comic Sans MS" pitchFamily="66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Wingdings" pitchFamily="2" charset="2"/>
                  <a:buChar char="^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</p:grpSp>
        <p:sp>
          <p:nvSpPr>
            <p:cNvPr id="17460" name="Oval 25"/>
            <p:cNvSpPr>
              <a:spLocks noChangeArrowheads="1"/>
            </p:cNvSpPr>
            <p:nvPr/>
          </p:nvSpPr>
          <p:spPr bwMode="auto">
            <a:xfrm>
              <a:off x="2177" y="2007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17461" name="Oval 26"/>
            <p:cNvSpPr>
              <a:spLocks noChangeArrowheads="1"/>
            </p:cNvSpPr>
            <p:nvPr/>
          </p:nvSpPr>
          <p:spPr bwMode="auto">
            <a:xfrm>
              <a:off x="3065" y="2007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17462" name="Oval 28"/>
            <p:cNvSpPr>
              <a:spLocks noChangeArrowheads="1"/>
            </p:cNvSpPr>
            <p:nvPr/>
          </p:nvSpPr>
          <p:spPr bwMode="auto">
            <a:xfrm>
              <a:off x="2769" y="2007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17463" name="Oval 29"/>
            <p:cNvSpPr>
              <a:spLocks noChangeArrowheads="1"/>
            </p:cNvSpPr>
            <p:nvPr/>
          </p:nvSpPr>
          <p:spPr bwMode="auto">
            <a:xfrm>
              <a:off x="2473" y="2007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</p:grpSp>
      <p:sp>
        <p:nvSpPr>
          <p:cNvPr id="17414" name="Rectangle 39"/>
          <p:cNvSpPr>
            <a:spLocks noChangeArrowheads="1"/>
          </p:cNvSpPr>
          <p:nvPr/>
        </p:nvSpPr>
        <p:spPr bwMode="auto">
          <a:xfrm>
            <a:off x="885825" y="2811463"/>
            <a:ext cx="2398713" cy="132556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7415" name="Oval 56"/>
          <p:cNvSpPr>
            <a:spLocks noChangeArrowheads="1"/>
          </p:cNvSpPr>
          <p:nvPr/>
        </p:nvSpPr>
        <p:spPr bwMode="auto">
          <a:xfrm>
            <a:off x="1346200" y="3648075"/>
            <a:ext cx="46038" cy="46038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7416" name="Oval 67"/>
          <p:cNvSpPr>
            <a:spLocks noChangeArrowheads="1"/>
          </p:cNvSpPr>
          <p:nvPr/>
        </p:nvSpPr>
        <p:spPr bwMode="auto">
          <a:xfrm>
            <a:off x="3063875" y="3836988"/>
            <a:ext cx="46038" cy="46037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46534" name="Line 70"/>
          <p:cNvSpPr>
            <a:spLocks noChangeShapeType="1"/>
          </p:cNvSpPr>
          <p:nvPr/>
        </p:nvSpPr>
        <p:spPr bwMode="auto">
          <a:xfrm>
            <a:off x="1778000" y="2898775"/>
            <a:ext cx="0" cy="765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ffectLst>
            <a:outerShdw dist="17961" dir="2700000" algn="ctr" rotWithShape="0">
              <a:schemeClr val="bg2"/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46535" name="Line 71"/>
          <p:cNvSpPr>
            <a:spLocks noChangeShapeType="1"/>
          </p:cNvSpPr>
          <p:nvPr/>
        </p:nvSpPr>
        <p:spPr bwMode="auto">
          <a:xfrm flipH="1" flipV="1">
            <a:off x="1093788" y="3303588"/>
            <a:ext cx="257175" cy="3508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ffectLst>
            <a:outerShdw dist="25400" dir="5400000" algn="ctr" rotWithShape="0">
              <a:schemeClr val="bg2"/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7419" name="Oval 65"/>
          <p:cNvSpPr>
            <a:spLocks noChangeArrowheads="1"/>
          </p:cNvSpPr>
          <p:nvPr/>
        </p:nvSpPr>
        <p:spPr bwMode="auto">
          <a:xfrm>
            <a:off x="1754188" y="2871788"/>
            <a:ext cx="46037" cy="46037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46536" name="Line 72"/>
          <p:cNvSpPr>
            <a:spLocks noChangeShapeType="1"/>
          </p:cNvSpPr>
          <p:nvPr/>
        </p:nvSpPr>
        <p:spPr bwMode="auto">
          <a:xfrm flipV="1">
            <a:off x="1108075" y="3165475"/>
            <a:ext cx="1168400" cy="768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ffectLst>
            <a:outerShdw dist="25400" algn="ctr" rotWithShape="0">
              <a:schemeClr val="bg2"/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7421" name="Oval 66"/>
          <p:cNvSpPr>
            <a:spLocks noChangeArrowheads="1"/>
          </p:cNvSpPr>
          <p:nvPr/>
        </p:nvSpPr>
        <p:spPr bwMode="auto">
          <a:xfrm>
            <a:off x="1066800" y="3922713"/>
            <a:ext cx="46038" cy="46037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46537" name="Line 73"/>
          <p:cNvSpPr>
            <a:spLocks noChangeShapeType="1"/>
          </p:cNvSpPr>
          <p:nvPr/>
        </p:nvSpPr>
        <p:spPr bwMode="auto">
          <a:xfrm>
            <a:off x="2289175" y="3492500"/>
            <a:ext cx="163513" cy="557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ffectLst>
            <a:outerShdw dist="17961" dir="8100000" algn="ctr" rotWithShape="0">
              <a:schemeClr val="bg2"/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7423" name="Oval 68"/>
          <p:cNvSpPr>
            <a:spLocks noChangeArrowheads="1"/>
          </p:cNvSpPr>
          <p:nvPr/>
        </p:nvSpPr>
        <p:spPr bwMode="auto">
          <a:xfrm>
            <a:off x="2257425" y="3448050"/>
            <a:ext cx="46038" cy="46038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46538" name="Line 74"/>
          <p:cNvSpPr>
            <a:spLocks noChangeShapeType="1"/>
          </p:cNvSpPr>
          <p:nvPr/>
        </p:nvSpPr>
        <p:spPr bwMode="auto">
          <a:xfrm flipH="1" flipV="1">
            <a:off x="2955925" y="3840163"/>
            <a:ext cx="107950" cy="15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ffectLst>
            <a:outerShdw dist="17961" dir="2700000" algn="ctr" rotWithShape="0">
              <a:schemeClr val="bg2"/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46539" name="Line 75"/>
          <p:cNvSpPr>
            <a:spLocks noChangeShapeType="1"/>
          </p:cNvSpPr>
          <p:nvPr/>
        </p:nvSpPr>
        <p:spPr bwMode="auto">
          <a:xfrm flipH="1">
            <a:off x="2573338" y="2984500"/>
            <a:ext cx="268287" cy="5508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ffectLst>
            <a:outerShdw dist="17961" dir="2700000" algn="ctr" rotWithShape="0">
              <a:schemeClr val="bg2"/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7426" name="Oval 69"/>
          <p:cNvSpPr>
            <a:spLocks noChangeArrowheads="1"/>
          </p:cNvSpPr>
          <p:nvPr/>
        </p:nvSpPr>
        <p:spPr bwMode="auto">
          <a:xfrm>
            <a:off x="2828925" y="2941638"/>
            <a:ext cx="46038" cy="46037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46540" name="Rectangle 76"/>
          <p:cNvSpPr>
            <a:spLocks noChangeArrowheads="1"/>
          </p:cNvSpPr>
          <p:nvPr/>
        </p:nvSpPr>
        <p:spPr bwMode="auto">
          <a:xfrm>
            <a:off x="2963863" y="3746500"/>
            <a:ext cx="228600" cy="2286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1796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46541" name="Line 77"/>
          <p:cNvSpPr>
            <a:spLocks noChangeShapeType="1"/>
          </p:cNvSpPr>
          <p:nvPr/>
        </p:nvSpPr>
        <p:spPr bwMode="auto">
          <a:xfrm flipV="1">
            <a:off x="2963863" y="2781300"/>
            <a:ext cx="906462" cy="9699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>
            <a:outerShdw dist="28398" dir="20006097" algn="ctr" rotWithShape="0">
              <a:schemeClr val="bg2"/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46542" name="Rectangle 78"/>
          <p:cNvSpPr>
            <a:spLocks noChangeArrowheads="1"/>
          </p:cNvSpPr>
          <p:nvPr/>
        </p:nvSpPr>
        <p:spPr bwMode="auto">
          <a:xfrm>
            <a:off x="3871913" y="2789238"/>
            <a:ext cx="1371600" cy="13716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1796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46543" name="Line 79"/>
          <p:cNvSpPr>
            <a:spLocks noChangeShapeType="1"/>
          </p:cNvSpPr>
          <p:nvPr/>
        </p:nvSpPr>
        <p:spPr bwMode="auto">
          <a:xfrm>
            <a:off x="3194050" y="3981450"/>
            <a:ext cx="2039938" cy="1857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>
            <a:outerShdw dist="28398" dir="20006097" algn="ctr" rotWithShape="0">
              <a:schemeClr val="bg2"/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grpSp>
        <p:nvGrpSpPr>
          <p:cNvPr id="5" name="Group 86"/>
          <p:cNvGrpSpPr>
            <a:grpSpLocks/>
          </p:cNvGrpSpPr>
          <p:nvPr/>
        </p:nvGrpSpPr>
        <p:grpSpPr bwMode="auto">
          <a:xfrm>
            <a:off x="4117975" y="3016250"/>
            <a:ext cx="914400" cy="914400"/>
            <a:chOff x="2594" y="1868"/>
            <a:chExt cx="576" cy="576"/>
          </a:xfrm>
        </p:grpSpPr>
        <p:sp>
          <p:nvSpPr>
            <p:cNvPr id="17455" name="Oval 52"/>
            <p:cNvSpPr>
              <a:spLocks noChangeArrowheads="1"/>
            </p:cNvSpPr>
            <p:nvPr/>
          </p:nvSpPr>
          <p:spPr bwMode="auto">
            <a:xfrm>
              <a:off x="2594" y="1868"/>
              <a:ext cx="576" cy="57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17456" name="Oval 80"/>
            <p:cNvSpPr>
              <a:spLocks noChangeArrowheads="1"/>
            </p:cNvSpPr>
            <p:nvPr/>
          </p:nvSpPr>
          <p:spPr bwMode="auto">
            <a:xfrm>
              <a:off x="2868" y="2142"/>
              <a:ext cx="29" cy="29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</p:grpSp>
      <p:sp>
        <p:nvSpPr>
          <p:cNvPr id="446545" name="Line 81"/>
          <p:cNvSpPr>
            <a:spLocks noChangeShapeType="1"/>
          </p:cNvSpPr>
          <p:nvPr/>
        </p:nvSpPr>
        <p:spPr bwMode="auto">
          <a:xfrm>
            <a:off x="4614863" y="3019425"/>
            <a:ext cx="1671637" cy="244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>
            <a:outerShdw dist="28398" dir="20006097" algn="ctr" rotWithShape="0">
              <a:schemeClr val="bg2"/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46546" name="Line 82"/>
          <p:cNvSpPr>
            <a:spLocks noChangeShapeType="1"/>
          </p:cNvSpPr>
          <p:nvPr/>
        </p:nvSpPr>
        <p:spPr bwMode="auto">
          <a:xfrm flipV="1">
            <a:off x="4556125" y="3698875"/>
            <a:ext cx="1746250" cy="2206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>
            <a:outerShdw dist="28398" dir="20006097" algn="ctr" rotWithShape="0">
              <a:schemeClr val="bg2"/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46547" name="Text Box 83"/>
          <p:cNvSpPr txBox="1">
            <a:spLocks noChangeArrowheads="1"/>
          </p:cNvSpPr>
          <p:nvPr/>
        </p:nvSpPr>
        <p:spPr bwMode="auto">
          <a:xfrm>
            <a:off x="1139825" y="2486025"/>
            <a:ext cx="16938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Normal Gas</a:t>
            </a:r>
          </a:p>
        </p:txBody>
      </p:sp>
      <p:sp>
        <p:nvSpPr>
          <p:cNvPr id="446548" name="Text Box 84"/>
          <p:cNvSpPr txBox="1">
            <a:spLocks noChangeArrowheads="1"/>
          </p:cNvSpPr>
          <p:nvPr/>
        </p:nvSpPr>
        <p:spPr bwMode="auto">
          <a:xfrm>
            <a:off x="5791200" y="2486025"/>
            <a:ext cx="25019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Degenerate e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-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 Gas</a:t>
            </a:r>
          </a:p>
        </p:txBody>
      </p:sp>
      <p:sp>
        <p:nvSpPr>
          <p:cNvPr id="446549" name="Text Box 85"/>
          <p:cNvSpPr txBox="1">
            <a:spLocks noChangeArrowheads="1"/>
          </p:cNvSpPr>
          <p:nvPr/>
        </p:nvSpPr>
        <p:spPr bwMode="auto">
          <a:xfrm>
            <a:off x="3741738" y="2486025"/>
            <a:ext cx="16938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Atom</a:t>
            </a:r>
          </a:p>
        </p:txBody>
      </p:sp>
      <p:grpSp>
        <p:nvGrpSpPr>
          <p:cNvPr id="6" name="Group 117"/>
          <p:cNvGrpSpPr>
            <a:grpSpLocks/>
          </p:cNvGrpSpPr>
          <p:nvPr/>
        </p:nvGrpSpPr>
        <p:grpSpPr bwMode="auto">
          <a:xfrm>
            <a:off x="6048375" y="3059113"/>
            <a:ext cx="1905000" cy="842962"/>
            <a:chOff x="3810" y="1895"/>
            <a:chExt cx="1200" cy="531"/>
          </a:xfrm>
        </p:grpSpPr>
        <p:grpSp>
          <p:nvGrpSpPr>
            <p:cNvPr id="17438" name="Group 102"/>
            <p:cNvGrpSpPr>
              <a:grpSpLocks/>
            </p:cNvGrpSpPr>
            <p:nvPr/>
          </p:nvGrpSpPr>
          <p:grpSpPr bwMode="auto">
            <a:xfrm>
              <a:off x="3810" y="1895"/>
              <a:ext cx="1200" cy="15"/>
              <a:chOff x="3810" y="1895"/>
              <a:chExt cx="1200" cy="15"/>
            </a:xfrm>
          </p:grpSpPr>
          <p:sp>
            <p:nvSpPr>
              <p:cNvPr id="17450" name="Oval 89"/>
              <p:cNvSpPr>
                <a:spLocks noChangeArrowheads="1"/>
              </p:cNvSpPr>
              <p:nvPr/>
            </p:nvSpPr>
            <p:spPr bwMode="auto">
              <a:xfrm>
                <a:off x="4995" y="1895"/>
                <a:ext cx="15" cy="15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Wingdings" pitchFamily="2" charset="2"/>
                  <a:buChar char="¶"/>
                  <a:defRPr sz="3200">
                    <a:solidFill>
                      <a:srgbClr val="FFFF00"/>
                    </a:solidFill>
                    <a:latin typeface="Comic Sans MS" pitchFamily="66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Webdings" pitchFamily="18" charset="2"/>
                  <a:buChar char="þ"/>
                  <a:defRPr sz="2800">
                    <a:solidFill>
                      <a:srgbClr val="FFFF00"/>
                    </a:solidFill>
                    <a:latin typeface="Comic Sans MS" pitchFamily="66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Wingdings 2" pitchFamily="18" charset="2"/>
                  <a:buChar char=""/>
                  <a:defRPr sz="2400">
                    <a:solidFill>
                      <a:srgbClr val="FFFF00"/>
                    </a:solidFill>
                    <a:latin typeface="Comic Sans MS" pitchFamily="66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Wingdings" pitchFamily="2" charset="2"/>
                  <a:buChar char="^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17451" name="Oval 92"/>
              <p:cNvSpPr>
                <a:spLocks noChangeArrowheads="1"/>
              </p:cNvSpPr>
              <p:nvPr/>
            </p:nvSpPr>
            <p:spPr bwMode="auto">
              <a:xfrm>
                <a:off x="4697" y="1895"/>
                <a:ext cx="15" cy="15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Wingdings" pitchFamily="2" charset="2"/>
                  <a:buChar char="¶"/>
                  <a:defRPr sz="3200">
                    <a:solidFill>
                      <a:srgbClr val="FFFF00"/>
                    </a:solidFill>
                    <a:latin typeface="Comic Sans MS" pitchFamily="66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Webdings" pitchFamily="18" charset="2"/>
                  <a:buChar char="þ"/>
                  <a:defRPr sz="2800">
                    <a:solidFill>
                      <a:srgbClr val="FFFF00"/>
                    </a:solidFill>
                    <a:latin typeface="Comic Sans MS" pitchFamily="66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Wingdings 2" pitchFamily="18" charset="2"/>
                  <a:buChar char=""/>
                  <a:defRPr sz="2400">
                    <a:solidFill>
                      <a:srgbClr val="FFFF00"/>
                    </a:solidFill>
                    <a:latin typeface="Comic Sans MS" pitchFamily="66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Wingdings" pitchFamily="2" charset="2"/>
                  <a:buChar char="^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17452" name="Oval 95"/>
              <p:cNvSpPr>
                <a:spLocks noChangeArrowheads="1"/>
              </p:cNvSpPr>
              <p:nvPr/>
            </p:nvSpPr>
            <p:spPr bwMode="auto">
              <a:xfrm>
                <a:off x="4402" y="1895"/>
                <a:ext cx="15" cy="15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Wingdings" pitchFamily="2" charset="2"/>
                  <a:buChar char="¶"/>
                  <a:defRPr sz="3200">
                    <a:solidFill>
                      <a:srgbClr val="FFFF00"/>
                    </a:solidFill>
                    <a:latin typeface="Comic Sans MS" pitchFamily="66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Webdings" pitchFamily="18" charset="2"/>
                  <a:buChar char="þ"/>
                  <a:defRPr sz="2800">
                    <a:solidFill>
                      <a:srgbClr val="FFFF00"/>
                    </a:solidFill>
                    <a:latin typeface="Comic Sans MS" pitchFamily="66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Wingdings 2" pitchFamily="18" charset="2"/>
                  <a:buChar char=""/>
                  <a:defRPr sz="2400">
                    <a:solidFill>
                      <a:srgbClr val="FFFF00"/>
                    </a:solidFill>
                    <a:latin typeface="Comic Sans MS" pitchFamily="66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Wingdings" pitchFamily="2" charset="2"/>
                  <a:buChar char="^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17453" name="Oval 98"/>
              <p:cNvSpPr>
                <a:spLocks noChangeArrowheads="1"/>
              </p:cNvSpPr>
              <p:nvPr/>
            </p:nvSpPr>
            <p:spPr bwMode="auto">
              <a:xfrm>
                <a:off x="4105" y="1895"/>
                <a:ext cx="15" cy="15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Wingdings" pitchFamily="2" charset="2"/>
                  <a:buChar char="¶"/>
                  <a:defRPr sz="3200">
                    <a:solidFill>
                      <a:srgbClr val="FFFF00"/>
                    </a:solidFill>
                    <a:latin typeface="Comic Sans MS" pitchFamily="66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Webdings" pitchFamily="18" charset="2"/>
                  <a:buChar char="þ"/>
                  <a:defRPr sz="2800">
                    <a:solidFill>
                      <a:srgbClr val="FFFF00"/>
                    </a:solidFill>
                    <a:latin typeface="Comic Sans MS" pitchFamily="66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Wingdings 2" pitchFamily="18" charset="2"/>
                  <a:buChar char=""/>
                  <a:defRPr sz="2400">
                    <a:solidFill>
                      <a:srgbClr val="FFFF00"/>
                    </a:solidFill>
                    <a:latin typeface="Comic Sans MS" pitchFamily="66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Wingdings" pitchFamily="2" charset="2"/>
                  <a:buChar char="^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17454" name="Oval 101"/>
              <p:cNvSpPr>
                <a:spLocks noChangeArrowheads="1"/>
              </p:cNvSpPr>
              <p:nvPr/>
            </p:nvSpPr>
            <p:spPr bwMode="auto">
              <a:xfrm>
                <a:off x="3810" y="1895"/>
                <a:ext cx="15" cy="15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Wingdings" pitchFamily="2" charset="2"/>
                  <a:buChar char="¶"/>
                  <a:defRPr sz="3200">
                    <a:solidFill>
                      <a:srgbClr val="FFFF00"/>
                    </a:solidFill>
                    <a:latin typeface="Comic Sans MS" pitchFamily="66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Webdings" pitchFamily="18" charset="2"/>
                  <a:buChar char="þ"/>
                  <a:defRPr sz="2800">
                    <a:solidFill>
                      <a:srgbClr val="FFFF00"/>
                    </a:solidFill>
                    <a:latin typeface="Comic Sans MS" pitchFamily="66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Wingdings 2" pitchFamily="18" charset="2"/>
                  <a:buChar char=""/>
                  <a:defRPr sz="2400">
                    <a:solidFill>
                      <a:srgbClr val="FFFF00"/>
                    </a:solidFill>
                    <a:latin typeface="Comic Sans MS" pitchFamily="66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Wingdings" pitchFamily="2" charset="2"/>
                  <a:buChar char="^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</p:grpSp>
        <p:grpSp>
          <p:nvGrpSpPr>
            <p:cNvPr id="17439" name="Group 103"/>
            <p:cNvGrpSpPr>
              <a:grpSpLocks/>
            </p:cNvGrpSpPr>
            <p:nvPr/>
          </p:nvGrpSpPr>
          <p:grpSpPr bwMode="auto">
            <a:xfrm>
              <a:off x="3810" y="2411"/>
              <a:ext cx="1200" cy="15"/>
              <a:chOff x="3810" y="1895"/>
              <a:chExt cx="1200" cy="15"/>
            </a:xfrm>
          </p:grpSpPr>
          <p:sp>
            <p:nvSpPr>
              <p:cNvPr id="17445" name="Oval 104"/>
              <p:cNvSpPr>
                <a:spLocks noChangeArrowheads="1"/>
              </p:cNvSpPr>
              <p:nvPr/>
            </p:nvSpPr>
            <p:spPr bwMode="auto">
              <a:xfrm>
                <a:off x="4995" y="1895"/>
                <a:ext cx="15" cy="15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Wingdings" pitchFamily="2" charset="2"/>
                  <a:buChar char="¶"/>
                  <a:defRPr sz="3200">
                    <a:solidFill>
                      <a:srgbClr val="FFFF00"/>
                    </a:solidFill>
                    <a:latin typeface="Comic Sans MS" pitchFamily="66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Webdings" pitchFamily="18" charset="2"/>
                  <a:buChar char="þ"/>
                  <a:defRPr sz="2800">
                    <a:solidFill>
                      <a:srgbClr val="FFFF00"/>
                    </a:solidFill>
                    <a:latin typeface="Comic Sans MS" pitchFamily="66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Wingdings 2" pitchFamily="18" charset="2"/>
                  <a:buChar char=""/>
                  <a:defRPr sz="2400">
                    <a:solidFill>
                      <a:srgbClr val="FFFF00"/>
                    </a:solidFill>
                    <a:latin typeface="Comic Sans MS" pitchFamily="66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Wingdings" pitchFamily="2" charset="2"/>
                  <a:buChar char="^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17446" name="Oval 105"/>
              <p:cNvSpPr>
                <a:spLocks noChangeArrowheads="1"/>
              </p:cNvSpPr>
              <p:nvPr/>
            </p:nvSpPr>
            <p:spPr bwMode="auto">
              <a:xfrm>
                <a:off x="4697" y="1895"/>
                <a:ext cx="15" cy="15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Wingdings" pitchFamily="2" charset="2"/>
                  <a:buChar char="¶"/>
                  <a:defRPr sz="3200">
                    <a:solidFill>
                      <a:srgbClr val="FFFF00"/>
                    </a:solidFill>
                    <a:latin typeface="Comic Sans MS" pitchFamily="66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Webdings" pitchFamily="18" charset="2"/>
                  <a:buChar char="þ"/>
                  <a:defRPr sz="2800">
                    <a:solidFill>
                      <a:srgbClr val="FFFF00"/>
                    </a:solidFill>
                    <a:latin typeface="Comic Sans MS" pitchFamily="66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Wingdings 2" pitchFamily="18" charset="2"/>
                  <a:buChar char=""/>
                  <a:defRPr sz="2400">
                    <a:solidFill>
                      <a:srgbClr val="FFFF00"/>
                    </a:solidFill>
                    <a:latin typeface="Comic Sans MS" pitchFamily="66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Wingdings" pitchFamily="2" charset="2"/>
                  <a:buChar char="^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17447" name="Oval 106"/>
              <p:cNvSpPr>
                <a:spLocks noChangeArrowheads="1"/>
              </p:cNvSpPr>
              <p:nvPr/>
            </p:nvSpPr>
            <p:spPr bwMode="auto">
              <a:xfrm>
                <a:off x="4402" y="1895"/>
                <a:ext cx="15" cy="15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Wingdings" pitchFamily="2" charset="2"/>
                  <a:buChar char="¶"/>
                  <a:defRPr sz="3200">
                    <a:solidFill>
                      <a:srgbClr val="FFFF00"/>
                    </a:solidFill>
                    <a:latin typeface="Comic Sans MS" pitchFamily="66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Webdings" pitchFamily="18" charset="2"/>
                  <a:buChar char="þ"/>
                  <a:defRPr sz="2800">
                    <a:solidFill>
                      <a:srgbClr val="FFFF00"/>
                    </a:solidFill>
                    <a:latin typeface="Comic Sans MS" pitchFamily="66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Wingdings 2" pitchFamily="18" charset="2"/>
                  <a:buChar char=""/>
                  <a:defRPr sz="2400">
                    <a:solidFill>
                      <a:srgbClr val="FFFF00"/>
                    </a:solidFill>
                    <a:latin typeface="Comic Sans MS" pitchFamily="66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Wingdings" pitchFamily="2" charset="2"/>
                  <a:buChar char="^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17448" name="Oval 107"/>
              <p:cNvSpPr>
                <a:spLocks noChangeArrowheads="1"/>
              </p:cNvSpPr>
              <p:nvPr/>
            </p:nvSpPr>
            <p:spPr bwMode="auto">
              <a:xfrm>
                <a:off x="4105" y="1895"/>
                <a:ext cx="15" cy="15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Wingdings" pitchFamily="2" charset="2"/>
                  <a:buChar char="¶"/>
                  <a:defRPr sz="3200">
                    <a:solidFill>
                      <a:srgbClr val="FFFF00"/>
                    </a:solidFill>
                    <a:latin typeface="Comic Sans MS" pitchFamily="66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Webdings" pitchFamily="18" charset="2"/>
                  <a:buChar char="þ"/>
                  <a:defRPr sz="2800">
                    <a:solidFill>
                      <a:srgbClr val="FFFF00"/>
                    </a:solidFill>
                    <a:latin typeface="Comic Sans MS" pitchFamily="66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Wingdings 2" pitchFamily="18" charset="2"/>
                  <a:buChar char=""/>
                  <a:defRPr sz="2400">
                    <a:solidFill>
                      <a:srgbClr val="FFFF00"/>
                    </a:solidFill>
                    <a:latin typeface="Comic Sans MS" pitchFamily="66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Wingdings" pitchFamily="2" charset="2"/>
                  <a:buChar char="^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17449" name="Oval 108"/>
              <p:cNvSpPr>
                <a:spLocks noChangeArrowheads="1"/>
              </p:cNvSpPr>
              <p:nvPr/>
            </p:nvSpPr>
            <p:spPr bwMode="auto">
              <a:xfrm>
                <a:off x="3810" y="1895"/>
                <a:ext cx="15" cy="15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Wingdings" pitchFamily="2" charset="2"/>
                  <a:buChar char="¶"/>
                  <a:defRPr sz="3200">
                    <a:solidFill>
                      <a:srgbClr val="FFFF00"/>
                    </a:solidFill>
                    <a:latin typeface="Comic Sans MS" pitchFamily="66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Webdings" pitchFamily="18" charset="2"/>
                  <a:buChar char="þ"/>
                  <a:defRPr sz="2800">
                    <a:solidFill>
                      <a:srgbClr val="FFFF00"/>
                    </a:solidFill>
                    <a:latin typeface="Comic Sans MS" pitchFamily="66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Wingdings 2" pitchFamily="18" charset="2"/>
                  <a:buChar char=""/>
                  <a:defRPr sz="2400">
                    <a:solidFill>
                      <a:srgbClr val="FFFF00"/>
                    </a:solidFill>
                    <a:latin typeface="Comic Sans MS" pitchFamily="66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Wingdings" pitchFamily="2" charset="2"/>
                  <a:buChar char="^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</p:grpSp>
        <p:grpSp>
          <p:nvGrpSpPr>
            <p:cNvPr id="17440" name="Group 115"/>
            <p:cNvGrpSpPr>
              <a:grpSpLocks/>
            </p:cNvGrpSpPr>
            <p:nvPr/>
          </p:nvGrpSpPr>
          <p:grpSpPr bwMode="auto">
            <a:xfrm>
              <a:off x="3962" y="2153"/>
              <a:ext cx="902" cy="15"/>
              <a:chOff x="3962" y="2159"/>
              <a:chExt cx="902" cy="15"/>
            </a:xfrm>
          </p:grpSpPr>
          <p:sp>
            <p:nvSpPr>
              <p:cNvPr id="17441" name="Oval 111"/>
              <p:cNvSpPr>
                <a:spLocks noChangeArrowheads="1"/>
              </p:cNvSpPr>
              <p:nvPr/>
            </p:nvSpPr>
            <p:spPr bwMode="auto">
              <a:xfrm>
                <a:off x="4849" y="2159"/>
                <a:ext cx="15" cy="15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Wingdings" pitchFamily="2" charset="2"/>
                  <a:buChar char="¶"/>
                  <a:defRPr sz="3200">
                    <a:solidFill>
                      <a:srgbClr val="FFFF00"/>
                    </a:solidFill>
                    <a:latin typeface="Comic Sans MS" pitchFamily="66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Webdings" pitchFamily="18" charset="2"/>
                  <a:buChar char="þ"/>
                  <a:defRPr sz="2800">
                    <a:solidFill>
                      <a:srgbClr val="FFFF00"/>
                    </a:solidFill>
                    <a:latin typeface="Comic Sans MS" pitchFamily="66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Wingdings 2" pitchFamily="18" charset="2"/>
                  <a:buChar char=""/>
                  <a:defRPr sz="2400">
                    <a:solidFill>
                      <a:srgbClr val="FFFF00"/>
                    </a:solidFill>
                    <a:latin typeface="Comic Sans MS" pitchFamily="66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Wingdings" pitchFamily="2" charset="2"/>
                  <a:buChar char="^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17442" name="Oval 112"/>
              <p:cNvSpPr>
                <a:spLocks noChangeArrowheads="1"/>
              </p:cNvSpPr>
              <p:nvPr/>
            </p:nvSpPr>
            <p:spPr bwMode="auto">
              <a:xfrm>
                <a:off x="4554" y="2159"/>
                <a:ext cx="15" cy="15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Wingdings" pitchFamily="2" charset="2"/>
                  <a:buChar char="¶"/>
                  <a:defRPr sz="3200">
                    <a:solidFill>
                      <a:srgbClr val="FFFF00"/>
                    </a:solidFill>
                    <a:latin typeface="Comic Sans MS" pitchFamily="66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Webdings" pitchFamily="18" charset="2"/>
                  <a:buChar char="þ"/>
                  <a:defRPr sz="2800">
                    <a:solidFill>
                      <a:srgbClr val="FFFF00"/>
                    </a:solidFill>
                    <a:latin typeface="Comic Sans MS" pitchFamily="66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Wingdings 2" pitchFamily="18" charset="2"/>
                  <a:buChar char=""/>
                  <a:defRPr sz="2400">
                    <a:solidFill>
                      <a:srgbClr val="FFFF00"/>
                    </a:solidFill>
                    <a:latin typeface="Comic Sans MS" pitchFamily="66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Wingdings" pitchFamily="2" charset="2"/>
                  <a:buChar char="^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17443" name="Oval 113"/>
              <p:cNvSpPr>
                <a:spLocks noChangeArrowheads="1"/>
              </p:cNvSpPr>
              <p:nvPr/>
            </p:nvSpPr>
            <p:spPr bwMode="auto">
              <a:xfrm>
                <a:off x="4257" y="2159"/>
                <a:ext cx="15" cy="15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Wingdings" pitchFamily="2" charset="2"/>
                  <a:buChar char="¶"/>
                  <a:defRPr sz="3200">
                    <a:solidFill>
                      <a:srgbClr val="FFFF00"/>
                    </a:solidFill>
                    <a:latin typeface="Comic Sans MS" pitchFamily="66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Webdings" pitchFamily="18" charset="2"/>
                  <a:buChar char="þ"/>
                  <a:defRPr sz="2800">
                    <a:solidFill>
                      <a:srgbClr val="FFFF00"/>
                    </a:solidFill>
                    <a:latin typeface="Comic Sans MS" pitchFamily="66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Wingdings 2" pitchFamily="18" charset="2"/>
                  <a:buChar char=""/>
                  <a:defRPr sz="2400">
                    <a:solidFill>
                      <a:srgbClr val="FFFF00"/>
                    </a:solidFill>
                    <a:latin typeface="Comic Sans MS" pitchFamily="66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Wingdings" pitchFamily="2" charset="2"/>
                  <a:buChar char="^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17444" name="Oval 114"/>
              <p:cNvSpPr>
                <a:spLocks noChangeArrowheads="1"/>
              </p:cNvSpPr>
              <p:nvPr/>
            </p:nvSpPr>
            <p:spPr bwMode="auto">
              <a:xfrm>
                <a:off x="3962" y="2159"/>
                <a:ext cx="15" cy="15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Wingdings" pitchFamily="2" charset="2"/>
                  <a:buChar char="¶"/>
                  <a:defRPr sz="3200">
                    <a:solidFill>
                      <a:srgbClr val="FFFF00"/>
                    </a:solidFill>
                    <a:latin typeface="Comic Sans MS" pitchFamily="66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Webdings" pitchFamily="18" charset="2"/>
                  <a:buChar char="þ"/>
                  <a:defRPr sz="2800">
                    <a:solidFill>
                      <a:srgbClr val="FFFF00"/>
                    </a:solidFill>
                    <a:latin typeface="Comic Sans MS" pitchFamily="66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Wingdings 2" pitchFamily="18" charset="2"/>
                  <a:buChar char=""/>
                  <a:defRPr sz="2400">
                    <a:solidFill>
                      <a:srgbClr val="FFFF00"/>
                    </a:solidFill>
                    <a:latin typeface="Comic Sans MS" pitchFamily="66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Wingdings" pitchFamily="2" charset="2"/>
                  <a:buChar char="^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</p:grpSp>
      </p:grpSp>
      <p:sp>
        <p:nvSpPr>
          <p:cNvPr id="66" name="TextBox 65"/>
          <p:cNvSpPr txBox="1"/>
          <p:nvPr/>
        </p:nvSpPr>
        <p:spPr>
          <a:xfrm>
            <a:off x="6077248" y="4155607"/>
            <a:ext cx="19303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38100" dir="2700000" algn="ctr" rotWithShape="0">
                    <a:srgbClr val="FF0000"/>
                  </a:outerShdw>
                </a:effectLst>
                <a:uLnTx/>
                <a:uFillTx/>
                <a:latin typeface="Comic Sans MS"/>
                <a:ea typeface="+mn-ea"/>
                <a:cs typeface="Arial" charset="0"/>
              </a:rPr>
              <a:t>No heat release valve!!</a:t>
            </a:r>
          </a:p>
        </p:txBody>
      </p:sp>
      <p:sp>
        <p:nvSpPr>
          <p:cNvPr id="68" name="Rectangle 3"/>
          <p:cNvSpPr txBox="1">
            <a:spLocks noChangeArrowheads="1"/>
          </p:cNvSpPr>
          <p:nvPr/>
        </p:nvSpPr>
        <p:spPr bwMode="auto">
          <a:xfrm>
            <a:off x="257735" y="4791246"/>
            <a:ext cx="8643938" cy="60889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+mn-lt"/>
              </a:defRPr>
            </a:lvl9pPr>
          </a:lstStyle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ebdings" pitchFamily="18" charset="2"/>
              <a:buChar char="þ"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/>
                <a:ea typeface="+mn-ea"/>
                <a:cs typeface="Arial" charset="0"/>
                <a:sym typeface="Symbol" pitchFamily="18" charset="2"/>
              </a:rPr>
              <a:t> keeps absorbing heat from fusing H shell</a:t>
            </a:r>
          </a:p>
        </p:txBody>
      </p:sp>
      <p:sp>
        <p:nvSpPr>
          <p:cNvPr id="69" name="Rectangle 3"/>
          <p:cNvSpPr txBox="1">
            <a:spLocks noChangeArrowheads="1"/>
          </p:cNvSpPr>
          <p:nvPr/>
        </p:nvSpPr>
        <p:spPr bwMode="auto">
          <a:xfrm>
            <a:off x="254860" y="5305954"/>
            <a:ext cx="8643938" cy="151753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+mn-lt"/>
              </a:defRPr>
            </a:lvl9pPr>
          </a:lstStyle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ebdings" pitchFamily="18" charset="2"/>
              <a:buChar char="þ"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/>
                <a:ea typeface="+mn-ea"/>
                <a:cs typeface="Arial" charset="0"/>
                <a:sym typeface="Symbol" pitchFamily="18" charset="2"/>
              </a:rPr>
              <a:t> at 100 Million K, He fusion begins</a:t>
            </a:r>
          </a:p>
          <a:p>
            <a:pPr marL="1143000" marR="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itchFamily="18" charset="2"/>
              <a:buChar char=""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/>
                <a:ea typeface="+mn-ea"/>
                <a:cs typeface="Arial" charset="0"/>
                <a:sym typeface="Symbol" pitchFamily="18" charset="2"/>
              </a:rPr>
              <a:t> entire core begins fusion at same time</a:t>
            </a:r>
          </a:p>
          <a:p>
            <a:pPr marL="1143000" marR="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/>
                <a:ea typeface="+mn-ea"/>
                <a:cs typeface="Arial" charset="0"/>
                <a:sym typeface="Symbol" pitchFamily="18" charset="2"/>
              </a:rPr>
              <a:t>	 Core explodes!</a:t>
            </a:r>
          </a:p>
        </p:txBody>
      </p:sp>
    </p:spTree>
    <p:extLst>
      <p:ext uri="{BB962C8B-B14F-4D97-AF65-F5344CB8AC3E}">
        <p14:creationId xmlns:p14="http://schemas.microsoft.com/office/powerpoint/2010/main" val="285822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46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46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46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46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46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464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464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464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6" presetClass="emph" presetSubtype="0" repeatCount="5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4464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44646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446469" grpId="0" animBg="1"/>
      <p:bldP spid="446469" grpId="1" animBg="1"/>
      <p:bldP spid="446540" grpId="0" animBg="1"/>
      <p:bldP spid="446542" grpId="0" animBg="1"/>
      <p:bldP spid="446548" grpId="0"/>
      <p:bldP spid="446549" grpId="0"/>
      <p:bldP spid="66" grpId="0"/>
      <p:bldP spid="68" grpId="0"/>
      <p:bldP spid="6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dirty="0"/>
              <a:t>Helium “Flash”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4338" y="660400"/>
            <a:ext cx="8229600" cy="2538413"/>
          </a:xfrm>
        </p:spPr>
        <p:txBody>
          <a:bodyPr/>
          <a:lstStyle/>
          <a:p>
            <a:pPr eaLnBrk="1" hangingPunct="1"/>
            <a:r>
              <a:rPr lang="en-US" altLang="en-US" dirty="0"/>
              <a:t>Core heats to ~100 million K</a:t>
            </a:r>
          </a:p>
          <a:p>
            <a:pPr lvl="1" eaLnBrk="1" hangingPunct="1"/>
            <a:r>
              <a:rPr lang="en-US" altLang="en-US" dirty="0"/>
              <a:t> Helium fusion begins in entire core at once</a:t>
            </a:r>
          </a:p>
          <a:p>
            <a:pPr lvl="1" eaLnBrk="1" hangingPunct="1">
              <a:buFont typeface="Symbol" pitchFamily="18" charset="2"/>
              <a:buChar char="Þ"/>
            </a:pPr>
            <a:r>
              <a:rPr lang="en-US" altLang="en-US" dirty="0">
                <a:sym typeface="Symbol" pitchFamily="18" charset="2"/>
              </a:rPr>
              <a:t> Core explodes within star</a:t>
            </a:r>
          </a:p>
          <a:p>
            <a:pPr lvl="2" eaLnBrk="1" hangingPunct="1">
              <a:buFont typeface="Symbol" pitchFamily="18" charset="2"/>
              <a:buChar char="Þ"/>
            </a:pPr>
            <a:r>
              <a:rPr lang="en-US" altLang="en-US" dirty="0">
                <a:sym typeface="Symbol" pitchFamily="18" charset="2"/>
              </a:rPr>
              <a:t> </a:t>
            </a:r>
            <a:r>
              <a:rPr lang="en-US" altLang="en-US" dirty="0">
                <a:solidFill>
                  <a:srgbClr val="FF0000"/>
                </a:solidFill>
                <a:sym typeface="Symbol" pitchFamily="18" charset="2"/>
              </a:rPr>
              <a:t>Not seen from outside star</a:t>
            </a:r>
          </a:p>
          <a:p>
            <a:pPr lvl="2" eaLnBrk="1" hangingPunct="1">
              <a:buFont typeface="Symbol" pitchFamily="18" charset="2"/>
              <a:buChar char="Þ"/>
            </a:pPr>
            <a:r>
              <a:rPr lang="en-US" altLang="en-US" dirty="0">
                <a:sym typeface="Symbol" pitchFamily="18" charset="2"/>
              </a:rPr>
              <a:t> Core becomes normal gas fusing He to C, O, N</a:t>
            </a:r>
          </a:p>
        </p:txBody>
      </p:sp>
      <p:pic>
        <p:nvPicPr>
          <p:cNvPr id="18436" name="Picture 4" descr="HeFus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88" y="3200400"/>
            <a:ext cx="7386637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Left Arrow 1"/>
          <p:cNvSpPr/>
          <p:nvPr/>
        </p:nvSpPr>
        <p:spPr>
          <a:xfrm>
            <a:off x="5816600" y="2387600"/>
            <a:ext cx="1841500" cy="254000"/>
          </a:xfrm>
          <a:prstGeom prst="left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 pitchFamily="66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838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3" presetID="32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2" grpId="2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Post He-Flash Stars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0188" y="841375"/>
            <a:ext cx="8913812" cy="5695950"/>
          </a:xfrm>
        </p:spPr>
        <p:txBody>
          <a:bodyPr/>
          <a:lstStyle/>
          <a:p>
            <a:pPr eaLnBrk="1" hangingPunct="1"/>
            <a:r>
              <a:rPr lang="en-US" altLang="en-US" dirty="0"/>
              <a:t> Helium fuses to C and O (and some N)</a:t>
            </a:r>
          </a:p>
          <a:p>
            <a:pPr lvl="1" eaLnBrk="1" hangingPunct="1"/>
            <a:r>
              <a:rPr lang="en-US" altLang="en-US" dirty="0"/>
              <a:t> the carbon in your tongue came from one of these that died before the sun formed!</a:t>
            </a:r>
          </a:p>
          <a:p>
            <a:pPr eaLnBrk="1" hangingPunct="1"/>
            <a:r>
              <a:rPr lang="en-US" altLang="en-US" dirty="0"/>
              <a:t> Star shrinks slightly, lasts ~100 million yr.</a:t>
            </a:r>
          </a:p>
        </p:txBody>
      </p:sp>
      <p:pic>
        <p:nvPicPr>
          <p:cNvPr id="23556" name="Picture 4" descr="f12-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85" b="11298"/>
          <a:stretch>
            <a:fillRect/>
          </a:stretch>
        </p:blipFill>
        <p:spPr bwMode="auto">
          <a:xfrm>
            <a:off x="0" y="3171825"/>
            <a:ext cx="9144000" cy="368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58314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8C8FBA-8205-B3B8-C2FE-6FDE72A8B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Red Giant Stage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2DA5D6-0D9C-52E4-93FF-1E676E6A3A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Helium fusion has built C &amp; O core</a:t>
            </a:r>
          </a:p>
          <a:p>
            <a:pPr lvl="1"/>
            <a:r>
              <a:rPr lang="en-US" dirty="0"/>
              <a:t> C &amp; O core is a degenerate e</a:t>
            </a:r>
            <a:r>
              <a:rPr lang="en-US" baseline="30000" dirty="0"/>
              <a:t>-</a:t>
            </a:r>
            <a:r>
              <a:rPr lang="en-US" dirty="0"/>
              <a:t> gas</a:t>
            </a:r>
          </a:p>
          <a:p>
            <a:pPr lvl="2"/>
            <a:r>
              <a:rPr lang="en-US" dirty="0"/>
              <a:t> Can’t fuse</a:t>
            </a:r>
          </a:p>
          <a:p>
            <a:pPr lvl="2"/>
            <a:r>
              <a:rPr lang="en-US" dirty="0"/>
              <a:t> He-fusing shell forms</a:t>
            </a:r>
          </a:p>
          <a:p>
            <a:pPr lvl="2"/>
            <a:r>
              <a:rPr lang="en-US" dirty="0"/>
              <a:t> Outer layers swell</a:t>
            </a:r>
          </a:p>
          <a:p>
            <a:pPr lvl="2"/>
            <a:r>
              <a:rPr lang="en-US" dirty="0"/>
              <a:t> 2</a:t>
            </a:r>
            <a:r>
              <a:rPr lang="en-US" baseline="30000" dirty="0"/>
              <a:t>nd</a:t>
            </a:r>
            <a:r>
              <a:rPr lang="en-US" dirty="0"/>
              <a:t> Red Giant Stage</a:t>
            </a:r>
          </a:p>
          <a:p>
            <a:pPr lvl="3"/>
            <a:r>
              <a:rPr lang="en-US" dirty="0"/>
              <a:t> Lasts ~ a few million</a:t>
            </a:r>
          </a:p>
          <a:p>
            <a:pPr marL="1371600" lvl="3" indent="0">
              <a:buNone/>
            </a:pPr>
            <a:r>
              <a:rPr lang="en-US" dirty="0"/>
              <a:t>     more years</a:t>
            </a:r>
          </a:p>
          <a:p>
            <a:pPr lvl="1"/>
            <a:r>
              <a:rPr lang="en-US" dirty="0"/>
              <a:t> Outer layers heated</a:t>
            </a:r>
          </a:p>
          <a:p>
            <a:pPr lvl="2"/>
            <a:r>
              <a:rPr lang="en-US" dirty="0"/>
              <a:t> Swell away from core</a:t>
            </a:r>
          </a:p>
          <a:p>
            <a:pPr lvl="2"/>
            <a:r>
              <a:rPr lang="en-US" dirty="0"/>
              <a:t> No Carbon flash!</a:t>
            </a:r>
          </a:p>
        </p:txBody>
      </p:sp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EAE4A4A4-3829-569A-32C5-59136EB4E8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303" y="2228850"/>
            <a:ext cx="4475697" cy="46291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DB96BFB-F818-A5A2-8862-1991DE269A15}"/>
              </a:ext>
            </a:extLst>
          </p:cNvPr>
          <p:cNvSpPr txBox="1"/>
          <p:nvPr/>
        </p:nvSpPr>
        <p:spPr>
          <a:xfrm>
            <a:off x="62967" y="6550223"/>
            <a:ext cx="908103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200" dirty="0">
                <a:solidFill>
                  <a:srgbClr val="FFFF00"/>
                </a:solidFill>
              </a:rPr>
              <a:t>https://ffden-2.phys.uaf.edu/webproj/212_spring_2015/Katie_Aikens/Katherine_Aikens/StellarEvolution.html</a:t>
            </a:r>
          </a:p>
        </p:txBody>
      </p:sp>
    </p:spTree>
    <p:extLst>
      <p:ext uri="{BB962C8B-B14F-4D97-AF65-F5344CB8AC3E}">
        <p14:creationId xmlns:p14="http://schemas.microsoft.com/office/powerpoint/2010/main" val="3462678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FDB4B9-AE9C-C398-8C4A-5884C3AAD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CB2A22E8-F712-680F-3D45-3520A3118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Outline</a:t>
            </a:r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16FF0EF2-EC0E-CE37-6261-B37B0901F2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263" y="817563"/>
            <a:ext cx="8713787" cy="5729287"/>
          </a:xfrm>
        </p:spPr>
        <p:txBody>
          <a:bodyPr/>
          <a:lstStyle/>
          <a:p>
            <a:r>
              <a:rPr lang="en-US" altLang="en-US" dirty="0">
                <a:solidFill>
                  <a:srgbClr val="808080"/>
                </a:solidFill>
              </a:rPr>
              <a:t> Review Star Birth</a:t>
            </a:r>
          </a:p>
          <a:p>
            <a:r>
              <a:rPr lang="en-US" altLang="en-US" dirty="0">
                <a:solidFill>
                  <a:srgbClr val="808080"/>
                </a:solidFill>
              </a:rPr>
              <a:t> Star life on the Main Sequence</a:t>
            </a:r>
          </a:p>
          <a:p>
            <a:pPr lvl="1"/>
            <a:r>
              <a:rPr lang="en-US" altLang="en-US" dirty="0">
                <a:solidFill>
                  <a:srgbClr val="808080"/>
                </a:solidFill>
              </a:rPr>
              <a:t> Fusion &amp; Thermodynamic Balance</a:t>
            </a:r>
          </a:p>
          <a:p>
            <a:pPr lvl="1"/>
            <a:r>
              <a:rPr lang="en-US" altLang="en-US" dirty="0">
                <a:solidFill>
                  <a:srgbClr val="808080"/>
                </a:solidFill>
              </a:rPr>
              <a:t> The Sun</a:t>
            </a:r>
          </a:p>
          <a:p>
            <a:pPr lvl="2"/>
            <a:r>
              <a:rPr lang="en-US" altLang="en-US" dirty="0">
                <a:solidFill>
                  <a:srgbClr val="808080"/>
                </a:solidFill>
              </a:rPr>
              <a:t> Sunspots, Solar Wind, Solar Storms, Aurorae</a:t>
            </a:r>
          </a:p>
          <a:p>
            <a:r>
              <a:rPr lang="en-US" altLang="en-US" dirty="0">
                <a:solidFill>
                  <a:srgbClr val="808080"/>
                </a:solidFill>
              </a:rPr>
              <a:t> Death Throes: Red Giant Stages</a:t>
            </a:r>
          </a:p>
          <a:p>
            <a:r>
              <a:rPr lang="en-US" altLang="en-US" dirty="0"/>
              <a:t> Planetary Nebulae &amp; White Dwarf Stars</a:t>
            </a:r>
          </a:p>
        </p:txBody>
      </p:sp>
    </p:spTree>
    <p:extLst>
      <p:ext uri="{BB962C8B-B14F-4D97-AF65-F5344CB8AC3E}">
        <p14:creationId xmlns:p14="http://schemas.microsoft.com/office/powerpoint/2010/main" val="2936383124"/>
      </p:ext>
    </p:extLst>
  </p:cSld>
  <p:clrMapOvr>
    <a:masterClrMapping/>
  </p:clrMapOvr>
  <p:transition spd="slow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1ECF4-6C6F-9202-35FE-CDA7875FF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4F3BD0-30C4-48AF-9626-BFD63CEEF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Planetary Nebula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3FDF77-B660-5773-4C0D-F539D3F937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188" y="841375"/>
            <a:ext cx="8761412" cy="5695950"/>
          </a:xfrm>
        </p:spPr>
        <p:txBody>
          <a:bodyPr/>
          <a:lstStyle/>
          <a:p>
            <a:r>
              <a:rPr lang="en-US" dirty="0"/>
              <a:t> Outer star layers continue expanding</a:t>
            </a:r>
          </a:p>
          <a:p>
            <a:pPr lvl="1"/>
            <a:r>
              <a:rPr lang="en-US" dirty="0"/>
              <a:t> He fusing shell runs out of fuel</a:t>
            </a:r>
          </a:p>
          <a:p>
            <a:pPr lvl="2"/>
            <a:r>
              <a:rPr lang="en-US" dirty="0"/>
              <a:t> sputters, pushing thermal waves through star</a:t>
            </a:r>
          </a:p>
          <a:p>
            <a:pPr lvl="1"/>
            <a:r>
              <a:rPr lang="en-US" dirty="0"/>
              <a:t> C-O core exposed as outer layers expand</a:t>
            </a:r>
          </a:p>
          <a:p>
            <a:pPr lvl="2"/>
            <a:r>
              <a:rPr lang="en-US" dirty="0"/>
              <a:t> stellar winds from core sculpt outer layers</a:t>
            </a:r>
          </a:p>
          <a:p>
            <a:pPr lvl="2"/>
            <a:r>
              <a:rPr lang="en-US" dirty="0"/>
              <a:t> UV from core ionizes &amp; illuminates layers</a:t>
            </a:r>
          </a:p>
          <a:p>
            <a:r>
              <a:rPr lang="en-US" dirty="0"/>
              <a:t> Outer layers become Planetary Nebula</a:t>
            </a:r>
          </a:p>
          <a:p>
            <a:pPr lvl="1" eaLnBrk="1" hangingPunct="1"/>
            <a:r>
              <a:rPr lang="en-US" altLang="en-US" dirty="0"/>
              <a:t> He, C, O, N blown into ISM (</a:t>
            </a:r>
            <a:r>
              <a:rPr lang="en-US" altLang="en-US" sz="2000" dirty="0" err="1"/>
              <a:t>InterStellar</a:t>
            </a:r>
            <a:r>
              <a:rPr lang="en-US" altLang="en-US" sz="2000" dirty="0"/>
              <a:t> Medium</a:t>
            </a:r>
            <a:r>
              <a:rPr lang="en-US" altLang="en-US" dirty="0"/>
              <a:t>)</a:t>
            </a:r>
            <a:endParaRPr lang="en-US" dirty="0"/>
          </a:p>
          <a:p>
            <a:r>
              <a:rPr lang="en-US" dirty="0"/>
              <a:t> Core left as White Dwarf Star</a:t>
            </a:r>
          </a:p>
          <a:p>
            <a:pPr lvl="1"/>
            <a:r>
              <a:rPr lang="en-US" dirty="0"/>
              <a:t> Carbon – Oxygen degenerate e</a:t>
            </a:r>
            <a:r>
              <a:rPr lang="en-US" baseline="30000" dirty="0"/>
              <a:t>-</a:t>
            </a:r>
            <a:r>
              <a:rPr lang="en-US" dirty="0"/>
              <a:t> gas</a:t>
            </a:r>
          </a:p>
          <a:p>
            <a:pPr lvl="1"/>
            <a:r>
              <a:rPr lang="en-US" dirty="0"/>
              <a:t> 1 cm</a:t>
            </a:r>
            <a:r>
              <a:rPr lang="en-US" baseline="30000" dirty="0"/>
              <a:t>3</a:t>
            </a:r>
            <a:r>
              <a:rPr lang="en-US" dirty="0"/>
              <a:t> would weigh a ton on Earth</a:t>
            </a:r>
          </a:p>
        </p:txBody>
      </p:sp>
    </p:spTree>
    <p:extLst>
      <p:ext uri="{BB962C8B-B14F-4D97-AF65-F5344CB8AC3E}">
        <p14:creationId xmlns:p14="http://schemas.microsoft.com/office/powerpoint/2010/main" val="11347756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5037138" y="0"/>
            <a:ext cx="4106862" cy="1100138"/>
          </a:xfrm>
        </p:spPr>
        <p:txBody>
          <a:bodyPr/>
          <a:lstStyle/>
          <a:p>
            <a:pPr eaLnBrk="1" hangingPunct="1"/>
            <a:r>
              <a:rPr lang="en-US" altLang="en-US" sz="4000"/>
              <a:t>Planetary Nebulae</a:t>
            </a:r>
          </a:p>
        </p:txBody>
      </p:sp>
      <p:pic>
        <p:nvPicPr>
          <p:cNvPr id="382979" name="Picture 3" descr="R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4" r="14915"/>
          <a:stretch>
            <a:fillRect/>
          </a:stretch>
        </p:blipFill>
        <p:spPr bwMode="auto">
          <a:xfrm>
            <a:off x="5073650" y="1147763"/>
            <a:ext cx="4070350" cy="548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2980" name="Text Box 4"/>
          <p:cNvSpPr txBox="1">
            <a:spLocks noChangeArrowheads="1"/>
          </p:cNvSpPr>
          <p:nvPr/>
        </p:nvSpPr>
        <p:spPr bwMode="auto">
          <a:xfrm>
            <a:off x="5384800" y="5964238"/>
            <a:ext cx="375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Ring Nebula in Lyra</a:t>
            </a:r>
          </a:p>
        </p:txBody>
      </p:sp>
      <p:grpSp>
        <p:nvGrpSpPr>
          <p:cNvPr id="25605" name="Group 5"/>
          <p:cNvGrpSpPr>
            <a:grpSpLocks/>
          </p:cNvGrpSpPr>
          <p:nvPr/>
        </p:nvGrpSpPr>
        <p:grpSpPr bwMode="auto">
          <a:xfrm>
            <a:off x="0" y="0"/>
            <a:ext cx="5222875" cy="6858000"/>
            <a:chOff x="2849" y="2463"/>
            <a:chExt cx="6570" cy="8628"/>
          </a:xfrm>
        </p:grpSpPr>
        <p:sp>
          <p:nvSpPr>
            <p:cNvPr id="25629" name="Rectangle 6"/>
            <p:cNvSpPr>
              <a:spLocks noChangeArrowheads="1"/>
            </p:cNvSpPr>
            <p:nvPr/>
          </p:nvSpPr>
          <p:spPr bwMode="auto">
            <a:xfrm>
              <a:off x="2849" y="2512"/>
              <a:ext cx="6312" cy="8579"/>
            </a:xfrm>
            <a:prstGeom prst="rect">
              <a:avLst/>
            </a:prstGeom>
            <a:solidFill>
              <a:srgbClr val="000080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30" name="Freeform 7"/>
            <p:cNvSpPr>
              <a:spLocks/>
            </p:cNvSpPr>
            <p:nvPr/>
          </p:nvSpPr>
          <p:spPr bwMode="auto">
            <a:xfrm>
              <a:off x="2850" y="2488"/>
              <a:ext cx="6296" cy="8573"/>
            </a:xfrm>
            <a:custGeom>
              <a:avLst/>
              <a:gdLst>
                <a:gd name="T0" fmla="*/ 3835 w 6296"/>
                <a:gd name="T1" fmla="*/ 7736 h 8573"/>
                <a:gd name="T2" fmla="*/ 3986 w 6296"/>
                <a:gd name="T3" fmla="*/ 7183 h 8573"/>
                <a:gd name="T4" fmla="*/ 4136 w 6296"/>
                <a:gd name="T5" fmla="*/ 6848 h 8573"/>
                <a:gd name="T6" fmla="*/ 3768 w 6296"/>
                <a:gd name="T7" fmla="*/ 6430 h 8573"/>
                <a:gd name="T8" fmla="*/ 3651 w 6296"/>
                <a:gd name="T9" fmla="*/ 6246 h 8573"/>
                <a:gd name="T10" fmla="*/ 3400 w 6296"/>
                <a:gd name="T11" fmla="*/ 6011 h 8573"/>
                <a:gd name="T12" fmla="*/ 2998 w 6296"/>
                <a:gd name="T13" fmla="*/ 5626 h 8573"/>
                <a:gd name="T14" fmla="*/ 2830 w 6296"/>
                <a:gd name="T15" fmla="*/ 5442 h 8573"/>
                <a:gd name="T16" fmla="*/ 2529 w 6296"/>
                <a:gd name="T17" fmla="*/ 4940 h 8573"/>
                <a:gd name="T18" fmla="*/ 2479 w 6296"/>
                <a:gd name="T19" fmla="*/ 4588 h 8573"/>
                <a:gd name="T20" fmla="*/ 2294 w 6296"/>
                <a:gd name="T21" fmla="*/ 4220 h 8573"/>
                <a:gd name="T22" fmla="*/ 1943 w 6296"/>
                <a:gd name="T23" fmla="*/ 3784 h 8573"/>
                <a:gd name="T24" fmla="*/ 1625 w 6296"/>
                <a:gd name="T25" fmla="*/ 3416 h 8573"/>
                <a:gd name="T26" fmla="*/ 1340 w 6296"/>
                <a:gd name="T27" fmla="*/ 3014 h 8573"/>
                <a:gd name="T28" fmla="*/ 1089 w 6296"/>
                <a:gd name="T29" fmla="*/ 2562 h 8573"/>
                <a:gd name="T30" fmla="*/ 938 w 6296"/>
                <a:gd name="T31" fmla="*/ 2026 h 8573"/>
                <a:gd name="T32" fmla="*/ 285 w 6296"/>
                <a:gd name="T33" fmla="*/ 1021 h 8573"/>
                <a:gd name="T34" fmla="*/ 235 w 6296"/>
                <a:gd name="T35" fmla="*/ 636 h 8573"/>
                <a:gd name="T36" fmla="*/ 0 w 6296"/>
                <a:gd name="T37" fmla="*/ 0 h 8573"/>
                <a:gd name="T38" fmla="*/ 1424 w 6296"/>
                <a:gd name="T39" fmla="*/ 184 h 8573"/>
                <a:gd name="T40" fmla="*/ 1390 w 6296"/>
                <a:gd name="T41" fmla="*/ 519 h 8573"/>
                <a:gd name="T42" fmla="*/ 1708 w 6296"/>
                <a:gd name="T43" fmla="*/ 586 h 8573"/>
                <a:gd name="T44" fmla="*/ 2110 w 6296"/>
                <a:gd name="T45" fmla="*/ 117 h 8573"/>
                <a:gd name="T46" fmla="*/ 2646 w 6296"/>
                <a:gd name="T47" fmla="*/ 167 h 8573"/>
                <a:gd name="T48" fmla="*/ 3132 w 6296"/>
                <a:gd name="T49" fmla="*/ 787 h 8573"/>
                <a:gd name="T50" fmla="*/ 3316 w 6296"/>
                <a:gd name="T51" fmla="*/ 1005 h 8573"/>
                <a:gd name="T52" fmla="*/ 3634 w 6296"/>
                <a:gd name="T53" fmla="*/ 1758 h 8573"/>
                <a:gd name="T54" fmla="*/ 3818 w 6296"/>
                <a:gd name="T55" fmla="*/ 2579 h 8573"/>
                <a:gd name="T56" fmla="*/ 4153 w 6296"/>
                <a:gd name="T57" fmla="*/ 2813 h 8573"/>
                <a:gd name="T58" fmla="*/ 4689 w 6296"/>
                <a:gd name="T59" fmla="*/ 3148 h 8573"/>
                <a:gd name="T60" fmla="*/ 5040 w 6296"/>
                <a:gd name="T61" fmla="*/ 4588 h 8573"/>
                <a:gd name="T62" fmla="*/ 5208 w 6296"/>
                <a:gd name="T63" fmla="*/ 4990 h 8573"/>
                <a:gd name="T64" fmla="*/ 6012 w 6296"/>
                <a:gd name="T65" fmla="*/ 5291 h 8573"/>
                <a:gd name="T66" fmla="*/ 6296 w 6296"/>
                <a:gd name="T67" fmla="*/ 5576 h 8573"/>
                <a:gd name="T68" fmla="*/ 5543 w 6296"/>
                <a:gd name="T69" fmla="*/ 6095 h 8573"/>
                <a:gd name="T70" fmla="*/ 4722 w 6296"/>
                <a:gd name="T71" fmla="*/ 5526 h 8573"/>
                <a:gd name="T72" fmla="*/ 4287 w 6296"/>
                <a:gd name="T73" fmla="*/ 5124 h 8573"/>
                <a:gd name="T74" fmla="*/ 4153 w 6296"/>
                <a:gd name="T75" fmla="*/ 4889 h 8573"/>
                <a:gd name="T76" fmla="*/ 4270 w 6296"/>
                <a:gd name="T77" fmla="*/ 4320 h 8573"/>
                <a:gd name="T78" fmla="*/ 4404 w 6296"/>
                <a:gd name="T79" fmla="*/ 3550 h 8573"/>
                <a:gd name="T80" fmla="*/ 2797 w 6296"/>
                <a:gd name="T81" fmla="*/ 3483 h 8573"/>
                <a:gd name="T82" fmla="*/ 2629 w 6296"/>
                <a:gd name="T83" fmla="*/ 2461 h 8573"/>
                <a:gd name="T84" fmla="*/ 2278 w 6296"/>
                <a:gd name="T85" fmla="*/ 2127 h 8573"/>
                <a:gd name="T86" fmla="*/ 2294 w 6296"/>
                <a:gd name="T87" fmla="*/ 1239 h 8573"/>
                <a:gd name="T88" fmla="*/ 1809 w 6296"/>
                <a:gd name="T89" fmla="*/ 1540 h 8573"/>
                <a:gd name="T90" fmla="*/ 1909 w 6296"/>
                <a:gd name="T91" fmla="*/ 2110 h 8573"/>
                <a:gd name="T92" fmla="*/ 2378 w 6296"/>
                <a:gd name="T93" fmla="*/ 2411 h 8573"/>
                <a:gd name="T94" fmla="*/ 2512 w 6296"/>
                <a:gd name="T95" fmla="*/ 3315 h 8573"/>
                <a:gd name="T96" fmla="*/ 2914 w 6296"/>
                <a:gd name="T97" fmla="*/ 3617 h 8573"/>
                <a:gd name="T98" fmla="*/ 3266 w 6296"/>
                <a:gd name="T99" fmla="*/ 4086 h 8573"/>
                <a:gd name="T100" fmla="*/ 3667 w 6296"/>
                <a:gd name="T101" fmla="*/ 4822 h 8573"/>
                <a:gd name="T102" fmla="*/ 4103 w 6296"/>
                <a:gd name="T103" fmla="*/ 5375 h 8573"/>
                <a:gd name="T104" fmla="*/ 4387 w 6296"/>
                <a:gd name="T105" fmla="*/ 5894 h 8573"/>
                <a:gd name="T106" fmla="*/ 4605 w 6296"/>
                <a:gd name="T107" fmla="*/ 5978 h 8573"/>
                <a:gd name="T108" fmla="*/ 5074 w 6296"/>
                <a:gd name="T109" fmla="*/ 6212 h 8573"/>
                <a:gd name="T110" fmla="*/ 5359 w 6296"/>
                <a:gd name="T111" fmla="*/ 6731 h 8573"/>
                <a:gd name="T112" fmla="*/ 5325 w 6296"/>
                <a:gd name="T113" fmla="*/ 7568 h 8573"/>
                <a:gd name="T114" fmla="*/ 6179 w 6296"/>
                <a:gd name="T115" fmla="*/ 8071 h 8573"/>
                <a:gd name="T116" fmla="*/ 6162 w 6296"/>
                <a:gd name="T117" fmla="*/ 8573 h 857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6296"/>
                <a:gd name="T178" fmla="*/ 0 h 8573"/>
                <a:gd name="T179" fmla="*/ 6296 w 6296"/>
                <a:gd name="T180" fmla="*/ 8573 h 857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6296" h="8573">
                  <a:moveTo>
                    <a:pt x="3701" y="8573"/>
                  </a:moveTo>
                  <a:cubicBezTo>
                    <a:pt x="3628" y="8502"/>
                    <a:pt x="3670" y="8442"/>
                    <a:pt x="3718" y="8372"/>
                  </a:cubicBezTo>
                  <a:cubicBezTo>
                    <a:pt x="3749" y="8276"/>
                    <a:pt x="3747" y="8161"/>
                    <a:pt x="3818" y="8087"/>
                  </a:cubicBezTo>
                  <a:cubicBezTo>
                    <a:pt x="3756" y="7962"/>
                    <a:pt x="3793" y="7859"/>
                    <a:pt x="3835" y="7736"/>
                  </a:cubicBezTo>
                  <a:cubicBezTo>
                    <a:pt x="3842" y="7671"/>
                    <a:pt x="3846" y="7585"/>
                    <a:pt x="3868" y="7518"/>
                  </a:cubicBezTo>
                  <a:cubicBezTo>
                    <a:pt x="3936" y="7312"/>
                    <a:pt x="3875" y="7540"/>
                    <a:pt x="3919" y="7367"/>
                  </a:cubicBezTo>
                  <a:cubicBezTo>
                    <a:pt x="3924" y="7322"/>
                    <a:pt x="3920" y="7275"/>
                    <a:pt x="3935" y="7233"/>
                  </a:cubicBezTo>
                  <a:cubicBezTo>
                    <a:pt x="3943" y="7211"/>
                    <a:pt x="3975" y="7204"/>
                    <a:pt x="3986" y="7183"/>
                  </a:cubicBezTo>
                  <a:cubicBezTo>
                    <a:pt x="3999" y="7158"/>
                    <a:pt x="3995" y="7127"/>
                    <a:pt x="4002" y="7100"/>
                  </a:cubicBezTo>
                  <a:cubicBezTo>
                    <a:pt x="4006" y="7083"/>
                    <a:pt x="4009" y="7064"/>
                    <a:pt x="4019" y="7049"/>
                  </a:cubicBezTo>
                  <a:cubicBezTo>
                    <a:pt x="4037" y="7023"/>
                    <a:pt x="4086" y="6982"/>
                    <a:pt x="4086" y="6982"/>
                  </a:cubicBezTo>
                  <a:cubicBezTo>
                    <a:pt x="4104" y="6938"/>
                    <a:pt x="4136" y="6896"/>
                    <a:pt x="4136" y="6848"/>
                  </a:cubicBezTo>
                  <a:cubicBezTo>
                    <a:pt x="4136" y="6751"/>
                    <a:pt x="4048" y="6717"/>
                    <a:pt x="3969" y="6698"/>
                  </a:cubicBezTo>
                  <a:cubicBezTo>
                    <a:pt x="3900" y="6663"/>
                    <a:pt x="3861" y="6645"/>
                    <a:pt x="3818" y="6580"/>
                  </a:cubicBezTo>
                  <a:cubicBezTo>
                    <a:pt x="3824" y="6563"/>
                    <a:pt x="3841" y="6547"/>
                    <a:pt x="3835" y="6530"/>
                  </a:cubicBezTo>
                  <a:cubicBezTo>
                    <a:pt x="3822" y="6492"/>
                    <a:pt x="3790" y="6463"/>
                    <a:pt x="3768" y="6430"/>
                  </a:cubicBezTo>
                  <a:cubicBezTo>
                    <a:pt x="3758" y="6415"/>
                    <a:pt x="3763" y="6392"/>
                    <a:pt x="3751" y="6380"/>
                  </a:cubicBezTo>
                  <a:cubicBezTo>
                    <a:pt x="3739" y="6368"/>
                    <a:pt x="3718" y="6369"/>
                    <a:pt x="3701" y="6363"/>
                  </a:cubicBezTo>
                  <a:cubicBezTo>
                    <a:pt x="3684" y="6346"/>
                    <a:pt x="3651" y="6337"/>
                    <a:pt x="3651" y="6313"/>
                  </a:cubicBezTo>
                  <a:cubicBezTo>
                    <a:pt x="3651" y="6234"/>
                    <a:pt x="3764" y="6208"/>
                    <a:pt x="3651" y="6246"/>
                  </a:cubicBezTo>
                  <a:cubicBezTo>
                    <a:pt x="3623" y="6218"/>
                    <a:pt x="3595" y="6190"/>
                    <a:pt x="3567" y="6162"/>
                  </a:cubicBezTo>
                  <a:cubicBezTo>
                    <a:pt x="3555" y="6150"/>
                    <a:pt x="3559" y="6127"/>
                    <a:pt x="3550" y="6112"/>
                  </a:cubicBezTo>
                  <a:cubicBezTo>
                    <a:pt x="3542" y="6098"/>
                    <a:pt x="3529" y="6088"/>
                    <a:pt x="3517" y="6078"/>
                  </a:cubicBezTo>
                  <a:cubicBezTo>
                    <a:pt x="3482" y="6050"/>
                    <a:pt x="3435" y="6039"/>
                    <a:pt x="3400" y="6011"/>
                  </a:cubicBezTo>
                  <a:cubicBezTo>
                    <a:pt x="3377" y="5992"/>
                    <a:pt x="3290" y="5903"/>
                    <a:pt x="3249" y="5860"/>
                  </a:cubicBezTo>
                  <a:cubicBezTo>
                    <a:pt x="3235" y="5846"/>
                    <a:pt x="3233" y="5819"/>
                    <a:pt x="3215" y="5810"/>
                  </a:cubicBezTo>
                  <a:cubicBezTo>
                    <a:pt x="3185" y="5795"/>
                    <a:pt x="3148" y="5799"/>
                    <a:pt x="3115" y="5793"/>
                  </a:cubicBezTo>
                  <a:lnTo>
                    <a:pt x="2998" y="5626"/>
                  </a:lnTo>
                  <a:cubicBezTo>
                    <a:pt x="2998" y="5626"/>
                    <a:pt x="2998" y="5626"/>
                    <a:pt x="2998" y="5626"/>
                  </a:cubicBezTo>
                  <a:cubicBezTo>
                    <a:pt x="2982" y="5603"/>
                    <a:pt x="2957" y="5559"/>
                    <a:pt x="2931" y="5542"/>
                  </a:cubicBezTo>
                  <a:cubicBezTo>
                    <a:pt x="2910" y="5528"/>
                    <a:pt x="2886" y="5520"/>
                    <a:pt x="2864" y="5509"/>
                  </a:cubicBezTo>
                  <a:cubicBezTo>
                    <a:pt x="2853" y="5487"/>
                    <a:pt x="2845" y="5462"/>
                    <a:pt x="2830" y="5442"/>
                  </a:cubicBezTo>
                  <a:cubicBezTo>
                    <a:pt x="2811" y="5417"/>
                    <a:pt x="2763" y="5375"/>
                    <a:pt x="2763" y="5375"/>
                  </a:cubicBezTo>
                  <a:cubicBezTo>
                    <a:pt x="2731" y="5242"/>
                    <a:pt x="2706" y="5107"/>
                    <a:pt x="2680" y="4973"/>
                  </a:cubicBezTo>
                  <a:cubicBezTo>
                    <a:pt x="2675" y="4946"/>
                    <a:pt x="2635" y="4940"/>
                    <a:pt x="2613" y="4923"/>
                  </a:cubicBezTo>
                  <a:cubicBezTo>
                    <a:pt x="2585" y="4929"/>
                    <a:pt x="2556" y="4949"/>
                    <a:pt x="2529" y="4940"/>
                  </a:cubicBezTo>
                  <a:cubicBezTo>
                    <a:pt x="2512" y="4934"/>
                    <a:pt x="2517" y="4906"/>
                    <a:pt x="2512" y="4889"/>
                  </a:cubicBezTo>
                  <a:cubicBezTo>
                    <a:pt x="2506" y="4867"/>
                    <a:pt x="2501" y="4844"/>
                    <a:pt x="2495" y="4822"/>
                  </a:cubicBezTo>
                  <a:cubicBezTo>
                    <a:pt x="2501" y="4766"/>
                    <a:pt x="2516" y="4711"/>
                    <a:pt x="2512" y="4655"/>
                  </a:cubicBezTo>
                  <a:cubicBezTo>
                    <a:pt x="2510" y="4630"/>
                    <a:pt x="2487" y="4612"/>
                    <a:pt x="2479" y="4588"/>
                  </a:cubicBezTo>
                  <a:cubicBezTo>
                    <a:pt x="2470" y="4561"/>
                    <a:pt x="2474" y="4530"/>
                    <a:pt x="2462" y="4504"/>
                  </a:cubicBezTo>
                  <a:cubicBezTo>
                    <a:pt x="2451" y="4479"/>
                    <a:pt x="2427" y="4461"/>
                    <a:pt x="2412" y="4437"/>
                  </a:cubicBezTo>
                  <a:cubicBezTo>
                    <a:pt x="2399" y="4416"/>
                    <a:pt x="2388" y="4393"/>
                    <a:pt x="2378" y="4370"/>
                  </a:cubicBezTo>
                  <a:cubicBezTo>
                    <a:pt x="2359" y="4327"/>
                    <a:pt x="2346" y="4233"/>
                    <a:pt x="2294" y="4220"/>
                  </a:cubicBezTo>
                  <a:cubicBezTo>
                    <a:pt x="2200" y="4196"/>
                    <a:pt x="2250" y="4208"/>
                    <a:pt x="2144" y="4186"/>
                  </a:cubicBezTo>
                  <a:cubicBezTo>
                    <a:pt x="2120" y="4150"/>
                    <a:pt x="2084" y="4122"/>
                    <a:pt x="2060" y="4086"/>
                  </a:cubicBezTo>
                  <a:cubicBezTo>
                    <a:pt x="2021" y="4026"/>
                    <a:pt x="2032" y="3932"/>
                    <a:pt x="2010" y="3868"/>
                  </a:cubicBezTo>
                  <a:cubicBezTo>
                    <a:pt x="1991" y="3812"/>
                    <a:pt x="1971" y="3827"/>
                    <a:pt x="1943" y="3784"/>
                  </a:cubicBezTo>
                  <a:cubicBezTo>
                    <a:pt x="1876" y="3684"/>
                    <a:pt x="1949" y="3743"/>
                    <a:pt x="1859" y="3684"/>
                  </a:cubicBezTo>
                  <a:cubicBezTo>
                    <a:pt x="1850" y="3658"/>
                    <a:pt x="1828" y="3583"/>
                    <a:pt x="1809" y="3567"/>
                  </a:cubicBezTo>
                  <a:cubicBezTo>
                    <a:pt x="1778" y="3541"/>
                    <a:pt x="1730" y="3546"/>
                    <a:pt x="1692" y="3533"/>
                  </a:cubicBezTo>
                  <a:cubicBezTo>
                    <a:pt x="1665" y="3399"/>
                    <a:pt x="1703" y="3486"/>
                    <a:pt x="1625" y="3416"/>
                  </a:cubicBezTo>
                  <a:cubicBezTo>
                    <a:pt x="1584" y="3379"/>
                    <a:pt x="1507" y="3299"/>
                    <a:pt x="1507" y="3299"/>
                  </a:cubicBezTo>
                  <a:cubicBezTo>
                    <a:pt x="1480" y="3245"/>
                    <a:pt x="1469" y="3184"/>
                    <a:pt x="1440" y="3131"/>
                  </a:cubicBezTo>
                  <a:cubicBezTo>
                    <a:pt x="1429" y="3110"/>
                    <a:pt x="1405" y="3099"/>
                    <a:pt x="1390" y="3081"/>
                  </a:cubicBezTo>
                  <a:cubicBezTo>
                    <a:pt x="1372" y="3060"/>
                    <a:pt x="1357" y="3036"/>
                    <a:pt x="1340" y="3014"/>
                  </a:cubicBezTo>
                  <a:cubicBezTo>
                    <a:pt x="1334" y="2997"/>
                    <a:pt x="1335" y="2976"/>
                    <a:pt x="1323" y="2964"/>
                  </a:cubicBezTo>
                  <a:cubicBezTo>
                    <a:pt x="1311" y="2952"/>
                    <a:pt x="1289" y="2954"/>
                    <a:pt x="1273" y="2947"/>
                  </a:cubicBezTo>
                  <a:cubicBezTo>
                    <a:pt x="1202" y="2916"/>
                    <a:pt x="1203" y="2910"/>
                    <a:pt x="1139" y="2863"/>
                  </a:cubicBezTo>
                  <a:cubicBezTo>
                    <a:pt x="1103" y="2720"/>
                    <a:pt x="1125" y="2819"/>
                    <a:pt x="1089" y="2562"/>
                  </a:cubicBezTo>
                  <a:cubicBezTo>
                    <a:pt x="1085" y="2534"/>
                    <a:pt x="1053" y="2519"/>
                    <a:pt x="1039" y="2495"/>
                  </a:cubicBezTo>
                  <a:cubicBezTo>
                    <a:pt x="1001" y="2428"/>
                    <a:pt x="993" y="2382"/>
                    <a:pt x="938" y="2327"/>
                  </a:cubicBezTo>
                  <a:cubicBezTo>
                    <a:pt x="949" y="2310"/>
                    <a:pt x="972" y="2297"/>
                    <a:pt x="972" y="2277"/>
                  </a:cubicBezTo>
                  <a:cubicBezTo>
                    <a:pt x="972" y="2193"/>
                    <a:pt x="962" y="2107"/>
                    <a:pt x="938" y="2026"/>
                  </a:cubicBezTo>
                  <a:cubicBezTo>
                    <a:pt x="907" y="1922"/>
                    <a:pt x="725" y="1902"/>
                    <a:pt x="637" y="1859"/>
                  </a:cubicBezTo>
                  <a:cubicBezTo>
                    <a:pt x="598" y="1801"/>
                    <a:pt x="561" y="1763"/>
                    <a:pt x="503" y="1725"/>
                  </a:cubicBezTo>
                  <a:cubicBezTo>
                    <a:pt x="494" y="1473"/>
                    <a:pt x="604" y="1262"/>
                    <a:pt x="369" y="1206"/>
                  </a:cubicBezTo>
                  <a:cubicBezTo>
                    <a:pt x="248" y="1082"/>
                    <a:pt x="400" y="1255"/>
                    <a:pt x="285" y="1021"/>
                  </a:cubicBezTo>
                  <a:cubicBezTo>
                    <a:pt x="244" y="938"/>
                    <a:pt x="260" y="978"/>
                    <a:pt x="235" y="904"/>
                  </a:cubicBezTo>
                  <a:cubicBezTo>
                    <a:pt x="241" y="865"/>
                    <a:pt x="245" y="826"/>
                    <a:pt x="252" y="787"/>
                  </a:cubicBezTo>
                  <a:cubicBezTo>
                    <a:pt x="256" y="764"/>
                    <a:pt x="271" y="743"/>
                    <a:pt x="268" y="720"/>
                  </a:cubicBezTo>
                  <a:cubicBezTo>
                    <a:pt x="265" y="690"/>
                    <a:pt x="255" y="659"/>
                    <a:pt x="235" y="636"/>
                  </a:cubicBezTo>
                  <a:cubicBezTo>
                    <a:pt x="234" y="635"/>
                    <a:pt x="110" y="553"/>
                    <a:pt x="84" y="536"/>
                  </a:cubicBezTo>
                  <a:cubicBezTo>
                    <a:pt x="71" y="527"/>
                    <a:pt x="66" y="508"/>
                    <a:pt x="51" y="502"/>
                  </a:cubicBezTo>
                  <a:cubicBezTo>
                    <a:pt x="35" y="496"/>
                    <a:pt x="17" y="502"/>
                    <a:pt x="0" y="502"/>
                  </a:cubicBezTo>
                  <a:lnTo>
                    <a:pt x="0" y="0"/>
                  </a:lnTo>
                  <a:lnTo>
                    <a:pt x="1340" y="0"/>
                  </a:lnTo>
                  <a:cubicBezTo>
                    <a:pt x="1346" y="17"/>
                    <a:pt x="1348" y="35"/>
                    <a:pt x="1357" y="50"/>
                  </a:cubicBezTo>
                  <a:cubicBezTo>
                    <a:pt x="1365" y="64"/>
                    <a:pt x="1383" y="70"/>
                    <a:pt x="1390" y="84"/>
                  </a:cubicBezTo>
                  <a:cubicBezTo>
                    <a:pt x="1406" y="115"/>
                    <a:pt x="1413" y="151"/>
                    <a:pt x="1424" y="184"/>
                  </a:cubicBezTo>
                  <a:cubicBezTo>
                    <a:pt x="1430" y="201"/>
                    <a:pt x="1440" y="234"/>
                    <a:pt x="1440" y="234"/>
                  </a:cubicBezTo>
                  <a:cubicBezTo>
                    <a:pt x="1435" y="273"/>
                    <a:pt x="1438" y="315"/>
                    <a:pt x="1424" y="352"/>
                  </a:cubicBezTo>
                  <a:cubicBezTo>
                    <a:pt x="1410" y="389"/>
                    <a:pt x="1357" y="452"/>
                    <a:pt x="1357" y="452"/>
                  </a:cubicBezTo>
                  <a:cubicBezTo>
                    <a:pt x="1368" y="474"/>
                    <a:pt x="1380" y="496"/>
                    <a:pt x="1390" y="519"/>
                  </a:cubicBezTo>
                  <a:cubicBezTo>
                    <a:pt x="1397" y="535"/>
                    <a:pt x="1397" y="555"/>
                    <a:pt x="1407" y="569"/>
                  </a:cubicBezTo>
                  <a:cubicBezTo>
                    <a:pt x="1425" y="595"/>
                    <a:pt x="1474" y="636"/>
                    <a:pt x="1474" y="636"/>
                  </a:cubicBezTo>
                  <a:cubicBezTo>
                    <a:pt x="1519" y="631"/>
                    <a:pt x="1564" y="629"/>
                    <a:pt x="1608" y="620"/>
                  </a:cubicBezTo>
                  <a:cubicBezTo>
                    <a:pt x="1642" y="613"/>
                    <a:pt x="1708" y="586"/>
                    <a:pt x="1708" y="586"/>
                  </a:cubicBezTo>
                  <a:cubicBezTo>
                    <a:pt x="1820" y="475"/>
                    <a:pt x="1776" y="520"/>
                    <a:pt x="1842" y="452"/>
                  </a:cubicBezTo>
                  <a:cubicBezTo>
                    <a:pt x="1870" y="423"/>
                    <a:pt x="1943" y="385"/>
                    <a:pt x="1943" y="385"/>
                  </a:cubicBezTo>
                  <a:cubicBezTo>
                    <a:pt x="2021" y="268"/>
                    <a:pt x="1977" y="308"/>
                    <a:pt x="2060" y="251"/>
                  </a:cubicBezTo>
                  <a:cubicBezTo>
                    <a:pt x="2074" y="194"/>
                    <a:pt x="2076" y="167"/>
                    <a:pt x="2110" y="117"/>
                  </a:cubicBezTo>
                  <a:cubicBezTo>
                    <a:pt x="2148" y="60"/>
                    <a:pt x="2144" y="107"/>
                    <a:pt x="2144" y="67"/>
                  </a:cubicBezTo>
                  <a:cubicBezTo>
                    <a:pt x="2289" y="61"/>
                    <a:pt x="2436" y="23"/>
                    <a:pt x="2579" y="50"/>
                  </a:cubicBezTo>
                  <a:cubicBezTo>
                    <a:pt x="2613" y="56"/>
                    <a:pt x="2579" y="121"/>
                    <a:pt x="2596" y="151"/>
                  </a:cubicBezTo>
                  <a:cubicBezTo>
                    <a:pt x="2605" y="166"/>
                    <a:pt x="2629" y="162"/>
                    <a:pt x="2646" y="167"/>
                  </a:cubicBezTo>
                  <a:cubicBezTo>
                    <a:pt x="2725" y="246"/>
                    <a:pt x="2824" y="263"/>
                    <a:pt x="2931" y="285"/>
                  </a:cubicBezTo>
                  <a:cubicBezTo>
                    <a:pt x="2990" y="375"/>
                    <a:pt x="2998" y="463"/>
                    <a:pt x="3014" y="569"/>
                  </a:cubicBezTo>
                  <a:cubicBezTo>
                    <a:pt x="3016" y="582"/>
                    <a:pt x="3042" y="764"/>
                    <a:pt x="3065" y="770"/>
                  </a:cubicBezTo>
                  <a:cubicBezTo>
                    <a:pt x="3087" y="776"/>
                    <a:pt x="3110" y="781"/>
                    <a:pt x="3132" y="787"/>
                  </a:cubicBezTo>
                  <a:cubicBezTo>
                    <a:pt x="3137" y="815"/>
                    <a:pt x="3134" y="846"/>
                    <a:pt x="3148" y="871"/>
                  </a:cubicBezTo>
                  <a:cubicBezTo>
                    <a:pt x="3163" y="899"/>
                    <a:pt x="3197" y="912"/>
                    <a:pt x="3215" y="938"/>
                  </a:cubicBezTo>
                  <a:cubicBezTo>
                    <a:pt x="3226" y="955"/>
                    <a:pt x="3232" y="977"/>
                    <a:pt x="3249" y="988"/>
                  </a:cubicBezTo>
                  <a:cubicBezTo>
                    <a:pt x="3268" y="1001"/>
                    <a:pt x="3294" y="999"/>
                    <a:pt x="3316" y="1005"/>
                  </a:cubicBezTo>
                  <a:cubicBezTo>
                    <a:pt x="3384" y="1108"/>
                    <a:pt x="3376" y="1238"/>
                    <a:pt x="3400" y="1356"/>
                  </a:cubicBezTo>
                  <a:cubicBezTo>
                    <a:pt x="3409" y="1401"/>
                    <a:pt x="3422" y="1445"/>
                    <a:pt x="3433" y="1490"/>
                  </a:cubicBezTo>
                  <a:cubicBezTo>
                    <a:pt x="3442" y="1525"/>
                    <a:pt x="3476" y="1547"/>
                    <a:pt x="3500" y="1574"/>
                  </a:cubicBezTo>
                  <a:cubicBezTo>
                    <a:pt x="3566" y="1648"/>
                    <a:pt x="3603" y="1666"/>
                    <a:pt x="3634" y="1758"/>
                  </a:cubicBezTo>
                  <a:cubicBezTo>
                    <a:pt x="3559" y="1833"/>
                    <a:pt x="3583" y="1789"/>
                    <a:pt x="3768" y="1842"/>
                  </a:cubicBezTo>
                  <a:cubicBezTo>
                    <a:pt x="3790" y="1848"/>
                    <a:pt x="3813" y="1853"/>
                    <a:pt x="3835" y="1859"/>
                  </a:cubicBezTo>
                  <a:cubicBezTo>
                    <a:pt x="3864" y="1999"/>
                    <a:pt x="3895" y="2132"/>
                    <a:pt x="3785" y="2244"/>
                  </a:cubicBezTo>
                  <a:cubicBezTo>
                    <a:pt x="3746" y="2357"/>
                    <a:pt x="3753" y="2478"/>
                    <a:pt x="3818" y="2579"/>
                  </a:cubicBezTo>
                  <a:cubicBezTo>
                    <a:pt x="3824" y="2601"/>
                    <a:pt x="3819" y="2630"/>
                    <a:pt x="3835" y="2646"/>
                  </a:cubicBezTo>
                  <a:cubicBezTo>
                    <a:pt x="3891" y="2702"/>
                    <a:pt x="3983" y="2703"/>
                    <a:pt x="4053" y="2713"/>
                  </a:cubicBezTo>
                  <a:cubicBezTo>
                    <a:pt x="4070" y="2735"/>
                    <a:pt x="4083" y="2760"/>
                    <a:pt x="4103" y="2780"/>
                  </a:cubicBezTo>
                  <a:cubicBezTo>
                    <a:pt x="4117" y="2794"/>
                    <a:pt x="4140" y="2798"/>
                    <a:pt x="4153" y="2813"/>
                  </a:cubicBezTo>
                  <a:cubicBezTo>
                    <a:pt x="4230" y="2900"/>
                    <a:pt x="4182" y="2912"/>
                    <a:pt x="4270" y="2930"/>
                  </a:cubicBezTo>
                  <a:cubicBezTo>
                    <a:pt x="4309" y="2938"/>
                    <a:pt x="4348" y="2941"/>
                    <a:pt x="4387" y="2947"/>
                  </a:cubicBezTo>
                  <a:cubicBezTo>
                    <a:pt x="4445" y="3062"/>
                    <a:pt x="4477" y="3045"/>
                    <a:pt x="4605" y="3064"/>
                  </a:cubicBezTo>
                  <a:cubicBezTo>
                    <a:pt x="4633" y="3092"/>
                    <a:pt x="4661" y="3120"/>
                    <a:pt x="4689" y="3148"/>
                  </a:cubicBezTo>
                  <a:cubicBezTo>
                    <a:pt x="4717" y="3176"/>
                    <a:pt x="4756" y="3248"/>
                    <a:pt x="4756" y="3248"/>
                  </a:cubicBezTo>
                  <a:cubicBezTo>
                    <a:pt x="4862" y="3567"/>
                    <a:pt x="4720" y="3901"/>
                    <a:pt x="4890" y="4236"/>
                  </a:cubicBezTo>
                  <a:cubicBezTo>
                    <a:pt x="4915" y="4360"/>
                    <a:pt x="4932" y="4433"/>
                    <a:pt x="5007" y="4538"/>
                  </a:cubicBezTo>
                  <a:cubicBezTo>
                    <a:pt x="5019" y="4554"/>
                    <a:pt x="5027" y="4573"/>
                    <a:pt x="5040" y="4588"/>
                  </a:cubicBezTo>
                  <a:cubicBezTo>
                    <a:pt x="5061" y="4612"/>
                    <a:pt x="5107" y="4655"/>
                    <a:pt x="5107" y="4655"/>
                  </a:cubicBezTo>
                  <a:cubicBezTo>
                    <a:pt x="5113" y="4672"/>
                    <a:pt x="5122" y="4688"/>
                    <a:pt x="5124" y="4705"/>
                  </a:cubicBezTo>
                  <a:cubicBezTo>
                    <a:pt x="5133" y="4777"/>
                    <a:pt x="5120" y="4853"/>
                    <a:pt x="5141" y="4923"/>
                  </a:cubicBezTo>
                  <a:cubicBezTo>
                    <a:pt x="5150" y="4953"/>
                    <a:pt x="5187" y="4966"/>
                    <a:pt x="5208" y="4990"/>
                  </a:cubicBezTo>
                  <a:cubicBezTo>
                    <a:pt x="5226" y="5011"/>
                    <a:pt x="5235" y="5041"/>
                    <a:pt x="5258" y="5057"/>
                  </a:cubicBezTo>
                  <a:cubicBezTo>
                    <a:pt x="5372" y="5140"/>
                    <a:pt x="5409" y="5126"/>
                    <a:pt x="5543" y="5140"/>
                  </a:cubicBezTo>
                  <a:cubicBezTo>
                    <a:pt x="5565" y="5162"/>
                    <a:pt x="5584" y="5189"/>
                    <a:pt x="5610" y="5207"/>
                  </a:cubicBezTo>
                  <a:cubicBezTo>
                    <a:pt x="5670" y="5250"/>
                    <a:pt x="5919" y="5271"/>
                    <a:pt x="6012" y="5291"/>
                  </a:cubicBezTo>
                  <a:cubicBezTo>
                    <a:pt x="6048" y="5328"/>
                    <a:pt x="6084" y="5363"/>
                    <a:pt x="6112" y="5408"/>
                  </a:cubicBezTo>
                  <a:cubicBezTo>
                    <a:pt x="6131" y="5438"/>
                    <a:pt x="6135" y="5524"/>
                    <a:pt x="6162" y="5542"/>
                  </a:cubicBezTo>
                  <a:cubicBezTo>
                    <a:pt x="6195" y="5564"/>
                    <a:pt x="6241" y="5549"/>
                    <a:pt x="6280" y="5559"/>
                  </a:cubicBezTo>
                  <a:cubicBezTo>
                    <a:pt x="6288" y="5561"/>
                    <a:pt x="6291" y="5570"/>
                    <a:pt x="6296" y="5576"/>
                  </a:cubicBezTo>
                  <a:lnTo>
                    <a:pt x="6296" y="6212"/>
                  </a:lnTo>
                  <a:lnTo>
                    <a:pt x="5928" y="6128"/>
                  </a:lnTo>
                  <a:cubicBezTo>
                    <a:pt x="5928" y="6128"/>
                    <a:pt x="5928" y="6128"/>
                    <a:pt x="5928" y="6128"/>
                  </a:cubicBezTo>
                  <a:cubicBezTo>
                    <a:pt x="5722" y="6100"/>
                    <a:pt x="5850" y="6114"/>
                    <a:pt x="5543" y="6095"/>
                  </a:cubicBezTo>
                  <a:cubicBezTo>
                    <a:pt x="5420" y="6064"/>
                    <a:pt x="5293" y="6020"/>
                    <a:pt x="5191" y="5944"/>
                  </a:cubicBezTo>
                  <a:cubicBezTo>
                    <a:pt x="5151" y="5883"/>
                    <a:pt x="5126" y="5829"/>
                    <a:pt x="5074" y="5777"/>
                  </a:cubicBezTo>
                  <a:cubicBezTo>
                    <a:pt x="5041" y="5782"/>
                    <a:pt x="5007" y="5801"/>
                    <a:pt x="4974" y="5793"/>
                  </a:cubicBezTo>
                  <a:cubicBezTo>
                    <a:pt x="4872" y="5768"/>
                    <a:pt x="4800" y="5603"/>
                    <a:pt x="4722" y="5526"/>
                  </a:cubicBezTo>
                  <a:cubicBezTo>
                    <a:pt x="4707" y="5463"/>
                    <a:pt x="4688" y="5374"/>
                    <a:pt x="4622" y="5341"/>
                  </a:cubicBezTo>
                  <a:cubicBezTo>
                    <a:pt x="4575" y="5317"/>
                    <a:pt x="4521" y="5308"/>
                    <a:pt x="4471" y="5291"/>
                  </a:cubicBezTo>
                  <a:cubicBezTo>
                    <a:pt x="4443" y="5269"/>
                    <a:pt x="4414" y="5248"/>
                    <a:pt x="4387" y="5224"/>
                  </a:cubicBezTo>
                  <a:cubicBezTo>
                    <a:pt x="4352" y="5192"/>
                    <a:pt x="4287" y="5124"/>
                    <a:pt x="4287" y="5124"/>
                  </a:cubicBezTo>
                  <a:cubicBezTo>
                    <a:pt x="4276" y="5096"/>
                    <a:pt x="4269" y="5066"/>
                    <a:pt x="4254" y="5040"/>
                  </a:cubicBezTo>
                  <a:cubicBezTo>
                    <a:pt x="4246" y="5026"/>
                    <a:pt x="4228" y="5021"/>
                    <a:pt x="4220" y="5007"/>
                  </a:cubicBezTo>
                  <a:cubicBezTo>
                    <a:pt x="4211" y="4992"/>
                    <a:pt x="4212" y="4972"/>
                    <a:pt x="4203" y="4956"/>
                  </a:cubicBezTo>
                  <a:cubicBezTo>
                    <a:pt x="4189" y="4932"/>
                    <a:pt x="4170" y="4911"/>
                    <a:pt x="4153" y="4889"/>
                  </a:cubicBezTo>
                  <a:cubicBezTo>
                    <a:pt x="4113" y="4773"/>
                    <a:pt x="4127" y="4665"/>
                    <a:pt x="4036" y="4571"/>
                  </a:cubicBezTo>
                  <a:cubicBezTo>
                    <a:pt x="4067" y="4418"/>
                    <a:pt x="4016" y="4533"/>
                    <a:pt x="4170" y="4471"/>
                  </a:cubicBezTo>
                  <a:cubicBezTo>
                    <a:pt x="4197" y="4460"/>
                    <a:pt x="4238" y="4394"/>
                    <a:pt x="4254" y="4370"/>
                  </a:cubicBezTo>
                  <a:cubicBezTo>
                    <a:pt x="4259" y="4353"/>
                    <a:pt x="4270" y="4337"/>
                    <a:pt x="4270" y="4320"/>
                  </a:cubicBezTo>
                  <a:cubicBezTo>
                    <a:pt x="4270" y="4303"/>
                    <a:pt x="4246" y="4285"/>
                    <a:pt x="4254" y="4270"/>
                  </a:cubicBezTo>
                  <a:cubicBezTo>
                    <a:pt x="4283" y="4218"/>
                    <a:pt x="4337" y="4185"/>
                    <a:pt x="4371" y="4136"/>
                  </a:cubicBezTo>
                  <a:cubicBezTo>
                    <a:pt x="4399" y="4095"/>
                    <a:pt x="4416" y="4047"/>
                    <a:pt x="4438" y="4002"/>
                  </a:cubicBezTo>
                  <a:cubicBezTo>
                    <a:pt x="4445" y="3876"/>
                    <a:pt x="4492" y="3676"/>
                    <a:pt x="4404" y="3550"/>
                  </a:cubicBezTo>
                  <a:cubicBezTo>
                    <a:pt x="4381" y="3517"/>
                    <a:pt x="4325" y="3529"/>
                    <a:pt x="4287" y="3516"/>
                  </a:cubicBezTo>
                  <a:cubicBezTo>
                    <a:pt x="3978" y="3545"/>
                    <a:pt x="3675" y="3551"/>
                    <a:pt x="3366" y="3533"/>
                  </a:cubicBezTo>
                  <a:cubicBezTo>
                    <a:pt x="3183" y="3546"/>
                    <a:pt x="2997" y="3570"/>
                    <a:pt x="2814" y="3533"/>
                  </a:cubicBezTo>
                  <a:cubicBezTo>
                    <a:pt x="2797" y="3530"/>
                    <a:pt x="2806" y="3498"/>
                    <a:pt x="2797" y="3483"/>
                  </a:cubicBezTo>
                  <a:cubicBezTo>
                    <a:pt x="2774" y="3446"/>
                    <a:pt x="2732" y="3434"/>
                    <a:pt x="2696" y="3416"/>
                  </a:cubicBezTo>
                  <a:cubicBezTo>
                    <a:pt x="2630" y="3316"/>
                    <a:pt x="2637" y="3270"/>
                    <a:pt x="2680" y="3165"/>
                  </a:cubicBezTo>
                  <a:cubicBezTo>
                    <a:pt x="2670" y="3074"/>
                    <a:pt x="2681" y="2933"/>
                    <a:pt x="2613" y="2863"/>
                  </a:cubicBezTo>
                  <a:cubicBezTo>
                    <a:pt x="2654" y="2573"/>
                    <a:pt x="2654" y="2707"/>
                    <a:pt x="2629" y="2461"/>
                  </a:cubicBezTo>
                  <a:cubicBezTo>
                    <a:pt x="2635" y="2428"/>
                    <a:pt x="2650" y="2395"/>
                    <a:pt x="2646" y="2361"/>
                  </a:cubicBezTo>
                  <a:cubicBezTo>
                    <a:pt x="2644" y="2345"/>
                    <a:pt x="2628" y="2333"/>
                    <a:pt x="2613" y="2327"/>
                  </a:cubicBezTo>
                  <a:cubicBezTo>
                    <a:pt x="2537" y="2297"/>
                    <a:pt x="2455" y="2286"/>
                    <a:pt x="2378" y="2260"/>
                  </a:cubicBezTo>
                  <a:cubicBezTo>
                    <a:pt x="2282" y="2165"/>
                    <a:pt x="2306" y="2214"/>
                    <a:pt x="2278" y="2127"/>
                  </a:cubicBezTo>
                  <a:cubicBezTo>
                    <a:pt x="2323" y="1984"/>
                    <a:pt x="2309" y="1824"/>
                    <a:pt x="2328" y="1674"/>
                  </a:cubicBezTo>
                  <a:cubicBezTo>
                    <a:pt x="2314" y="1634"/>
                    <a:pt x="2283" y="1599"/>
                    <a:pt x="2278" y="1557"/>
                  </a:cubicBezTo>
                  <a:cubicBezTo>
                    <a:pt x="2274" y="1524"/>
                    <a:pt x="2299" y="1458"/>
                    <a:pt x="2311" y="1423"/>
                  </a:cubicBezTo>
                  <a:cubicBezTo>
                    <a:pt x="2305" y="1362"/>
                    <a:pt x="2335" y="1285"/>
                    <a:pt x="2294" y="1239"/>
                  </a:cubicBezTo>
                  <a:cubicBezTo>
                    <a:pt x="2264" y="1206"/>
                    <a:pt x="2205" y="1252"/>
                    <a:pt x="2160" y="1256"/>
                  </a:cubicBezTo>
                  <a:cubicBezTo>
                    <a:pt x="2088" y="1263"/>
                    <a:pt x="2015" y="1267"/>
                    <a:pt x="1943" y="1273"/>
                  </a:cubicBezTo>
                  <a:cubicBezTo>
                    <a:pt x="1867" y="1386"/>
                    <a:pt x="1904" y="1345"/>
                    <a:pt x="1842" y="1407"/>
                  </a:cubicBezTo>
                  <a:cubicBezTo>
                    <a:pt x="1841" y="1411"/>
                    <a:pt x="1823" y="1524"/>
                    <a:pt x="1809" y="1540"/>
                  </a:cubicBezTo>
                  <a:cubicBezTo>
                    <a:pt x="1749" y="1607"/>
                    <a:pt x="1707" y="1631"/>
                    <a:pt x="1641" y="1674"/>
                  </a:cubicBezTo>
                  <a:cubicBezTo>
                    <a:pt x="1610" y="1772"/>
                    <a:pt x="1614" y="1934"/>
                    <a:pt x="1692" y="2009"/>
                  </a:cubicBezTo>
                  <a:cubicBezTo>
                    <a:pt x="1697" y="2026"/>
                    <a:pt x="1694" y="2050"/>
                    <a:pt x="1708" y="2060"/>
                  </a:cubicBezTo>
                  <a:cubicBezTo>
                    <a:pt x="1746" y="2087"/>
                    <a:pt x="1865" y="2102"/>
                    <a:pt x="1909" y="2110"/>
                  </a:cubicBezTo>
                  <a:cubicBezTo>
                    <a:pt x="1920" y="2121"/>
                    <a:pt x="1936" y="2129"/>
                    <a:pt x="1943" y="2143"/>
                  </a:cubicBezTo>
                  <a:cubicBezTo>
                    <a:pt x="1959" y="2175"/>
                    <a:pt x="1944" y="2228"/>
                    <a:pt x="1976" y="2244"/>
                  </a:cubicBezTo>
                  <a:cubicBezTo>
                    <a:pt x="2080" y="2295"/>
                    <a:pt x="2181" y="2312"/>
                    <a:pt x="2294" y="2327"/>
                  </a:cubicBezTo>
                  <a:cubicBezTo>
                    <a:pt x="2322" y="2355"/>
                    <a:pt x="2354" y="2380"/>
                    <a:pt x="2378" y="2411"/>
                  </a:cubicBezTo>
                  <a:cubicBezTo>
                    <a:pt x="2533" y="2610"/>
                    <a:pt x="2323" y="2386"/>
                    <a:pt x="2445" y="2512"/>
                  </a:cubicBezTo>
                  <a:cubicBezTo>
                    <a:pt x="2502" y="2701"/>
                    <a:pt x="2481" y="2623"/>
                    <a:pt x="2512" y="2746"/>
                  </a:cubicBezTo>
                  <a:cubicBezTo>
                    <a:pt x="2494" y="2852"/>
                    <a:pt x="2483" y="2959"/>
                    <a:pt x="2462" y="3064"/>
                  </a:cubicBezTo>
                  <a:cubicBezTo>
                    <a:pt x="2480" y="3147"/>
                    <a:pt x="2483" y="3235"/>
                    <a:pt x="2512" y="3315"/>
                  </a:cubicBezTo>
                  <a:cubicBezTo>
                    <a:pt x="2529" y="3362"/>
                    <a:pt x="2559" y="3403"/>
                    <a:pt x="2579" y="3449"/>
                  </a:cubicBezTo>
                  <a:cubicBezTo>
                    <a:pt x="2594" y="3483"/>
                    <a:pt x="2614" y="3516"/>
                    <a:pt x="2629" y="3550"/>
                  </a:cubicBezTo>
                  <a:cubicBezTo>
                    <a:pt x="2636" y="3566"/>
                    <a:pt x="2629" y="3596"/>
                    <a:pt x="2646" y="3600"/>
                  </a:cubicBezTo>
                  <a:cubicBezTo>
                    <a:pt x="2733" y="3620"/>
                    <a:pt x="2825" y="3611"/>
                    <a:pt x="2914" y="3617"/>
                  </a:cubicBezTo>
                  <a:cubicBezTo>
                    <a:pt x="2931" y="3628"/>
                    <a:pt x="2947" y="3640"/>
                    <a:pt x="2964" y="3650"/>
                  </a:cubicBezTo>
                  <a:cubicBezTo>
                    <a:pt x="2986" y="3662"/>
                    <a:pt x="3019" y="3662"/>
                    <a:pt x="3031" y="3684"/>
                  </a:cubicBezTo>
                  <a:cubicBezTo>
                    <a:pt x="3066" y="3745"/>
                    <a:pt x="3076" y="3818"/>
                    <a:pt x="3098" y="3885"/>
                  </a:cubicBezTo>
                  <a:cubicBezTo>
                    <a:pt x="3119" y="3948"/>
                    <a:pt x="3219" y="4039"/>
                    <a:pt x="3266" y="4086"/>
                  </a:cubicBezTo>
                  <a:cubicBezTo>
                    <a:pt x="3335" y="4155"/>
                    <a:pt x="3364" y="4241"/>
                    <a:pt x="3416" y="4320"/>
                  </a:cubicBezTo>
                  <a:cubicBezTo>
                    <a:pt x="3442" y="4422"/>
                    <a:pt x="3444" y="4557"/>
                    <a:pt x="3517" y="4638"/>
                  </a:cubicBezTo>
                  <a:cubicBezTo>
                    <a:pt x="3554" y="4679"/>
                    <a:pt x="3634" y="4755"/>
                    <a:pt x="3634" y="4755"/>
                  </a:cubicBezTo>
                  <a:cubicBezTo>
                    <a:pt x="3645" y="4777"/>
                    <a:pt x="3661" y="4798"/>
                    <a:pt x="3667" y="4822"/>
                  </a:cubicBezTo>
                  <a:cubicBezTo>
                    <a:pt x="3678" y="4866"/>
                    <a:pt x="3669" y="4914"/>
                    <a:pt x="3684" y="4956"/>
                  </a:cubicBezTo>
                  <a:cubicBezTo>
                    <a:pt x="3703" y="5009"/>
                    <a:pt x="3763" y="5013"/>
                    <a:pt x="3801" y="5040"/>
                  </a:cubicBezTo>
                  <a:cubicBezTo>
                    <a:pt x="3820" y="5054"/>
                    <a:pt x="3834" y="5075"/>
                    <a:pt x="3852" y="5090"/>
                  </a:cubicBezTo>
                  <a:cubicBezTo>
                    <a:pt x="3956" y="5178"/>
                    <a:pt x="4041" y="5253"/>
                    <a:pt x="4103" y="5375"/>
                  </a:cubicBezTo>
                  <a:cubicBezTo>
                    <a:pt x="4132" y="5433"/>
                    <a:pt x="4137" y="5576"/>
                    <a:pt x="4170" y="5609"/>
                  </a:cubicBezTo>
                  <a:cubicBezTo>
                    <a:pt x="4182" y="5621"/>
                    <a:pt x="4203" y="5620"/>
                    <a:pt x="4220" y="5626"/>
                  </a:cubicBezTo>
                  <a:cubicBezTo>
                    <a:pt x="4237" y="5699"/>
                    <a:pt x="4231" y="5781"/>
                    <a:pt x="4270" y="5844"/>
                  </a:cubicBezTo>
                  <a:cubicBezTo>
                    <a:pt x="4292" y="5880"/>
                    <a:pt x="4353" y="5868"/>
                    <a:pt x="4387" y="5894"/>
                  </a:cubicBezTo>
                  <a:cubicBezTo>
                    <a:pt x="4407" y="5909"/>
                    <a:pt x="4408" y="5940"/>
                    <a:pt x="4421" y="5961"/>
                  </a:cubicBezTo>
                  <a:cubicBezTo>
                    <a:pt x="4436" y="5985"/>
                    <a:pt x="4454" y="6006"/>
                    <a:pt x="4471" y="6028"/>
                  </a:cubicBezTo>
                  <a:cubicBezTo>
                    <a:pt x="4499" y="6022"/>
                    <a:pt x="4528" y="6021"/>
                    <a:pt x="4555" y="6011"/>
                  </a:cubicBezTo>
                  <a:cubicBezTo>
                    <a:pt x="4574" y="6004"/>
                    <a:pt x="4585" y="5980"/>
                    <a:pt x="4605" y="5978"/>
                  </a:cubicBezTo>
                  <a:cubicBezTo>
                    <a:pt x="4650" y="5974"/>
                    <a:pt x="4694" y="5989"/>
                    <a:pt x="4739" y="5994"/>
                  </a:cubicBezTo>
                  <a:cubicBezTo>
                    <a:pt x="4761" y="6022"/>
                    <a:pt x="4779" y="6054"/>
                    <a:pt x="4806" y="6078"/>
                  </a:cubicBezTo>
                  <a:cubicBezTo>
                    <a:pt x="4825" y="6095"/>
                    <a:pt x="4851" y="6100"/>
                    <a:pt x="4873" y="6112"/>
                  </a:cubicBezTo>
                  <a:cubicBezTo>
                    <a:pt x="5038" y="6203"/>
                    <a:pt x="4934" y="6157"/>
                    <a:pt x="5074" y="6212"/>
                  </a:cubicBezTo>
                  <a:cubicBezTo>
                    <a:pt x="5057" y="6382"/>
                    <a:pt x="5014" y="6406"/>
                    <a:pt x="5174" y="6447"/>
                  </a:cubicBezTo>
                  <a:cubicBezTo>
                    <a:pt x="5251" y="6561"/>
                    <a:pt x="5166" y="6421"/>
                    <a:pt x="5225" y="6580"/>
                  </a:cubicBezTo>
                  <a:cubicBezTo>
                    <a:pt x="5250" y="6646"/>
                    <a:pt x="5274" y="6631"/>
                    <a:pt x="5325" y="6681"/>
                  </a:cubicBezTo>
                  <a:cubicBezTo>
                    <a:pt x="5339" y="6695"/>
                    <a:pt x="5348" y="6714"/>
                    <a:pt x="5359" y="6731"/>
                  </a:cubicBezTo>
                  <a:cubicBezTo>
                    <a:pt x="5396" y="6847"/>
                    <a:pt x="5371" y="6968"/>
                    <a:pt x="5342" y="7083"/>
                  </a:cubicBezTo>
                  <a:cubicBezTo>
                    <a:pt x="5397" y="7166"/>
                    <a:pt x="5373" y="7105"/>
                    <a:pt x="5359" y="7233"/>
                  </a:cubicBezTo>
                  <a:cubicBezTo>
                    <a:pt x="5352" y="7300"/>
                    <a:pt x="5349" y="7367"/>
                    <a:pt x="5342" y="7434"/>
                  </a:cubicBezTo>
                  <a:cubicBezTo>
                    <a:pt x="5337" y="7479"/>
                    <a:pt x="5331" y="7523"/>
                    <a:pt x="5325" y="7568"/>
                  </a:cubicBezTo>
                  <a:cubicBezTo>
                    <a:pt x="5352" y="7784"/>
                    <a:pt x="5334" y="7729"/>
                    <a:pt x="5576" y="7769"/>
                  </a:cubicBezTo>
                  <a:cubicBezTo>
                    <a:pt x="5696" y="7817"/>
                    <a:pt x="5819" y="7816"/>
                    <a:pt x="5945" y="7836"/>
                  </a:cubicBezTo>
                  <a:cubicBezTo>
                    <a:pt x="5984" y="7853"/>
                    <a:pt x="6026" y="7865"/>
                    <a:pt x="6062" y="7887"/>
                  </a:cubicBezTo>
                  <a:cubicBezTo>
                    <a:pt x="6132" y="7929"/>
                    <a:pt x="6142" y="8009"/>
                    <a:pt x="6179" y="8071"/>
                  </a:cubicBezTo>
                  <a:cubicBezTo>
                    <a:pt x="6197" y="8101"/>
                    <a:pt x="6226" y="8124"/>
                    <a:pt x="6246" y="8154"/>
                  </a:cubicBezTo>
                  <a:cubicBezTo>
                    <a:pt x="6209" y="8249"/>
                    <a:pt x="6209" y="8232"/>
                    <a:pt x="6196" y="8339"/>
                  </a:cubicBezTo>
                  <a:cubicBezTo>
                    <a:pt x="6189" y="8400"/>
                    <a:pt x="6188" y="8462"/>
                    <a:pt x="6179" y="8523"/>
                  </a:cubicBezTo>
                  <a:cubicBezTo>
                    <a:pt x="6176" y="8540"/>
                    <a:pt x="6162" y="8573"/>
                    <a:pt x="6162" y="8573"/>
                  </a:cubicBezTo>
                  <a:lnTo>
                    <a:pt x="3701" y="8573"/>
                  </a:lnTo>
                  <a:close/>
                </a:path>
              </a:pathLst>
            </a:custGeom>
            <a:solidFill>
              <a:srgbClr val="0039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31" name="Text Box 8"/>
            <p:cNvSpPr txBox="1">
              <a:spLocks noChangeArrowheads="1"/>
            </p:cNvSpPr>
            <p:nvPr/>
          </p:nvSpPr>
          <p:spPr bwMode="auto">
            <a:xfrm>
              <a:off x="6323" y="2463"/>
              <a:ext cx="450" cy="4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  <a:sym typeface="Symbol" pitchFamily="18" charset="2"/>
                </a:rPr>
                <a:t>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32" name="Freeform 9"/>
            <p:cNvSpPr>
              <a:spLocks/>
            </p:cNvSpPr>
            <p:nvPr/>
          </p:nvSpPr>
          <p:spPr bwMode="auto">
            <a:xfrm>
              <a:off x="8609" y="10726"/>
              <a:ext cx="205" cy="146"/>
            </a:xfrm>
            <a:custGeom>
              <a:avLst/>
              <a:gdLst>
                <a:gd name="T0" fmla="*/ 0 w 3859"/>
                <a:gd name="T1" fmla="*/ 0 h 3970"/>
                <a:gd name="T2" fmla="*/ 0 w 3859"/>
                <a:gd name="T3" fmla="*/ 0 h 3970"/>
                <a:gd name="T4" fmla="*/ 0 w 3859"/>
                <a:gd name="T5" fmla="*/ 0 h 3970"/>
                <a:gd name="T6" fmla="*/ 0 w 3859"/>
                <a:gd name="T7" fmla="*/ 0 h 3970"/>
                <a:gd name="T8" fmla="*/ 0 w 3859"/>
                <a:gd name="T9" fmla="*/ 0 h 3970"/>
                <a:gd name="T10" fmla="*/ 0 w 3859"/>
                <a:gd name="T11" fmla="*/ 0 h 3970"/>
                <a:gd name="T12" fmla="*/ 0 w 3859"/>
                <a:gd name="T13" fmla="*/ 0 h 3970"/>
                <a:gd name="T14" fmla="*/ 0 w 3859"/>
                <a:gd name="T15" fmla="*/ 0 h 3970"/>
                <a:gd name="T16" fmla="*/ 0 w 3859"/>
                <a:gd name="T17" fmla="*/ 0 h 3970"/>
                <a:gd name="T18" fmla="*/ 0 w 3859"/>
                <a:gd name="T19" fmla="*/ 0 h 3970"/>
                <a:gd name="T20" fmla="*/ 0 w 3859"/>
                <a:gd name="T21" fmla="*/ 0 h 3970"/>
                <a:gd name="T22" fmla="*/ 0 w 3859"/>
                <a:gd name="T23" fmla="*/ 0 h 3970"/>
                <a:gd name="T24" fmla="*/ 0 w 3859"/>
                <a:gd name="T25" fmla="*/ 0 h 3970"/>
                <a:gd name="T26" fmla="*/ 0 w 3859"/>
                <a:gd name="T27" fmla="*/ 0 h 3970"/>
                <a:gd name="T28" fmla="*/ 0 w 3859"/>
                <a:gd name="T29" fmla="*/ 0 h 3970"/>
                <a:gd name="T30" fmla="*/ 0 w 3859"/>
                <a:gd name="T31" fmla="*/ 0 h 3970"/>
                <a:gd name="T32" fmla="*/ 0 w 3859"/>
                <a:gd name="T33" fmla="*/ 0 h 3970"/>
                <a:gd name="T34" fmla="*/ 0 w 3859"/>
                <a:gd name="T35" fmla="*/ 0 h 3970"/>
                <a:gd name="T36" fmla="*/ 0 w 3859"/>
                <a:gd name="T37" fmla="*/ 0 h 3970"/>
                <a:gd name="T38" fmla="*/ 0 w 3859"/>
                <a:gd name="T39" fmla="*/ 0 h 3970"/>
                <a:gd name="T40" fmla="*/ 0 w 3859"/>
                <a:gd name="T41" fmla="*/ 0 h 3970"/>
                <a:gd name="T42" fmla="*/ 0 w 3859"/>
                <a:gd name="T43" fmla="*/ 0 h 3970"/>
                <a:gd name="T44" fmla="*/ 0 w 3859"/>
                <a:gd name="T45" fmla="*/ 0 h 3970"/>
                <a:gd name="T46" fmla="*/ 0 w 3859"/>
                <a:gd name="T47" fmla="*/ 0 h 3970"/>
                <a:gd name="T48" fmla="*/ 0 w 3859"/>
                <a:gd name="T49" fmla="*/ 0 h 3970"/>
                <a:gd name="T50" fmla="*/ 0 w 3859"/>
                <a:gd name="T51" fmla="*/ 0 h 3970"/>
                <a:gd name="T52" fmla="*/ 0 w 3859"/>
                <a:gd name="T53" fmla="*/ 0 h 3970"/>
                <a:gd name="T54" fmla="*/ 0 w 3859"/>
                <a:gd name="T55" fmla="*/ 0 h 3970"/>
                <a:gd name="T56" fmla="*/ 0 w 3859"/>
                <a:gd name="T57" fmla="*/ 0 h 3970"/>
                <a:gd name="T58" fmla="*/ 0 w 3859"/>
                <a:gd name="T59" fmla="*/ 0 h 3970"/>
                <a:gd name="T60" fmla="*/ 0 w 3859"/>
                <a:gd name="T61" fmla="*/ 0 h 3970"/>
                <a:gd name="T62" fmla="*/ 0 w 3859"/>
                <a:gd name="T63" fmla="*/ 0 h 3970"/>
                <a:gd name="T64" fmla="*/ 0 w 3859"/>
                <a:gd name="T65" fmla="*/ 0 h 3970"/>
                <a:gd name="T66" fmla="*/ 0 w 3859"/>
                <a:gd name="T67" fmla="*/ 0 h 3970"/>
                <a:gd name="T68" fmla="*/ 0 w 3859"/>
                <a:gd name="T69" fmla="*/ 0 h 3970"/>
                <a:gd name="T70" fmla="*/ 0 w 3859"/>
                <a:gd name="T71" fmla="*/ 0 h 3970"/>
                <a:gd name="T72" fmla="*/ 0 w 3859"/>
                <a:gd name="T73" fmla="*/ 0 h 3970"/>
                <a:gd name="T74" fmla="*/ 0 w 3859"/>
                <a:gd name="T75" fmla="*/ 0 h 3970"/>
                <a:gd name="T76" fmla="*/ 0 w 3859"/>
                <a:gd name="T77" fmla="*/ 0 h 3970"/>
                <a:gd name="T78" fmla="*/ 0 w 3859"/>
                <a:gd name="T79" fmla="*/ 0 h 3970"/>
                <a:gd name="T80" fmla="*/ 0 w 3859"/>
                <a:gd name="T81" fmla="*/ 0 h 3970"/>
                <a:gd name="T82" fmla="*/ 0 w 3859"/>
                <a:gd name="T83" fmla="*/ 0 h 3970"/>
                <a:gd name="T84" fmla="*/ 0 w 3859"/>
                <a:gd name="T85" fmla="*/ 0 h 3970"/>
                <a:gd name="T86" fmla="*/ 0 w 3859"/>
                <a:gd name="T87" fmla="*/ 0 h 3970"/>
                <a:gd name="T88" fmla="*/ 0 w 3859"/>
                <a:gd name="T89" fmla="*/ 0 h 3970"/>
                <a:gd name="T90" fmla="*/ 0 w 3859"/>
                <a:gd name="T91" fmla="*/ 0 h 3970"/>
                <a:gd name="T92" fmla="*/ 0 w 3859"/>
                <a:gd name="T93" fmla="*/ 0 h 3970"/>
                <a:gd name="T94" fmla="*/ 0 w 3859"/>
                <a:gd name="T95" fmla="*/ 0 h 3970"/>
                <a:gd name="T96" fmla="*/ 0 w 3859"/>
                <a:gd name="T97" fmla="*/ 0 h 3970"/>
                <a:gd name="T98" fmla="*/ 0 w 3859"/>
                <a:gd name="T99" fmla="*/ 0 h 3970"/>
                <a:gd name="T100" fmla="*/ 0 w 3859"/>
                <a:gd name="T101" fmla="*/ 0 h 3970"/>
                <a:gd name="T102" fmla="*/ 0 w 3859"/>
                <a:gd name="T103" fmla="*/ 0 h 3970"/>
                <a:gd name="T104" fmla="*/ 0 w 3859"/>
                <a:gd name="T105" fmla="*/ 0 h 3970"/>
                <a:gd name="T106" fmla="*/ 0 w 3859"/>
                <a:gd name="T107" fmla="*/ 0 h 3970"/>
                <a:gd name="T108" fmla="*/ 0 w 3859"/>
                <a:gd name="T109" fmla="*/ 0 h 3970"/>
                <a:gd name="T110" fmla="*/ 0 w 3859"/>
                <a:gd name="T111" fmla="*/ 0 h 3970"/>
                <a:gd name="T112" fmla="*/ 0 w 3859"/>
                <a:gd name="T113" fmla="*/ 0 h 3970"/>
                <a:gd name="T114" fmla="*/ 0 w 3859"/>
                <a:gd name="T115" fmla="*/ 0 h 397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859"/>
                <a:gd name="T175" fmla="*/ 0 h 3970"/>
                <a:gd name="T176" fmla="*/ 3859 w 3859"/>
                <a:gd name="T177" fmla="*/ 3970 h 397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859" h="3970">
                  <a:moveTo>
                    <a:pt x="1570" y="3855"/>
                  </a:moveTo>
                  <a:cubicBezTo>
                    <a:pt x="1651" y="3760"/>
                    <a:pt x="1701" y="3682"/>
                    <a:pt x="1610" y="3545"/>
                  </a:cubicBezTo>
                  <a:cubicBezTo>
                    <a:pt x="1597" y="3495"/>
                    <a:pt x="1575" y="3446"/>
                    <a:pt x="1570" y="3395"/>
                  </a:cubicBezTo>
                  <a:cubicBezTo>
                    <a:pt x="1563" y="3325"/>
                    <a:pt x="1563" y="3180"/>
                    <a:pt x="1530" y="3105"/>
                  </a:cubicBezTo>
                  <a:cubicBezTo>
                    <a:pt x="1500" y="3038"/>
                    <a:pt x="1477" y="3038"/>
                    <a:pt x="1440" y="2995"/>
                  </a:cubicBezTo>
                  <a:cubicBezTo>
                    <a:pt x="1396" y="2944"/>
                    <a:pt x="1430" y="2962"/>
                    <a:pt x="1380" y="2945"/>
                  </a:cubicBezTo>
                  <a:cubicBezTo>
                    <a:pt x="1360" y="2925"/>
                    <a:pt x="1337" y="2908"/>
                    <a:pt x="1320" y="2885"/>
                  </a:cubicBezTo>
                  <a:cubicBezTo>
                    <a:pt x="1290" y="2844"/>
                    <a:pt x="1279" y="2773"/>
                    <a:pt x="1260" y="2725"/>
                  </a:cubicBezTo>
                  <a:cubicBezTo>
                    <a:pt x="1257" y="2692"/>
                    <a:pt x="1261" y="2657"/>
                    <a:pt x="1250" y="2625"/>
                  </a:cubicBezTo>
                  <a:cubicBezTo>
                    <a:pt x="1246" y="2614"/>
                    <a:pt x="1228" y="2614"/>
                    <a:pt x="1220" y="2605"/>
                  </a:cubicBezTo>
                  <a:cubicBezTo>
                    <a:pt x="1212" y="2595"/>
                    <a:pt x="1205" y="2543"/>
                    <a:pt x="1200" y="2535"/>
                  </a:cubicBezTo>
                  <a:cubicBezTo>
                    <a:pt x="1127" y="2417"/>
                    <a:pt x="1146" y="2476"/>
                    <a:pt x="1070" y="2385"/>
                  </a:cubicBezTo>
                  <a:cubicBezTo>
                    <a:pt x="1053" y="2365"/>
                    <a:pt x="1039" y="2342"/>
                    <a:pt x="1020" y="2325"/>
                  </a:cubicBezTo>
                  <a:cubicBezTo>
                    <a:pt x="979" y="2289"/>
                    <a:pt x="910" y="2290"/>
                    <a:pt x="860" y="2265"/>
                  </a:cubicBezTo>
                  <a:cubicBezTo>
                    <a:pt x="815" y="2176"/>
                    <a:pt x="829" y="2213"/>
                    <a:pt x="810" y="2155"/>
                  </a:cubicBezTo>
                  <a:cubicBezTo>
                    <a:pt x="806" y="2119"/>
                    <a:pt x="805" y="2044"/>
                    <a:pt x="770" y="2015"/>
                  </a:cubicBezTo>
                  <a:cubicBezTo>
                    <a:pt x="748" y="1997"/>
                    <a:pt x="717" y="1995"/>
                    <a:pt x="690" y="1985"/>
                  </a:cubicBezTo>
                  <a:cubicBezTo>
                    <a:pt x="592" y="1854"/>
                    <a:pt x="718" y="2013"/>
                    <a:pt x="630" y="1925"/>
                  </a:cubicBezTo>
                  <a:cubicBezTo>
                    <a:pt x="597" y="1892"/>
                    <a:pt x="574" y="1849"/>
                    <a:pt x="540" y="1815"/>
                  </a:cubicBezTo>
                  <a:cubicBezTo>
                    <a:pt x="528" y="1769"/>
                    <a:pt x="505" y="1754"/>
                    <a:pt x="480" y="1715"/>
                  </a:cubicBezTo>
                  <a:cubicBezTo>
                    <a:pt x="470" y="1699"/>
                    <a:pt x="465" y="1678"/>
                    <a:pt x="450" y="1665"/>
                  </a:cubicBezTo>
                  <a:cubicBezTo>
                    <a:pt x="428" y="1645"/>
                    <a:pt x="395" y="1642"/>
                    <a:pt x="370" y="1625"/>
                  </a:cubicBezTo>
                  <a:cubicBezTo>
                    <a:pt x="334" y="1571"/>
                    <a:pt x="358" y="1603"/>
                    <a:pt x="290" y="1535"/>
                  </a:cubicBezTo>
                  <a:cubicBezTo>
                    <a:pt x="259" y="1504"/>
                    <a:pt x="203" y="1406"/>
                    <a:pt x="180" y="1365"/>
                  </a:cubicBezTo>
                  <a:cubicBezTo>
                    <a:pt x="149" y="1309"/>
                    <a:pt x="149" y="1272"/>
                    <a:pt x="80" y="1255"/>
                  </a:cubicBezTo>
                  <a:cubicBezTo>
                    <a:pt x="43" y="1206"/>
                    <a:pt x="28" y="1152"/>
                    <a:pt x="0" y="1095"/>
                  </a:cubicBezTo>
                  <a:cubicBezTo>
                    <a:pt x="3" y="1068"/>
                    <a:pt x="0" y="1040"/>
                    <a:pt x="10" y="1015"/>
                  </a:cubicBezTo>
                  <a:cubicBezTo>
                    <a:pt x="14" y="1004"/>
                    <a:pt x="34" y="1005"/>
                    <a:pt x="40" y="995"/>
                  </a:cubicBezTo>
                  <a:cubicBezTo>
                    <a:pt x="48" y="980"/>
                    <a:pt x="45" y="961"/>
                    <a:pt x="50" y="945"/>
                  </a:cubicBezTo>
                  <a:cubicBezTo>
                    <a:pt x="59" y="915"/>
                    <a:pt x="70" y="885"/>
                    <a:pt x="80" y="855"/>
                  </a:cubicBezTo>
                  <a:cubicBezTo>
                    <a:pt x="73" y="822"/>
                    <a:pt x="70" y="787"/>
                    <a:pt x="60" y="755"/>
                  </a:cubicBezTo>
                  <a:cubicBezTo>
                    <a:pt x="56" y="744"/>
                    <a:pt x="38" y="737"/>
                    <a:pt x="40" y="725"/>
                  </a:cubicBezTo>
                  <a:cubicBezTo>
                    <a:pt x="42" y="711"/>
                    <a:pt x="60" y="705"/>
                    <a:pt x="70" y="695"/>
                  </a:cubicBezTo>
                  <a:cubicBezTo>
                    <a:pt x="57" y="644"/>
                    <a:pt x="39" y="605"/>
                    <a:pt x="100" y="585"/>
                  </a:cubicBezTo>
                  <a:cubicBezTo>
                    <a:pt x="166" y="486"/>
                    <a:pt x="86" y="334"/>
                    <a:pt x="190" y="265"/>
                  </a:cubicBezTo>
                  <a:cubicBezTo>
                    <a:pt x="216" y="225"/>
                    <a:pt x="234" y="226"/>
                    <a:pt x="280" y="215"/>
                  </a:cubicBezTo>
                  <a:cubicBezTo>
                    <a:pt x="327" y="218"/>
                    <a:pt x="373" y="227"/>
                    <a:pt x="420" y="225"/>
                  </a:cubicBezTo>
                  <a:cubicBezTo>
                    <a:pt x="441" y="224"/>
                    <a:pt x="480" y="205"/>
                    <a:pt x="480" y="205"/>
                  </a:cubicBezTo>
                  <a:cubicBezTo>
                    <a:pt x="492" y="187"/>
                    <a:pt x="505" y="159"/>
                    <a:pt x="530" y="155"/>
                  </a:cubicBezTo>
                  <a:cubicBezTo>
                    <a:pt x="533" y="155"/>
                    <a:pt x="616" y="191"/>
                    <a:pt x="630" y="195"/>
                  </a:cubicBezTo>
                  <a:cubicBezTo>
                    <a:pt x="664" y="281"/>
                    <a:pt x="671" y="256"/>
                    <a:pt x="770" y="245"/>
                  </a:cubicBezTo>
                  <a:cubicBezTo>
                    <a:pt x="971" y="304"/>
                    <a:pt x="1032" y="306"/>
                    <a:pt x="1230" y="245"/>
                  </a:cubicBezTo>
                  <a:cubicBezTo>
                    <a:pt x="1369" y="152"/>
                    <a:pt x="1073" y="344"/>
                    <a:pt x="1330" y="215"/>
                  </a:cubicBezTo>
                  <a:cubicBezTo>
                    <a:pt x="1339" y="210"/>
                    <a:pt x="1332" y="192"/>
                    <a:pt x="1340" y="185"/>
                  </a:cubicBezTo>
                  <a:cubicBezTo>
                    <a:pt x="1351" y="176"/>
                    <a:pt x="1367" y="179"/>
                    <a:pt x="1380" y="175"/>
                  </a:cubicBezTo>
                  <a:cubicBezTo>
                    <a:pt x="1562" y="121"/>
                    <a:pt x="1600" y="132"/>
                    <a:pt x="1850" y="125"/>
                  </a:cubicBezTo>
                  <a:cubicBezTo>
                    <a:pt x="1867" y="135"/>
                    <a:pt x="1886" y="141"/>
                    <a:pt x="1900" y="155"/>
                  </a:cubicBezTo>
                  <a:cubicBezTo>
                    <a:pt x="1933" y="188"/>
                    <a:pt x="1990" y="265"/>
                    <a:pt x="1990" y="265"/>
                  </a:cubicBezTo>
                  <a:cubicBezTo>
                    <a:pt x="2003" y="328"/>
                    <a:pt x="2032" y="369"/>
                    <a:pt x="2060" y="425"/>
                  </a:cubicBezTo>
                  <a:cubicBezTo>
                    <a:pt x="2078" y="462"/>
                    <a:pt x="2065" y="469"/>
                    <a:pt x="2080" y="515"/>
                  </a:cubicBezTo>
                  <a:cubicBezTo>
                    <a:pt x="2094" y="556"/>
                    <a:pt x="2116" y="594"/>
                    <a:pt x="2130" y="635"/>
                  </a:cubicBezTo>
                  <a:cubicBezTo>
                    <a:pt x="2097" y="734"/>
                    <a:pt x="2287" y="722"/>
                    <a:pt x="2330" y="725"/>
                  </a:cubicBezTo>
                  <a:cubicBezTo>
                    <a:pt x="2340" y="695"/>
                    <a:pt x="2336" y="655"/>
                    <a:pt x="2360" y="635"/>
                  </a:cubicBezTo>
                  <a:cubicBezTo>
                    <a:pt x="2386" y="613"/>
                    <a:pt x="2427" y="623"/>
                    <a:pt x="2460" y="615"/>
                  </a:cubicBezTo>
                  <a:cubicBezTo>
                    <a:pt x="2480" y="610"/>
                    <a:pt x="2500" y="602"/>
                    <a:pt x="2520" y="595"/>
                  </a:cubicBezTo>
                  <a:cubicBezTo>
                    <a:pt x="2538" y="507"/>
                    <a:pt x="2517" y="581"/>
                    <a:pt x="2560" y="495"/>
                  </a:cubicBezTo>
                  <a:cubicBezTo>
                    <a:pt x="2565" y="486"/>
                    <a:pt x="2563" y="473"/>
                    <a:pt x="2570" y="465"/>
                  </a:cubicBezTo>
                  <a:cubicBezTo>
                    <a:pt x="2578" y="456"/>
                    <a:pt x="2592" y="454"/>
                    <a:pt x="2600" y="445"/>
                  </a:cubicBezTo>
                  <a:cubicBezTo>
                    <a:pt x="2632" y="410"/>
                    <a:pt x="2690" y="335"/>
                    <a:pt x="2690" y="335"/>
                  </a:cubicBezTo>
                  <a:cubicBezTo>
                    <a:pt x="2700" y="306"/>
                    <a:pt x="2696" y="272"/>
                    <a:pt x="2710" y="245"/>
                  </a:cubicBezTo>
                  <a:cubicBezTo>
                    <a:pt x="2719" y="227"/>
                    <a:pt x="2787" y="175"/>
                    <a:pt x="2800" y="165"/>
                  </a:cubicBezTo>
                  <a:cubicBezTo>
                    <a:pt x="2817" y="80"/>
                    <a:pt x="2838" y="88"/>
                    <a:pt x="2920" y="65"/>
                  </a:cubicBezTo>
                  <a:cubicBezTo>
                    <a:pt x="2935" y="4"/>
                    <a:pt x="2948" y="0"/>
                    <a:pt x="3000" y="35"/>
                  </a:cubicBezTo>
                  <a:cubicBezTo>
                    <a:pt x="3050" y="29"/>
                    <a:pt x="3100" y="15"/>
                    <a:pt x="3150" y="15"/>
                  </a:cubicBezTo>
                  <a:cubicBezTo>
                    <a:pt x="3159" y="15"/>
                    <a:pt x="3230" y="48"/>
                    <a:pt x="3230" y="35"/>
                  </a:cubicBezTo>
                  <a:cubicBezTo>
                    <a:pt x="3230" y="17"/>
                    <a:pt x="3197" y="22"/>
                    <a:pt x="3180" y="15"/>
                  </a:cubicBezTo>
                  <a:cubicBezTo>
                    <a:pt x="3221" y="76"/>
                    <a:pt x="3275" y="156"/>
                    <a:pt x="3340" y="195"/>
                  </a:cubicBezTo>
                  <a:cubicBezTo>
                    <a:pt x="3401" y="232"/>
                    <a:pt x="3474" y="244"/>
                    <a:pt x="3510" y="315"/>
                  </a:cubicBezTo>
                  <a:cubicBezTo>
                    <a:pt x="3556" y="407"/>
                    <a:pt x="3538" y="423"/>
                    <a:pt x="3610" y="495"/>
                  </a:cubicBezTo>
                  <a:cubicBezTo>
                    <a:pt x="3637" y="657"/>
                    <a:pt x="3631" y="858"/>
                    <a:pt x="3690" y="1005"/>
                  </a:cubicBezTo>
                  <a:cubicBezTo>
                    <a:pt x="3699" y="1027"/>
                    <a:pt x="3737" y="1012"/>
                    <a:pt x="3760" y="1015"/>
                  </a:cubicBezTo>
                  <a:cubicBezTo>
                    <a:pt x="3770" y="1022"/>
                    <a:pt x="3782" y="1026"/>
                    <a:pt x="3790" y="1035"/>
                  </a:cubicBezTo>
                  <a:cubicBezTo>
                    <a:pt x="3859" y="1122"/>
                    <a:pt x="3697" y="1182"/>
                    <a:pt x="3650" y="1195"/>
                  </a:cubicBezTo>
                  <a:cubicBezTo>
                    <a:pt x="3640" y="1198"/>
                    <a:pt x="3630" y="1202"/>
                    <a:pt x="3620" y="1205"/>
                  </a:cubicBezTo>
                  <a:cubicBezTo>
                    <a:pt x="3586" y="1256"/>
                    <a:pt x="3547" y="1244"/>
                    <a:pt x="3490" y="1255"/>
                  </a:cubicBezTo>
                  <a:cubicBezTo>
                    <a:pt x="3487" y="1268"/>
                    <a:pt x="3489" y="1284"/>
                    <a:pt x="3480" y="1295"/>
                  </a:cubicBezTo>
                  <a:cubicBezTo>
                    <a:pt x="3453" y="1328"/>
                    <a:pt x="3360" y="1331"/>
                    <a:pt x="3330" y="1335"/>
                  </a:cubicBezTo>
                  <a:cubicBezTo>
                    <a:pt x="3317" y="1342"/>
                    <a:pt x="3279" y="1366"/>
                    <a:pt x="3290" y="1355"/>
                  </a:cubicBezTo>
                  <a:cubicBezTo>
                    <a:pt x="3419" y="1226"/>
                    <a:pt x="3326" y="1351"/>
                    <a:pt x="3320" y="1355"/>
                  </a:cubicBezTo>
                  <a:cubicBezTo>
                    <a:pt x="3282" y="1379"/>
                    <a:pt x="3234" y="1386"/>
                    <a:pt x="3190" y="1395"/>
                  </a:cubicBezTo>
                  <a:cubicBezTo>
                    <a:pt x="3168" y="1438"/>
                    <a:pt x="3135" y="1470"/>
                    <a:pt x="3120" y="1515"/>
                  </a:cubicBezTo>
                  <a:cubicBezTo>
                    <a:pt x="3123" y="1545"/>
                    <a:pt x="3132" y="1575"/>
                    <a:pt x="3130" y="1605"/>
                  </a:cubicBezTo>
                  <a:cubicBezTo>
                    <a:pt x="3129" y="1626"/>
                    <a:pt x="3110" y="1644"/>
                    <a:pt x="3110" y="1665"/>
                  </a:cubicBezTo>
                  <a:cubicBezTo>
                    <a:pt x="3110" y="1716"/>
                    <a:pt x="3135" y="1718"/>
                    <a:pt x="3170" y="1735"/>
                  </a:cubicBezTo>
                  <a:cubicBezTo>
                    <a:pt x="3235" y="1822"/>
                    <a:pt x="3190" y="1746"/>
                    <a:pt x="3210" y="1935"/>
                  </a:cubicBezTo>
                  <a:cubicBezTo>
                    <a:pt x="3214" y="1975"/>
                    <a:pt x="3223" y="2015"/>
                    <a:pt x="3230" y="2055"/>
                  </a:cubicBezTo>
                  <a:cubicBezTo>
                    <a:pt x="3233" y="2069"/>
                    <a:pt x="3228" y="2088"/>
                    <a:pt x="3240" y="2095"/>
                  </a:cubicBezTo>
                  <a:cubicBezTo>
                    <a:pt x="3301" y="2134"/>
                    <a:pt x="3356" y="2142"/>
                    <a:pt x="3420" y="2155"/>
                  </a:cubicBezTo>
                  <a:cubicBezTo>
                    <a:pt x="3431" y="2205"/>
                    <a:pt x="3454" y="2352"/>
                    <a:pt x="3480" y="2425"/>
                  </a:cubicBezTo>
                  <a:cubicBezTo>
                    <a:pt x="3512" y="2512"/>
                    <a:pt x="3558" y="2592"/>
                    <a:pt x="3600" y="2675"/>
                  </a:cubicBezTo>
                  <a:cubicBezTo>
                    <a:pt x="3583" y="2761"/>
                    <a:pt x="3623" y="2883"/>
                    <a:pt x="3690" y="2945"/>
                  </a:cubicBezTo>
                  <a:cubicBezTo>
                    <a:pt x="3712" y="2965"/>
                    <a:pt x="3743" y="2972"/>
                    <a:pt x="3770" y="2985"/>
                  </a:cubicBezTo>
                  <a:cubicBezTo>
                    <a:pt x="3832" y="3068"/>
                    <a:pt x="3807" y="3114"/>
                    <a:pt x="3780" y="3205"/>
                  </a:cubicBezTo>
                  <a:cubicBezTo>
                    <a:pt x="3776" y="3218"/>
                    <a:pt x="3779" y="3235"/>
                    <a:pt x="3770" y="3245"/>
                  </a:cubicBezTo>
                  <a:cubicBezTo>
                    <a:pt x="3739" y="3280"/>
                    <a:pt x="3676" y="3303"/>
                    <a:pt x="3640" y="3335"/>
                  </a:cubicBezTo>
                  <a:cubicBezTo>
                    <a:pt x="3511" y="3450"/>
                    <a:pt x="3636" y="3353"/>
                    <a:pt x="3540" y="3425"/>
                  </a:cubicBezTo>
                  <a:cubicBezTo>
                    <a:pt x="3530" y="3442"/>
                    <a:pt x="3527" y="3466"/>
                    <a:pt x="3510" y="3475"/>
                  </a:cubicBezTo>
                  <a:cubicBezTo>
                    <a:pt x="3495" y="3483"/>
                    <a:pt x="3477" y="3469"/>
                    <a:pt x="3460" y="3465"/>
                  </a:cubicBezTo>
                  <a:cubicBezTo>
                    <a:pt x="3334" y="3438"/>
                    <a:pt x="3410" y="3451"/>
                    <a:pt x="3300" y="3435"/>
                  </a:cubicBezTo>
                  <a:cubicBezTo>
                    <a:pt x="3106" y="3318"/>
                    <a:pt x="3401" y="3503"/>
                    <a:pt x="3210" y="3355"/>
                  </a:cubicBezTo>
                  <a:cubicBezTo>
                    <a:pt x="3142" y="3302"/>
                    <a:pt x="3069" y="3257"/>
                    <a:pt x="2990" y="3225"/>
                  </a:cubicBezTo>
                  <a:cubicBezTo>
                    <a:pt x="2947" y="3228"/>
                    <a:pt x="2902" y="3224"/>
                    <a:pt x="2860" y="3235"/>
                  </a:cubicBezTo>
                  <a:cubicBezTo>
                    <a:pt x="2828" y="3243"/>
                    <a:pt x="2843" y="3302"/>
                    <a:pt x="2820" y="3325"/>
                  </a:cubicBezTo>
                  <a:cubicBezTo>
                    <a:pt x="2795" y="3350"/>
                    <a:pt x="2716" y="3373"/>
                    <a:pt x="2680" y="3385"/>
                  </a:cubicBezTo>
                  <a:cubicBezTo>
                    <a:pt x="2643" y="3375"/>
                    <a:pt x="2608" y="3356"/>
                    <a:pt x="2570" y="3355"/>
                  </a:cubicBezTo>
                  <a:cubicBezTo>
                    <a:pt x="2437" y="3352"/>
                    <a:pt x="2170" y="3375"/>
                    <a:pt x="2170" y="3375"/>
                  </a:cubicBezTo>
                  <a:cubicBezTo>
                    <a:pt x="2116" y="3402"/>
                    <a:pt x="2068" y="3436"/>
                    <a:pt x="2010" y="3455"/>
                  </a:cubicBezTo>
                  <a:cubicBezTo>
                    <a:pt x="2029" y="3582"/>
                    <a:pt x="2089" y="3712"/>
                    <a:pt x="1960" y="3785"/>
                  </a:cubicBezTo>
                  <a:cubicBezTo>
                    <a:pt x="1949" y="3791"/>
                    <a:pt x="1899" y="3803"/>
                    <a:pt x="1890" y="3805"/>
                  </a:cubicBezTo>
                  <a:cubicBezTo>
                    <a:pt x="1859" y="3846"/>
                    <a:pt x="1862" y="3834"/>
                    <a:pt x="1850" y="3875"/>
                  </a:cubicBezTo>
                  <a:cubicBezTo>
                    <a:pt x="1846" y="3888"/>
                    <a:pt x="1847" y="3903"/>
                    <a:pt x="1840" y="3915"/>
                  </a:cubicBezTo>
                  <a:cubicBezTo>
                    <a:pt x="1824" y="3943"/>
                    <a:pt x="1797" y="3951"/>
                    <a:pt x="1770" y="3965"/>
                  </a:cubicBezTo>
                  <a:cubicBezTo>
                    <a:pt x="1701" y="3953"/>
                    <a:pt x="1695" y="3970"/>
                    <a:pt x="1647" y="3931"/>
                  </a:cubicBezTo>
                  <a:cubicBezTo>
                    <a:pt x="1635" y="3934"/>
                    <a:pt x="1623" y="3927"/>
                    <a:pt x="1623" y="3910"/>
                  </a:cubicBezTo>
                  <a:cubicBezTo>
                    <a:pt x="1599" y="3916"/>
                    <a:pt x="1617" y="3896"/>
                    <a:pt x="1611" y="3895"/>
                  </a:cubicBezTo>
                  <a:lnTo>
                    <a:pt x="1599" y="3874"/>
                  </a:lnTo>
                  <a:lnTo>
                    <a:pt x="1570" y="3855"/>
                  </a:lnTo>
                  <a:close/>
                </a:path>
              </a:pathLst>
            </a:custGeom>
            <a:solidFill>
              <a:srgbClr val="969696"/>
            </a:solidFill>
            <a:ln w="9525">
              <a:solidFill>
                <a:srgbClr val="F8F8F8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33" name="Line 10"/>
            <p:cNvSpPr>
              <a:spLocks noChangeShapeType="1"/>
            </p:cNvSpPr>
            <p:nvPr/>
          </p:nvSpPr>
          <p:spPr bwMode="auto">
            <a:xfrm>
              <a:off x="4899" y="3819"/>
              <a:ext cx="954" cy="4173"/>
            </a:xfrm>
            <a:prstGeom prst="line">
              <a:avLst/>
            </a:prstGeom>
            <a:noFill/>
            <a:ln w="19050">
              <a:solidFill>
                <a:srgbClr val="F8F8F8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34" name="Line 11"/>
            <p:cNvSpPr>
              <a:spLocks noChangeShapeType="1"/>
            </p:cNvSpPr>
            <p:nvPr/>
          </p:nvSpPr>
          <p:spPr bwMode="auto">
            <a:xfrm flipH="1">
              <a:off x="6093" y="4606"/>
              <a:ext cx="1560" cy="3186"/>
            </a:xfrm>
            <a:prstGeom prst="line">
              <a:avLst/>
            </a:prstGeom>
            <a:noFill/>
            <a:ln w="19050">
              <a:solidFill>
                <a:srgbClr val="F8F8F8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2988" name="AutoShape 12"/>
            <p:cNvSpPr>
              <a:spLocks noChangeArrowheads="1"/>
            </p:cNvSpPr>
            <p:nvPr/>
          </p:nvSpPr>
          <p:spPr bwMode="auto">
            <a:xfrm>
              <a:off x="5801" y="7957"/>
              <a:ext cx="220" cy="216"/>
            </a:xfrm>
            <a:prstGeom prst="star5">
              <a:avLst/>
            </a:prstGeom>
            <a:solidFill>
              <a:srgbClr val="FFFFFF"/>
            </a:solidFill>
            <a:ln w="9525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2989" name="AutoShape 13"/>
            <p:cNvSpPr>
              <a:spLocks noChangeArrowheads="1"/>
            </p:cNvSpPr>
            <p:nvPr/>
          </p:nvSpPr>
          <p:spPr bwMode="auto">
            <a:xfrm>
              <a:off x="5215" y="9128"/>
              <a:ext cx="142" cy="142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2990" name="AutoShape 14"/>
            <p:cNvSpPr>
              <a:spLocks noChangeArrowheads="1"/>
            </p:cNvSpPr>
            <p:nvPr/>
          </p:nvSpPr>
          <p:spPr bwMode="auto">
            <a:xfrm>
              <a:off x="7120" y="7386"/>
              <a:ext cx="142" cy="144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2991" name="AutoShape 15"/>
            <p:cNvSpPr>
              <a:spLocks noChangeArrowheads="1"/>
            </p:cNvSpPr>
            <p:nvPr/>
          </p:nvSpPr>
          <p:spPr bwMode="auto">
            <a:xfrm>
              <a:off x="5972" y="7784"/>
              <a:ext cx="142" cy="142"/>
            </a:xfrm>
            <a:prstGeom prst="star5">
              <a:avLst/>
            </a:prstGeom>
            <a:solidFill>
              <a:srgbClr val="FFFFFF"/>
            </a:solidFill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2992" name="AutoShape 16"/>
            <p:cNvSpPr>
              <a:spLocks noChangeArrowheads="1"/>
            </p:cNvSpPr>
            <p:nvPr/>
          </p:nvSpPr>
          <p:spPr bwMode="auto">
            <a:xfrm>
              <a:off x="6581" y="8660"/>
              <a:ext cx="142" cy="144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2993" name="AutoShape 17"/>
            <p:cNvSpPr>
              <a:spLocks noChangeArrowheads="1"/>
            </p:cNvSpPr>
            <p:nvPr/>
          </p:nvSpPr>
          <p:spPr bwMode="auto">
            <a:xfrm>
              <a:off x="5777" y="8926"/>
              <a:ext cx="144" cy="144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2994" name="AutoShape 18"/>
            <p:cNvSpPr>
              <a:spLocks noChangeArrowheads="1"/>
            </p:cNvSpPr>
            <p:nvPr/>
          </p:nvSpPr>
          <p:spPr bwMode="auto">
            <a:xfrm>
              <a:off x="7324" y="9719"/>
              <a:ext cx="144" cy="142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2995" name="AutoShape 19"/>
            <p:cNvSpPr>
              <a:spLocks noChangeArrowheads="1"/>
            </p:cNvSpPr>
            <p:nvPr/>
          </p:nvSpPr>
          <p:spPr bwMode="auto">
            <a:xfrm>
              <a:off x="7178" y="9605"/>
              <a:ext cx="144" cy="144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2996" name="AutoShape 20"/>
            <p:cNvSpPr>
              <a:spLocks noChangeArrowheads="1"/>
            </p:cNvSpPr>
            <p:nvPr/>
          </p:nvSpPr>
          <p:spPr bwMode="auto">
            <a:xfrm>
              <a:off x="7292" y="7244"/>
              <a:ext cx="144" cy="144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2997" name="AutoShape 21"/>
            <p:cNvSpPr>
              <a:spLocks noChangeArrowheads="1"/>
            </p:cNvSpPr>
            <p:nvPr/>
          </p:nvSpPr>
          <p:spPr bwMode="auto">
            <a:xfrm>
              <a:off x="5713" y="8271"/>
              <a:ext cx="144" cy="144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45" name="Line 22"/>
            <p:cNvSpPr>
              <a:spLocks noChangeShapeType="1"/>
            </p:cNvSpPr>
            <p:nvPr/>
          </p:nvSpPr>
          <p:spPr bwMode="auto">
            <a:xfrm flipV="1">
              <a:off x="6144" y="7496"/>
              <a:ext cx="991" cy="332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46" name="Line 23"/>
            <p:cNvSpPr>
              <a:spLocks noChangeShapeType="1"/>
            </p:cNvSpPr>
            <p:nvPr/>
          </p:nvSpPr>
          <p:spPr bwMode="auto">
            <a:xfrm flipV="1">
              <a:off x="6692" y="7530"/>
              <a:ext cx="492" cy="1156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47" name="Line 24"/>
            <p:cNvSpPr>
              <a:spLocks noChangeShapeType="1"/>
            </p:cNvSpPr>
            <p:nvPr/>
          </p:nvSpPr>
          <p:spPr bwMode="auto">
            <a:xfrm flipV="1">
              <a:off x="7230" y="7352"/>
              <a:ext cx="79" cy="72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48" name="Line 25"/>
            <p:cNvSpPr>
              <a:spLocks noChangeShapeType="1"/>
            </p:cNvSpPr>
            <p:nvPr/>
          </p:nvSpPr>
          <p:spPr bwMode="auto">
            <a:xfrm flipV="1">
              <a:off x="5949" y="8765"/>
              <a:ext cx="655" cy="206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49" name="Line 26"/>
            <p:cNvSpPr>
              <a:spLocks noChangeShapeType="1"/>
            </p:cNvSpPr>
            <p:nvPr/>
          </p:nvSpPr>
          <p:spPr bwMode="auto">
            <a:xfrm flipV="1">
              <a:off x="5388" y="9029"/>
              <a:ext cx="403" cy="143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50" name="Line 27"/>
            <p:cNvSpPr>
              <a:spLocks noChangeShapeType="1"/>
            </p:cNvSpPr>
            <p:nvPr/>
          </p:nvSpPr>
          <p:spPr bwMode="auto">
            <a:xfrm flipV="1">
              <a:off x="5328" y="8444"/>
              <a:ext cx="397" cy="710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51" name="Line 28"/>
            <p:cNvSpPr>
              <a:spLocks noChangeShapeType="1"/>
            </p:cNvSpPr>
            <p:nvPr/>
          </p:nvSpPr>
          <p:spPr bwMode="auto">
            <a:xfrm flipH="1" flipV="1">
              <a:off x="6710" y="8820"/>
              <a:ext cx="501" cy="805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52" name="Text Box 29"/>
            <p:cNvSpPr txBox="1">
              <a:spLocks noChangeArrowheads="1"/>
            </p:cNvSpPr>
            <p:nvPr/>
          </p:nvSpPr>
          <p:spPr bwMode="auto">
            <a:xfrm>
              <a:off x="5181" y="7901"/>
              <a:ext cx="963" cy="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Altair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53" name="Text Box 30"/>
            <p:cNvSpPr txBox="1">
              <a:spLocks noChangeArrowheads="1"/>
            </p:cNvSpPr>
            <p:nvPr/>
          </p:nvSpPr>
          <p:spPr bwMode="auto">
            <a:xfrm>
              <a:off x="6235" y="5429"/>
              <a:ext cx="1112" cy="4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Alberio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54" name="Text Box 31"/>
            <p:cNvSpPr txBox="1">
              <a:spLocks noChangeArrowheads="1"/>
            </p:cNvSpPr>
            <p:nvPr/>
          </p:nvSpPr>
          <p:spPr bwMode="auto">
            <a:xfrm>
              <a:off x="5825" y="8265"/>
              <a:ext cx="1070" cy="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Aquila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55" name="Text Box 32"/>
            <p:cNvSpPr txBox="1">
              <a:spLocks noChangeArrowheads="1"/>
            </p:cNvSpPr>
            <p:nvPr/>
          </p:nvSpPr>
          <p:spPr bwMode="auto">
            <a:xfrm>
              <a:off x="5985" y="7794"/>
              <a:ext cx="963" cy="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Tarazed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09" name="AutoShape 33"/>
            <p:cNvSpPr>
              <a:spLocks noChangeArrowheads="1"/>
            </p:cNvSpPr>
            <p:nvPr/>
          </p:nvSpPr>
          <p:spPr bwMode="auto">
            <a:xfrm>
              <a:off x="7566" y="4358"/>
              <a:ext cx="222" cy="214"/>
            </a:xfrm>
            <a:prstGeom prst="star5">
              <a:avLst/>
            </a:prstGeom>
            <a:solidFill>
              <a:srgbClr val="F8F8F8"/>
            </a:solidFill>
            <a:ln w="9525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10" name="AutoShape 34"/>
            <p:cNvSpPr>
              <a:spLocks noChangeArrowheads="1"/>
            </p:cNvSpPr>
            <p:nvPr/>
          </p:nvSpPr>
          <p:spPr bwMode="auto">
            <a:xfrm>
              <a:off x="7148" y="5169"/>
              <a:ext cx="142" cy="142"/>
            </a:xfrm>
            <a:prstGeom prst="star5">
              <a:avLst/>
            </a:prstGeom>
            <a:solidFill>
              <a:srgbClr val="000000"/>
            </a:solidFill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11" name="AutoShape 35"/>
            <p:cNvSpPr>
              <a:spLocks noChangeArrowheads="1"/>
            </p:cNvSpPr>
            <p:nvPr/>
          </p:nvSpPr>
          <p:spPr bwMode="auto">
            <a:xfrm>
              <a:off x="7438" y="4560"/>
              <a:ext cx="144" cy="144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12" name="AutoShape 36"/>
            <p:cNvSpPr>
              <a:spLocks noChangeArrowheads="1"/>
            </p:cNvSpPr>
            <p:nvPr/>
          </p:nvSpPr>
          <p:spPr bwMode="auto">
            <a:xfrm>
              <a:off x="7216" y="4668"/>
              <a:ext cx="144" cy="144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13" name="AutoShape 37"/>
            <p:cNvSpPr>
              <a:spLocks noChangeArrowheads="1"/>
            </p:cNvSpPr>
            <p:nvPr/>
          </p:nvSpPr>
          <p:spPr bwMode="auto">
            <a:xfrm>
              <a:off x="7412" y="4310"/>
              <a:ext cx="144" cy="144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61" name="Line 38"/>
            <p:cNvSpPr>
              <a:spLocks noChangeShapeType="1"/>
            </p:cNvSpPr>
            <p:nvPr/>
          </p:nvSpPr>
          <p:spPr bwMode="auto">
            <a:xfrm flipH="1">
              <a:off x="7475" y="4705"/>
              <a:ext cx="31" cy="392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62" name="Line 39"/>
            <p:cNvSpPr>
              <a:spLocks noChangeShapeType="1"/>
            </p:cNvSpPr>
            <p:nvPr/>
          </p:nvSpPr>
          <p:spPr bwMode="auto">
            <a:xfrm>
              <a:off x="7484" y="4458"/>
              <a:ext cx="12" cy="81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63" name="Line 40"/>
            <p:cNvSpPr>
              <a:spLocks noChangeShapeType="1"/>
            </p:cNvSpPr>
            <p:nvPr/>
          </p:nvSpPr>
          <p:spPr bwMode="auto">
            <a:xfrm flipH="1">
              <a:off x="6124" y="3074"/>
              <a:ext cx="219" cy="707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17" name="AutoShape 41"/>
            <p:cNvSpPr>
              <a:spLocks noChangeArrowheads="1"/>
            </p:cNvSpPr>
            <p:nvPr/>
          </p:nvSpPr>
          <p:spPr bwMode="auto">
            <a:xfrm>
              <a:off x="4516" y="4964"/>
              <a:ext cx="144" cy="144"/>
            </a:xfrm>
            <a:prstGeom prst="star5">
              <a:avLst/>
            </a:prstGeom>
            <a:solidFill>
              <a:srgbClr val="F8F8F8"/>
            </a:solidFill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18" name="AutoShape 42"/>
            <p:cNvSpPr>
              <a:spLocks noChangeArrowheads="1"/>
            </p:cNvSpPr>
            <p:nvPr/>
          </p:nvSpPr>
          <p:spPr bwMode="auto">
            <a:xfrm>
              <a:off x="5136" y="4247"/>
              <a:ext cx="222" cy="216"/>
            </a:xfrm>
            <a:prstGeom prst="star5">
              <a:avLst/>
            </a:prstGeom>
            <a:solidFill>
              <a:srgbClr val="F8F8F8"/>
            </a:solidFill>
            <a:ln w="9525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19" name="AutoShape 43"/>
            <p:cNvSpPr>
              <a:spLocks noChangeArrowheads="1"/>
            </p:cNvSpPr>
            <p:nvPr/>
          </p:nvSpPr>
          <p:spPr bwMode="auto">
            <a:xfrm>
              <a:off x="5767" y="4938"/>
              <a:ext cx="142" cy="142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20" name="AutoShape 44"/>
            <p:cNvSpPr>
              <a:spLocks noChangeArrowheads="1"/>
            </p:cNvSpPr>
            <p:nvPr/>
          </p:nvSpPr>
          <p:spPr bwMode="auto">
            <a:xfrm>
              <a:off x="6346" y="5726"/>
              <a:ext cx="222" cy="216"/>
            </a:xfrm>
            <a:prstGeom prst="star5">
              <a:avLst/>
            </a:prstGeom>
            <a:solidFill>
              <a:srgbClr val="F8F8F8"/>
            </a:solidFill>
            <a:ln w="9525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21" name="AutoShape 45"/>
            <p:cNvSpPr>
              <a:spLocks noChangeArrowheads="1"/>
            </p:cNvSpPr>
            <p:nvPr/>
          </p:nvSpPr>
          <p:spPr bwMode="auto">
            <a:xfrm>
              <a:off x="4766" y="3579"/>
              <a:ext cx="222" cy="216"/>
            </a:xfrm>
            <a:prstGeom prst="star5">
              <a:avLst/>
            </a:prstGeom>
            <a:solidFill>
              <a:srgbClr val="F8F8F8"/>
            </a:solidFill>
            <a:ln w="9525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22" name="AutoShape 46"/>
            <p:cNvSpPr>
              <a:spLocks noChangeArrowheads="1"/>
            </p:cNvSpPr>
            <p:nvPr/>
          </p:nvSpPr>
          <p:spPr bwMode="auto">
            <a:xfrm>
              <a:off x="6322" y="2912"/>
              <a:ext cx="144" cy="142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23" name="AutoShape 47"/>
            <p:cNvSpPr>
              <a:spLocks noChangeArrowheads="1"/>
            </p:cNvSpPr>
            <p:nvPr/>
          </p:nvSpPr>
          <p:spPr bwMode="auto">
            <a:xfrm>
              <a:off x="6553" y="2721"/>
              <a:ext cx="142" cy="142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71" name="Line 48"/>
            <p:cNvSpPr>
              <a:spLocks noChangeShapeType="1"/>
            </p:cNvSpPr>
            <p:nvPr/>
          </p:nvSpPr>
          <p:spPr bwMode="auto">
            <a:xfrm flipH="1">
              <a:off x="6440" y="2821"/>
              <a:ext cx="135" cy="117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72" name="Line 49"/>
            <p:cNvSpPr>
              <a:spLocks noChangeShapeType="1"/>
            </p:cNvSpPr>
            <p:nvPr/>
          </p:nvSpPr>
          <p:spPr bwMode="auto">
            <a:xfrm flipH="1">
              <a:off x="3934" y="5072"/>
              <a:ext cx="589" cy="279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73" name="Line 50"/>
            <p:cNvSpPr>
              <a:spLocks noChangeShapeType="1"/>
            </p:cNvSpPr>
            <p:nvPr/>
          </p:nvSpPr>
          <p:spPr bwMode="auto">
            <a:xfrm flipH="1" flipV="1">
              <a:off x="4950" y="3824"/>
              <a:ext cx="240" cy="446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74" name="Line 51"/>
            <p:cNvSpPr>
              <a:spLocks noChangeShapeType="1"/>
            </p:cNvSpPr>
            <p:nvPr/>
          </p:nvSpPr>
          <p:spPr bwMode="auto">
            <a:xfrm flipH="1" flipV="1">
              <a:off x="5341" y="4479"/>
              <a:ext cx="450" cy="491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75" name="Line 52"/>
            <p:cNvSpPr>
              <a:spLocks noChangeShapeType="1"/>
            </p:cNvSpPr>
            <p:nvPr/>
          </p:nvSpPr>
          <p:spPr bwMode="auto">
            <a:xfrm flipH="1" flipV="1">
              <a:off x="5896" y="5100"/>
              <a:ext cx="516" cy="677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76" name="Line 53"/>
            <p:cNvSpPr>
              <a:spLocks noChangeShapeType="1"/>
            </p:cNvSpPr>
            <p:nvPr/>
          </p:nvSpPr>
          <p:spPr bwMode="auto">
            <a:xfrm flipH="1" flipV="1">
              <a:off x="5045" y="3701"/>
              <a:ext cx="2325" cy="639"/>
            </a:xfrm>
            <a:prstGeom prst="line">
              <a:avLst/>
            </a:prstGeom>
            <a:noFill/>
            <a:ln w="19050">
              <a:solidFill>
                <a:srgbClr val="F8F8F8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77" name="Text Box 54"/>
            <p:cNvSpPr txBox="1">
              <a:spLocks noChangeArrowheads="1"/>
            </p:cNvSpPr>
            <p:nvPr/>
          </p:nvSpPr>
          <p:spPr bwMode="auto">
            <a:xfrm>
              <a:off x="4821" y="3372"/>
              <a:ext cx="1040" cy="3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Deneb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78" name="Text Box 55"/>
            <p:cNvSpPr txBox="1">
              <a:spLocks noChangeArrowheads="1"/>
            </p:cNvSpPr>
            <p:nvPr/>
          </p:nvSpPr>
          <p:spPr bwMode="auto">
            <a:xfrm>
              <a:off x="7681" y="4291"/>
              <a:ext cx="850" cy="3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Vega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79" name="Text Box 56"/>
            <p:cNvSpPr txBox="1">
              <a:spLocks noChangeArrowheads="1"/>
            </p:cNvSpPr>
            <p:nvPr/>
          </p:nvSpPr>
          <p:spPr bwMode="auto">
            <a:xfrm>
              <a:off x="5269" y="4291"/>
              <a:ext cx="81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Sadr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80" name="Text Box 57"/>
            <p:cNvSpPr txBox="1">
              <a:spLocks noChangeArrowheads="1"/>
            </p:cNvSpPr>
            <p:nvPr/>
          </p:nvSpPr>
          <p:spPr bwMode="auto">
            <a:xfrm>
              <a:off x="5679" y="4513"/>
              <a:ext cx="1160" cy="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Cygnus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81" name="Text Box 58"/>
            <p:cNvSpPr txBox="1">
              <a:spLocks noChangeArrowheads="1"/>
            </p:cNvSpPr>
            <p:nvPr/>
          </p:nvSpPr>
          <p:spPr bwMode="auto">
            <a:xfrm>
              <a:off x="7547" y="4593"/>
              <a:ext cx="1160" cy="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Lyra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82" name="Line 59"/>
            <p:cNvSpPr>
              <a:spLocks noChangeShapeType="1"/>
            </p:cNvSpPr>
            <p:nvPr/>
          </p:nvSpPr>
          <p:spPr bwMode="auto">
            <a:xfrm flipH="1">
              <a:off x="7250" y="4814"/>
              <a:ext cx="36" cy="379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36" name="AutoShape 60"/>
            <p:cNvSpPr>
              <a:spLocks noChangeArrowheads="1"/>
            </p:cNvSpPr>
            <p:nvPr/>
          </p:nvSpPr>
          <p:spPr bwMode="auto">
            <a:xfrm>
              <a:off x="7372" y="5063"/>
              <a:ext cx="144" cy="144"/>
            </a:xfrm>
            <a:prstGeom prst="star5">
              <a:avLst/>
            </a:prstGeom>
            <a:solidFill>
              <a:srgbClr val="000000"/>
            </a:solidFill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84" name="Line 61"/>
            <p:cNvSpPr>
              <a:spLocks noChangeShapeType="1"/>
            </p:cNvSpPr>
            <p:nvPr/>
          </p:nvSpPr>
          <p:spPr bwMode="auto">
            <a:xfrm flipH="1">
              <a:off x="5375" y="3896"/>
              <a:ext cx="659" cy="420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85" name="Line 62"/>
            <p:cNvSpPr>
              <a:spLocks noChangeShapeType="1"/>
            </p:cNvSpPr>
            <p:nvPr/>
          </p:nvSpPr>
          <p:spPr bwMode="auto">
            <a:xfrm flipH="1">
              <a:off x="4633" y="4478"/>
              <a:ext cx="522" cy="516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86" name="Text Box 63"/>
            <p:cNvSpPr txBox="1">
              <a:spLocks noChangeArrowheads="1"/>
            </p:cNvSpPr>
            <p:nvPr/>
          </p:nvSpPr>
          <p:spPr bwMode="auto">
            <a:xfrm>
              <a:off x="7417" y="4950"/>
              <a:ext cx="963" cy="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Sheliak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87" name="Text Box 64"/>
            <p:cNvSpPr txBox="1">
              <a:spLocks noChangeArrowheads="1"/>
            </p:cNvSpPr>
            <p:nvPr/>
          </p:nvSpPr>
          <p:spPr bwMode="auto">
            <a:xfrm>
              <a:off x="6481" y="5077"/>
              <a:ext cx="963" cy="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Sulafat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88" name="Text Box 65"/>
            <p:cNvSpPr txBox="1">
              <a:spLocks noChangeArrowheads="1"/>
            </p:cNvSpPr>
            <p:nvPr/>
          </p:nvSpPr>
          <p:spPr bwMode="auto">
            <a:xfrm>
              <a:off x="3707" y="4498"/>
              <a:ext cx="450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  <a:sym typeface="Symbol" pitchFamily="18" charset="2"/>
                </a:rPr>
                <a:t>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89" name="Text Box 66"/>
            <p:cNvSpPr txBox="1">
              <a:spLocks noChangeArrowheads="1"/>
            </p:cNvSpPr>
            <p:nvPr/>
          </p:nvSpPr>
          <p:spPr bwMode="auto">
            <a:xfrm>
              <a:off x="5806" y="3500"/>
              <a:ext cx="450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  <a:sym typeface="Symbol" pitchFamily="18" charset="2"/>
                </a:rPr>
                <a:t>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90" name="Text Box 67"/>
            <p:cNvSpPr txBox="1">
              <a:spLocks noChangeArrowheads="1"/>
            </p:cNvSpPr>
            <p:nvPr/>
          </p:nvSpPr>
          <p:spPr bwMode="auto">
            <a:xfrm>
              <a:off x="6101" y="2650"/>
              <a:ext cx="450" cy="4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  <a:sym typeface="Symbol" pitchFamily="18" charset="2"/>
                </a:rPr>
                <a:t>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44" name="AutoShape 68"/>
            <p:cNvSpPr>
              <a:spLocks noChangeArrowheads="1"/>
            </p:cNvSpPr>
            <p:nvPr/>
          </p:nvSpPr>
          <p:spPr bwMode="auto">
            <a:xfrm>
              <a:off x="6018" y="3745"/>
              <a:ext cx="144" cy="142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45" name="AutoShape 69"/>
            <p:cNvSpPr>
              <a:spLocks noChangeArrowheads="1"/>
            </p:cNvSpPr>
            <p:nvPr/>
          </p:nvSpPr>
          <p:spPr bwMode="auto">
            <a:xfrm>
              <a:off x="3774" y="5303"/>
              <a:ext cx="142" cy="144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93" name="Line 70"/>
            <p:cNvSpPr>
              <a:spLocks noChangeShapeType="1"/>
            </p:cNvSpPr>
            <p:nvPr/>
          </p:nvSpPr>
          <p:spPr bwMode="auto">
            <a:xfrm flipV="1">
              <a:off x="7379" y="4669"/>
              <a:ext cx="77" cy="41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47" name="AutoShape 71"/>
            <p:cNvSpPr>
              <a:spLocks noChangeArrowheads="1"/>
            </p:cNvSpPr>
            <p:nvPr/>
          </p:nvSpPr>
          <p:spPr bwMode="auto">
            <a:xfrm>
              <a:off x="5789" y="6226"/>
              <a:ext cx="142" cy="144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48" name="AutoShape 72"/>
            <p:cNvSpPr>
              <a:spLocks noChangeArrowheads="1"/>
            </p:cNvSpPr>
            <p:nvPr/>
          </p:nvSpPr>
          <p:spPr bwMode="auto">
            <a:xfrm>
              <a:off x="6452" y="6152"/>
              <a:ext cx="144" cy="144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49" name="AutoShape 73"/>
            <p:cNvSpPr>
              <a:spLocks noChangeArrowheads="1"/>
            </p:cNvSpPr>
            <p:nvPr/>
          </p:nvSpPr>
          <p:spPr bwMode="auto">
            <a:xfrm>
              <a:off x="6801" y="6527"/>
              <a:ext cx="142" cy="142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50" name="AutoShape 74"/>
            <p:cNvSpPr>
              <a:spLocks noChangeArrowheads="1"/>
            </p:cNvSpPr>
            <p:nvPr/>
          </p:nvSpPr>
          <p:spPr bwMode="auto">
            <a:xfrm>
              <a:off x="5623" y="6741"/>
              <a:ext cx="144" cy="144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51" name="AutoShape 75"/>
            <p:cNvSpPr>
              <a:spLocks noChangeArrowheads="1"/>
            </p:cNvSpPr>
            <p:nvPr/>
          </p:nvSpPr>
          <p:spPr bwMode="auto">
            <a:xfrm>
              <a:off x="5932" y="6861"/>
              <a:ext cx="142" cy="142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52" name="AutoShape 76"/>
            <p:cNvSpPr>
              <a:spLocks noChangeArrowheads="1"/>
            </p:cNvSpPr>
            <p:nvPr/>
          </p:nvSpPr>
          <p:spPr bwMode="auto">
            <a:xfrm>
              <a:off x="4508" y="7252"/>
              <a:ext cx="142" cy="144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00" name="Line 77"/>
            <p:cNvSpPr>
              <a:spLocks noChangeShapeType="1"/>
            </p:cNvSpPr>
            <p:nvPr/>
          </p:nvSpPr>
          <p:spPr bwMode="auto">
            <a:xfrm flipV="1">
              <a:off x="5964" y="6248"/>
              <a:ext cx="496" cy="30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01" name="Line 78"/>
            <p:cNvSpPr>
              <a:spLocks noChangeShapeType="1"/>
            </p:cNvSpPr>
            <p:nvPr/>
          </p:nvSpPr>
          <p:spPr bwMode="auto">
            <a:xfrm>
              <a:off x="6588" y="6263"/>
              <a:ext cx="238" cy="297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02" name="Line 79"/>
            <p:cNvSpPr>
              <a:spLocks noChangeShapeType="1"/>
            </p:cNvSpPr>
            <p:nvPr/>
          </p:nvSpPr>
          <p:spPr bwMode="auto">
            <a:xfrm>
              <a:off x="5769" y="6842"/>
              <a:ext cx="142" cy="60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03" name="Line 80"/>
            <p:cNvSpPr>
              <a:spLocks noChangeShapeType="1"/>
            </p:cNvSpPr>
            <p:nvPr/>
          </p:nvSpPr>
          <p:spPr bwMode="auto">
            <a:xfrm>
              <a:off x="6063" y="6959"/>
              <a:ext cx="73" cy="24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04" name="Line 81"/>
            <p:cNvSpPr>
              <a:spLocks noChangeShapeType="1"/>
            </p:cNvSpPr>
            <p:nvPr/>
          </p:nvSpPr>
          <p:spPr bwMode="auto">
            <a:xfrm>
              <a:off x="6063" y="6959"/>
              <a:ext cx="100" cy="75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58" name="AutoShape 82"/>
            <p:cNvSpPr>
              <a:spLocks noChangeArrowheads="1"/>
            </p:cNvSpPr>
            <p:nvPr/>
          </p:nvSpPr>
          <p:spPr bwMode="auto">
            <a:xfrm>
              <a:off x="6124" y="6989"/>
              <a:ext cx="144" cy="142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59" name="AutoShape 83"/>
            <p:cNvSpPr>
              <a:spLocks noChangeArrowheads="1"/>
            </p:cNvSpPr>
            <p:nvPr/>
          </p:nvSpPr>
          <p:spPr bwMode="auto">
            <a:xfrm>
              <a:off x="6154" y="6931"/>
              <a:ext cx="144" cy="144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60" name="AutoShape 84"/>
            <p:cNvSpPr>
              <a:spLocks noChangeArrowheads="1"/>
            </p:cNvSpPr>
            <p:nvPr/>
          </p:nvSpPr>
          <p:spPr bwMode="auto">
            <a:xfrm>
              <a:off x="4469" y="7101"/>
              <a:ext cx="144" cy="142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61" name="AutoShape 85"/>
            <p:cNvSpPr>
              <a:spLocks noChangeArrowheads="1"/>
            </p:cNvSpPr>
            <p:nvPr/>
          </p:nvSpPr>
          <p:spPr bwMode="auto">
            <a:xfrm>
              <a:off x="4281" y="7079"/>
              <a:ext cx="142" cy="144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62" name="AutoShape 86"/>
            <p:cNvSpPr>
              <a:spLocks noChangeArrowheads="1"/>
            </p:cNvSpPr>
            <p:nvPr/>
          </p:nvSpPr>
          <p:spPr bwMode="auto">
            <a:xfrm>
              <a:off x="4367" y="7198"/>
              <a:ext cx="144" cy="144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63" name="AutoShape 87"/>
            <p:cNvSpPr>
              <a:spLocks noChangeArrowheads="1"/>
            </p:cNvSpPr>
            <p:nvPr/>
          </p:nvSpPr>
          <p:spPr bwMode="auto">
            <a:xfrm>
              <a:off x="4622" y="7670"/>
              <a:ext cx="142" cy="144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11" name="Line 88"/>
            <p:cNvSpPr>
              <a:spLocks noChangeShapeType="1"/>
            </p:cNvSpPr>
            <p:nvPr/>
          </p:nvSpPr>
          <p:spPr bwMode="auto">
            <a:xfrm flipH="1" flipV="1">
              <a:off x="4624" y="7425"/>
              <a:ext cx="56" cy="227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12" name="Line 89"/>
            <p:cNvSpPr>
              <a:spLocks noChangeShapeType="1"/>
            </p:cNvSpPr>
            <p:nvPr/>
          </p:nvSpPr>
          <p:spPr bwMode="auto">
            <a:xfrm flipV="1">
              <a:off x="5820" y="8201"/>
              <a:ext cx="31" cy="98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13" name="Line 90"/>
            <p:cNvSpPr>
              <a:spLocks noChangeShapeType="1"/>
            </p:cNvSpPr>
            <p:nvPr/>
          </p:nvSpPr>
          <p:spPr bwMode="auto">
            <a:xfrm flipV="1">
              <a:off x="5955" y="7946"/>
              <a:ext cx="37" cy="71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14" name="Text Box 91"/>
            <p:cNvSpPr txBox="1">
              <a:spLocks noChangeArrowheads="1"/>
            </p:cNvSpPr>
            <p:nvPr/>
          </p:nvSpPr>
          <p:spPr bwMode="auto">
            <a:xfrm>
              <a:off x="3597" y="4973"/>
              <a:ext cx="450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  <a:sym typeface="Symbol" pitchFamily="18" charset="2"/>
                </a:rPr>
                <a:t>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15" name="Text Box 92"/>
            <p:cNvSpPr txBox="1">
              <a:spLocks noChangeArrowheads="1"/>
            </p:cNvSpPr>
            <p:nvPr/>
          </p:nvSpPr>
          <p:spPr bwMode="auto">
            <a:xfrm>
              <a:off x="6754" y="6095"/>
              <a:ext cx="1269" cy="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Vulpecula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16" name="Text Box 93"/>
            <p:cNvSpPr txBox="1">
              <a:spLocks noChangeArrowheads="1"/>
            </p:cNvSpPr>
            <p:nvPr/>
          </p:nvSpPr>
          <p:spPr bwMode="auto">
            <a:xfrm>
              <a:off x="3680" y="6716"/>
              <a:ext cx="1393" cy="3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Delphinus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17" name="Text Box 94"/>
            <p:cNvSpPr txBox="1">
              <a:spLocks noChangeArrowheads="1"/>
            </p:cNvSpPr>
            <p:nvPr/>
          </p:nvSpPr>
          <p:spPr bwMode="auto">
            <a:xfrm>
              <a:off x="5666" y="6514"/>
              <a:ext cx="1070" cy="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Sagitta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18" name="Text Box 95"/>
            <p:cNvSpPr txBox="1">
              <a:spLocks noChangeArrowheads="1"/>
            </p:cNvSpPr>
            <p:nvPr/>
          </p:nvSpPr>
          <p:spPr bwMode="auto">
            <a:xfrm>
              <a:off x="5824" y="4781"/>
              <a:ext cx="450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  <a:sym typeface="Symbol" pitchFamily="18" charset="2"/>
                </a:rPr>
                <a:t>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72" name="AutoShape 96"/>
            <p:cNvSpPr>
              <a:spLocks noChangeArrowheads="1"/>
            </p:cNvSpPr>
            <p:nvPr/>
          </p:nvSpPr>
          <p:spPr bwMode="auto">
            <a:xfrm>
              <a:off x="7756" y="9585"/>
              <a:ext cx="144" cy="144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73" name="AutoShape 97"/>
            <p:cNvSpPr>
              <a:spLocks noChangeArrowheads="1"/>
            </p:cNvSpPr>
            <p:nvPr/>
          </p:nvSpPr>
          <p:spPr bwMode="auto">
            <a:xfrm>
              <a:off x="8151" y="10001"/>
              <a:ext cx="142" cy="144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21" name="Line 98"/>
            <p:cNvSpPr>
              <a:spLocks noChangeShapeType="1"/>
            </p:cNvSpPr>
            <p:nvPr/>
          </p:nvSpPr>
          <p:spPr bwMode="auto">
            <a:xfrm flipH="1" flipV="1">
              <a:off x="8266" y="10163"/>
              <a:ext cx="131" cy="584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75" name="AutoShape 99"/>
            <p:cNvSpPr>
              <a:spLocks noChangeArrowheads="1"/>
            </p:cNvSpPr>
            <p:nvPr/>
          </p:nvSpPr>
          <p:spPr bwMode="auto">
            <a:xfrm>
              <a:off x="8341" y="10769"/>
              <a:ext cx="144" cy="144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76" name="AutoShape 100"/>
            <p:cNvSpPr>
              <a:spLocks noChangeArrowheads="1"/>
            </p:cNvSpPr>
            <p:nvPr/>
          </p:nvSpPr>
          <p:spPr bwMode="auto">
            <a:xfrm>
              <a:off x="8492" y="10064"/>
              <a:ext cx="142" cy="144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24" name="Line 101"/>
            <p:cNvSpPr>
              <a:spLocks noChangeShapeType="1"/>
            </p:cNvSpPr>
            <p:nvPr/>
          </p:nvSpPr>
          <p:spPr bwMode="auto">
            <a:xfrm flipH="1" flipV="1">
              <a:off x="7896" y="9757"/>
              <a:ext cx="284" cy="275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25" name="Line 102"/>
            <p:cNvSpPr>
              <a:spLocks noChangeShapeType="1"/>
            </p:cNvSpPr>
            <p:nvPr/>
          </p:nvSpPr>
          <p:spPr bwMode="auto">
            <a:xfrm flipH="1" flipV="1">
              <a:off x="8287" y="10102"/>
              <a:ext cx="176" cy="20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26" name="Text Box 103"/>
            <p:cNvSpPr txBox="1">
              <a:spLocks noChangeArrowheads="1"/>
            </p:cNvSpPr>
            <p:nvPr/>
          </p:nvSpPr>
          <p:spPr bwMode="auto">
            <a:xfrm>
              <a:off x="8007" y="9648"/>
              <a:ext cx="1348" cy="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Scutum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grpSp>
          <p:nvGrpSpPr>
            <p:cNvPr id="25727" name="Group 104"/>
            <p:cNvGrpSpPr>
              <a:grpSpLocks/>
            </p:cNvGrpSpPr>
            <p:nvPr/>
          </p:nvGrpSpPr>
          <p:grpSpPr bwMode="auto">
            <a:xfrm>
              <a:off x="4472" y="3705"/>
              <a:ext cx="247" cy="200"/>
              <a:chOff x="3243" y="3203"/>
              <a:chExt cx="6387" cy="4582"/>
            </a:xfrm>
          </p:grpSpPr>
          <p:sp>
            <p:nvSpPr>
              <p:cNvPr id="25760" name="Freeform 105"/>
              <p:cNvSpPr>
                <a:spLocks/>
              </p:cNvSpPr>
              <p:nvPr/>
            </p:nvSpPr>
            <p:spPr bwMode="auto">
              <a:xfrm>
                <a:off x="3243" y="3203"/>
                <a:ext cx="4753" cy="4477"/>
              </a:xfrm>
              <a:custGeom>
                <a:avLst/>
                <a:gdLst>
                  <a:gd name="T0" fmla="*/ 2187 w 4753"/>
                  <a:gd name="T1" fmla="*/ 4417 h 4477"/>
                  <a:gd name="T2" fmla="*/ 2082 w 4753"/>
                  <a:gd name="T3" fmla="*/ 4342 h 4477"/>
                  <a:gd name="T4" fmla="*/ 1797 w 4753"/>
                  <a:gd name="T5" fmla="*/ 4087 h 4477"/>
                  <a:gd name="T6" fmla="*/ 1662 w 4753"/>
                  <a:gd name="T7" fmla="*/ 3787 h 4477"/>
                  <a:gd name="T8" fmla="*/ 1467 w 4753"/>
                  <a:gd name="T9" fmla="*/ 3757 h 4477"/>
                  <a:gd name="T10" fmla="*/ 1392 w 4753"/>
                  <a:gd name="T11" fmla="*/ 3472 h 4477"/>
                  <a:gd name="T12" fmla="*/ 1272 w 4753"/>
                  <a:gd name="T13" fmla="*/ 3352 h 4477"/>
                  <a:gd name="T14" fmla="*/ 1197 w 4753"/>
                  <a:gd name="T15" fmla="*/ 3202 h 4477"/>
                  <a:gd name="T16" fmla="*/ 897 w 4753"/>
                  <a:gd name="T17" fmla="*/ 3112 h 4477"/>
                  <a:gd name="T18" fmla="*/ 867 w 4753"/>
                  <a:gd name="T19" fmla="*/ 2917 h 4477"/>
                  <a:gd name="T20" fmla="*/ 642 w 4753"/>
                  <a:gd name="T21" fmla="*/ 2647 h 4477"/>
                  <a:gd name="T22" fmla="*/ 372 w 4753"/>
                  <a:gd name="T23" fmla="*/ 2377 h 4477"/>
                  <a:gd name="T24" fmla="*/ 222 w 4753"/>
                  <a:gd name="T25" fmla="*/ 2242 h 4477"/>
                  <a:gd name="T26" fmla="*/ 162 w 4753"/>
                  <a:gd name="T27" fmla="*/ 1477 h 4477"/>
                  <a:gd name="T28" fmla="*/ 72 w 4753"/>
                  <a:gd name="T29" fmla="*/ 1372 h 4477"/>
                  <a:gd name="T30" fmla="*/ 102 w 4753"/>
                  <a:gd name="T31" fmla="*/ 1042 h 4477"/>
                  <a:gd name="T32" fmla="*/ 207 w 4753"/>
                  <a:gd name="T33" fmla="*/ 577 h 4477"/>
                  <a:gd name="T34" fmla="*/ 477 w 4753"/>
                  <a:gd name="T35" fmla="*/ 337 h 4477"/>
                  <a:gd name="T36" fmla="*/ 702 w 4753"/>
                  <a:gd name="T37" fmla="*/ 82 h 4477"/>
                  <a:gd name="T38" fmla="*/ 1122 w 4753"/>
                  <a:gd name="T39" fmla="*/ 67 h 4477"/>
                  <a:gd name="T40" fmla="*/ 1527 w 4753"/>
                  <a:gd name="T41" fmla="*/ 37 h 4477"/>
                  <a:gd name="T42" fmla="*/ 1887 w 4753"/>
                  <a:gd name="T43" fmla="*/ 97 h 4477"/>
                  <a:gd name="T44" fmla="*/ 2022 w 4753"/>
                  <a:gd name="T45" fmla="*/ 337 h 4477"/>
                  <a:gd name="T46" fmla="*/ 2247 w 4753"/>
                  <a:gd name="T47" fmla="*/ 412 h 4477"/>
                  <a:gd name="T48" fmla="*/ 2802 w 4753"/>
                  <a:gd name="T49" fmla="*/ 322 h 4477"/>
                  <a:gd name="T50" fmla="*/ 2907 w 4753"/>
                  <a:gd name="T51" fmla="*/ 262 h 4477"/>
                  <a:gd name="T52" fmla="*/ 3507 w 4753"/>
                  <a:gd name="T53" fmla="*/ 352 h 4477"/>
                  <a:gd name="T54" fmla="*/ 3597 w 4753"/>
                  <a:gd name="T55" fmla="*/ 562 h 4477"/>
                  <a:gd name="T56" fmla="*/ 3777 w 4753"/>
                  <a:gd name="T57" fmla="*/ 667 h 4477"/>
                  <a:gd name="T58" fmla="*/ 4047 w 4753"/>
                  <a:gd name="T59" fmla="*/ 352 h 4477"/>
                  <a:gd name="T60" fmla="*/ 4707 w 4753"/>
                  <a:gd name="T61" fmla="*/ 277 h 4477"/>
                  <a:gd name="T62" fmla="*/ 4617 w 4753"/>
                  <a:gd name="T63" fmla="*/ 367 h 4477"/>
                  <a:gd name="T64" fmla="*/ 4362 w 4753"/>
                  <a:gd name="T65" fmla="*/ 607 h 4477"/>
                  <a:gd name="T66" fmla="*/ 4257 w 4753"/>
                  <a:gd name="T67" fmla="*/ 802 h 4477"/>
                  <a:gd name="T68" fmla="*/ 4002 w 4753"/>
                  <a:gd name="T69" fmla="*/ 1222 h 4477"/>
                  <a:gd name="T70" fmla="*/ 4002 w 4753"/>
                  <a:gd name="T71" fmla="*/ 1537 h 4477"/>
                  <a:gd name="T72" fmla="*/ 3942 w 4753"/>
                  <a:gd name="T73" fmla="*/ 1597 h 4477"/>
                  <a:gd name="T74" fmla="*/ 3822 w 4753"/>
                  <a:gd name="T75" fmla="*/ 1837 h 4477"/>
                  <a:gd name="T76" fmla="*/ 3747 w 4753"/>
                  <a:gd name="T77" fmla="*/ 1912 h 4477"/>
                  <a:gd name="T78" fmla="*/ 3687 w 4753"/>
                  <a:gd name="T79" fmla="*/ 2092 h 4477"/>
                  <a:gd name="T80" fmla="*/ 3597 w 4753"/>
                  <a:gd name="T81" fmla="*/ 2437 h 4477"/>
                  <a:gd name="T82" fmla="*/ 3357 w 4753"/>
                  <a:gd name="T83" fmla="*/ 2692 h 4477"/>
                  <a:gd name="T84" fmla="*/ 3207 w 4753"/>
                  <a:gd name="T85" fmla="*/ 3187 h 4477"/>
                  <a:gd name="T86" fmla="*/ 3057 w 4753"/>
                  <a:gd name="T87" fmla="*/ 3352 h 4477"/>
                  <a:gd name="T88" fmla="*/ 2757 w 4753"/>
                  <a:gd name="T89" fmla="*/ 2827 h 4477"/>
                  <a:gd name="T90" fmla="*/ 2232 w 4753"/>
                  <a:gd name="T91" fmla="*/ 2857 h 4477"/>
                  <a:gd name="T92" fmla="*/ 2142 w 4753"/>
                  <a:gd name="T93" fmla="*/ 2947 h 4477"/>
                  <a:gd name="T94" fmla="*/ 2127 w 4753"/>
                  <a:gd name="T95" fmla="*/ 3112 h 4477"/>
                  <a:gd name="T96" fmla="*/ 2307 w 4753"/>
                  <a:gd name="T97" fmla="*/ 3562 h 4477"/>
                  <a:gd name="T98" fmla="*/ 2412 w 4753"/>
                  <a:gd name="T99" fmla="*/ 3832 h 4477"/>
                  <a:gd name="T100" fmla="*/ 2592 w 4753"/>
                  <a:gd name="T101" fmla="*/ 4372 h 4477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4753"/>
                  <a:gd name="T154" fmla="*/ 0 h 4477"/>
                  <a:gd name="T155" fmla="*/ 4753 w 4753"/>
                  <a:gd name="T156" fmla="*/ 4477 h 4477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4753" h="4477">
                    <a:moveTo>
                      <a:pt x="2262" y="4477"/>
                    </a:moveTo>
                    <a:cubicBezTo>
                      <a:pt x="2210" y="4460"/>
                      <a:pt x="2214" y="4471"/>
                      <a:pt x="2187" y="4417"/>
                    </a:cubicBezTo>
                    <a:cubicBezTo>
                      <a:pt x="2180" y="4403"/>
                      <a:pt x="2185" y="4381"/>
                      <a:pt x="2172" y="4372"/>
                    </a:cubicBezTo>
                    <a:cubicBezTo>
                      <a:pt x="2146" y="4354"/>
                      <a:pt x="2082" y="4342"/>
                      <a:pt x="2082" y="4342"/>
                    </a:cubicBezTo>
                    <a:cubicBezTo>
                      <a:pt x="2058" y="4245"/>
                      <a:pt x="2063" y="4226"/>
                      <a:pt x="1962" y="4192"/>
                    </a:cubicBezTo>
                    <a:cubicBezTo>
                      <a:pt x="1906" y="4150"/>
                      <a:pt x="1853" y="4129"/>
                      <a:pt x="1797" y="4087"/>
                    </a:cubicBezTo>
                    <a:cubicBezTo>
                      <a:pt x="1767" y="4027"/>
                      <a:pt x="1729" y="3977"/>
                      <a:pt x="1692" y="3922"/>
                    </a:cubicBezTo>
                    <a:cubicBezTo>
                      <a:pt x="1690" y="3910"/>
                      <a:pt x="1667" y="3792"/>
                      <a:pt x="1662" y="3787"/>
                    </a:cubicBezTo>
                    <a:cubicBezTo>
                      <a:pt x="1647" y="3772"/>
                      <a:pt x="1622" y="3775"/>
                      <a:pt x="1602" y="3772"/>
                    </a:cubicBezTo>
                    <a:cubicBezTo>
                      <a:pt x="1557" y="3765"/>
                      <a:pt x="1512" y="3762"/>
                      <a:pt x="1467" y="3757"/>
                    </a:cubicBezTo>
                    <a:cubicBezTo>
                      <a:pt x="1452" y="3737"/>
                      <a:pt x="1428" y="3721"/>
                      <a:pt x="1422" y="3697"/>
                    </a:cubicBezTo>
                    <a:cubicBezTo>
                      <a:pt x="1404" y="3624"/>
                      <a:pt x="1434" y="3535"/>
                      <a:pt x="1392" y="3472"/>
                    </a:cubicBezTo>
                    <a:cubicBezTo>
                      <a:pt x="1369" y="3437"/>
                      <a:pt x="1335" y="3419"/>
                      <a:pt x="1302" y="3397"/>
                    </a:cubicBezTo>
                    <a:cubicBezTo>
                      <a:pt x="1292" y="3382"/>
                      <a:pt x="1278" y="3369"/>
                      <a:pt x="1272" y="3352"/>
                    </a:cubicBezTo>
                    <a:cubicBezTo>
                      <a:pt x="1262" y="3323"/>
                      <a:pt x="1271" y="3289"/>
                      <a:pt x="1257" y="3262"/>
                    </a:cubicBezTo>
                    <a:cubicBezTo>
                      <a:pt x="1244" y="3237"/>
                      <a:pt x="1215" y="3223"/>
                      <a:pt x="1197" y="3202"/>
                    </a:cubicBezTo>
                    <a:cubicBezTo>
                      <a:pt x="1185" y="3188"/>
                      <a:pt x="1182" y="3167"/>
                      <a:pt x="1167" y="3157"/>
                    </a:cubicBezTo>
                    <a:cubicBezTo>
                      <a:pt x="1124" y="3128"/>
                      <a:pt x="934" y="3116"/>
                      <a:pt x="897" y="3112"/>
                    </a:cubicBezTo>
                    <a:cubicBezTo>
                      <a:pt x="907" y="3062"/>
                      <a:pt x="935" y="3012"/>
                      <a:pt x="927" y="2962"/>
                    </a:cubicBezTo>
                    <a:cubicBezTo>
                      <a:pt x="923" y="2937"/>
                      <a:pt x="886" y="2933"/>
                      <a:pt x="867" y="2917"/>
                    </a:cubicBezTo>
                    <a:cubicBezTo>
                      <a:pt x="851" y="2903"/>
                      <a:pt x="836" y="2888"/>
                      <a:pt x="822" y="2872"/>
                    </a:cubicBezTo>
                    <a:cubicBezTo>
                      <a:pt x="761" y="2798"/>
                      <a:pt x="703" y="2720"/>
                      <a:pt x="642" y="2647"/>
                    </a:cubicBezTo>
                    <a:cubicBezTo>
                      <a:pt x="595" y="2591"/>
                      <a:pt x="513" y="2533"/>
                      <a:pt x="462" y="2482"/>
                    </a:cubicBezTo>
                    <a:cubicBezTo>
                      <a:pt x="445" y="2465"/>
                      <a:pt x="394" y="2399"/>
                      <a:pt x="372" y="2377"/>
                    </a:cubicBezTo>
                    <a:cubicBezTo>
                      <a:pt x="354" y="2359"/>
                      <a:pt x="331" y="2349"/>
                      <a:pt x="312" y="2332"/>
                    </a:cubicBezTo>
                    <a:cubicBezTo>
                      <a:pt x="280" y="2304"/>
                      <a:pt x="222" y="2242"/>
                      <a:pt x="222" y="2242"/>
                    </a:cubicBezTo>
                    <a:cubicBezTo>
                      <a:pt x="186" y="2062"/>
                      <a:pt x="266" y="1858"/>
                      <a:pt x="162" y="1702"/>
                    </a:cubicBezTo>
                    <a:cubicBezTo>
                      <a:pt x="180" y="1620"/>
                      <a:pt x="219" y="1553"/>
                      <a:pt x="162" y="1477"/>
                    </a:cubicBezTo>
                    <a:cubicBezTo>
                      <a:pt x="149" y="1459"/>
                      <a:pt x="122" y="1457"/>
                      <a:pt x="102" y="1447"/>
                    </a:cubicBezTo>
                    <a:cubicBezTo>
                      <a:pt x="92" y="1422"/>
                      <a:pt x="61" y="1397"/>
                      <a:pt x="72" y="1372"/>
                    </a:cubicBezTo>
                    <a:cubicBezTo>
                      <a:pt x="98" y="1316"/>
                      <a:pt x="183" y="1279"/>
                      <a:pt x="237" y="1252"/>
                    </a:cubicBezTo>
                    <a:cubicBezTo>
                      <a:pt x="190" y="1182"/>
                      <a:pt x="140" y="1117"/>
                      <a:pt x="102" y="1042"/>
                    </a:cubicBezTo>
                    <a:cubicBezTo>
                      <a:pt x="84" y="913"/>
                      <a:pt x="53" y="790"/>
                      <a:pt x="12" y="667"/>
                    </a:cubicBezTo>
                    <a:cubicBezTo>
                      <a:pt x="70" y="522"/>
                      <a:pt x="0" y="632"/>
                      <a:pt x="207" y="577"/>
                    </a:cubicBezTo>
                    <a:cubicBezTo>
                      <a:pt x="272" y="560"/>
                      <a:pt x="318" y="474"/>
                      <a:pt x="357" y="427"/>
                    </a:cubicBezTo>
                    <a:cubicBezTo>
                      <a:pt x="401" y="375"/>
                      <a:pt x="414" y="375"/>
                      <a:pt x="477" y="337"/>
                    </a:cubicBezTo>
                    <a:cubicBezTo>
                      <a:pt x="503" y="231"/>
                      <a:pt x="503" y="242"/>
                      <a:pt x="582" y="172"/>
                    </a:cubicBezTo>
                    <a:cubicBezTo>
                      <a:pt x="685" y="80"/>
                      <a:pt x="616" y="111"/>
                      <a:pt x="702" y="82"/>
                    </a:cubicBezTo>
                    <a:cubicBezTo>
                      <a:pt x="792" y="87"/>
                      <a:pt x="882" y="100"/>
                      <a:pt x="972" y="97"/>
                    </a:cubicBezTo>
                    <a:cubicBezTo>
                      <a:pt x="1023" y="95"/>
                      <a:pt x="1072" y="77"/>
                      <a:pt x="1122" y="67"/>
                    </a:cubicBezTo>
                    <a:cubicBezTo>
                      <a:pt x="1191" y="53"/>
                      <a:pt x="1262" y="57"/>
                      <a:pt x="1332" y="52"/>
                    </a:cubicBezTo>
                    <a:cubicBezTo>
                      <a:pt x="1408" y="1"/>
                      <a:pt x="1389" y="0"/>
                      <a:pt x="1527" y="37"/>
                    </a:cubicBezTo>
                    <a:cubicBezTo>
                      <a:pt x="1555" y="45"/>
                      <a:pt x="1573" y="77"/>
                      <a:pt x="1602" y="82"/>
                    </a:cubicBezTo>
                    <a:cubicBezTo>
                      <a:pt x="1696" y="98"/>
                      <a:pt x="1792" y="92"/>
                      <a:pt x="1887" y="97"/>
                    </a:cubicBezTo>
                    <a:cubicBezTo>
                      <a:pt x="1934" y="160"/>
                      <a:pt x="1954" y="225"/>
                      <a:pt x="1992" y="292"/>
                    </a:cubicBezTo>
                    <a:cubicBezTo>
                      <a:pt x="2001" y="308"/>
                      <a:pt x="2005" y="332"/>
                      <a:pt x="2022" y="337"/>
                    </a:cubicBezTo>
                    <a:cubicBezTo>
                      <a:pt x="2075" y="353"/>
                      <a:pt x="2132" y="347"/>
                      <a:pt x="2187" y="352"/>
                    </a:cubicBezTo>
                    <a:cubicBezTo>
                      <a:pt x="2207" y="372"/>
                      <a:pt x="2220" y="405"/>
                      <a:pt x="2247" y="412"/>
                    </a:cubicBezTo>
                    <a:cubicBezTo>
                      <a:pt x="2310" y="428"/>
                      <a:pt x="2483" y="344"/>
                      <a:pt x="2547" y="337"/>
                    </a:cubicBezTo>
                    <a:cubicBezTo>
                      <a:pt x="2632" y="327"/>
                      <a:pt x="2717" y="327"/>
                      <a:pt x="2802" y="322"/>
                    </a:cubicBezTo>
                    <a:cubicBezTo>
                      <a:pt x="2817" y="312"/>
                      <a:pt x="2837" y="307"/>
                      <a:pt x="2847" y="292"/>
                    </a:cubicBezTo>
                    <a:cubicBezTo>
                      <a:pt x="2889" y="229"/>
                      <a:pt x="2825" y="208"/>
                      <a:pt x="2907" y="262"/>
                    </a:cubicBezTo>
                    <a:cubicBezTo>
                      <a:pt x="2946" y="320"/>
                      <a:pt x="2927" y="315"/>
                      <a:pt x="3012" y="322"/>
                    </a:cubicBezTo>
                    <a:cubicBezTo>
                      <a:pt x="3177" y="335"/>
                      <a:pt x="3507" y="352"/>
                      <a:pt x="3507" y="352"/>
                    </a:cubicBezTo>
                    <a:cubicBezTo>
                      <a:pt x="3522" y="407"/>
                      <a:pt x="3530" y="465"/>
                      <a:pt x="3552" y="517"/>
                    </a:cubicBezTo>
                    <a:cubicBezTo>
                      <a:pt x="3560" y="536"/>
                      <a:pt x="3587" y="543"/>
                      <a:pt x="3597" y="562"/>
                    </a:cubicBezTo>
                    <a:cubicBezTo>
                      <a:pt x="3612" y="590"/>
                      <a:pt x="3600" y="636"/>
                      <a:pt x="3627" y="652"/>
                    </a:cubicBezTo>
                    <a:cubicBezTo>
                      <a:pt x="3670" y="677"/>
                      <a:pt x="3727" y="662"/>
                      <a:pt x="3777" y="667"/>
                    </a:cubicBezTo>
                    <a:cubicBezTo>
                      <a:pt x="3827" y="642"/>
                      <a:pt x="3902" y="642"/>
                      <a:pt x="3927" y="592"/>
                    </a:cubicBezTo>
                    <a:cubicBezTo>
                      <a:pt x="3965" y="516"/>
                      <a:pt x="3965" y="398"/>
                      <a:pt x="4047" y="352"/>
                    </a:cubicBezTo>
                    <a:cubicBezTo>
                      <a:pt x="4115" y="314"/>
                      <a:pt x="4201" y="297"/>
                      <a:pt x="4272" y="262"/>
                    </a:cubicBezTo>
                    <a:cubicBezTo>
                      <a:pt x="4417" y="267"/>
                      <a:pt x="4564" y="254"/>
                      <a:pt x="4707" y="277"/>
                    </a:cubicBezTo>
                    <a:cubicBezTo>
                      <a:pt x="4729" y="281"/>
                      <a:pt x="4753" y="321"/>
                      <a:pt x="4737" y="337"/>
                    </a:cubicBezTo>
                    <a:cubicBezTo>
                      <a:pt x="4708" y="366"/>
                      <a:pt x="4657" y="357"/>
                      <a:pt x="4617" y="367"/>
                    </a:cubicBezTo>
                    <a:cubicBezTo>
                      <a:pt x="4597" y="426"/>
                      <a:pt x="4567" y="511"/>
                      <a:pt x="4512" y="547"/>
                    </a:cubicBezTo>
                    <a:cubicBezTo>
                      <a:pt x="4467" y="576"/>
                      <a:pt x="4412" y="587"/>
                      <a:pt x="4362" y="607"/>
                    </a:cubicBezTo>
                    <a:cubicBezTo>
                      <a:pt x="4369" y="628"/>
                      <a:pt x="4419" y="724"/>
                      <a:pt x="4377" y="757"/>
                    </a:cubicBezTo>
                    <a:cubicBezTo>
                      <a:pt x="4343" y="783"/>
                      <a:pt x="4296" y="786"/>
                      <a:pt x="4257" y="802"/>
                    </a:cubicBezTo>
                    <a:cubicBezTo>
                      <a:pt x="4182" y="833"/>
                      <a:pt x="4109" y="866"/>
                      <a:pt x="4032" y="892"/>
                    </a:cubicBezTo>
                    <a:cubicBezTo>
                      <a:pt x="3935" y="1022"/>
                      <a:pt x="3979" y="1086"/>
                      <a:pt x="4002" y="1222"/>
                    </a:cubicBezTo>
                    <a:cubicBezTo>
                      <a:pt x="3984" y="1329"/>
                      <a:pt x="3997" y="1388"/>
                      <a:pt x="4032" y="1492"/>
                    </a:cubicBezTo>
                    <a:cubicBezTo>
                      <a:pt x="4022" y="1507"/>
                      <a:pt x="4016" y="1526"/>
                      <a:pt x="4002" y="1537"/>
                    </a:cubicBezTo>
                    <a:cubicBezTo>
                      <a:pt x="3990" y="1547"/>
                      <a:pt x="3968" y="1541"/>
                      <a:pt x="3957" y="1552"/>
                    </a:cubicBezTo>
                    <a:cubicBezTo>
                      <a:pt x="3946" y="1563"/>
                      <a:pt x="3953" y="1586"/>
                      <a:pt x="3942" y="1597"/>
                    </a:cubicBezTo>
                    <a:cubicBezTo>
                      <a:pt x="3913" y="1626"/>
                      <a:pt x="3871" y="1635"/>
                      <a:pt x="3837" y="1657"/>
                    </a:cubicBezTo>
                    <a:cubicBezTo>
                      <a:pt x="3832" y="1717"/>
                      <a:pt x="3839" y="1779"/>
                      <a:pt x="3822" y="1837"/>
                    </a:cubicBezTo>
                    <a:cubicBezTo>
                      <a:pt x="3817" y="1854"/>
                      <a:pt x="3790" y="1854"/>
                      <a:pt x="3777" y="1867"/>
                    </a:cubicBezTo>
                    <a:cubicBezTo>
                      <a:pt x="3764" y="1880"/>
                      <a:pt x="3757" y="1897"/>
                      <a:pt x="3747" y="1912"/>
                    </a:cubicBezTo>
                    <a:cubicBezTo>
                      <a:pt x="3737" y="1957"/>
                      <a:pt x="3732" y="2003"/>
                      <a:pt x="3717" y="2047"/>
                    </a:cubicBezTo>
                    <a:cubicBezTo>
                      <a:pt x="3711" y="2064"/>
                      <a:pt x="3693" y="2075"/>
                      <a:pt x="3687" y="2092"/>
                    </a:cubicBezTo>
                    <a:cubicBezTo>
                      <a:pt x="3658" y="2168"/>
                      <a:pt x="3664" y="2242"/>
                      <a:pt x="3627" y="2317"/>
                    </a:cubicBezTo>
                    <a:cubicBezTo>
                      <a:pt x="3626" y="2323"/>
                      <a:pt x="3610" y="2420"/>
                      <a:pt x="3597" y="2437"/>
                    </a:cubicBezTo>
                    <a:cubicBezTo>
                      <a:pt x="3541" y="2511"/>
                      <a:pt x="3472" y="2544"/>
                      <a:pt x="3387" y="2572"/>
                    </a:cubicBezTo>
                    <a:cubicBezTo>
                      <a:pt x="3377" y="2612"/>
                      <a:pt x="3367" y="2652"/>
                      <a:pt x="3357" y="2692"/>
                    </a:cubicBezTo>
                    <a:cubicBezTo>
                      <a:pt x="3344" y="2745"/>
                      <a:pt x="3369" y="2966"/>
                      <a:pt x="3312" y="3052"/>
                    </a:cubicBezTo>
                    <a:cubicBezTo>
                      <a:pt x="3280" y="3099"/>
                      <a:pt x="3242" y="3142"/>
                      <a:pt x="3207" y="3187"/>
                    </a:cubicBezTo>
                    <a:cubicBezTo>
                      <a:pt x="3176" y="3227"/>
                      <a:pt x="3159" y="3309"/>
                      <a:pt x="3117" y="3337"/>
                    </a:cubicBezTo>
                    <a:cubicBezTo>
                      <a:pt x="3100" y="3348"/>
                      <a:pt x="3077" y="3347"/>
                      <a:pt x="3057" y="3352"/>
                    </a:cubicBezTo>
                    <a:cubicBezTo>
                      <a:pt x="2968" y="3316"/>
                      <a:pt x="2923" y="3295"/>
                      <a:pt x="2892" y="3202"/>
                    </a:cubicBezTo>
                    <a:cubicBezTo>
                      <a:pt x="2904" y="3053"/>
                      <a:pt x="2931" y="2885"/>
                      <a:pt x="2757" y="2827"/>
                    </a:cubicBezTo>
                    <a:cubicBezTo>
                      <a:pt x="2631" y="2733"/>
                      <a:pt x="2581" y="2770"/>
                      <a:pt x="2397" y="2782"/>
                    </a:cubicBezTo>
                    <a:cubicBezTo>
                      <a:pt x="2344" y="2817"/>
                      <a:pt x="2289" y="2828"/>
                      <a:pt x="2232" y="2857"/>
                    </a:cubicBezTo>
                    <a:cubicBezTo>
                      <a:pt x="2217" y="2882"/>
                      <a:pt x="2208" y="2911"/>
                      <a:pt x="2187" y="2932"/>
                    </a:cubicBezTo>
                    <a:cubicBezTo>
                      <a:pt x="2176" y="2943"/>
                      <a:pt x="2153" y="2936"/>
                      <a:pt x="2142" y="2947"/>
                    </a:cubicBezTo>
                    <a:cubicBezTo>
                      <a:pt x="2126" y="2963"/>
                      <a:pt x="2122" y="2987"/>
                      <a:pt x="2112" y="3007"/>
                    </a:cubicBezTo>
                    <a:cubicBezTo>
                      <a:pt x="2117" y="3042"/>
                      <a:pt x="2124" y="3077"/>
                      <a:pt x="2127" y="3112"/>
                    </a:cubicBezTo>
                    <a:cubicBezTo>
                      <a:pt x="2139" y="3237"/>
                      <a:pt x="2139" y="3363"/>
                      <a:pt x="2157" y="3487"/>
                    </a:cubicBezTo>
                    <a:cubicBezTo>
                      <a:pt x="2165" y="3542"/>
                      <a:pt x="2307" y="3562"/>
                      <a:pt x="2307" y="3562"/>
                    </a:cubicBezTo>
                    <a:cubicBezTo>
                      <a:pt x="2327" y="3587"/>
                      <a:pt x="2354" y="3608"/>
                      <a:pt x="2367" y="3637"/>
                    </a:cubicBezTo>
                    <a:cubicBezTo>
                      <a:pt x="2392" y="3693"/>
                      <a:pt x="2387" y="3773"/>
                      <a:pt x="2412" y="3832"/>
                    </a:cubicBezTo>
                    <a:cubicBezTo>
                      <a:pt x="2442" y="3903"/>
                      <a:pt x="2531" y="3928"/>
                      <a:pt x="2577" y="3997"/>
                    </a:cubicBezTo>
                    <a:cubicBezTo>
                      <a:pt x="2582" y="4122"/>
                      <a:pt x="2592" y="4372"/>
                      <a:pt x="2592" y="4372"/>
                    </a:cubicBezTo>
                  </a:path>
                </a:pathLst>
              </a:custGeom>
              <a:solidFill>
                <a:srgbClr val="969696"/>
              </a:solidFill>
              <a:ln w="9525">
                <a:solidFill>
                  <a:srgbClr val="F8F8F8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25761" name="Freeform 106"/>
              <p:cNvSpPr>
                <a:spLocks/>
              </p:cNvSpPr>
              <p:nvPr/>
            </p:nvSpPr>
            <p:spPr bwMode="auto">
              <a:xfrm>
                <a:off x="7680" y="4679"/>
                <a:ext cx="1950" cy="3106"/>
              </a:xfrm>
              <a:custGeom>
                <a:avLst/>
                <a:gdLst>
                  <a:gd name="T0" fmla="*/ 1020 w 1950"/>
                  <a:gd name="T1" fmla="*/ 61 h 3106"/>
                  <a:gd name="T2" fmla="*/ 480 w 1950"/>
                  <a:gd name="T3" fmla="*/ 676 h 3106"/>
                  <a:gd name="T4" fmla="*/ 420 w 1950"/>
                  <a:gd name="T5" fmla="*/ 856 h 3106"/>
                  <a:gd name="T6" fmla="*/ 360 w 1950"/>
                  <a:gd name="T7" fmla="*/ 1096 h 3106"/>
                  <a:gd name="T8" fmla="*/ 330 w 1950"/>
                  <a:gd name="T9" fmla="*/ 1306 h 3106"/>
                  <a:gd name="T10" fmla="*/ 270 w 1950"/>
                  <a:gd name="T11" fmla="*/ 1366 h 3106"/>
                  <a:gd name="T12" fmla="*/ 210 w 1950"/>
                  <a:gd name="T13" fmla="*/ 1456 h 3106"/>
                  <a:gd name="T14" fmla="*/ 60 w 1950"/>
                  <a:gd name="T15" fmla="*/ 1501 h 3106"/>
                  <a:gd name="T16" fmla="*/ 0 w 1950"/>
                  <a:gd name="T17" fmla="*/ 2026 h 3106"/>
                  <a:gd name="T18" fmla="*/ 240 w 1950"/>
                  <a:gd name="T19" fmla="*/ 2101 h 3106"/>
                  <a:gd name="T20" fmla="*/ 360 w 1950"/>
                  <a:gd name="T21" fmla="*/ 2251 h 3106"/>
                  <a:gd name="T22" fmla="*/ 480 w 1950"/>
                  <a:gd name="T23" fmla="*/ 2281 h 3106"/>
                  <a:gd name="T24" fmla="*/ 600 w 1950"/>
                  <a:gd name="T25" fmla="*/ 2416 h 3106"/>
                  <a:gd name="T26" fmla="*/ 630 w 1950"/>
                  <a:gd name="T27" fmla="*/ 2551 h 3106"/>
                  <a:gd name="T28" fmla="*/ 720 w 1950"/>
                  <a:gd name="T29" fmla="*/ 2641 h 3106"/>
                  <a:gd name="T30" fmla="*/ 765 w 1950"/>
                  <a:gd name="T31" fmla="*/ 2701 h 3106"/>
                  <a:gd name="T32" fmla="*/ 825 w 1950"/>
                  <a:gd name="T33" fmla="*/ 2716 h 3106"/>
                  <a:gd name="T34" fmla="*/ 1020 w 1950"/>
                  <a:gd name="T35" fmla="*/ 2986 h 3106"/>
                  <a:gd name="T36" fmla="*/ 1125 w 1950"/>
                  <a:gd name="T37" fmla="*/ 3106 h 3106"/>
                  <a:gd name="T38" fmla="*/ 1200 w 1950"/>
                  <a:gd name="T39" fmla="*/ 2956 h 3106"/>
                  <a:gd name="T40" fmla="*/ 1380 w 1950"/>
                  <a:gd name="T41" fmla="*/ 2701 h 3106"/>
                  <a:gd name="T42" fmla="*/ 1410 w 1950"/>
                  <a:gd name="T43" fmla="*/ 2581 h 3106"/>
                  <a:gd name="T44" fmla="*/ 1440 w 1950"/>
                  <a:gd name="T45" fmla="*/ 2536 h 3106"/>
                  <a:gd name="T46" fmla="*/ 1470 w 1950"/>
                  <a:gd name="T47" fmla="*/ 2401 h 3106"/>
                  <a:gd name="T48" fmla="*/ 1530 w 1950"/>
                  <a:gd name="T49" fmla="*/ 2311 h 3106"/>
                  <a:gd name="T50" fmla="*/ 1560 w 1950"/>
                  <a:gd name="T51" fmla="*/ 2236 h 3106"/>
                  <a:gd name="T52" fmla="*/ 1620 w 1950"/>
                  <a:gd name="T53" fmla="*/ 2176 h 3106"/>
                  <a:gd name="T54" fmla="*/ 1830 w 1950"/>
                  <a:gd name="T55" fmla="*/ 1951 h 3106"/>
                  <a:gd name="T56" fmla="*/ 1890 w 1950"/>
                  <a:gd name="T57" fmla="*/ 1501 h 3106"/>
                  <a:gd name="T58" fmla="*/ 1950 w 1950"/>
                  <a:gd name="T59" fmla="*/ 1081 h 3106"/>
                  <a:gd name="T60" fmla="*/ 1920 w 1950"/>
                  <a:gd name="T61" fmla="*/ 976 h 3106"/>
                  <a:gd name="T62" fmla="*/ 1395 w 1950"/>
                  <a:gd name="T63" fmla="*/ 826 h 3106"/>
                  <a:gd name="T64" fmla="*/ 1230 w 1950"/>
                  <a:gd name="T65" fmla="*/ 796 h 3106"/>
                  <a:gd name="T66" fmla="*/ 1185 w 1950"/>
                  <a:gd name="T67" fmla="*/ 751 h 3106"/>
                  <a:gd name="T68" fmla="*/ 1140 w 1950"/>
                  <a:gd name="T69" fmla="*/ 721 h 3106"/>
                  <a:gd name="T70" fmla="*/ 1110 w 1950"/>
                  <a:gd name="T71" fmla="*/ 676 h 3106"/>
                  <a:gd name="T72" fmla="*/ 1140 w 1950"/>
                  <a:gd name="T73" fmla="*/ 631 h 3106"/>
                  <a:gd name="T74" fmla="*/ 1065 w 1950"/>
                  <a:gd name="T75" fmla="*/ 511 h 3106"/>
                  <a:gd name="T76" fmla="*/ 1095 w 1950"/>
                  <a:gd name="T77" fmla="*/ 391 h 3106"/>
                  <a:gd name="T78" fmla="*/ 1140 w 1950"/>
                  <a:gd name="T79" fmla="*/ 211 h 3106"/>
                  <a:gd name="T80" fmla="*/ 1095 w 1950"/>
                  <a:gd name="T81" fmla="*/ 166 h 3106"/>
                  <a:gd name="T82" fmla="*/ 1080 w 1950"/>
                  <a:gd name="T83" fmla="*/ 121 h 3106"/>
                  <a:gd name="T84" fmla="*/ 1020 w 1950"/>
                  <a:gd name="T85" fmla="*/ 61 h 310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950"/>
                  <a:gd name="T130" fmla="*/ 0 h 3106"/>
                  <a:gd name="T131" fmla="*/ 1950 w 1950"/>
                  <a:gd name="T132" fmla="*/ 3106 h 310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950" h="3106">
                    <a:moveTo>
                      <a:pt x="1020" y="61"/>
                    </a:moveTo>
                    <a:lnTo>
                      <a:pt x="480" y="676"/>
                    </a:lnTo>
                    <a:cubicBezTo>
                      <a:pt x="440" y="735"/>
                      <a:pt x="435" y="787"/>
                      <a:pt x="420" y="856"/>
                    </a:cubicBezTo>
                    <a:cubicBezTo>
                      <a:pt x="402" y="937"/>
                      <a:pt x="376" y="1014"/>
                      <a:pt x="360" y="1096"/>
                    </a:cubicBezTo>
                    <a:cubicBezTo>
                      <a:pt x="354" y="1166"/>
                      <a:pt x="371" y="1248"/>
                      <a:pt x="330" y="1306"/>
                    </a:cubicBezTo>
                    <a:cubicBezTo>
                      <a:pt x="314" y="1329"/>
                      <a:pt x="288" y="1344"/>
                      <a:pt x="270" y="1366"/>
                    </a:cubicBezTo>
                    <a:cubicBezTo>
                      <a:pt x="247" y="1394"/>
                      <a:pt x="245" y="1446"/>
                      <a:pt x="210" y="1456"/>
                    </a:cubicBezTo>
                    <a:cubicBezTo>
                      <a:pt x="160" y="1471"/>
                      <a:pt x="110" y="1486"/>
                      <a:pt x="60" y="1501"/>
                    </a:cubicBezTo>
                    <a:cubicBezTo>
                      <a:pt x="1" y="1855"/>
                      <a:pt x="20" y="1680"/>
                      <a:pt x="0" y="2026"/>
                    </a:cubicBezTo>
                    <a:cubicBezTo>
                      <a:pt x="71" y="2074"/>
                      <a:pt x="159" y="2074"/>
                      <a:pt x="240" y="2101"/>
                    </a:cubicBezTo>
                    <a:cubicBezTo>
                      <a:pt x="270" y="2145"/>
                      <a:pt x="309" y="2228"/>
                      <a:pt x="360" y="2251"/>
                    </a:cubicBezTo>
                    <a:cubicBezTo>
                      <a:pt x="398" y="2268"/>
                      <a:pt x="440" y="2271"/>
                      <a:pt x="480" y="2281"/>
                    </a:cubicBezTo>
                    <a:cubicBezTo>
                      <a:pt x="524" y="2325"/>
                      <a:pt x="556" y="2372"/>
                      <a:pt x="600" y="2416"/>
                    </a:cubicBezTo>
                    <a:cubicBezTo>
                      <a:pt x="611" y="2461"/>
                      <a:pt x="605" y="2512"/>
                      <a:pt x="630" y="2551"/>
                    </a:cubicBezTo>
                    <a:cubicBezTo>
                      <a:pt x="653" y="2587"/>
                      <a:pt x="695" y="2607"/>
                      <a:pt x="720" y="2641"/>
                    </a:cubicBezTo>
                    <a:cubicBezTo>
                      <a:pt x="735" y="2661"/>
                      <a:pt x="745" y="2686"/>
                      <a:pt x="765" y="2701"/>
                    </a:cubicBezTo>
                    <a:cubicBezTo>
                      <a:pt x="782" y="2713"/>
                      <a:pt x="805" y="2711"/>
                      <a:pt x="825" y="2716"/>
                    </a:cubicBezTo>
                    <a:cubicBezTo>
                      <a:pt x="870" y="2851"/>
                      <a:pt x="912" y="2878"/>
                      <a:pt x="1020" y="2986"/>
                    </a:cubicBezTo>
                    <a:cubicBezTo>
                      <a:pt x="1040" y="3006"/>
                      <a:pt x="1106" y="3087"/>
                      <a:pt x="1125" y="3106"/>
                    </a:cubicBezTo>
                    <a:cubicBezTo>
                      <a:pt x="1144" y="3077"/>
                      <a:pt x="1196" y="2962"/>
                      <a:pt x="1200" y="2956"/>
                    </a:cubicBezTo>
                    <a:cubicBezTo>
                      <a:pt x="1396" y="2661"/>
                      <a:pt x="1223" y="3014"/>
                      <a:pt x="1380" y="2701"/>
                    </a:cubicBezTo>
                    <a:cubicBezTo>
                      <a:pt x="1408" y="2645"/>
                      <a:pt x="1384" y="2649"/>
                      <a:pt x="1410" y="2581"/>
                    </a:cubicBezTo>
                    <a:cubicBezTo>
                      <a:pt x="1416" y="2564"/>
                      <a:pt x="1432" y="2552"/>
                      <a:pt x="1440" y="2536"/>
                    </a:cubicBezTo>
                    <a:cubicBezTo>
                      <a:pt x="1485" y="2445"/>
                      <a:pt x="1412" y="2539"/>
                      <a:pt x="1470" y="2401"/>
                    </a:cubicBezTo>
                    <a:cubicBezTo>
                      <a:pt x="1484" y="2368"/>
                      <a:pt x="1510" y="2341"/>
                      <a:pt x="1530" y="2311"/>
                    </a:cubicBezTo>
                    <a:cubicBezTo>
                      <a:pt x="1545" y="2289"/>
                      <a:pt x="1545" y="2258"/>
                      <a:pt x="1560" y="2236"/>
                    </a:cubicBezTo>
                    <a:cubicBezTo>
                      <a:pt x="1576" y="2212"/>
                      <a:pt x="1602" y="2197"/>
                      <a:pt x="1620" y="2176"/>
                    </a:cubicBezTo>
                    <a:cubicBezTo>
                      <a:pt x="1687" y="2098"/>
                      <a:pt x="1768" y="2034"/>
                      <a:pt x="1830" y="1951"/>
                    </a:cubicBezTo>
                    <a:cubicBezTo>
                      <a:pt x="1877" y="1809"/>
                      <a:pt x="1875" y="1644"/>
                      <a:pt x="1890" y="1501"/>
                    </a:cubicBezTo>
                    <a:cubicBezTo>
                      <a:pt x="1905" y="1361"/>
                      <a:pt x="1922" y="1219"/>
                      <a:pt x="1950" y="1081"/>
                    </a:cubicBezTo>
                    <a:cubicBezTo>
                      <a:pt x="1948" y="1075"/>
                      <a:pt x="1928" y="988"/>
                      <a:pt x="1920" y="976"/>
                    </a:cubicBezTo>
                    <a:cubicBezTo>
                      <a:pt x="1802" y="811"/>
                      <a:pt x="1567" y="835"/>
                      <a:pt x="1395" y="826"/>
                    </a:cubicBezTo>
                    <a:cubicBezTo>
                      <a:pt x="1340" y="815"/>
                      <a:pt x="1281" y="819"/>
                      <a:pt x="1230" y="796"/>
                    </a:cubicBezTo>
                    <a:cubicBezTo>
                      <a:pt x="1211" y="787"/>
                      <a:pt x="1201" y="765"/>
                      <a:pt x="1185" y="751"/>
                    </a:cubicBezTo>
                    <a:cubicBezTo>
                      <a:pt x="1171" y="739"/>
                      <a:pt x="1155" y="731"/>
                      <a:pt x="1140" y="721"/>
                    </a:cubicBezTo>
                    <a:cubicBezTo>
                      <a:pt x="1130" y="706"/>
                      <a:pt x="1110" y="694"/>
                      <a:pt x="1110" y="676"/>
                    </a:cubicBezTo>
                    <a:cubicBezTo>
                      <a:pt x="1110" y="658"/>
                      <a:pt x="1145" y="648"/>
                      <a:pt x="1140" y="631"/>
                    </a:cubicBezTo>
                    <a:cubicBezTo>
                      <a:pt x="1128" y="585"/>
                      <a:pt x="1065" y="511"/>
                      <a:pt x="1065" y="511"/>
                    </a:cubicBezTo>
                    <a:cubicBezTo>
                      <a:pt x="1078" y="472"/>
                      <a:pt x="1095" y="432"/>
                      <a:pt x="1095" y="391"/>
                    </a:cubicBezTo>
                    <a:cubicBezTo>
                      <a:pt x="1147" y="313"/>
                      <a:pt x="1182" y="305"/>
                      <a:pt x="1140" y="211"/>
                    </a:cubicBezTo>
                    <a:cubicBezTo>
                      <a:pt x="1131" y="192"/>
                      <a:pt x="1110" y="181"/>
                      <a:pt x="1095" y="166"/>
                    </a:cubicBezTo>
                    <a:cubicBezTo>
                      <a:pt x="1090" y="151"/>
                      <a:pt x="1090" y="133"/>
                      <a:pt x="1080" y="121"/>
                    </a:cubicBezTo>
                    <a:cubicBezTo>
                      <a:pt x="983" y="0"/>
                      <a:pt x="1069" y="160"/>
                      <a:pt x="1020" y="61"/>
                    </a:cubicBezTo>
                    <a:close/>
                  </a:path>
                </a:pathLst>
              </a:custGeom>
              <a:solidFill>
                <a:srgbClr val="969696"/>
              </a:solidFill>
              <a:ln w="9525">
                <a:solidFill>
                  <a:srgbClr val="F8F8F8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</p:grpSp>
        <p:sp>
          <p:nvSpPr>
            <p:cNvPr id="25728" name="Text Box 107"/>
            <p:cNvSpPr txBox="1">
              <a:spLocks noChangeArrowheads="1"/>
            </p:cNvSpPr>
            <p:nvPr/>
          </p:nvSpPr>
          <p:spPr bwMode="auto">
            <a:xfrm>
              <a:off x="7130" y="5664"/>
              <a:ext cx="2289" cy="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Summer Triangle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29" name="Text Box 108"/>
            <p:cNvSpPr txBox="1">
              <a:spLocks noChangeArrowheads="1"/>
            </p:cNvSpPr>
            <p:nvPr/>
          </p:nvSpPr>
          <p:spPr bwMode="auto">
            <a:xfrm>
              <a:off x="3474" y="3251"/>
              <a:ext cx="1198" cy="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N. Am. and Pelican Nebulae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30" name="Text Box 109"/>
            <p:cNvSpPr txBox="1">
              <a:spLocks noChangeArrowheads="1"/>
            </p:cNvSpPr>
            <p:nvPr/>
          </p:nvSpPr>
          <p:spPr bwMode="auto">
            <a:xfrm>
              <a:off x="3645" y="4004"/>
              <a:ext cx="1611" cy="6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Northern Coalsack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grpSp>
          <p:nvGrpSpPr>
            <p:cNvPr id="25731" name="Group 110"/>
            <p:cNvGrpSpPr>
              <a:grpSpLocks/>
            </p:cNvGrpSpPr>
            <p:nvPr/>
          </p:nvGrpSpPr>
          <p:grpSpPr bwMode="auto">
            <a:xfrm flipV="1">
              <a:off x="5655" y="4914"/>
              <a:ext cx="150" cy="159"/>
              <a:chOff x="1464" y="3186"/>
              <a:chExt cx="822" cy="1032"/>
            </a:xfrm>
          </p:grpSpPr>
          <p:sp>
            <p:nvSpPr>
              <p:cNvPr id="25756" name="Oval 111"/>
              <p:cNvSpPr>
                <a:spLocks noChangeArrowheads="1"/>
              </p:cNvSpPr>
              <p:nvPr/>
            </p:nvSpPr>
            <p:spPr bwMode="auto">
              <a:xfrm>
                <a:off x="1819" y="3707"/>
                <a:ext cx="137" cy="150"/>
              </a:xfrm>
              <a:prstGeom prst="ellipse">
                <a:avLst/>
              </a:prstGeom>
              <a:solidFill>
                <a:srgbClr val="000000"/>
              </a:solidFill>
              <a:ln w="3175">
                <a:solidFill>
                  <a:srgbClr val="F8F8F8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Font typeface="Wingdings" pitchFamily="2" charset="2"/>
                  <a:buChar char="¶"/>
                  <a:defRPr sz="3200">
                    <a:solidFill>
                      <a:srgbClr val="FFFF00"/>
                    </a:solidFill>
                    <a:latin typeface="Comic Sans MS" pitchFamily="66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Webdings" pitchFamily="18" charset="2"/>
                  <a:buChar char="þ"/>
                  <a:defRPr sz="2800">
                    <a:solidFill>
                      <a:srgbClr val="FFFF00"/>
                    </a:solidFill>
                    <a:latin typeface="Comic Sans MS" pitchFamily="66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Wingdings 2" pitchFamily="18" charset="2"/>
                  <a:buChar char=""/>
                  <a:defRPr sz="2400">
                    <a:solidFill>
                      <a:srgbClr val="FFFF00"/>
                    </a:solidFill>
                    <a:latin typeface="Comic Sans MS" pitchFamily="66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Wingdings" pitchFamily="2" charset="2"/>
                  <a:buChar char="^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25757" name="Line 112"/>
              <p:cNvSpPr>
                <a:spLocks noChangeShapeType="1"/>
              </p:cNvSpPr>
              <p:nvPr/>
            </p:nvSpPr>
            <p:spPr bwMode="auto">
              <a:xfrm flipV="1">
                <a:off x="1885" y="3186"/>
                <a:ext cx="0" cy="389"/>
              </a:xfrm>
              <a:prstGeom prst="line">
                <a:avLst/>
              </a:prstGeom>
              <a:noFill/>
              <a:ln w="3175">
                <a:solidFill>
                  <a:srgbClr val="F8F8F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25758" name="Line 113"/>
              <p:cNvSpPr>
                <a:spLocks noChangeShapeType="1"/>
              </p:cNvSpPr>
              <p:nvPr/>
            </p:nvSpPr>
            <p:spPr bwMode="auto">
              <a:xfrm flipH="1" flipV="1">
                <a:off x="2013" y="3916"/>
                <a:ext cx="273" cy="295"/>
              </a:xfrm>
              <a:prstGeom prst="line">
                <a:avLst/>
              </a:prstGeom>
              <a:noFill/>
              <a:ln w="3175">
                <a:solidFill>
                  <a:srgbClr val="F8F8F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25759" name="Line 114"/>
              <p:cNvSpPr>
                <a:spLocks noChangeShapeType="1"/>
              </p:cNvSpPr>
              <p:nvPr/>
            </p:nvSpPr>
            <p:spPr bwMode="auto">
              <a:xfrm flipV="1">
                <a:off x="1464" y="3923"/>
                <a:ext cx="273" cy="295"/>
              </a:xfrm>
              <a:prstGeom prst="line">
                <a:avLst/>
              </a:prstGeom>
              <a:noFill/>
              <a:ln w="3175">
                <a:solidFill>
                  <a:srgbClr val="F8F8F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</p:grpSp>
        <p:grpSp>
          <p:nvGrpSpPr>
            <p:cNvPr id="25732" name="Group 115"/>
            <p:cNvGrpSpPr>
              <a:grpSpLocks/>
            </p:cNvGrpSpPr>
            <p:nvPr/>
          </p:nvGrpSpPr>
          <p:grpSpPr bwMode="auto">
            <a:xfrm>
              <a:off x="7311" y="5141"/>
              <a:ext cx="111" cy="87"/>
              <a:chOff x="9924" y="3124"/>
              <a:chExt cx="333" cy="327"/>
            </a:xfrm>
          </p:grpSpPr>
          <p:sp>
            <p:nvSpPr>
              <p:cNvPr id="25751" name="Oval 116"/>
              <p:cNvSpPr>
                <a:spLocks noChangeArrowheads="1"/>
              </p:cNvSpPr>
              <p:nvPr/>
            </p:nvSpPr>
            <p:spPr bwMode="auto">
              <a:xfrm flipV="1">
                <a:off x="10050" y="3249"/>
                <a:ext cx="80" cy="81"/>
              </a:xfrm>
              <a:prstGeom prst="ellipse">
                <a:avLst/>
              </a:prstGeom>
              <a:noFill/>
              <a:ln w="3175">
                <a:solidFill>
                  <a:srgbClr val="F8F8F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Font typeface="Wingdings" pitchFamily="2" charset="2"/>
                  <a:buChar char="¶"/>
                  <a:defRPr sz="3200">
                    <a:solidFill>
                      <a:srgbClr val="FFFF00"/>
                    </a:solidFill>
                    <a:latin typeface="Comic Sans MS" pitchFamily="66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Webdings" pitchFamily="18" charset="2"/>
                  <a:buChar char="þ"/>
                  <a:defRPr sz="2800">
                    <a:solidFill>
                      <a:srgbClr val="FFFF00"/>
                    </a:solidFill>
                    <a:latin typeface="Comic Sans MS" pitchFamily="66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Wingdings 2" pitchFamily="18" charset="2"/>
                  <a:buChar char=""/>
                  <a:defRPr sz="2400">
                    <a:solidFill>
                      <a:srgbClr val="FFFF00"/>
                    </a:solidFill>
                    <a:latin typeface="Comic Sans MS" pitchFamily="66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Wingdings" pitchFamily="2" charset="2"/>
                  <a:buChar char="^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25752" name="Line 117"/>
              <p:cNvSpPr>
                <a:spLocks noChangeShapeType="1"/>
              </p:cNvSpPr>
              <p:nvPr/>
            </p:nvSpPr>
            <p:spPr bwMode="auto">
              <a:xfrm>
                <a:off x="10137" y="3292"/>
                <a:ext cx="120" cy="0"/>
              </a:xfrm>
              <a:prstGeom prst="line">
                <a:avLst/>
              </a:prstGeom>
              <a:noFill/>
              <a:ln w="3175">
                <a:solidFill>
                  <a:srgbClr val="F8F8F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25753" name="Line 118"/>
              <p:cNvSpPr>
                <a:spLocks noChangeShapeType="1"/>
              </p:cNvSpPr>
              <p:nvPr/>
            </p:nvSpPr>
            <p:spPr bwMode="auto">
              <a:xfrm>
                <a:off x="9924" y="3289"/>
                <a:ext cx="120" cy="0"/>
              </a:xfrm>
              <a:prstGeom prst="line">
                <a:avLst/>
              </a:prstGeom>
              <a:noFill/>
              <a:ln w="3175">
                <a:solidFill>
                  <a:srgbClr val="F8F8F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25754" name="Line 119"/>
              <p:cNvSpPr>
                <a:spLocks noChangeShapeType="1"/>
              </p:cNvSpPr>
              <p:nvPr/>
            </p:nvSpPr>
            <p:spPr bwMode="auto">
              <a:xfrm rot="5400000">
                <a:off x="10032" y="3391"/>
                <a:ext cx="120" cy="0"/>
              </a:xfrm>
              <a:prstGeom prst="line">
                <a:avLst/>
              </a:prstGeom>
              <a:noFill/>
              <a:ln w="3175">
                <a:solidFill>
                  <a:srgbClr val="F8F8F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25755" name="Line 120"/>
              <p:cNvSpPr>
                <a:spLocks noChangeShapeType="1"/>
              </p:cNvSpPr>
              <p:nvPr/>
            </p:nvSpPr>
            <p:spPr bwMode="auto">
              <a:xfrm rot="5400000">
                <a:off x="10032" y="3184"/>
                <a:ext cx="120" cy="0"/>
              </a:xfrm>
              <a:prstGeom prst="line">
                <a:avLst/>
              </a:prstGeom>
              <a:noFill/>
              <a:ln w="3175">
                <a:solidFill>
                  <a:srgbClr val="F8F8F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</p:grpSp>
        <p:sp>
          <p:nvSpPr>
            <p:cNvPr id="25733" name="Text Box 121"/>
            <p:cNvSpPr txBox="1">
              <a:spLocks noChangeArrowheads="1"/>
            </p:cNvSpPr>
            <p:nvPr/>
          </p:nvSpPr>
          <p:spPr bwMode="auto">
            <a:xfrm>
              <a:off x="7031" y="5158"/>
              <a:ext cx="1507" cy="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Ring Nebula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34" name="Text Box 122"/>
            <p:cNvSpPr txBox="1">
              <a:spLocks noChangeArrowheads="1"/>
            </p:cNvSpPr>
            <p:nvPr/>
          </p:nvSpPr>
          <p:spPr bwMode="auto">
            <a:xfrm>
              <a:off x="4012" y="6269"/>
              <a:ext cx="1934" cy="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Dumbbell Nebula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grpSp>
          <p:nvGrpSpPr>
            <p:cNvPr id="25735" name="Group 123"/>
            <p:cNvGrpSpPr>
              <a:grpSpLocks/>
            </p:cNvGrpSpPr>
            <p:nvPr/>
          </p:nvGrpSpPr>
          <p:grpSpPr bwMode="auto">
            <a:xfrm>
              <a:off x="5619" y="6401"/>
              <a:ext cx="111" cy="87"/>
              <a:chOff x="9924" y="3124"/>
              <a:chExt cx="333" cy="327"/>
            </a:xfrm>
          </p:grpSpPr>
          <p:sp>
            <p:nvSpPr>
              <p:cNvPr id="25746" name="Oval 124"/>
              <p:cNvSpPr>
                <a:spLocks noChangeArrowheads="1"/>
              </p:cNvSpPr>
              <p:nvPr/>
            </p:nvSpPr>
            <p:spPr bwMode="auto">
              <a:xfrm flipV="1">
                <a:off x="10050" y="3249"/>
                <a:ext cx="80" cy="81"/>
              </a:xfrm>
              <a:prstGeom prst="ellipse">
                <a:avLst/>
              </a:prstGeom>
              <a:noFill/>
              <a:ln w="3175">
                <a:solidFill>
                  <a:srgbClr val="F8F8F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Font typeface="Wingdings" pitchFamily="2" charset="2"/>
                  <a:buChar char="¶"/>
                  <a:defRPr sz="3200">
                    <a:solidFill>
                      <a:srgbClr val="FFFF00"/>
                    </a:solidFill>
                    <a:latin typeface="Comic Sans MS" pitchFamily="66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Webdings" pitchFamily="18" charset="2"/>
                  <a:buChar char="þ"/>
                  <a:defRPr sz="2800">
                    <a:solidFill>
                      <a:srgbClr val="FFFF00"/>
                    </a:solidFill>
                    <a:latin typeface="Comic Sans MS" pitchFamily="66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Wingdings 2" pitchFamily="18" charset="2"/>
                  <a:buChar char=""/>
                  <a:defRPr sz="2400">
                    <a:solidFill>
                      <a:srgbClr val="FFFF00"/>
                    </a:solidFill>
                    <a:latin typeface="Comic Sans MS" pitchFamily="66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Wingdings" pitchFamily="2" charset="2"/>
                  <a:buChar char="^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25747" name="Line 125"/>
              <p:cNvSpPr>
                <a:spLocks noChangeShapeType="1"/>
              </p:cNvSpPr>
              <p:nvPr/>
            </p:nvSpPr>
            <p:spPr bwMode="auto">
              <a:xfrm>
                <a:off x="10137" y="3292"/>
                <a:ext cx="120" cy="0"/>
              </a:xfrm>
              <a:prstGeom prst="line">
                <a:avLst/>
              </a:prstGeom>
              <a:noFill/>
              <a:ln w="3175">
                <a:solidFill>
                  <a:srgbClr val="F8F8F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25748" name="Line 126"/>
              <p:cNvSpPr>
                <a:spLocks noChangeShapeType="1"/>
              </p:cNvSpPr>
              <p:nvPr/>
            </p:nvSpPr>
            <p:spPr bwMode="auto">
              <a:xfrm>
                <a:off x="9924" y="3289"/>
                <a:ext cx="120" cy="0"/>
              </a:xfrm>
              <a:prstGeom prst="line">
                <a:avLst/>
              </a:prstGeom>
              <a:noFill/>
              <a:ln w="3175">
                <a:solidFill>
                  <a:srgbClr val="F8F8F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25749" name="Line 127"/>
              <p:cNvSpPr>
                <a:spLocks noChangeShapeType="1"/>
              </p:cNvSpPr>
              <p:nvPr/>
            </p:nvSpPr>
            <p:spPr bwMode="auto">
              <a:xfrm rot="5400000">
                <a:off x="10032" y="3391"/>
                <a:ext cx="120" cy="0"/>
              </a:xfrm>
              <a:prstGeom prst="line">
                <a:avLst/>
              </a:prstGeom>
              <a:noFill/>
              <a:ln w="3175">
                <a:solidFill>
                  <a:srgbClr val="F8F8F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25750" name="Line 128"/>
              <p:cNvSpPr>
                <a:spLocks noChangeShapeType="1"/>
              </p:cNvSpPr>
              <p:nvPr/>
            </p:nvSpPr>
            <p:spPr bwMode="auto">
              <a:xfrm rot="5400000">
                <a:off x="10032" y="3184"/>
                <a:ext cx="120" cy="0"/>
              </a:xfrm>
              <a:prstGeom prst="line">
                <a:avLst/>
              </a:prstGeom>
              <a:noFill/>
              <a:ln w="3175">
                <a:solidFill>
                  <a:srgbClr val="F8F8F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</p:grpSp>
        <p:sp>
          <p:nvSpPr>
            <p:cNvPr id="383105" name="AutoShape 129"/>
            <p:cNvSpPr>
              <a:spLocks noChangeArrowheads="1"/>
            </p:cNvSpPr>
            <p:nvPr/>
          </p:nvSpPr>
          <p:spPr bwMode="auto">
            <a:xfrm>
              <a:off x="5463" y="6679"/>
              <a:ext cx="144" cy="144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37" name="Oval 130"/>
            <p:cNvSpPr>
              <a:spLocks noChangeArrowheads="1"/>
            </p:cNvSpPr>
            <p:nvPr/>
          </p:nvSpPr>
          <p:spPr bwMode="auto">
            <a:xfrm>
              <a:off x="7626" y="9771"/>
              <a:ext cx="135" cy="135"/>
            </a:xfrm>
            <a:prstGeom prst="ellipse">
              <a:avLst/>
            </a:prstGeom>
            <a:noFill/>
            <a:ln w="9525">
              <a:solidFill>
                <a:srgbClr val="F8F8F8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38" name="Text Box 131"/>
            <p:cNvSpPr txBox="1">
              <a:spLocks noChangeArrowheads="1"/>
            </p:cNvSpPr>
            <p:nvPr/>
          </p:nvSpPr>
          <p:spPr bwMode="auto">
            <a:xfrm>
              <a:off x="6608" y="9846"/>
              <a:ext cx="1530" cy="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Wild Duck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39" name="Text Box 132"/>
            <p:cNvSpPr txBox="1">
              <a:spLocks noChangeArrowheads="1"/>
            </p:cNvSpPr>
            <p:nvPr/>
          </p:nvSpPr>
          <p:spPr bwMode="auto">
            <a:xfrm>
              <a:off x="8285" y="10243"/>
              <a:ext cx="868" cy="5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Eagle Nebula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40" name="Text Box 133"/>
            <p:cNvSpPr txBox="1">
              <a:spLocks noChangeArrowheads="1"/>
            </p:cNvSpPr>
            <p:nvPr/>
          </p:nvSpPr>
          <p:spPr bwMode="auto">
            <a:xfrm>
              <a:off x="4680" y="5226"/>
              <a:ext cx="1635" cy="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Cygnus X-1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grpSp>
          <p:nvGrpSpPr>
            <p:cNvPr id="25741" name="Group 134"/>
            <p:cNvGrpSpPr>
              <a:grpSpLocks/>
            </p:cNvGrpSpPr>
            <p:nvPr/>
          </p:nvGrpSpPr>
          <p:grpSpPr bwMode="auto">
            <a:xfrm>
              <a:off x="4182" y="5239"/>
              <a:ext cx="383" cy="292"/>
              <a:chOff x="2025" y="1851"/>
              <a:chExt cx="3000" cy="2129"/>
            </a:xfrm>
          </p:grpSpPr>
          <p:sp>
            <p:nvSpPr>
              <p:cNvPr id="25743" name="Freeform 135"/>
              <p:cNvSpPr>
                <a:spLocks/>
              </p:cNvSpPr>
              <p:nvPr/>
            </p:nvSpPr>
            <p:spPr bwMode="auto">
              <a:xfrm>
                <a:off x="2025" y="1972"/>
                <a:ext cx="743" cy="1387"/>
              </a:xfrm>
              <a:custGeom>
                <a:avLst/>
                <a:gdLst>
                  <a:gd name="T0" fmla="*/ 728 w 743"/>
                  <a:gd name="T1" fmla="*/ 1 h 1387"/>
                  <a:gd name="T2" fmla="*/ 630 w 743"/>
                  <a:gd name="T3" fmla="*/ 46 h 1387"/>
                  <a:gd name="T4" fmla="*/ 563 w 743"/>
                  <a:gd name="T5" fmla="*/ 83 h 1387"/>
                  <a:gd name="T6" fmla="*/ 390 w 743"/>
                  <a:gd name="T7" fmla="*/ 188 h 1387"/>
                  <a:gd name="T8" fmla="*/ 323 w 743"/>
                  <a:gd name="T9" fmla="*/ 233 h 1387"/>
                  <a:gd name="T10" fmla="*/ 263 w 743"/>
                  <a:gd name="T11" fmla="*/ 368 h 1387"/>
                  <a:gd name="T12" fmla="*/ 203 w 743"/>
                  <a:gd name="T13" fmla="*/ 413 h 1387"/>
                  <a:gd name="T14" fmla="*/ 143 w 743"/>
                  <a:gd name="T15" fmla="*/ 473 h 1387"/>
                  <a:gd name="T16" fmla="*/ 113 w 743"/>
                  <a:gd name="T17" fmla="*/ 601 h 1387"/>
                  <a:gd name="T18" fmla="*/ 105 w 743"/>
                  <a:gd name="T19" fmla="*/ 646 h 1387"/>
                  <a:gd name="T20" fmla="*/ 60 w 743"/>
                  <a:gd name="T21" fmla="*/ 653 h 1387"/>
                  <a:gd name="T22" fmla="*/ 15 w 743"/>
                  <a:gd name="T23" fmla="*/ 728 h 1387"/>
                  <a:gd name="T24" fmla="*/ 0 w 743"/>
                  <a:gd name="T25" fmla="*/ 826 h 1387"/>
                  <a:gd name="T26" fmla="*/ 8 w 743"/>
                  <a:gd name="T27" fmla="*/ 953 h 1387"/>
                  <a:gd name="T28" fmla="*/ 60 w 743"/>
                  <a:gd name="T29" fmla="*/ 1058 h 1387"/>
                  <a:gd name="T30" fmla="*/ 83 w 743"/>
                  <a:gd name="T31" fmla="*/ 1178 h 1387"/>
                  <a:gd name="T32" fmla="*/ 278 w 743"/>
                  <a:gd name="T33" fmla="*/ 1373 h 1387"/>
                  <a:gd name="T34" fmla="*/ 435 w 743"/>
                  <a:gd name="T35" fmla="*/ 1373 h 1387"/>
                  <a:gd name="T36" fmla="*/ 383 w 743"/>
                  <a:gd name="T37" fmla="*/ 1216 h 1387"/>
                  <a:gd name="T38" fmla="*/ 293 w 743"/>
                  <a:gd name="T39" fmla="*/ 1186 h 1387"/>
                  <a:gd name="T40" fmla="*/ 405 w 743"/>
                  <a:gd name="T41" fmla="*/ 1088 h 1387"/>
                  <a:gd name="T42" fmla="*/ 458 w 743"/>
                  <a:gd name="T43" fmla="*/ 983 h 1387"/>
                  <a:gd name="T44" fmla="*/ 398 w 743"/>
                  <a:gd name="T45" fmla="*/ 931 h 1387"/>
                  <a:gd name="T46" fmla="*/ 330 w 743"/>
                  <a:gd name="T47" fmla="*/ 983 h 1387"/>
                  <a:gd name="T48" fmla="*/ 270 w 743"/>
                  <a:gd name="T49" fmla="*/ 968 h 1387"/>
                  <a:gd name="T50" fmla="*/ 255 w 743"/>
                  <a:gd name="T51" fmla="*/ 946 h 1387"/>
                  <a:gd name="T52" fmla="*/ 188 w 743"/>
                  <a:gd name="T53" fmla="*/ 923 h 1387"/>
                  <a:gd name="T54" fmla="*/ 203 w 743"/>
                  <a:gd name="T55" fmla="*/ 668 h 1387"/>
                  <a:gd name="T56" fmla="*/ 248 w 743"/>
                  <a:gd name="T57" fmla="*/ 631 h 1387"/>
                  <a:gd name="T58" fmla="*/ 300 w 743"/>
                  <a:gd name="T59" fmla="*/ 533 h 1387"/>
                  <a:gd name="T60" fmla="*/ 375 w 743"/>
                  <a:gd name="T61" fmla="*/ 383 h 1387"/>
                  <a:gd name="T62" fmla="*/ 458 w 743"/>
                  <a:gd name="T63" fmla="*/ 278 h 1387"/>
                  <a:gd name="T64" fmla="*/ 495 w 743"/>
                  <a:gd name="T65" fmla="*/ 211 h 1387"/>
                  <a:gd name="T66" fmla="*/ 540 w 743"/>
                  <a:gd name="T67" fmla="*/ 196 h 1387"/>
                  <a:gd name="T68" fmla="*/ 698 w 743"/>
                  <a:gd name="T69" fmla="*/ 128 h 1387"/>
                  <a:gd name="T70" fmla="*/ 728 w 743"/>
                  <a:gd name="T71" fmla="*/ 83 h 1387"/>
                  <a:gd name="T72" fmla="*/ 743 w 743"/>
                  <a:gd name="T73" fmla="*/ 38 h 1387"/>
                  <a:gd name="T74" fmla="*/ 735 w 743"/>
                  <a:gd name="T75" fmla="*/ 8 h 1387"/>
                  <a:gd name="T76" fmla="*/ 728 w 743"/>
                  <a:gd name="T77" fmla="*/ 1 h 1387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743"/>
                  <a:gd name="T118" fmla="*/ 0 h 1387"/>
                  <a:gd name="T119" fmla="*/ 743 w 743"/>
                  <a:gd name="T120" fmla="*/ 1387 h 1387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743" h="1387">
                    <a:moveTo>
                      <a:pt x="728" y="1"/>
                    </a:moveTo>
                    <a:cubicBezTo>
                      <a:pt x="691" y="36"/>
                      <a:pt x="684" y="38"/>
                      <a:pt x="630" y="46"/>
                    </a:cubicBezTo>
                    <a:cubicBezTo>
                      <a:pt x="579" y="80"/>
                      <a:pt x="602" y="71"/>
                      <a:pt x="563" y="83"/>
                    </a:cubicBezTo>
                    <a:cubicBezTo>
                      <a:pt x="523" y="135"/>
                      <a:pt x="454" y="176"/>
                      <a:pt x="390" y="188"/>
                    </a:cubicBezTo>
                    <a:cubicBezTo>
                      <a:pt x="379" y="224"/>
                      <a:pt x="357" y="225"/>
                      <a:pt x="323" y="233"/>
                    </a:cubicBezTo>
                    <a:cubicBezTo>
                      <a:pt x="263" y="272"/>
                      <a:pt x="322" y="328"/>
                      <a:pt x="263" y="368"/>
                    </a:cubicBezTo>
                    <a:cubicBezTo>
                      <a:pt x="251" y="413"/>
                      <a:pt x="247" y="403"/>
                      <a:pt x="203" y="413"/>
                    </a:cubicBezTo>
                    <a:cubicBezTo>
                      <a:pt x="192" y="445"/>
                      <a:pt x="167" y="449"/>
                      <a:pt x="143" y="473"/>
                    </a:cubicBezTo>
                    <a:cubicBezTo>
                      <a:pt x="132" y="515"/>
                      <a:pt x="122" y="558"/>
                      <a:pt x="113" y="601"/>
                    </a:cubicBezTo>
                    <a:cubicBezTo>
                      <a:pt x="110" y="616"/>
                      <a:pt x="116" y="635"/>
                      <a:pt x="105" y="646"/>
                    </a:cubicBezTo>
                    <a:cubicBezTo>
                      <a:pt x="94" y="657"/>
                      <a:pt x="75" y="651"/>
                      <a:pt x="60" y="653"/>
                    </a:cubicBezTo>
                    <a:cubicBezTo>
                      <a:pt x="24" y="666"/>
                      <a:pt x="21" y="692"/>
                      <a:pt x="15" y="728"/>
                    </a:cubicBezTo>
                    <a:cubicBezTo>
                      <a:pt x="9" y="761"/>
                      <a:pt x="0" y="826"/>
                      <a:pt x="0" y="826"/>
                    </a:cubicBezTo>
                    <a:cubicBezTo>
                      <a:pt x="3" y="868"/>
                      <a:pt x="2" y="911"/>
                      <a:pt x="8" y="953"/>
                    </a:cubicBezTo>
                    <a:cubicBezTo>
                      <a:pt x="12" y="982"/>
                      <a:pt x="52" y="1021"/>
                      <a:pt x="60" y="1058"/>
                    </a:cubicBezTo>
                    <a:cubicBezTo>
                      <a:pt x="69" y="1097"/>
                      <a:pt x="65" y="1142"/>
                      <a:pt x="83" y="1178"/>
                    </a:cubicBezTo>
                    <a:cubicBezTo>
                      <a:pt x="120" y="1253"/>
                      <a:pt x="203" y="1336"/>
                      <a:pt x="278" y="1373"/>
                    </a:cubicBezTo>
                    <a:cubicBezTo>
                      <a:pt x="331" y="1356"/>
                      <a:pt x="381" y="1387"/>
                      <a:pt x="435" y="1373"/>
                    </a:cubicBezTo>
                    <a:cubicBezTo>
                      <a:pt x="408" y="1319"/>
                      <a:pt x="421" y="1249"/>
                      <a:pt x="383" y="1216"/>
                    </a:cubicBezTo>
                    <a:cubicBezTo>
                      <a:pt x="363" y="1199"/>
                      <a:pt x="311" y="1190"/>
                      <a:pt x="293" y="1186"/>
                    </a:cubicBezTo>
                    <a:cubicBezTo>
                      <a:pt x="261" y="1095"/>
                      <a:pt x="342" y="1098"/>
                      <a:pt x="405" y="1088"/>
                    </a:cubicBezTo>
                    <a:cubicBezTo>
                      <a:pt x="424" y="1052"/>
                      <a:pt x="448" y="1022"/>
                      <a:pt x="458" y="983"/>
                    </a:cubicBezTo>
                    <a:cubicBezTo>
                      <a:pt x="440" y="957"/>
                      <a:pt x="428" y="941"/>
                      <a:pt x="398" y="931"/>
                    </a:cubicBezTo>
                    <a:cubicBezTo>
                      <a:pt x="371" y="951"/>
                      <a:pt x="361" y="974"/>
                      <a:pt x="330" y="983"/>
                    </a:cubicBezTo>
                    <a:cubicBezTo>
                      <a:pt x="310" y="978"/>
                      <a:pt x="288" y="977"/>
                      <a:pt x="270" y="968"/>
                    </a:cubicBezTo>
                    <a:cubicBezTo>
                      <a:pt x="262" y="964"/>
                      <a:pt x="261" y="952"/>
                      <a:pt x="255" y="946"/>
                    </a:cubicBezTo>
                    <a:cubicBezTo>
                      <a:pt x="234" y="925"/>
                      <a:pt x="219" y="928"/>
                      <a:pt x="188" y="923"/>
                    </a:cubicBezTo>
                    <a:cubicBezTo>
                      <a:pt x="193" y="853"/>
                      <a:pt x="180" y="737"/>
                      <a:pt x="203" y="668"/>
                    </a:cubicBezTo>
                    <a:cubicBezTo>
                      <a:pt x="207" y="655"/>
                      <a:pt x="238" y="638"/>
                      <a:pt x="248" y="631"/>
                    </a:cubicBezTo>
                    <a:cubicBezTo>
                      <a:pt x="264" y="598"/>
                      <a:pt x="280" y="564"/>
                      <a:pt x="300" y="533"/>
                    </a:cubicBezTo>
                    <a:cubicBezTo>
                      <a:pt x="309" y="468"/>
                      <a:pt x="318" y="422"/>
                      <a:pt x="375" y="383"/>
                    </a:cubicBezTo>
                    <a:cubicBezTo>
                      <a:pt x="389" y="344"/>
                      <a:pt x="428" y="308"/>
                      <a:pt x="458" y="278"/>
                    </a:cubicBezTo>
                    <a:cubicBezTo>
                      <a:pt x="470" y="239"/>
                      <a:pt x="461" y="262"/>
                      <a:pt x="495" y="211"/>
                    </a:cubicBezTo>
                    <a:cubicBezTo>
                      <a:pt x="504" y="198"/>
                      <a:pt x="540" y="196"/>
                      <a:pt x="540" y="196"/>
                    </a:cubicBezTo>
                    <a:cubicBezTo>
                      <a:pt x="589" y="164"/>
                      <a:pt x="648" y="161"/>
                      <a:pt x="698" y="128"/>
                    </a:cubicBezTo>
                    <a:cubicBezTo>
                      <a:pt x="708" y="113"/>
                      <a:pt x="718" y="98"/>
                      <a:pt x="728" y="83"/>
                    </a:cubicBezTo>
                    <a:cubicBezTo>
                      <a:pt x="737" y="70"/>
                      <a:pt x="743" y="38"/>
                      <a:pt x="743" y="38"/>
                    </a:cubicBezTo>
                    <a:cubicBezTo>
                      <a:pt x="740" y="28"/>
                      <a:pt x="743" y="14"/>
                      <a:pt x="735" y="8"/>
                    </a:cubicBezTo>
                    <a:cubicBezTo>
                      <a:pt x="724" y="0"/>
                      <a:pt x="691" y="38"/>
                      <a:pt x="728" y="1"/>
                    </a:cubicBezTo>
                    <a:close/>
                  </a:path>
                </a:pathLst>
              </a:custGeom>
              <a:solidFill>
                <a:srgbClr val="969696"/>
              </a:solidFill>
              <a:ln w="9525">
                <a:solidFill>
                  <a:srgbClr val="F8F8F8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25744" name="Freeform 136"/>
              <p:cNvSpPr>
                <a:spLocks/>
              </p:cNvSpPr>
              <p:nvPr/>
            </p:nvSpPr>
            <p:spPr bwMode="auto">
              <a:xfrm>
                <a:off x="4577" y="2885"/>
                <a:ext cx="448" cy="1095"/>
              </a:xfrm>
              <a:custGeom>
                <a:avLst/>
                <a:gdLst>
                  <a:gd name="T0" fmla="*/ 21 w 448"/>
                  <a:gd name="T1" fmla="*/ 1045 h 1095"/>
                  <a:gd name="T2" fmla="*/ 103 w 448"/>
                  <a:gd name="T3" fmla="*/ 850 h 1095"/>
                  <a:gd name="T4" fmla="*/ 141 w 448"/>
                  <a:gd name="T5" fmla="*/ 805 h 1095"/>
                  <a:gd name="T6" fmla="*/ 178 w 448"/>
                  <a:gd name="T7" fmla="*/ 730 h 1095"/>
                  <a:gd name="T8" fmla="*/ 298 w 448"/>
                  <a:gd name="T9" fmla="*/ 565 h 1095"/>
                  <a:gd name="T10" fmla="*/ 283 w 448"/>
                  <a:gd name="T11" fmla="*/ 340 h 1095"/>
                  <a:gd name="T12" fmla="*/ 291 w 448"/>
                  <a:gd name="T13" fmla="*/ 318 h 1095"/>
                  <a:gd name="T14" fmla="*/ 283 w 448"/>
                  <a:gd name="T15" fmla="*/ 280 h 1095"/>
                  <a:gd name="T16" fmla="*/ 366 w 448"/>
                  <a:gd name="T17" fmla="*/ 138 h 1095"/>
                  <a:gd name="T18" fmla="*/ 403 w 448"/>
                  <a:gd name="T19" fmla="*/ 3 h 1095"/>
                  <a:gd name="T20" fmla="*/ 433 w 448"/>
                  <a:gd name="T21" fmla="*/ 10 h 1095"/>
                  <a:gd name="T22" fmla="*/ 396 w 448"/>
                  <a:gd name="T23" fmla="*/ 100 h 1095"/>
                  <a:gd name="T24" fmla="*/ 388 w 448"/>
                  <a:gd name="T25" fmla="*/ 273 h 1095"/>
                  <a:gd name="T26" fmla="*/ 396 w 448"/>
                  <a:gd name="T27" fmla="*/ 460 h 1095"/>
                  <a:gd name="T28" fmla="*/ 366 w 448"/>
                  <a:gd name="T29" fmla="*/ 783 h 1095"/>
                  <a:gd name="T30" fmla="*/ 343 w 448"/>
                  <a:gd name="T31" fmla="*/ 865 h 1095"/>
                  <a:gd name="T32" fmla="*/ 298 w 448"/>
                  <a:gd name="T33" fmla="*/ 888 h 1095"/>
                  <a:gd name="T34" fmla="*/ 268 w 448"/>
                  <a:gd name="T35" fmla="*/ 1000 h 1095"/>
                  <a:gd name="T36" fmla="*/ 73 w 448"/>
                  <a:gd name="T37" fmla="*/ 1075 h 1095"/>
                  <a:gd name="T38" fmla="*/ 6 w 448"/>
                  <a:gd name="T39" fmla="*/ 1060 h 1095"/>
                  <a:gd name="T40" fmla="*/ 21 w 448"/>
                  <a:gd name="T41" fmla="*/ 1045 h 109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48"/>
                  <a:gd name="T64" fmla="*/ 0 h 1095"/>
                  <a:gd name="T65" fmla="*/ 448 w 448"/>
                  <a:gd name="T66" fmla="*/ 1095 h 109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48" h="1095">
                    <a:moveTo>
                      <a:pt x="21" y="1045"/>
                    </a:moveTo>
                    <a:cubicBezTo>
                      <a:pt x="0" y="965"/>
                      <a:pt x="30" y="887"/>
                      <a:pt x="103" y="850"/>
                    </a:cubicBezTo>
                    <a:cubicBezTo>
                      <a:pt x="114" y="834"/>
                      <a:pt x="131" y="822"/>
                      <a:pt x="141" y="805"/>
                    </a:cubicBezTo>
                    <a:cubicBezTo>
                      <a:pt x="185" y="727"/>
                      <a:pt x="84" y="837"/>
                      <a:pt x="178" y="730"/>
                    </a:cubicBezTo>
                    <a:cubicBezTo>
                      <a:pt x="229" y="672"/>
                      <a:pt x="275" y="640"/>
                      <a:pt x="298" y="565"/>
                    </a:cubicBezTo>
                    <a:cubicBezTo>
                      <a:pt x="304" y="480"/>
                      <a:pt x="305" y="421"/>
                      <a:pt x="283" y="340"/>
                    </a:cubicBezTo>
                    <a:cubicBezTo>
                      <a:pt x="286" y="333"/>
                      <a:pt x="291" y="326"/>
                      <a:pt x="291" y="318"/>
                    </a:cubicBezTo>
                    <a:cubicBezTo>
                      <a:pt x="291" y="305"/>
                      <a:pt x="281" y="293"/>
                      <a:pt x="283" y="280"/>
                    </a:cubicBezTo>
                    <a:cubicBezTo>
                      <a:pt x="290" y="233"/>
                      <a:pt x="316" y="153"/>
                      <a:pt x="366" y="138"/>
                    </a:cubicBezTo>
                    <a:cubicBezTo>
                      <a:pt x="399" y="87"/>
                      <a:pt x="397" y="72"/>
                      <a:pt x="403" y="3"/>
                    </a:cubicBezTo>
                    <a:cubicBezTo>
                      <a:pt x="413" y="5"/>
                      <a:pt x="429" y="0"/>
                      <a:pt x="433" y="10"/>
                    </a:cubicBezTo>
                    <a:cubicBezTo>
                      <a:pt x="448" y="49"/>
                      <a:pt x="416" y="76"/>
                      <a:pt x="396" y="100"/>
                    </a:cubicBezTo>
                    <a:cubicBezTo>
                      <a:pt x="407" y="162"/>
                      <a:pt x="419" y="212"/>
                      <a:pt x="388" y="273"/>
                    </a:cubicBezTo>
                    <a:cubicBezTo>
                      <a:pt x="373" y="335"/>
                      <a:pt x="383" y="398"/>
                      <a:pt x="396" y="460"/>
                    </a:cubicBezTo>
                    <a:cubicBezTo>
                      <a:pt x="406" y="567"/>
                      <a:pt x="394" y="679"/>
                      <a:pt x="366" y="783"/>
                    </a:cubicBezTo>
                    <a:cubicBezTo>
                      <a:pt x="361" y="800"/>
                      <a:pt x="358" y="853"/>
                      <a:pt x="343" y="865"/>
                    </a:cubicBezTo>
                    <a:cubicBezTo>
                      <a:pt x="330" y="876"/>
                      <a:pt x="313" y="880"/>
                      <a:pt x="298" y="888"/>
                    </a:cubicBezTo>
                    <a:cubicBezTo>
                      <a:pt x="273" y="924"/>
                      <a:pt x="282" y="960"/>
                      <a:pt x="268" y="1000"/>
                    </a:cubicBezTo>
                    <a:cubicBezTo>
                      <a:pt x="245" y="1068"/>
                      <a:pt x="123" y="1071"/>
                      <a:pt x="73" y="1075"/>
                    </a:cubicBezTo>
                    <a:cubicBezTo>
                      <a:pt x="36" y="1094"/>
                      <a:pt x="29" y="1095"/>
                      <a:pt x="6" y="1060"/>
                    </a:cubicBezTo>
                    <a:cubicBezTo>
                      <a:pt x="14" y="1024"/>
                      <a:pt x="8" y="1021"/>
                      <a:pt x="21" y="1045"/>
                    </a:cubicBezTo>
                    <a:close/>
                  </a:path>
                </a:pathLst>
              </a:custGeom>
              <a:solidFill>
                <a:srgbClr val="969696"/>
              </a:solidFill>
              <a:ln w="9525">
                <a:solidFill>
                  <a:srgbClr val="F8F8F8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25745" name="Freeform 137"/>
              <p:cNvSpPr>
                <a:spLocks/>
              </p:cNvSpPr>
              <p:nvPr/>
            </p:nvSpPr>
            <p:spPr bwMode="auto">
              <a:xfrm>
                <a:off x="4039" y="1851"/>
                <a:ext cx="428" cy="1554"/>
              </a:xfrm>
              <a:custGeom>
                <a:avLst/>
                <a:gdLst>
                  <a:gd name="T0" fmla="*/ 41 w 428"/>
                  <a:gd name="T1" fmla="*/ 1517 h 1554"/>
                  <a:gd name="T2" fmla="*/ 11 w 428"/>
                  <a:gd name="T3" fmla="*/ 1292 h 1554"/>
                  <a:gd name="T4" fmla="*/ 19 w 428"/>
                  <a:gd name="T5" fmla="*/ 962 h 1554"/>
                  <a:gd name="T6" fmla="*/ 56 w 428"/>
                  <a:gd name="T7" fmla="*/ 902 h 1554"/>
                  <a:gd name="T8" fmla="*/ 101 w 428"/>
                  <a:gd name="T9" fmla="*/ 789 h 1554"/>
                  <a:gd name="T10" fmla="*/ 109 w 428"/>
                  <a:gd name="T11" fmla="*/ 699 h 1554"/>
                  <a:gd name="T12" fmla="*/ 116 w 428"/>
                  <a:gd name="T13" fmla="*/ 677 h 1554"/>
                  <a:gd name="T14" fmla="*/ 86 w 428"/>
                  <a:gd name="T15" fmla="*/ 624 h 1554"/>
                  <a:gd name="T16" fmla="*/ 86 w 428"/>
                  <a:gd name="T17" fmla="*/ 452 h 1554"/>
                  <a:gd name="T18" fmla="*/ 49 w 428"/>
                  <a:gd name="T19" fmla="*/ 444 h 1554"/>
                  <a:gd name="T20" fmla="*/ 11 w 428"/>
                  <a:gd name="T21" fmla="*/ 369 h 1554"/>
                  <a:gd name="T22" fmla="*/ 64 w 428"/>
                  <a:gd name="T23" fmla="*/ 182 h 1554"/>
                  <a:gd name="T24" fmla="*/ 56 w 428"/>
                  <a:gd name="T25" fmla="*/ 137 h 1554"/>
                  <a:gd name="T26" fmla="*/ 64 w 428"/>
                  <a:gd name="T27" fmla="*/ 92 h 1554"/>
                  <a:gd name="T28" fmla="*/ 251 w 428"/>
                  <a:gd name="T29" fmla="*/ 17 h 1554"/>
                  <a:gd name="T30" fmla="*/ 304 w 428"/>
                  <a:gd name="T31" fmla="*/ 32 h 1554"/>
                  <a:gd name="T32" fmla="*/ 326 w 428"/>
                  <a:gd name="T33" fmla="*/ 99 h 1554"/>
                  <a:gd name="T34" fmla="*/ 349 w 428"/>
                  <a:gd name="T35" fmla="*/ 114 h 1554"/>
                  <a:gd name="T36" fmla="*/ 409 w 428"/>
                  <a:gd name="T37" fmla="*/ 197 h 1554"/>
                  <a:gd name="T38" fmla="*/ 424 w 428"/>
                  <a:gd name="T39" fmla="*/ 264 h 1554"/>
                  <a:gd name="T40" fmla="*/ 371 w 428"/>
                  <a:gd name="T41" fmla="*/ 497 h 1554"/>
                  <a:gd name="T42" fmla="*/ 326 w 428"/>
                  <a:gd name="T43" fmla="*/ 602 h 1554"/>
                  <a:gd name="T44" fmla="*/ 296 w 428"/>
                  <a:gd name="T45" fmla="*/ 669 h 1554"/>
                  <a:gd name="T46" fmla="*/ 289 w 428"/>
                  <a:gd name="T47" fmla="*/ 699 h 1554"/>
                  <a:gd name="T48" fmla="*/ 266 w 428"/>
                  <a:gd name="T49" fmla="*/ 722 h 1554"/>
                  <a:gd name="T50" fmla="*/ 236 w 428"/>
                  <a:gd name="T51" fmla="*/ 774 h 1554"/>
                  <a:gd name="T52" fmla="*/ 184 w 428"/>
                  <a:gd name="T53" fmla="*/ 924 h 1554"/>
                  <a:gd name="T54" fmla="*/ 139 w 428"/>
                  <a:gd name="T55" fmla="*/ 932 h 1554"/>
                  <a:gd name="T56" fmla="*/ 131 w 428"/>
                  <a:gd name="T57" fmla="*/ 1052 h 1554"/>
                  <a:gd name="T58" fmla="*/ 94 w 428"/>
                  <a:gd name="T59" fmla="*/ 1494 h 1554"/>
                  <a:gd name="T60" fmla="*/ 49 w 428"/>
                  <a:gd name="T61" fmla="*/ 1554 h 1554"/>
                  <a:gd name="T62" fmla="*/ 41 w 428"/>
                  <a:gd name="T63" fmla="*/ 1517 h 1554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428"/>
                  <a:gd name="T97" fmla="*/ 0 h 1554"/>
                  <a:gd name="T98" fmla="*/ 428 w 428"/>
                  <a:gd name="T99" fmla="*/ 1554 h 1554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428" h="1554">
                    <a:moveTo>
                      <a:pt x="41" y="1517"/>
                    </a:moveTo>
                    <a:cubicBezTo>
                      <a:pt x="28" y="1447"/>
                      <a:pt x="34" y="1355"/>
                      <a:pt x="11" y="1292"/>
                    </a:cubicBezTo>
                    <a:cubicBezTo>
                      <a:pt x="14" y="1182"/>
                      <a:pt x="14" y="1072"/>
                      <a:pt x="19" y="962"/>
                    </a:cubicBezTo>
                    <a:cubicBezTo>
                      <a:pt x="20" y="933"/>
                      <a:pt x="29" y="911"/>
                      <a:pt x="56" y="902"/>
                    </a:cubicBezTo>
                    <a:cubicBezTo>
                      <a:pt x="80" y="865"/>
                      <a:pt x="91" y="832"/>
                      <a:pt x="101" y="789"/>
                    </a:cubicBezTo>
                    <a:cubicBezTo>
                      <a:pt x="104" y="759"/>
                      <a:pt x="105" y="729"/>
                      <a:pt x="109" y="699"/>
                    </a:cubicBezTo>
                    <a:cubicBezTo>
                      <a:pt x="110" y="691"/>
                      <a:pt x="117" y="685"/>
                      <a:pt x="116" y="677"/>
                    </a:cubicBezTo>
                    <a:cubicBezTo>
                      <a:pt x="112" y="657"/>
                      <a:pt x="95" y="642"/>
                      <a:pt x="86" y="624"/>
                    </a:cubicBezTo>
                    <a:cubicBezTo>
                      <a:pt x="92" y="582"/>
                      <a:pt x="111" y="490"/>
                      <a:pt x="86" y="452"/>
                    </a:cubicBezTo>
                    <a:cubicBezTo>
                      <a:pt x="79" y="441"/>
                      <a:pt x="61" y="447"/>
                      <a:pt x="49" y="444"/>
                    </a:cubicBezTo>
                    <a:cubicBezTo>
                      <a:pt x="33" y="420"/>
                      <a:pt x="24" y="395"/>
                      <a:pt x="11" y="369"/>
                    </a:cubicBezTo>
                    <a:cubicBezTo>
                      <a:pt x="18" y="264"/>
                      <a:pt x="0" y="245"/>
                      <a:pt x="64" y="182"/>
                    </a:cubicBezTo>
                    <a:cubicBezTo>
                      <a:pt x="85" y="114"/>
                      <a:pt x="63" y="206"/>
                      <a:pt x="56" y="137"/>
                    </a:cubicBezTo>
                    <a:cubicBezTo>
                      <a:pt x="54" y="122"/>
                      <a:pt x="61" y="107"/>
                      <a:pt x="64" y="92"/>
                    </a:cubicBezTo>
                    <a:cubicBezTo>
                      <a:pt x="82" y="0"/>
                      <a:pt x="175" y="21"/>
                      <a:pt x="251" y="17"/>
                    </a:cubicBezTo>
                    <a:cubicBezTo>
                      <a:pt x="269" y="22"/>
                      <a:pt x="292" y="18"/>
                      <a:pt x="304" y="32"/>
                    </a:cubicBezTo>
                    <a:cubicBezTo>
                      <a:pt x="320" y="49"/>
                      <a:pt x="306" y="86"/>
                      <a:pt x="326" y="99"/>
                    </a:cubicBezTo>
                    <a:cubicBezTo>
                      <a:pt x="334" y="104"/>
                      <a:pt x="341" y="109"/>
                      <a:pt x="349" y="114"/>
                    </a:cubicBezTo>
                    <a:cubicBezTo>
                      <a:pt x="369" y="145"/>
                      <a:pt x="399" y="158"/>
                      <a:pt x="409" y="197"/>
                    </a:cubicBezTo>
                    <a:cubicBezTo>
                      <a:pt x="415" y="219"/>
                      <a:pt x="424" y="264"/>
                      <a:pt x="424" y="264"/>
                    </a:cubicBezTo>
                    <a:cubicBezTo>
                      <a:pt x="412" y="386"/>
                      <a:pt x="428" y="412"/>
                      <a:pt x="371" y="497"/>
                    </a:cubicBezTo>
                    <a:cubicBezTo>
                      <a:pt x="363" y="542"/>
                      <a:pt x="358" y="570"/>
                      <a:pt x="326" y="602"/>
                    </a:cubicBezTo>
                    <a:cubicBezTo>
                      <a:pt x="309" y="709"/>
                      <a:pt x="336" y="600"/>
                      <a:pt x="296" y="669"/>
                    </a:cubicBezTo>
                    <a:cubicBezTo>
                      <a:pt x="291" y="678"/>
                      <a:pt x="294" y="690"/>
                      <a:pt x="289" y="699"/>
                    </a:cubicBezTo>
                    <a:cubicBezTo>
                      <a:pt x="284" y="708"/>
                      <a:pt x="272" y="713"/>
                      <a:pt x="266" y="722"/>
                    </a:cubicBezTo>
                    <a:cubicBezTo>
                      <a:pt x="254" y="738"/>
                      <a:pt x="247" y="757"/>
                      <a:pt x="236" y="774"/>
                    </a:cubicBezTo>
                    <a:cubicBezTo>
                      <a:pt x="227" y="811"/>
                      <a:pt x="221" y="908"/>
                      <a:pt x="184" y="924"/>
                    </a:cubicBezTo>
                    <a:cubicBezTo>
                      <a:pt x="170" y="930"/>
                      <a:pt x="154" y="929"/>
                      <a:pt x="139" y="932"/>
                    </a:cubicBezTo>
                    <a:cubicBezTo>
                      <a:pt x="122" y="979"/>
                      <a:pt x="125" y="997"/>
                      <a:pt x="131" y="1052"/>
                    </a:cubicBezTo>
                    <a:cubicBezTo>
                      <a:pt x="124" y="1186"/>
                      <a:pt x="156" y="1393"/>
                      <a:pt x="94" y="1494"/>
                    </a:cubicBezTo>
                    <a:cubicBezTo>
                      <a:pt x="76" y="1524"/>
                      <a:pt x="83" y="1543"/>
                      <a:pt x="49" y="1554"/>
                    </a:cubicBezTo>
                    <a:cubicBezTo>
                      <a:pt x="58" y="1525"/>
                      <a:pt x="61" y="1537"/>
                      <a:pt x="41" y="1517"/>
                    </a:cubicBezTo>
                    <a:close/>
                  </a:path>
                </a:pathLst>
              </a:custGeom>
              <a:solidFill>
                <a:srgbClr val="969696"/>
              </a:solidFill>
              <a:ln w="9525">
                <a:solidFill>
                  <a:srgbClr val="F8F8F8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</p:grpSp>
        <p:sp>
          <p:nvSpPr>
            <p:cNvPr id="25742" name="Text Box 138"/>
            <p:cNvSpPr txBox="1">
              <a:spLocks noChangeArrowheads="1"/>
            </p:cNvSpPr>
            <p:nvPr/>
          </p:nvSpPr>
          <p:spPr bwMode="auto">
            <a:xfrm>
              <a:off x="3585" y="5459"/>
              <a:ext cx="1627" cy="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Veil Nebula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</p:grpSp>
      <p:sp>
        <p:nvSpPr>
          <p:cNvPr id="383115" name="Line 139"/>
          <p:cNvSpPr>
            <a:spLocks noChangeShapeType="1"/>
          </p:cNvSpPr>
          <p:nvPr/>
        </p:nvSpPr>
        <p:spPr bwMode="auto">
          <a:xfrm>
            <a:off x="4718050" y="1800225"/>
            <a:ext cx="811213" cy="9286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grpSp>
        <p:nvGrpSpPr>
          <p:cNvPr id="8" name="Group 140"/>
          <p:cNvGrpSpPr>
            <a:grpSpLocks/>
          </p:cNvGrpSpPr>
          <p:nvPr/>
        </p:nvGrpSpPr>
        <p:grpSpPr bwMode="auto">
          <a:xfrm>
            <a:off x="4311650" y="223838"/>
            <a:ext cx="1076325" cy="1685925"/>
            <a:chOff x="2716" y="141"/>
            <a:chExt cx="678" cy="1062"/>
          </a:xfrm>
        </p:grpSpPr>
        <p:sp>
          <p:nvSpPr>
            <p:cNvPr id="383117" name="AutoShape 141"/>
            <p:cNvSpPr>
              <a:spLocks noChangeArrowheads="1"/>
            </p:cNvSpPr>
            <p:nvPr/>
          </p:nvSpPr>
          <p:spPr bwMode="auto">
            <a:xfrm>
              <a:off x="3160" y="191"/>
              <a:ext cx="234" cy="228"/>
            </a:xfrm>
            <a:prstGeom prst="star5">
              <a:avLst/>
            </a:prstGeom>
            <a:solidFill>
              <a:srgbClr val="F8F8F8"/>
            </a:solidFill>
            <a:ln w="9525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118" name="AutoShape 142"/>
            <p:cNvSpPr>
              <a:spLocks noChangeArrowheads="1"/>
            </p:cNvSpPr>
            <p:nvPr/>
          </p:nvSpPr>
          <p:spPr bwMode="auto">
            <a:xfrm>
              <a:off x="2716" y="1052"/>
              <a:ext cx="152" cy="151"/>
            </a:xfrm>
            <a:prstGeom prst="star5">
              <a:avLst/>
            </a:prstGeom>
            <a:solidFill>
              <a:srgbClr val="FFFFFF"/>
            </a:solidFill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119" name="AutoShape 143"/>
            <p:cNvSpPr>
              <a:spLocks noChangeArrowheads="1"/>
            </p:cNvSpPr>
            <p:nvPr/>
          </p:nvSpPr>
          <p:spPr bwMode="auto">
            <a:xfrm>
              <a:off x="3025" y="405"/>
              <a:ext cx="151" cy="152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120" name="AutoShape 144"/>
            <p:cNvSpPr>
              <a:spLocks noChangeArrowheads="1"/>
            </p:cNvSpPr>
            <p:nvPr/>
          </p:nvSpPr>
          <p:spPr bwMode="auto">
            <a:xfrm>
              <a:off x="2789" y="520"/>
              <a:ext cx="152" cy="151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121" name="AutoShape 145"/>
            <p:cNvSpPr>
              <a:spLocks noChangeArrowheads="1"/>
            </p:cNvSpPr>
            <p:nvPr/>
          </p:nvSpPr>
          <p:spPr bwMode="auto">
            <a:xfrm>
              <a:off x="2996" y="141"/>
              <a:ext cx="152" cy="152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18" name="Line 146"/>
            <p:cNvSpPr>
              <a:spLocks noChangeShapeType="1"/>
            </p:cNvSpPr>
            <p:nvPr/>
          </p:nvSpPr>
          <p:spPr bwMode="auto">
            <a:xfrm flipH="1">
              <a:off x="3063" y="559"/>
              <a:ext cx="33" cy="416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19" name="Line 147"/>
            <p:cNvSpPr>
              <a:spLocks noChangeShapeType="1"/>
            </p:cNvSpPr>
            <p:nvPr/>
          </p:nvSpPr>
          <p:spPr bwMode="auto">
            <a:xfrm>
              <a:off x="3072" y="297"/>
              <a:ext cx="13" cy="86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20" name="Line 148"/>
            <p:cNvSpPr>
              <a:spLocks noChangeShapeType="1"/>
            </p:cNvSpPr>
            <p:nvPr/>
          </p:nvSpPr>
          <p:spPr bwMode="auto">
            <a:xfrm flipH="1">
              <a:off x="2824" y="675"/>
              <a:ext cx="38" cy="402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125" name="AutoShape 149"/>
            <p:cNvSpPr>
              <a:spLocks noChangeArrowheads="1"/>
            </p:cNvSpPr>
            <p:nvPr/>
          </p:nvSpPr>
          <p:spPr bwMode="auto">
            <a:xfrm>
              <a:off x="2954" y="940"/>
              <a:ext cx="153" cy="152"/>
            </a:xfrm>
            <a:prstGeom prst="star5">
              <a:avLst/>
            </a:prstGeom>
            <a:solidFill>
              <a:srgbClr val="FFFFFF"/>
            </a:solidFill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22" name="Line 150"/>
            <p:cNvSpPr>
              <a:spLocks noChangeShapeType="1"/>
            </p:cNvSpPr>
            <p:nvPr/>
          </p:nvSpPr>
          <p:spPr bwMode="auto">
            <a:xfrm flipV="1">
              <a:off x="2961" y="521"/>
              <a:ext cx="82" cy="44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grpSp>
          <p:nvGrpSpPr>
            <p:cNvPr id="25623" name="Group 151"/>
            <p:cNvGrpSpPr>
              <a:grpSpLocks/>
            </p:cNvGrpSpPr>
            <p:nvPr/>
          </p:nvGrpSpPr>
          <p:grpSpPr bwMode="auto">
            <a:xfrm>
              <a:off x="2889" y="1022"/>
              <a:ext cx="118" cy="92"/>
              <a:chOff x="9924" y="3124"/>
              <a:chExt cx="333" cy="327"/>
            </a:xfrm>
          </p:grpSpPr>
          <p:sp>
            <p:nvSpPr>
              <p:cNvPr id="25624" name="Oval 152"/>
              <p:cNvSpPr>
                <a:spLocks noChangeArrowheads="1"/>
              </p:cNvSpPr>
              <p:nvPr/>
            </p:nvSpPr>
            <p:spPr bwMode="auto">
              <a:xfrm flipV="1">
                <a:off x="10050" y="3249"/>
                <a:ext cx="80" cy="81"/>
              </a:xfrm>
              <a:prstGeom prst="ellipse">
                <a:avLst/>
              </a:prstGeom>
              <a:noFill/>
              <a:ln w="3175">
                <a:solidFill>
                  <a:srgbClr val="F8F8F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Font typeface="Wingdings" pitchFamily="2" charset="2"/>
                  <a:buChar char="¶"/>
                  <a:defRPr sz="3200">
                    <a:solidFill>
                      <a:srgbClr val="FFFF00"/>
                    </a:solidFill>
                    <a:latin typeface="Comic Sans MS" pitchFamily="66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Webdings" pitchFamily="18" charset="2"/>
                  <a:buChar char="þ"/>
                  <a:defRPr sz="2800">
                    <a:solidFill>
                      <a:srgbClr val="FFFF00"/>
                    </a:solidFill>
                    <a:latin typeface="Comic Sans MS" pitchFamily="66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Wingdings 2" pitchFamily="18" charset="2"/>
                  <a:buChar char=""/>
                  <a:defRPr sz="2400">
                    <a:solidFill>
                      <a:srgbClr val="FFFF00"/>
                    </a:solidFill>
                    <a:latin typeface="Comic Sans MS" pitchFamily="66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Wingdings" pitchFamily="2" charset="2"/>
                  <a:buChar char="^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25625" name="Line 153"/>
              <p:cNvSpPr>
                <a:spLocks noChangeShapeType="1"/>
              </p:cNvSpPr>
              <p:nvPr/>
            </p:nvSpPr>
            <p:spPr bwMode="auto">
              <a:xfrm>
                <a:off x="10137" y="3292"/>
                <a:ext cx="120" cy="0"/>
              </a:xfrm>
              <a:prstGeom prst="line">
                <a:avLst/>
              </a:prstGeom>
              <a:noFill/>
              <a:ln w="3175">
                <a:solidFill>
                  <a:srgbClr val="F8F8F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25626" name="Line 154"/>
              <p:cNvSpPr>
                <a:spLocks noChangeShapeType="1"/>
              </p:cNvSpPr>
              <p:nvPr/>
            </p:nvSpPr>
            <p:spPr bwMode="auto">
              <a:xfrm>
                <a:off x="9924" y="3289"/>
                <a:ext cx="120" cy="0"/>
              </a:xfrm>
              <a:prstGeom prst="line">
                <a:avLst/>
              </a:prstGeom>
              <a:noFill/>
              <a:ln w="3175">
                <a:solidFill>
                  <a:srgbClr val="F8F8F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25627" name="Line 155"/>
              <p:cNvSpPr>
                <a:spLocks noChangeShapeType="1"/>
              </p:cNvSpPr>
              <p:nvPr/>
            </p:nvSpPr>
            <p:spPr bwMode="auto">
              <a:xfrm rot="5400000">
                <a:off x="10032" y="3391"/>
                <a:ext cx="120" cy="0"/>
              </a:xfrm>
              <a:prstGeom prst="line">
                <a:avLst/>
              </a:prstGeom>
              <a:noFill/>
              <a:ln w="3175">
                <a:solidFill>
                  <a:srgbClr val="F8F8F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25628" name="Line 156"/>
              <p:cNvSpPr>
                <a:spLocks noChangeShapeType="1"/>
              </p:cNvSpPr>
              <p:nvPr/>
            </p:nvSpPr>
            <p:spPr bwMode="auto">
              <a:xfrm rot="5400000">
                <a:off x="10032" y="3184"/>
                <a:ext cx="120" cy="0"/>
              </a:xfrm>
              <a:prstGeom prst="line">
                <a:avLst/>
              </a:prstGeom>
              <a:noFill/>
              <a:ln w="3175">
                <a:solidFill>
                  <a:srgbClr val="F8F8F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</p:grpSp>
      </p:grpSp>
      <p:sp>
        <p:nvSpPr>
          <p:cNvPr id="383133" name="Rectangle 157"/>
          <p:cNvSpPr>
            <a:spLocks noChangeArrowheads="1"/>
          </p:cNvSpPr>
          <p:nvPr/>
        </p:nvSpPr>
        <p:spPr bwMode="auto">
          <a:xfrm>
            <a:off x="4210050" y="0"/>
            <a:ext cx="1323975" cy="2049463"/>
          </a:xfrm>
          <a:prstGeom prst="rect">
            <a:avLst/>
          </a:prstGeom>
          <a:noFill/>
          <a:ln w="9525">
            <a:solidFill>
              <a:srgbClr val="CC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83134" name="Rectangle 158"/>
          <p:cNvSpPr>
            <a:spLocks noChangeArrowheads="1"/>
          </p:cNvSpPr>
          <p:nvPr/>
        </p:nvSpPr>
        <p:spPr bwMode="auto">
          <a:xfrm>
            <a:off x="3348038" y="1328738"/>
            <a:ext cx="693737" cy="1073150"/>
          </a:xfrm>
          <a:prstGeom prst="rect">
            <a:avLst/>
          </a:prstGeom>
          <a:noFill/>
          <a:ln w="9525">
            <a:solidFill>
              <a:srgbClr val="CC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grpSp>
        <p:nvGrpSpPr>
          <p:cNvPr id="10" name="Group 159"/>
          <p:cNvGrpSpPr>
            <a:grpSpLocks/>
          </p:cNvGrpSpPr>
          <p:nvPr/>
        </p:nvGrpSpPr>
        <p:grpSpPr bwMode="auto">
          <a:xfrm>
            <a:off x="3357563" y="0"/>
            <a:ext cx="2181225" cy="2401888"/>
            <a:chOff x="2115" y="0"/>
            <a:chExt cx="1374" cy="1513"/>
          </a:xfrm>
        </p:grpSpPr>
        <p:sp>
          <p:nvSpPr>
            <p:cNvPr id="25611" name="Line 160"/>
            <p:cNvSpPr>
              <a:spLocks noChangeShapeType="1"/>
            </p:cNvSpPr>
            <p:nvPr/>
          </p:nvSpPr>
          <p:spPr bwMode="auto">
            <a:xfrm flipV="1">
              <a:off x="2115" y="0"/>
              <a:ext cx="537" cy="814"/>
            </a:xfrm>
            <a:prstGeom prst="line">
              <a:avLst/>
            </a:prstGeom>
            <a:noFill/>
            <a:ln w="9525">
              <a:solidFill>
                <a:srgbClr val="CC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12" name="Line 161"/>
            <p:cNvSpPr>
              <a:spLocks noChangeShapeType="1"/>
            </p:cNvSpPr>
            <p:nvPr/>
          </p:nvSpPr>
          <p:spPr bwMode="auto">
            <a:xfrm flipV="1">
              <a:off x="2555" y="1285"/>
              <a:ext cx="934" cy="228"/>
            </a:xfrm>
            <a:prstGeom prst="line">
              <a:avLst/>
            </a:prstGeom>
            <a:noFill/>
            <a:ln w="9525">
              <a:solidFill>
                <a:srgbClr val="CC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8802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83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82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82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000"/>
                                        <p:tgtEl>
                                          <p:spTgt spid="383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3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000"/>
                                        <p:tgtEl>
                                          <p:spTgt spid="383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3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2980" grpId="0"/>
      <p:bldP spid="383115" grpId="0" animBg="1"/>
      <p:bldP spid="383133" grpId="0" animBg="1"/>
      <p:bldP spid="383133" grpId="1" animBg="1"/>
      <p:bldP spid="383134" grpId="0" animBg="1"/>
      <p:bldP spid="38313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E4538-3990-F18F-4260-0085F13C3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E5C6A89E-E2C8-8EA5-AC32-191444A61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Outline</a:t>
            </a:r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BA204D5A-A9F1-13AD-625A-C40671D772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263" y="817563"/>
            <a:ext cx="8713787" cy="5729287"/>
          </a:xfrm>
        </p:spPr>
        <p:txBody>
          <a:bodyPr/>
          <a:lstStyle/>
          <a:p>
            <a:r>
              <a:rPr lang="en-US" altLang="en-US" dirty="0"/>
              <a:t> Review Star Birth</a:t>
            </a:r>
          </a:p>
          <a:p>
            <a:r>
              <a:rPr lang="en-US" altLang="en-US" dirty="0">
                <a:solidFill>
                  <a:srgbClr val="808080"/>
                </a:solidFill>
              </a:rPr>
              <a:t> Star life on the Main Sequence</a:t>
            </a:r>
          </a:p>
          <a:p>
            <a:pPr lvl="1"/>
            <a:r>
              <a:rPr lang="en-US" altLang="en-US" dirty="0">
                <a:solidFill>
                  <a:srgbClr val="808080"/>
                </a:solidFill>
              </a:rPr>
              <a:t> Fusion &amp; Thermodynamic Balance</a:t>
            </a:r>
          </a:p>
          <a:p>
            <a:pPr lvl="1"/>
            <a:r>
              <a:rPr lang="en-US" altLang="en-US" dirty="0">
                <a:solidFill>
                  <a:srgbClr val="808080"/>
                </a:solidFill>
              </a:rPr>
              <a:t> The Sun</a:t>
            </a:r>
          </a:p>
          <a:p>
            <a:pPr lvl="2"/>
            <a:r>
              <a:rPr lang="en-US" altLang="en-US" dirty="0">
                <a:solidFill>
                  <a:srgbClr val="808080"/>
                </a:solidFill>
              </a:rPr>
              <a:t> Sunspots, Solar Wind, Solar Storms, Aurorae</a:t>
            </a:r>
          </a:p>
          <a:p>
            <a:r>
              <a:rPr lang="en-US" altLang="en-US" dirty="0">
                <a:solidFill>
                  <a:srgbClr val="808080"/>
                </a:solidFill>
              </a:rPr>
              <a:t> Death Throes: Red Giant Stages</a:t>
            </a:r>
          </a:p>
          <a:p>
            <a:r>
              <a:rPr lang="en-US" altLang="en-US" dirty="0">
                <a:solidFill>
                  <a:srgbClr val="808080"/>
                </a:solidFill>
              </a:rPr>
              <a:t> Planetary Nebulae &amp; White Dwarf Stars</a:t>
            </a:r>
          </a:p>
        </p:txBody>
      </p:sp>
    </p:spTree>
    <p:extLst>
      <p:ext uri="{BB962C8B-B14F-4D97-AF65-F5344CB8AC3E}">
        <p14:creationId xmlns:p14="http://schemas.microsoft.com/office/powerpoint/2010/main" val="1123829019"/>
      </p:ext>
    </p:extLst>
  </p:cSld>
  <p:clrMapOvr>
    <a:masterClrMapping/>
  </p:clrMapOvr>
  <p:transition spd="slow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5037138" y="0"/>
            <a:ext cx="4106862" cy="1100138"/>
          </a:xfrm>
        </p:spPr>
        <p:txBody>
          <a:bodyPr/>
          <a:lstStyle/>
          <a:p>
            <a:pPr eaLnBrk="1" hangingPunct="1"/>
            <a:r>
              <a:rPr lang="en-US" altLang="en-US" sz="4000"/>
              <a:t>Planetary Nebulae</a:t>
            </a:r>
          </a:p>
        </p:txBody>
      </p:sp>
      <p:pic>
        <p:nvPicPr>
          <p:cNvPr id="382979" name="Picture 3" descr="R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4" r="14915"/>
          <a:stretch>
            <a:fillRect/>
          </a:stretch>
        </p:blipFill>
        <p:spPr bwMode="auto">
          <a:xfrm>
            <a:off x="5073650" y="1147763"/>
            <a:ext cx="4070350" cy="548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2980" name="Text Box 4"/>
          <p:cNvSpPr txBox="1">
            <a:spLocks noChangeArrowheads="1"/>
          </p:cNvSpPr>
          <p:nvPr/>
        </p:nvSpPr>
        <p:spPr bwMode="auto">
          <a:xfrm>
            <a:off x="5384800" y="5964238"/>
            <a:ext cx="375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Ring Nebula in Lyra</a:t>
            </a:r>
          </a:p>
        </p:txBody>
      </p:sp>
      <p:grpSp>
        <p:nvGrpSpPr>
          <p:cNvPr id="25605" name="Group 5"/>
          <p:cNvGrpSpPr>
            <a:grpSpLocks/>
          </p:cNvGrpSpPr>
          <p:nvPr/>
        </p:nvGrpSpPr>
        <p:grpSpPr bwMode="auto">
          <a:xfrm>
            <a:off x="0" y="0"/>
            <a:ext cx="5222875" cy="6858000"/>
            <a:chOff x="2849" y="2463"/>
            <a:chExt cx="6570" cy="8628"/>
          </a:xfrm>
        </p:grpSpPr>
        <p:sp>
          <p:nvSpPr>
            <p:cNvPr id="25629" name="Rectangle 6"/>
            <p:cNvSpPr>
              <a:spLocks noChangeArrowheads="1"/>
            </p:cNvSpPr>
            <p:nvPr/>
          </p:nvSpPr>
          <p:spPr bwMode="auto">
            <a:xfrm>
              <a:off x="2849" y="2512"/>
              <a:ext cx="6312" cy="8579"/>
            </a:xfrm>
            <a:prstGeom prst="rect">
              <a:avLst/>
            </a:prstGeom>
            <a:solidFill>
              <a:srgbClr val="000080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30" name="Freeform 7"/>
            <p:cNvSpPr>
              <a:spLocks/>
            </p:cNvSpPr>
            <p:nvPr/>
          </p:nvSpPr>
          <p:spPr bwMode="auto">
            <a:xfrm>
              <a:off x="2850" y="2488"/>
              <a:ext cx="6296" cy="8573"/>
            </a:xfrm>
            <a:custGeom>
              <a:avLst/>
              <a:gdLst>
                <a:gd name="T0" fmla="*/ 3835 w 6296"/>
                <a:gd name="T1" fmla="*/ 7736 h 8573"/>
                <a:gd name="T2" fmla="*/ 3986 w 6296"/>
                <a:gd name="T3" fmla="*/ 7183 h 8573"/>
                <a:gd name="T4" fmla="*/ 4136 w 6296"/>
                <a:gd name="T5" fmla="*/ 6848 h 8573"/>
                <a:gd name="T6" fmla="*/ 3768 w 6296"/>
                <a:gd name="T7" fmla="*/ 6430 h 8573"/>
                <a:gd name="T8" fmla="*/ 3651 w 6296"/>
                <a:gd name="T9" fmla="*/ 6246 h 8573"/>
                <a:gd name="T10" fmla="*/ 3400 w 6296"/>
                <a:gd name="T11" fmla="*/ 6011 h 8573"/>
                <a:gd name="T12" fmla="*/ 2998 w 6296"/>
                <a:gd name="T13" fmla="*/ 5626 h 8573"/>
                <a:gd name="T14" fmla="*/ 2830 w 6296"/>
                <a:gd name="T15" fmla="*/ 5442 h 8573"/>
                <a:gd name="T16" fmla="*/ 2529 w 6296"/>
                <a:gd name="T17" fmla="*/ 4940 h 8573"/>
                <a:gd name="T18" fmla="*/ 2479 w 6296"/>
                <a:gd name="T19" fmla="*/ 4588 h 8573"/>
                <a:gd name="T20" fmla="*/ 2294 w 6296"/>
                <a:gd name="T21" fmla="*/ 4220 h 8573"/>
                <a:gd name="T22" fmla="*/ 1943 w 6296"/>
                <a:gd name="T23" fmla="*/ 3784 h 8573"/>
                <a:gd name="T24" fmla="*/ 1625 w 6296"/>
                <a:gd name="T25" fmla="*/ 3416 h 8573"/>
                <a:gd name="T26" fmla="*/ 1340 w 6296"/>
                <a:gd name="T27" fmla="*/ 3014 h 8573"/>
                <a:gd name="T28" fmla="*/ 1089 w 6296"/>
                <a:gd name="T29" fmla="*/ 2562 h 8573"/>
                <a:gd name="T30" fmla="*/ 938 w 6296"/>
                <a:gd name="T31" fmla="*/ 2026 h 8573"/>
                <a:gd name="T32" fmla="*/ 285 w 6296"/>
                <a:gd name="T33" fmla="*/ 1021 h 8573"/>
                <a:gd name="T34" fmla="*/ 235 w 6296"/>
                <a:gd name="T35" fmla="*/ 636 h 8573"/>
                <a:gd name="T36" fmla="*/ 0 w 6296"/>
                <a:gd name="T37" fmla="*/ 0 h 8573"/>
                <a:gd name="T38" fmla="*/ 1424 w 6296"/>
                <a:gd name="T39" fmla="*/ 184 h 8573"/>
                <a:gd name="T40" fmla="*/ 1390 w 6296"/>
                <a:gd name="T41" fmla="*/ 519 h 8573"/>
                <a:gd name="T42" fmla="*/ 1708 w 6296"/>
                <a:gd name="T43" fmla="*/ 586 h 8573"/>
                <a:gd name="T44" fmla="*/ 2110 w 6296"/>
                <a:gd name="T45" fmla="*/ 117 h 8573"/>
                <a:gd name="T46" fmla="*/ 2646 w 6296"/>
                <a:gd name="T47" fmla="*/ 167 h 8573"/>
                <a:gd name="T48" fmla="*/ 3132 w 6296"/>
                <a:gd name="T49" fmla="*/ 787 h 8573"/>
                <a:gd name="T50" fmla="*/ 3316 w 6296"/>
                <a:gd name="T51" fmla="*/ 1005 h 8573"/>
                <a:gd name="T52" fmla="*/ 3634 w 6296"/>
                <a:gd name="T53" fmla="*/ 1758 h 8573"/>
                <a:gd name="T54" fmla="*/ 3818 w 6296"/>
                <a:gd name="T55" fmla="*/ 2579 h 8573"/>
                <a:gd name="T56" fmla="*/ 4153 w 6296"/>
                <a:gd name="T57" fmla="*/ 2813 h 8573"/>
                <a:gd name="T58" fmla="*/ 4689 w 6296"/>
                <a:gd name="T59" fmla="*/ 3148 h 8573"/>
                <a:gd name="T60" fmla="*/ 5040 w 6296"/>
                <a:gd name="T61" fmla="*/ 4588 h 8573"/>
                <a:gd name="T62" fmla="*/ 5208 w 6296"/>
                <a:gd name="T63" fmla="*/ 4990 h 8573"/>
                <a:gd name="T64" fmla="*/ 6012 w 6296"/>
                <a:gd name="T65" fmla="*/ 5291 h 8573"/>
                <a:gd name="T66" fmla="*/ 6296 w 6296"/>
                <a:gd name="T67" fmla="*/ 5576 h 8573"/>
                <a:gd name="T68" fmla="*/ 5543 w 6296"/>
                <a:gd name="T69" fmla="*/ 6095 h 8573"/>
                <a:gd name="T70" fmla="*/ 4722 w 6296"/>
                <a:gd name="T71" fmla="*/ 5526 h 8573"/>
                <a:gd name="T72" fmla="*/ 4287 w 6296"/>
                <a:gd name="T73" fmla="*/ 5124 h 8573"/>
                <a:gd name="T74" fmla="*/ 4153 w 6296"/>
                <a:gd name="T75" fmla="*/ 4889 h 8573"/>
                <a:gd name="T76" fmla="*/ 4270 w 6296"/>
                <a:gd name="T77" fmla="*/ 4320 h 8573"/>
                <a:gd name="T78" fmla="*/ 4404 w 6296"/>
                <a:gd name="T79" fmla="*/ 3550 h 8573"/>
                <a:gd name="T80" fmla="*/ 2797 w 6296"/>
                <a:gd name="T81" fmla="*/ 3483 h 8573"/>
                <a:gd name="T82" fmla="*/ 2629 w 6296"/>
                <a:gd name="T83" fmla="*/ 2461 h 8573"/>
                <a:gd name="T84" fmla="*/ 2278 w 6296"/>
                <a:gd name="T85" fmla="*/ 2127 h 8573"/>
                <a:gd name="T86" fmla="*/ 2294 w 6296"/>
                <a:gd name="T87" fmla="*/ 1239 h 8573"/>
                <a:gd name="T88" fmla="*/ 1809 w 6296"/>
                <a:gd name="T89" fmla="*/ 1540 h 8573"/>
                <a:gd name="T90" fmla="*/ 1909 w 6296"/>
                <a:gd name="T91" fmla="*/ 2110 h 8573"/>
                <a:gd name="T92" fmla="*/ 2378 w 6296"/>
                <a:gd name="T93" fmla="*/ 2411 h 8573"/>
                <a:gd name="T94" fmla="*/ 2512 w 6296"/>
                <a:gd name="T95" fmla="*/ 3315 h 8573"/>
                <a:gd name="T96" fmla="*/ 2914 w 6296"/>
                <a:gd name="T97" fmla="*/ 3617 h 8573"/>
                <a:gd name="T98" fmla="*/ 3266 w 6296"/>
                <a:gd name="T99" fmla="*/ 4086 h 8573"/>
                <a:gd name="T100" fmla="*/ 3667 w 6296"/>
                <a:gd name="T101" fmla="*/ 4822 h 8573"/>
                <a:gd name="T102" fmla="*/ 4103 w 6296"/>
                <a:gd name="T103" fmla="*/ 5375 h 8573"/>
                <a:gd name="T104" fmla="*/ 4387 w 6296"/>
                <a:gd name="T105" fmla="*/ 5894 h 8573"/>
                <a:gd name="T106" fmla="*/ 4605 w 6296"/>
                <a:gd name="T107" fmla="*/ 5978 h 8573"/>
                <a:gd name="T108" fmla="*/ 5074 w 6296"/>
                <a:gd name="T109" fmla="*/ 6212 h 8573"/>
                <a:gd name="T110" fmla="*/ 5359 w 6296"/>
                <a:gd name="T111" fmla="*/ 6731 h 8573"/>
                <a:gd name="T112" fmla="*/ 5325 w 6296"/>
                <a:gd name="T113" fmla="*/ 7568 h 8573"/>
                <a:gd name="T114" fmla="*/ 6179 w 6296"/>
                <a:gd name="T115" fmla="*/ 8071 h 8573"/>
                <a:gd name="T116" fmla="*/ 6162 w 6296"/>
                <a:gd name="T117" fmla="*/ 8573 h 857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6296"/>
                <a:gd name="T178" fmla="*/ 0 h 8573"/>
                <a:gd name="T179" fmla="*/ 6296 w 6296"/>
                <a:gd name="T180" fmla="*/ 8573 h 857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6296" h="8573">
                  <a:moveTo>
                    <a:pt x="3701" y="8573"/>
                  </a:moveTo>
                  <a:cubicBezTo>
                    <a:pt x="3628" y="8502"/>
                    <a:pt x="3670" y="8442"/>
                    <a:pt x="3718" y="8372"/>
                  </a:cubicBezTo>
                  <a:cubicBezTo>
                    <a:pt x="3749" y="8276"/>
                    <a:pt x="3747" y="8161"/>
                    <a:pt x="3818" y="8087"/>
                  </a:cubicBezTo>
                  <a:cubicBezTo>
                    <a:pt x="3756" y="7962"/>
                    <a:pt x="3793" y="7859"/>
                    <a:pt x="3835" y="7736"/>
                  </a:cubicBezTo>
                  <a:cubicBezTo>
                    <a:pt x="3842" y="7671"/>
                    <a:pt x="3846" y="7585"/>
                    <a:pt x="3868" y="7518"/>
                  </a:cubicBezTo>
                  <a:cubicBezTo>
                    <a:pt x="3936" y="7312"/>
                    <a:pt x="3875" y="7540"/>
                    <a:pt x="3919" y="7367"/>
                  </a:cubicBezTo>
                  <a:cubicBezTo>
                    <a:pt x="3924" y="7322"/>
                    <a:pt x="3920" y="7275"/>
                    <a:pt x="3935" y="7233"/>
                  </a:cubicBezTo>
                  <a:cubicBezTo>
                    <a:pt x="3943" y="7211"/>
                    <a:pt x="3975" y="7204"/>
                    <a:pt x="3986" y="7183"/>
                  </a:cubicBezTo>
                  <a:cubicBezTo>
                    <a:pt x="3999" y="7158"/>
                    <a:pt x="3995" y="7127"/>
                    <a:pt x="4002" y="7100"/>
                  </a:cubicBezTo>
                  <a:cubicBezTo>
                    <a:pt x="4006" y="7083"/>
                    <a:pt x="4009" y="7064"/>
                    <a:pt x="4019" y="7049"/>
                  </a:cubicBezTo>
                  <a:cubicBezTo>
                    <a:pt x="4037" y="7023"/>
                    <a:pt x="4086" y="6982"/>
                    <a:pt x="4086" y="6982"/>
                  </a:cubicBezTo>
                  <a:cubicBezTo>
                    <a:pt x="4104" y="6938"/>
                    <a:pt x="4136" y="6896"/>
                    <a:pt x="4136" y="6848"/>
                  </a:cubicBezTo>
                  <a:cubicBezTo>
                    <a:pt x="4136" y="6751"/>
                    <a:pt x="4048" y="6717"/>
                    <a:pt x="3969" y="6698"/>
                  </a:cubicBezTo>
                  <a:cubicBezTo>
                    <a:pt x="3900" y="6663"/>
                    <a:pt x="3861" y="6645"/>
                    <a:pt x="3818" y="6580"/>
                  </a:cubicBezTo>
                  <a:cubicBezTo>
                    <a:pt x="3824" y="6563"/>
                    <a:pt x="3841" y="6547"/>
                    <a:pt x="3835" y="6530"/>
                  </a:cubicBezTo>
                  <a:cubicBezTo>
                    <a:pt x="3822" y="6492"/>
                    <a:pt x="3790" y="6463"/>
                    <a:pt x="3768" y="6430"/>
                  </a:cubicBezTo>
                  <a:cubicBezTo>
                    <a:pt x="3758" y="6415"/>
                    <a:pt x="3763" y="6392"/>
                    <a:pt x="3751" y="6380"/>
                  </a:cubicBezTo>
                  <a:cubicBezTo>
                    <a:pt x="3739" y="6368"/>
                    <a:pt x="3718" y="6369"/>
                    <a:pt x="3701" y="6363"/>
                  </a:cubicBezTo>
                  <a:cubicBezTo>
                    <a:pt x="3684" y="6346"/>
                    <a:pt x="3651" y="6337"/>
                    <a:pt x="3651" y="6313"/>
                  </a:cubicBezTo>
                  <a:cubicBezTo>
                    <a:pt x="3651" y="6234"/>
                    <a:pt x="3764" y="6208"/>
                    <a:pt x="3651" y="6246"/>
                  </a:cubicBezTo>
                  <a:cubicBezTo>
                    <a:pt x="3623" y="6218"/>
                    <a:pt x="3595" y="6190"/>
                    <a:pt x="3567" y="6162"/>
                  </a:cubicBezTo>
                  <a:cubicBezTo>
                    <a:pt x="3555" y="6150"/>
                    <a:pt x="3559" y="6127"/>
                    <a:pt x="3550" y="6112"/>
                  </a:cubicBezTo>
                  <a:cubicBezTo>
                    <a:pt x="3542" y="6098"/>
                    <a:pt x="3529" y="6088"/>
                    <a:pt x="3517" y="6078"/>
                  </a:cubicBezTo>
                  <a:cubicBezTo>
                    <a:pt x="3482" y="6050"/>
                    <a:pt x="3435" y="6039"/>
                    <a:pt x="3400" y="6011"/>
                  </a:cubicBezTo>
                  <a:cubicBezTo>
                    <a:pt x="3377" y="5992"/>
                    <a:pt x="3290" y="5903"/>
                    <a:pt x="3249" y="5860"/>
                  </a:cubicBezTo>
                  <a:cubicBezTo>
                    <a:pt x="3235" y="5846"/>
                    <a:pt x="3233" y="5819"/>
                    <a:pt x="3215" y="5810"/>
                  </a:cubicBezTo>
                  <a:cubicBezTo>
                    <a:pt x="3185" y="5795"/>
                    <a:pt x="3148" y="5799"/>
                    <a:pt x="3115" y="5793"/>
                  </a:cubicBezTo>
                  <a:lnTo>
                    <a:pt x="2998" y="5626"/>
                  </a:lnTo>
                  <a:cubicBezTo>
                    <a:pt x="2998" y="5626"/>
                    <a:pt x="2998" y="5626"/>
                    <a:pt x="2998" y="5626"/>
                  </a:cubicBezTo>
                  <a:cubicBezTo>
                    <a:pt x="2982" y="5603"/>
                    <a:pt x="2957" y="5559"/>
                    <a:pt x="2931" y="5542"/>
                  </a:cubicBezTo>
                  <a:cubicBezTo>
                    <a:pt x="2910" y="5528"/>
                    <a:pt x="2886" y="5520"/>
                    <a:pt x="2864" y="5509"/>
                  </a:cubicBezTo>
                  <a:cubicBezTo>
                    <a:pt x="2853" y="5487"/>
                    <a:pt x="2845" y="5462"/>
                    <a:pt x="2830" y="5442"/>
                  </a:cubicBezTo>
                  <a:cubicBezTo>
                    <a:pt x="2811" y="5417"/>
                    <a:pt x="2763" y="5375"/>
                    <a:pt x="2763" y="5375"/>
                  </a:cubicBezTo>
                  <a:cubicBezTo>
                    <a:pt x="2731" y="5242"/>
                    <a:pt x="2706" y="5107"/>
                    <a:pt x="2680" y="4973"/>
                  </a:cubicBezTo>
                  <a:cubicBezTo>
                    <a:pt x="2675" y="4946"/>
                    <a:pt x="2635" y="4940"/>
                    <a:pt x="2613" y="4923"/>
                  </a:cubicBezTo>
                  <a:cubicBezTo>
                    <a:pt x="2585" y="4929"/>
                    <a:pt x="2556" y="4949"/>
                    <a:pt x="2529" y="4940"/>
                  </a:cubicBezTo>
                  <a:cubicBezTo>
                    <a:pt x="2512" y="4934"/>
                    <a:pt x="2517" y="4906"/>
                    <a:pt x="2512" y="4889"/>
                  </a:cubicBezTo>
                  <a:cubicBezTo>
                    <a:pt x="2506" y="4867"/>
                    <a:pt x="2501" y="4844"/>
                    <a:pt x="2495" y="4822"/>
                  </a:cubicBezTo>
                  <a:cubicBezTo>
                    <a:pt x="2501" y="4766"/>
                    <a:pt x="2516" y="4711"/>
                    <a:pt x="2512" y="4655"/>
                  </a:cubicBezTo>
                  <a:cubicBezTo>
                    <a:pt x="2510" y="4630"/>
                    <a:pt x="2487" y="4612"/>
                    <a:pt x="2479" y="4588"/>
                  </a:cubicBezTo>
                  <a:cubicBezTo>
                    <a:pt x="2470" y="4561"/>
                    <a:pt x="2474" y="4530"/>
                    <a:pt x="2462" y="4504"/>
                  </a:cubicBezTo>
                  <a:cubicBezTo>
                    <a:pt x="2451" y="4479"/>
                    <a:pt x="2427" y="4461"/>
                    <a:pt x="2412" y="4437"/>
                  </a:cubicBezTo>
                  <a:cubicBezTo>
                    <a:pt x="2399" y="4416"/>
                    <a:pt x="2388" y="4393"/>
                    <a:pt x="2378" y="4370"/>
                  </a:cubicBezTo>
                  <a:cubicBezTo>
                    <a:pt x="2359" y="4327"/>
                    <a:pt x="2346" y="4233"/>
                    <a:pt x="2294" y="4220"/>
                  </a:cubicBezTo>
                  <a:cubicBezTo>
                    <a:pt x="2200" y="4196"/>
                    <a:pt x="2250" y="4208"/>
                    <a:pt x="2144" y="4186"/>
                  </a:cubicBezTo>
                  <a:cubicBezTo>
                    <a:pt x="2120" y="4150"/>
                    <a:pt x="2084" y="4122"/>
                    <a:pt x="2060" y="4086"/>
                  </a:cubicBezTo>
                  <a:cubicBezTo>
                    <a:pt x="2021" y="4026"/>
                    <a:pt x="2032" y="3932"/>
                    <a:pt x="2010" y="3868"/>
                  </a:cubicBezTo>
                  <a:cubicBezTo>
                    <a:pt x="1991" y="3812"/>
                    <a:pt x="1971" y="3827"/>
                    <a:pt x="1943" y="3784"/>
                  </a:cubicBezTo>
                  <a:cubicBezTo>
                    <a:pt x="1876" y="3684"/>
                    <a:pt x="1949" y="3743"/>
                    <a:pt x="1859" y="3684"/>
                  </a:cubicBezTo>
                  <a:cubicBezTo>
                    <a:pt x="1850" y="3658"/>
                    <a:pt x="1828" y="3583"/>
                    <a:pt x="1809" y="3567"/>
                  </a:cubicBezTo>
                  <a:cubicBezTo>
                    <a:pt x="1778" y="3541"/>
                    <a:pt x="1730" y="3546"/>
                    <a:pt x="1692" y="3533"/>
                  </a:cubicBezTo>
                  <a:cubicBezTo>
                    <a:pt x="1665" y="3399"/>
                    <a:pt x="1703" y="3486"/>
                    <a:pt x="1625" y="3416"/>
                  </a:cubicBezTo>
                  <a:cubicBezTo>
                    <a:pt x="1584" y="3379"/>
                    <a:pt x="1507" y="3299"/>
                    <a:pt x="1507" y="3299"/>
                  </a:cubicBezTo>
                  <a:cubicBezTo>
                    <a:pt x="1480" y="3245"/>
                    <a:pt x="1469" y="3184"/>
                    <a:pt x="1440" y="3131"/>
                  </a:cubicBezTo>
                  <a:cubicBezTo>
                    <a:pt x="1429" y="3110"/>
                    <a:pt x="1405" y="3099"/>
                    <a:pt x="1390" y="3081"/>
                  </a:cubicBezTo>
                  <a:cubicBezTo>
                    <a:pt x="1372" y="3060"/>
                    <a:pt x="1357" y="3036"/>
                    <a:pt x="1340" y="3014"/>
                  </a:cubicBezTo>
                  <a:cubicBezTo>
                    <a:pt x="1334" y="2997"/>
                    <a:pt x="1335" y="2976"/>
                    <a:pt x="1323" y="2964"/>
                  </a:cubicBezTo>
                  <a:cubicBezTo>
                    <a:pt x="1311" y="2952"/>
                    <a:pt x="1289" y="2954"/>
                    <a:pt x="1273" y="2947"/>
                  </a:cubicBezTo>
                  <a:cubicBezTo>
                    <a:pt x="1202" y="2916"/>
                    <a:pt x="1203" y="2910"/>
                    <a:pt x="1139" y="2863"/>
                  </a:cubicBezTo>
                  <a:cubicBezTo>
                    <a:pt x="1103" y="2720"/>
                    <a:pt x="1125" y="2819"/>
                    <a:pt x="1089" y="2562"/>
                  </a:cubicBezTo>
                  <a:cubicBezTo>
                    <a:pt x="1085" y="2534"/>
                    <a:pt x="1053" y="2519"/>
                    <a:pt x="1039" y="2495"/>
                  </a:cubicBezTo>
                  <a:cubicBezTo>
                    <a:pt x="1001" y="2428"/>
                    <a:pt x="993" y="2382"/>
                    <a:pt x="938" y="2327"/>
                  </a:cubicBezTo>
                  <a:cubicBezTo>
                    <a:pt x="949" y="2310"/>
                    <a:pt x="972" y="2297"/>
                    <a:pt x="972" y="2277"/>
                  </a:cubicBezTo>
                  <a:cubicBezTo>
                    <a:pt x="972" y="2193"/>
                    <a:pt x="962" y="2107"/>
                    <a:pt x="938" y="2026"/>
                  </a:cubicBezTo>
                  <a:cubicBezTo>
                    <a:pt x="907" y="1922"/>
                    <a:pt x="725" y="1902"/>
                    <a:pt x="637" y="1859"/>
                  </a:cubicBezTo>
                  <a:cubicBezTo>
                    <a:pt x="598" y="1801"/>
                    <a:pt x="561" y="1763"/>
                    <a:pt x="503" y="1725"/>
                  </a:cubicBezTo>
                  <a:cubicBezTo>
                    <a:pt x="494" y="1473"/>
                    <a:pt x="604" y="1262"/>
                    <a:pt x="369" y="1206"/>
                  </a:cubicBezTo>
                  <a:cubicBezTo>
                    <a:pt x="248" y="1082"/>
                    <a:pt x="400" y="1255"/>
                    <a:pt x="285" y="1021"/>
                  </a:cubicBezTo>
                  <a:cubicBezTo>
                    <a:pt x="244" y="938"/>
                    <a:pt x="260" y="978"/>
                    <a:pt x="235" y="904"/>
                  </a:cubicBezTo>
                  <a:cubicBezTo>
                    <a:pt x="241" y="865"/>
                    <a:pt x="245" y="826"/>
                    <a:pt x="252" y="787"/>
                  </a:cubicBezTo>
                  <a:cubicBezTo>
                    <a:pt x="256" y="764"/>
                    <a:pt x="271" y="743"/>
                    <a:pt x="268" y="720"/>
                  </a:cubicBezTo>
                  <a:cubicBezTo>
                    <a:pt x="265" y="690"/>
                    <a:pt x="255" y="659"/>
                    <a:pt x="235" y="636"/>
                  </a:cubicBezTo>
                  <a:cubicBezTo>
                    <a:pt x="234" y="635"/>
                    <a:pt x="110" y="553"/>
                    <a:pt x="84" y="536"/>
                  </a:cubicBezTo>
                  <a:cubicBezTo>
                    <a:pt x="71" y="527"/>
                    <a:pt x="66" y="508"/>
                    <a:pt x="51" y="502"/>
                  </a:cubicBezTo>
                  <a:cubicBezTo>
                    <a:pt x="35" y="496"/>
                    <a:pt x="17" y="502"/>
                    <a:pt x="0" y="502"/>
                  </a:cubicBezTo>
                  <a:lnTo>
                    <a:pt x="0" y="0"/>
                  </a:lnTo>
                  <a:lnTo>
                    <a:pt x="1340" y="0"/>
                  </a:lnTo>
                  <a:cubicBezTo>
                    <a:pt x="1346" y="17"/>
                    <a:pt x="1348" y="35"/>
                    <a:pt x="1357" y="50"/>
                  </a:cubicBezTo>
                  <a:cubicBezTo>
                    <a:pt x="1365" y="64"/>
                    <a:pt x="1383" y="70"/>
                    <a:pt x="1390" y="84"/>
                  </a:cubicBezTo>
                  <a:cubicBezTo>
                    <a:pt x="1406" y="115"/>
                    <a:pt x="1413" y="151"/>
                    <a:pt x="1424" y="184"/>
                  </a:cubicBezTo>
                  <a:cubicBezTo>
                    <a:pt x="1430" y="201"/>
                    <a:pt x="1440" y="234"/>
                    <a:pt x="1440" y="234"/>
                  </a:cubicBezTo>
                  <a:cubicBezTo>
                    <a:pt x="1435" y="273"/>
                    <a:pt x="1438" y="315"/>
                    <a:pt x="1424" y="352"/>
                  </a:cubicBezTo>
                  <a:cubicBezTo>
                    <a:pt x="1410" y="389"/>
                    <a:pt x="1357" y="452"/>
                    <a:pt x="1357" y="452"/>
                  </a:cubicBezTo>
                  <a:cubicBezTo>
                    <a:pt x="1368" y="474"/>
                    <a:pt x="1380" y="496"/>
                    <a:pt x="1390" y="519"/>
                  </a:cubicBezTo>
                  <a:cubicBezTo>
                    <a:pt x="1397" y="535"/>
                    <a:pt x="1397" y="555"/>
                    <a:pt x="1407" y="569"/>
                  </a:cubicBezTo>
                  <a:cubicBezTo>
                    <a:pt x="1425" y="595"/>
                    <a:pt x="1474" y="636"/>
                    <a:pt x="1474" y="636"/>
                  </a:cubicBezTo>
                  <a:cubicBezTo>
                    <a:pt x="1519" y="631"/>
                    <a:pt x="1564" y="629"/>
                    <a:pt x="1608" y="620"/>
                  </a:cubicBezTo>
                  <a:cubicBezTo>
                    <a:pt x="1642" y="613"/>
                    <a:pt x="1708" y="586"/>
                    <a:pt x="1708" y="586"/>
                  </a:cubicBezTo>
                  <a:cubicBezTo>
                    <a:pt x="1820" y="475"/>
                    <a:pt x="1776" y="520"/>
                    <a:pt x="1842" y="452"/>
                  </a:cubicBezTo>
                  <a:cubicBezTo>
                    <a:pt x="1870" y="423"/>
                    <a:pt x="1943" y="385"/>
                    <a:pt x="1943" y="385"/>
                  </a:cubicBezTo>
                  <a:cubicBezTo>
                    <a:pt x="2021" y="268"/>
                    <a:pt x="1977" y="308"/>
                    <a:pt x="2060" y="251"/>
                  </a:cubicBezTo>
                  <a:cubicBezTo>
                    <a:pt x="2074" y="194"/>
                    <a:pt x="2076" y="167"/>
                    <a:pt x="2110" y="117"/>
                  </a:cubicBezTo>
                  <a:cubicBezTo>
                    <a:pt x="2148" y="60"/>
                    <a:pt x="2144" y="107"/>
                    <a:pt x="2144" y="67"/>
                  </a:cubicBezTo>
                  <a:cubicBezTo>
                    <a:pt x="2289" y="61"/>
                    <a:pt x="2436" y="23"/>
                    <a:pt x="2579" y="50"/>
                  </a:cubicBezTo>
                  <a:cubicBezTo>
                    <a:pt x="2613" y="56"/>
                    <a:pt x="2579" y="121"/>
                    <a:pt x="2596" y="151"/>
                  </a:cubicBezTo>
                  <a:cubicBezTo>
                    <a:pt x="2605" y="166"/>
                    <a:pt x="2629" y="162"/>
                    <a:pt x="2646" y="167"/>
                  </a:cubicBezTo>
                  <a:cubicBezTo>
                    <a:pt x="2725" y="246"/>
                    <a:pt x="2824" y="263"/>
                    <a:pt x="2931" y="285"/>
                  </a:cubicBezTo>
                  <a:cubicBezTo>
                    <a:pt x="2990" y="375"/>
                    <a:pt x="2998" y="463"/>
                    <a:pt x="3014" y="569"/>
                  </a:cubicBezTo>
                  <a:cubicBezTo>
                    <a:pt x="3016" y="582"/>
                    <a:pt x="3042" y="764"/>
                    <a:pt x="3065" y="770"/>
                  </a:cubicBezTo>
                  <a:cubicBezTo>
                    <a:pt x="3087" y="776"/>
                    <a:pt x="3110" y="781"/>
                    <a:pt x="3132" y="787"/>
                  </a:cubicBezTo>
                  <a:cubicBezTo>
                    <a:pt x="3137" y="815"/>
                    <a:pt x="3134" y="846"/>
                    <a:pt x="3148" y="871"/>
                  </a:cubicBezTo>
                  <a:cubicBezTo>
                    <a:pt x="3163" y="899"/>
                    <a:pt x="3197" y="912"/>
                    <a:pt x="3215" y="938"/>
                  </a:cubicBezTo>
                  <a:cubicBezTo>
                    <a:pt x="3226" y="955"/>
                    <a:pt x="3232" y="977"/>
                    <a:pt x="3249" y="988"/>
                  </a:cubicBezTo>
                  <a:cubicBezTo>
                    <a:pt x="3268" y="1001"/>
                    <a:pt x="3294" y="999"/>
                    <a:pt x="3316" y="1005"/>
                  </a:cubicBezTo>
                  <a:cubicBezTo>
                    <a:pt x="3384" y="1108"/>
                    <a:pt x="3376" y="1238"/>
                    <a:pt x="3400" y="1356"/>
                  </a:cubicBezTo>
                  <a:cubicBezTo>
                    <a:pt x="3409" y="1401"/>
                    <a:pt x="3422" y="1445"/>
                    <a:pt x="3433" y="1490"/>
                  </a:cubicBezTo>
                  <a:cubicBezTo>
                    <a:pt x="3442" y="1525"/>
                    <a:pt x="3476" y="1547"/>
                    <a:pt x="3500" y="1574"/>
                  </a:cubicBezTo>
                  <a:cubicBezTo>
                    <a:pt x="3566" y="1648"/>
                    <a:pt x="3603" y="1666"/>
                    <a:pt x="3634" y="1758"/>
                  </a:cubicBezTo>
                  <a:cubicBezTo>
                    <a:pt x="3559" y="1833"/>
                    <a:pt x="3583" y="1789"/>
                    <a:pt x="3768" y="1842"/>
                  </a:cubicBezTo>
                  <a:cubicBezTo>
                    <a:pt x="3790" y="1848"/>
                    <a:pt x="3813" y="1853"/>
                    <a:pt x="3835" y="1859"/>
                  </a:cubicBezTo>
                  <a:cubicBezTo>
                    <a:pt x="3864" y="1999"/>
                    <a:pt x="3895" y="2132"/>
                    <a:pt x="3785" y="2244"/>
                  </a:cubicBezTo>
                  <a:cubicBezTo>
                    <a:pt x="3746" y="2357"/>
                    <a:pt x="3753" y="2478"/>
                    <a:pt x="3818" y="2579"/>
                  </a:cubicBezTo>
                  <a:cubicBezTo>
                    <a:pt x="3824" y="2601"/>
                    <a:pt x="3819" y="2630"/>
                    <a:pt x="3835" y="2646"/>
                  </a:cubicBezTo>
                  <a:cubicBezTo>
                    <a:pt x="3891" y="2702"/>
                    <a:pt x="3983" y="2703"/>
                    <a:pt x="4053" y="2713"/>
                  </a:cubicBezTo>
                  <a:cubicBezTo>
                    <a:pt x="4070" y="2735"/>
                    <a:pt x="4083" y="2760"/>
                    <a:pt x="4103" y="2780"/>
                  </a:cubicBezTo>
                  <a:cubicBezTo>
                    <a:pt x="4117" y="2794"/>
                    <a:pt x="4140" y="2798"/>
                    <a:pt x="4153" y="2813"/>
                  </a:cubicBezTo>
                  <a:cubicBezTo>
                    <a:pt x="4230" y="2900"/>
                    <a:pt x="4182" y="2912"/>
                    <a:pt x="4270" y="2930"/>
                  </a:cubicBezTo>
                  <a:cubicBezTo>
                    <a:pt x="4309" y="2938"/>
                    <a:pt x="4348" y="2941"/>
                    <a:pt x="4387" y="2947"/>
                  </a:cubicBezTo>
                  <a:cubicBezTo>
                    <a:pt x="4445" y="3062"/>
                    <a:pt x="4477" y="3045"/>
                    <a:pt x="4605" y="3064"/>
                  </a:cubicBezTo>
                  <a:cubicBezTo>
                    <a:pt x="4633" y="3092"/>
                    <a:pt x="4661" y="3120"/>
                    <a:pt x="4689" y="3148"/>
                  </a:cubicBezTo>
                  <a:cubicBezTo>
                    <a:pt x="4717" y="3176"/>
                    <a:pt x="4756" y="3248"/>
                    <a:pt x="4756" y="3248"/>
                  </a:cubicBezTo>
                  <a:cubicBezTo>
                    <a:pt x="4862" y="3567"/>
                    <a:pt x="4720" y="3901"/>
                    <a:pt x="4890" y="4236"/>
                  </a:cubicBezTo>
                  <a:cubicBezTo>
                    <a:pt x="4915" y="4360"/>
                    <a:pt x="4932" y="4433"/>
                    <a:pt x="5007" y="4538"/>
                  </a:cubicBezTo>
                  <a:cubicBezTo>
                    <a:pt x="5019" y="4554"/>
                    <a:pt x="5027" y="4573"/>
                    <a:pt x="5040" y="4588"/>
                  </a:cubicBezTo>
                  <a:cubicBezTo>
                    <a:pt x="5061" y="4612"/>
                    <a:pt x="5107" y="4655"/>
                    <a:pt x="5107" y="4655"/>
                  </a:cubicBezTo>
                  <a:cubicBezTo>
                    <a:pt x="5113" y="4672"/>
                    <a:pt x="5122" y="4688"/>
                    <a:pt x="5124" y="4705"/>
                  </a:cubicBezTo>
                  <a:cubicBezTo>
                    <a:pt x="5133" y="4777"/>
                    <a:pt x="5120" y="4853"/>
                    <a:pt x="5141" y="4923"/>
                  </a:cubicBezTo>
                  <a:cubicBezTo>
                    <a:pt x="5150" y="4953"/>
                    <a:pt x="5187" y="4966"/>
                    <a:pt x="5208" y="4990"/>
                  </a:cubicBezTo>
                  <a:cubicBezTo>
                    <a:pt x="5226" y="5011"/>
                    <a:pt x="5235" y="5041"/>
                    <a:pt x="5258" y="5057"/>
                  </a:cubicBezTo>
                  <a:cubicBezTo>
                    <a:pt x="5372" y="5140"/>
                    <a:pt x="5409" y="5126"/>
                    <a:pt x="5543" y="5140"/>
                  </a:cubicBezTo>
                  <a:cubicBezTo>
                    <a:pt x="5565" y="5162"/>
                    <a:pt x="5584" y="5189"/>
                    <a:pt x="5610" y="5207"/>
                  </a:cubicBezTo>
                  <a:cubicBezTo>
                    <a:pt x="5670" y="5250"/>
                    <a:pt x="5919" y="5271"/>
                    <a:pt x="6012" y="5291"/>
                  </a:cubicBezTo>
                  <a:cubicBezTo>
                    <a:pt x="6048" y="5328"/>
                    <a:pt x="6084" y="5363"/>
                    <a:pt x="6112" y="5408"/>
                  </a:cubicBezTo>
                  <a:cubicBezTo>
                    <a:pt x="6131" y="5438"/>
                    <a:pt x="6135" y="5524"/>
                    <a:pt x="6162" y="5542"/>
                  </a:cubicBezTo>
                  <a:cubicBezTo>
                    <a:pt x="6195" y="5564"/>
                    <a:pt x="6241" y="5549"/>
                    <a:pt x="6280" y="5559"/>
                  </a:cubicBezTo>
                  <a:cubicBezTo>
                    <a:pt x="6288" y="5561"/>
                    <a:pt x="6291" y="5570"/>
                    <a:pt x="6296" y="5576"/>
                  </a:cubicBezTo>
                  <a:lnTo>
                    <a:pt x="6296" y="6212"/>
                  </a:lnTo>
                  <a:lnTo>
                    <a:pt x="5928" y="6128"/>
                  </a:lnTo>
                  <a:cubicBezTo>
                    <a:pt x="5928" y="6128"/>
                    <a:pt x="5928" y="6128"/>
                    <a:pt x="5928" y="6128"/>
                  </a:cubicBezTo>
                  <a:cubicBezTo>
                    <a:pt x="5722" y="6100"/>
                    <a:pt x="5850" y="6114"/>
                    <a:pt x="5543" y="6095"/>
                  </a:cubicBezTo>
                  <a:cubicBezTo>
                    <a:pt x="5420" y="6064"/>
                    <a:pt x="5293" y="6020"/>
                    <a:pt x="5191" y="5944"/>
                  </a:cubicBezTo>
                  <a:cubicBezTo>
                    <a:pt x="5151" y="5883"/>
                    <a:pt x="5126" y="5829"/>
                    <a:pt x="5074" y="5777"/>
                  </a:cubicBezTo>
                  <a:cubicBezTo>
                    <a:pt x="5041" y="5782"/>
                    <a:pt x="5007" y="5801"/>
                    <a:pt x="4974" y="5793"/>
                  </a:cubicBezTo>
                  <a:cubicBezTo>
                    <a:pt x="4872" y="5768"/>
                    <a:pt x="4800" y="5603"/>
                    <a:pt x="4722" y="5526"/>
                  </a:cubicBezTo>
                  <a:cubicBezTo>
                    <a:pt x="4707" y="5463"/>
                    <a:pt x="4688" y="5374"/>
                    <a:pt x="4622" y="5341"/>
                  </a:cubicBezTo>
                  <a:cubicBezTo>
                    <a:pt x="4575" y="5317"/>
                    <a:pt x="4521" y="5308"/>
                    <a:pt x="4471" y="5291"/>
                  </a:cubicBezTo>
                  <a:cubicBezTo>
                    <a:pt x="4443" y="5269"/>
                    <a:pt x="4414" y="5248"/>
                    <a:pt x="4387" y="5224"/>
                  </a:cubicBezTo>
                  <a:cubicBezTo>
                    <a:pt x="4352" y="5192"/>
                    <a:pt x="4287" y="5124"/>
                    <a:pt x="4287" y="5124"/>
                  </a:cubicBezTo>
                  <a:cubicBezTo>
                    <a:pt x="4276" y="5096"/>
                    <a:pt x="4269" y="5066"/>
                    <a:pt x="4254" y="5040"/>
                  </a:cubicBezTo>
                  <a:cubicBezTo>
                    <a:pt x="4246" y="5026"/>
                    <a:pt x="4228" y="5021"/>
                    <a:pt x="4220" y="5007"/>
                  </a:cubicBezTo>
                  <a:cubicBezTo>
                    <a:pt x="4211" y="4992"/>
                    <a:pt x="4212" y="4972"/>
                    <a:pt x="4203" y="4956"/>
                  </a:cubicBezTo>
                  <a:cubicBezTo>
                    <a:pt x="4189" y="4932"/>
                    <a:pt x="4170" y="4911"/>
                    <a:pt x="4153" y="4889"/>
                  </a:cubicBezTo>
                  <a:cubicBezTo>
                    <a:pt x="4113" y="4773"/>
                    <a:pt x="4127" y="4665"/>
                    <a:pt x="4036" y="4571"/>
                  </a:cubicBezTo>
                  <a:cubicBezTo>
                    <a:pt x="4067" y="4418"/>
                    <a:pt x="4016" y="4533"/>
                    <a:pt x="4170" y="4471"/>
                  </a:cubicBezTo>
                  <a:cubicBezTo>
                    <a:pt x="4197" y="4460"/>
                    <a:pt x="4238" y="4394"/>
                    <a:pt x="4254" y="4370"/>
                  </a:cubicBezTo>
                  <a:cubicBezTo>
                    <a:pt x="4259" y="4353"/>
                    <a:pt x="4270" y="4337"/>
                    <a:pt x="4270" y="4320"/>
                  </a:cubicBezTo>
                  <a:cubicBezTo>
                    <a:pt x="4270" y="4303"/>
                    <a:pt x="4246" y="4285"/>
                    <a:pt x="4254" y="4270"/>
                  </a:cubicBezTo>
                  <a:cubicBezTo>
                    <a:pt x="4283" y="4218"/>
                    <a:pt x="4337" y="4185"/>
                    <a:pt x="4371" y="4136"/>
                  </a:cubicBezTo>
                  <a:cubicBezTo>
                    <a:pt x="4399" y="4095"/>
                    <a:pt x="4416" y="4047"/>
                    <a:pt x="4438" y="4002"/>
                  </a:cubicBezTo>
                  <a:cubicBezTo>
                    <a:pt x="4445" y="3876"/>
                    <a:pt x="4492" y="3676"/>
                    <a:pt x="4404" y="3550"/>
                  </a:cubicBezTo>
                  <a:cubicBezTo>
                    <a:pt x="4381" y="3517"/>
                    <a:pt x="4325" y="3529"/>
                    <a:pt x="4287" y="3516"/>
                  </a:cubicBezTo>
                  <a:cubicBezTo>
                    <a:pt x="3978" y="3545"/>
                    <a:pt x="3675" y="3551"/>
                    <a:pt x="3366" y="3533"/>
                  </a:cubicBezTo>
                  <a:cubicBezTo>
                    <a:pt x="3183" y="3546"/>
                    <a:pt x="2997" y="3570"/>
                    <a:pt x="2814" y="3533"/>
                  </a:cubicBezTo>
                  <a:cubicBezTo>
                    <a:pt x="2797" y="3530"/>
                    <a:pt x="2806" y="3498"/>
                    <a:pt x="2797" y="3483"/>
                  </a:cubicBezTo>
                  <a:cubicBezTo>
                    <a:pt x="2774" y="3446"/>
                    <a:pt x="2732" y="3434"/>
                    <a:pt x="2696" y="3416"/>
                  </a:cubicBezTo>
                  <a:cubicBezTo>
                    <a:pt x="2630" y="3316"/>
                    <a:pt x="2637" y="3270"/>
                    <a:pt x="2680" y="3165"/>
                  </a:cubicBezTo>
                  <a:cubicBezTo>
                    <a:pt x="2670" y="3074"/>
                    <a:pt x="2681" y="2933"/>
                    <a:pt x="2613" y="2863"/>
                  </a:cubicBezTo>
                  <a:cubicBezTo>
                    <a:pt x="2654" y="2573"/>
                    <a:pt x="2654" y="2707"/>
                    <a:pt x="2629" y="2461"/>
                  </a:cubicBezTo>
                  <a:cubicBezTo>
                    <a:pt x="2635" y="2428"/>
                    <a:pt x="2650" y="2395"/>
                    <a:pt x="2646" y="2361"/>
                  </a:cubicBezTo>
                  <a:cubicBezTo>
                    <a:pt x="2644" y="2345"/>
                    <a:pt x="2628" y="2333"/>
                    <a:pt x="2613" y="2327"/>
                  </a:cubicBezTo>
                  <a:cubicBezTo>
                    <a:pt x="2537" y="2297"/>
                    <a:pt x="2455" y="2286"/>
                    <a:pt x="2378" y="2260"/>
                  </a:cubicBezTo>
                  <a:cubicBezTo>
                    <a:pt x="2282" y="2165"/>
                    <a:pt x="2306" y="2214"/>
                    <a:pt x="2278" y="2127"/>
                  </a:cubicBezTo>
                  <a:cubicBezTo>
                    <a:pt x="2323" y="1984"/>
                    <a:pt x="2309" y="1824"/>
                    <a:pt x="2328" y="1674"/>
                  </a:cubicBezTo>
                  <a:cubicBezTo>
                    <a:pt x="2314" y="1634"/>
                    <a:pt x="2283" y="1599"/>
                    <a:pt x="2278" y="1557"/>
                  </a:cubicBezTo>
                  <a:cubicBezTo>
                    <a:pt x="2274" y="1524"/>
                    <a:pt x="2299" y="1458"/>
                    <a:pt x="2311" y="1423"/>
                  </a:cubicBezTo>
                  <a:cubicBezTo>
                    <a:pt x="2305" y="1362"/>
                    <a:pt x="2335" y="1285"/>
                    <a:pt x="2294" y="1239"/>
                  </a:cubicBezTo>
                  <a:cubicBezTo>
                    <a:pt x="2264" y="1206"/>
                    <a:pt x="2205" y="1252"/>
                    <a:pt x="2160" y="1256"/>
                  </a:cubicBezTo>
                  <a:cubicBezTo>
                    <a:pt x="2088" y="1263"/>
                    <a:pt x="2015" y="1267"/>
                    <a:pt x="1943" y="1273"/>
                  </a:cubicBezTo>
                  <a:cubicBezTo>
                    <a:pt x="1867" y="1386"/>
                    <a:pt x="1904" y="1345"/>
                    <a:pt x="1842" y="1407"/>
                  </a:cubicBezTo>
                  <a:cubicBezTo>
                    <a:pt x="1841" y="1411"/>
                    <a:pt x="1823" y="1524"/>
                    <a:pt x="1809" y="1540"/>
                  </a:cubicBezTo>
                  <a:cubicBezTo>
                    <a:pt x="1749" y="1607"/>
                    <a:pt x="1707" y="1631"/>
                    <a:pt x="1641" y="1674"/>
                  </a:cubicBezTo>
                  <a:cubicBezTo>
                    <a:pt x="1610" y="1772"/>
                    <a:pt x="1614" y="1934"/>
                    <a:pt x="1692" y="2009"/>
                  </a:cubicBezTo>
                  <a:cubicBezTo>
                    <a:pt x="1697" y="2026"/>
                    <a:pt x="1694" y="2050"/>
                    <a:pt x="1708" y="2060"/>
                  </a:cubicBezTo>
                  <a:cubicBezTo>
                    <a:pt x="1746" y="2087"/>
                    <a:pt x="1865" y="2102"/>
                    <a:pt x="1909" y="2110"/>
                  </a:cubicBezTo>
                  <a:cubicBezTo>
                    <a:pt x="1920" y="2121"/>
                    <a:pt x="1936" y="2129"/>
                    <a:pt x="1943" y="2143"/>
                  </a:cubicBezTo>
                  <a:cubicBezTo>
                    <a:pt x="1959" y="2175"/>
                    <a:pt x="1944" y="2228"/>
                    <a:pt x="1976" y="2244"/>
                  </a:cubicBezTo>
                  <a:cubicBezTo>
                    <a:pt x="2080" y="2295"/>
                    <a:pt x="2181" y="2312"/>
                    <a:pt x="2294" y="2327"/>
                  </a:cubicBezTo>
                  <a:cubicBezTo>
                    <a:pt x="2322" y="2355"/>
                    <a:pt x="2354" y="2380"/>
                    <a:pt x="2378" y="2411"/>
                  </a:cubicBezTo>
                  <a:cubicBezTo>
                    <a:pt x="2533" y="2610"/>
                    <a:pt x="2323" y="2386"/>
                    <a:pt x="2445" y="2512"/>
                  </a:cubicBezTo>
                  <a:cubicBezTo>
                    <a:pt x="2502" y="2701"/>
                    <a:pt x="2481" y="2623"/>
                    <a:pt x="2512" y="2746"/>
                  </a:cubicBezTo>
                  <a:cubicBezTo>
                    <a:pt x="2494" y="2852"/>
                    <a:pt x="2483" y="2959"/>
                    <a:pt x="2462" y="3064"/>
                  </a:cubicBezTo>
                  <a:cubicBezTo>
                    <a:pt x="2480" y="3147"/>
                    <a:pt x="2483" y="3235"/>
                    <a:pt x="2512" y="3315"/>
                  </a:cubicBezTo>
                  <a:cubicBezTo>
                    <a:pt x="2529" y="3362"/>
                    <a:pt x="2559" y="3403"/>
                    <a:pt x="2579" y="3449"/>
                  </a:cubicBezTo>
                  <a:cubicBezTo>
                    <a:pt x="2594" y="3483"/>
                    <a:pt x="2614" y="3516"/>
                    <a:pt x="2629" y="3550"/>
                  </a:cubicBezTo>
                  <a:cubicBezTo>
                    <a:pt x="2636" y="3566"/>
                    <a:pt x="2629" y="3596"/>
                    <a:pt x="2646" y="3600"/>
                  </a:cubicBezTo>
                  <a:cubicBezTo>
                    <a:pt x="2733" y="3620"/>
                    <a:pt x="2825" y="3611"/>
                    <a:pt x="2914" y="3617"/>
                  </a:cubicBezTo>
                  <a:cubicBezTo>
                    <a:pt x="2931" y="3628"/>
                    <a:pt x="2947" y="3640"/>
                    <a:pt x="2964" y="3650"/>
                  </a:cubicBezTo>
                  <a:cubicBezTo>
                    <a:pt x="2986" y="3662"/>
                    <a:pt x="3019" y="3662"/>
                    <a:pt x="3031" y="3684"/>
                  </a:cubicBezTo>
                  <a:cubicBezTo>
                    <a:pt x="3066" y="3745"/>
                    <a:pt x="3076" y="3818"/>
                    <a:pt x="3098" y="3885"/>
                  </a:cubicBezTo>
                  <a:cubicBezTo>
                    <a:pt x="3119" y="3948"/>
                    <a:pt x="3219" y="4039"/>
                    <a:pt x="3266" y="4086"/>
                  </a:cubicBezTo>
                  <a:cubicBezTo>
                    <a:pt x="3335" y="4155"/>
                    <a:pt x="3364" y="4241"/>
                    <a:pt x="3416" y="4320"/>
                  </a:cubicBezTo>
                  <a:cubicBezTo>
                    <a:pt x="3442" y="4422"/>
                    <a:pt x="3444" y="4557"/>
                    <a:pt x="3517" y="4638"/>
                  </a:cubicBezTo>
                  <a:cubicBezTo>
                    <a:pt x="3554" y="4679"/>
                    <a:pt x="3634" y="4755"/>
                    <a:pt x="3634" y="4755"/>
                  </a:cubicBezTo>
                  <a:cubicBezTo>
                    <a:pt x="3645" y="4777"/>
                    <a:pt x="3661" y="4798"/>
                    <a:pt x="3667" y="4822"/>
                  </a:cubicBezTo>
                  <a:cubicBezTo>
                    <a:pt x="3678" y="4866"/>
                    <a:pt x="3669" y="4914"/>
                    <a:pt x="3684" y="4956"/>
                  </a:cubicBezTo>
                  <a:cubicBezTo>
                    <a:pt x="3703" y="5009"/>
                    <a:pt x="3763" y="5013"/>
                    <a:pt x="3801" y="5040"/>
                  </a:cubicBezTo>
                  <a:cubicBezTo>
                    <a:pt x="3820" y="5054"/>
                    <a:pt x="3834" y="5075"/>
                    <a:pt x="3852" y="5090"/>
                  </a:cubicBezTo>
                  <a:cubicBezTo>
                    <a:pt x="3956" y="5178"/>
                    <a:pt x="4041" y="5253"/>
                    <a:pt x="4103" y="5375"/>
                  </a:cubicBezTo>
                  <a:cubicBezTo>
                    <a:pt x="4132" y="5433"/>
                    <a:pt x="4137" y="5576"/>
                    <a:pt x="4170" y="5609"/>
                  </a:cubicBezTo>
                  <a:cubicBezTo>
                    <a:pt x="4182" y="5621"/>
                    <a:pt x="4203" y="5620"/>
                    <a:pt x="4220" y="5626"/>
                  </a:cubicBezTo>
                  <a:cubicBezTo>
                    <a:pt x="4237" y="5699"/>
                    <a:pt x="4231" y="5781"/>
                    <a:pt x="4270" y="5844"/>
                  </a:cubicBezTo>
                  <a:cubicBezTo>
                    <a:pt x="4292" y="5880"/>
                    <a:pt x="4353" y="5868"/>
                    <a:pt x="4387" y="5894"/>
                  </a:cubicBezTo>
                  <a:cubicBezTo>
                    <a:pt x="4407" y="5909"/>
                    <a:pt x="4408" y="5940"/>
                    <a:pt x="4421" y="5961"/>
                  </a:cubicBezTo>
                  <a:cubicBezTo>
                    <a:pt x="4436" y="5985"/>
                    <a:pt x="4454" y="6006"/>
                    <a:pt x="4471" y="6028"/>
                  </a:cubicBezTo>
                  <a:cubicBezTo>
                    <a:pt x="4499" y="6022"/>
                    <a:pt x="4528" y="6021"/>
                    <a:pt x="4555" y="6011"/>
                  </a:cubicBezTo>
                  <a:cubicBezTo>
                    <a:pt x="4574" y="6004"/>
                    <a:pt x="4585" y="5980"/>
                    <a:pt x="4605" y="5978"/>
                  </a:cubicBezTo>
                  <a:cubicBezTo>
                    <a:pt x="4650" y="5974"/>
                    <a:pt x="4694" y="5989"/>
                    <a:pt x="4739" y="5994"/>
                  </a:cubicBezTo>
                  <a:cubicBezTo>
                    <a:pt x="4761" y="6022"/>
                    <a:pt x="4779" y="6054"/>
                    <a:pt x="4806" y="6078"/>
                  </a:cubicBezTo>
                  <a:cubicBezTo>
                    <a:pt x="4825" y="6095"/>
                    <a:pt x="4851" y="6100"/>
                    <a:pt x="4873" y="6112"/>
                  </a:cubicBezTo>
                  <a:cubicBezTo>
                    <a:pt x="5038" y="6203"/>
                    <a:pt x="4934" y="6157"/>
                    <a:pt x="5074" y="6212"/>
                  </a:cubicBezTo>
                  <a:cubicBezTo>
                    <a:pt x="5057" y="6382"/>
                    <a:pt x="5014" y="6406"/>
                    <a:pt x="5174" y="6447"/>
                  </a:cubicBezTo>
                  <a:cubicBezTo>
                    <a:pt x="5251" y="6561"/>
                    <a:pt x="5166" y="6421"/>
                    <a:pt x="5225" y="6580"/>
                  </a:cubicBezTo>
                  <a:cubicBezTo>
                    <a:pt x="5250" y="6646"/>
                    <a:pt x="5274" y="6631"/>
                    <a:pt x="5325" y="6681"/>
                  </a:cubicBezTo>
                  <a:cubicBezTo>
                    <a:pt x="5339" y="6695"/>
                    <a:pt x="5348" y="6714"/>
                    <a:pt x="5359" y="6731"/>
                  </a:cubicBezTo>
                  <a:cubicBezTo>
                    <a:pt x="5396" y="6847"/>
                    <a:pt x="5371" y="6968"/>
                    <a:pt x="5342" y="7083"/>
                  </a:cubicBezTo>
                  <a:cubicBezTo>
                    <a:pt x="5397" y="7166"/>
                    <a:pt x="5373" y="7105"/>
                    <a:pt x="5359" y="7233"/>
                  </a:cubicBezTo>
                  <a:cubicBezTo>
                    <a:pt x="5352" y="7300"/>
                    <a:pt x="5349" y="7367"/>
                    <a:pt x="5342" y="7434"/>
                  </a:cubicBezTo>
                  <a:cubicBezTo>
                    <a:pt x="5337" y="7479"/>
                    <a:pt x="5331" y="7523"/>
                    <a:pt x="5325" y="7568"/>
                  </a:cubicBezTo>
                  <a:cubicBezTo>
                    <a:pt x="5352" y="7784"/>
                    <a:pt x="5334" y="7729"/>
                    <a:pt x="5576" y="7769"/>
                  </a:cubicBezTo>
                  <a:cubicBezTo>
                    <a:pt x="5696" y="7817"/>
                    <a:pt x="5819" y="7816"/>
                    <a:pt x="5945" y="7836"/>
                  </a:cubicBezTo>
                  <a:cubicBezTo>
                    <a:pt x="5984" y="7853"/>
                    <a:pt x="6026" y="7865"/>
                    <a:pt x="6062" y="7887"/>
                  </a:cubicBezTo>
                  <a:cubicBezTo>
                    <a:pt x="6132" y="7929"/>
                    <a:pt x="6142" y="8009"/>
                    <a:pt x="6179" y="8071"/>
                  </a:cubicBezTo>
                  <a:cubicBezTo>
                    <a:pt x="6197" y="8101"/>
                    <a:pt x="6226" y="8124"/>
                    <a:pt x="6246" y="8154"/>
                  </a:cubicBezTo>
                  <a:cubicBezTo>
                    <a:pt x="6209" y="8249"/>
                    <a:pt x="6209" y="8232"/>
                    <a:pt x="6196" y="8339"/>
                  </a:cubicBezTo>
                  <a:cubicBezTo>
                    <a:pt x="6189" y="8400"/>
                    <a:pt x="6188" y="8462"/>
                    <a:pt x="6179" y="8523"/>
                  </a:cubicBezTo>
                  <a:cubicBezTo>
                    <a:pt x="6176" y="8540"/>
                    <a:pt x="6162" y="8573"/>
                    <a:pt x="6162" y="8573"/>
                  </a:cubicBezTo>
                  <a:lnTo>
                    <a:pt x="3701" y="8573"/>
                  </a:lnTo>
                  <a:close/>
                </a:path>
              </a:pathLst>
            </a:custGeom>
            <a:solidFill>
              <a:srgbClr val="0039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31" name="Text Box 8"/>
            <p:cNvSpPr txBox="1">
              <a:spLocks noChangeArrowheads="1"/>
            </p:cNvSpPr>
            <p:nvPr/>
          </p:nvSpPr>
          <p:spPr bwMode="auto">
            <a:xfrm>
              <a:off x="6323" y="2463"/>
              <a:ext cx="450" cy="4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  <a:sym typeface="Symbol" pitchFamily="18" charset="2"/>
                </a:rPr>
                <a:t>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32" name="Freeform 9"/>
            <p:cNvSpPr>
              <a:spLocks/>
            </p:cNvSpPr>
            <p:nvPr/>
          </p:nvSpPr>
          <p:spPr bwMode="auto">
            <a:xfrm>
              <a:off x="8609" y="10726"/>
              <a:ext cx="205" cy="146"/>
            </a:xfrm>
            <a:custGeom>
              <a:avLst/>
              <a:gdLst>
                <a:gd name="T0" fmla="*/ 0 w 3859"/>
                <a:gd name="T1" fmla="*/ 0 h 3970"/>
                <a:gd name="T2" fmla="*/ 0 w 3859"/>
                <a:gd name="T3" fmla="*/ 0 h 3970"/>
                <a:gd name="T4" fmla="*/ 0 w 3859"/>
                <a:gd name="T5" fmla="*/ 0 h 3970"/>
                <a:gd name="T6" fmla="*/ 0 w 3859"/>
                <a:gd name="T7" fmla="*/ 0 h 3970"/>
                <a:gd name="T8" fmla="*/ 0 w 3859"/>
                <a:gd name="T9" fmla="*/ 0 h 3970"/>
                <a:gd name="T10" fmla="*/ 0 w 3859"/>
                <a:gd name="T11" fmla="*/ 0 h 3970"/>
                <a:gd name="T12" fmla="*/ 0 w 3859"/>
                <a:gd name="T13" fmla="*/ 0 h 3970"/>
                <a:gd name="T14" fmla="*/ 0 w 3859"/>
                <a:gd name="T15" fmla="*/ 0 h 3970"/>
                <a:gd name="T16" fmla="*/ 0 w 3859"/>
                <a:gd name="T17" fmla="*/ 0 h 3970"/>
                <a:gd name="T18" fmla="*/ 0 w 3859"/>
                <a:gd name="T19" fmla="*/ 0 h 3970"/>
                <a:gd name="T20" fmla="*/ 0 w 3859"/>
                <a:gd name="T21" fmla="*/ 0 h 3970"/>
                <a:gd name="T22" fmla="*/ 0 w 3859"/>
                <a:gd name="T23" fmla="*/ 0 h 3970"/>
                <a:gd name="T24" fmla="*/ 0 w 3859"/>
                <a:gd name="T25" fmla="*/ 0 h 3970"/>
                <a:gd name="T26" fmla="*/ 0 w 3859"/>
                <a:gd name="T27" fmla="*/ 0 h 3970"/>
                <a:gd name="T28" fmla="*/ 0 w 3859"/>
                <a:gd name="T29" fmla="*/ 0 h 3970"/>
                <a:gd name="T30" fmla="*/ 0 w 3859"/>
                <a:gd name="T31" fmla="*/ 0 h 3970"/>
                <a:gd name="T32" fmla="*/ 0 w 3859"/>
                <a:gd name="T33" fmla="*/ 0 h 3970"/>
                <a:gd name="T34" fmla="*/ 0 w 3859"/>
                <a:gd name="T35" fmla="*/ 0 h 3970"/>
                <a:gd name="T36" fmla="*/ 0 w 3859"/>
                <a:gd name="T37" fmla="*/ 0 h 3970"/>
                <a:gd name="T38" fmla="*/ 0 w 3859"/>
                <a:gd name="T39" fmla="*/ 0 h 3970"/>
                <a:gd name="T40" fmla="*/ 0 w 3859"/>
                <a:gd name="T41" fmla="*/ 0 h 3970"/>
                <a:gd name="T42" fmla="*/ 0 w 3859"/>
                <a:gd name="T43" fmla="*/ 0 h 3970"/>
                <a:gd name="T44" fmla="*/ 0 w 3859"/>
                <a:gd name="T45" fmla="*/ 0 h 3970"/>
                <a:gd name="T46" fmla="*/ 0 w 3859"/>
                <a:gd name="T47" fmla="*/ 0 h 3970"/>
                <a:gd name="T48" fmla="*/ 0 w 3859"/>
                <a:gd name="T49" fmla="*/ 0 h 3970"/>
                <a:gd name="T50" fmla="*/ 0 w 3859"/>
                <a:gd name="T51" fmla="*/ 0 h 3970"/>
                <a:gd name="T52" fmla="*/ 0 w 3859"/>
                <a:gd name="T53" fmla="*/ 0 h 3970"/>
                <a:gd name="T54" fmla="*/ 0 w 3859"/>
                <a:gd name="T55" fmla="*/ 0 h 3970"/>
                <a:gd name="T56" fmla="*/ 0 w 3859"/>
                <a:gd name="T57" fmla="*/ 0 h 3970"/>
                <a:gd name="T58" fmla="*/ 0 w 3859"/>
                <a:gd name="T59" fmla="*/ 0 h 3970"/>
                <a:gd name="T60" fmla="*/ 0 w 3859"/>
                <a:gd name="T61" fmla="*/ 0 h 3970"/>
                <a:gd name="T62" fmla="*/ 0 w 3859"/>
                <a:gd name="T63" fmla="*/ 0 h 3970"/>
                <a:gd name="T64" fmla="*/ 0 w 3859"/>
                <a:gd name="T65" fmla="*/ 0 h 3970"/>
                <a:gd name="T66" fmla="*/ 0 w 3859"/>
                <a:gd name="T67" fmla="*/ 0 h 3970"/>
                <a:gd name="T68" fmla="*/ 0 w 3859"/>
                <a:gd name="T69" fmla="*/ 0 h 3970"/>
                <a:gd name="T70" fmla="*/ 0 w 3859"/>
                <a:gd name="T71" fmla="*/ 0 h 3970"/>
                <a:gd name="T72" fmla="*/ 0 w 3859"/>
                <a:gd name="T73" fmla="*/ 0 h 3970"/>
                <a:gd name="T74" fmla="*/ 0 w 3859"/>
                <a:gd name="T75" fmla="*/ 0 h 3970"/>
                <a:gd name="T76" fmla="*/ 0 w 3859"/>
                <a:gd name="T77" fmla="*/ 0 h 3970"/>
                <a:gd name="T78" fmla="*/ 0 w 3859"/>
                <a:gd name="T79" fmla="*/ 0 h 3970"/>
                <a:gd name="T80" fmla="*/ 0 w 3859"/>
                <a:gd name="T81" fmla="*/ 0 h 3970"/>
                <a:gd name="T82" fmla="*/ 0 w 3859"/>
                <a:gd name="T83" fmla="*/ 0 h 3970"/>
                <a:gd name="T84" fmla="*/ 0 w 3859"/>
                <a:gd name="T85" fmla="*/ 0 h 3970"/>
                <a:gd name="T86" fmla="*/ 0 w 3859"/>
                <a:gd name="T87" fmla="*/ 0 h 3970"/>
                <a:gd name="T88" fmla="*/ 0 w 3859"/>
                <a:gd name="T89" fmla="*/ 0 h 3970"/>
                <a:gd name="T90" fmla="*/ 0 w 3859"/>
                <a:gd name="T91" fmla="*/ 0 h 3970"/>
                <a:gd name="T92" fmla="*/ 0 w 3859"/>
                <a:gd name="T93" fmla="*/ 0 h 3970"/>
                <a:gd name="T94" fmla="*/ 0 w 3859"/>
                <a:gd name="T95" fmla="*/ 0 h 3970"/>
                <a:gd name="T96" fmla="*/ 0 w 3859"/>
                <a:gd name="T97" fmla="*/ 0 h 3970"/>
                <a:gd name="T98" fmla="*/ 0 w 3859"/>
                <a:gd name="T99" fmla="*/ 0 h 3970"/>
                <a:gd name="T100" fmla="*/ 0 w 3859"/>
                <a:gd name="T101" fmla="*/ 0 h 3970"/>
                <a:gd name="T102" fmla="*/ 0 w 3859"/>
                <a:gd name="T103" fmla="*/ 0 h 3970"/>
                <a:gd name="T104" fmla="*/ 0 w 3859"/>
                <a:gd name="T105" fmla="*/ 0 h 3970"/>
                <a:gd name="T106" fmla="*/ 0 w 3859"/>
                <a:gd name="T107" fmla="*/ 0 h 3970"/>
                <a:gd name="T108" fmla="*/ 0 w 3859"/>
                <a:gd name="T109" fmla="*/ 0 h 3970"/>
                <a:gd name="T110" fmla="*/ 0 w 3859"/>
                <a:gd name="T111" fmla="*/ 0 h 3970"/>
                <a:gd name="T112" fmla="*/ 0 w 3859"/>
                <a:gd name="T113" fmla="*/ 0 h 3970"/>
                <a:gd name="T114" fmla="*/ 0 w 3859"/>
                <a:gd name="T115" fmla="*/ 0 h 397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859"/>
                <a:gd name="T175" fmla="*/ 0 h 3970"/>
                <a:gd name="T176" fmla="*/ 3859 w 3859"/>
                <a:gd name="T177" fmla="*/ 3970 h 397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859" h="3970">
                  <a:moveTo>
                    <a:pt x="1570" y="3855"/>
                  </a:moveTo>
                  <a:cubicBezTo>
                    <a:pt x="1651" y="3760"/>
                    <a:pt x="1701" y="3682"/>
                    <a:pt x="1610" y="3545"/>
                  </a:cubicBezTo>
                  <a:cubicBezTo>
                    <a:pt x="1597" y="3495"/>
                    <a:pt x="1575" y="3446"/>
                    <a:pt x="1570" y="3395"/>
                  </a:cubicBezTo>
                  <a:cubicBezTo>
                    <a:pt x="1563" y="3325"/>
                    <a:pt x="1563" y="3180"/>
                    <a:pt x="1530" y="3105"/>
                  </a:cubicBezTo>
                  <a:cubicBezTo>
                    <a:pt x="1500" y="3038"/>
                    <a:pt x="1477" y="3038"/>
                    <a:pt x="1440" y="2995"/>
                  </a:cubicBezTo>
                  <a:cubicBezTo>
                    <a:pt x="1396" y="2944"/>
                    <a:pt x="1430" y="2962"/>
                    <a:pt x="1380" y="2945"/>
                  </a:cubicBezTo>
                  <a:cubicBezTo>
                    <a:pt x="1360" y="2925"/>
                    <a:pt x="1337" y="2908"/>
                    <a:pt x="1320" y="2885"/>
                  </a:cubicBezTo>
                  <a:cubicBezTo>
                    <a:pt x="1290" y="2844"/>
                    <a:pt x="1279" y="2773"/>
                    <a:pt x="1260" y="2725"/>
                  </a:cubicBezTo>
                  <a:cubicBezTo>
                    <a:pt x="1257" y="2692"/>
                    <a:pt x="1261" y="2657"/>
                    <a:pt x="1250" y="2625"/>
                  </a:cubicBezTo>
                  <a:cubicBezTo>
                    <a:pt x="1246" y="2614"/>
                    <a:pt x="1228" y="2614"/>
                    <a:pt x="1220" y="2605"/>
                  </a:cubicBezTo>
                  <a:cubicBezTo>
                    <a:pt x="1212" y="2595"/>
                    <a:pt x="1205" y="2543"/>
                    <a:pt x="1200" y="2535"/>
                  </a:cubicBezTo>
                  <a:cubicBezTo>
                    <a:pt x="1127" y="2417"/>
                    <a:pt x="1146" y="2476"/>
                    <a:pt x="1070" y="2385"/>
                  </a:cubicBezTo>
                  <a:cubicBezTo>
                    <a:pt x="1053" y="2365"/>
                    <a:pt x="1039" y="2342"/>
                    <a:pt x="1020" y="2325"/>
                  </a:cubicBezTo>
                  <a:cubicBezTo>
                    <a:pt x="979" y="2289"/>
                    <a:pt x="910" y="2290"/>
                    <a:pt x="860" y="2265"/>
                  </a:cubicBezTo>
                  <a:cubicBezTo>
                    <a:pt x="815" y="2176"/>
                    <a:pt x="829" y="2213"/>
                    <a:pt x="810" y="2155"/>
                  </a:cubicBezTo>
                  <a:cubicBezTo>
                    <a:pt x="806" y="2119"/>
                    <a:pt x="805" y="2044"/>
                    <a:pt x="770" y="2015"/>
                  </a:cubicBezTo>
                  <a:cubicBezTo>
                    <a:pt x="748" y="1997"/>
                    <a:pt x="717" y="1995"/>
                    <a:pt x="690" y="1985"/>
                  </a:cubicBezTo>
                  <a:cubicBezTo>
                    <a:pt x="592" y="1854"/>
                    <a:pt x="718" y="2013"/>
                    <a:pt x="630" y="1925"/>
                  </a:cubicBezTo>
                  <a:cubicBezTo>
                    <a:pt x="597" y="1892"/>
                    <a:pt x="574" y="1849"/>
                    <a:pt x="540" y="1815"/>
                  </a:cubicBezTo>
                  <a:cubicBezTo>
                    <a:pt x="528" y="1769"/>
                    <a:pt x="505" y="1754"/>
                    <a:pt x="480" y="1715"/>
                  </a:cubicBezTo>
                  <a:cubicBezTo>
                    <a:pt x="470" y="1699"/>
                    <a:pt x="465" y="1678"/>
                    <a:pt x="450" y="1665"/>
                  </a:cubicBezTo>
                  <a:cubicBezTo>
                    <a:pt x="428" y="1645"/>
                    <a:pt x="395" y="1642"/>
                    <a:pt x="370" y="1625"/>
                  </a:cubicBezTo>
                  <a:cubicBezTo>
                    <a:pt x="334" y="1571"/>
                    <a:pt x="358" y="1603"/>
                    <a:pt x="290" y="1535"/>
                  </a:cubicBezTo>
                  <a:cubicBezTo>
                    <a:pt x="259" y="1504"/>
                    <a:pt x="203" y="1406"/>
                    <a:pt x="180" y="1365"/>
                  </a:cubicBezTo>
                  <a:cubicBezTo>
                    <a:pt x="149" y="1309"/>
                    <a:pt x="149" y="1272"/>
                    <a:pt x="80" y="1255"/>
                  </a:cubicBezTo>
                  <a:cubicBezTo>
                    <a:pt x="43" y="1206"/>
                    <a:pt x="28" y="1152"/>
                    <a:pt x="0" y="1095"/>
                  </a:cubicBezTo>
                  <a:cubicBezTo>
                    <a:pt x="3" y="1068"/>
                    <a:pt x="0" y="1040"/>
                    <a:pt x="10" y="1015"/>
                  </a:cubicBezTo>
                  <a:cubicBezTo>
                    <a:pt x="14" y="1004"/>
                    <a:pt x="34" y="1005"/>
                    <a:pt x="40" y="995"/>
                  </a:cubicBezTo>
                  <a:cubicBezTo>
                    <a:pt x="48" y="980"/>
                    <a:pt x="45" y="961"/>
                    <a:pt x="50" y="945"/>
                  </a:cubicBezTo>
                  <a:cubicBezTo>
                    <a:pt x="59" y="915"/>
                    <a:pt x="70" y="885"/>
                    <a:pt x="80" y="855"/>
                  </a:cubicBezTo>
                  <a:cubicBezTo>
                    <a:pt x="73" y="822"/>
                    <a:pt x="70" y="787"/>
                    <a:pt x="60" y="755"/>
                  </a:cubicBezTo>
                  <a:cubicBezTo>
                    <a:pt x="56" y="744"/>
                    <a:pt x="38" y="737"/>
                    <a:pt x="40" y="725"/>
                  </a:cubicBezTo>
                  <a:cubicBezTo>
                    <a:pt x="42" y="711"/>
                    <a:pt x="60" y="705"/>
                    <a:pt x="70" y="695"/>
                  </a:cubicBezTo>
                  <a:cubicBezTo>
                    <a:pt x="57" y="644"/>
                    <a:pt x="39" y="605"/>
                    <a:pt x="100" y="585"/>
                  </a:cubicBezTo>
                  <a:cubicBezTo>
                    <a:pt x="166" y="486"/>
                    <a:pt x="86" y="334"/>
                    <a:pt x="190" y="265"/>
                  </a:cubicBezTo>
                  <a:cubicBezTo>
                    <a:pt x="216" y="225"/>
                    <a:pt x="234" y="226"/>
                    <a:pt x="280" y="215"/>
                  </a:cubicBezTo>
                  <a:cubicBezTo>
                    <a:pt x="327" y="218"/>
                    <a:pt x="373" y="227"/>
                    <a:pt x="420" y="225"/>
                  </a:cubicBezTo>
                  <a:cubicBezTo>
                    <a:pt x="441" y="224"/>
                    <a:pt x="480" y="205"/>
                    <a:pt x="480" y="205"/>
                  </a:cubicBezTo>
                  <a:cubicBezTo>
                    <a:pt x="492" y="187"/>
                    <a:pt x="505" y="159"/>
                    <a:pt x="530" y="155"/>
                  </a:cubicBezTo>
                  <a:cubicBezTo>
                    <a:pt x="533" y="155"/>
                    <a:pt x="616" y="191"/>
                    <a:pt x="630" y="195"/>
                  </a:cubicBezTo>
                  <a:cubicBezTo>
                    <a:pt x="664" y="281"/>
                    <a:pt x="671" y="256"/>
                    <a:pt x="770" y="245"/>
                  </a:cubicBezTo>
                  <a:cubicBezTo>
                    <a:pt x="971" y="304"/>
                    <a:pt x="1032" y="306"/>
                    <a:pt x="1230" y="245"/>
                  </a:cubicBezTo>
                  <a:cubicBezTo>
                    <a:pt x="1369" y="152"/>
                    <a:pt x="1073" y="344"/>
                    <a:pt x="1330" y="215"/>
                  </a:cubicBezTo>
                  <a:cubicBezTo>
                    <a:pt x="1339" y="210"/>
                    <a:pt x="1332" y="192"/>
                    <a:pt x="1340" y="185"/>
                  </a:cubicBezTo>
                  <a:cubicBezTo>
                    <a:pt x="1351" y="176"/>
                    <a:pt x="1367" y="179"/>
                    <a:pt x="1380" y="175"/>
                  </a:cubicBezTo>
                  <a:cubicBezTo>
                    <a:pt x="1562" y="121"/>
                    <a:pt x="1600" y="132"/>
                    <a:pt x="1850" y="125"/>
                  </a:cubicBezTo>
                  <a:cubicBezTo>
                    <a:pt x="1867" y="135"/>
                    <a:pt x="1886" y="141"/>
                    <a:pt x="1900" y="155"/>
                  </a:cubicBezTo>
                  <a:cubicBezTo>
                    <a:pt x="1933" y="188"/>
                    <a:pt x="1990" y="265"/>
                    <a:pt x="1990" y="265"/>
                  </a:cubicBezTo>
                  <a:cubicBezTo>
                    <a:pt x="2003" y="328"/>
                    <a:pt x="2032" y="369"/>
                    <a:pt x="2060" y="425"/>
                  </a:cubicBezTo>
                  <a:cubicBezTo>
                    <a:pt x="2078" y="462"/>
                    <a:pt x="2065" y="469"/>
                    <a:pt x="2080" y="515"/>
                  </a:cubicBezTo>
                  <a:cubicBezTo>
                    <a:pt x="2094" y="556"/>
                    <a:pt x="2116" y="594"/>
                    <a:pt x="2130" y="635"/>
                  </a:cubicBezTo>
                  <a:cubicBezTo>
                    <a:pt x="2097" y="734"/>
                    <a:pt x="2287" y="722"/>
                    <a:pt x="2330" y="725"/>
                  </a:cubicBezTo>
                  <a:cubicBezTo>
                    <a:pt x="2340" y="695"/>
                    <a:pt x="2336" y="655"/>
                    <a:pt x="2360" y="635"/>
                  </a:cubicBezTo>
                  <a:cubicBezTo>
                    <a:pt x="2386" y="613"/>
                    <a:pt x="2427" y="623"/>
                    <a:pt x="2460" y="615"/>
                  </a:cubicBezTo>
                  <a:cubicBezTo>
                    <a:pt x="2480" y="610"/>
                    <a:pt x="2500" y="602"/>
                    <a:pt x="2520" y="595"/>
                  </a:cubicBezTo>
                  <a:cubicBezTo>
                    <a:pt x="2538" y="507"/>
                    <a:pt x="2517" y="581"/>
                    <a:pt x="2560" y="495"/>
                  </a:cubicBezTo>
                  <a:cubicBezTo>
                    <a:pt x="2565" y="486"/>
                    <a:pt x="2563" y="473"/>
                    <a:pt x="2570" y="465"/>
                  </a:cubicBezTo>
                  <a:cubicBezTo>
                    <a:pt x="2578" y="456"/>
                    <a:pt x="2592" y="454"/>
                    <a:pt x="2600" y="445"/>
                  </a:cubicBezTo>
                  <a:cubicBezTo>
                    <a:pt x="2632" y="410"/>
                    <a:pt x="2690" y="335"/>
                    <a:pt x="2690" y="335"/>
                  </a:cubicBezTo>
                  <a:cubicBezTo>
                    <a:pt x="2700" y="306"/>
                    <a:pt x="2696" y="272"/>
                    <a:pt x="2710" y="245"/>
                  </a:cubicBezTo>
                  <a:cubicBezTo>
                    <a:pt x="2719" y="227"/>
                    <a:pt x="2787" y="175"/>
                    <a:pt x="2800" y="165"/>
                  </a:cubicBezTo>
                  <a:cubicBezTo>
                    <a:pt x="2817" y="80"/>
                    <a:pt x="2838" y="88"/>
                    <a:pt x="2920" y="65"/>
                  </a:cubicBezTo>
                  <a:cubicBezTo>
                    <a:pt x="2935" y="4"/>
                    <a:pt x="2948" y="0"/>
                    <a:pt x="3000" y="35"/>
                  </a:cubicBezTo>
                  <a:cubicBezTo>
                    <a:pt x="3050" y="29"/>
                    <a:pt x="3100" y="15"/>
                    <a:pt x="3150" y="15"/>
                  </a:cubicBezTo>
                  <a:cubicBezTo>
                    <a:pt x="3159" y="15"/>
                    <a:pt x="3230" y="48"/>
                    <a:pt x="3230" y="35"/>
                  </a:cubicBezTo>
                  <a:cubicBezTo>
                    <a:pt x="3230" y="17"/>
                    <a:pt x="3197" y="22"/>
                    <a:pt x="3180" y="15"/>
                  </a:cubicBezTo>
                  <a:cubicBezTo>
                    <a:pt x="3221" y="76"/>
                    <a:pt x="3275" y="156"/>
                    <a:pt x="3340" y="195"/>
                  </a:cubicBezTo>
                  <a:cubicBezTo>
                    <a:pt x="3401" y="232"/>
                    <a:pt x="3474" y="244"/>
                    <a:pt x="3510" y="315"/>
                  </a:cubicBezTo>
                  <a:cubicBezTo>
                    <a:pt x="3556" y="407"/>
                    <a:pt x="3538" y="423"/>
                    <a:pt x="3610" y="495"/>
                  </a:cubicBezTo>
                  <a:cubicBezTo>
                    <a:pt x="3637" y="657"/>
                    <a:pt x="3631" y="858"/>
                    <a:pt x="3690" y="1005"/>
                  </a:cubicBezTo>
                  <a:cubicBezTo>
                    <a:pt x="3699" y="1027"/>
                    <a:pt x="3737" y="1012"/>
                    <a:pt x="3760" y="1015"/>
                  </a:cubicBezTo>
                  <a:cubicBezTo>
                    <a:pt x="3770" y="1022"/>
                    <a:pt x="3782" y="1026"/>
                    <a:pt x="3790" y="1035"/>
                  </a:cubicBezTo>
                  <a:cubicBezTo>
                    <a:pt x="3859" y="1122"/>
                    <a:pt x="3697" y="1182"/>
                    <a:pt x="3650" y="1195"/>
                  </a:cubicBezTo>
                  <a:cubicBezTo>
                    <a:pt x="3640" y="1198"/>
                    <a:pt x="3630" y="1202"/>
                    <a:pt x="3620" y="1205"/>
                  </a:cubicBezTo>
                  <a:cubicBezTo>
                    <a:pt x="3586" y="1256"/>
                    <a:pt x="3547" y="1244"/>
                    <a:pt x="3490" y="1255"/>
                  </a:cubicBezTo>
                  <a:cubicBezTo>
                    <a:pt x="3487" y="1268"/>
                    <a:pt x="3489" y="1284"/>
                    <a:pt x="3480" y="1295"/>
                  </a:cubicBezTo>
                  <a:cubicBezTo>
                    <a:pt x="3453" y="1328"/>
                    <a:pt x="3360" y="1331"/>
                    <a:pt x="3330" y="1335"/>
                  </a:cubicBezTo>
                  <a:cubicBezTo>
                    <a:pt x="3317" y="1342"/>
                    <a:pt x="3279" y="1366"/>
                    <a:pt x="3290" y="1355"/>
                  </a:cubicBezTo>
                  <a:cubicBezTo>
                    <a:pt x="3419" y="1226"/>
                    <a:pt x="3326" y="1351"/>
                    <a:pt x="3320" y="1355"/>
                  </a:cubicBezTo>
                  <a:cubicBezTo>
                    <a:pt x="3282" y="1379"/>
                    <a:pt x="3234" y="1386"/>
                    <a:pt x="3190" y="1395"/>
                  </a:cubicBezTo>
                  <a:cubicBezTo>
                    <a:pt x="3168" y="1438"/>
                    <a:pt x="3135" y="1470"/>
                    <a:pt x="3120" y="1515"/>
                  </a:cubicBezTo>
                  <a:cubicBezTo>
                    <a:pt x="3123" y="1545"/>
                    <a:pt x="3132" y="1575"/>
                    <a:pt x="3130" y="1605"/>
                  </a:cubicBezTo>
                  <a:cubicBezTo>
                    <a:pt x="3129" y="1626"/>
                    <a:pt x="3110" y="1644"/>
                    <a:pt x="3110" y="1665"/>
                  </a:cubicBezTo>
                  <a:cubicBezTo>
                    <a:pt x="3110" y="1716"/>
                    <a:pt x="3135" y="1718"/>
                    <a:pt x="3170" y="1735"/>
                  </a:cubicBezTo>
                  <a:cubicBezTo>
                    <a:pt x="3235" y="1822"/>
                    <a:pt x="3190" y="1746"/>
                    <a:pt x="3210" y="1935"/>
                  </a:cubicBezTo>
                  <a:cubicBezTo>
                    <a:pt x="3214" y="1975"/>
                    <a:pt x="3223" y="2015"/>
                    <a:pt x="3230" y="2055"/>
                  </a:cubicBezTo>
                  <a:cubicBezTo>
                    <a:pt x="3233" y="2069"/>
                    <a:pt x="3228" y="2088"/>
                    <a:pt x="3240" y="2095"/>
                  </a:cubicBezTo>
                  <a:cubicBezTo>
                    <a:pt x="3301" y="2134"/>
                    <a:pt x="3356" y="2142"/>
                    <a:pt x="3420" y="2155"/>
                  </a:cubicBezTo>
                  <a:cubicBezTo>
                    <a:pt x="3431" y="2205"/>
                    <a:pt x="3454" y="2352"/>
                    <a:pt x="3480" y="2425"/>
                  </a:cubicBezTo>
                  <a:cubicBezTo>
                    <a:pt x="3512" y="2512"/>
                    <a:pt x="3558" y="2592"/>
                    <a:pt x="3600" y="2675"/>
                  </a:cubicBezTo>
                  <a:cubicBezTo>
                    <a:pt x="3583" y="2761"/>
                    <a:pt x="3623" y="2883"/>
                    <a:pt x="3690" y="2945"/>
                  </a:cubicBezTo>
                  <a:cubicBezTo>
                    <a:pt x="3712" y="2965"/>
                    <a:pt x="3743" y="2972"/>
                    <a:pt x="3770" y="2985"/>
                  </a:cubicBezTo>
                  <a:cubicBezTo>
                    <a:pt x="3832" y="3068"/>
                    <a:pt x="3807" y="3114"/>
                    <a:pt x="3780" y="3205"/>
                  </a:cubicBezTo>
                  <a:cubicBezTo>
                    <a:pt x="3776" y="3218"/>
                    <a:pt x="3779" y="3235"/>
                    <a:pt x="3770" y="3245"/>
                  </a:cubicBezTo>
                  <a:cubicBezTo>
                    <a:pt x="3739" y="3280"/>
                    <a:pt x="3676" y="3303"/>
                    <a:pt x="3640" y="3335"/>
                  </a:cubicBezTo>
                  <a:cubicBezTo>
                    <a:pt x="3511" y="3450"/>
                    <a:pt x="3636" y="3353"/>
                    <a:pt x="3540" y="3425"/>
                  </a:cubicBezTo>
                  <a:cubicBezTo>
                    <a:pt x="3530" y="3442"/>
                    <a:pt x="3527" y="3466"/>
                    <a:pt x="3510" y="3475"/>
                  </a:cubicBezTo>
                  <a:cubicBezTo>
                    <a:pt x="3495" y="3483"/>
                    <a:pt x="3477" y="3469"/>
                    <a:pt x="3460" y="3465"/>
                  </a:cubicBezTo>
                  <a:cubicBezTo>
                    <a:pt x="3334" y="3438"/>
                    <a:pt x="3410" y="3451"/>
                    <a:pt x="3300" y="3435"/>
                  </a:cubicBezTo>
                  <a:cubicBezTo>
                    <a:pt x="3106" y="3318"/>
                    <a:pt x="3401" y="3503"/>
                    <a:pt x="3210" y="3355"/>
                  </a:cubicBezTo>
                  <a:cubicBezTo>
                    <a:pt x="3142" y="3302"/>
                    <a:pt x="3069" y="3257"/>
                    <a:pt x="2990" y="3225"/>
                  </a:cubicBezTo>
                  <a:cubicBezTo>
                    <a:pt x="2947" y="3228"/>
                    <a:pt x="2902" y="3224"/>
                    <a:pt x="2860" y="3235"/>
                  </a:cubicBezTo>
                  <a:cubicBezTo>
                    <a:pt x="2828" y="3243"/>
                    <a:pt x="2843" y="3302"/>
                    <a:pt x="2820" y="3325"/>
                  </a:cubicBezTo>
                  <a:cubicBezTo>
                    <a:pt x="2795" y="3350"/>
                    <a:pt x="2716" y="3373"/>
                    <a:pt x="2680" y="3385"/>
                  </a:cubicBezTo>
                  <a:cubicBezTo>
                    <a:pt x="2643" y="3375"/>
                    <a:pt x="2608" y="3356"/>
                    <a:pt x="2570" y="3355"/>
                  </a:cubicBezTo>
                  <a:cubicBezTo>
                    <a:pt x="2437" y="3352"/>
                    <a:pt x="2170" y="3375"/>
                    <a:pt x="2170" y="3375"/>
                  </a:cubicBezTo>
                  <a:cubicBezTo>
                    <a:pt x="2116" y="3402"/>
                    <a:pt x="2068" y="3436"/>
                    <a:pt x="2010" y="3455"/>
                  </a:cubicBezTo>
                  <a:cubicBezTo>
                    <a:pt x="2029" y="3582"/>
                    <a:pt x="2089" y="3712"/>
                    <a:pt x="1960" y="3785"/>
                  </a:cubicBezTo>
                  <a:cubicBezTo>
                    <a:pt x="1949" y="3791"/>
                    <a:pt x="1899" y="3803"/>
                    <a:pt x="1890" y="3805"/>
                  </a:cubicBezTo>
                  <a:cubicBezTo>
                    <a:pt x="1859" y="3846"/>
                    <a:pt x="1862" y="3834"/>
                    <a:pt x="1850" y="3875"/>
                  </a:cubicBezTo>
                  <a:cubicBezTo>
                    <a:pt x="1846" y="3888"/>
                    <a:pt x="1847" y="3903"/>
                    <a:pt x="1840" y="3915"/>
                  </a:cubicBezTo>
                  <a:cubicBezTo>
                    <a:pt x="1824" y="3943"/>
                    <a:pt x="1797" y="3951"/>
                    <a:pt x="1770" y="3965"/>
                  </a:cubicBezTo>
                  <a:cubicBezTo>
                    <a:pt x="1701" y="3953"/>
                    <a:pt x="1695" y="3970"/>
                    <a:pt x="1647" y="3931"/>
                  </a:cubicBezTo>
                  <a:cubicBezTo>
                    <a:pt x="1635" y="3934"/>
                    <a:pt x="1623" y="3927"/>
                    <a:pt x="1623" y="3910"/>
                  </a:cubicBezTo>
                  <a:cubicBezTo>
                    <a:pt x="1599" y="3916"/>
                    <a:pt x="1617" y="3896"/>
                    <a:pt x="1611" y="3895"/>
                  </a:cubicBezTo>
                  <a:lnTo>
                    <a:pt x="1599" y="3874"/>
                  </a:lnTo>
                  <a:lnTo>
                    <a:pt x="1570" y="3855"/>
                  </a:lnTo>
                  <a:close/>
                </a:path>
              </a:pathLst>
            </a:custGeom>
            <a:solidFill>
              <a:srgbClr val="969696"/>
            </a:solidFill>
            <a:ln w="9525">
              <a:solidFill>
                <a:srgbClr val="F8F8F8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33" name="Line 10"/>
            <p:cNvSpPr>
              <a:spLocks noChangeShapeType="1"/>
            </p:cNvSpPr>
            <p:nvPr/>
          </p:nvSpPr>
          <p:spPr bwMode="auto">
            <a:xfrm>
              <a:off x="4899" y="3819"/>
              <a:ext cx="954" cy="4173"/>
            </a:xfrm>
            <a:prstGeom prst="line">
              <a:avLst/>
            </a:prstGeom>
            <a:noFill/>
            <a:ln w="19050">
              <a:solidFill>
                <a:srgbClr val="F8F8F8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34" name="Line 11"/>
            <p:cNvSpPr>
              <a:spLocks noChangeShapeType="1"/>
            </p:cNvSpPr>
            <p:nvPr/>
          </p:nvSpPr>
          <p:spPr bwMode="auto">
            <a:xfrm flipH="1">
              <a:off x="6093" y="4606"/>
              <a:ext cx="1560" cy="3186"/>
            </a:xfrm>
            <a:prstGeom prst="line">
              <a:avLst/>
            </a:prstGeom>
            <a:noFill/>
            <a:ln w="19050">
              <a:solidFill>
                <a:srgbClr val="F8F8F8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2988" name="AutoShape 12"/>
            <p:cNvSpPr>
              <a:spLocks noChangeArrowheads="1"/>
            </p:cNvSpPr>
            <p:nvPr/>
          </p:nvSpPr>
          <p:spPr bwMode="auto">
            <a:xfrm>
              <a:off x="5801" y="7957"/>
              <a:ext cx="220" cy="216"/>
            </a:xfrm>
            <a:prstGeom prst="star5">
              <a:avLst/>
            </a:prstGeom>
            <a:solidFill>
              <a:srgbClr val="FFFFFF"/>
            </a:solidFill>
            <a:ln w="9525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2989" name="AutoShape 13"/>
            <p:cNvSpPr>
              <a:spLocks noChangeArrowheads="1"/>
            </p:cNvSpPr>
            <p:nvPr/>
          </p:nvSpPr>
          <p:spPr bwMode="auto">
            <a:xfrm>
              <a:off x="5215" y="9128"/>
              <a:ext cx="142" cy="142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2990" name="AutoShape 14"/>
            <p:cNvSpPr>
              <a:spLocks noChangeArrowheads="1"/>
            </p:cNvSpPr>
            <p:nvPr/>
          </p:nvSpPr>
          <p:spPr bwMode="auto">
            <a:xfrm>
              <a:off x="7120" y="7386"/>
              <a:ext cx="142" cy="144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2991" name="AutoShape 15"/>
            <p:cNvSpPr>
              <a:spLocks noChangeArrowheads="1"/>
            </p:cNvSpPr>
            <p:nvPr/>
          </p:nvSpPr>
          <p:spPr bwMode="auto">
            <a:xfrm>
              <a:off x="5972" y="7784"/>
              <a:ext cx="142" cy="142"/>
            </a:xfrm>
            <a:prstGeom prst="star5">
              <a:avLst/>
            </a:prstGeom>
            <a:solidFill>
              <a:srgbClr val="FFFFFF"/>
            </a:solidFill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2992" name="AutoShape 16"/>
            <p:cNvSpPr>
              <a:spLocks noChangeArrowheads="1"/>
            </p:cNvSpPr>
            <p:nvPr/>
          </p:nvSpPr>
          <p:spPr bwMode="auto">
            <a:xfrm>
              <a:off x="6581" y="8660"/>
              <a:ext cx="142" cy="144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2993" name="AutoShape 17"/>
            <p:cNvSpPr>
              <a:spLocks noChangeArrowheads="1"/>
            </p:cNvSpPr>
            <p:nvPr/>
          </p:nvSpPr>
          <p:spPr bwMode="auto">
            <a:xfrm>
              <a:off x="5777" y="8926"/>
              <a:ext cx="144" cy="144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2994" name="AutoShape 18"/>
            <p:cNvSpPr>
              <a:spLocks noChangeArrowheads="1"/>
            </p:cNvSpPr>
            <p:nvPr/>
          </p:nvSpPr>
          <p:spPr bwMode="auto">
            <a:xfrm>
              <a:off x="7324" y="9719"/>
              <a:ext cx="144" cy="142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2995" name="AutoShape 19"/>
            <p:cNvSpPr>
              <a:spLocks noChangeArrowheads="1"/>
            </p:cNvSpPr>
            <p:nvPr/>
          </p:nvSpPr>
          <p:spPr bwMode="auto">
            <a:xfrm>
              <a:off x="7178" y="9605"/>
              <a:ext cx="144" cy="144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2996" name="AutoShape 20"/>
            <p:cNvSpPr>
              <a:spLocks noChangeArrowheads="1"/>
            </p:cNvSpPr>
            <p:nvPr/>
          </p:nvSpPr>
          <p:spPr bwMode="auto">
            <a:xfrm>
              <a:off x="7292" y="7244"/>
              <a:ext cx="144" cy="144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2997" name="AutoShape 21"/>
            <p:cNvSpPr>
              <a:spLocks noChangeArrowheads="1"/>
            </p:cNvSpPr>
            <p:nvPr/>
          </p:nvSpPr>
          <p:spPr bwMode="auto">
            <a:xfrm>
              <a:off x="5713" y="8271"/>
              <a:ext cx="144" cy="144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45" name="Line 22"/>
            <p:cNvSpPr>
              <a:spLocks noChangeShapeType="1"/>
            </p:cNvSpPr>
            <p:nvPr/>
          </p:nvSpPr>
          <p:spPr bwMode="auto">
            <a:xfrm flipV="1">
              <a:off x="6144" y="7496"/>
              <a:ext cx="991" cy="332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46" name="Line 23"/>
            <p:cNvSpPr>
              <a:spLocks noChangeShapeType="1"/>
            </p:cNvSpPr>
            <p:nvPr/>
          </p:nvSpPr>
          <p:spPr bwMode="auto">
            <a:xfrm flipV="1">
              <a:off x="6692" y="7530"/>
              <a:ext cx="492" cy="1156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47" name="Line 24"/>
            <p:cNvSpPr>
              <a:spLocks noChangeShapeType="1"/>
            </p:cNvSpPr>
            <p:nvPr/>
          </p:nvSpPr>
          <p:spPr bwMode="auto">
            <a:xfrm flipV="1">
              <a:off x="7230" y="7352"/>
              <a:ext cx="79" cy="72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48" name="Line 25"/>
            <p:cNvSpPr>
              <a:spLocks noChangeShapeType="1"/>
            </p:cNvSpPr>
            <p:nvPr/>
          </p:nvSpPr>
          <p:spPr bwMode="auto">
            <a:xfrm flipV="1">
              <a:off x="5949" y="8765"/>
              <a:ext cx="655" cy="206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49" name="Line 26"/>
            <p:cNvSpPr>
              <a:spLocks noChangeShapeType="1"/>
            </p:cNvSpPr>
            <p:nvPr/>
          </p:nvSpPr>
          <p:spPr bwMode="auto">
            <a:xfrm flipV="1">
              <a:off x="5388" y="9029"/>
              <a:ext cx="403" cy="143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50" name="Line 27"/>
            <p:cNvSpPr>
              <a:spLocks noChangeShapeType="1"/>
            </p:cNvSpPr>
            <p:nvPr/>
          </p:nvSpPr>
          <p:spPr bwMode="auto">
            <a:xfrm flipV="1">
              <a:off x="5328" y="8444"/>
              <a:ext cx="397" cy="710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51" name="Line 28"/>
            <p:cNvSpPr>
              <a:spLocks noChangeShapeType="1"/>
            </p:cNvSpPr>
            <p:nvPr/>
          </p:nvSpPr>
          <p:spPr bwMode="auto">
            <a:xfrm flipH="1" flipV="1">
              <a:off x="6710" y="8820"/>
              <a:ext cx="501" cy="805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52" name="Text Box 29"/>
            <p:cNvSpPr txBox="1">
              <a:spLocks noChangeArrowheads="1"/>
            </p:cNvSpPr>
            <p:nvPr/>
          </p:nvSpPr>
          <p:spPr bwMode="auto">
            <a:xfrm>
              <a:off x="5181" y="7901"/>
              <a:ext cx="963" cy="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Altair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53" name="Text Box 30"/>
            <p:cNvSpPr txBox="1">
              <a:spLocks noChangeArrowheads="1"/>
            </p:cNvSpPr>
            <p:nvPr/>
          </p:nvSpPr>
          <p:spPr bwMode="auto">
            <a:xfrm>
              <a:off x="6235" y="5429"/>
              <a:ext cx="1112" cy="4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Alberio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54" name="Text Box 31"/>
            <p:cNvSpPr txBox="1">
              <a:spLocks noChangeArrowheads="1"/>
            </p:cNvSpPr>
            <p:nvPr/>
          </p:nvSpPr>
          <p:spPr bwMode="auto">
            <a:xfrm>
              <a:off x="5825" y="8265"/>
              <a:ext cx="1070" cy="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Aquila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55" name="Text Box 32"/>
            <p:cNvSpPr txBox="1">
              <a:spLocks noChangeArrowheads="1"/>
            </p:cNvSpPr>
            <p:nvPr/>
          </p:nvSpPr>
          <p:spPr bwMode="auto">
            <a:xfrm>
              <a:off x="5985" y="7794"/>
              <a:ext cx="963" cy="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Tarazed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09" name="AutoShape 33"/>
            <p:cNvSpPr>
              <a:spLocks noChangeArrowheads="1"/>
            </p:cNvSpPr>
            <p:nvPr/>
          </p:nvSpPr>
          <p:spPr bwMode="auto">
            <a:xfrm>
              <a:off x="7566" y="4358"/>
              <a:ext cx="222" cy="214"/>
            </a:xfrm>
            <a:prstGeom prst="star5">
              <a:avLst/>
            </a:prstGeom>
            <a:solidFill>
              <a:srgbClr val="F8F8F8"/>
            </a:solidFill>
            <a:ln w="9525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10" name="AutoShape 34"/>
            <p:cNvSpPr>
              <a:spLocks noChangeArrowheads="1"/>
            </p:cNvSpPr>
            <p:nvPr/>
          </p:nvSpPr>
          <p:spPr bwMode="auto">
            <a:xfrm>
              <a:off x="7148" y="5169"/>
              <a:ext cx="142" cy="142"/>
            </a:xfrm>
            <a:prstGeom prst="star5">
              <a:avLst/>
            </a:prstGeom>
            <a:solidFill>
              <a:srgbClr val="000000"/>
            </a:solidFill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11" name="AutoShape 35"/>
            <p:cNvSpPr>
              <a:spLocks noChangeArrowheads="1"/>
            </p:cNvSpPr>
            <p:nvPr/>
          </p:nvSpPr>
          <p:spPr bwMode="auto">
            <a:xfrm>
              <a:off x="7438" y="4560"/>
              <a:ext cx="144" cy="144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12" name="AutoShape 36"/>
            <p:cNvSpPr>
              <a:spLocks noChangeArrowheads="1"/>
            </p:cNvSpPr>
            <p:nvPr/>
          </p:nvSpPr>
          <p:spPr bwMode="auto">
            <a:xfrm>
              <a:off x="7216" y="4668"/>
              <a:ext cx="144" cy="144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13" name="AutoShape 37"/>
            <p:cNvSpPr>
              <a:spLocks noChangeArrowheads="1"/>
            </p:cNvSpPr>
            <p:nvPr/>
          </p:nvSpPr>
          <p:spPr bwMode="auto">
            <a:xfrm>
              <a:off x="7412" y="4310"/>
              <a:ext cx="144" cy="144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61" name="Line 38"/>
            <p:cNvSpPr>
              <a:spLocks noChangeShapeType="1"/>
            </p:cNvSpPr>
            <p:nvPr/>
          </p:nvSpPr>
          <p:spPr bwMode="auto">
            <a:xfrm flipH="1">
              <a:off x="7475" y="4705"/>
              <a:ext cx="31" cy="392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62" name="Line 39"/>
            <p:cNvSpPr>
              <a:spLocks noChangeShapeType="1"/>
            </p:cNvSpPr>
            <p:nvPr/>
          </p:nvSpPr>
          <p:spPr bwMode="auto">
            <a:xfrm>
              <a:off x="7484" y="4458"/>
              <a:ext cx="12" cy="81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63" name="Line 40"/>
            <p:cNvSpPr>
              <a:spLocks noChangeShapeType="1"/>
            </p:cNvSpPr>
            <p:nvPr/>
          </p:nvSpPr>
          <p:spPr bwMode="auto">
            <a:xfrm flipH="1">
              <a:off x="6124" y="3074"/>
              <a:ext cx="219" cy="707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17" name="AutoShape 41"/>
            <p:cNvSpPr>
              <a:spLocks noChangeArrowheads="1"/>
            </p:cNvSpPr>
            <p:nvPr/>
          </p:nvSpPr>
          <p:spPr bwMode="auto">
            <a:xfrm>
              <a:off x="4516" y="4964"/>
              <a:ext cx="144" cy="144"/>
            </a:xfrm>
            <a:prstGeom prst="star5">
              <a:avLst/>
            </a:prstGeom>
            <a:solidFill>
              <a:srgbClr val="F8F8F8"/>
            </a:solidFill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18" name="AutoShape 42"/>
            <p:cNvSpPr>
              <a:spLocks noChangeArrowheads="1"/>
            </p:cNvSpPr>
            <p:nvPr/>
          </p:nvSpPr>
          <p:spPr bwMode="auto">
            <a:xfrm>
              <a:off x="5136" y="4247"/>
              <a:ext cx="222" cy="216"/>
            </a:xfrm>
            <a:prstGeom prst="star5">
              <a:avLst/>
            </a:prstGeom>
            <a:solidFill>
              <a:srgbClr val="F8F8F8"/>
            </a:solidFill>
            <a:ln w="9525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19" name="AutoShape 43"/>
            <p:cNvSpPr>
              <a:spLocks noChangeArrowheads="1"/>
            </p:cNvSpPr>
            <p:nvPr/>
          </p:nvSpPr>
          <p:spPr bwMode="auto">
            <a:xfrm>
              <a:off x="5767" y="4938"/>
              <a:ext cx="142" cy="142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20" name="AutoShape 44"/>
            <p:cNvSpPr>
              <a:spLocks noChangeArrowheads="1"/>
            </p:cNvSpPr>
            <p:nvPr/>
          </p:nvSpPr>
          <p:spPr bwMode="auto">
            <a:xfrm>
              <a:off x="6346" y="5726"/>
              <a:ext cx="222" cy="216"/>
            </a:xfrm>
            <a:prstGeom prst="star5">
              <a:avLst/>
            </a:prstGeom>
            <a:solidFill>
              <a:srgbClr val="F8F8F8"/>
            </a:solidFill>
            <a:ln w="9525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21" name="AutoShape 45"/>
            <p:cNvSpPr>
              <a:spLocks noChangeArrowheads="1"/>
            </p:cNvSpPr>
            <p:nvPr/>
          </p:nvSpPr>
          <p:spPr bwMode="auto">
            <a:xfrm>
              <a:off x="4766" y="3579"/>
              <a:ext cx="222" cy="216"/>
            </a:xfrm>
            <a:prstGeom prst="star5">
              <a:avLst/>
            </a:prstGeom>
            <a:solidFill>
              <a:srgbClr val="F8F8F8"/>
            </a:solidFill>
            <a:ln w="9525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22" name="AutoShape 46"/>
            <p:cNvSpPr>
              <a:spLocks noChangeArrowheads="1"/>
            </p:cNvSpPr>
            <p:nvPr/>
          </p:nvSpPr>
          <p:spPr bwMode="auto">
            <a:xfrm>
              <a:off x="6322" y="2912"/>
              <a:ext cx="144" cy="142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23" name="AutoShape 47"/>
            <p:cNvSpPr>
              <a:spLocks noChangeArrowheads="1"/>
            </p:cNvSpPr>
            <p:nvPr/>
          </p:nvSpPr>
          <p:spPr bwMode="auto">
            <a:xfrm>
              <a:off x="6553" y="2721"/>
              <a:ext cx="142" cy="142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71" name="Line 48"/>
            <p:cNvSpPr>
              <a:spLocks noChangeShapeType="1"/>
            </p:cNvSpPr>
            <p:nvPr/>
          </p:nvSpPr>
          <p:spPr bwMode="auto">
            <a:xfrm flipH="1">
              <a:off x="6440" y="2821"/>
              <a:ext cx="135" cy="117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72" name="Line 49"/>
            <p:cNvSpPr>
              <a:spLocks noChangeShapeType="1"/>
            </p:cNvSpPr>
            <p:nvPr/>
          </p:nvSpPr>
          <p:spPr bwMode="auto">
            <a:xfrm flipH="1">
              <a:off x="3934" y="5072"/>
              <a:ext cx="589" cy="279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73" name="Line 50"/>
            <p:cNvSpPr>
              <a:spLocks noChangeShapeType="1"/>
            </p:cNvSpPr>
            <p:nvPr/>
          </p:nvSpPr>
          <p:spPr bwMode="auto">
            <a:xfrm flipH="1" flipV="1">
              <a:off x="4950" y="3824"/>
              <a:ext cx="240" cy="446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74" name="Line 51"/>
            <p:cNvSpPr>
              <a:spLocks noChangeShapeType="1"/>
            </p:cNvSpPr>
            <p:nvPr/>
          </p:nvSpPr>
          <p:spPr bwMode="auto">
            <a:xfrm flipH="1" flipV="1">
              <a:off x="5341" y="4479"/>
              <a:ext cx="450" cy="491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75" name="Line 52"/>
            <p:cNvSpPr>
              <a:spLocks noChangeShapeType="1"/>
            </p:cNvSpPr>
            <p:nvPr/>
          </p:nvSpPr>
          <p:spPr bwMode="auto">
            <a:xfrm flipH="1" flipV="1">
              <a:off x="5896" y="5100"/>
              <a:ext cx="516" cy="677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76" name="Line 53"/>
            <p:cNvSpPr>
              <a:spLocks noChangeShapeType="1"/>
            </p:cNvSpPr>
            <p:nvPr/>
          </p:nvSpPr>
          <p:spPr bwMode="auto">
            <a:xfrm flipH="1" flipV="1">
              <a:off x="5045" y="3701"/>
              <a:ext cx="2325" cy="639"/>
            </a:xfrm>
            <a:prstGeom prst="line">
              <a:avLst/>
            </a:prstGeom>
            <a:noFill/>
            <a:ln w="19050">
              <a:solidFill>
                <a:srgbClr val="F8F8F8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77" name="Text Box 54"/>
            <p:cNvSpPr txBox="1">
              <a:spLocks noChangeArrowheads="1"/>
            </p:cNvSpPr>
            <p:nvPr/>
          </p:nvSpPr>
          <p:spPr bwMode="auto">
            <a:xfrm>
              <a:off x="4821" y="3372"/>
              <a:ext cx="1040" cy="3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Deneb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78" name="Text Box 55"/>
            <p:cNvSpPr txBox="1">
              <a:spLocks noChangeArrowheads="1"/>
            </p:cNvSpPr>
            <p:nvPr/>
          </p:nvSpPr>
          <p:spPr bwMode="auto">
            <a:xfrm>
              <a:off x="7681" y="4291"/>
              <a:ext cx="850" cy="3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Vega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79" name="Text Box 56"/>
            <p:cNvSpPr txBox="1">
              <a:spLocks noChangeArrowheads="1"/>
            </p:cNvSpPr>
            <p:nvPr/>
          </p:nvSpPr>
          <p:spPr bwMode="auto">
            <a:xfrm>
              <a:off x="5269" y="4291"/>
              <a:ext cx="81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Sadr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80" name="Text Box 57"/>
            <p:cNvSpPr txBox="1">
              <a:spLocks noChangeArrowheads="1"/>
            </p:cNvSpPr>
            <p:nvPr/>
          </p:nvSpPr>
          <p:spPr bwMode="auto">
            <a:xfrm>
              <a:off x="5679" y="4513"/>
              <a:ext cx="1160" cy="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Cygnus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81" name="Text Box 58"/>
            <p:cNvSpPr txBox="1">
              <a:spLocks noChangeArrowheads="1"/>
            </p:cNvSpPr>
            <p:nvPr/>
          </p:nvSpPr>
          <p:spPr bwMode="auto">
            <a:xfrm>
              <a:off x="7547" y="4593"/>
              <a:ext cx="1160" cy="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Lyra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82" name="Line 59"/>
            <p:cNvSpPr>
              <a:spLocks noChangeShapeType="1"/>
            </p:cNvSpPr>
            <p:nvPr/>
          </p:nvSpPr>
          <p:spPr bwMode="auto">
            <a:xfrm flipH="1">
              <a:off x="7250" y="4814"/>
              <a:ext cx="36" cy="379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36" name="AutoShape 60"/>
            <p:cNvSpPr>
              <a:spLocks noChangeArrowheads="1"/>
            </p:cNvSpPr>
            <p:nvPr/>
          </p:nvSpPr>
          <p:spPr bwMode="auto">
            <a:xfrm>
              <a:off x="7372" y="5063"/>
              <a:ext cx="144" cy="144"/>
            </a:xfrm>
            <a:prstGeom prst="star5">
              <a:avLst/>
            </a:prstGeom>
            <a:solidFill>
              <a:srgbClr val="000000"/>
            </a:solidFill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84" name="Line 61"/>
            <p:cNvSpPr>
              <a:spLocks noChangeShapeType="1"/>
            </p:cNvSpPr>
            <p:nvPr/>
          </p:nvSpPr>
          <p:spPr bwMode="auto">
            <a:xfrm flipH="1">
              <a:off x="5375" y="3896"/>
              <a:ext cx="659" cy="420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85" name="Line 62"/>
            <p:cNvSpPr>
              <a:spLocks noChangeShapeType="1"/>
            </p:cNvSpPr>
            <p:nvPr/>
          </p:nvSpPr>
          <p:spPr bwMode="auto">
            <a:xfrm flipH="1">
              <a:off x="4633" y="4478"/>
              <a:ext cx="522" cy="516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86" name="Text Box 63"/>
            <p:cNvSpPr txBox="1">
              <a:spLocks noChangeArrowheads="1"/>
            </p:cNvSpPr>
            <p:nvPr/>
          </p:nvSpPr>
          <p:spPr bwMode="auto">
            <a:xfrm>
              <a:off x="7417" y="4950"/>
              <a:ext cx="963" cy="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Sheliak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87" name="Text Box 64"/>
            <p:cNvSpPr txBox="1">
              <a:spLocks noChangeArrowheads="1"/>
            </p:cNvSpPr>
            <p:nvPr/>
          </p:nvSpPr>
          <p:spPr bwMode="auto">
            <a:xfrm>
              <a:off x="6481" y="5077"/>
              <a:ext cx="963" cy="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Sulafat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88" name="Text Box 65"/>
            <p:cNvSpPr txBox="1">
              <a:spLocks noChangeArrowheads="1"/>
            </p:cNvSpPr>
            <p:nvPr/>
          </p:nvSpPr>
          <p:spPr bwMode="auto">
            <a:xfrm>
              <a:off x="3707" y="4498"/>
              <a:ext cx="450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  <a:sym typeface="Symbol" pitchFamily="18" charset="2"/>
                </a:rPr>
                <a:t>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89" name="Text Box 66"/>
            <p:cNvSpPr txBox="1">
              <a:spLocks noChangeArrowheads="1"/>
            </p:cNvSpPr>
            <p:nvPr/>
          </p:nvSpPr>
          <p:spPr bwMode="auto">
            <a:xfrm>
              <a:off x="5806" y="3500"/>
              <a:ext cx="450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  <a:sym typeface="Symbol" pitchFamily="18" charset="2"/>
                </a:rPr>
                <a:t>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90" name="Text Box 67"/>
            <p:cNvSpPr txBox="1">
              <a:spLocks noChangeArrowheads="1"/>
            </p:cNvSpPr>
            <p:nvPr/>
          </p:nvSpPr>
          <p:spPr bwMode="auto">
            <a:xfrm>
              <a:off x="6101" y="2650"/>
              <a:ext cx="450" cy="4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  <a:sym typeface="Symbol" pitchFamily="18" charset="2"/>
                </a:rPr>
                <a:t>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44" name="AutoShape 68"/>
            <p:cNvSpPr>
              <a:spLocks noChangeArrowheads="1"/>
            </p:cNvSpPr>
            <p:nvPr/>
          </p:nvSpPr>
          <p:spPr bwMode="auto">
            <a:xfrm>
              <a:off x="6018" y="3745"/>
              <a:ext cx="144" cy="142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45" name="AutoShape 69"/>
            <p:cNvSpPr>
              <a:spLocks noChangeArrowheads="1"/>
            </p:cNvSpPr>
            <p:nvPr/>
          </p:nvSpPr>
          <p:spPr bwMode="auto">
            <a:xfrm>
              <a:off x="3774" y="5303"/>
              <a:ext cx="142" cy="144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93" name="Line 70"/>
            <p:cNvSpPr>
              <a:spLocks noChangeShapeType="1"/>
            </p:cNvSpPr>
            <p:nvPr/>
          </p:nvSpPr>
          <p:spPr bwMode="auto">
            <a:xfrm flipV="1">
              <a:off x="7379" y="4669"/>
              <a:ext cx="77" cy="41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47" name="AutoShape 71"/>
            <p:cNvSpPr>
              <a:spLocks noChangeArrowheads="1"/>
            </p:cNvSpPr>
            <p:nvPr/>
          </p:nvSpPr>
          <p:spPr bwMode="auto">
            <a:xfrm>
              <a:off x="5789" y="6226"/>
              <a:ext cx="142" cy="144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48" name="AutoShape 72"/>
            <p:cNvSpPr>
              <a:spLocks noChangeArrowheads="1"/>
            </p:cNvSpPr>
            <p:nvPr/>
          </p:nvSpPr>
          <p:spPr bwMode="auto">
            <a:xfrm>
              <a:off x="6452" y="6152"/>
              <a:ext cx="144" cy="144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49" name="AutoShape 73"/>
            <p:cNvSpPr>
              <a:spLocks noChangeArrowheads="1"/>
            </p:cNvSpPr>
            <p:nvPr/>
          </p:nvSpPr>
          <p:spPr bwMode="auto">
            <a:xfrm>
              <a:off x="6801" y="6527"/>
              <a:ext cx="142" cy="142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50" name="AutoShape 74"/>
            <p:cNvSpPr>
              <a:spLocks noChangeArrowheads="1"/>
            </p:cNvSpPr>
            <p:nvPr/>
          </p:nvSpPr>
          <p:spPr bwMode="auto">
            <a:xfrm>
              <a:off x="5623" y="6741"/>
              <a:ext cx="144" cy="144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51" name="AutoShape 75"/>
            <p:cNvSpPr>
              <a:spLocks noChangeArrowheads="1"/>
            </p:cNvSpPr>
            <p:nvPr/>
          </p:nvSpPr>
          <p:spPr bwMode="auto">
            <a:xfrm>
              <a:off x="5932" y="6861"/>
              <a:ext cx="142" cy="142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52" name="AutoShape 76"/>
            <p:cNvSpPr>
              <a:spLocks noChangeArrowheads="1"/>
            </p:cNvSpPr>
            <p:nvPr/>
          </p:nvSpPr>
          <p:spPr bwMode="auto">
            <a:xfrm>
              <a:off x="4508" y="7252"/>
              <a:ext cx="142" cy="144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00" name="Line 77"/>
            <p:cNvSpPr>
              <a:spLocks noChangeShapeType="1"/>
            </p:cNvSpPr>
            <p:nvPr/>
          </p:nvSpPr>
          <p:spPr bwMode="auto">
            <a:xfrm flipV="1">
              <a:off x="5964" y="6248"/>
              <a:ext cx="496" cy="30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01" name="Line 78"/>
            <p:cNvSpPr>
              <a:spLocks noChangeShapeType="1"/>
            </p:cNvSpPr>
            <p:nvPr/>
          </p:nvSpPr>
          <p:spPr bwMode="auto">
            <a:xfrm>
              <a:off x="6588" y="6263"/>
              <a:ext cx="238" cy="297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02" name="Line 79"/>
            <p:cNvSpPr>
              <a:spLocks noChangeShapeType="1"/>
            </p:cNvSpPr>
            <p:nvPr/>
          </p:nvSpPr>
          <p:spPr bwMode="auto">
            <a:xfrm>
              <a:off x="5769" y="6842"/>
              <a:ext cx="142" cy="60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03" name="Line 80"/>
            <p:cNvSpPr>
              <a:spLocks noChangeShapeType="1"/>
            </p:cNvSpPr>
            <p:nvPr/>
          </p:nvSpPr>
          <p:spPr bwMode="auto">
            <a:xfrm>
              <a:off x="6063" y="6959"/>
              <a:ext cx="73" cy="24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04" name="Line 81"/>
            <p:cNvSpPr>
              <a:spLocks noChangeShapeType="1"/>
            </p:cNvSpPr>
            <p:nvPr/>
          </p:nvSpPr>
          <p:spPr bwMode="auto">
            <a:xfrm>
              <a:off x="6063" y="6959"/>
              <a:ext cx="100" cy="75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58" name="AutoShape 82"/>
            <p:cNvSpPr>
              <a:spLocks noChangeArrowheads="1"/>
            </p:cNvSpPr>
            <p:nvPr/>
          </p:nvSpPr>
          <p:spPr bwMode="auto">
            <a:xfrm>
              <a:off x="6124" y="6989"/>
              <a:ext cx="144" cy="142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59" name="AutoShape 83"/>
            <p:cNvSpPr>
              <a:spLocks noChangeArrowheads="1"/>
            </p:cNvSpPr>
            <p:nvPr/>
          </p:nvSpPr>
          <p:spPr bwMode="auto">
            <a:xfrm>
              <a:off x="6154" y="6931"/>
              <a:ext cx="144" cy="144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60" name="AutoShape 84"/>
            <p:cNvSpPr>
              <a:spLocks noChangeArrowheads="1"/>
            </p:cNvSpPr>
            <p:nvPr/>
          </p:nvSpPr>
          <p:spPr bwMode="auto">
            <a:xfrm>
              <a:off x="4469" y="7101"/>
              <a:ext cx="144" cy="142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61" name="AutoShape 85"/>
            <p:cNvSpPr>
              <a:spLocks noChangeArrowheads="1"/>
            </p:cNvSpPr>
            <p:nvPr/>
          </p:nvSpPr>
          <p:spPr bwMode="auto">
            <a:xfrm>
              <a:off x="4281" y="7079"/>
              <a:ext cx="142" cy="144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62" name="AutoShape 86"/>
            <p:cNvSpPr>
              <a:spLocks noChangeArrowheads="1"/>
            </p:cNvSpPr>
            <p:nvPr/>
          </p:nvSpPr>
          <p:spPr bwMode="auto">
            <a:xfrm>
              <a:off x="4367" y="7198"/>
              <a:ext cx="144" cy="144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63" name="AutoShape 87"/>
            <p:cNvSpPr>
              <a:spLocks noChangeArrowheads="1"/>
            </p:cNvSpPr>
            <p:nvPr/>
          </p:nvSpPr>
          <p:spPr bwMode="auto">
            <a:xfrm>
              <a:off x="4622" y="7670"/>
              <a:ext cx="142" cy="144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11" name="Line 88"/>
            <p:cNvSpPr>
              <a:spLocks noChangeShapeType="1"/>
            </p:cNvSpPr>
            <p:nvPr/>
          </p:nvSpPr>
          <p:spPr bwMode="auto">
            <a:xfrm flipH="1" flipV="1">
              <a:off x="4624" y="7425"/>
              <a:ext cx="56" cy="227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12" name="Line 89"/>
            <p:cNvSpPr>
              <a:spLocks noChangeShapeType="1"/>
            </p:cNvSpPr>
            <p:nvPr/>
          </p:nvSpPr>
          <p:spPr bwMode="auto">
            <a:xfrm flipV="1">
              <a:off x="5820" y="8201"/>
              <a:ext cx="31" cy="98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13" name="Line 90"/>
            <p:cNvSpPr>
              <a:spLocks noChangeShapeType="1"/>
            </p:cNvSpPr>
            <p:nvPr/>
          </p:nvSpPr>
          <p:spPr bwMode="auto">
            <a:xfrm flipV="1">
              <a:off x="5955" y="7946"/>
              <a:ext cx="37" cy="71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14" name="Text Box 91"/>
            <p:cNvSpPr txBox="1">
              <a:spLocks noChangeArrowheads="1"/>
            </p:cNvSpPr>
            <p:nvPr/>
          </p:nvSpPr>
          <p:spPr bwMode="auto">
            <a:xfrm>
              <a:off x="3597" y="4973"/>
              <a:ext cx="450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  <a:sym typeface="Symbol" pitchFamily="18" charset="2"/>
                </a:rPr>
                <a:t>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15" name="Text Box 92"/>
            <p:cNvSpPr txBox="1">
              <a:spLocks noChangeArrowheads="1"/>
            </p:cNvSpPr>
            <p:nvPr/>
          </p:nvSpPr>
          <p:spPr bwMode="auto">
            <a:xfrm>
              <a:off x="6754" y="6095"/>
              <a:ext cx="1269" cy="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Vulpecula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16" name="Text Box 93"/>
            <p:cNvSpPr txBox="1">
              <a:spLocks noChangeArrowheads="1"/>
            </p:cNvSpPr>
            <p:nvPr/>
          </p:nvSpPr>
          <p:spPr bwMode="auto">
            <a:xfrm>
              <a:off x="3680" y="6716"/>
              <a:ext cx="1393" cy="3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Delphinus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17" name="Text Box 94"/>
            <p:cNvSpPr txBox="1">
              <a:spLocks noChangeArrowheads="1"/>
            </p:cNvSpPr>
            <p:nvPr/>
          </p:nvSpPr>
          <p:spPr bwMode="auto">
            <a:xfrm>
              <a:off x="5666" y="6514"/>
              <a:ext cx="1070" cy="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Sagitta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18" name="Text Box 95"/>
            <p:cNvSpPr txBox="1">
              <a:spLocks noChangeArrowheads="1"/>
            </p:cNvSpPr>
            <p:nvPr/>
          </p:nvSpPr>
          <p:spPr bwMode="auto">
            <a:xfrm>
              <a:off x="5824" y="4781"/>
              <a:ext cx="450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  <a:sym typeface="Symbol" pitchFamily="18" charset="2"/>
                </a:rPr>
                <a:t>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72" name="AutoShape 96"/>
            <p:cNvSpPr>
              <a:spLocks noChangeArrowheads="1"/>
            </p:cNvSpPr>
            <p:nvPr/>
          </p:nvSpPr>
          <p:spPr bwMode="auto">
            <a:xfrm>
              <a:off x="7756" y="9585"/>
              <a:ext cx="144" cy="144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73" name="AutoShape 97"/>
            <p:cNvSpPr>
              <a:spLocks noChangeArrowheads="1"/>
            </p:cNvSpPr>
            <p:nvPr/>
          </p:nvSpPr>
          <p:spPr bwMode="auto">
            <a:xfrm>
              <a:off x="8151" y="10001"/>
              <a:ext cx="142" cy="144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21" name="Line 98"/>
            <p:cNvSpPr>
              <a:spLocks noChangeShapeType="1"/>
            </p:cNvSpPr>
            <p:nvPr/>
          </p:nvSpPr>
          <p:spPr bwMode="auto">
            <a:xfrm flipH="1" flipV="1">
              <a:off x="8266" y="10163"/>
              <a:ext cx="131" cy="584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75" name="AutoShape 99"/>
            <p:cNvSpPr>
              <a:spLocks noChangeArrowheads="1"/>
            </p:cNvSpPr>
            <p:nvPr/>
          </p:nvSpPr>
          <p:spPr bwMode="auto">
            <a:xfrm>
              <a:off x="8341" y="10769"/>
              <a:ext cx="144" cy="144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076" name="AutoShape 100"/>
            <p:cNvSpPr>
              <a:spLocks noChangeArrowheads="1"/>
            </p:cNvSpPr>
            <p:nvPr/>
          </p:nvSpPr>
          <p:spPr bwMode="auto">
            <a:xfrm>
              <a:off x="8492" y="10064"/>
              <a:ext cx="142" cy="144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24" name="Line 101"/>
            <p:cNvSpPr>
              <a:spLocks noChangeShapeType="1"/>
            </p:cNvSpPr>
            <p:nvPr/>
          </p:nvSpPr>
          <p:spPr bwMode="auto">
            <a:xfrm flipH="1" flipV="1">
              <a:off x="7896" y="9757"/>
              <a:ext cx="284" cy="275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25" name="Line 102"/>
            <p:cNvSpPr>
              <a:spLocks noChangeShapeType="1"/>
            </p:cNvSpPr>
            <p:nvPr/>
          </p:nvSpPr>
          <p:spPr bwMode="auto">
            <a:xfrm flipH="1" flipV="1">
              <a:off x="8287" y="10102"/>
              <a:ext cx="176" cy="20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26" name="Text Box 103"/>
            <p:cNvSpPr txBox="1">
              <a:spLocks noChangeArrowheads="1"/>
            </p:cNvSpPr>
            <p:nvPr/>
          </p:nvSpPr>
          <p:spPr bwMode="auto">
            <a:xfrm>
              <a:off x="8007" y="9648"/>
              <a:ext cx="1348" cy="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Scutum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grpSp>
          <p:nvGrpSpPr>
            <p:cNvPr id="25727" name="Group 104"/>
            <p:cNvGrpSpPr>
              <a:grpSpLocks/>
            </p:cNvGrpSpPr>
            <p:nvPr/>
          </p:nvGrpSpPr>
          <p:grpSpPr bwMode="auto">
            <a:xfrm>
              <a:off x="4472" y="3705"/>
              <a:ext cx="247" cy="200"/>
              <a:chOff x="3243" y="3203"/>
              <a:chExt cx="6387" cy="4582"/>
            </a:xfrm>
          </p:grpSpPr>
          <p:sp>
            <p:nvSpPr>
              <p:cNvPr id="25760" name="Freeform 105"/>
              <p:cNvSpPr>
                <a:spLocks/>
              </p:cNvSpPr>
              <p:nvPr/>
            </p:nvSpPr>
            <p:spPr bwMode="auto">
              <a:xfrm>
                <a:off x="3243" y="3203"/>
                <a:ext cx="4753" cy="4477"/>
              </a:xfrm>
              <a:custGeom>
                <a:avLst/>
                <a:gdLst>
                  <a:gd name="T0" fmla="*/ 2187 w 4753"/>
                  <a:gd name="T1" fmla="*/ 4417 h 4477"/>
                  <a:gd name="T2" fmla="*/ 2082 w 4753"/>
                  <a:gd name="T3" fmla="*/ 4342 h 4477"/>
                  <a:gd name="T4" fmla="*/ 1797 w 4753"/>
                  <a:gd name="T5" fmla="*/ 4087 h 4477"/>
                  <a:gd name="T6" fmla="*/ 1662 w 4753"/>
                  <a:gd name="T7" fmla="*/ 3787 h 4477"/>
                  <a:gd name="T8" fmla="*/ 1467 w 4753"/>
                  <a:gd name="T9" fmla="*/ 3757 h 4477"/>
                  <a:gd name="T10" fmla="*/ 1392 w 4753"/>
                  <a:gd name="T11" fmla="*/ 3472 h 4477"/>
                  <a:gd name="T12" fmla="*/ 1272 w 4753"/>
                  <a:gd name="T13" fmla="*/ 3352 h 4477"/>
                  <a:gd name="T14" fmla="*/ 1197 w 4753"/>
                  <a:gd name="T15" fmla="*/ 3202 h 4477"/>
                  <a:gd name="T16" fmla="*/ 897 w 4753"/>
                  <a:gd name="T17" fmla="*/ 3112 h 4477"/>
                  <a:gd name="T18" fmla="*/ 867 w 4753"/>
                  <a:gd name="T19" fmla="*/ 2917 h 4477"/>
                  <a:gd name="T20" fmla="*/ 642 w 4753"/>
                  <a:gd name="T21" fmla="*/ 2647 h 4477"/>
                  <a:gd name="T22" fmla="*/ 372 w 4753"/>
                  <a:gd name="T23" fmla="*/ 2377 h 4477"/>
                  <a:gd name="T24" fmla="*/ 222 w 4753"/>
                  <a:gd name="T25" fmla="*/ 2242 h 4477"/>
                  <a:gd name="T26" fmla="*/ 162 w 4753"/>
                  <a:gd name="T27" fmla="*/ 1477 h 4477"/>
                  <a:gd name="T28" fmla="*/ 72 w 4753"/>
                  <a:gd name="T29" fmla="*/ 1372 h 4477"/>
                  <a:gd name="T30" fmla="*/ 102 w 4753"/>
                  <a:gd name="T31" fmla="*/ 1042 h 4477"/>
                  <a:gd name="T32" fmla="*/ 207 w 4753"/>
                  <a:gd name="T33" fmla="*/ 577 h 4477"/>
                  <a:gd name="T34" fmla="*/ 477 w 4753"/>
                  <a:gd name="T35" fmla="*/ 337 h 4477"/>
                  <a:gd name="T36" fmla="*/ 702 w 4753"/>
                  <a:gd name="T37" fmla="*/ 82 h 4477"/>
                  <a:gd name="T38" fmla="*/ 1122 w 4753"/>
                  <a:gd name="T39" fmla="*/ 67 h 4477"/>
                  <a:gd name="T40" fmla="*/ 1527 w 4753"/>
                  <a:gd name="T41" fmla="*/ 37 h 4477"/>
                  <a:gd name="T42" fmla="*/ 1887 w 4753"/>
                  <a:gd name="T43" fmla="*/ 97 h 4477"/>
                  <a:gd name="T44" fmla="*/ 2022 w 4753"/>
                  <a:gd name="T45" fmla="*/ 337 h 4477"/>
                  <a:gd name="T46" fmla="*/ 2247 w 4753"/>
                  <a:gd name="T47" fmla="*/ 412 h 4477"/>
                  <a:gd name="T48" fmla="*/ 2802 w 4753"/>
                  <a:gd name="T49" fmla="*/ 322 h 4477"/>
                  <a:gd name="T50" fmla="*/ 2907 w 4753"/>
                  <a:gd name="T51" fmla="*/ 262 h 4477"/>
                  <a:gd name="T52" fmla="*/ 3507 w 4753"/>
                  <a:gd name="T53" fmla="*/ 352 h 4477"/>
                  <a:gd name="T54" fmla="*/ 3597 w 4753"/>
                  <a:gd name="T55" fmla="*/ 562 h 4477"/>
                  <a:gd name="T56" fmla="*/ 3777 w 4753"/>
                  <a:gd name="T57" fmla="*/ 667 h 4477"/>
                  <a:gd name="T58" fmla="*/ 4047 w 4753"/>
                  <a:gd name="T59" fmla="*/ 352 h 4477"/>
                  <a:gd name="T60" fmla="*/ 4707 w 4753"/>
                  <a:gd name="T61" fmla="*/ 277 h 4477"/>
                  <a:gd name="T62" fmla="*/ 4617 w 4753"/>
                  <a:gd name="T63" fmla="*/ 367 h 4477"/>
                  <a:gd name="T64" fmla="*/ 4362 w 4753"/>
                  <a:gd name="T65" fmla="*/ 607 h 4477"/>
                  <a:gd name="T66" fmla="*/ 4257 w 4753"/>
                  <a:gd name="T67" fmla="*/ 802 h 4477"/>
                  <a:gd name="T68" fmla="*/ 4002 w 4753"/>
                  <a:gd name="T69" fmla="*/ 1222 h 4477"/>
                  <a:gd name="T70" fmla="*/ 4002 w 4753"/>
                  <a:gd name="T71" fmla="*/ 1537 h 4477"/>
                  <a:gd name="T72" fmla="*/ 3942 w 4753"/>
                  <a:gd name="T73" fmla="*/ 1597 h 4477"/>
                  <a:gd name="T74" fmla="*/ 3822 w 4753"/>
                  <a:gd name="T75" fmla="*/ 1837 h 4477"/>
                  <a:gd name="T76" fmla="*/ 3747 w 4753"/>
                  <a:gd name="T77" fmla="*/ 1912 h 4477"/>
                  <a:gd name="T78" fmla="*/ 3687 w 4753"/>
                  <a:gd name="T79" fmla="*/ 2092 h 4477"/>
                  <a:gd name="T80" fmla="*/ 3597 w 4753"/>
                  <a:gd name="T81" fmla="*/ 2437 h 4477"/>
                  <a:gd name="T82" fmla="*/ 3357 w 4753"/>
                  <a:gd name="T83" fmla="*/ 2692 h 4477"/>
                  <a:gd name="T84" fmla="*/ 3207 w 4753"/>
                  <a:gd name="T85" fmla="*/ 3187 h 4477"/>
                  <a:gd name="T86" fmla="*/ 3057 w 4753"/>
                  <a:gd name="T87" fmla="*/ 3352 h 4477"/>
                  <a:gd name="T88" fmla="*/ 2757 w 4753"/>
                  <a:gd name="T89" fmla="*/ 2827 h 4477"/>
                  <a:gd name="T90" fmla="*/ 2232 w 4753"/>
                  <a:gd name="T91" fmla="*/ 2857 h 4477"/>
                  <a:gd name="T92" fmla="*/ 2142 w 4753"/>
                  <a:gd name="T93" fmla="*/ 2947 h 4477"/>
                  <a:gd name="T94" fmla="*/ 2127 w 4753"/>
                  <a:gd name="T95" fmla="*/ 3112 h 4477"/>
                  <a:gd name="T96" fmla="*/ 2307 w 4753"/>
                  <a:gd name="T97" fmla="*/ 3562 h 4477"/>
                  <a:gd name="T98" fmla="*/ 2412 w 4753"/>
                  <a:gd name="T99" fmla="*/ 3832 h 4477"/>
                  <a:gd name="T100" fmla="*/ 2592 w 4753"/>
                  <a:gd name="T101" fmla="*/ 4372 h 4477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4753"/>
                  <a:gd name="T154" fmla="*/ 0 h 4477"/>
                  <a:gd name="T155" fmla="*/ 4753 w 4753"/>
                  <a:gd name="T156" fmla="*/ 4477 h 4477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4753" h="4477">
                    <a:moveTo>
                      <a:pt x="2262" y="4477"/>
                    </a:moveTo>
                    <a:cubicBezTo>
                      <a:pt x="2210" y="4460"/>
                      <a:pt x="2214" y="4471"/>
                      <a:pt x="2187" y="4417"/>
                    </a:cubicBezTo>
                    <a:cubicBezTo>
                      <a:pt x="2180" y="4403"/>
                      <a:pt x="2185" y="4381"/>
                      <a:pt x="2172" y="4372"/>
                    </a:cubicBezTo>
                    <a:cubicBezTo>
                      <a:pt x="2146" y="4354"/>
                      <a:pt x="2082" y="4342"/>
                      <a:pt x="2082" y="4342"/>
                    </a:cubicBezTo>
                    <a:cubicBezTo>
                      <a:pt x="2058" y="4245"/>
                      <a:pt x="2063" y="4226"/>
                      <a:pt x="1962" y="4192"/>
                    </a:cubicBezTo>
                    <a:cubicBezTo>
                      <a:pt x="1906" y="4150"/>
                      <a:pt x="1853" y="4129"/>
                      <a:pt x="1797" y="4087"/>
                    </a:cubicBezTo>
                    <a:cubicBezTo>
                      <a:pt x="1767" y="4027"/>
                      <a:pt x="1729" y="3977"/>
                      <a:pt x="1692" y="3922"/>
                    </a:cubicBezTo>
                    <a:cubicBezTo>
                      <a:pt x="1690" y="3910"/>
                      <a:pt x="1667" y="3792"/>
                      <a:pt x="1662" y="3787"/>
                    </a:cubicBezTo>
                    <a:cubicBezTo>
                      <a:pt x="1647" y="3772"/>
                      <a:pt x="1622" y="3775"/>
                      <a:pt x="1602" y="3772"/>
                    </a:cubicBezTo>
                    <a:cubicBezTo>
                      <a:pt x="1557" y="3765"/>
                      <a:pt x="1512" y="3762"/>
                      <a:pt x="1467" y="3757"/>
                    </a:cubicBezTo>
                    <a:cubicBezTo>
                      <a:pt x="1452" y="3737"/>
                      <a:pt x="1428" y="3721"/>
                      <a:pt x="1422" y="3697"/>
                    </a:cubicBezTo>
                    <a:cubicBezTo>
                      <a:pt x="1404" y="3624"/>
                      <a:pt x="1434" y="3535"/>
                      <a:pt x="1392" y="3472"/>
                    </a:cubicBezTo>
                    <a:cubicBezTo>
                      <a:pt x="1369" y="3437"/>
                      <a:pt x="1335" y="3419"/>
                      <a:pt x="1302" y="3397"/>
                    </a:cubicBezTo>
                    <a:cubicBezTo>
                      <a:pt x="1292" y="3382"/>
                      <a:pt x="1278" y="3369"/>
                      <a:pt x="1272" y="3352"/>
                    </a:cubicBezTo>
                    <a:cubicBezTo>
                      <a:pt x="1262" y="3323"/>
                      <a:pt x="1271" y="3289"/>
                      <a:pt x="1257" y="3262"/>
                    </a:cubicBezTo>
                    <a:cubicBezTo>
                      <a:pt x="1244" y="3237"/>
                      <a:pt x="1215" y="3223"/>
                      <a:pt x="1197" y="3202"/>
                    </a:cubicBezTo>
                    <a:cubicBezTo>
                      <a:pt x="1185" y="3188"/>
                      <a:pt x="1182" y="3167"/>
                      <a:pt x="1167" y="3157"/>
                    </a:cubicBezTo>
                    <a:cubicBezTo>
                      <a:pt x="1124" y="3128"/>
                      <a:pt x="934" y="3116"/>
                      <a:pt x="897" y="3112"/>
                    </a:cubicBezTo>
                    <a:cubicBezTo>
                      <a:pt x="907" y="3062"/>
                      <a:pt x="935" y="3012"/>
                      <a:pt x="927" y="2962"/>
                    </a:cubicBezTo>
                    <a:cubicBezTo>
                      <a:pt x="923" y="2937"/>
                      <a:pt x="886" y="2933"/>
                      <a:pt x="867" y="2917"/>
                    </a:cubicBezTo>
                    <a:cubicBezTo>
                      <a:pt x="851" y="2903"/>
                      <a:pt x="836" y="2888"/>
                      <a:pt x="822" y="2872"/>
                    </a:cubicBezTo>
                    <a:cubicBezTo>
                      <a:pt x="761" y="2798"/>
                      <a:pt x="703" y="2720"/>
                      <a:pt x="642" y="2647"/>
                    </a:cubicBezTo>
                    <a:cubicBezTo>
                      <a:pt x="595" y="2591"/>
                      <a:pt x="513" y="2533"/>
                      <a:pt x="462" y="2482"/>
                    </a:cubicBezTo>
                    <a:cubicBezTo>
                      <a:pt x="445" y="2465"/>
                      <a:pt x="394" y="2399"/>
                      <a:pt x="372" y="2377"/>
                    </a:cubicBezTo>
                    <a:cubicBezTo>
                      <a:pt x="354" y="2359"/>
                      <a:pt x="331" y="2349"/>
                      <a:pt x="312" y="2332"/>
                    </a:cubicBezTo>
                    <a:cubicBezTo>
                      <a:pt x="280" y="2304"/>
                      <a:pt x="222" y="2242"/>
                      <a:pt x="222" y="2242"/>
                    </a:cubicBezTo>
                    <a:cubicBezTo>
                      <a:pt x="186" y="2062"/>
                      <a:pt x="266" y="1858"/>
                      <a:pt x="162" y="1702"/>
                    </a:cubicBezTo>
                    <a:cubicBezTo>
                      <a:pt x="180" y="1620"/>
                      <a:pt x="219" y="1553"/>
                      <a:pt x="162" y="1477"/>
                    </a:cubicBezTo>
                    <a:cubicBezTo>
                      <a:pt x="149" y="1459"/>
                      <a:pt x="122" y="1457"/>
                      <a:pt x="102" y="1447"/>
                    </a:cubicBezTo>
                    <a:cubicBezTo>
                      <a:pt x="92" y="1422"/>
                      <a:pt x="61" y="1397"/>
                      <a:pt x="72" y="1372"/>
                    </a:cubicBezTo>
                    <a:cubicBezTo>
                      <a:pt x="98" y="1316"/>
                      <a:pt x="183" y="1279"/>
                      <a:pt x="237" y="1252"/>
                    </a:cubicBezTo>
                    <a:cubicBezTo>
                      <a:pt x="190" y="1182"/>
                      <a:pt x="140" y="1117"/>
                      <a:pt x="102" y="1042"/>
                    </a:cubicBezTo>
                    <a:cubicBezTo>
                      <a:pt x="84" y="913"/>
                      <a:pt x="53" y="790"/>
                      <a:pt x="12" y="667"/>
                    </a:cubicBezTo>
                    <a:cubicBezTo>
                      <a:pt x="70" y="522"/>
                      <a:pt x="0" y="632"/>
                      <a:pt x="207" y="577"/>
                    </a:cubicBezTo>
                    <a:cubicBezTo>
                      <a:pt x="272" y="560"/>
                      <a:pt x="318" y="474"/>
                      <a:pt x="357" y="427"/>
                    </a:cubicBezTo>
                    <a:cubicBezTo>
                      <a:pt x="401" y="375"/>
                      <a:pt x="414" y="375"/>
                      <a:pt x="477" y="337"/>
                    </a:cubicBezTo>
                    <a:cubicBezTo>
                      <a:pt x="503" y="231"/>
                      <a:pt x="503" y="242"/>
                      <a:pt x="582" y="172"/>
                    </a:cubicBezTo>
                    <a:cubicBezTo>
                      <a:pt x="685" y="80"/>
                      <a:pt x="616" y="111"/>
                      <a:pt x="702" y="82"/>
                    </a:cubicBezTo>
                    <a:cubicBezTo>
                      <a:pt x="792" y="87"/>
                      <a:pt x="882" y="100"/>
                      <a:pt x="972" y="97"/>
                    </a:cubicBezTo>
                    <a:cubicBezTo>
                      <a:pt x="1023" y="95"/>
                      <a:pt x="1072" y="77"/>
                      <a:pt x="1122" y="67"/>
                    </a:cubicBezTo>
                    <a:cubicBezTo>
                      <a:pt x="1191" y="53"/>
                      <a:pt x="1262" y="57"/>
                      <a:pt x="1332" y="52"/>
                    </a:cubicBezTo>
                    <a:cubicBezTo>
                      <a:pt x="1408" y="1"/>
                      <a:pt x="1389" y="0"/>
                      <a:pt x="1527" y="37"/>
                    </a:cubicBezTo>
                    <a:cubicBezTo>
                      <a:pt x="1555" y="45"/>
                      <a:pt x="1573" y="77"/>
                      <a:pt x="1602" y="82"/>
                    </a:cubicBezTo>
                    <a:cubicBezTo>
                      <a:pt x="1696" y="98"/>
                      <a:pt x="1792" y="92"/>
                      <a:pt x="1887" y="97"/>
                    </a:cubicBezTo>
                    <a:cubicBezTo>
                      <a:pt x="1934" y="160"/>
                      <a:pt x="1954" y="225"/>
                      <a:pt x="1992" y="292"/>
                    </a:cubicBezTo>
                    <a:cubicBezTo>
                      <a:pt x="2001" y="308"/>
                      <a:pt x="2005" y="332"/>
                      <a:pt x="2022" y="337"/>
                    </a:cubicBezTo>
                    <a:cubicBezTo>
                      <a:pt x="2075" y="353"/>
                      <a:pt x="2132" y="347"/>
                      <a:pt x="2187" y="352"/>
                    </a:cubicBezTo>
                    <a:cubicBezTo>
                      <a:pt x="2207" y="372"/>
                      <a:pt x="2220" y="405"/>
                      <a:pt x="2247" y="412"/>
                    </a:cubicBezTo>
                    <a:cubicBezTo>
                      <a:pt x="2310" y="428"/>
                      <a:pt x="2483" y="344"/>
                      <a:pt x="2547" y="337"/>
                    </a:cubicBezTo>
                    <a:cubicBezTo>
                      <a:pt x="2632" y="327"/>
                      <a:pt x="2717" y="327"/>
                      <a:pt x="2802" y="322"/>
                    </a:cubicBezTo>
                    <a:cubicBezTo>
                      <a:pt x="2817" y="312"/>
                      <a:pt x="2837" y="307"/>
                      <a:pt x="2847" y="292"/>
                    </a:cubicBezTo>
                    <a:cubicBezTo>
                      <a:pt x="2889" y="229"/>
                      <a:pt x="2825" y="208"/>
                      <a:pt x="2907" y="262"/>
                    </a:cubicBezTo>
                    <a:cubicBezTo>
                      <a:pt x="2946" y="320"/>
                      <a:pt x="2927" y="315"/>
                      <a:pt x="3012" y="322"/>
                    </a:cubicBezTo>
                    <a:cubicBezTo>
                      <a:pt x="3177" y="335"/>
                      <a:pt x="3507" y="352"/>
                      <a:pt x="3507" y="352"/>
                    </a:cubicBezTo>
                    <a:cubicBezTo>
                      <a:pt x="3522" y="407"/>
                      <a:pt x="3530" y="465"/>
                      <a:pt x="3552" y="517"/>
                    </a:cubicBezTo>
                    <a:cubicBezTo>
                      <a:pt x="3560" y="536"/>
                      <a:pt x="3587" y="543"/>
                      <a:pt x="3597" y="562"/>
                    </a:cubicBezTo>
                    <a:cubicBezTo>
                      <a:pt x="3612" y="590"/>
                      <a:pt x="3600" y="636"/>
                      <a:pt x="3627" y="652"/>
                    </a:cubicBezTo>
                    <a:cubicBezTo>
                      <a:pt x="3670" y="677"/>
                      <a:pt x="3727" y="662"/>
                      <a:pt x="3777" y="667"/>
                    </a:cubicBezTo>
                    <a:cubicBezTo>
                      <a:pt x="3827" y="642"/>
                      <a:pt x="3902" y="642"/>
                      <a:pt x="3927" y="592"/>
                    </a:cubicBezTo>
                    <a:cubicBezTo>
                      <a:pt x="3965" y="516"/>
                      <a:pt x="3965" y="398"/>
                      <a:pt x="4047" y="352"/>
                    </a:cubicBezTo>
                    <a:cubicBezTo>
                      <a:pt x="4115" y="314"/>
                      <a:pt x="4201" y="297"/>
                      <a:pt x="4272" y="262"/>
                    </a:cubicBezTo>
                    <a:cubicBezTo>
                      <a:pt x="4417" y="267"/>
                      <a:pt x="4564" y="254"/>
                      <a:pt x="4707" y="277"/>
                    </a:cubicBezTo>
                    <a:cubicBezTo>
                      <a:pt x="4729" y="281"/>
                      <a:pt x="4753" y="321"/>
                      <a:pt x="4737" y="337"/>
                    </a:cubicBezTo>
                    <a:cubicBezTo>
                      <a:pt x="4708" y="366"/>
                      <a:pt x="4657" y="357"/>
                      <a:pt x="4617" y="367"/>
                    </a:cubicBezTo>
                    <a:cubicBezTo>
                      <a:pt x="4597" y="426"/>
                      <a:pt x="4567" y="511"/>
                      <a:pt x="4512" y="547"/>
                    </a:cubicBezTo>
                    <a:cubicBezTo>
                      <a:pt x="4467" y="576"/>
                      <a:pt x="4412" y="587"/>
                      <a:pt x="4362" y="607"/>
                    </a:cubicBezTo>
                    <a:cubicBezTo>
                      <a:pt x="4369" y="628"/>
                      <a:pt x="4419" y="724"/>
                      <a:pt x="4377" y="757"/>
                    </a:cubicBezTo>
                    <a:cubicBezTo>
                      <a:pt x="4343" y="783"/>
                      <a:pt x="4296" y="786"/>
                      <a:pt x="4257" y="802"/>
                    </a:cubicBezTo>
                    <a:cubicBezTo>
                      <a:pt x="4182" y="833"/>
                      <a:pt x="4109" y="866"/>
                      <a:pt x="4032" y="892"/>
                    </a:cubicBezTo>
                    <a:cubicBezTo>
                      <a:pt x="3935" y="1022"/>
                      <a:pt x="3979" y="1086"/>
                      <a:pt x="4002" y="1222"/>
                    </a:cubicBezTo>
                    <a:cubicBezTo>
                      <a:pt x="3984" y="1329"/>
                      <a:pt x="3997" y="1388"/>
                      <a:pt x="4032" y="1492"/>
                    </a:cubicBezTo>
                    <a:cubicBezTo>
                      <a:pt x="4022" y="1507"/>
                      <a:pt x="4016" y="1526"/>
                      <a:pt x="4002" y="1537"/>
                    </a:cubicBezTo>
                    <a:cubicBezTo>
                      <a:pt x="3990" y="1547"/>
                      <a:pt x="3968" y="1541"/>
                      <a:pt x="3957" y="1552"/>
                    </a:cubicBezTo>
                    <a:cubicBezTo>
                      <a:pt x="3946" y="1563"/>
                      <a:pt x="3953" y="1586"/>
                      <a:pt x="3942" y="1597"/>
                    </a:cubicBezTo>
                    <a:cubicBezTo>
                      <a:pt x="3913" y="1626"/>
                      <a:pt x="3871" y="1635"/>
                      <a:pt x="3837" y="1657"/>
                    </a:cubicBezTo>
                    <a:cubicBezTo>
                      <a:pt x="3832" y="1717"/>
                      <a:pt x="3839" y="1779"/>
                      <a:pt x="3822" y="1837"/>
                    </a:cubicBezTo>
                    <a:cubicBezTo>
                      <a:pt x="3817" y="1854"/>
                      <a:pt x="3790" y="1854"/>
                      <a:pt x="3777" y="1867"/>
                    </a:cubicBezTo>
                    <a:cubicBezTo>
                      <a:pt x="3764" y="1880"/>
                      <a:pt x="3757" y="1897"/>
                      <a:pt x="3747" y="1912"/>
                    </a:cubicBezTo>
                    <a:cubicBezTo>
                      <a:pt x="3737" y="1957"/>
                      <a:pt x="3732" y="2003"/>
                      <a:pt x="3717" y="2047"/>
                    </a:cubicBezTo>
                    <a:cubicBezTo>
                      <a:pt x="3711" y="2064"/>
                      <a:pt x="3693" y="2075"/>
                      <a:pt x="3687" y="2092"/>
                    </a:cubicBezTo>
                    <a:cubicBezTo>
                      <a:pt x="3658" y="2168"/>
                      <a:pt x="3664" y="2242"/>
                      <a:pt x="3627" y="2317"/>
                    </a:cubicBezTo>
                    <a:cubicBezTo>
                      <a:pt x="3626" y="2323"/>
                      <a:pt x="3610" y="2420"/>
                      <a:pt x="3597" y="2437"/>
                    </a:cubicBezTo>
                    <a:cubicBezTo>
                      <a:pt x="3541" y="2511"/>
                      <a:pt x="3472" y="2544"/>
                      <a:pt x="3387" y="2572"/>
                    </a:cubicBezTo>
                    <a:cubicBezTo>
                      <a:pt x="3377" y="2612"/>
                      <a:pt x="3367" y="2652"/>
                      <a:pt x="3357" y="2692"/>
                    </a:cubicBezTo>
                    <a:cubicBezTo>
                      <a:pt x="3344" y="2745"/>
                      <a:pt x="3369" y="2966"/>
                      <a:pt x="3312" y="3052"/>
                    </a:cubicBezTo>
                    <a:cubicBezTo>
                      <a:pt x="3280" y="3099"/>
                      <a:pt x="3242" y="3142"/>
                      <a:pt x="3207" y="3187"/>
                    </a:cubicBezTo>
                    <a:cubicBezTo>
                      <a:pt x="3176" y="3227"/>
                      <a:pt x="3159" y="3309"/>
                      <a:pt x="3117" y="3337"/>
                    </a:cubicBezTo>
                    <a:cubicBezTo>
                      <a:pt x="3100" y="3348"/>
                      <a:pt x="3077" y="3347"/>
                      <a:pt x="3057" y="3352"/>
                    </a:cubicBezTo>
                    <a:cubicBezTo>
                      <a:pt x="2968" y="3316"/>
                      <a:pt x="2923" y="3295"/>
                      <a:pt x="2892" y="3202"/>
                    </a:cubicBezTo>
                    <a:cubicBezTo>
                      <a:pt x="2904" y="3053"/>
                      <a:pt x="2931" y="2885"/>
                      <a:pt x="2757" y="2827"/>
                    </a:cubicBezTo>
                    <a:cubicBezTo>
                      <a:pt x="2631" y="2733"/>
                      <a:pt x="2581" y="2770"/>
                      <a:pt x="2397" y="2782"/>
                    </a:cubicBezTo>
                    <a:cubicBezTo>
                      <a:pt x="2344" y="2817"/>
                      <a:pt x="2289" y="2828"/>
                      <a:pt x="2232" y="2857"/>
                    </a:cubicBezTo>
                    <a:cubicBezTo>
                      <a:pt x="2217" y="2882"/>
                      <a:pt x="2208" y="2911"/>
                      <a:pt x="2187" y="2932"/>
                    </a:cubicBezTo>
                    <a:cubicBezTo>
                      <a:pt x="2176" y="2943"/>
                      <a:pt x="2153" y="2936"/>
                      <a:pt x="2142" y="2947"/>
                    </a:cubicBezTo>
                    <a:cubicBezTo>
                      <a:pt x="2126" y="2963"/>
                      <a:pt x="2122" y="2987"/>
                      <a:pt x="2112" y="3007"/>
                    </a:cubicBezTo>
                    <a:cubicBezTo>
                      <a:pt x="2117" y="3042"/>
                      <a:pt x="2124" y="3077"/>
                      <a:pt x="2127" y="3112"/>
                    </a:cubicBezTo>
                    <a:cubicBezTo>
                      <a:pt x="2139" y="3237"/>
                      <a:pt x="2139" y="3363"/>
                      <a:pt x="2157" y="3487"/>
                    </a:cubicBezTo>
                    <a:cubicBezTo>
                      <a:pt x="2165" y="3542"/>
                      <a:pt x="2307" y="3562"/>
                      <a:pt x="2307" y="3562"/>
                    </a:cubicBezTo>
                    <a:cubicBezTo>
                      <a:pt x="2327" y="3587"/>
                      <a:pt x="2354" y="3608"/>
                      <a:pt x="2367" y="3637"/>
                    </a:cubicBezTo>
                    <a:cubicBezTo>
                      <a:pt x="2392" y="3693"/>
                      <a:pt x="2387" y="3773"/>
                      <a:pt x="2412" y="3832"/>
                    </a:cubicBezTo>
                    <a:cubicBezTo>
                      <a:pt x="2442" y="3903"/>
                      <a:pt x="2531" y="3928"/>
                      <a:pt x="2577" y="3997"/>
                    </a:cubicBezTo>
                    <a:cubicBezTo>
                      <a:pt x="2582" y="4122"/>
                      <a:pt x="2592" y="4372"/>
                      <a:pt x="2592" y="4372"/>
                    </a:cubicBezTo>
                  </a:path>
                </a:pathLst>
              </a:custGeom>
              <a:solidFill>
                <a:srgbClr val="969696"/>
              </a:solidFill>
              <a:ln w="9525">
                <a:solidFill>
                  <a:srgbClr val="F8F8F8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25761" name="Freeform 106"/>
              <p:cNvSpPr>
                <a:spLocks/>
              </p:cNvSpPr>
              <p:nvPr/>
            </p:nvSpPr>
            <p:spPr bwMode="auto">
              <a:xfrm>
                <a:off x="7680" y="4679"/>
                <a:ext cx="1950" cy="3106"/>
              </a:xfrm>
              <a:custGeom>
                <a:avLst/>
                <a:gdLst>
                  <a:gd name="T0" fmla="*/ 1020 w 1950"/>
                  <a:gd name="T1" fmla="*/ 61 h 3106"/>
                  <a:gd name="T2" fmla="*/ 480 w 1950"/>
                  <a:gd name="T3" fmla="*/ 676 h 3106"/>
                  <a:gd name="T4" fmla="*/ 420 w 1950"/>
                  <a:gd name="T5" fmla="*/ 856 h 3106"/>
                  <a:gd name="T6" fmla="*/ 360 w 1950"/>
                  <a:gd name="T7" fmla="*/ 1096 h 3106"/>
                  <a:gd name="T8" fmla="*/ 330 w 1950"/>
                  <a:gd name="T9" fmla="*/ 1306 h 3106"/>
                  <a:gd name="T10" fmla="*/ 270 w 1950"/>
                  <a:gd name="T11" fmla="*/ 1366 h 3106"/>
                  <a:gd name="T12" fmla="*/ 210 w 1950"/>
                  <a:gd name="T13" fmla="*/ 1456 h 3106"/>
                  <a:gd name="T14" fmla="*/ 60 w 1950"/>
                  <a:gd name="T15" fmla="*/ 1501 h 3106"/>
                  <a:gd name="T16" fmla="*/ 0 w 1950"/>
                  <a:gd name="T17" fmla="*/ 2026 h 3106"/>
                  <a:gd name="T18" fmla="*/ 240 w 1950"/>
                  <a:gd name="T19" fmla="*/ 2101 h 3106"/>
                  <a:gd name="T20" fmla="*/ 360 w 1950"/>
                  <a:gd name="T21" fmla="*/ 2251 h 3106"/>
                  <a:gd name="T22" fmla="*/ 480 w 1950"/>
                  <a:gd name="T23" fmla="*/ 2281 h 3106"/>
                  <a:gd name="T24" fmla="*/ 600 w 1950"/>
                  <a:gd name="T25" fmla="*/ 2416 h 3106"/>
                  <a:gd name="T26" fmla="*/ 630 w 1950"/>
                  <a:gd name="T27" fmla="*/ 2551 h 3106"/>
                  <a:gd name="T28" fmla="*/ 720 w 1950"/>
                  <a:gd name="T29" fmla="*/ 2641 h 3106"/>
                  <a:gd name="T30" fmla="*/ 765 w 1950"/>
                  <a:gd name="T31" fmla="*/ 2701 h 3106"/>
                  <a:gd name="T32" fmla="*/ 825 w 1950"/>
                  <a:gd name="T33" fmla="*/ 2716 h 3106"/>
                  <a:gd name="T34" fmla="*/ 1020 w 1950"/>
                  <a:gd name="T35" fmla="*/ 2986 h 3106"/>
                  <a:gd name="T36" fmla="*/ 1125 w 1950"/>
                  <a:gd name="T37" fmla="*/ 3106 h 3106"/>
                  <a:gd name="T38" fmla="*/ 1200 w 1950"/>
                  <a:gd name="T39" fmla="*/ 2956 h 3106"/>
                  <a:gd name="T40" fmla="*/ 1380 w 1950"/>
                  <a:gd name="T41" fmla="*/ 2701 h 3106"/>
                  <a:gd name="T42" fmla="*/ 1410 w 1950"/>
                  <a:gd name="T43" fmla="*/ 2581 h 3106"/>
                  <a:gd name="T44" fmla="*/ 1440 w 1950"/>
                  <a:gd name="T45" fmla="*/ 2536 h 3106"/>
                  <a:gd name="T46" fmla="*/ 1470 w 1950"/>
                  <a:gd name="T47" fmla="*/ 2401 h 3106"/>
                  <a:gd name="T48" fmla="*/ 1530 w 1950"/>
                  <a:gd name="T49" fmla="*/ 2311 h 3106"/>
                  <a:gd name="T50" fmla="*/ 1560 w 1950"/>
                  <a:gd name="T51" fmla="*/ 2236 h 3106"/>
                  <a:gd name="T52" fmla="*/ 1620 w 1950"/>
                  <a:gd name="T53" fmla="*/ 2176 h 3106"/>
                  <a:gd name="T54" fmla="*/ 1830 w 1950"/>
                  <a:gd name="T55" fmla="*/ 1951 h 3106"/>
                  <a:gd name="T56" fmla="*/ 1890 w 1950"/>
                  <a:gd name="T57" fmla="*/ 1501 h 3106"/>
                  <a:gd name="T58" fmla="*/ 1950 w 1950"/>
                  <a:gd name="T59" fmla="*/ 1081 h 3106"/>
                  <a:gd name="T60" fmla="*/ 1920 w 1950"/>
                  <a:gd name="T61" fmla="*/ 976 h 3106"/>
                  <a:gd name="T62" fmla="*/ 1395 w 1950"/>
                  <a:gd name="T63" fmla="*/ 826 h 3106"/>
                  <a:gd name="T64" fmla="*/ 1230 w 1950"/>
                  <a:gd name="T65" fmla="*/ 796 h 3106"/>
                  <a:gd name="T66" fmla="*/ 1185 w 1950"/>
                  <a:gd name="T67" fmla="*/ 751 h 3106"/>
                  <a:gd name="T68" fmla="*/ 1140 w 1950"/>
                  <a:gd name="T69" fmla="*/ 721 h 3106"/>
                  <a:gd name="T70" fmla="*/ 1110 w 1950"/>
                  <a:gd name="T71" fmla="*/ 676 h 3106"/>
                  <a:gd name="T72" fmla="*/ 1140 w 1950"/>
                  <a:gd name="T73" fmla="*/ 631 h 3106"/>
                  <a:gd name="T74" fmla="*/ 1065 w 1950"/>
                  <a:gd name="T75" fmla="*/ 511 h 3106"/>
                  <a:gd name="T76" fmla="*/ 1095 w 1950"/>
                  <a:gd name="T77" fmla="*/ 391 h 3106"/>
                  <a:gd name="T78" fmla="*/ 1140 w 1950"/>
                  <a:gd name="T79" fmla="*/ 211 h 3106"/>
                  <a:gd name="T80" fmla="*/ 1095 w 1950"/>
                  <a:gd name="T81" fmla="*/ 166 h 3106"/>
                  <a:gd name="T82" fmla="*/ 1080 w 1950"/>
                  <a:gd name="T83" fmla="*/ 121 h 3106"/>
                  <a:gd name="T84" fmla="*/ 1020 w 1950"/>
                  <a:gd name="T85" fmla="*/ 61 h 310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950"/>
                  <a:gd name="T130" fmla="*/ 0 h 3106"/>
                  <a:gd name="T131" fmla="*/ 1950 w 1950"/>
                  <a:gd name="T132" fmla="*/ 3106 h 310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950" h="3106">
                    <a:moveTo>
                      <a:pt x="1020" y="61"/>
                    </a:moveTo>
                    <a:lnTo>
                      <a:pt x="480" y="676"/>
                    </a:lnTo>
                    <a:cubicBezTo>
                      <a:pt x="440" y="735"/>
                      <a:pt x="435" y="787"/>
                      <a:pt x="420" y="856"/>
                    </a:cubicBezTo>
                    <a:cubicBezTo>
                      <a:pt x="402" y="937"/>
                      <a:pt x="376" y="1014"/>
                      <a:pt x="360" y="1096"/>
                    </a:cubicBezTo>
                    <a:cubicBezTo>
                      <a:pt x="354" y="1166"/>
                      <a:pt x="371" y="1248"/>
                      <a:pt x="330" y="1306"/>
                    </a:cubicBezTo>
                    <a:cubicBezTo>
                      <a:pt x="314" y="1329"/>
                      <a:pt x="288" y="1344"/>
                      <a:pt x="270" y="1366"/>
                    </a:cubicBezTo>
                    <a:cubicBezTo>
                      <a:pt x="247" y="1394"/>
                      <a:pt x="245" y="1446"/>
                      <a:pt x="210" y="1456"/>
                    </a:cubicBezTo>
                    <a:cubicBezTo>
                      <a:pt x="160" y="1471"/>
                      <a:pt x="110" y="1486"/>
                      <a:pt x="60" y="1501"/>
                    </a:cubicBezTo>
                    <a:cubicBezTo>
                      <a:pt x="1" y="1855"/>
                      <a:pt x="20" y="1680"/>
                      <a:pt x="0" y="2026"/>
                    </a:cubicBezTo>
                    <a:cubicBezTo>
                      <a:pt x="71" y="2074"/>
                      <a:pt x="159" y="2074"/>
                      <a:pt x="240" y="2101"/>
                    </a:cubicBezTo>
                    <a:cubicBezTo>
                      <a:pt x="270" y="2145"/>
                      <a:pt x="309" y="2228"/>
                      <a:pt x="360" y="2251"/>
                    </a:cubicBezTo>
                    <a:cubicBezTo>
                      <a:pt x="398" y="2268"/>
                      <a:pt x="440" y="2271"/>
                      <a:pt x="480" y="2281"/>
                    </a:cubicBezTo>
                    <a:cubicBezTo>
                      <a:pt x="524" y="2325"/>
                      <a:pt x="556" y="2372"/>
                      <a:pt x="600" y="2416"/>
                    </a:cubicBezTo>
                    <a:cubicBezTo>
                      <a:pt x="611" y="2461"/>
                      <a:pt x="605" y="2512"/>
                      <a:pt x="630" y="2551"/>
                    </a:cubicBezTo>
                    <a:cubicBezTo>
                      <a:pt x="653" y="2587"/>
                      <a:pt x="695" y="2607"/>
                      <a:pt x="720" y="2641"/>
                    </a:cubicBezTo>
                    <a:cubicBezTo>
                      <a:pt x="735" y="2661"/>
                      <a:pt x="745" y="2686"/>
                      <a:pt x="765" y="2701"/>
                    </a:cubicBezTo>
                    <a:cubicBezTo>
                      <a:pt x="782" y="2713"/>
                      <a:pt x="805" y="2711"/>
                      <a:pt x="825" y="2716"/>
                    </a:cubicBezTo>
                    <a:cubicBezTo>
                      <a:pt x="870" y="2851"/>
                      <a:pt x="912" y="2878"/>
                      <a:pt x="1020" y="2986"/>
                    </a:cubicBezTo>
                    <a:cubicBezTo>
                      <a:pt x="1040" y="3006"/>
                      <a:pt x="1106" y="3087"/>
                      <a:pt x="1125" y="3106"/>
                    </a:cubicBezTo>
                    <a:cubicBezTo>
                      <a:pt x="1144" y="3077"/>
                      <a:pt x="1196" y="2962"/>
                      <a:pt x="1200" y="2956"/>
                    </a:cubicBezTo>
                    <a:cubicBezTo>
                      <a:pt x="1396" y="2661"/>
                      <a:pt x="1223" y="3014"/>
                      <a:pt x="1380" y="2701"/>
                    </a:cubicBezTo>
                    <a:cubicBezTo>
                      <a:pt x="1408" y="2645"/>
                      <a:pt x="1384" y="2649"/>
                      <a:pt x="1410" y="2581"/>
                    </a:cubicBezTo>
                    <a:cubicBezTo>
                      <a:pt x="1416" y="2564"/>
                      <a:pt x="1432" y="2552"/>
                      <a:pt x="1440" y="2536"/>
                    </a:cubicBezTo>
                    <a:cubicBezTo>
                      <a:pt x="1485" y="2445"/>
                      <a:pt x="1412" y="2539"/>
                      <a:pt x="1470" y="2401"/>
                    </a:cubicBezTo>
                    <a:cubicBezTo>
                      <a:pt x="1484" y="2368"/>
                      <a:pt x="1510" y="2341"/>
                      <a:pt x="1530" y="2311"/>
                    </a:cubicBezTo>
                    <a:cubicBezTo>
                      <a:pt x="1545" y="2289"/>
                      <a:pt x="1545" y="2258"/>
                      <a:pt x="1560" y="2236"/>
                    </a:cubicBezTo>
                    <a:cubicBezTo>
                      <a:pt x="1576" y="2212"/>
                      <a:pt x="1602" y="2197"/>
                      <a:pt x="1620" y="2176"/>
                    </a:cubicBezTo>
                    <a:cubicBezTo>
                      <a:pt x="1687" y="2098"/>
                      <a:pt x="1768" y="2034"/>
                      <a:pt x="1830" y="1951"/>
                    </a:cubicBezTo>
                    <a:cubicBezTo>
                      <a:pt x="1877" y="1809"/>
                      <a:pt x="1875" y="1644"/>
                      <a:pt x="1890" y="1501"/>
                    </a:cubicBezTo>
                    <a:cubicBezTo>
                      <a:pt x="1905" y="1361"/>
                      <a:pt x="1922" y="1219"/>
                      <a:pt x="1950" y="1081"/>
                    </a:cubicBezTo>
                    <a:cubicBezTo>
                      <a:pt x="1948" y="1075"/>
                      <a:pt x="1928" y="988"/>
                      <a:pt x="1920" y="976"/>
                    </a:cubicBezTo>
                    <a:cubicBezTo>
                      <a:pt x="1802" y="811"/>
                      <a:pt x="1567" y="835"/>
                      <a:pt x="1395" y="826"/>
                    </a:cubicBezTo>
                    <a:cubicBezTo>
                      <a:pt x="1340" y="815"/>
                      <a:pt x="1281" y="819"/>
                      <a:pt x="1230" y="796"/>
                    </a:cubicBezTo>
                    <a:cubicBezTo>
                      <a:pt x="1211" y="787"/>
                      <a:pt x="1201" y="765"/>
                      <a:pt x="1185" y="751"/>
                    </a:cubicBezTo>
                    <a:cubicBezTo>
                      <a:pt x="1171" y="739"/>
                      <a:pt x="1155" y="731"/>
                      <a:pt x="1140" y="721"/>
                    </a:cubicBezTo>
                    <a:cubicBezTo>
                      <a:pt x="1130" y="706"/>
                      <a:pt x="1110" y="694"/>
                      <a:pt x="1110" y="676"/>
                    </a:cubicBezTo>
                    <a:cubicBezTo>
                      <a:pt x="1110" y="658"/>
                      <a:pt x="1145" y="648"/>
                      <a:pt x="1140" y="631"/>
                    </a:cubicBezTo>
                    <a:cubicBezTo>
                      <a:pt x="1128" y="585"/>
                      <a:pt x="1065" y="511"/>
                      <a:pt x="1065" y="511"/>
                    </a:cubicBezTo>
                    <a:cubicBezTo>
                      <a:pt x="1078" y="472"/>
                      <a:pt x="1095" y="432"/>
                      <a:pt x="1095" y="391"/>
                    </a:cubicBezTo>
                    <a:cubicBezTo>
                      <a:pt x="1147" y="313"/>
                      <a:pt x="1182" y="305"/>
                      <a:pt x="1140" y="211"/>
                    </a:cubicBezTo>
                    <a:cubicBezTo>
                      <a:pt x="1131" y="192"/>
                      <a:pt x="1110" y="181"/>
                      <a:pt x="1095" y="166"/>
                    </a:cubicBezTo>
                    <a:cubicBezTo>
                      <a:pt x="1090" y="151"/>
                      <a:pt x="1090" y="133"/>
                      <a:pt x="1080" y="121"/>
                    </a:cubicBezTo>
                    <a:cubicBezTo>
                      <a:pt x="983" y="0"/>
                      <a:pt x="1069" y="160"/>
                      <a:pt x="1020" y="61"/>
                    </a:cubicBezTo>
                    <a:close/>
                  </a:path>
                </a:pathLst>
              </a:custGeom>
              <a:solidFill>
                <a:srgbClr val="969696"/>
              </a:solidFill>
              <a:ln w="9525">
                <a:solidFill>
                  <a:srgbClr val="F8F8F8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</p:grpSp>
        <p:sp>
          <p:nvSpPr>
            <p:cNvPr id="25728" name="Text Box 107"/>
            <p:cNvSpPr txBox="1">
              <a:spLocks noChangeArrowheads="1"/>
            </p:cNvSpPr>
            <p:nvPr/>
          </p:nvSpPr>
          <p:spPr bwMode="auto">
            <a:xfrm>
              <a:off x="7130" y="5664"/>
              <a:ext cx="2289" cy="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Summer Triangle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29" name="Text Box 108"/>
            <p:cNvSpPr txBox="1">
              <a:spLocks noChangeArrowheads="1"/>
            </p:cNvSpPr>
            <p:nvPr/>
          </p:nvSpPr>
          <p:spPr bwMode="auto">
            <a:xfrm>
              <a:off x="3474" y="3251"/>
              <a:ext cx="1198" cy="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N. Am. and Pelican Nebulae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30" name="Text Box 109"/>
            <p:cNvSpPr txBox="1">
              <a:spLocks noChangeArrowheads="1"/>
            </p:cNvSpPr>
            <p:nvPr/>
          </p:nvSpPr>
          <p:spPr bwMode="auto">
            <a:xfrm>
              <a:off x="3645" y="4004"/>
              <a:ext cx="1611" cy="6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Northern Coalsack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grpSp>
          <p:nvGrpSpPr>
            <p:cNvPr id="25731" name="Group 110"/>
            <p:cNvGrpSpPr>
              <a:grpSpLocks/>
            </p:cNvGrpSpPr>
            <p:nvPr/>
          </p:nvGrpSpPr>
          <p:grpSpPr bwMode="auto">
            <a:xfrm flipV="1">
              <a:off x="5655" y="4914"/>
              <a:ext cx="150" cy="159"/>
              <a:chOff x="1464" y="3186"/>
              <a:chExt cx="822" cy="1032"/>
            </a:xfrm>
          </p:grpSpPr>
          <p:sp>
            <p:nvSpPr>
              <p:cNvPr id="25756" name="Oval 111"/>
              <p:cNvSpPr>
                <a:spLocks noChangeArrowheads="1"/>
              </p:cNvSpPr>
              <p:nvPr/>
            </p:nvSpPr>
            <p:spPr bwMode="auto">
              <a:xfrm>
                <a:off x="1819" y="3707"/>
                <a:ext cx="137" cy="150"/>
              </a:xfrm>
              <a:prstGeom prst="ellipse">
                <a:avLst/>
              </a:prstGeom>
              <a:solidFill>
                <a:srgbClr val="000000"/>
              </a:solidFill>
              <a:ln w="3175">
                <a:solidFill>
                  <a:srgbClr val="F8F8F8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Font typeface="Wingdings" pitchFamily="2" charset="2"/>
                  <a:buChar char="¶"/>
                  <a:defRPr sz="3200">
                    <a:solidFill>
                      <a:srgbClr val="FFFF00"/>
                    </a:solidFill>
                    <a:latin typeface="Comic Sans MS" pitchFamily="66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Webdings" pitchFamily="18" charset="2"/>
                  <a:buChar char="þ"/>
                  <a:defRPr sz="2800">
                    <a:solidFill>
                      <a:srgbClr val="FFFF00"/>
                    </a:solidFill>
                    <a:latin typeface="Comic Sans MS" pitchFamily="66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Wingdings 2" pitchFamily="18" charset="2"/>
                  <a:buChar char=""/>
                  <a:defRPr sz="2400">
                    <a:solidFill>
                      <a:srgbClr val="FFFF00"/>
                    </a:solidFill>
                    <a:latin typeface="Comic Sans MS" pitchFamily="66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Wingdings" pitchFamily="2" charset="2"/>
                  <a:buChar char="^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25757" name="Line 112"/>
              <p:cNvSpPr>
                <a:spLocks noChangeShapeType="1"/>
              </p:cNvSpPr>
              <p:nvPr/>
            </p:nvSpPr>
            <p:spPr bwMode="auto">
              <a:xfrm flipV="1">
                <a:off x="1885" y="3186"/>
                <a:ext cx="0" cy="389"/>
              </a:xfrm>
              <a:prstGeom prst="line">
                <a:avLst/>
              </a:prstGeom>
              <a:noFill/>
              <a:ln w="3175">
                <a:solidFill>
                  <a:srgbClr val="F8F8F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25758" name="Line 113"/>
              <p:cNvSpPr>
                <a:spLocks noChangeShapeType="1"/>
              </p:cNvSpPr>
              <p:nvPr/>
            </p:nvSpPr>
            <p:spPr bwMode="auto">
              <a:xfrm flipH="1" flipV="1">
                <a:off x="2013" y="3916"/>
                <a:ext cx="273" cy="295"/>
              </a:xfrm>
              <a:prstGeom prst="line">
                <a:avLst/>
              </a:prstGeom>
              <a:noFill/>
              <a:ln w="3175">
                <a:solidFill>
                  <a:srgbClr val="F8F8F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25759" name="Line 114"/>
              <p:cNvSpPr>
                <a:spLocks noChangeShapeType="1"/>
              </p:cNvSpPr>
              <p:nvPr/>
            </p:nvSpPr>
            <p:spPr bwMode="auto">
              <a:xfrm flipV="1">
                <a:off x="1464" y="3923"/>
                <a:ext cx="273" cy="295"/>
              </a:xfrm>
              <a:prstGeom prst="line">
                <a:avLst/>
              </a:prstGeom>
              <a:noFill/>
              <a:ln w="3175">
                <a:solidFill>
                  <a:srgbClr val="F8F8F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</p:grpSp>
        <p:grpSp>
          <p:nvGrpSpPr>
            <p:cNvPr id="25732" name="Group 115"/>
            <p:cNvGrpSpPr>
              <a:grpSpLocks/>
            </p:cNvGrpSpPr>
            <p:nvPr/>
          </p:nvGrpSpPr>
          <p:grpSpPr bwMode="auto">
            <a:xfrm>
              <a:off x="7311" y="5141"/>
              <a:ext cx="111" cy="87"/>
              <a:chOff x="9924" y="3124"/>
              <a:chExt cx="333" cy="327"/>
            </a:xfrm>
          </p:grpSpPr>
          <p:sp>
            <p:nvSpPr>
              <p:cNvPr id="25751" name="Oval 116"/>
              <p:cNvSpPr>
                <a:spLocks noChangeArrowheads="1"/>
              </p:cNvSpPr>
              <p:nvPr/>
            </p:nvSpPr>
            <p:spPr bwMode="auto">
              <a:xfrm flipV="1">
                <a:off x="10050" y="3249"/>
                <a:ext cx="80" cy="81"/>
              </a:xfrm>
              <a:prstGeom prst="ellipse">
                <a:avLst/>
              </a:prstGeom>
              <a:noFill/>
              <a:ln w="3175">
                <a:solidFill>
                  <a:srgbClr val="F8F8F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Font typeface="Wingdings" pitchFamily="2" charset="2"/>
                  <a:buChar char="¶"/>
                  <a:defRPr sz="3200">
                    <a:solidFill>
                      <a:srgbClr val="FFFF00"/>
                    </a:solidFill>
                    <a:latin typeface="Comic Sans MS" pitchFamily="66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Webdings" pitchFamily="18" charset="2"/>
                  <a:buChar char="þ"/>
                  <a:defRPr sz="2800">
                    <a:solidFill>
                      <a:srgbClr val="FFFF00"/>
                    </a:solidFill>
                    <a:latin typeface="Comic Sans MS" pitchFamily="66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Wingdings 2" pitchFamily="18" charset="2"/>
                  <a:buChar char=""/>
                  <a:defRPr sz="2400">
                    <a:solidFill>
                      <a:srgbClr val="FFFF00"/>
                    </a:solidFill>
                    <a:latin typeface="Comic Sans MS" pitchFamily="66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Wingdings" pitchFamily="2" charset="2"/>
                  <a:buChar char="^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25752" name="Line 117"/>
              <p:cNvSpPr>
                <a:spLocks noChangeShapeType="1"/>
              </p:cNvSpPr>
              <p:nvPr/>
            </p:nvSpPr>
            <p:spPr bwMode="auto">
              <a:xfrm>
                <a:off x="10137" y="3292"/>
                <a:ext cx="120" cy="0"/>
              </a:xfrm>
              <a:prstGeom prst="line">
                <a:avLst/>
              </a:prstGeom>
              <a:noFill/>
              <a:ln w="3175">
                <a:solidFill>
                  <a:srgbClr val="F8F8F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25753" name="Line 118"/>
              <p:cNvSpPr>
                <a:spLocks noChangeShapeType="1"/>
              </p:cNvSpPr>
              <p:nvPr/>
            </p:nvSpPr>
            <p:spPr bwMode="auto">
              <a:xfrm>
                <a:off x="9924" y="3289"/>
                <a:ext cx="120" cy="0"/>
              </a:xfrm>
              <a:prstGeom prst="line">
                <a:avLst/>
              </a:prstGeom>
              <a:noFill/>
              <a:ln w="3175">
                <a:solidFill>
                  <a:srgbClr val="F8F8F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25754" name="Line 119"/>
              <p:cNvSpPr>
                <a:spLocks noChangeShapeType="1"/>
              </p:cNvSpPr>
              <p:nvPr/>
            </p:nvSpPr>
            <p:spPr bwMode="auto">
              <a:xfrm rot="5400000">
                <a:off x="10032" y="3391"/>
                <a:ext cx="120" cy="0"/>
              </a:xfrm>
              <a:prstGeom prst="line">
                <a:avLst/>
              </a:prstGeom>
              <a:noFill/>
              <a:ln w="3175">
                <a:solidFill>
                  <a:srgbClr val="F8F8F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25755" name="Line 120"/>
              <p:cNvSpPr>
                <a:spLocks noChangeShapeType="1"/>
              </p:cNvSpPr>
              <p:nvPr/>
            </p:nvSpPr>
            <p:spPr bwMode="auto">
              <a:xfrm rot="5400000">
                <a:off x="10032" y="3184"/>
                <a:ext cx="120" cy="0"/>
              </a:xfrm>
              <a:prstGeom prst="line">
                <a:avLst/>
              </a:prstGeom>
              <a:noFill/>
              <a:ln w="3175">
                <a:solidFill>
                  <a:srgbClr val="F8F8F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</p:grpSp>
        <p:sp>
          <p:nvSpPr>
            <p:cNvPr id="25733" name="Text Box 121"/>
            <p:cNvSpPr txBox="1">
              <a:spLocks noChangeArrowheads="1"/>
            </p:cNvSpPr>
            <p:nvPr/>
          </p:nvSpPr>
          <p:spPr bwMode="auto">
            <a:xfrm>
              <a:off x="7031" y="5158"/>
              <a:ext cx="1507" cy="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Ring Nebula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34" name="Text Box 122"/>
            <p:cNvSpPr txBox="1">
              <a:spLocks noChangeArrowheads="1"/>
            </p:cNvSpPr>
            <p:nvPr/>
          </p:nvSpPr>
          <p:spPr bwMode="auto">
            <a:xfrm>
              <a:off x="4012" y="6269"/>
              <a:ext cx="1934" cy="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Dumbbell Nebula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grpSp>
          <p:nvGrpSpPr>
            <p:cNvPr id="25735" name="Group 123"/>
            <p:cNvGrpSpPr>
              <a:grpSpLocks/>
            </p:cNvGrpSpPr>
            <p:nvPr/>
          </p:nvGrpSpPr>
          <p:grpSpPr bwMode="auto">
            <a:xfrm>
              <a:off x="5619" y="6401"/>
              <a:ext cx="111" cy="87"/>
              <a:chOff x="9924" y="3124"/>
              <a:chExt cx="333" cy="327"/>
            </a:xfrm>
          </p:grpSpPr>
          <p:sp>
            <p:nvSpPr>
              <p:cNvPr id="25746" name="Oval 124"/>
              <p:cNvSpPr>
                <a:spLocks noChangeArrowheads="1"/>
              </p:cNvSpPr>
              <p:nvPr/>
            </p:nvSpPr>
            <p:spPr bwMode="auto">
              <a:xfrm flipV="1">
                <a:off x="10050" y="3249"/>
                <a:ext cx="80" cy="81"/>
              </a:xfrm>
              <a:prstGeom prst="ellipse">
                <a:avLst/>
              </a:prstGeom>
              <a:noFill/>
              <a:ln w="3175">
                <a:solidFill>
                  <a:srgbClr val="F8F8F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Font typeface="Wingdings" pitchFamily="2" charset="2"/>
                  <a:buChar char="¶"/>
                  <a:defRPr sz="3200">
                    <a:solidFill>
                      <a:srgbClr val="FFFF00"/>
                    </a:solidFill>
                    <a:latin typeface="Comic Sans MS" pitchFamily="66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Webdings" pitchFamily="18" charset="2"/>
                  <a:buChar char="þ"/>
                  <a:defRPr sz="2800">
                    <a:solidFill>
                      <a:srgbClr val="FFFF00"/>
                    </a:solidFill>
                    <a:latin typeface="Comic Sans MS" pitchFamily="66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Wingdings 2" pitchFamily="18" charset="2"/>
                  <a:buChar char=""/>
                  <a:defRPr sz="2400">
                    <a:solidFill>
                      <a:srgbClr val="FFFF00"/>
                    </a:solidFill>
                    <a:latin typeface="Comic Sans MS" pitchFamily="66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Wingdings" pitchFamily="2" charset="2"/>
                  <a:buChar char="^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25747" name="Line 125"/>
              <p:cNvSpPr>
                <a:spLocks noChangeShapeType="1"/>
              </p:cNvSpPr>
              <p:nvPr/>
            </p:nvSpPr>
            <p:spPr bwMode="auto">
              <a:xfrm>
                <a:off x="10137" y="3292"/>
                <a:ext cx="120" cy="0"/>
              </a:xfrm>
              <a:prstGeom prst="line">
                <a:avLst/>
              </a:prstGeom>
              <a:noFill/>
              <a:ln w="3175">
                <a:solidFill>
                  <a:srgbClr val="F8F8F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25748" name="Line 126"/>
              <p:cNvSpPr>
                <a:spLocks noChangeShapeType="1"/>
              </p:cNvSpPr>
              <p:nvPr/>
            </p:nvSpPr>
            <p:spPr bwMode="auto">
              <a:xfrm>
                <a:off x="9924" y="3289"/>
                <a:ext cx="120" cy="0"/>
              </a:xfrm>
              <a:prstGeom prst="line">
                <a:avLst/>
              </a:prstGeom>
              <a:noFill/>
              <a:ln w="3175">
                <a:solidFill>
                  <a:srgbClr val="F8F8F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25749" name="Line 127"/>
              <p:cNvSpPr>
                <a:spLocks noChangeShapeType="1"/>
              </p:cNvSpPr>
              <p:nvPr/>
            </p:nvSpPr>
            <p:spPr bwMode="auto">
              <a:xfrm rot="5400000">
                <a:off x="10032" y="3391"/>
                <a:ext cx="120" cy="0"/>
              </a:xfrm>
              <a:prstGeom prst="line">
                <a:avLst/>
              </a:prstGeom>
              <a:noFill/>
              <a:ln w="3175">
                <a:solidFill>
                  <a:srgbClr val="F8F8F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25750" name="Line 128"/>
              <p:cNvSpPr>
                <a:spLocks noChangeShapeType="1"/>
              </p:cNvSpPr>
              <p:nvPr/>
            </p:nvSpPr>
            <p:spPr bwMode="auto">
              <a:xfrm rot="5400000">
                <a:off x="10032" y="3184"/>
                <a:ext cx="120" cy="0"/>
              </a:xfrm>
              <a:prstGeom prst="line">
                <a:avLst/>
              </a:prstGeom>
              <a:noFill/>
              <a:ln w="3175">
                <a:solidFill>
                  <a:srgbClr val="F8F8F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</p:grpSp>
        <p:sp>
          <p:nvSpPr>
            <p:cNvPr id="383105" name="AutoShape 129"/>
            <p:cNvSpPr>
              <a:spLocks noChangeArrowheads="1"/>
            </p:cNvSpPr>
            <p:nvPr/>
          </p:nvSpPr>
          <p:spPr bwMode="auto">
            <a:xfrm>
              <a:off x="5463" y="6679"/>
              <a:ext cx="144" cy="144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37" name="Oval 130"/>
            <p:cNvSpPr>
              <a:spLocks noChangeArrowheads="1"/>
            </p:cNvSpPr>
            <p:nvPr/>
          </p:nvSpPr>
          <p:spPr bwMode="auto">
            <a:xfrm>
              <a:off x="7626" y="9771"/>
              <a:ext cx="135" cy="135"/>
            </a:xfrm>
            <a:prstGeom prst="ellipse">
              <a:avLst/>
            </a:prstGeom>
            <a:noFill/>
            <a:ln w="9525">
              <a:solidFill>
                <a:srgbClr val="F8F8F8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38" name="Text Box 131"/>
            <p:cNvSpPr txBox="1">
              <a:spLocks noChangeArrowheads="1"/>
            </p:cNvSpPr>
            <p:nvPr/>
          </p:nvSpPr>
          <p:spPr bwMode="auto">
            <a:xfrm>
              <a:off x="6608" y="9846"/>
              <a:ext cx="1530" cy="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Wild Duck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39" name="Text Box 132"/>
            <p:cNvSpPr txBox="1">
              <a:spLocks noChangeArrowheads="1"/>
            </p:cNvSpPr>
            <p:nvPr/>
          </p:nvSpPr>
          <p:spPr bwMode="auto">
            <a:xfrm>
              <a:off x="8285" y="10243"/>
              <a:ext cx="868" cy="5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Eagle Nebula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740" name="Text Box 133"/>
            <p:cNvSpPr txBox="1">
              <a:spLocks noChangeArrowheads="1"/>
            </p:cNvSpPr>
            <p:nvPr/>
          </p:nvSpPr>
          <p:spPr bwMode="auto">
            <a:xfrm>
              <a:off x="4680" y="5226"/>
              <a:ext cx="1635" cy="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Cygnus X-1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grpSp>
          <p:nvGrpSpPr>
            <p:cNvPr id="25741" name="Group 134"/>
            <p:cNvGrpSpPr>
              <a:grpSpLocks/>
            </p:cNvGrpSpPr>
            <p:nvPr/>
          </p:nvGrpSpPr>
          <p:grpSpPr bwMode="auto">
            <a:xfrm>
              <a:off x="4182" y="5239"/>
              <a:ext cx="383" cy="292"/>
              <a:chOff x="2025" y="1851"/>
              <a:chExt cx="3000" cy="2129"/>
            </a:xfrm>
          </p:grpSpPr>
          <p:sp>
            <p:nvSpPr>
              <p:cNvPr id="25743" name="Freeform 135"/>
              <p:cNvSpPr>
                <a:spLocks/>
              </p:cNvSpPr>
              <p:nvPr/>
            </p:nvSpPr>
            <p:spPr bwMode="auto">
              <a:xfrm>
                <a:off x="2025" y="1972"/>
                <a:ext cx="743" cy="1387"/>
              </a:xfrm>
              <a:custGeom>
                <a:avLst/>
                <a:gdLst>
                  <a:gd name="T0" fmla="*/ 728 w 743"/>
                  <a:gd name="T1" fmla="*/ 1 h 1387"/>
                  <a:gd name="T2" fmla="*/ 630 w 743"/>
                  <a:gd name="T3" fmla="*/ 46 h 1387"/>
                  <a:gd name="T4" fmla="*/ 563 w 743"/>
                  <a:gd name="T5" fmla="*/ 83 h 1387"/>
                  <a:gd name="T6" fmla="*/ 390 w 743"/>
                  <a:gd name="T7" fmla="*/ 188 h 1387"/>
                  <a:gd name="T8" fmla="*/ 323 w 743"/>
                  <a:gd name="T9" fmla="*/ 233 h 1387"/>
                  <a:gd name="T10" fmla="*/ 263 w 743"/>
                  <a:gd name="T11" fmla="*/ 368 h 1387"/>
                  <a:gd name="T12" fmla="*/ 203 w 743"/>
                  <a:gd name="T13" fmla="*/ 413 h 1387"/>
                  <a:gd name="T14" fmla="*/ 143 w 743"/>
                  <a:gd name="T15" fmla="*/ 473 h 1387"/>
                  <a:gd name="T16" fmla="*/ 113 w 743"/>
                  <a:gd name="T17" fmla="*/ 601 h 1387"/>
                  <a:gd name="T18" fmla="*/ 105 w 743"/>
                  <a:gd name="T19" fmla="*/ 646 h 1387"/>
                  <a:gd name="T20" fmla="*/ 60 w 743"/>
                  <a:gd name="T21" fmla="*/ 653 h 1387"/>
                  <a:gd name="T22" fmla="*/ 15 w 743"/>
                  <a:gd name="T23" fmla="*/ 728 h 1387"/>
                  <a:gd name="T24" fmla="*/ 0 w 743"/>
                  <a:gd name="T25" fmla="*/ 826 h 1387"/>
                  <a:gd name="T26" fmla="*/ 8 w 743"/>
                  <a:gd name="T27" fmla="*/ 953 h 1387"/>
                  <a:gd name="T28" fmla="*/ 60 w 743"/>
                  <a:gd name="T29" fmla="*/ 1058 h 1387"/>
                  <a:gd name="T30" fmla="*/ 83 w 743"/>
                  <a:gd name="T31" fmla="*/ 1178 h 1387"/>
                  <a:gd name="T32" fmla="*/ 278 w 743"/>
                  <a:gd name="T33" fmla="*/ 1373 h 1387"/>
                  <a:gd name="T34" fmla="*/ 435 w 743"/>
                  <a:gd name="T35" fmla="*/ 1373 h 1387"/>
                  <a:gd name="T36" fmla="*/ 383 w 743"/>
                  <a:gd name="T37" fmla="*/ 1216 h 1387"/>
                  <a:gd name="T38" fmla="*/ 293 w 743"/>
                  <a:gd name="T39" fmla="*/ 1186 h 1387"/>
                  <a:gd name="T40" fmla="*/ 405 w 743"/>
                  <a:gd name="T41" fmla="*/ 1088 h 1387"/>
                  <a:gd name="T42" fmla="*/ 458 w 743"/>
                  <a:gd name="T43" fmla="*/ 983 h 1387"/>
                  <a:gd name="T44" fmla="*/ 398 w 743"/>
                  <a:gd name="T45" fmla="*/ 931 h 1387"/>
                  <a:gd name="T46" fmla="*/ 330 w 743"/>
                  <a:gd name="T47" fmla="*/ 983 h 1387"/>
                  <a:gd name="T48" fmla="*/ 270 w 743"/>
                  <a:gd name="T49" fmla="*/ 968 h 1387"/>
                  <a:gd name="T50" fmla="*/ 255 w 743"/>
                  <a:gd name="T51" fmla="*/ 946 h 1387"/>
                  <a:gd name="T52" fmla="*/ 188 w 743"/>
                  <a:gd name="T53" fmla="*/ 923 h 1387"/>
                  <a:gd name="T54" fmla="*/ 203 w 743"/>
                  <a:gd name="T55" fmla="*/ 668 h 1387"/>
                  <a:gd name="T56" fmla="*/ 248 w 743"/>
                  <a:gd name="T57" fmla="*/ 631 h 1387"/>
                  <a:gd name="T58" fmla="*/ 300 w 743"/>
                  <a:gd name="T59" fmla="*/ 533 h 1387"/>
                  <a:gd name="T60" fmla="*/ 375 w 743"/>
                  <a:gd name="T61" fmla="*/ 383 h 1387"/>
                  <a:gd name="T62" fmla="*/ 458 w 743"/>
                  <a:gd name="T63" fmla="*/ 278 h 1387"/>
                  <a:gd name="T64" fmla="*/ 495 w 743"/>
                  <a:gd name="T65" fmla="*/ 211 h 1387"/>
                  <a:gd name="T66" fmla="*/ 540 w 743"/>
                  <a:gd name="T67" fmla="*/ 196 h 1387"/>
                  <a:gd name="T68" fmla="*/ 698 w 743"/>
                  <a:gd name="T69" fmla="*/ 128 h 1387"/>
                  <a:gd name="T70" fmla="*/ 728 w 743"/>
                  <a:gd name="T71" fmla="*/ 83 h 1387"/>
                  <a:gd name="T72" fmla="*/ 743 w 743"/>
                  <a:gd name="T73" fmla="*/ 38 h 1387"/>
                  <a:gd name="T74" fmla="*/ 735 w 743"/>
                  <a:gd name="T75" fmla="*/ 8 h 1387"/>
                  <a:gd name="T76" fmla="*/ 728 w 743"/>
                  <a:gd name="T77" fmla="*/ 1 h 1387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743"/>
                  <a:gd name="T118" fmla="*/ 0 h 1387"/>
                  <a:gd name="T119" fmla="*/ 743 w 743"/>
                  <a:gd name="T120" fmla="*/ 1387 h 1387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743" h="1387">
                    <a:moveTo>
                      <a:pt x="728" y="1"/>
                    </a:moveTo>
                    <a:cubicBezTo>
                      <a:pt x="691" y="36"/>
                      <a:pt x="684" y="38"/>
                      <a:pt x="630" y="46"/>
                    </a:cubicBezTo>
                    <a:cubicBezTo>
                      <a:pt x="579" y="80"/>
                      <a:pt x="602" y="71"/>
                      <a:pt x="563" y="83"/>
                    </a:cubicBezTo>
                    <a:cubicBezTo>
                      <a:pt x="523" y="135"/>
                      <a:pt x="454" y="176"/>
                      <a:pt x="390" y="188"/>
                    </a:cubicBezTo>
                    <a:cubicBezTo>
                      <a:pt x="379" y="224"/>
                      <a:pt x="357" y="225"/>
                      <a:pt x="323" y="233"/>
                    </a:cubicBezTo>
                    <a:cubicBezTo>
                      <a:pt x="263" y="272"/>
                      <a:pt x="322" y="328"/>
                      <a:pt x="263" y="368"/>
                    </a:cubicBezTo>
                    <a:cubicBezTo>
                      <a:pt x="251" y="413"/>
                      <a:pt x="247" y="403"/>
                      <a:pt x="203" y="413"/>
                    </a:cubicBezTo>
                    <a:cubicBezTo>
                      <a:pt x="192" y="445"/>
                      <a:pt x="167" y="449"/>
                      <a:pt x="143" y="473"/>
                    </a:cubicBezTo>
                    <a:cubicBezTo>
                      <a:pt x="132" y="515"/>
                      <a:pt x="122" y="558"/>
                      <a:pt x="113" y="601"/>
                    </a:cubicBezTo>
                    <a:cubicBezTo>
                      <a:pt x="110" y="616"/>
                      <a:pt x="116" y="635"/>
                      <a:pt x="105" y="646"/>
                    </a:cubicBezTo>
                    <a:cubicBezTo>
                      <a:pt x="94" y="657"/>
                      <a:pt x="75" y="651"/>
                      <a:pt x="60" y="653"/>
                    </a:cubicBezTo>
                    <a:cubicBezTo>
                      <a:pt x="24" y="666"/>
                      <a:pt x="21" y="692"/>
                      <a:pt x="15" y="728"/>
                    </a:cubicBezTo>
                    <a:cubicBezTo>
                      <a:pt x="9" y="761"/>
                      <a:pt x="0" y="826"/>
                      <a:pt x="0" y="826"/>
                    </a:cubicBezTo>
                    <a:cubicBezTo>
                      <a:pt x="3" y="868"/>
                      <a:pt x="2" y="911"/>
                      <a:pt x="8" y="953"/>
                    </a:cubicBezTo>
                    <a:cubicBezTo>
                      <a:pt x="12" y="982"/>
                      <a:pt x="52" y="1021"/>
                      <a:pt x="60" y="1058"/>
                    </a:cubicBezTo>
                    <a:cubicBezTo>
                      <a:pt x="69" y="1097"/>
                      <a:pt x="65" y="1142"/>
                      <a:pt x="83" y="1178"/>
                    </a:cubicBezTo>
                    <a:cubicBezTo>
                      <a:pt x="120" y="1253"/>
                      <a:pt x="203" y="1336"/>
                      <a:pt x="278" y="1373"/>
                    </a:cubicBezTo>
                    <a:cubicBezTo>
                      <a:pt x="331" y="1356"/>
                      <a:pt x="381" y="1387"/>
                      <a:pt x="435" y="1373"/>
                    </a:cubicBezTo>
                    <a:cubicBezTo>
                      <a:pt x="408" y="1319"/>
                      <a:pt x="421" y="1249"/>
                      <a:pt x="383" y="1216"/>
                    </a:cubicBezTo>
                    <a:cubicBezTo>
                      <a:pt x="363" y="1199"/>
                      <a:pt x="311" y="1190"/>
                      <a:pt x="293" y="1186"/>
                    </a:cubicBezTo>
                    <a:cubicBezTo>
                      <a:pt x="261" y="1095"/>
                      <a:pt x="342" y="1098"/>
                      <a:pt x="405" y="1088"/>
                    </a:cubicBezTo>
                    <a:cubicBezTo>
                      <a:pt x="424" y="1052"/>
                      <a:pt x="448" y="1022"/>
                      <a:pt x="458" y="983"/>
                    </a:cubicBezTo>
                    <a:cubicBezTo>
                      <a:pt x="440" y="957"/>
                      <a:pt x="428" y="941"/>
                      <a:pt x="398" y="931"/>
                    </a:cubicBezTo>
                    <a:cubicBezTo>
                      <a:pt x="371" y="951"/>
                      <a:pt x="361" y="974"/>
                      <a:pt x="330" y="983"/>
                    </a:cubicBezTo>
                    <a:cubicBezTo>
                      <a:pt x="310" y="978"/>
                      <a:pt x="288" y="977"/>
                      <a:pt x="270" y="968"/>
                    </a:cubicBezTo>
                    <a:cubicBezTo>
                      <a:pt x="262" y="964"/>
                      <a:pt x="261" y="952"/>
                      <a:pt x="255" y="946"/>
                    </a:cubicBezTo>
                    <a:cubicBezTo>
                      <a:pt x="234" y="925"/>
                      <a:pt x="219" y="928"/>
                      <a:pt x="188" y="923"/>
                    </a:cubicBezTo>
                    <a:cubicBezTo>
                      <a:pt x="193" y="853"/>
                      <a:pt x="180" y="737"/>
                      <a:pt x="203" y="668"/>
                    </a:cubicBezTo>
                    <a:cubicBezTo>
                      <a:pt x="207" y="655"/>
                      <a:pt x="238" y="638"/>
                      <a:pt x="248" y="631"/>
                    </a:cubicBezTo>
                    <a:cubicBezTo>
                      <a:pt x="264" y="598"/>
                      <a:pt x="280" y="564"/>
                      <a:pt x="300" y="533"/>
                    </a:cubicBezTo>
                    <a:cubicBezTo>
                      <a:pt x="309" y="468"/>
                      <a:pt x="318" y="422"/>
                      <a:pt x="375" y="383"/>
                    </a:cubicBezTo>
                    <a:cubicBezTo>
                      <a:pt x="389" y="344"/>
                      <a:pt x="428" y="308"/>
                      <a:pt x="458" y="278"/>
                    </a:cubicBezTo>
                    <a:cubicBezTo>
                      <a:pt x="470" y="239"/>
                      <a:pt x="461" y="262"/>
                      <a:pt x="495" y="211"/>
                    </a:cubicBezTo>
                    <a:cubicBezTo>
                      <a:pt x="504" y="198"/>
                      <a:pt x="540" y="196"/>
                      <a:pt x="540" y="196"/>
                    </a:cubicBezTo>
                    <a:cubicBezTo>
                      <a:pt x="589" y="164"/>
                      <a:pt x="648" y="161"/>
                      <a:pt x="698" y="128"/>
                    </a:cubicBezTo>
                    <a:cubicBezTo>
                      <a:pt x="708" y="113"/>
                      <a:pt x="718" y="98"/>
                      <a:pt x="728" y="83"/>
                    </a:cubicBezTo>
                    <a:cubicBezTo>
                      <a:pt x="737" y="70"/>
                      <a:pt x="743" y="38"/>
                      <a:pt x="743" y="38"/>
                    </a:cubicBezTo>
                    <a:cubicBezTo>
                      <a:pt x="740" y="28"/>
                      <a:pt x="743" y="14"/>
                      <a:pt x="735" y="8"/>
                    </a:cubicBezTo>
                    <a:cubicBezTo>
                      <a:pt x="724" y="0"/>
                      <a:pt x="691" y="38"/>
                      <a:pt x="728" y="1"/>
                    </a:cubicBezTo>
                    <a:close/>
                  </a:path>
                </a:pathLst>
              </a:custGeom>
              <a:solidFill>
                <a:srgbClr val="969696"/>
              </a:solidFill>
              <a:ln w="9525">
                <a:solidFill>
                  <a:srgbClr val="F8F8F8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25744" name="Freeform 136"/>
              <p:cNvSpPr>
                <a:spLocks/>
              </p:cNvSpPr>
              <p:nvPr/>
            </p:nvSpPr>
            <p:spPr bwMode="auto">
              <a:xfrm>
                <a:off x="4577" y="2885"/>
                <a:ext cx="448" cy="1095"/>
              </a:xfrm>
              <a:custGeom>
                <a:avLst/>
                <a:gdLst>
                  <a:gd name="T0" fmla="*/ 21 w 448"/>
                  <a:gd name="T1" fmla="*/ 1045 h 1095"/>
                  <a:gd name="T2" fmla="*/ 103 w 448"/>
                  <a:gd name="T3" fmla="*/ 850 h 1095"/>
                  <a:gd name="T4" fmla="*/ 141 w 448"/>
                  <a:gd name="T5" fmla="*/ 805 h 1095"/>
                  <a:gd name="T6" fmla="*/ 178 w 448"/>
                  <a:gd name="T7" fmla="*/ 730 h 1095"/>
                  <a:gd name="T8" fmla="*/ 298 w 448"/>
                  <a:gd name="T9" fmla="*/ 565 h 1095"/>
                  <a:gd name="T10" fmla="*/ 283 w 448"/>
                  <a:gd name="T11" fmla="*/ 340 h 1095"/>
                  <a:gd name="T12" fmla="*/ 291 w 448"/>
                  <a:gd name="T13" fmla="*/ 318 h 1095"/>
                  <a:gd name="T14" fmla="*/ 283 w 448"/>
                  <a:gd name="T15" fmla="*/ 280 h 1095"/>
                  <a:gd name="T16" fmla="*/ 366 w 448"/>
                  <a:gd name="T17" fmla="*/ 138 h 1095"/>
                  <a:gd name="T18" fmla="*/ 403 w 448"/>
                  <a:gd name="T19" fmla="*/ 3 h 1095"/>
                  <a:gd name="T20" fmla="*/ 433 w 448"/>
                  <a:gd name="T21" fmla="*/ 10 h 1095"/>
                  <a:gd name="T22" fmla="*/ 396 w 448"/>
                  <a:gd name="T23" fmla="*/ 100 h 1095"/>
                  <a:gd name="T24" fmla="*/ 388 w 448"/>
                  <a:gd name="T25" fmla="*/ 273 h 1095"/>
                  <a:gd name="T26" fmla="*/ 396 w 448"/>
                  <a:gd name="T27" fmla="*/ 460 h 1095"/>
                  <a:gd name="T28" fmla="*/ 366 w 448"/>
                  <a:gd name="T29" fmla="*/ 783 h 1095"/>
                  <a:gd name="T30" fmla="*/ 343 w 448"/>
                  <a:gd name="T31" fmla="*/ 865 h 1095"/>
                  <a:gd name="T32" fmla="*/ 298 w 448"/>
                  <a:gd name="T33" fmla="*/ 888 h 1095"/>
                  <a:gd name="T34" fmla="*/ 268 w 448"/>
                  <a:gd name="T35" fmla="*/ 1000 h 1095"/>
                  <a:gd name="T36" fmla="*/ 73 w 448"/>
                  <a:gd name="T37" fmla="*/ 1075 h 1095"/>
                  <a:gd name="T38" fmla="*/ 6 w 448"/>
                  <a:gd name="T39" fmla="*/ 1060 h 1095"/>
                  <a:gd name="T40" fmla="*/ 21 w 448"/>
                  <a:gd name="T41" fmla="*/ 1045 h 109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48"/>
                  <a:gd name="T64" fmla="*/ 0 h 1095"/>
                  <a:gd name="T65" fmla="*/ 448 w 448"/>
                  <a:gd name="T66" fmla="*/ 1095 h 109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48" h="1095">
                    <a:moveTo>
                      <a:pt x="21" y="1045"/>
                    </a:moveTo>
                    <a:cubicBezTo>
                      <a:pt x="0" y="965"/>
                      <a:pt x="30" y="887"/>
                      <a:pt x="103" y="850"/>
                    </a:cubicBezTo>
                    <a:cubicBezTo>
                      <a:pt x="114" y="834"/>
                      <a:pt x="131" y="822"/>
                      <a:pt x="141" y="805"/>
                    </a:cubicBezTo>
                    <a:cubicBezTo>
                      <a:pt x="185" y="727"/>
                      <a:pt x="84" y="837"/>
                      <a:pt x="178" y="730"/>
                    </a:cubicBezTo>
                    <a:cubicBezTo>
                      <a:pt x="229" y="672"/>
                      <a:pt x="275" y="640"/>
                      <a:pt x="298" y="565"/>
                    </a:cubicBezTo>
                    <a:cubicBezTo>
                      <a:pt x="304" y="480"/>
                      <a:pt x="305" y="421"/>
                      <a:pt x="283" y="340"/>
                    </a:cubicBezTo>
                    <a:cubicBezTo>
                      <a:pt x="286" y="333"/>
                      <a:pt x="291" y="326"/>
                      <a:pt x="291" y="318"/>
                    </a:cubicBezTo>
                    <a:cubicBezTo>
                      <a:pt x="291" y="305"/>
                      <a:pt x="281" y="293"/>
                      <a:pt x="283" y="280"/>
                    </a:cubicBezTo>
                    <a:cubicBezTo>
                      <a:pt x="290" y="233"/>
                      <a:pt x="316" y="153"/>
                      <a:pt x="366" y="138"/>
                    </a:cubicBezTo>
                    <a:cubicBezTo>
                      <a:pt x="399" y="87"/>
                      <a:pt x="397" y="72"/>
                      <a:pt x="403" y="3"/>
                    </a:cubicBezTo>
                    <a:cubicBezTo>
                      <a:pt x="413" y="5"/>
                      <a:pt x="429" y="0"/>
                      <a:pt x="433" y="10"/>
                    </a:cubicBezTo>
                    <a:cubicBezTo>
                      <a:pt x="448" y="49"/>
                      <a:pt x="416" y="76"/>
                      <a:pt x="396" y="100"/>
                    </a:cubicBezTo>
                    <a:cubicBezTo>
                      <a:pt x="407" y="162"/>
                      <a:pt x="419" y="212"/>
                      <a:pt x="388" y="273"/>
                    </a:cubicBezTo>
                    <a:cubicBezTo>
                      <a:pt x="373" y="335"/>
                      <a:pt x="383" y="398"/>
                      <a:pt x="396" y="460"/>
                    </a:cubicBezTo>
                    <a:cubicBezTo>
                      <a:pt x="406" y="567"/>
                      <a:pt x="394" y="679"/>
                      <a:pt x="366" y="783"/>
                    </a:cubicBezTo>
                    <a:cubicBezTo>
                      <a:pt x="361" y="800"/>
                      <a:pt x="358" y="853"/>
                      <a:pt x="343" y="865"/>
                    </a:cubicBezTo>
                    <a:cubicBezTo>
                      <a:pt x="330" y="876"/>
                      <a:pt x="313" y="880"/>
                      <a:pt x="298" y="888"/>
                    </a:cubicBezTo>
                    <a:cubicBezTo>
                      <a:pt x="273" y="924"/>
                      <a:pt x="282" y="960"/>
                      <a:pt x="268" y="1000"/>
                    </a:cubicBezTo>
                    <a:cubicBezTo>
                      <a:pt x="245" y="1068"/>
                      <a:pt x="123" y="1071"/>
                      <a:pt x="73" y="1075"/>
                    </a:cubicBezTo>
                    <a:cubicBezTo>
                      <a:pt x="36" y="1094"/>
                      <a:pt x="29" y="1095"/>
                      <a:pt x="6" y="1060"/>
                    </a:cubicBezTo>
                    <a:cubicBezTo>
                      <a:pt x="14" y="1024"/>
                      <a:pt x="8" y="1021"/>
                      <a:pt x="21" y="1045"/>
                    </a:cubicBezTo>
                    <a:close/>
                  </a:path>
                </a:pathLst>
              </a:custGeom>
              <a:solidFill>
                <a:srgbClr val="969696"/>
              </a:solidFill>
              <a:ln w="9525">
                <a:solidFill>
                  <a:srgbClr val="F8F8F8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25745" name="Freeform 137"/>
              <p:cNvSpPr>
                <a:spLocks/>
              </p:cNvSpPr>
              <p:nvPr/>
            </p:nvSpPr>
            <p:spPr bwMode="auto">
              <a:xfrm>
                <a:off x="4039" y="1851"/>
                <a:ext cx="428" cy="1554"/>
              </a:xfrm>
              <a:custGeom>
                <a:avLst/>
                <a:gdLst>
                  <a:gd name="T0" fmla="*/ 41 w 428"/>
                  <a:gd name="T1" fmla="*/ 1517 h 1554"/>
                  <a:gd name="T2" fmla="*/ 11 w 428"/>
                  <a:gd name="T3" fmla="*/ 1292 h 1554"/>
                  <a:gd name="T4" fmla="*/ 19 w 428"/>
                  <a:gd name="T5" fmla="*/ 962 h 1554"/>
                  <a:gd name="T6" fmla="*/ 56 w 428"/>
                  <a:gd name="T7" fmla="*/ 902 h 1554"/>
                  <a:gd name="T8" fmla="*/ 101 w 428"/>
                  <a:gd name="T9" fmla="*/ 789 h 1554"/>
                  <a:gd name="T10" fmla="*/ 109 w 428"/>
                  <a:gd name="T11" fmla="*/ 699 h 1554"/>
                  <a:gd name="T12" fmla="*/ 116 w 428"/>
                  <a:gd name="T13" fmla="*/ 677 h 1554"/>
                  <a:gd name="T14" fmla="*/ 86 w 428"/>
                  <a:gd name="T15" fmla="*/ 624 h 1554"/>
                  <a:gd name="T16" fmla="*/ 86 w 428"/>
                  <a:gd name="T17" fmla="*/ 452 h 1554"/>
                  <a:gd name="T18" fmla="*/ 49 w 428"/>
                  <a:gd name="T19" fmla="*/ 444 h 1554"/>
                  <a:gd name="T20" fmla="*/ 11 w 428"/>
                  <a:gd name="T21" fmla="*/ 369 h 1554"/>
                  <a:gd name="T22" fmla="*/ 64 w 428"/>
                  <a:gd name="T23" fmla="*/ 182 h 1554"/>
                  <a:gd name="T24" fmla="*/ 56 w 428"/>
                  <a:gd name="T25" fmla="*/ 137 h 1554"/>
                  <a:gd name="T26" fmla="*/ 64 w 428"/>
                  <a:gd name="T27" fmla="*/ 92 h 1554"/>
                  <a:gd name="T28" fmla="*/ 251 w 428"/>
                  <a:gd name="T29" fmla="*/ 17 h 1554"/>
                  <a:gd name="T30" fmla="*/ 304 w 428"/>
                  <a:gd name="T31" fmla="*/ 32 h 1554"/>
                  <a:gd name="T32" fmla="*/ 326 w 428"/>
                  <a:gd name="T33" fmla="*/ 99 h 1554"/>
                  <a:gd name="T34" fmla="*/ 349 w 428"/>
                  <a:gd name="T35" fmla="*/ 114 h 1554"/>
                  <a:gd name="T36" fmla="*/ 409 w 428"/>
                  <a:gd name="T37" fmla="*/ 197 h 1554"/>
                  <a:gd name="T38" fmla="*/ 424 w 428"/>
                  <a:gd name="T39" fmla="*/ 264 h 1554"/>
                  <a:gd name="T40" fmla="*/ 371 w 428"/>
                  <a:gd name="T41" fmla="*/ 497 h 1554"/>
                  <a:gd name="T42" fmla="*/ 326 w 428"/>
                  <a:gd name="T43" fmla="*/ 602 h 1554"/>
                  <a:gd name="T44" fmla="*/ 296 w 428"/>
                  <a:gd name="T45" fmla="*/ 669 h 1554"/>
                  <a:gd name="T46" fmla="*/ 289 w 428"/>
                  <a:gd name="T47" fmla="*/ 699 h 1554"/>
                  <a:gd name="T48" fmla="*/ 266 w 428"/>
                  <a:gd name="T49" fmla="*/ 722 h 1554"/>
                  <a:gd name="T50" fmla="*/ 236 w 428"/>
                  <a:gd name="T51" fmla="*/ 774 h 1554"/>
                  <a:gd name="T52" fmla="*/ 184 w 428"/>
                  <a:gd name="T53" fmla="*/ 924 h 1554"/>
                  <a:gd name="T54" fmla="*/ 139 w 428"/>
                  <a:gd name="T55" fmla="*/ 932 h 1554"/>
                  <a:gd name="T56" fmla="*/ 131 w 428"/>
                  <a:gd name="T57" fmla="*/ 1052 h 1554"/>
                  <a:gd name="T58" fmla="*/ 94 w 428"/>
                  <a:gd name="T59" fmla="*/ 1494 h 1554"/>
                  <a:gd name="T60" fmla="*/ 49 w 428"/>
                  <a:gd name="T61" fmla="*/ 1554 h 1554"/>
                  <a:gd name="T62" fmla="*/ 41 w 428"/>
                  <a:gd name="T63" fmla="*/ 1517 h 1554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428"/>
                  <a:gd name="T97" fmla="*/ 0 h 1554"/>
                  <a:gd name="T98" fmla="*/ 428 w 428"/>
                  <a:gd name="T99" fmla="*/ 1554 h 1554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428" h="1554">
                    <a:moveTo>
                      <a:pt x="41" y="1517"/>
                    </a:moveTo>
                    <a:cubicBezTo>
                      <a:pt x="28" y="1447"/>
                      <a:pt x="34" y="1355"/>
                      <a:pt x="11" y="1292"/>
                    </a:cubicBezTo>
                    <a:cubicBezTo>
                      <a:pt x="14" y="1182"/>
                      <a:pt x="14" y="1072"/>
                      <a:pt x="19" y="962"/>
                    </a:cubicBezTo>
                    <a:cubicBezTo>
                      <a:pt x="20" y="933"/>
                      <a:pt x="29" y="911"/>
                      <a:pt x="56" y="902"/>
                    </a:cubicBezTo>
                    <a:cubicBezTo>
                      <a:pt x="80" y="865"/>
                      <a:pt x="91" y="832"/>
                      <a:pt x="101" y="789"/>
                    </a:cubicBezTo>
                    <a:cubicBezTo>
                      <a:pt x="104" y="759"/>
                      <a:pt x="105" y="729"/>
                      <a:pt x="109" y="699"/>
                    </a:cubicBezTo>
                    <a:cubicBezTo>
                      <a:pt x="110" y="691"/>
                      <a:pt x="117" y="685"/>
                      <a:pt x="116" y="677"/>
                    </a:cubicBezTo>
                    <a:cubicBezTo>
                      <a:pt x="112" y="657"/>
                      <a:pt x="95" y="642"/>
                      <a:pt x="86" y="624"/>
                    </a:cubicBezTo>
                    <a:cubicBezTo>
                      <a:pt x="92" y="582"/>
                      <a:pt x="111" y="490"/>
                      <a:pt x="86" y="452"/>
                    </a:cubicBezTo>
                    <a:cubicBezTo>
                      <a:pt x="79" y="441"/>
                      <a:pt x="61" y="447"/>
                      <a:pt x="49" y="444"/>
                    </a:cubicBezTo>
                    <a:cubicBezTo>
                      <a:pt x="33" y="420"/>
                      <a:pt x="24" y="395"/>
                      <a:pt x="11" y="369"/>
                    </a:cubicBezTo>
                    <a:cubicBezTo>
                      <a:pt x="18" y="264"/>
                      <a:pt x="0" y="245"/>
                      <a:pt x="64" y="182"/>
                    </a:cubicBezTo>
                    <a:cubicBezTo>
                      <a:pt x="85" y="114"/>
                      <a:pt x="63" y="206"/>
                      <a:pt x="56" y="137"/>
                    </a:cubicBezTo>
                    <a:cubicBezTo>
                      <a:pt x="54" y="122"/>
                      <a:pt x="61" y="107"/>
                      <a:pt x="64" y="92"/>
                    </a:cubicBezTo>
                    <a:cubicBezTo>
                      <a:pt x="82" y="0"/>
                      <a:pt x="175" y="21"/>
                      <a:pt x="251" y="17"/>
                    </a:cubicBezTo>
                    <a:cubicBezTo>
                      <a:pt x="269" y="22"/>
                      <a:pt x="292" y="18"/>
                      <a:pt x="304" y="32"/>
                    </a:cubicBezTo>
                    <a:cubicBezTo>
                      <a:pt x="320" y="49"/>
                      <a:pt x="306" y="86"/>
                      <a:pt x="326" y="99"/>
                    </a:cubicBezTo>
                    <a:cubicBezTo>
                      <a:pt x="334" y="104"/>
                      <a:pt x="341" y="109"/>
                      <a:pt x="349" y="114"/>
                    </a:cubicBezTo>
                    <a:cubicBezTo>
                      <a:pt x="369" y="145"/>
                      <a:pt x="399" y="158"/>
                      <a:pt x="409" y="197"/>
                    </a:cubicBezTo>
                    <a:cubicBezTo>
                      <a:pt x="415" y="219"/>
                      <a:pt x="424" y="264"/>
                      <a:pt x="424" y="264"/>
                    </a:cubicBezTo>
                    <a:cubicBezTo>
                      <a:pt x="412" y="386"/>
                      <a:pt x="428" y="412"/>
                      <a:pt x="371" y="497"/>
                    </a:cubicBezTo>
                    <a:cubicBezTo>
                      <a:pt x="363" y="542"/>
                      <a:pt x="358" y="570"/>
                      <a:pt x="326" y="602"/>
                    </a:cubicBezTo>
                    <a:cubicBezTo>
                      <a:pt x="309" y="709"/>
                      <a:pt x="336" y="600"/>
                      <a:pt x="296" y="669"/>
                    </a:cubicBezTo>
                    <a:cubicBezTo>
                      <a:pt x="291" y="678"/>
                      <a:pt x="294" y="690"/>
                      <a:pt x="289" y="699"/>
                    </a:cubicBezTo>
                    <a:cubicBezTo>
                      <a:pt x="284" y="708"/>
                      <a:pt x="272" y="713"/>
                      <a:pt x="266" y="722"/>
                    </a:cubicBezTo>
                    <a:cubicBezTo>
                      <a:pt x="254" y="738"/>
                      <a:pt x="247" y="757"/>
                      <a:pt x="236" y="774"/>
                    </a:cubicBezTo>
                    <a:cubicBezTo>
                      <a:pt x="227" y="811"/>
                      <a:pt x="221" y="908"/>
                      <a:pt x="184" y="924"/>
                    </a:cubicBezTo>
                    <a:cubicBezTo>
                      <a:pt x="170" y="930"/>
                      <a:pt x="154" y="929"/>
                      <a:pt x="139" y="932"/>
                    </a:cubicBezTo>
                    <a:cubicBezTo>
                      <a:pt x="122" y="979"/>
                      <a:pt x="125" y="997"/>
                      <a:pt x="131" y="1052"/>
                    </a:cubicBezTo>
                    <a:cubicBezTo>
                      <a:pt x="124" y="1186"/>
                      <a:pt x="156" y="1393"/>
                      <a:pt x="94" y="1494"/>
                    </a:cubicBezTo>
                    <a:cubicBezTo>
                      <a:pt x="76" y="1524"/>
                      <a:pt x="83" y="1543"/>
                      <a:pt x="49" y="1554"/>
                    </a:cubicBezTo>
                    <a:cubicBezTo>
                      <a:pt x="58" y="1525"/>
                      <a:pt x="61" y="1537"/>
                      <a:pt x="41" y="1517"/>
                    </a:cubicBezTo>
                    <a:close/>
                  </a:path>
                </a:pathLst>
              </a:custGeom>
              <a:solidFill>
                <a:srgbClr val="969696"/>
              </a:solidFill>
              <a:ln w="9525">
                <a:solidFill>
                  <a:srgbClr val="F8F8F8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</p:grpSp>
        <p:sp>
          <p:nvSpPr>
            <p:cNvPr id="25742" name="Text Box 138"/>
            <p:cNvSpPr txBox="1">
              <a:spLocks noChangeArrowheads="1"/>
            </p:cNvSpPr>
            <p:nvPr/>
          </p:nvSpPr>
          <p:spPr bwMode="auto">
            <a:xfrm>
              <a:off x="3585" y="5459"/>
              <a:ext cx="1627" cy="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¶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þ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^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c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99CC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Veil Nebula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</p:grpSp>
      <p:sp>
        <p:nvSpPr>
          <p:cNvPr id="383115" name="Line 139"/>
          <p:cNvSpPr>
            <a:spLocks noChangeShapeType="1"/>
          </p:cNvSpPr>
          <p:nvPr/>
        </p:nvSpPr>
        <p:spPr bwMode="auto">
          <a:xfrm>
            <a:off x="4718050" y="1800225"/>
            <a:ext cx="811213" cy="9286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grpSp>
        <p:nvGrpSpPr>
          <p:cNvPr id="8" name="Group 140"/>
          <p:cNvGrpSpPr>
            <a:grpSpLocks/>
          </p:cNvGrpSpPr>
          <p:nvPr/>
        </p:nvGrpSpPr>
        <p:grpSpPr bwMode="auto">
          <a:xfrm>
            <a:off x="4311650" y="223838"/>
            <a:ext cx="1076325" cy="1685925"/>
            <a:chOff x="2716" y="141"/>
            <a:chExt cx="678" cy="1062"/>
          </a:xfrm>
        </p:grpSpPr>
        <p:sp>
          <p:nvSpPr>
            <p:cNvPr id="383117" name="AutoShape 141"/>
            <p:cNvSpPr>
              <a:spLocks noChangeArrowheads="1"/>
            </p:cNvSpPr>
            <p:nvPr/>
          </p:nvSpPr>
          <p:spPr bwMode="auto">
            <a:xfrm>
              <a:off x="3160" y="191"/>
              <a:ext cx="234" cy="228"/>
            </a:xfrm>
            <a:prstGeom prst="star5">
              <a:avLst/>
            </a:prstGeom>
            <a:solidFill>
              <a:srgbClr val="F8F8F8"/>
            </a:solidFill>
            <a:ln w="9525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118" name="AutoShape 142"/>
            <p:cNvSpPr>
              <a:spLocks noChangeArrowheads="1"/>
            </p:cNvSpPr>
            <p:nvPr/>
          </p:nvSpPr>
          <p:spPr bwMode="auto">
            <a:xfrm>
              <a:off x="2716" y="1052"/>
              <a:ext cx="152" cy="151"/>
            </a:xfrm>
            <a:prstGeom prst="star5">
              <a:avLst/>
            </a:prstGeom>
            <a:solidFill>
              <a:srgbClr val="FFFFFF"/>
            </a:solidFill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119" name="AutoShape 143"/>
            <p:cNvSpPr>
              <a:spLocks noChangeArrowheads="1"/>
            </p:cNvSpPr>
            <p:nvPr/>
          </p:nvSpPr>
          <p:spPr bwMode="auto">
            <a:xfrm>
              <a:off x="3025" y="405"/>
              <a:ext cx="151" cy="152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120" name="AutoShape 144"/>
            <p:cNvSpPr>
              <a:spLocks noChangeArrowheads="1"/>
            </p:cNvSpPr>
            <p:nvPr/>
          </p:nvSpPr>
          <p:spPr bwMode="auto">
            <a:xfrm>
              <a:off x="2789" y="520"/>
              <a:ext cx="152" cy="151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121" name="AutoShape 145"/>
            <p:cNvSpPr>
              <a:spLocks noChangeArrowheads="1"/>
            </p:cNvSpPr>
            <p:nvPr/>
          </p:nvSpPr>
          <p:spPr bwMode="auto">
            <a:xfrm>
              <a:off x="2996" y="141"/>
              <a:ext cx="152" cy="152"/>
            </a:xfrm>
            <a:prstGeom prst="star5">
              <a:avLst/>
            </a:prstGeom>
            <a:noFill/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18" name="Line 146"/>
            <p:cNvSpPr>
              <a:spLocks noChangeShapeType="1"/>
            </p:cNvSpPr>
            <p:nvPr/>
          </p:nvSpPr>
          <p:spPr bwMode="auto">
            <a:xfrm flipH="1">
              <a:off x="3063" y="559"/>
              <a:ext cx="33" cy="416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19" name="Line 147"/>
            <p:cNvSpPr>
              <a:spLocks noChangeShapeType="1"/>
            </p:cNvSpPr>
            <p:nvPr/>
          </p:nvSpPr>
          <p:spPr bwMode="auto">
            <a:xfrm>
              <a:off x="3072" y="297"/>
              <a:ext cx="13" cy="86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20" name="Line 148"/>
            <p:cNvSpPr>
              <a:spLocks noChangeShapeType="1"/>
            </p:cNvSpPr>
            <p:nvPr/>
          </p:nvSpPr>
          <p:spPr bwMode="auto">
            <a:xfrm flipH="1">
              <a:off x="2824" y="675"/>
              <a:ext cx="38" cy="402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3125" name="AutoShape 149"/>
            <p:cNvSpPr>
              <a:spLocks noChangeArrowheads="1"/>
            </p:cNvSpPr>
            <p:nvPr/>
          </p:nvSpPr>
          <p:spPr bwMode="auto">
            <a:xfrm>
              <a:off x="2954" y="940"/>
              <a:ext cx="153" cy="152"/>
            </a:xfrm>
            <a:prstGeom prst="star5">
              <a:avLst/>
            </a:prstGeom>
            <a:solidFill>
              <a:srgbClr val="FFFFFF"/>
            </a:solidFill>
            <a:ln w="6350">
              <a:solidFill>
                <a:srgbClr val="F8F8F8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622" name="Line 150"/>
            <p:cNvSpPr>
              <a:spLocks noChangeShapeType="1"/>
            </p:cNvSpPr>
            <p:nvPr/>
          </p:nvSpPr>
          <p:spPr bwMode="auto">
            <a:xfrm flipV="1">
              <a:off x="2961" y="521"/>
              <a:ext cx="82" cy="44"/>
            </a:xfrm>
            <a:prstGeom prst="line">
              <a:avLst/>
            </a:prstGeom>
            <a:noFill/>
            <a:ln w="6350">
              <a:solidFill>
                <a:srgbClr val="F8F8F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grpSp>
          <p:nvGrpSpPr>
            <p:cNvPr id="25623" name="Group 151"/>
            <p:cNvGrpSpPr>
              <a:grpSpLocks/>
            </p:cNvGrpSpPr>
            <p:nvPr/>
          </p:nvGrpSpPr>
          <p:grpSpPr bwMode="auto">
            <a:xfrm>
              <a:off x="2889" y="1022"/>
              <a:ext cx="118" cy="92"/>
              <a:chOff x="9924" y="3124"/>
              <a:chExt cx="333" cy="327"/>
            </a:xfrm>
          </p:grpSpPr>
          <p:sp>
            <p:nvSpPr>
              <p:cNvPr id="25624" name="Oval 152"/>
              <p:cNvSpPr>
                <a:spLocks noChangeArrowheads="1"/>
              </p:cNvSpPr>
              <p:nvPr/>
            </p:nvSpPr>
            <p:spPr bwMode="auto">
              <a:xfrm flipV="1">
                <a:off x="10050" y="3249"/>
                <a:ext cx="80" cy="81"/>
              </a:xfrm>
              <a:prstGeom prst="ellipse">
                <a:avLst/>
              </a:prstGeom>
              <a:noFill/>
              <a:ln w="3175">
                <a:solidFill>
                  <a:srgbClr val="F8F8F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Font typeface="Wingdings" pitchFamily="2" charset="2"/>
                  <a:buChar char="¶"/>
                  <a:defRPr sz="3200">
                    <a:solidFill>
                      <a:srgbClr val="FFFF00"/>
                    </a:solidFill>
                    <a:latin typeface="Comic Sans MS" pitchFamily="66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Webdings" pitchFamily="18" charset="2"/>
                  <a:buChar char="þ"/>
                  <a:defRPr sz="2800">
                    <a:solidFill>
                      <a:srgbClr val="FFFF00"/>
                    </a:solidFill>
                    <a:latin typeface="Comic Sans MS" pitchFamily="66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Wingdings 2" pitchFamily="18" charset="2"/>
                  <a:buChar char=""/>
                  <a:defRPr sz="2400">
                    <a:solidFill>
                      <a:srgbClr val="FFFF00"/>
                    </a:solidFill>
                    <a:latin typeface="Comic Sans MS" pitchFamily="66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Wingdings" pitchFamily="2" charset="2"/>
                  <a:buChar char="^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c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25625" name="Line 153"/>
              <p:cNvSpPr>
                <a:spLocks noChangeShapeType="1"/>
              </p:cNvSpPr>
              <p:nvPr/>
            </p:nvSpPr>
            <p:spPr bwMode="auto">
              <a:xfrm>
                <a:off x="10137" y="3292"/>
                <a:ext cx="120" cy="0"/>
              </a:xfrm>
              <a:prstGeom prst="line">
                <a:avLst/>
              </a:prstGeom>
              <a:noFill/>
              <a:ln w="3175">
                <a:solidFill>
                  <a:srgbClr val="F8F8F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25626" name="Line 154"/>
              <p:cNvSpPr>
                <a:spLocks noChangeShapeType="1"/>
              </p:cNvSpPr>
              <p:nvPr/>
            </p:nvSpPr>
            <p:spPr bwMode="auto">
              <a:xfrm>
                <a:off x="9924" y="3289"/>
                <a:ext cx="120" cy="0"/>
              </a:xfrm>
              <a:prstGeom prst="line">
                <a:avLst/>
              </a:prstGeom>
              <a:noFill/>
              <a:ln w="3175">
                <a:solidFill>
                  <a:srgbClr val="F8F8F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25627" name="Line 155"/>
              <p:cNvSpPr>
                <a:spLocks noChangeShapeType="1"/>
              </p:cNvSpPr>
              <p:nvPr/>
            </p:nvSpPr>
            <p:spPr bwMode="auto">
              <a:xfrm rot="5400000">
                <a:off x="10032" y="3391"/>
                <a:ext cx="120" cy="0"/>
              </a:xfrm>
              <a:prstGeom prst="line">
                <a:avLst/>
              </a:prstGeom>
              <a:noFill/>
              <a:ln w="3175">
                <a:solidFill>
                  <a:srgbClr val="F8F8F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25628" name="Line 156"/>
              <p:cNvSpPr>
                <a:spLocks noChangeShapeType="1"/>
              </p:cNvSpPr>
              <p:nvPr/>
            </p:nvSpPr>
            <p:spPr bwMode="auto">
              <a:xfrm rot="5400000">
                <a:off x="10032" y="3184"/>
                <a:ext cx="120" cy="0"/>
              </a:xfrm>
              <a:prstGeom prst="line">
                <a:avLst/>
              </a:prstGeom>
              <a:noFill/>
              <a:ln w="3175">
                <a:solidFill>
                  <a:srgbClr val="F8F8F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</p:grpSp>
      </p:grpSp>
      <p:pic>
        <p:nvPicPr>
          <p:cNvPr id="3" name="Picture 2">
            <a:hlinkClick r:id="rId3"/>
          </p:cNvPr>
          <p:cNvPicPr>
            <a:picLocks noChangeAspect="1"/>
          </p:cNvPicPr>
          <p:nvPr/>
        </p:nvPicPr>
        <p:blipFill rotWithShape="1">
          <a:blip r:embed="rId4"/>
          <a:srcRect l="567" r="1"/>
          <a:stretch/>
        </p:blipFill>
        <p:spPr>
          <a:xfrm>
            <a:off x="1804178" y="0"/>
            <a:ext cx="5535644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61847" y="386860"/>
            <a:ext cx="41734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38100" dir="2700000" algn="ctr" rotWithShape="0">
                    <a:srgbClr val="000000"/>
                  </a:outerShdw>
                </a:effectLst>
                <a:uLnTx/>
                <a:uFillTx/>
                <a:latin typeface="Comic Sans MS"/>
                <a:ea typeface="+mn-ea"/>
                <a:cs typeface="Arial" charset="0"/>
              </a:rPr>
              <a:t>3/4/26 Astronomy                    Picture of the Day</a:t>
            </a:r>
          </a:p>
        </p:txBody>
      </p:sp>
      <p:sp>
        <p:nvSpPr>
          <p:cNvPr id="161" name="TextBox 160"/>
          <p:cNvSpPr txBox="1"/>
          <p:nvPr/>
        </p:nvSpPr>
        <p:spPr>
          <a:xfrm>
            <a:off x="2485292" y="4774046"/>
            <a:ext cx="41734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38100" dir="2700000" algn="ctr" rotWithShape="0">
                    <a:srgbClr val="000000"/>
                  </a:outerShdw>
                </a:effectLst>
                <a:uLnTx/>
                <a:uFillTx/>
                <a:latin typeface="Comic Sans MS"/>
                <a:ea typeface="+mn-ea"/>
                <a:cs typeface="Arial" charset="0"/>
              </a:rPr>
              <a:t>White Dwarf &amp; Companion Star orbit each other every 2.9 days within planetary nebula!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dist="38100" dir="2700000" algn="ctr" rotWithShape="0">
                  <a:srgbClr val="000000"/>
                </a:outerShdw>
              </a:effectLst>
              <a:uLnTx/>
              <a:uFillTx/>
              <a:latin typeface="Comic Sans MS"/>
              <a:ea typeface="+mn-ea"/>
              <a:cs typeface="Arial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775583"/>
            <a:ext cx="9144000" cy="108241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287834" y="1419599"/>
            <a:ext cx="256833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/>
                <a:ea typeface="+mn-ea"/>
                <a:cs typeface="Arial" charset="0"/>
              </a:rPr>
              <a:t>https://apod.nasa.gov/apod/</a:t>
            </a:r>
          </a:p>
        </p:txBody>
      </p:sp>
    </p:spTree>
    <p:extLst>
      <p:ext uri="{BB962C8B-B14F-4D97-AF65-F5344CB8AC3E}">
        <p14:creationId xmlns:p14="http://schemas.microsoft.com/office/powerpoint/2010/main" val="1222662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1" grpId="0"/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71463" y="0"/>
            <a:ext cx="3709987" cy="1619250"/>
          </a:xfrm>
        </p:spPr>
        <p:txBody>
          <a:bodyPr/>
          <a:lstStyle/>
          <a:p>
            <a:pPr eaLnBrk="1" hangingPunct="1"/>
            <a:r>
              <a:rPr lang="en-US" altLang="en-US"/>
              <a:t>Planetary Nebulae</a:t>
            </a:r>
          </a:p>
        </p:txBody>
      </p:sp>
      <p:pic>
        <p:nvPicPr>
          <p:cNvPr id="26627" name="Picture 3" descr="PNngc636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38400"/>
            <a:ext cx="44196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4" descr="PNngc675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925" y="0"/>
            <a:ext cx="4791075" cy="573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25" name="Text Box 5"/>
          <p:cNvSpPr txBox="1">
            <a:spLocks noChangeArrowheads="1"/>
          </p:cNvSpPr>
          <p:nvPr/>
        </p:nvSpPr>
        <p:spPr bwMode="auto">
          <a:xfrm>
            <a:off x="4821238" y="5753100"/>
            <a:ext cx="3759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NGC 6751</a:t>
            </a:r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306388" y="1911350"/>
            <a:ext cx="375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NGC 6369</a:t>
            </a:r>
          </a:p>
        </p:txBody>
      </p:sp>
    </p:spTree>
    <p:extLst>
      <p:ext uri="{BB962C8B-B14F-4D97-AF65-F5344CB8AC3E}">
        <p14:creationId xmlns:p14="http://schemas.microsoft.com/office/powerpoint/2010/main" val="40111599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3709988" cy="1619250"/>
          </a:xfrm>
        </p:spPr>
        <p:txBody>
          <a:bodyPr/>
          <a:lstStyle/>
          <a:p>
            <a:pPr eaLnBrk="1" hangingPunct="1"/>
            <a:r>
              <a:rPr lang="en-US" altLang="en-US"/>
              <a:t>Planetary Nebulae</a:t>
            </a:r>
          </a:p>
        </p:txBody>
      </p:sp>
      <p:sp>
        <p:nvSpPr>
          <p:cNvPr id="390147" name="Text Box 3"/>
          <p:cNvSpPr txBox="1">
            <a:spLocks noChangeArrowheads="1"/>
          </p:cNvSpPr>
          <p:nvPr/>
        </p:nvSpPr>
        <p:spPr bwMode="auto">
          <a:xfrm>
            <a:off x="4153360" y="4822443"/>
            <a:ext cx="461239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The Southern Ring Nebula</a:t>
            </a:r>
          </a:p>
        </p:txBody>
      </p:sp>
      <p:pic>
        <p:nvPicPr>
          <p:cNvPr id="27652" name="Picture 4" descr="PNngc313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963" y="0"/>
            <a:ext cx="6015037" cy="481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6" descr="PNspirographCro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68575"/>
            <a:ext cx="3895725" cy="428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0149" name="Text Box 5"/>
          <p:cNvSpPr txBox="1">
            <a:spLocks noChangeArrowheads="1"/>
          </p:cNvSpPr>
          <p:nvPr/>
        </p:nvSpPr>
        <p:spPr bwMode="auto">
          <a:xfrm>
            <a:off x="-79375" y="2139950"/>
            <a:ext cx="3759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Spirograph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 Nebula</a:t>
            </a:r>
          </a:p>
        </p:txBody>
      </p:sp>
    </p:spTree>
    <p:extLst>
      <p:ext uri="{BB962C8B-B14F-4D97-AF65-F5344CB8AC3E}">
        <p14:creationId xmlns:p14="http://schemas.microsoft.com/office/powerpoint/2010/main" val="41035698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3709988" cy="1619250"/>
          </a:xfrm>
        </p:spPr>
        <p:txBody>
          <a:bodyPr/>
          <a:lstStyle/>
          <a:p>
            <a:pPr eaLnBrk="1" hangingPunct="1"/>
            <a:r>
              <a:rPr lang="en-US" altLang="en-US" dirty="0"/>
              <a:t>Planetary Nebulae</a:t>
            </a:r>
          </a:p>
        </p:txBody>
      </p:sp>
      <p:sp>
        <p:nvSpPr>
          <p:cNvPr id="390147" name="Text Box 3"/>
          <p:cNvSpPr txBox="1">
            <a:spLocks noChangeArrowheads="1"/>
          </p:cNvSpPr>
          <p:nvPr/>
        </p:nvSpPr>
        <p:spPr bwMode="auto">
          <a:xfrm>
            <a:off x="4153360" y="4822443"/>
            <a:ext cx="461239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The Southern Ring Nebula</a:t>
            </a:r>
          </a:p>
        </p:txBody>
      </p:sp>
      <p:pic>
        <p:nvPicPr>
          <p:cNvPr id="27652" name="Picture 4" descr="PNngc313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963" y="0"/>
            <a:ext cx="6015037" cy="481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6" descr="PNspirographCro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68575"/>
            <a:ext cx="3895725" cy="428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0149" name="Text Box 5"/>
          <p:cNvSpPr txBox="1">
            <a:spLocks noChangeArrowheads="1"/>
          </p:cNvSpPr>
          <p:nvPr/>
        </p:nvSpPr>
        <p:spPr bwMode="auto">
          <a:xfrm>
            <a:off x="-79375" y="2139950"/>
            <a:ext cx="3759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Spirograph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 Nebula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99426">
            <a:off x="-1407452" y="1053448"/>
            <a:ext cx="7841275" cy="73041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4345104" y="5194500"/>
            <a:ext cx="2437474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/>
                <a:ea typeface="+mn-ea"/>
                <a:cs typeface="Arial" charset="0"/>
              </a:rPr>
              <a:t>White Dwarf = abandoned core</a:t>
            </a:r>
          </a:p>
        </p:txBody>
      </p:sp>
      <p:sp>
        <p:nvSpPr>
          <p:cNvPr id="9" name="Freeform 8"/>
          <p:cNvSpPr/>
          <p:nvPr/>
        </p:nvSpPr>
        <p:spPr>
          <a:xfrm rot="18286423">
            <a:off x="1667533" y="3263114"/>
            <a:ext cx="1588613" cy="1217193"/>
          </a:xfrm>
          <a:custGeom>
            <a:avLst/>
            <a:gdLst>
              <a:gd name="connsiteX0" fmla="*/ 0 w 1581150"/>
              <a:gd name="connsiteY0" fmla="*/ 2028825 h 2028825"/>
              <a:gd name="connsiteX1" fmla="*/ 419100 w 1581150"/>
              <a:gd name="connsiteY1" fmla="*/ 771525 h 2028825"/>
              <a:gd name="connsiteX2" fmla="*/ 161925 w 1581150"/>
              <a:gd name="connsiteY2" fmla="*/ 1000125 h 2028825"/>
              <a:gd name="connsiteX3" fmla="*/ 1581150 w 1581150"/>
              <a:gd name="connsiteY3" fmla="*/ 0 h 2028825"/>
              <a:gd name="connsiteX0" fmla="*/ 0 w 1581150"/>
              <a:gd name="connsiteY0" fmla="*/ 2028825 h 2028825"/>
              <a:gd name="connsiteX1" fmla="*/ 419100 w 1581150"/>
              <a:gd name="connsiteY1" fmla="*/ 771525 h 2028825"/>
              <a:gd name="connsiteX2" fmla="*/ 161925 w 1581150"/>
              <a:gd name="connsiteY2" fmla="*/ 1000125 h 2028825"/>
              <a:gd name="connsiteX3" fmla="*/ 1581150 w 1581150"/>
              <a:gd name="connsiteY3" fmla="*/ 0 h 2028825"/>
              <a:gd name="connsiteX0" fmla="*/ 0 w 1590675"/>
              <a:gd name="connsiteY0" fmla="*/ 1962150 h 1962150"/>
              <a:gd name="connsiteX1" fmla="*/ 419100 w 1590675"/>
              <a:gd name="connsiteY1" fmla="*/ 704850 h 1962150"/>
              <a:gd name="connsiteX2" fmla="*/ 161925 w 1590675"/>
              <a:gd name="connsiteY2" fmla="*/ 933450 h 1962150"/>
              <a:gd name="connsiteX3" fmla="*/ 1590675 w 1590675"/>
              <a:gd name="connsiteY3" fmla="*/ 0 h 1962150"/>
              <a:gd name="connsiteX0" fmla="*/ 0 w 1590675"/>
              <a:gd name="connsiteY0" fmla="*/ 1962150 h 1962150"/>
              <a:gd name="connsiteX1" fmla="*/ 504825 w 1590675"/>
              <a:gd name="connsiteY1" fmla="*/ 762000 h 1962150"/>
              <a:gd name="connsiteX2" fmla="*/ 161925 w 1590675"/>
              <a:gd name="connsiteY2" fmla="*/ 933450 h 1962150"/>
              <a:gd name="connsiteX3" fmla="*/ 1590675 w 1590675"/>
              <a:gd name="connsiteY3" fmla="*/ 0 h 1962150"/>
              <a:gd name="connsiteX0" fmla="*/ 0 w 1590675"/>
              <a:gd name="connsiteY0" fmla="*/ 1962150 h 1962150"/>
              <a:gd name="connsiteX1" fmla="*/ 504825 w 1590675"/>
              <a:gd name="connsiteY1" fmla="*/ 762000 h 1962150"/>
              <a:gd name="connsiteX2" fmla="*/ 161925 w 1590675"/>
              <a:gd name="connsiteY2" fmla="*/ 933450 h 1962150"/>
              <a:gd name="connsiteX3" fmla="*/ 1590675 w 1590675"/>
              <a:gd name="connsiteY3" fmla="*/ 0 h 1962150"/>
              <a:gd name="connsiteX0" fmla="*/ 0 w 1590675"/>
              <a:gd name="connsiteY0" fmla="*/ 1924050 h 1924050"/>
              <a:gd name="connsiteX1" fmla="*/ 504825 w 1590675"/>
              <a:gd name="connsiteY1" fmla="*/ 762000 h 1924050"/>
              <a:gd name="connsiteX2" fmla="*/ 161925 w 1590675"/>
              <a:gd name="connsiteY2" fmla="*/ 933450 h 1924050"/>
              <a:gd name="connsiteX3" fmla="*/ 1590675 w 1590675"/>
              <a:gd name="connsiteY3" fmla="*/ 0 h 1924050"/>
              <a:gd name="connsiteX0" fmla="*/ 0 w 1590675"/>
              <a:gd name="connsiteY0" fmla="*/ 1924050 h 1924050"/>
              <a:gd name="connsiteX1" fmla="*/ 504825 w 1590675"/>
              <a:gd name="connsiteY1" fmla="*/ 762000 h 1924050"/>
              <a:gd name="connsiteX2" fmla="*/ 161925 w 1590675"/>
              <a:gd name="connsiteY2" fmla="*/ 933450 h 1924050"/>
              <a:gd name="connsiteX3" fmla="*/ 1590675 w 1590675"/>
              <a:gd name="connsiteY3" fmla="*/ 0 h 1924050"/>
              <a:gd name="connsiteX0" fmla="*/ 0 w 1619250"/>
              <a:gd name="connsiteY0" fmla="*/ 1952625 h 1952625"/>
              <a:gd name="connsiteX1" fmla="*/ 533400 w 1619250"/>
              <a:gd name="connsiteY1" fmla="*/ 762000 h 1952625"/>
              <a:gd name="connsiteX2" fmla="*/ 190500 w 1619250"/>
              <a:gd name="connsiteY2" fmla="*/ 933450 h 1952625"/>
              <a:gd name="connsiteX3" fmla="*/ 1619250 w 1619250"/>
              <a:gd name="connsiteY3" fmla="*/ 0 h 1952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9250" h="1952625">
                <a:moveTo>
                  <a:pt x="0" y="1952625"/>
                </a:moveTo>
                <a:cubicBezTo>
                  <a:pt x="15081" y="1381125"/>
                  <a:pt x="501650" y="931862"/>
                  <a:pt x="533400" y="762000"/>
                </a:cubicBezTo>
                <a:cubicBezTo>
                  <a:pt x="565150" y="592138"/>
                  <a:pt x="-9525" y="1279525"/>
                  <a:pt x="190500" y="933450"/>
                </a:cubicBezTo>
                <a:cubicBezTo>
                  <a:pt x="390525" y="587375"/>
                  <a:pt x="768350" y="7144"/>
                  <a:pt x="1619250" y="0"/>
                </a:cubicBezTo>
              </a:path>
            </a:pathLst>
          </a:custGeom>
          <a:noFill/>
          <a:ln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68056" y="1687161"/>
            <a:ext cx="2799423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/>
                <a:ea typeface="+mn-ea"/>
                <a:cs typeface="Arial" charset="0"/>
              </a:rPr>
              <a:t>Bright star orbits white dwarf, “stirs” nebula </a:t>
            </a:r>
          </a:p>
        </p:txBody>
      </p:sp>
      <p:sp>
        <p:nvSpPr>
          <p:cNvPr id="11" name="Freeform 10"/>
          <p:cNvSpPr/>
          <p:nvPr/>
        </p:nvSpPr>
        <p:spPr>
          <a:xfrm rot="19482466" flipV="1">
            <a:off x="3088561" y="4555093"/>
            <a:ext cx="1046664" cy="1383325"/>
          </a:xfrm>
          <a:custGeom>
            <a:avLst/>
            <a:gdLst>
              <a:gd name="connsiteX0" fmla="*/ 0 w 1581150"/>
              <a:gd name="connsiteY0" fmla="*/ 2028825 h 2028825"/>
              <a:gd name="connsiteX1" fmla="*/ 419100 w 1581150"/>
              <a:gd name="connsiteY1" fmla="*/ 771525 h 2028825"/>
              <a:gd name="connsiteX2" fmla="*/ 161925 w 1581150"/>
              <a:gd name="connsiteY2" fmla="*/ 1000125 h 2028825"/>
              <a:gd name="connsiteX3" fmla="*/ 1581150 w 1581150"/>
              <a:gd name="connsiteY3" fmla="*/ 0 h 2028825"/>
              <a:gd name="connsiteX0" fmla="*/ 0 w 1581150"/>
              <a:gd name="connsiteY0" fmla="*/ 2028825 h 2028825"/>
              <a:gd name="connsiteX1" fmla="*/ 419100 w 1581150"/>
              <a:gd name="connsiteY1" fmla="*/ 771525 h 2028825"/>
              <a:gd name="connsiteX2" fmla="*/ 161925 w 1581150"/>
              <a:gd name="connsiteY2" fmla="*/ 1000125 h 2028825"/>
              <a:gd name="connsiteX3" fmla="*/ 1581150 w 1581150"/>
              <a:gd name="connsiteY3" fmla="*/ 0 h 2028825"/>
              <a:gd name="connsiteX0" fmla="*/ 0 w 1590675"/>
              <a:gd name="connsiteY0" fmla="*/ 1962150 h 1962150"/>
              <a:gd name="connsiteX1" fmla="*/ 419100 w 1590675"/>
              <a:gd name="connsiteY1" fmla="*/ 704850 h 1962150"/>
              <a:gd name="connsiteX2" fmla="*/ 161925 w 1590675"/>
              <a:gd name="connsiteY2" fmla="*/ 933450 h 1962150"/>
              <a:gd name="connsiteX3" fmla="*/ 1590675 w 1590675"/>
              <a:gd name="connsiteY3" fmla="*/ 0 h 1962150"/>
              <a:gd name="connsiteX0" fmla="*/ 0 w 1590675"/>
              <a:gd name="connsiteY0" fmla="*/ 1962150 h 1962150"/>
              <a:gd name="connsiteX1" fmla="*/ 504825 w 1590675"/>
              <a:gd name="connsiteY1" fmla="*/ 762000 h 1962150"/>
              <a:gd name="connsiteX2" fmla="*/ 161925 w 1590675"/>
              <a:gd name="connsiteY2" fmla="*/ 933450 h 1962150"/>
              <a:gd name="connsiteX3" fmla="*/ 1590675 w 1590675"/>
              <a:gd name="connsiteY3" fmla="*/ 0 h 1962150"/>
              <a:gd name="connsiteX0" fmla="*/ 0 w 1590675"/>
              <a:gd name="connsiteY0" fmla="*/ 1962150 h 1962150"/>
              <a:gd name="connsiteX1" fmla="*/ 504825 w 1590675"/>
              <a:gd name="connsiteY1" fmla="*/ 762000 h 1962150"/>
              <a:gd name="connsiteX2" fmla="*/ 161925 w 1590675"/>
              <a:gd name="connsiteY2" fmla="*/ 933450 h 1962150"/>
              <a:gd name="connsiteX3" fmla="*/ 1590675 w 1590675"/>
              <a:gd name="connsiteY3" fmla="*/ 0 h 1962150"/>
              <a:gd name="connsiteX0" fmla="*/ 0 w 1590675"/>
              <a:gd name="connsiteY0" fmla="*/ 1924050 h 1924050"/>
              <a:gd name="connsiteX1" fmla="*/ 504825 w 1590675"/>
              <a:gd name="connsiteY1" fmla="*/ 762000 h 1924050"/>
              <a:gd name="connsiteX2" fmla="*/ 161925 w 1590675"/>
              <a:gd name="connsiteY2" fmla="*/ 933450 h 1924050"/>
              <a:gd name="connsiteX3" fmla="*/ 1590675 w 1590675"/>
              <a:gd name="connsiteY3" fmla="*/ 0 h 1924050"/>
              <a:gd name="connsiteX0" fmla="*/ 0 w 1590675"/>
              <a:gd name="connsiteY0" fmla="*/ 1924050 h 1924050"/>
              <a:gd name="connsiteX1" fmla="*/ 504825 w 1590675"/>
              <a:gd name="connsiteY1" fmla="*/ 762000 h 1924050"/>
              <a:gd name="connsiteX2" fmla="*/ 161925 w 1590675"/>
              <a:gd name="connsiteY2" fmla="*/ 933450 h 1924050"/>
              <a:gd name="connsiteX3" fmla="*/ 1590675 w 1590675"/>
              <a:gd name="connsiteY3" fmla="*/ 0 h 1924050"/>
              <a:gd name="connsiteX0" fmla="*/ 0 w 1619250"/>
              <a:gd name="connsiteY0" fmla="*/ 1952625 h 1952625"/>
              <a:gd name="connsiteX1" fmla="*/ 533400 w 1619250"/>
              <a:gd name="connsiteY1" fmla="*/ 762000 h 1952625"/>
              <a:gd name="connsiteX2" fmla="*/ 190500 w 1619250"/>
              <a:gd name="connsiteY2" fmla="*/ 933450 h 1952625"/>
              <a:gd name="connsiteX3" fmla="*/ 1619250 w 1619250"/>
              <a:gd name="connsiteY3" fmla="*/ 0 h 1952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9250" h="1952625">
                <a:moveTo>
                  <a:pt x="0" y="1952625"/>
                </a:moveTo>
                <a:cubicBezTo>
                  <a:pt x="15081" y="1381125"/>
                  <a:pt x="501650" y="931862"/>
                  <a:pt x="533400" y="762000"/>
                </a:cubicBezTo>
                <a:cubicBezTo>
                  <a:pt x="565150" y="592138"/>
                  <a:pt x="-9525" y="1279525"/>
                  <a:pt x="190500" y="933450"/>
                </a:cubicBezTo>
                <a:cubicBezTo>
                  <a:pt x="390525" y="587375"/>
                  <a:pt x="768350" y="7144"/>
                  <a:pt x="1619250" y="0"/>
                </a:cubicBezTo>
              </a:path>
            </a:pathLst>
          </a:custGeom>
          <a:noFill/>
          <a:ln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24851" y="6396335"/>
            <a:ext cx="714282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/>
                <a:ea typeface="+mn-ea"/>
                <a:cs typeface="Arial" charset="0"/>
              </a:rPr>
              <a:t>JWST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/>
                <a:ea typeface="+mn-ea"/>
                <a:cs typeface="Arial" charset="0"/>
              </a:rPr>
              <a:t>NIRCam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/>
                <a:ea typeface="+mn-ea"/>
                <a:cs typeface="Arial" charset="0"/>
              </a:rPr>
              <a:t> (Near IR Camera) Image</a:t>
            </a:r>
          </a:p>
        </p:txBody>
      </p:sp>
      <p:pic>
        <p:nvPicPr>
          <p:cNvPr id="14" name="Picture 4" descr="PNngc313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31" b="27640"/>
          <a:stretch/>
        </p:blipFill>
        <p:spPr bwMode="auto">
          <a:xfrm>
            <a:off x="4478215" y="0"/>
            <a:ext cx="4665785" cy="3481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A0E2BAA-960E-BDED-95F7-FCC93517EB13}"/>
              </a:ext>
            </a:extLst>
          </p:cNvPr>
          <p:cNvSpPr txBox="1"/>
          <p:nvPr/>
        </p:nvSpPr>
        <p:spPr>
          <a:xfrm>
            <a:off x="4438651" y="1394105"/>
            <a:ext cx="4113054" cy="17543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38100" dir="2700000" algn="ctr" rotWithShape="0">
                    <a:schemeClr val="bg1"/>
                  </a:outerShdw>
                </a:effectLst>
                <a:uLnTx/>
                <a:uFillTx/>
                <a:latin typeface="Comic Sans MS"/>
                <a:ea typeface="+mn-ea"/>
                <a:cs typeface="Arial" charset="0"/>
              </a:rPr>
              <a:t>White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>
                  <a:outerShdw dist="38100" dir="2700000" algn="ctr" rotWithShape="0">
                    <a:schemeClr val="bg1"/>
                  </a:outerShdw>
                </a:effectLst>
                <a:uLnTx/>
                <a:uFillTx/>
                <a:latin typeface="Comic Sans MS"/>
                <a:ea typeface="+mn-ea"/>
                <a:cs typeface="Arial" charset="0"/>
              </a:rPr>
              <a:t> dwarfs can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>
                  <a:outerShdw dist="38100" dir="2700000" algn="ctr" rotWithShape="0">
                    <a:schemeClr val="bg1"/>
                  </a:outerShdw>
                </a:effectLst>
                <a:uLnTx/>
                <a:uFillTx/>
                <a:latin typeface="Comic Sans MS"/>
                <a:ea typeface="+mn-ea"/>
                <a:cs typeface="Arial" charset="0"/>
              </a:rPr>
              <a:t>hav</a:t>
            </a:r>
            <a:r>
              <a:rPr lang="en-US" sz="3600" dirty="0">
                <a:solidFill>
                  <a:srgbClr val="FFFF00"/>
                </a:solidFill>
                <a:effectLst>
                  <a:outerShdw dist="38100" dir="2700000" algn="ctr" rotWithShape="0">
                    <a:schemeClr val="bg1"/>
                  </a:outerShdw>
                </a:effectLst>
                <a:latin typeface="Comic Sans MS"/>
              </a:rPr>
              <a:t>e normal stars as companions!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dist="38100" dir="2700000" algn="ctr" rotWithShape="0">
                  <a:schemeClr val="bg1"/>
                </a:outerShdw>
              </a:effectLst>
              <a:uLnTx/>
              <a:uFillTx/>
              <a:latin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693313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/>
      <p:bldP spid="11" grpId="0" animBg="1"/>
      <p:bldP spid="13" grpId="0"/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3344863" y="0"/>
            <a:ext cx="5878512" cy="685800"/>
          </a:xfrm>
        </p:spPr>
        <p:txBody>
          <a:bodyPr/>
          <a:lstStyle/>
          <a:p>
            <a:pPr eaLnBrk="1" hangingPunct="1"/>
            <a:r>
              <a:rPr lang="en-US" altLang="en-US" sz="4000"/>
              <a:t>Planetary Nebulae</a:t>
            </a:r>
          </a:p>
        </p:txBody>
      </p:sp>
      <p:pic>
        <p:nvPicPr>
          <p:cNvPr id="28675" name="Picture 3" descr="PNhen135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1" t="15625" r="16982" b="22693"/>
          <a:stretch>
            <a:fillRect/>
          </a:stretch>
        </p:blipFill>
        <p:spPr bwMode="auto">
          <a:xfrm>
            <a:off x="176213" y="171450"/>
            <a:ext cx="3692525" cy="323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142875" y="252413"/>
            <a:ext cx="375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Hen 1357</a:t>
            </a:r>
          </a:p>
        </p:txBody>
      </p:sp>
      <p:pic>
        <p:nvPicPr>
          <p:cNvPr id="28677" name="Picture 5" descr="PNstingra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3" y="3508375"/>
            <a:ext cx="3692525" cy="327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142875" y="6338888"/>
            <a:ext cx="375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Stingray Nebula</a:t>
            </a:r>
          </a:p>
        </p:txBody>
      </p:sp>
      <p:pic>
        <p:nvPicPr>
          <p:cNvPr id="28679" name="Picture 8" descr="PNhourglassCro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14"/>
          <a:stretch>
            <a:fillRect/>
          </a:stretch>
        </p:blipFill>
        <p:spPr bwMode="auto">
          <a:xfrm>
            <a:off x="4195763" y="841375"/>
            <a:ext cx="4643437" cy="594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0" name="Text Box 7"/>
          <p:cNvSpPr txBox="1">
            <a:spLocks noChangeArrowheads="1"/>
          </p:cNvSpPr>
          <p:nvPr/>
        </p:nvSpPr>
        <p:spPr bwMode="auto">
          <a:xfrm>
            <a:off x="4630738" y="871538"/>
            <a:ext cx="37734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Hourglass Nebula</a:t>
            </a:r>
          </a:p>
        </p:txBody>
      </p:sp>
    </p:spTree>
    <p:extLst>
      <p:ext uri="{BB962C8B-B14F-4D97-AF65-F5344CB8AC3E}">
        <p14:creationId xmlns:p14="http://schemas.microsoft.com/office/powerpoint/2010/main" val="384813527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PNhelixCro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5688" y="-12700"/>
            <a:ext cx="709295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5238750"/>
            <a:ext cx="3709988" cy="1619250"/>
          </a:xfrm>
        </p:spPr>
        <p:txBody>
          <a:bodyPr/>
          <a:lstStyle/>
          <a:p>
            <a:pPr eaLnBrk="1" hangingPunct="1"/>
            <a:r>
              <a:rPr lang="en-US" altLang="en-US" dirty="0"/>
              <a:t>Planetary Nebulae</a:t>
            </a:r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5384800" y="6338888"/>
            <a:ext cx="375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Helix Nebula</a:t>
            </a:r>
          </a:p>
        </p:txBody>
      </p:sp>
      <p:sp>
        <p:nvSpPr>
          <p:cNvPr id="391173" name="Text Box 5"/>
          <p:cNvSpPr txBox="1">
            <a:spLocks noChangeArrowheads="1"/>
          </p:cNvSpPr>
          <p:nvPr/>
        </p:nvSpPr>
        <p:spPr bwMode="auto">
          <a:xfrm>
            <a:off x="0" y="2628900"/>
            <a:ext cx="3759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Helix Detail</a:t>
            </a:r>
          </a:p>
        </p:txBody>
      </p:sp>
      <p:pic>
        <p:nvPicPr>
          <p:cNvPr id="29702" name="Picture 6" descr="PNhelixZo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105275" cy="269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097600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apod.nasa.gov/apod/image/1210/Helix_BiColour_Finalpug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56" t="16792" r="27309" b="20320"/>
          <a:stretch>
            <a:fillRect/>
          </a:stretch>
        </p:blipFill>
        <p:spPr bwMode="auto">
          <a:xfrm>
            <a:off x="0" y="1042988"/>
            <a:ext cx="5073650" cy="581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50888"/>
          </a:xfrm>
        </p:spPr>
        <p:txBody>
          <a:bodyPr/>
          <a:lstStyle/>
          <a:p>
            <a:pPr eaLnBrk="1" hangingPunct="1"/>
            <a:r>
              <a:rPr lang="en-US" altLang="en-US" sz="4000"/>
              <a:t>Planetary Nebulae</a:t>
            </a:r>
          </a:p>
        </p:txBody>
      </p:sp>
      <p:sp>
        <p:nvSpPr>
          <p:cNvPr id="382980" name="Text Box 4"/>
          <p:cNvSpPr txBox="1">
            <a:spLocks noChangeArrowheads="1"/>
          </p:cNvSpPr>
          <p:nvPr/>
        </p:nvSpPr>
        <p:spPr bwMode="auto">
          <a:xfrm>
            <a:off x="0" y="962025"/>
            <a:ext cx="55181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Helix Nebula in Aquarius</a:t>
            </a:r>
          </a:p>
        </p:txBody>
      </p:sp>
      <p:pic>
        <p:nvPicPr>
          <p:cNvPr id="30725" name="Picture 4" descr="http://apod.nasa.gov/apod/image/0601/helix_spitzer_f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813" y="1558925"/>
            <a:ext cx="4548187" cy="529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" name="Text Box 4"/>
          <p:cNvSpPr txBox="1">
            <a:spLocks noChangeArrowheads="1"/>
          </p:cNvSpPr>
          <p:nvPr/>
        </p:nvSpPr>
        <p:spPr bwMode="auto">
          <a:xfrm>
            <a:off x="5064125" y="6189663"/>
            <a:ext cx="34353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IR (Spitzer) image</a:t>
            </a:r>
          </a:p>
        </p:txBody>
      </p:sp>
    </p:spTree>
    <p:extLst>
      <p:ext uri="{BB962C8B-B14F-4D97-AF65-F5344CB8AC3E}">
        <p14:creationId xmlns:p14="http://schemas.microsoft.com/office/powerpoint/2010/main" val="2724291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2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2980" grpId="0"/>
      <p:bldP spid="16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536700" y="0"/>
            <a:ext cx="5751513" cy="688975"/>
          </a:xfrm>
        </p:spPr>
        <p:txBody>
          <a:bodyPr/>
          <a:lstStyle/>
          <a:p>
            <a:pPr eaLnBrk="1" hangingPunct="1"/>
            <a:r>
              <a:rPr lang="en-US" altLang="en-US" sz="4000"/>
              <a:t>Planetary Nebulae</a:t>
            </a:r>
          </a:p>
        </p:txBody>
      </p:sp>
      <p:pic>
        <p:nvPicPr>
          <p:cNvPr id="33795" name="Picture 3" descr="PNa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808038"/>
            <a:ext cx="9161463" cy="604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2462213" y="6338888"/>
            <a:ext cx="375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Ant Nebula</a:t>
            </a:r>
          </a:p>
        </p:txBody>
      </p:sp>
    </p:spTree>
    <p:extLst>
      <p:ext uri="{BB962C8B-B14F-4D97-AF65-F5344CB8AC3E}">
        <p14:creationId xmlns:p14="http://schemas.microsoft.com/office/powerpoint/2010/main" val="227335082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536700" y="0"/>
            <a:ext cx="5751513" cy="688975"/>
          </a:xfrm>
        </p:spPr>
        <p:txBody>
          <a:bodyPr/>
          <a:lstStyle/>
          <a:p>
            <a:pPr eaLnBrk="1" hangingPunct="1"/>
            <a:r>
              <a:rPr lang="en-US" altLang="en-US" sz="4000"/>
              <a:t>Planetary Nebulae</a:t>
            </a:r>
          </a:p>
        </p:txBody>
      </p:sp>
      <p:pic>
        <p:nvPicPr>
          <p:cNvPr id="34819" name="Picture 3" descr="PNeg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31838"/>
            <a:ext cx="5241925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649288" y="684213"/>
            <a:ext cx="375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Egg Nebula</a:t>
            </a:r>
          </a:p>
        </p:txBody>
      </p:sp>
      <p:pic>
        <p:nvPicPr>
          <p:cNvPr id="34821" name="Picture 5" descr="PNrottenEg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00600"/>
            <a:ext cx="4827588" cy="131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7078" name="Text Box 6"/>
          <p:cNvSpPr txBox="1">
            <a:spLocks noChangeArrowheads="1"/>
          </p:cNvSpPr>
          <p:nvPr/>
        </p:nvSpPr>
        <p:spPr bwMode="auto">
          <a:xfrm>
            <a:off x="355600" y="4281488"/>
            <a:ext cx="39560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Rotten Egg Nebula</a:t>
            </a:r>
          </a:p>
        </p:txBody>
      </p:sp>
      <p:pic>
        <p:nvPicPr>
          <p:cNvPr id="34823" name="Picture 7" descr="PNbutterfl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900" y="2362200"/>
            <a:ext cx="4737100" cy="263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7080" name="Text Box 8"/>
          <p:cNvSpPr txBox="1">
            <a:spLocks noChangeArrowheads="1"/>
          </p:cNvSpPr>
          <p:nvPr/>
        </p:nvSpPr>
        <p:spPr bwMode="auto">
          <a:xfrm>
            <a:off x="4989513" y="1897063"/>
            <a:ext cx="37592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Butterfly Nebula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819650" y="4951413"/>
            <a:ext cx="4324350" cy="18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The carbon &amp; nitrogen atoms you’re made of were once in one of these!!!</a:t>
            </a:r>
          </a:p>
        </p:txBody>
      </p:sp>
    </p:spTree>
    <p:extLst>
      <p:ext uri="{BB962C8B-B14F-4D97-AF65-F5344CB8AC3E}">
        <p14:creationId xmlns:p14="http://schemas.microsoft.com/office/powerpoint/2010/main" val="2406356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11" descr="http://www.spacetelescope.org/static/archives/images/large/opo9738d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" t="15604" r="1945" b="8005"/>
          <a:stretch>
            <a:fillRect/>
          </a:stretch>
        </p:blipFill>
        <p:spPr bwMode="auto">
          <a:xfrm>
            <a:off x="230188" y="0"/>
            <a:ext cx="86836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>
          <a:xfrm>
            <a:off x="1536700" y="0"/>
            <a:ext cx="5751513" cy="688975"/>
          </a:xfrm>
        </p:spPr>
        <p:txBody>
          <a:bodyPr/>
          <a:lstStyle/>
          <a:p>
            <a:pPr eaLnBrk="1" hangingPunct="1"/>
            <a:r>
              <a:rPr lang="en-US" altLang="en-US" sz="4000"/>
              <a:t>Planetary Nebulae</a:t>
            </a:r>
          </a:p>
        </p:txBody>
      </p:sp>
      <p:sp>
        <p:nvSpPr>
          <p:cNvPr id="387078" name="Text Box 6"/>
          <p:cNvSpPr txBox="1">
            <a:spLocks noChangeArrowheads="1"/>
          </p:cNvSpPr>
          <p:nvPr/>
        </p:nvSpPr>
        <p:spPr bwMode="auto">
          <a:xfrm>
            <a:off x="231775" y="6338888"/>
            <a:ext cx="25495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NGC 6826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6684963" y="5473700"/>
            <a:ext cx="222885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We are all made of               star stuff!</a:t>
            </a:r>
          </a:p>
        </p:txBody>
      </p:sp>
    </p:spTree>
    <p:extLst>
      <p:ext uri="{BB962C8B-B14F-4D97-AF65-F5344CB8AC3E}">
        <p14:creationId xmlns:p14="http://schemas.microsoft.com/office/powerpoint/2010/main" val="3497748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 descr="CloudCollapseToSolarSyst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3529013" y="5100638"/>
            <a:ext cx="5243512" cy="131445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Cloud Collapse to solar system</a:t>
            </a:r>
          </a:p>
        </p:txBody>
      </p:sp>
    </p:spTree>
    <p:extLst>
      <p:ext uri="{BB962C8B-B14F-4D97-AF65-F5344CB8AC3E}">
        <p14:creationId xmlns:p14="http://schemas.microsoft.com/office/powerpoint/2010/main" val="337857496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11" descr="http://www.spacetelescope.org/static/archives/images/large/opo9738d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" t="15604" r="1945" b="8005"/>
          <a:stretch>
            <a:fillRect/>
          </a:stretch>
        </p:blipFill>
        <p:spPr bwMode="auto">
          <a:xfrm>
            <a:off x="230188" y="0"/>
            <a:ext cx="86836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>
          <a:xfrm>
            <a:off x="1536700" y="0"/>
            <a:ext cx="5751513" cy="688975"/>
          </a:xfrm>
        </p:spPr>
        <p:txBody>
          <a:bodyPr/>
          <a:lstStyle/>
          <a:p>
            <a:pPr eaLnBrk="1" hangingPunct="1"/>
            <a:r>
              <a:rPr lang="en-US" altLang="en-US" sz="4000"/>
              <a:t>Planetary Nebulae</a:t>
            </a:r>
          </a:p>
        </p:txBody>
      </p:sp>
      <p:sp>
        <p:nvSpPr>
          <p:cNvPr id="387078" name="Text Box 6"/>
          <p:cNvSpPr txBox="1">
            <a:spLocks noChangeArrowheads="1"/>
          </p:cNvSpPr>
          <p:nvPr/>
        </p:nvSpPr>
        <p:spPr bwMode="auto">
          <a:xfrm>
            <a:off x="231775" y="6338888"/>
            <a:ext cx="25495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NGC 6826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6684963" y="5473700"/>
            <a:ext cx="222885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We are all made of               star stuff!</a:t>
            </a:r>
          </a:p>
        </p:txBody>
      </p:sp>
      <p:pic>
        <p:nvPicPr>
          <p:cNvPr id="39949" name="Picture 13" descr="http://gbphotodidactical.ca/images/wallpaper-25-fs-0-space-planetary-nebula-f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24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994762" y="2536099"/>
            <a:ext cx="515447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Our ancient ancestors …</a:t>
            </a:r>
          </a:p>
        </p:txBody>
      </p:sp>
    </p:spTree>
    <p:extLst>
      <p:ext uri="{BB962C8B-B14F-4D97-AF65-F5344CB8AC3E}">
        <p14:creationId xmlns:p14="http://schemas.microsoft.com/office/powerpoint/2010/main" val="287715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0"/>
                                        <p:tgtEl>
                                          <p:spTgt spid="39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Exploring the STARS!</a:t>
            </a:r>
          </a:p>
        </p:txBody>
      </p:sp>
      <p:sp>
        <p:nvSpPr>
          <p:cNvPr id="337926" name="WordArt 6"/>
          <p:cNvSpPr>
            <a:spLocks noChangeArrowheads="1" noChangeShapeType="1" noTextEdit="1"/>
          </p:cNvSpPr>
          <p:nvPr/>
        </p:nvSpPr>
        <p:spPr bwMode="auto">
          <a:xfrm rot="20525623">
            <a:off x="173687" y="1963982"/>
            <a:ext cx="8762399" cy="2843379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FadeLeft">
              <a:avLst>
                <a:gd name="adj" fmla="val 33333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>
                  <a:noFill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2700000" scaled="1"/>
                </a:gradFill>
                <a:effectLst>
                  <a:outerShdw sy="50000" rotWithShape="0">
                    <a:srgbClr val="FF0000"/>
                  </a:outerShdw>
                </a:effectLst>
                <a:uLnTx/>
                <a:uFillTx/>
                <a:latin typeface="Algerian" panose="04020705040A02060702" pitchFamily="82" charset="0"/>
                <a:ea typeface="+mn-ea"/>
                <a:cs typeface="Arial" charset="0"/>
              </a:rPr>
              <a:t>The Adventure Continues!</a:t>
            </a:r>
          </a:p>
        </p:txBody>
      </p:sp>
    </p:spTree>
    <p:extLst>
      <p:ext uri="{BB962C8B-B14F-4D97-AF65-F5344CB8AC3E}">
        <p14:creationId xmlns:p14="http://schemas.microsoft.com/office/powerpoint/2010/main" val="3675845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79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79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37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31825"/>
          </a:xfrm>
        </p:spPr>
        <p:txBody>
          <a:bodyPr/>
          <a:lstStyle/>
          <a:p>
            <a:pPr eaLnBrk="1" hangingPunct="1"/>
            <a:r>
              <a:rPr lang="en-US" altLang="en-US" dirty="0"/>
              <a:t>Star Birth in Orion</a:t>
            </a:r>
          </a:p>
        </p:txBody>
      </p:sp>
      <p:pic>
        <p:nvPicPr>
          <p:cNvPr id="27651" name="Picture 3" descr="OrionProplidsCol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18" b="16223"/>
          <a:stretch>
            <a:fillRect/>
          </a:stretch>
        </p:blipFill>
        <p:spPr bwMode="auto">
          <a:xfrm>
            <a:off x="4573588" y="711200"/>
            <a:ext cx="4570412" cy="228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5" descr="OrionProplids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198" r="39380"/>
          <a:stretch>
            <a:fillRect/>
          </a:stretch>
        </p:blipFill>
        <p:spPr bwMode="auto">
          <a:xfrm>
            <a:off x="4895850" y="4937125"/>
            <a:ext cx="4159250" cy="89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6" descr="OrionProplidsCol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322"/>
          <a:stretch>
            <a:fillRect/>
          </a:stretch>
        </p:blipFill>
        <p:spPr bwMode="auto">
          <a:xfrm>
            <a:off x="0" y="711200"/>
            <a:ext cx="4570413" cy="226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7" descr="OrionProplidsCol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716"/>
          <a:stretch>
            <a:fillRect/>
          </a:stretch>
        </p:blipFill>
        <p:spPr bwMode="auto">
          <a:xfrm>
            <a:off x="2397125" y="2971800"/>
            <a:ext cx="4933950" cy="95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Picture 8" descr="OrionProplids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00"/>
          <a:stretch>
            <a:fillRect/>
          </a:stretch>
        </p:blipFill>
        <p:spPr bwMode="auto">
          <a:xfrm>
            <a:off x="376238" y="4237038"/>
            <a:ext cx="4570412" cy="229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187432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/>
              <a:t>What Makes A Star?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2288" y="1063625"/>
            <a:ext cx="8226425" cy="3711575"/>
          </a:xfrm>
        </p:spPr>
        <p:txBody>
          <a:bodyPr/>
          <a:lstStyle/>
          <a:p>
            <a:pPr eaLnBrk="1" hangingPunct="1"/>
            <a:r>
              <a:rPr lang="en-US" altLang="en-US"/>
              <a:t>Nuclear Fusion</a:t>
            </a:r>
          </a:p>
          <a:p>
            <a:pPr lvl="1" eaLnBrk="1" hangingPunct="1"/>
            <a:r>
              <a:rPr lang="en-US" altLang="en-US"/>
              <a:t> Light elements combine to make heavier elements.</a:t>
            </a:r>
          </a:p>
        </p:txBody>
      </p:sp>
      <p:pic>
        <p:nvPicPr>
          <p:cNvPr id="34820" name="Picture 4" descr="AACHDEJ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0" r="3999"/>
          <a:stretch>
            <a:fillRect/>
          </a:stretch>
        </p:blipFill>
        <p:spPr bwMode="auto">
          <a:xfrm>
            <a:off x="3260725" y="2411413"/>
            <a:ext cx="5942013" cy="449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414338" y="3225800"/>
            <a:ext cx="2527300" cy="1781175"/>
          </a:xfrm>
          <a:prstGeom prst="rect">
            <a:avLst/>
          </a:prstGeom>
          <a:noFill/>
          <a:ln>
            <a:noFill/>
          </a:ln>
          <a:effectLst>
            <a:outerShdw dist="50800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Hydrogen fuses to Helium</a:t>
            </a:r>
            <a:endParaRPr kumimoji="0" lang="en-US" altLang="en-US" sz="28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 pitchFamily="66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40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4" name="Rectangle 6"/>
          <p:cNvSpPr>
            <a:spLocks noChangeArrowheads="1"/>
          </p:cNvSpPr>
          <p:nvPr/>
        </p:nvSpPr>
        <p:spPr bwMode="auto">
          <a:xfrm>
            <a:off x="0" y="3308088"/>
            <a:ext cx="9144000" cy="3186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ebdings" pitchFamily="18" charset="2"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Fusing 1 kg of Hydrogen to Helium                     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would yield                                                  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175 MILLION kWh                              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of energy</a:t>
            </a:r>
            <a:r>
              <a:rPr lang="en-US" sz="3600" dirty="0">
                <a:solidFill>
                  <a:srgbClr val="FFFF00"/>
                </a:solidFill>
                <a:latin typeface="Comic Sans MS" pitchFamily="66" charset="0"/>
              </a:rPr>
              <a:t>,                                                   </a:t>
            </a:r>
            <a:r>
              <a:rPr lang="en-US" sz="4400" dirty="0">
                <a:solidFill>
                  <a:srgbClr val="FFFF00"/>
                </a:solidFill>
                <a:latin typeface="Comic Sans MS" pitchFamily="66" charset="0"/>
              </a:rPr>
              <a:t>worth $22.7 million at 13¢/kWh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 pitchFamily="66" charset="0"/>
              <a:ea typeface="+mn-ea"/>
              <a:cs typeface="Arial" charset="0"/>
            </a:endParaRPr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Energy Of Fusion: Solar Power</a:t>
            </a:r>
          </a:p>
        </p:txBody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769938"/>
            <a:ext cx="8526463" cy="2462212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en-US" altLang="en-US" sz="2600" dirty="0"/>
              <a:t>Convert 1 kg of H to He:</a:t>
            </a:r>
          </a:p>
          <a:p>
            <a:pPr marL="400050" lvl="1" indent="-171450" eaLnBrk="1" hangingPunct="1">
              <a:buFont typeface="Webdings" pitchFamily="18" charset="2"/>
              <a:buNone/>
            </a:pPr>
            <a:r>
              <a:rPr lang="en-US" altLang="en-US" sz="2600" dirty="0"/>
              <a:t> 0.7% ( = 7 grams) becomes energy</a:t>
            </a:r>
          </a:p>
          <a:p>
            <a:pPr marL="400050" lvl="1" indent="-171450" eaLnBrk="1" hangingPunct="1">
              <a:buFont typeface="Webdings" pitchFamily="18" charset="2"/>
              <a:buNone/>
            </a:pPr>
            <a:r>
              <a:rPr lang="en-US" altLang="en-US" sz="2600" dirty="0"/>
              <a:t> by E = mc</a:t>
            </a:r>
            <a:r>
              <a:rPr lang="en-US" altLang="en-US" sz="2600" baseline="30000" dirty="0"/>
              <a:t>2</a:t>
            </a:r>
            <a:r>
              <a:rPr lang="en-US" altLang="en-US" sz="2600" dirty="0"/>
              <a:t>,</a:t>
            </a:r>
          </a:p>
          <a:p>
            <a:pPr marL="400050" lvl="1" indent="-171450" eaLnBrk="1" hangingPunct="1">
              <a:buFont typeface="Webdings" pitchFamily="18" charset="2"/>
              <a:buNone/>
            </a:pPr>
            <a:r>
              <a:rPr lang="en-US" altLang="en-US" sz="2600" dirty="0"/>
              <a:t>(0.007 kg)x(3.0 x 10</a:t>
            </a:r>
            <a:r>
              <a:rPr lang="en-US" altLang="en-US" sz="2600" baseline="30000" dirty="0"/>
              <a:t>8</a:t>
            </a:r>
            <a:r>
              <a:rPr lang="en-US" altLang="en-US" sz="2600" dirty="0"/>
              <a:t> m/s)</a:t>
            </a:r>
            <a:r>
              <a:rPr lang="en-US" altLang="en-US" sz="2600" baseline="30000" dirty="0"/>
              <a:t>2 	</a:t>
            </a:r>
            <a:r>
              <a:rPr lang="en-US" altLang="en-US" sz="2600" dirty="0"/>
              <a:t>= 630 trillion Joules</a:t>
            </a:r>
          </a:p>
          <a:p>
            <a:pPr marL="400050" lvl="1" indent="-171450" eaLnBrk="1" hangingPunct="1">
              <a:buFont typeface="Webdings" pitchFamily="18" charset="2"/>
              <a:buNone/>
            </a:pPr>
            <a:r>
              <a:rPr lang="en-US" altLang="en-US" sz="2600" dirty="0"/>
              <a:t>						= 175 million kWh</a:t>
            </a:r>
          </a:p>
          <a:p>
            <a:pPr marL="400050" lvl="1" indent="-171450" eaLnBrk="1" hangingPunct="1">
              <a:buFont typeface="Webdings" pitchFamily="18" charset="2"/>
              <a:buNone/>
            </a:pPr>
            <a:r>
              <a:rPr lang="en-US" altLang="en-US" sz="1000" dirty="0"/>
              <a:t>	</a:t>
            </a:r>
            <a:r>
              <a:rPr lang="en-US" altLang="en-US" sz="500" dirty="0"/>
              <a:t>				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4918229" y="679142"/>
            <a:ext cx="4225771" cy="582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/>
          <a:lstStyle>
            <a:lvl1pPr marL="342900" indent="-342900" eaLnBrk="0" hangingPunct="0">
              <a:tabLst>
                <a:tab pos="48577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400050" indent="-171450" eaLnBrk="0" hangingPunct="0">
              <a:tabLst>
                <a:tab pos="48577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48577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48577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48577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8577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8577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8577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8577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1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ebdings" pitchFamily="18" charset="2"/>
              <a:buNone/>
              <a:tabLst>
                <a:tab pos="4857750" algn="l"/>
              </a:tabLst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1 kWh = 3.6 </a:t>
            </a:r>
            <a:r>
              <a:rPr lang="en-US" altLang="en-US" sz="1600" dirty="0">
                <a:solidFill>
                  <a:srgbClr val="FFFF00"/>
                </a:solidFill>
                <a:latin typeface="Comic Sans MS" pitchFamily="66" charset="0"/>
              </a:rPr>
              <a:t>million 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Joules                                                                     = power to lift 1 liter of water 224 miles!!</a:t>
            </a:r>
            <a:endParaRPr kumimoji="0" lang="en-US" altLang="en-US" sz="1600" b="0" i="0" u="none" strike="noStrike" kern="1200" cap="none" spc="0" normalizeH="0" baseline="3000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 pitchFamily="66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355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9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9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997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/>
              <a:t>What Makes A Star?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6563" y="735013"/>
            <a:ext cx="7723187" cy="3711575"/>
          </a:xfrm>
        </p:spPr>
        <p:txBody>
          <a:bodyPr/>
          <a:lstStyle/>
          <a:p>
            <a:pPr eaLnBrk="1" hangingPunct="1"/>
            <a:r>
              <a:rPr lang="en-US" altLang="en-US"/>
              <a:t>Nuclear Fusion</a:t>
            </a:r>
          </a:p>
          <a:p>
            <a:pPr lvl="1" eaLnBrk="1" hangingPunct="1"/>
            <a:r>
              <a:rPr lang="en-US" altLang="en-US"/>
              <a:t> Light elements combine to make heavier elements.</a:t>
            </a:r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700088" y="3122613"/>
            <a:ext cx="2498725" cy="3106737"/>
          </a:xfrm>
          <a:prstGeom prst="rect">
            <a:avLst/>
          </a:prstGeom>
          <a:noFill/>
          <a:ln>
            <a:noFill/>
          </a:ln>
          <a:effectLst>
            <a:outerShdw dist="50800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Wingdings" pitchFamily="2" charset="2"/>
              <a:buChar char="¶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þ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^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c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Helium fuses to Carbon, Oxygen, Nitrogen …</a:t>
            </a:r>
            <a:endParaRPr kumimoji="0" lang="en-US" altLang="en-US" sz="28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 pitchFamily="66" charset="0"/>
              <a:ea typeface="+mn-ea"/>
              <a:cs typeface="Arial" charset="0"/>
            </a:endParaRPr>
          </a:p>
        </p:txBody>
      </p:sp>
      <p:pic>
        <p:nvPicPr>
          <p:cNvPr id="35845" name="Picture 5" descr="AACHDEK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57" r="4607"/>
          <a:stretch>
            <a:fillRect/>
          </a:stretch>
        </p:blipFill>
        <p:spPr bwMode="auto">
          <a:xfrm>
            <a:off x="3522663" y="2584450"/>
            <a:ext cx="5621337" cy="427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8156191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Default Design">
  <a:themeElements>
    <a:clrScheme name="Default Design 14">
      <a:dk1>
        <a:srgbClr val="000000"/>
      </a:dk1>
      <a:lt1>
        <a:srgbClr val="FFFF00"/>
      </a:lt1>
      <a:dk2>
        <a:srgbClr val="000000"/>
      </a:dk2>
      <a:lt2>
        <a:srgbClr val="FFFF00"/>
      </a:lt2>
      <a:accent1>
        <a:srgbClr val="66CCFF"/>
      </a:accent1>
      <a:accent2>
        <a:srgbClr val="3366FF"/>
      </a:accent2>
      <a:accent3>
        <a:srgbClr val="AAAAAA"/>
      </a:accent3>
      <a:accent4>
        <a:srgbClr val="DADA00"/>
      </a:accent4>
      <a:accent5>
        <a:srgbClr val="B8E2FF"/>
      </a:accent5>
      <a:accent6>
        <a:srgbClr val="2D5CE7"/>
      </a:accent6>
      <a:hlink>
        <a:srgbClr val="33CC33"/>
      </a:hlink>
      <a:folHlink>
        <a:srgbClr val="33CC33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FFF00"/>
        </a:lt1>
        <a:dk2>
          <a:srgbClr val="000000"/>
        </a:dk2>
        <a:lt2>
          <a:srgbClr val="FFFF00"/>
        </a:lt2>
        <a:accent1>
          <a:srgbClr val="66CCFF"/>
        </a:accent1>
        <a:accent2>
          <a:srgbClr val="3366FF"/>
        </a:accent2>
        <a:accent3>
          <a:srgbClr val="AAAAAA"/>
        </a:accent3>
        <a:accent4>
          <a:srgbClr val="DADA00"/>
        </a:accent4>
        <a:accent5>
          <a:srgbClr val="B8E2FF"/>
        </a:accent5>
        <a:accent6>
          <a:srgbClr val="2D5CE7"/>
        </a:accent6>
        <a:hlink>
          <a:srgbClr val="3366FF"/>
        </a:hlink>
        <a:folHlink>
          <a:srgbClr val="33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00000"/>
        </a:dk1>
        <a:lt1>
          <a:srgbClr val="FFFF00"/>
        </a:lt1>
        <a:dk2>
          <a:srgbClr val="000000"/>
        </a:dk2>
        <a:lt2>
          <a:srgbClr val="FFFF00"/>
        </a:lt2>
        <a:accent1>
          <a:srgbClr val="66CCFF"/>
        </a:accent1>
        <a:accent2>
          <a:srgbClr val="3366FF"/>
        </a:accent2>
        <a:accent3>
          <a:srgbClr val="AAAAAA"/>
        </a:accent3>
        <a:accent4>
          <a:srgbClr val="DADA00"/>
        </a:accent4>
        <a:accent5>
          <a:srgbClr val="B8E2FF"/>
        </a:accent5>
        <a:accent6>
          <a:srgbClr val="2D5CE7"/>
        </a:accent6>
        <a:hlink>
          <a:srgbClr val="33CC33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6_Default Design">
  <a:themeElements>
    <a:clrScheme name="Custom 1">
      <a:dk1>
        <a:srgbClr val="000000"/>
      </a:dk1>
      <a:lt1>
        <a:srgbClr val="FFFFFF"/>
      </a:lt1>
      <a:dk2>
        <a:srgbClr val="1F2123"/>
      </a:dk2>
      <a:lt2>
        <a:srgbClr val="FFFF00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FFFF00"/>
      </a:hlink>
      <a:folHlink>
        <a:srgbClr val="969696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8300</TotalTime>
  <Words>1984</Words>
  <Application>Microsoft Office PowerPoint</Application>
  <PresentationFormat>On-screen Show (4:3)</PresentationFormat>
  <Paragraphs>374</Paragraphs>
  <Slides>51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51</vt:i4>
      </vt:variant>
    </vt:vector>
  </HeadingPairs>
  <TitlesOfParts>
    <vt:vector size="66" baseType="lpstr">
      <vt:lpstr>MS Mincho</vt:lpstr>
      <vt:lpstr>Algerian</vt:lpstr>
      <vt:lpstr>Arial</vt:lpstr>
      <vt:lpstr>Calibri</vt:lpstr>
      <vt:lpstr>Comic Sans MS</vt:lpstr>
      <vt:lpstr>Jokerman</vt:lpstr>
      <vt:lpstr>Symbol</vt:lpstr>
      <vt:lpstr>Webdings</vt:lpstr>
      <vt:lpstr>Wingdings</vt:lpstr>
      <vt:lpstr>Wingdings 2</vt:lpstr>
      <vt:lpstr>Default Design</vt:lpstr>
      <vt:lpstr>4_Default Design</vt:lpstr>
      <vt:lpstr>2_Default Design</vt:lpstr>
      <vt:lpstr>1_Default Design</vt:lpstr>
      <vt:lpstr>6_Default Design</vt:lpstr>
      <vt:lpstr>SOAR: Lives of Stars</vt:lpstr>
      <vt:lpstr>The Lives of Stars</vt:lpstr>
      <vt:lpstr>Outline</vt:lpstr>
      <vt:lpstr>Outline</vt:lpstr>
      <vt:lpstr>Cloud Collapse to solar system</vt:lpstr>
      <vt:lpstr>Star Birth in Orion</vt:lpstr>
      <vt:lpstr>What Makes A Star?</vt:lpstr>
      <vt:lpstr>Energy Of Fusion: Solar Power</vt:lpstr>
      <vt:lpstr>What Makes A Star?</vt:lpstr>
      <vt:lpstr>What Makes A Star?</vt:lpstr>
      <vt:lpstr>Substance Of Life</vt:lpstr>
      <vt:lpstr>Outline</vt:lpstr>
      <vt:lpstr>Main Sequence Life</vt:lpstr>
      <vt:lpstr>Sol</vt:lpstr>
      <vt:lpstr>PowerPoint Presentation</vt:lpstr>
      <vt:lpstr>The Sun</vt:lpstr>
      <vt:lpstr>The Sun</vt:lpstr>
      <vt:lpstr>The Sun Today</vt:lpstr>
      <vt:lpstr>Solar Wind</vt:lpstr>
      <vt:lpstr>Solar Wind</vt:lpstr>
      <vt:lpstr>Coronal Mass Ejections: Solar Storms</vt:lpstr>
      <vt:lpstr>Sol’s Magnetic Field</vt:lpstr>
      <vt:lpstr>Sunspots from Magnetic Field</vt:lpstr>
      <vt:lpstr>Sunspots: Magnetic Hernias</vt:lpstr>
      <vt:lpstr>Sunspot Cycle</vt:lpstr>
      <vt:lpstr>Sunspot Cycle # 25</vt:lpstr>
      <vt:lpstr>Sunspot Cycle # 25</vt:lpstr>
      <vt:lpstr>Solar Storm History</vt:lpstr>
      <vt:lpstr>Solar Storm History</vt:lpstr>
      <vt:lpstr>Outline</vt:lpstr>
      <vt:lpstr>First Red Giant Stage</vt:lpstr>
      <vt:lpstr>Sol as a Red Giant</vt:lpstr>
      <vt:lpstr>Core of a Red Giant</vt:lpstr>
      <vt:lpstr>Helium “Flash”</vt:lpstr>
      <vt:lpstr>Post He-Flash Stars</vt:lpstr>
      <vt:lpstr>2nd Red Giant Stage</vt:lpstr>
      <vt:lpstr>Outline</vt:lpstr>
      <vt:lpstr>Planetary Nebula</vt:lpstr>
      <vt:lpstr>Planetary Nebulae</vt:lpstr>
      <vt:lpstr>Planetary Nebulae</vt:lpstr>
      <vt:lpstr>Planetary Nebulae</vt:lpstr>
      <vt:lpstr>Planetary Nebulae</vt:lpstr>
      <vt:lpstr>Planetary Nebulae</vt:lpstr>
      <vt:lpstr>Planetary Nebulae</vt:lpstr>
      <vt:lpstr>Planetary Nebulae</vt:lpstr>
      <vt:lpstr>Planetary Nebulae</vt:lpstr>
      <vt:lpstr>Planetary Nebulae</vt:lpstr>
      <vt:lpstr>Planetary Nebulae</vt:lpstr>
      <vt:lpstr>Planetary Nebulae</vt:lpstr>
      <vt:lpstr>Planetary Nebulae</vt:lpstr>
      <vt:lpstr>Exploring the STARS!</vt:lpstr>
    </vt:vector>
  </TitlesOfParts>
  <Company>St. Lawrence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Phys. 102: Introduction to Astronomy</dc:title>
  <dc:creator>Aileen A. O'Donoghue</dc:creator>
  <cp:lastModifiedBy>Aileen O'Donoghue</cp:lastModifiedBy>
  <cp:revision>333</cp:revision>
  <dcterms:created xsi:type="dcterms:W3CDTF">2003-08-29T12:21:18Z</dcterms:created>
  <dcterms:modified xsi:type="dcterms:W3CDTF">2026-09-16T19:31:59Z</dcterms:modified>
</cp:coreProperties>
</file>