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13" r:id="rId3"/>
    <p:sldId id="473" r:id="rId4"/>
    <p:sldId id="474" r:id="rId5"/>
    <p:sldId id="302" r:id="rId6"/>
    <p:sldId id="421" r:id="rId7"/>
    <p:sldId id="366" r:id="rId8"/>
    <p:sldId id="368" r:id="rId9"/>
    <p:sldId id="369" r:id="rId10"/>
    <p:sldId id="370" r:id="rId11"/>
    <p:sldId id="431" r:id="rId12"/>
    <p:sldId id="363" r:id="rId13"/>
    <p:sldId id="372" r:id="rId14"/>
    <p:sldId id="373" r:id="rId15"/>
    <p:sldId id="397" r:id="rId16"/>
    <p:sldId id="477" r:id="rId17"/>
    <p:sldId id="4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99CCFF"/>
    <a:srgbClr val="CCECFF"/>
    <a:srgbClr val="6600FF"/>
    <a:srgbClr val="0000FF"/>
    <a:srgbClr val="FFFFFF"/>
    <a:srgbClr val="777777"/>
    <a:srgbClr val="663300"/>
    <a:srgbClr val="AC162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0" autoAdjust="0"/>
    <p:restoredTop sz="95324" autoAdjust="0"/>
  </p:normalViewPr>
  <p:slideViewPr>
    <p:cSldViewPr snapToGrid="0">
      <p:cViewPr varScale="1">
        <p:scale>
          <a:sx n="117" d="100"/>
          <a:sy n="117" d="100"/>
        </p:scale>
        <p:origin x="8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2853A-BDE2-4500-B38A-7344E2B55DDE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B0FF7-C5C7-4AA6-9CC4-20960F42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B0FF7-C5C7-4AA6-9CC4-20960F429A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8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CCECFF"/>
                </a:solidFill>
                <a:effectLst>
                  <a:outerShdw dist="25400" dir="2700000" algn="ctr" rotWithShape="0">
                    <a:srgbClr val="000099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effectLst>
                  <a:outerShdw dist="25400" dir="2700000" algn="ctr" rotWithShape="0">
                    <a:srgbClr val="000099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5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8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40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13" y="1346200"/>
            <a:ext cx="7929562" cy="1835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rgbClr val="561043"/>
            </a:outerShdw>
          </a:effectLst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DBDCE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888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dist="25400" dir="2700000" algn="ctr" rotWithShape="0">
                    <a:srgbClr val="005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solidFill>
                  <a:srgbClr val="FFFFFF"/>
                </a:solidFill>
                <a:effectLst/>
              </a:defRPr>
            </a:lvl1pPr>
            <a:lvl2pPr marL="742950" indent="-285750">
              <a:buFontTx/>
              <a:buBlip>
                <a:blip r:embed="rId2"/>
              </a:buBlip>
              <a:defRPr>
                <a:solidFill>
                  <a:srgbClr val="FFFFFF"/>
                </a:solidFill>
                <a:effectLst/>
              </a:defRPr>
            </a:lvl2pPr>
            <a:lvl3pPr marL="1143000" indent="-228600">
              <a:buFontTx/>
              <a:buBlip>
                <a:blip r:embed="rId2"/>
              </a:buBlip>
              <a:defRPr>
                <a:solidFill>
                  <a:srgbClr val="FFFFFF"/>
                </a:solidFill>
                <a:effectLst/>
              </a:defRPr>
            </a:lvl3pPr>
            <a:lvl4pPr marL="1600200" indent="-228600">
              <a:buFontTx/>
              <a:buBlip>
                <a:blip r:embed="rId2"/>
              </a:buBlip>
              <a:defRPr>
                <a:solidFill>
                  <a:srgbClr val="FFFFFF"/>
                </a:solidFill>
                <a:effectLst/>
              </a:defRPr>
            </a:lvl4pPr>
            <a:lvl5pPr marL="2057400" indent="-228600">
              <a:buFontTx/>
              <a:buBlip>
                <a:blip r:embed="rId2"/>
              </a:buBlip>
              <a:defRPr>
                <a:solidFill>
                  <a:srgbClr val="FFFFFF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45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0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3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88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6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82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2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ED7985-0BEB-4777-AD92-23BB705BF888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344D56-2DFE-4223-BBA4-07E6AF0B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6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51560"/>
            <a:ext cx="868680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3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dist="25400" dir="2580000" algn="ctr" rotWithShape="0">
              <a:srgbClr val="800000"/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MS Mincho" panose="02020609040205080304" pitchFamily="49" charset="-128"/>
        <a:buChar char="♂"/>
        <a:defRPr sz="3200" kern="1200">
          <a:solidFill>
            <a:schemeClr val="tx1"/>
          </a:solidFill>
          <a:effectLst>
            <a:outerShdw dist="25400" dir="2700000" algn="ctr" rotWithShape="0">
              <a:srgbClr val="800000"/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MS Mincho" panose="02020609040205080304" pitchFamily="49" charset="-128"/>
        <a:buChar char="♂"/>
        <a:defRPr sz="2800" kern="1200">
          <a:solidFill>
            <a:schemeClr val="tx1"/>
          </a:solidFill>
          <a:effectLst>
            <a:outerShdw dist="25400" dir="2700000" algn="ctr" rotWithShape="0">
              <a:srgbClr val="800000"/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MS Mincho" panose="02020609040205080304" pitchFamily="49" charset="-128"/>
        <a:buChar char="♂"/>
        <a:defRPr sz="2400" kern="1200">
          <a:solidFill>
            <a:schemeClr val="tx1"/>
          </a:solidFill>
          <a:effectLst>
            <a:outerShdw dist="25400" dir="2700000" algn="ctr" rotWithShape="0">
              <a:srgbClr val="800000"/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MS Mincho" panose="02020609040205080304" pitchFamily="49" charset="-128"/>
        <a:buChar char="♂"/>
        <a:defRPr sz="2000" kern="1200">
          <a:solidFill>
            <a:schemeClr val="tx1"/>
          </a:solidFill>
          <a:effectLst>
            <a:outerShdw dist="25400" dir="2700000" algn="ctr" rotWithShape="0">
              <a:srgbClr val="800000"/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MS Mincho" panose="02020609040205080304" pitchFamily="49" charset="-128"/>
        <a:buChar char="♂"/>
        <a:defRPr sz="2000" kern="1200">
          <a:solidFill>
            <a:schemeClr val="tx1"/>
          </a:solidFill>
          <a:effectLst>
            <a:outerShdw dist="25400" dir="2700000" algn="ctr" rotWithShape="0">
              <a:srgbClr val="8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1141413"/>
            <a:ext cx="8683625" cy="54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ö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4365"/>
            <a:ext cx="9144000" cy="1935678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6000" dirty="0" smtClean="0">
                <a:solidFill>
                  <a:schemeClr val="bg1"/>
                </a:solidFill>
                <a:latin typeface="Goudy Old Style" pitchFamily="18" charset="0"/>
              </a:rPr>
              <a:t>Einstein, Gravity, and </a:t>
            </a:r>
            <a:r>
              <a:rPr lang="en-US" altLang="en-US" sz="6000" dirty="0" err="1" smtClean="0">
                <a:solidFill>
                  <a:schemeClr val="bg1"/>
                </a:solidFill>
                <a:latin typeface="Goudy Old Style" pitchFamily="18" charset="0"/>
              </a:rPr>
              <a:t>Multimessenger</a:t>
            </a:r>
            <a:r>
              <a:rPr lang="en-US" altLang="en-US" sz="6000" dirty="0" smtClean="0">
                <a:solidFill>
                  <a:schemeClr val="bg1"/>
                </a:solidFill>
                <a:latin typeface="Goudy Old Style" pitchFamily="18" charset="0"/>
              </a:rPr>
              <a:t> Astronomy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2554024"/>
            <a:ext cx="9144000" cy="108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Goudy Old Style" pitchFamily="18" charset="0"/>
              </a:rPr>
              <a:t>Dr. Aileen A. O’Donoghue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Goudy Old Style" pitchFamily="18" charset="0"/>
              </a:rPr>
              <a:t>Henry Priest Professor of Physics</a:t>
            </a:r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5181600" y="6629400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US" altLang="en-US" sz="900" smtClean="0">
                <a:solidFill>
                  <a:srgbClr val="663300"/>
                </a:solidFill>
              </a:rPr>
              <a:t>© Copyright, Dr. Aileen A. O’Donoghue, St. Lawrence University</a:t>
            </a:r>
          </a:p>
        </p:txBody>
      </p:sp>
      <p:sp>
        <p:nvSpPr>
          <p:cNvPr id="2" name="AutoShape 2" descr="STM Logo"/>
          <p:cNvSpPr>
            <a:spLocks noChangeAspect="1" noChangeArrowheads="1"/>
          </p:cNvSpPr>
          <p:nvPr/>
        </p:nvSpPr>
        <p:spPr bwMode="auto">
          <a:xfrm>
            <a:off x="155575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STM Logo"/>
          <p:cNvSpPr>
            <a:spLocks noChangeAspect="1" noChangeArrowheads="1"/>
          </p:cNvSpPr>
          <p:nvPr/>
        </p:nvSpPr>
        <p:spPr bwMode="auto">
          <a:xfrm>
            <a:off x="307975" y="-1676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4B0014"/>
          </a:solidFill>
          <a:ln>
            <a:solidFill>
              <a:srgbClr val="4B00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11123"/>
          <a:stretch/>
        </p:blipFill>
        <p:spPr>
          <a:xfrm>
            <a:off x="2279276" y="0"/>
            <a:ext cx="4585448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74" y="3884880"/>
            <a:ext cx="2743200" cy="2716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7" y="4385782"/>
            <a:ext cx="2743200" cy="171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: Einstein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1560"/>
            <a:ext cx="8686800" cy="1482090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sz="4000" dirty="0" smtClean="0"/>
              <a:t>“Mass tells space how to curve, space tells mass how to move.”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71600" y="2461260"/>
            <a:ext cx="7524750" cy="81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buFontTx/>
              <a:buNone/>
            </a:pPr>
            <a:r>
              <a:rPr lang="en-US" sz="4000" dirty="0" smtClean="0"/>
              <a:t>- Albert Einstein, 1915</a:t>
            </a:r>
          </a:p>
        </p:txBody>
      </p:sp>
      <p:sp>
        <p:nvSpPr>
          <p:cNvPr id="4" name="AutoShape 2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http://u.arizona.edu/~sgralla/spacetim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9" y="3035299"/>
            <a:ext cx="7908323" cy="36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3270885"/>
            <a:ext cx="9144000" cy="653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Tx/>
              <a:buNone/>
            </a:pPr>
            <a:r>
              <a:rPr lang="en-US" sz="3200" dirty="0" smtClean="0"/>
              <a:t>… and mass tells time how to flow …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6023610"/>
            <a:ext cx="9144000" cy="653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Tx/>
              <a:buNone/>
            </a:pPr>
            <a:r>
              <a:rPr lang="en-US" sz="3200" dirty="0" smtClean="0"/>
              <a:t>the GPS system must account for this!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1525" y="5543657"/>
            <a:ext cx="299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Gravity slows time!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9145" y="3953024"/>
            <a:ext cx="7005710" cy="144655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Warp should be in 3-D … but I can’t draw that!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0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5-Point Star 16"/>
          <p:cNvSpPr>
            <a:spLocks noChangeAspect="1"/>
          </p:cNvSpPr>
          <p:nvPr/>
        </p:nvSpPr>
        <p:spPr>
          <a:xfrm>
            <a:off x="8182303" y="3421117"/>
            <a:ext cx="228600" cy="228600"/>
          </a:xfrm>
          <a:prstGeom prst="star5">
            <a:avLst/>
          </a:prstGeom>
          <a:solidFill>
            <a:srgbClr val="FFFFFF">
              <a:alpha val="50196"/>
            </a:srgbClr>
          </a:solidFill>
          <a:ln w="317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>
            <a:spLocks noChangeAspect="1"/>
          </p:cNvSpPr>
          <p:nvPr/>
        </p:nvSpPr>
        <p:spPr>
          <a:xfrm>
            <a:off x="8182303" y="3421117"/>
            <a:ext cx="228600" cy="228600"/>
          </a:xfrm>
          <a:prstGeom prst="star5">
            <a:avLst/>
          </a:prstGeom>
          <a:solidFill>
            <a:srgbClr val="FFFFFF">
              <a:alpha val="50196"/>
            </a:srgbClr>
          </a:solidFill>
          <a:ln w="317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: Einstein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also tells light how to bend …</a:t>
            </a:r>
          </a:p>
          <a:p>
            <a:pPr lvl="1"/>
            <a:r>
              <a:rPr lang="en-US" dirty="0" smtClean="0"/>
              <a:t>positions of stars seem to change behind Sun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http://www.space.com/images/i/000/005/972/i02/sun-photo-solar-filament-101118-02.jpg?1294094311?interpolation=lanczos-none&amp;downsize=640:*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7652" b="7479"/>
          <a:stretch/>
        </p:blipFill>
        <p:spPr bwMode="auto">
          <a:xfrm>
            <a:off x="4558039" y="3659782"/>
            <a:ext cx="2081542" cy="18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Point Star 3"/>
          <p:cNvSpPr>
            <a:spLocks noChangeAspect="1"/>
          </p:cNvSpPr>
          <p:nvPr/>
        </p:nvSpPr>
        <p:spPr>
          <a:xfrm>
            <a:off x="8182303" y="3421117"/>
            <a:ext cx="228600" cy="228600"/>
          </a:xfrm>
          <a:prstGeom prst="star5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https://static.pexels.com/photos/2422/sky-earth-galaxy-universe-lar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t="5828" r="4087" b="10091"/>
          <a:stretch/>
        </p:blipFill>
        <p:spPr bwMode="auto">
          <a:xfrm>
            <a:off x="993228" y="4089538"/>
            <a:ext cx="993226" cy="9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788276" y="3531476"/>
            <a:ext cx="7173310" cy="0"/>
          </a:xfrm>
          <a:prstGeom prst="line">
            <a:avLst/>
          </a:prstGeom>
          <a:ln w="3175"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514475" y="3533775"/>
            <a:ext cx="6438900" cy="609600"/>
          </a:xfrm>
          <a:custGeom>
            <a:avLst/>
            <a:gdLst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3429000 w 6438900"/>
              <a:gd name="connsiteY2" fmla="*/ 57150 h 609600"/>
              <a:gd name="connsiteX3" fmla="*/ 2628900 w 6438900"/>
              <a:gd name="connsiteY3" fmla="*/ 419100 h 609600"/>
              <a:gd name="connsiteX4" fmla="*/ 0 w 6438900"/>
              <a:gd name="connsiteY4" fmla="*/ 609600 h 609600"/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3429000 w 6438900"/>
              <a:gd name="connsiteY2" fmla="*/ 57150 h 609600"/>
              <a:gd name="connsiteX3" fmla="*/ 2381250 w 6438900"/>
              <a:gd name="connsiteY3" fmla="*/ 238125 h 609600"/>
              <a:gd name="connsiteX4" fmla="*/ 0 w 6438900"/>
              <a:gd name="connsiteY4" fmla="*/ 609600 h 609600"/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2381250 w 6438900"/>
              <a:gd name="connsiteY2" fmla="*/ 238125 h 609600"/>
              <a:gd name="connsiteX3" fmla="*/ 0 w 6438900"/>
              <a:gd name="connsiteY3" fmla="*/ 609600 h 609600"/>
              <a:gd name="connsiteX0" fmla="*/ 6438900 w 6438900"/>
              <a:gd name="connsiteY0" fmla="*/ 14816 h 624416"/>
              <a:gd name="connsiteX1" fmla="*/ 4219575 w 6438900"/>
              <a:gd name="connsiteY1" fmla="*/ 14816 h 624416"/>
              <a:gd name="connsiteX2" fmla="*/ 2362200 w 6438900"/>
              <a:gd name="connsiteY2" fmla="*/ 214841 h 624416"/>
              <a:gd name="connsiteX3" fmla="*/ 0 w 6438900"/>
              <a:gd name="connsiteY3" fmla="*/ 624416 h 624416"/>
              <a:gd name="connsiteX0" fmla="*/ 6438900 w 6438900"/>
              <a:gd name="connsiteY0" fmla="*/ 16933 h 626533"/>
              <a:gd name="connsiteX1" fmla="*/ 4219575 w 6438900"/>
              <a:gd name="connsiteY1" fmla="*/ 16933 h 626533"/>
              <a:gd name="connsiteX2" fmla="*/ 2362200 w 6438900"/>
              <a:gd name="connsiteY2" fmla="*/ 245533 h 626533"/>
              <a:gd name="connsiteX3" fmla="*/ 0 w 6438900"/>
              <a:gd name="connsiteY3" fmla="*/ 626533 h 626533"/>
              <a:gd name="connsiteX0" fmla="*/ 6438900 w 6438900"/>
              <a:gd name="connsiteY0" fmla="*/ 16933 h 626533"/>
              <a:gd name="connsiteX1" fmla="*/ 4219575 w 6438900"/>
              <a:gd name="connsiteY1" fmla="*/ 16933 h 626533"/>
              <a:gd name="connsiteX2" fmla="*/ 2362200 w 6438900"/>
              <a:gd name="connsiteY2" fmla="*/ 245533 h 626533"/>
              <a:gd name="connsiteX3" fmla="*/ 0 w 6438900"/>
              <a:gd name="connsiteY3" fmla="*/ 626533 h 626533"/>
              <a:gd name="connsiteX0" fmla="*/ 6438900 w 6438900"/>
              <a:gd name="connsiteY0" fmla="*/ 16933 h 626533"/>
              <a:gd name="connsiteX1" fmla="*/ 4219575 w 6438900"/>
              <a:gd name="connsiteY1" fmla="*/ 16933 h 626533"/>
              <a:gd name="connsiteX2" fmla="*/ 2362200 w 6438900"/>
              <a:gd name="connsiteY2" fmla="*/ 245533 h 626533"/>
              <a:gd name="connsiteX3" fmla="*/ 0 w 6438900"/>
              <a:gd name="connsiteY3" fmla="*/ 626533 h 626533"/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2362200 w 6438900"/>
              <a:gd name="connsiteY2" fmla="*/ 228600 h 609600"/>
              <a:gd name="connsiteX3" fmla="*/ 0 w 64389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8900" h="609600">
                <a:moveTo>
                  <a:pt x="6438900" y="0"/>
                </a:moveTo>
                <a:lnTo>
                  <a:pt x="4219575" y="0"/>
                </a:lnTo>
                <a:cubicBezTo>
                  <a:pt x="3540125" y="38100"/>
                  <a:pt x="3065462" y="127000"/>
                  <a:pt x="2362200" y="228600"/>
                </a:cubicBezTo>
                <a:cubicBezTo>
                  <a:pt x="1790700" y="320675"/>
                  <a:pt x="1152525" y="407987"/>
                  <a:pt x="0" y="609600"/>
                </a:cubicBezTo>
              </a:path>
            </a:pathLst>
          </a:custGeom>
          <a:noFill/>
          <a:ln w="952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1007" y="2829848"/>
            <a:ext cx="270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Light ray from star in Newton’s universe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3429" y="4089154"/>
            <a:ext cx="2506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Light ray from star in Einstein’s universe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545428" y="3049758"/>
            <a:ext cx="6460081" cy="1086474"/>
          </a:xfrm>
          <a:prstGeom prst="line">
            <a:avLst/>
          </a:prstGeom>
          <a:ln w="1905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84694" y="2262283"/>
            <a:ext cx="319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Apparent position of star visible during eclipse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4126" y="3752957"/>
            <a:ext cx="2087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First observed by Arthur Eddington in 1919!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-0.0800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2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/>
          <p:cNvSpPr>
            <a:spLocks noChangeAspect="1"/>
          </p:cNvSpPr>
          <p:nvPr/>
        </p:nvSpPr>
        <p:spPr>
          <a:xfrm>
            <a:off x="8182303" y="3421117"/>
            <a:ext cx="228600" cy="228600"/>
          </a:xfrm>
          <a:prstGeom prst="star5">
            <a:avLst/>
          </a:prstGeom>
          <a:solidFill>
            <a:srgbClr val="FFFFFF">
              <a:alpha val="50196"/>
            </a:srgbClr>
          </a:solidFill>
          <a:ln w="317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>
            <a:spLocks noChangeAspect="1"/>
          </p:cNvSpPr>
          <p:nvPr/>
        </p:nvSpPr>
        <p:spPr>
          <a:xfrm>
            <a:off x="8182303" y="3421117"/>
            <a:ext cx="228600" cy="228600"/>
          </a:xfrm>
          <a:prstGeom prst="star5">
            <a:avLst/>
          </a:prstGeom>
          <a:solidFill>
            <a:srgbClr val="FFFFFF">
              <a:alpha val="50196"/>
            </a:srgbClr>
          </a:solidFill>
          <a:ln w="3175">
            <a:solidFill>
              <a:srgbClr val="FFFFFF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Spacetime</a:t>
            </a:r>
            <a:r>
              <a:rPr lang="en-US" dirty="0"/>
              <a:t>: Einstein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also tells light how to bend …</a:t>
            </a:r>
          </a:p>
          <a:p>
            <a:pPr lvl="1"/>
            <a:r>
              <a:rPr lang="en-US" dirty="0" smtClean="0"/>
              <a:t>positions of stars seem to change behind Sun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http://www.space.com/images/i/000/005/972/i02/sun-photo-solar-filament-101118-02.jpg?1294094311?interpolation=lanczos-none&amp;downsize=640:*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" t="7652" b="7479"/>
          <a:stretch/>
        </p:blipFill>
        <p:spPr bwMode="auto">
          <a:xfrm>
            <a:off x="4558039" y="3659782"/>
            <a:ext cx="2081542" cy="18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tatic.pexels.com/photos/2422/sky-earth-galaxy-universe-lar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t="5828" r="4087" b="10091"/>
          <a:stretch/>
        </p:blipFill>
        <p:spPr bwMode="auto">
          <a:xfrm>
            <a:off x="993228" y="4089538"/>
            <a:ext cx="993226" cy="9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788276" y="3531476"/>
            <a:ext cx="7173310" cy="0"/>
          </a:xfrm>
          <a:prstGeom prst="line">
            <a:avLst/>
          </a:prstGeom>
          <a:ln w="3175">
            <a:prstDash val="lg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1514475" y="3533775"/>
            <a:ext cx="6438900" cy="609600"/>
          </a:xfrm>
          <a:custGeom>
            <a:avLst/>
            <a:gdLst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3429000 w 6438900"/>
              <a:gd name="connsiteY2" fmla="*/ 57150 h 609600"/>
              <a:gd name="connsiteX3" fmla="*/ 2628900 w 6438900"/>
              <a:gd name="connsiteY3" fmla="*/ 419100 h 609600"/>
              <a:gd name="connsiteX4" fmla="*/ 0 w 6438900"/>
              <a:gd name="connsiteY4" fmla="*/ 609600 h 609600"/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3429000 w 6438900"/>
              <a:gd name="connsiteY2" fmla="*/ 57150 h 609600"/>
              <a:gd name="connsiteX3" fmla="*/ 2381250 w 6438900"/>
              <a:gd name="connsiteY3" fmla="*/ 238125 h 609600"/>
              <a:gd name="connsiteX4" fmla="*/ 0 w 6438900"/>
              <a:gd name="connsiteY4" fmla="*/ 609600 h 609600"/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2381250 w 6438900"/>
              <a:gd name="connsiteY2" fmla="*/ 238125 h 609600"/>
              <a:gd name="connsiteX3" fmla="*/ 0 w 6438900"/>
              <a:gd name="connsiteY3" fmla="*/ 609600 h 609600"/>
              <a:gd name="connsiteX0" fmla="*/ 6438900 w 6438900"/>
              <a:gd name="connsiteY0" fmla="*/ 14816 h 624416"/>
              <a:gd name="connsiteX1" fmla="*/ 4219575 w 6438900"/>
              <a:gd name="connsiteY1" fmla="*/ 14816 h 624416"/>
              <a:gd name="connsiteX2" fmla="*/ 2362200 w 6438900"/>
              <a:gd name="connsiteY2" fmla="*/ 214841 h 624416"/>
              <a:gd name="connsiteX3" fmla="*/ 0 w 6438900"/>
              <a:gd name="connsiteY3" fmla="*/ 624416 h 624416"/>
              <a:gd name="connsiteX0" fmla="*/ 6438900 w 6438900"/>
              <a:gd name="connsiteY0" fmla="*/ 16933 h 626533"/>
              <a:gd name="connsiteX1" fmla="*/ 4219575 w 6438900"/>
              <a:gd name="connsiteY1" fmla="*/ 16933 h 626533"/>
              <a:gd name="connsiteX2" fmla="*/ 2362200 w 6438900"/>
              <a:gd name="connsiteY2" fmla="*/ 245533 h 626533"/>
              <a:gd name="connsiteX3" fmla="*/ 0 w 6438900"/>
              <a:gd name="connsiteY3" fmla="*/ 626533 h 626533"/>
              <a:gd name="connsiteX0" fmla="*/ 6438900 w 6438900"/>
              <a:gd name="connsiteY0" fmla="*/ 16933 h 626533"/>
              <a:gd name="connsiteX1" fmla="*/ 4219575 w 6438900"/>
              <a:gd name="connsiteY1" fmla="*/ 16933 h 626533"/>
              <a:gd name="connsiteX2" fmla="*/ 2362200 w 6438900"/>
              <a:gd name="connsiteY2" fmla="*/ 245533 h 626533"/>
              <a:gd name="connsiteX3" fmla="*/ 0 w 6438900"/>
              <a:gd name="connsiteY3" fmla="*/ 626533 h 626533"/>
              <a:gd name="connsiteX0" fmla="*/ 6438900 w 6438900"/>
              <a:gd name="connsiteY0" fmla="*/ 16933 h 626533"/>
              <a:gd name="connsiteX1" fmla="*/ 4219575 w 6438900"/>
              <a:gd name="connsiteY1" fmla="*/ 16933 h 626533"/>
              <a:gd name="connsiteX2" fmla="*/ 2362200 w 6438900"/>
              <a:gd name="connsiteY2" fmla="*/ 245533 h 626533"/>
              <a:gd name="connsiteX3" fmla="*/ 0 w 6438900"/>
              <a:gd name="connsiteY3" fmla="*/ 626533 h 626533"/>
              <a:gd name="connsiteX0" fmla="*/ 6438900 w 6438900"/>
              <a:gd name="connsiteY0" fmla="*/ 0 h 609600"/>
              <a:gd name="connsiteX1" fmla="*/ 4219575 w 6438900"/>
              <a:gd name="connsiteY1" fmla="*/ 0 h 609600"/>
              <a:gd name="connsiteX2" fmla="*/ 2362200 w 6438900"/>
              <a:gd name="connsiteY2" fmla="*/ 228600 h 609600"/>
              <a:gd name="connsiteX3" fmla="*/ 0 w 6438900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38900" h="609600">
                <a:moveTo>
                  <a:pt x="6438900" y="0"/>
                </a:moveTo>
                <a:lnTo>
                  <a:pt x="4219575" y="0"/>
                </a:lnTo>
                <a:cubicBezTo>
                  <a:pt x="3540125" y="38100"/>
                  <a:pt x="3065462" y="127000"/>
                  <a:pt x="2362200" y="228600"/>
                </a:cubicBezTo>
                <a:cubicBezTo>
                  <a:pt x="1790700" y="320675"/>
                  <a:pt x="1152525" y="407987"/>
                  <a:pt x="0" y="609600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1007" y="2829848"/>
            <a:ext cx="2706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Light ray from star in Newton’s universe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53429" y="4089154"/>
            <a:ext cx="2506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Light ray from star in Einstein’s universe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0912" y="2262283"/>
            <a:ext cx="27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Apparent position of star during eclipse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4126" y="3752957"/>
            <a:ext cx="2087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First observed by Arthur Eddington in 1919!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5-Point Star 21"/>
          <p:cNvSpPr>
            <a:spLocks noChangeAspect="1"/>
          </p:cNvSpPr>
          <p:nvPr/>
        </p:nvSpPr>
        <p:spPr>
          <a:xfrm>
            <a:off x="8182303" y="2879022"/>
            <a:ext cx="228600" cy="228600"/>
          </a:xfrm>
          <a:prstGeom prst="star5">
            <a:avLst/>
          </a:prstGeom>
          <a:solidFill>
            <a:srgbClr val="FFFFFF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545428" y="3049758"/>
            <a:ext cx="6460081" cy="1086474"/>
          </a:xfrm>
          <a:prstGeom prst="line">
            <a:avLst/>
          </a:prstGeom>
          <a:ln w="1905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upload.wikimedia.org/wikipedia/commons/3/37/1919_eclipse_positi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04" y="0"/>
            <a:ext cx="53353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222171" y="509014"/>
            <a:ext cx="3439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Stars with positions deflected by the presence of the sun.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023360" y="2220685"/>
            <a:ext cx="1031965" cy="7576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: Einstein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is a fabric (in 3D, a “fluid”)</a:t>
            </a:r>
          </a:p>
          <a:p>
            <a:pPr marL="0" indent="0">
              <a:buNone/>
            </a:pPr>
            <a:r>
              <a:rPr lang="en-US" dirty="0" smtClean="0"/>
              <a:t>                           … something not nothing!!</a:t>
            </a:r>
            <a:endParaRPr lang="en-US" sz="900" dirty="0" smtClean="0"/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Gravitational disturbances will propagate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Gravitational waves 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move at c = 300,000 km/s = 186,000 mi/s</a:t>
            </a:r>
          </a:p>
          <a:p>
            <a:pPr lvl="2"/>
            <a:r>
              <a:rPr lang="en-US" dirty="0" smtClean="0"/>
              <a:t> the fabric of space contracting and expanding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nothing reflects, refracts or absorbs them</a:t>
            </a:r>
          </a:p>
          <a:p>
            <a:pPr lvl="2"/>
            <a:endParaRPr lang="en-US" dirty="0"/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0" y="5151864"/>
            <a:ext cx="9144000" cy="1175022"/>
          </a:xfrm>
          <a:custGeom>
            <a:avLst/>
            <a:gdLst>
              <a:gd name="T0" fmla="*/ 87 w 14699"/>
              <a:gd name="T1" fmla="*/ 146 h 1886"/>
              <a:gd name="T2" fmla="*/ 441 w 14699"/>
              <a:gd name="T3" fmla="*/ 146 h 1886"/>
              <a:gd name="T4" fmla="*/ 790 w 14699"/>
              <a:gd name="T5" fmla="*/ 146 h 1886"/>
              <a:gd name="T6" fmla="*/ 1098 w 14699"/>
              <a:gd name="T7" fmla="*/ 146 h 1886"/>
              <a:gd name="T8" fmla="*/ 1281 w 14699"/>
              <a:gd name="T9" fmla="*/ 141 h 1886"/>
              <a:gd name="T10" fmla="*/ 1460 w 14699"/>
              <a:gd name="T11" fmla="*/ 146 h 1886"/>
              <a:gd name="T12" fmla="*/ 1643 w 14699"/>
              <a:gd name="T13" fmla="*/ 146 h 1886"/>
              <a:gd name="T14" fmla="*/ 1822 w 14699"/>
              <a:gd name="T15" fmla="*/ 146 h 1886"/>
              <a:gd name="T16" fmla="*/ 2006 w 14699"/>
              <a:gd name="T17" fmla="*/ 150 h 1886"/>
              <a:gd name="T18" fmla="*/ 2189 w 14699"/>
              <a:gd name="T19" fmla="*/ 146 h 1886"/>
              <a:gd name="T20" fmla="*/ 2368 w 14699"/>
              <a:gd name="T21" fmla="*/ 146 h 1886"/>
              <a:gd name="T22" fmla="*/ 2676 w 14699"/>
              <a:gd name="T23" fmla="*/ 146 h 1886"/>
              <a:gd name="T24" fmla="*/ 3025 w 14699"/>
              <a:gd name="T25" fmla="*/ 146 h 1886"/>
              <a:gd name="T26" fmla="*/ 3379 w 14699"/>
              <a:gd name="T27" fmla="*/ 146 h 1886"/>
              <a:gd name="T28" fmla="*/ 3824 w 14699"/>
              <a:gd name="T29" fmla="*/ 146 h 1886"/>
              <a:gd name="T30" fmla="*/ 4299 w 14699"/>
              <a:gd name="T31" fmla="*/ 150 h 1886"/>
              <a:gd name="T32" fmla="*/ 4777 w 14699"/>
              <a:gd name="T33" fmla="*/ 146 h 1886"/>
              <a:gd name="T34" fmla="*/ 5252 w 14699"/>
              <a:gd name="T35" fmla="*/ 146 h 1886"/>
              <a:gd name="T36" fmla="*/ 5697 w 14699"/>
              <a:gd name="T37" fmla="*/ 146 h 1886"/>
              <a:gd name="T38" fmla="*/ 6051 w 14699"/>
              <a:gd name="T39" fmla="*/ 146 h 1886"/>
              <a:gd name="T40" fmla="*/ 6409 w 14699"/>
              <a:gd name="T41" fmla="*/ 150 h 1886"/>
              <a:gd name="T42" fmla="*/ 6713 w 14699"/>
              <a:gd name="T43" fmla="*/ 150 h 1886"/>
              <a:gd name="T44" fmla="*/ 6896 w 14699"/>
              <a:gd name="T45" fmla="*/ 154 h 1886"/>
              <a:gd name="T46" fmla="*/ 7079 w 14699"/>
              <a:gd name="T47" fmla="*/ 150 h 1886"/>
              <a:gd name="T48" fmla="*/ 7266 w 14699"/>
              <a:gd name="T49" fmla="*/ 150 h 1886"/>
              <a:gd name="T50" fmla="*/ 7437 w 14699"/>
              <a:gd name="T51" fmla="*/ 146 h 1886"/>
              <a:gd name="T52" fmla="*/ 7620 w 14699"/>
              <a:gd name="T53" fmla="*/ 146 h 1886"/>
              <a:gd name="T54" fmla="*/ 7799 w 14699"/>
              <a:gd name="T55" fmla="*/ 146 h 1886"/>
              <a:gd name="T56" fmla="*/ 7982 w 14699"/>
              <a:gd name="T57" fmla="*/ 146 h 1886"/>
              <a:gd name="T58" fmla="*/ 8290 w 14699"/>
              <a:gd name="T59" fmla="*/ 150 h 1886"/>
              <a:gd name="T60" fmla="*/ 8644 w 14699"/>
              <a:gd name="T61" fmla="*/ 146 h 1886"/>
              <a:gd name="T62" fmla="*/ 8997 w 14699"/>
              <a:gd name="T63" fmla="*/ 146 h 1886"/>
              <a:gd name="T64" fmla="*/ 9434 w 14699"/>
              <a:gd name="T65" fmla="*/ 146 h 1886"/>
              <a:gd name="T66" fmla="*/ 9909 w 14699"/>
              <a:gd name="T67" fmla="*/ 146 h 1886"/>
              <a:gd name="T68" fmla="*/ 10388 w 14699"/>
              <a:gd name="T69" fmla="*/ 150 h 1886"/>
              <a:gd name="T70" fmla="*/ 10866 w 14699"/>
              <a:gd name="T71" fmla="*/ 141 h 1886"/>
              <a:gd name="T72" fmla="*/ 11316 w 14699"/>
              <a:gd name="T73" fmla="*/ 150 h 1886"/>
              <a:gd name="T74" fmla="*/ 11669 w 14699"/>
              <a:gd name="T75" fmla="*/ 146 h 1886"/>
              <a:gd name="T76" fmla="*/ 12015 w 14699"/>
              <a:gd name="T77" fmla="*/ 150 h 1886"/>
              <a:gd name="T78" fmla="*/ 12327 w 14699"/>
              <a:gd name="T79" fmla="*/ 146 h 1886"/>
              <a:gd name="T80" fmla="*/ 12510 w 14699"/>
              <a:gd name="T81" fmla="*/ 146 h 1886"/>
              <a:gd name="T82" fmla="*/ 12689 w 14699"/>
              <a:gd name="T83" fmla="*/ 146 h 1886"/>
              <a:gd name="T84" fmla="*/ 12872 w 14699"/>
              <a:gd name="T85" fmla="*/ 146 h 1886"/>
              <a:gd name="T86" fmla="*/ 13051 w 14699"/>
              <a:gd name="T87" fmla="*/ 146 h 1886"/>
              <a:gd name="T88" fmla="*/ 13234 w 14699"/>
              <a:gd name="T89" fmla="*/ 146 h 1886"/>
              <a:gd name="T90" fmla="*/ 13413 w 14699"/>
              <a:gd name="T91" fmla="*/ 150 h 1886"/>
              <a:gd name="T92" fmla="*/ 13596 w 14699"/>
              <a:gd name="T93" fmla="*/ 150 h 1886"/>
              <a:gd name="T94" fmla="*/ 13904 w 14699"/>
              <a:gd name="T95" fmla="*/ 150 h 1886"/>
              <a:gd name="T96" fmla="*/ 14258 w 14699"/>
              <a:gd name="T97" fmla="*/ 150 h 1886"/>
              <a:gd name="T98" fmla="*/ 14608 w 14699"/>
              <a:gd name="T99" fmla="*/ 150 h 18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699" h="1886">
                <a:moveTo>
                  <a:pt x="0" y="1011"/>
                </a:moveTo>
                <a:cubicBezTo>
                  <a:pt x="21" y="505"/>
                  <a:pt x="43" y="0"/>
                  <a:pt x="87" y="146"/>
                </a:cubicBezTo>
                <a:cubicBezTo>
                  <a:pt x="131" y="292"/>
                  <a:pt x="203" y="1885"/>
                  <a:pt x="262" y="1885"/>
                </a:cubicBezTo>
                <a:cubicBezTo>
                  <a:pt x="321" y="1885"/>
                  <a:pt x="382" y="147"/>
                  <a:pt x="441" y="146"/>
                </a:cubicBezTo>
                <a:cubicBezTo>
                  <a:pt x="500" y="145"/>
                  <a:pt x="557" y="1881"/>
                  <a:pt x="615" y="1881"/>
                </a:cubicBezTo>
                <a:cubicBezTo>
                  <a:pt x="673" y="1881"/>
                  <a:pt x="732" y="145"/>
                  <a:pt x="790" y="146"/>
                </a:cubicBezTo>
                <a:cubicBezTo>
                  <a:pt x="848" y="147"/>
                  <a:pt x="914" y="1885"/>
                  <a:pt x="965" y="1885"/>
                </a:cubicBezTo>
                <a:cubicBezTo>
                  <a:pt x="1016" y="1885"/>
                  <a:pt x="1061" y="147"/>
                  <a:pt x="1098" y="146"/>
                </a:cubicBezTo>
                <a:cubicBezTo>
                  <a:pt x="1135" y="145"/>
                  <a:pt x="1160" y="1882"/>
                  <a:pt x="1190" y="1881"/>
                </a:cubicBezTo>
                <a:cubicBezTo>
                  <a:pt x="1220" y="1880"/>
                  <a:pt x="1251" y="140"/>
                  <a:pt x="1281" y="141"/>
                </a:cubicBezTo>
                <a:cubicBezTo>
                  <a:pt x="1311" y="142"/>
                  <a:pt x="1339" y="1884"/>
                  <a:pt x="1369" y="1885"/>
                </a:cubicBezTo>
                <a:cubicBezTo>
                  <a:pt x="1399" y="1886"/>
                  <a:pt x="1430" y="146"/>
                  <a:pt x="1460" y="146"/>
                </a:cubicBezTo>
                <a:cubicBezTo>
                  <a:pt x="1490" y="146"/>
                  <a:pt x="1522" y="1885"/>
                  <a:pt x="1552" y="1885"/>
                </a:cubicBezTo>
                <a:cubicBezTo>
                  <a:pt x="1582" y="1885"/>
                  <a:pt x="1613" y="146"/>
                  <a:pt x="1643" y="146"/>
                </a:cubicBezTo>
                <a:cubicBezTo>
                  <a:pt x="1673" y="146"/>
                  <a:pt x="1705" y="1885"/>
                  <a:pt x="1735" y="1885"/>
                </a:cubicBezTo>
                <a:cubicBezTo>
                  <a:pt x="1765" y="1885"/>
                  <a:pt x="1792" y="147"/>
                  <a:pt x="1822" y="146"/>
                </a:cubicBezTo>
                <a:cubicBezTo>
                  <a:pt x="1852" y="145"/>
                  <a:pt x="1887" y="1880"/>
                  <a:pt x="1918" y="1881"/>
                </a:cubicBezTo>
                <a:cubicBezTo>
                  <a:pt x="1949" y="1882"/>
                  <a:pt x="1976" y="150"/>
                  <a:pt x="2006" y="150"/>
                </a:cubicBezTo>
                <a:cubicBezTo>
                  <a:pt x="2036" y="150"/>
                  <a:pt x="2067" y="1882"/>
                  <a:pt x="2097" y="1881"/>
                </a:cubicBezTo>
                <a:cubicBezTo>
                  <a:pt x="2127" y="1880"/>
                  <a:pt x="2159" y="146"/>
                  <a:pt x="2189" y="146"/>
                </a:cubicBezTo>
                <a:cubicBezTo>
                  <a:pt x="2219" y="146"/>
                  <a:pt x="2246" y="1881"/>
                  <a:pt x="2276" y="1881"/>
                </a:cubicBezTo>
                <a:cubicBezTo>
                  <a:pt x="2306" y="1881"/>
                  <a:pt x="2331" y="145"/>
                  <a:pt x="2368" y="146"/>
                </a:cubicBezTo>
                <a:cubicBezTo>
                  <a:pt x="2405" y="147"/>
                  <a:pt x="2450" y="1885"/>
                  <a:pt x="2501" y="1885"/>
                </a:cubicBezTo>
                <a:cubicBezTo>
                  <a:pt x="2552" y="1885"/>
                  <a:pt x="2618" y="146"/>
                  <a:pt x="2676" y="146"/>
                </a:cubicBezTo>
                <a:cubicBezTo>
                  <a:pt x="2734" y="146"/>
                  <a:pt x="2792" y="1885"/>
                  <a:pt x="2850" y="1885"/>
                </a:cubicBezTo>
                <a:cubicBezTo>
                  <a:pt x="2908" y="1885"/>
                  <a:pt x="2966" y="147"/>
                  <a:pt x="3025" y="146"/>
                </a:cubicBezTo>
                <a:cubicBezTo>
                  <a:pt x="3084" y="145"/>
                  <a:pt x="3145" y="1881"/>
                  <a:pt x="3204" y="1881"/>
                </a:cubicBezTo>
                <a:cubicBezTo>
                  <a:pt x="3263" y="1881"/>
                  <a:pt x="3315" y="146"/>
                  <a:pt x="3379" y="146"/>
                </a:cubicBezTo>
                <a:cubicBezTo>
                  <a:pt x="3443" y="146"/>
                  <a:pt x="3517" y="1881"/>
                  <a:pt x="3591" y="1881"/>
                </a:cubicBezTo>
                <a:cubicBezTo>
                  <a:pt x="3665" y="1881"/>
                  <a:pt x="3746" y="146"/>
                  <a:pt x="3824" y="146"/>
                </a:cubicBezTo>
                <a:cubicBezTo>
                  <a:pt x="3902" y="146"/>
                  <a:pt x="3983" y="1880"/>
                  <a:pt x="4062" y="1881"/>
                </a:cubicBezTo>
                <a:cubicBezTo>
                  <a:pt x="4141" y="1882"/>
                  <a:pt x="4220" y="149"/>
                  <a:pt x="4299" y="150"/>
                </a:cubicBezTo>
                <a:cubicBezTo>
                  <a:pt x="4378" y="151"/>
                  <a:pt x="4456" y="1886"/>
                  <a:pt x="4536" y="1885"/>
                </a:cubicBezTo>
                <a:cubicBezTo>
                  <a:pt x="4616" y="1884"/>
                  <a:pt x="4697" y="146"/>
                  <a:pt x="4777" y="146"/>
                </a:cubicBezTo>
                <a:cubicBezTo>
                  <a:pt x="4857" y="146"/>
                  <a:pt x="4936" y="1885"/>
                  <a:pt x="5015" y="1885"/>
                </a:cubicBezTo>
                <a:cubicBezTo>
                  <a:pt x="5094" y="1885"/>
                  <a:pt x="5172" y="146"/>
                  <a:pt x="5252" y="146"/>
                </a:cubicBezTo>
                <a:cubicBezTo>
                  <a:pt x="5332" y="146"/>
                  <a:pt x="5419" y="1885"/>
                  <a:pt x="5493" y="1885"/>
                </a:cubicBezTo>
                <a:cubicBezTo>
                  <a:pt x="5567" y="1885"/>
                  <a:pt x="5633" y="147"/>
                  <a:pt x="5697" y="146"/>
                </a:cubicBezTo>
                <a:cubicBezTo>
                  <a:pt x="5761" y="145"/>
                  <a:pt x="5817" y="1877"/>
                  <a:pt x="5876" y="1877"/>
                </a:cubicBezTo>
                <a:cubicBezTo>
                  <a:pt x="5935" y="1877"/>
                  <a:pt x="5993" y="145"/>
                  <a:pt x="6051" y="146"/>
                </a:cubicBezTo>
                <a:cubicBezTo>
                  <a:pt x="6109" y="147"/>
                  <a:pt x="6162" y="1884"/>
                  <a:pt x="6222" y="1885"/>
                </a:cubicBezTo>
                <a:cubicBezTo>
                  <a:pt x="6282" y="1886"/>
                  <a:pt x="6350" y="151"/>
                  <a:pt x="6409" y="150"/>
                </a:cubicBezTo>
                <a:cubicBezTo>
                  <a:pt x="6468" y="149"/>
                  <a:pt x="6528" y="1881"/>
                  <a:pt x="6579" y="1881"/>
                </a:cubicBezTo>
                <a:cubicBezTo>
                  <a:pt x="6630" y="1881"/>
                  <a:pt x="6676" y="149"/>
                  <a:pt x="6713" y="150"/>
                </a:cubicBezTo>
                <a:cubicBezTo>
                  <a:pt x="6750" y="151"/>
                  <a:pt x="6774" y="1884"/>
                  <a:pt x="6804" y="1885"/>
                </a:cubicBezTo>
                <a:cubicBezTo>
                  <a:pt x="6834" y="1886"/>
                  <a:pt x="6866" y="154"/>
                  <a:pt x="6896" y="154"/>
                </a:cubicBezTo>
                <a:cubicBezTo>
                  <a:pt x="6926" y="154"/>
                  <a:pt x="6953" y="1886"/>
                  <a:pt x="6983" y="1885"/>
                </a:cubicBezTo>
                <a:cubicBezTo>
                  <a:pt x="7013" y="1884"/>
                  <a:pt x="7048" y="150"/>
                  <a:pt x="7079" y="150"/>
                </a:cubicBezTo>
                <a:cubicBezTo>
                  <a:pt x="7110" y="150"/>
                  <a:pt x="7139" y="1885"/>
                  <a:pt x="7170" y="1885"/>
                </a:cubicBezTo>
                <a:cubicBezTo>
                  <a:pt x="7201" y="1885"/>
                  <a:pt x="7236" y="151"/>
                  <a:pt x="7266" y="150"/>
                </a:cubicBezTo>
                <a:cubicBezTo>
                  <a:pt x="7296" y="149"/>
                  <a:pt x="7321" y="1882"/>
                  <a:pt x="7349" y="1881"/>
                </a:cubicBezTo>
                <a:cubicBezTo>
                  <a:pt x="7377" y="1880"/>
                  <a:pt x="7407" y="146"/>
                  <a:pt x="7437" y="146"/>
                </a:cubicBezTo>
                <a:cubicBezTo>
                  <a:pt x="7467" y="146"/>
                  <a:pt x="7498" y="1881"/>
                  <a:pt x="7528" y="1881"/>
                </a:cubicBezTo>
                <a:cubicBezTo>
                  <a:pt x="7558" y="1881"/>
                  <a:pt x="7590" y="145"/>
                  <a:pt x="7620" y="146"/>
                </a:cubicBezTo>
                <a:cubicBezTo>
                  <a:pt x="7650" y="147"/>
                  <a:pt x="7681" y="1885"/>
                  <a:pt x="7711" y="1885"/>
                </a:cubicBezTo>
                <a:cubicBezTo>
                  <a:pt x="7741" y="1885"/>
                  <a:pt x="7769" y="146"/>
                  <a:pt x="7799" y="146"/>
                </a:cubicBezTo>
                <a:cubicBezTo>
                  <a:pt x="7829" y="146"/>
                  <a:pt x="7860" y="1885"/>
                  <a:pt x="7890" y="1885"/>
                </a:cubicBezTo>
                <a:cubicBezTo>
                  <a:pt x="7920" y="1885"/>
                  <a:pt x="7945" y="146"/>
                  <a:pt x="7982" y="146"/>
                </a:cubicBezTo>
                <a:cubicBezTo>
                  <a:pt x="8019" y="146"/>
                  <a:pt x="8064" y="1884"/>
                  <a:pt x="8115" y="1885"/>
                </a:cubicBezTo>
                <a:cubicBezTo>
                  <a:pt x="8166" y="1886"/>
                  <a:pt x="8232" y="150"/>
                  <a:pt x="8290" y="150"/>
                </a:cubicBezTo>
                <a:cubicBezTo>
                  <a:pt x="8348" y="150"/>
                  <a:pt x="8406" y="1886"/>
                  <a:pt x="8465" y="1885"/>
                </a:cubicBezTo>
                <a:cubicBezTo>
                  <a:pt x="8524" y="1884"/>
                  <a:pt x="8586" y="146"/>
                  <a:pt x="8644" y="146"/>
                </a:cubicBezTo>
                <a:cubicBezTo>
                  <a:pt x="8702" y="146"/>
                  <a:pt x="8755" y="1885"/>
                  <a:pt x="8814" y="1885"/>
                </a:cubicBezTo>
                <a:cubicBezTo>
                  <a:pt x="8873" y="1885"/>
                  <a:pt x="8933" y="146"/>
                  <a:pt x="8997" y="146"/>
                </a:cubicBezTo>
                <a:cubicBezTo>
                  <a:pt x="9061" y="146"/>
                  <a:pt x="9128" y="1885"/>
                  <a:pt x="9201" y="1885"/>
                </a:cubicBezTo>
                <a:cubicBezTo>
                  <a:pt x="9274" y="1885"/>
                  <a:pt x="9355" y="147"/>
                  <a:pt x="9434" y="146"/>
                </a:cubicBezTo>
                <a:cubicBezTo>
                  <a:pt x="9513" y="145"/>
                  <a:pt x="9597" y="1881"/>
                  <a:pt x="9676" y="1881"/>
                </a:cubicBezTo>
                <a:cubicBezTo>
                  <a:pt x="9755" y="1881"/>
                  <a:pt x="9830" y="145"/>
                  <a:pt x="9909" y="146"/>
                </a:cubicBezTo>
                <a:cubicBezTo>
                  <a:pt x="9988" y="147"/>
                  <a:pt x="10070" y="1884"/>
                  <a:pt x="10150" y="1885"/>
                </a:cubicBezTo>
                <a:cubicBezTo>
                  <a:pt x="10230" y="1886"/>
                  <a:pt x="10309" y="150"/>
                  <a:pt x="10388" y="150"/>
                </a:cubicBezTo>
                <a:cubicBezTo>
                  <a:pt x="10467" y="150"/>
                  <a:pt x="10545" y="1886"/>
                  <a:pt x="10625" y="1885"/>
                </a:cubicBezTo>
                <a:cubicBezTo>
                  <a:pt x="10705" y="1884"/>
                  <a:pt x="10786" y="141"/>
                  <a:pt x="10866" y="141"/>
                </a:cubicBezTo>
                <a:cubicBezTo>
                  <a:pt x="10946" y="141"/>
                  <a:pt x="11033" y="1884"/>
                  <a:pt x="11108" y="1885"/>
                </a:cubicBezTo>
                <a:cubicBezTo>
                  <a:pt x="11183" y="1886"/>
                  <a:pt x="11252" y="151"/>
                  <a:pt x="11316" y="150"/>
                </a:cubicBezTo>
                <a:cubicBezTo>
                  <a:pt x="11380" y="149"/>
                  <a:pt x="11431" y="1882"/>
                  <a:pt x="11490" y="1881"/>
                </a:cubicBezTo>
                <a:cubicBezTo>
                  <a:pt x="11549" y="1880"/>
                  <a:pt x="11611" y="145"/>
                  <a:pt x="11669" y="146"/>
                </a:cubicBezTo>
                <a:cubicBezTo>
                  <a:pt x="11727" y="147"/>
                  <a:pt x="11782" y="1884"/>
                  <a:pt x="11840" y="1885"/>
                </a:cubicBezTo>
                <a:cubicBezTo>
                  <a:pt x="11898" y="1886"/>
                  <a:pt x="11956" y="150"/>
                  <a:pt x="12015" y="150"/>
                </a:cubicBezTo>
                <a:cubicBezTo>
                  <a:pt x="12074" y="150"/>
                  <a:pt x="12142" y="1886"/>
                  <a:pt x="12194" y="1885"/>
                </a:cubicBezTo>
                <a:cubicBezTo>
                  <a:pt x="12246" y="1884"/>
                  <a:pt x="12290" y="146"/>
                  <a:pt x="12327" y="146"/>
                </a:cubicBezTo>
                <a:cubicBezTo>
                  <a:pt x="12364" y="146"/>
                  <a:pt x="12389" y="1885"/>
                  <a:pt x="12419" y="1885"/>
                </a:cubicBezTo>
                <a:cubicBezTo>
                  <a:pt x="12449" y="1885"/>
                  <a:pt x="12480" y="146"/>
                  <a:pt x="12510" y="146"/>
                </a:cubicBezTo>
                <a:cubicBezTo>
                  <a:pt x="12540" y="146"/>
                  <a:pt x="12567" y="1885"/>
                  <a:pt x="12597" y="1885"/>
                </a:cubicBezTo>
                <a:cubicBezTo>
                  <a:pt x="12627" y="1885"/>
                  <a:pt x="12658" y="147"/>
                  <a:pt x="12689" y="146"/>
                </a:cubicBezTo>
                <a:cubicBezTo>
                  <a:pt x="12720" y="145"/>
                  <a:pt x="12751" y="1881"/>
                  <a:pt x="12781" y="1881"/>
                </a:cubicBezTo>
                <a:cubicBezTo>
                  <a:pt x="12811" y="1881"/>
                  <a:pt x="12842" y="145"/>
                  <a:pt x="12872" y="146"/>
                </a:cubicBezTo>
                <a:cubicBezTo>
                  <a:pt x="12902" y="147"/>
                  <a:pt x="12930" y="1885"/>
                  <a:pt x="12960" y="1885"/>
                </a:cubicBezTo>
                <a:cubicBezTo>
                  <a:pt x="12990" y="1885"/>
                  <a:pt x="13021" y="146"/>
                  <a:pt x="13051" y="146"/>
                </a:cubicBezTo>
                <a:cubicBezTo>
                  <a:pt x="13081" y="146"/>
                  <a:pt x="13113" y="1885"/>
                  <a:pt x="13143" y="1885"/>
                </a:cubicBezTo>
                <a:cubicBezTo>
                  <a:pt x="13173" y="1885"/>
                  <a:pt x="13204" y="146"/>
                  <a:pt x="13234" y="146"/>
                </a:cubicBezTo>
                <a:cubicBezTo>
                  <a:pt x="13264" y="146"/>
                  <a:pt x="13296" y="1884"/>
                  <a:pt x="13326" y="1885"/>
                </a:cubicBezTo>
                <a:cubicBezTo>
                  <a:pt x="13356" y="1886"/>
                  <a:pt x="13385" y="150"/>
                  <a:pt x="13413" y="150"/>
                </a:cubicBezTo>
                <a:cubicBezTo>
                  <a:pt x="13441" y="150"/>
                  <a:pt x="13466" y="1885"/>
                  <a:pt x="13496" y="1885"/>
                </a:cubicBezTo>
                <a:cubicBezTo>
                  <a:pt x="13526" y="1885"/>
                  <a:pt x="13557" y="151"/>
                  <a:pt x="13596" y="150"/>
                </a:cubicBezTo>
                <a:cubicBezTo>
                  <a:pt x="13635" y="149"/>
                  <a:pt x="13678" y="1881"/>
                  <a:pt x="13729" y="1881"/>
                </a:cubicBezTo>
                <a:cubicBezTo>
                  <a:pt x="13780" y="1881"/>
                  <a:pt x="13846" y="149"/>
                  <a:pt x="13904" y="150"/>
                </a:cubicBezTo>
                <a:cubicBezTo>
                  <a:pt x="13962" y="151"/>
                  <a:pt x="14020" y="1885"/>
                  <a:pt x="14079" y="1885"/>
                </a:cubicBezTo>
                <a:cubicBezTo>
                  <a:pt x="14138" y="1885"/>
                  <a:pt x="14199" y="151"/>
                  <a:pt x="14258" y="150"/>
                </a:cubicBezTo>
                <a:cubicBezTo>
                  <a:pt x="14317" y="149"/>
                  <a:pt x="14375" y="1881"/>
                  <a:pt x="14433" y="1881"/>
                </a:cubicBezTo>
                <a:cubicBezTo>
                  <a:pt x="14491" y="1881"/>
                  <a:pt x="14564" y="295"/>
                  <a:pt x="14608" y="150"/>
                </a:cubicBezTo>
                <a:cubicBezTo>
                  <a:pt x="14652" y="5"/>
                  <a:pt x="14675" y="508"/>
                  <a:pt x="14699" y="1011"/>
                </a:cubicBez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6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: Einstein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 is a fabric </a:t>
            </a:r>
          </a:p>
          <a:p>
            <a:pPr marL="0" indent="0">
              <a:buNone/>
            </a:pPr>
            <a:r>
              <a:rPr lang="en-US" dirty="0" smtClean="0"/>
              <a:t>                           … something not nothing!!</a:t>
            </a:r>
            <a:endParaRPr lang="en-US" sz="900" dirty="0" smtClean="0"/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Gravitational disturbances will propagate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Gravitational waves 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move at c = 300,000 km/s = 186,000 mi/s</a:t>
            </a:r>
          </a:p>
          <a:p>
            <a:pPr lvl="2"/>
            <a:r>
              <a:rPr lang="en-US" dirty="0" smtClean="0"/>
              <a:t> the fabric of space contracting and expanding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nothing reflects, refracts or absorbs them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shaped by the physics that creates them</a:t>
            </a:r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284083"/>
            <a:ext cx="27790140" cy="1122694"/>
            <a:chOff x="-6297753" y="4270036"/>
            <a:chExt cx="27790140" cy="1122694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-6297753" y="4833563"/>
              <a:ext cx="9326880" cy="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3028153" y="4270036"/>
              <a:ext cx="18464234" cy="1122694"/>
              <a:chOff x="-2275367" y="4635796"/>
              <a:chExt cx="18464234" cy="1122694"/>
            </a:xfrm>
          </p:grpSpPr>
          <p:sp>
            <p:nvSpPr>
              <p:cNvPr id="9" name="Freeform 2"/>
              <p:cNvSpPr>
                <a:spLocks/>
              </p:cNvSpPr>
              <p:nvPr/>
            </p:nvSpPr>
            <p:spPr bwMode="auto">
              <a:xfrm>
                <a:off x="-2275367" y="4635796"/>
                <a:ext cx="9144000" cy="1122694"/>
              </a:xfrm>
              <a:custGeom>
                <a:avLst/>
                <a:gdLst>
                  <a:gd name="T0" fmla="*/ 0 w 9861"/>
                  <a:gd name="T1" fmla="*/ 2498 h 4987"/>
                  <a:gd name="T2" fmla="*/ 321 w 9861"/>
                  <a:gd name="T3" fmla="*/ 2518 h 4987"/>
                  <a:gd name="T4" fmla="*/ 607 w 9861"/>
                  <a:gd name="T5" fmla="*/ 2477 h 4987"/>
                  <a:gd name="T6" fmla="*/ 914 w 9861"/>
                  <a:gd name="T7" fmla="*/ 2539 h 4987"/>
                  <a:gd name="T8" fmla="*/ 1215 w 9861"/>
                  <a:gd name="T9" fmla="*/ 2423 h 4987"/>
                  <a:gd name="T10" fmla="*/ 1522 w 9861"/>
                  <a:gd name="T11" fmla="*/ 2621 h 4987"/>
                  <a:gd name="T12" fmla="*/ 1843 w 9861"/>
                  <a:gd name="T13" fmla="*/ 2286 h 4987"/>
                  <a:gd name="T14" fmla="*/ 2150 w 9861"/>
                  <a:gd name="T15" fmla="*/ 2839 h 4987"/>
                  <a:gd name="T16" fmla="*/ 2457 w 9861"/>
                  <a:gd name="T17" fmla="*/ 1986 h 4987"/>
                  <a:gd name="T18" fmla="*/ 2757 w 9861"/>
                  <a:gd name="T19" fmla="*/ 3255 h 4987"/>
                  <a:gd name="T20" fmla="*/ 3085 w 9861"/>
                  <a:gd name="T21" fmla="*/ 1474 h 4987"/>
                  <a:gd name="T22" fmla="*/ 3399 w 9861"/>
                  <a:gd name="T23" fmla="*/ 3849 h 4987"/>
                  <a:gd name="T24" fmla="*/ 3699 w 9861"/>
                  <a:gd name="T25" fmla="*/ 819 h 4987"/>
                  <a:gd name="T26" fmla="*/ 4013 w 9861"/>
                  <a:gd name="T27" fmla="*/ 4504 h 4987"/>
                  <a:gd name="T28" fmla="*/ 4320 w 9861"/>
                  <a:gd name="T29" fmla="*/ 232 h 4987"/>
                  <a:gd name="T30" fmla="*/ 4634 w 9861"/>
                  <a:gd name="T31" fmla="*/ 4948 h 4987"/>
                  <a:gd name="T32" fmla="*/ 4934 w 9861"/>
                  <a:gd name="T33" fmla="*/ 0 h 4987"/>
                  <a:gd name="T34" fmla="*/ 5255 w 9861"/>
                  <a:gd name="T35" fmla="*/ 4948 h 4987"/>
                  <a:gd name="T36" fmla="*/ 5562 w 9861"/>
                  <a:gd name="T37" fmla="*/ 218 h 4987"/>
                  <a:gd name="T38" fmla="*/ 5876 w 9861"/>
                  <a:gd name="T39" fmla="*/ 4497 h 4987"/>
                  <a:gd name="T40" fmla="*/ 6183 w 9861"/>
                  <a:gd name="T41" fmla="*/ 826 h 4987"/>
                  <a:gd name="T42" fmla="*/ 6497 w 9861"/>
                  <a:gd name="T43" fmla="*/ 3849 h 4987"/>
                  <a:gd name="T44" fmla="*/ 6804 w 9861"/>
                  <a:gd name="T45" fmla="*/ 1488 h 4987"/>
                  <a:gd name="T46" fmla="*/ 7111 w 9861"/>
                  <a:gd name="T47" fmla="*/ 3249 h 4987"/>
                  <a:gd name="T48" fmla="*/ 7425 w 9861"/>
                  <a:gd name="T49" fmla="*/ 1986 h 4987"/>
                  <a:gd name="T50" fmla="*/ 7732 w 9861"/>
                  <a:gd name="T51" fmla="*/ 2839 h 4987"/>
                  <a:gd name="T52" fmla="*/ 8039 w 9861"/>
                  <a:gd name="T53" fmla="*/ 2286 h 4987"/>
                  <a:gd name="T54" fmla="*/ 8346 w 9861"/>
                  <a:gd name="T55" fmla="*/ 2634 h 4987"/>
                  <a:gd name="T56" fmla="*/ 8660 w 9861"/>
                  <a:gd name="T57" fmla="*/ 2430 h 4987"/>
                  <a:gd name="T58" fmla="*/ 8967 w 9861"/>
                  <a:gd name="T59" fmla="*/ 2539 h 4987"/>
                  <a:gd name="T60" fmla="*/ 9281 w 9861"/>
                  <a:gd name="T61" fmla="*/ 2471 h 4987"/>
                  <a:gd name="T62" fmla="*/ 9602 w 9861"/>
                  <a:gd name="T63" fmla="*/ 2511 h 4987"/>
                  <a:gd name="T64" fmla="*/ 9861 w 9861"/>
                  <a:gd name="T65" fmla="*/ 2491 h 49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61" h="4987">
                    <a:moveTo>
                      <a:pt x="0" y="2498"/>
                    </a:moveTo>
                    <a:cubicBezTo>
                      <a:pt x="110" y="2509"/>
                      <a:pt x="220" y="2521"/>
                      <a:pt x="321" y="2518"/>
                    </a:cubicBezTo>
                    <a:cubicBezTo>
                      <a:pt x="422" y="2515"/>
                      <a:pt x="508" y="2474"/>
                      <a:pt x="607" y="2477"/>
                    </a:cubicBezTo>
                    <a:cubicBezTo>
                      <a:pt x="706" y="2480"/>
                      <a:pt x="813" y="2548"/>
                      <a:pt x="914" y="2539"/>
                    </a:cubicBezTo>
                    <a:cubicBezTo>
                      <a:pt x="1015" y="2530"/>
                      <a:pt x="1114" y="2409"/>
                      <a:pt x="1215" y="2423"/>
                    </a:cubicBezTo>
                    <a:cubicBezTo>
                      <a:pt x="1316" y="2437"/>
                      <a:pt x="1418" y="2644"/>
                      <a:pt x="1522" y="2621"/>
                    </a:cubicBezTo>
                    <a:cubicBezTo>
                      <a:pt x="1626" y="2598"/>
                      <a:pt x="1738" y="2250"/>
                      <a:pt x="1843" y="2286"/>
                    </a:cubicBezTo>
                    <a:cubicBezTo>
                      <a:pt x="1948" y="2322"/>
                      <a:pt x="2048" y="2889"/>
                      <a:pt x="2150" y="2839"/>
                    </a:cubicBezTo>
                    <a:cubicBezTo>
                      <a:pt x="2252" y="2789"/>
                      <a:pt x="2356" y="1917"/>
                      <a:pt x="2457" y="1986"/>
                    </a:cubicBezTo>
                    <a:cubicBezTo>
                      <a:pt x="2558" y="2055"/>
                      <a:pt x="2652" y="3340"/>
                      <a:pt x="2757" y="3255"/>
                    </a:cubicBezTo>
                    <a:cubicBezTo>
                      <a:pt x="2862" y="3170"/>
                      <a:pt x="2978" y="1375"/>
                      <a:pt x="3085" y="1474"/>
                    </a:cubicBezTo>
                    <a:cubicBezTo>
                      <a:pt x="3192" y="1573"/>
                      <a:pt x="3297" y="3958"/>
                      <a:pt x="3399" y="3849"/>
                    </a:cubicBezTo>
                    <a:cubicBezTo>
                      <a:pt x="3501" y="3740"/>
                      <a:pt x="3597" y="710"/>
                      <a:pt x="3699" y="819"/>
                    </a:cubicBezTo>
                    <a:cubicBezTo>
                      <a:pt x="3801" y="928"/>
                      <a:pt x="3909" y="4602"/>
                      <a:pt x="4013" y="4504"/>
                    </a:cubicBezTo>
                    <a:cubicBezTo>
                      <a:pt x="4117" y="4406"/>
                      <a:pt x="4217" y="158"/>
                      <a:pt x="4320" y="232"/>
                    </a:cubicBezTo>
                    <a:cubicBezTo>
                      <a:pt x="4423" y="306"/>
                      <a:pt x="4532" y="4987"/>
                      <a:pt x="4634" y="4948"/>
                    </a:cubicBezTo>
                    <a:cubicBezTo>
                      <a:pt x="4736" y="4909"/>
                      <a:pt x="4831" y="0"/>
                      <a:pt x="4934" y="0"/>
                    </a:cubicBezTo>
                    <a:cubicBezTo>
                      <a:pt x="5037" y="0"/>
                      <a:pt x="5150" y="4912"/>
                      <a:pt x="5255" y="4948"/>
                    </a:cubicBezTo>
                    <a:cubicBezTo>
                      <a:pt x="5360" y="4984"/>
                      <a:pt x="5459" y="293"/>
                      <a:pt x="5562" y="218"/>
                    </a:cubicBezTo>
                    <a:cubicBezTo>
                      <a:pt x="5665" y="143"/>
                      <a:pt x="5773" y="4396"/>
                      <a:pt x="5876" y="4497"/>
                    </a:cubicBezTo>
                    <a:cubicBezTo>
                      <a:pt x="5979" y="4598"/>
                      <a:pt x="6080" y="934"/>
                      <a:pt x="6183" y="826"/>
                    </a:cubicBezTo>
                    <a:cubicBezTo>
                      <a:pt x="6286" y="718"/>
                      <a:pt x="6394" y="3739"/>
                      <a:pt x="6497" y="3849"/>
                    </a:cubicBezTo>
                    <a:cubicBezTo>
                      <a:pt x="6600" y="3959"/>
                      <a:pt x="6702" y="1588"/>
                      <a:pt x="6804" y="1488"/>
                    </a:cubicBezTo>
                    <a:cubicBezTo>
                      <a:pt x="6906" y="1388"/>
                      <a:pt x="7008" y="3166"/>
                      <a:pt x="7111" y="3249"/>
                    </a:cubicBezTo>
                    <a:cubicBezTo>
                      <a:pt x="7214" y="3332"/>
                      <a:pt x="7322" y="2054"/>
                      <a:pt x="7425" y="1986"/>
                    </a:cubicBezTo>
                    <a:cubicBezTo>
                      <a:pt x="7528" y="1918"/>
                      <a:pt x="7630" y="2789"/>
                      <a:pt x="7732" y="2839"/>
                    </a:cubicBezTo>
                    <a:cubicBezTo>
                      <a:pt x="7834" y="2889"/>
                      <a:pt x="7937" y="2320"/>
                      <a:pt x="8039" y="2286"/>
                    </a:cubicBezTo>
                    <a:cubicBezTo>
                      <a:pt x="8141" y="2252"/>
                      <a:pt x="8243" y="2610"/>
                      <a:pt x="8346" y="2634"/>
                    </a:cubicBezTo>
                    <a:cubicBezTo>
                      <a:pt x="8449" y="2658"/>
                      <a:pt x="8557" y="2446"/>
                      <a:pt x="8660" y="2430"/>
                    </a:cubicBezTo>
                    <a:cubicBezTo>
                      <a:pt x="8763" y="2414"/>
                      <a:pt x="8864" y="2532"/>
                      <a:pt x="8967" y="2539"/>
                    </a:cubicBezTo>
                    <a:cubicBezTo>
                      <a:pt x="9070" y="2546"/>
                      <a:pt x="9175" y="2476"/>
                      <a:pt x="9281" y="2471"/>
                    </a:cubicBezTo>
                    <a:cubicBezTo>
                      <a:pt x="9387" y="2466"/>
                      <a:pt x="9505" y="2508"/>
                      <a:pt x="9602" y="2511"/>
                    </a:cubicBezTo>
                    <a:cubicBezTo>
                      <a:pt x="9699" y="2514"/>
                      <a:pt x="9780" y="2502"/>
                      <a:pt x="9861" y="2491"/>
                    </a:cubicBezTo>
                  </a:path>
                </a:pathLst>
              </a:cu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flipV="1">
                <a:off x="6861987" y="5196942"/>
                <a:ext cx="9326880" cy="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" name="Straight Connector 10"/>
          <p:cNvCxnSpPr/>
          <p:nvPr/>
        </p:nvCxnSpPr>
        <p:spPr>
          <a:xfrm>
            <a:off x="0" y="5854157"/>
            <a:ext cx="9144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9075" y="5181600"/>
            <a:ext cx="45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FF"/>
                </a:solidFill>
              </a:rPr>
              <a:t>Spacetime</a:t>
            </a:r>
            <a:r>
              <a:rPr lang="en-US" sz="3600" dirty="0" smtClean="0">
                <a:solidFill>
                  <a:srgbClr val="FFFFFF"/>
                </a:solidFill>
              </a:rPr>
              <a:t> ripples!!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591639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Can we detect the ripples?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13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4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35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Spacetime Rippling Earth</a:t>
            </a:r>
            <a:endParaRPr lang="en-US" dirty="0"/>
          </a:p>
        </p:txBody>
      </p:sp>
      <p:pic>
        <p:nvPicPr>
          <p:cNvPr id="3" name="LIGO_GWaveThroughEarth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728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2751" y="6211669"/>
            <a:ext cx="767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FFFF"/>
                </a:solidFill>
              </a:rPr>
              <a:t>How can we detect the ripples?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577947"/>
          </a:xfrm>
        </p:spPr>
        <p:txBody>
          <a:bodyPr/>
          <a:lstStyle/>
          <a:p>
            <a:r>
              <a:rPr lang="en-US" dirty="0" smtClean="0"/>
              <a:t>Einstein, Gravity, &amp; Multimessenger Astronomy</a:t>
            </a:r>
            <a:endParaRPr lang="en-US" dirty="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661988" y="1716514"/>
            <a:ext cx="7820025" cy="364451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+mn-ea"/>
                <a:cs typeface="+mn-cs"/>
              </a:rPr>
              <a:t>The adventure continues 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91639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Questions?  Comments?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9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Einstein, Gravity, &amp; Multimessenger Astro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43999" cy="5715000"/>
          </a:xfrm>
        </p:spPr>
        <p:txBody>
          <a:bodyPr/>
          <a:lstStyle/>
          <a:p>
            <a:r>
              <a:rPr lang="en-US" dirty="0" smtClean="0"/>
              <a:t>Part 1: Einstein (8/7/2020)</a:t>
            </a:r>
          </a:p>
          <a:p>
            <a:pPr lvl="1"/>
            <a:r>
              <a:rPr lang="en-US" dirty="0" smtClean="0"/>
              <a:t>Einstein’s universe very different from Newton’s</a:t>
            </a:r>
          </a:p>
          <a:p>
            <a:pPr lvl="1"/>
            <a:r>
              <a:rPr lang="en-US" dirty="0" smtClean="0"/>
              <a:t>Spacetime is a “fabric” or “fluid” that ripples</a:t>
            </a:r>
          </a:p>
          <a:p>
            <a:r>
              <a:rPr lang="en-US" dirty="0" smtClean="0"/>
              <a:t>Part 2: </a:t>
            </a:r>
            <a:r>
              <a:rPr lang="en-US" dirty="0"/>
              <a:t>Gravity </a:t>
            </a:r>
            <a:r>
              <a:rPr lang="en-US" dirty="0" smtClean="0"/>
              <a:t>(9/11/2020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smtClean="0"/>
              <a:t>Gravitational Waves: Ripples in Spacetime</a:t>
            </a:r>
          </a:p>
          <a:p>
            <a:pPr lvl="1"/>
            <a:r>
              <a:rPr lang="en-US" dirty="0" smtClean="0"/>
              <a:t>LIGO: How to Detect the Ripples</a:t>
            </a:r>
          </a:p>
          <a:p>
            <a:r>
              <a:rPr lang="en-US" dirty="0" smtClean="0"/>
              <a:t>Part 3: Multimessenger </a:t>
            </a:r>
            <a:r>
              <a:rPr lang="en-US" dirty="0"/>
              <a:t>Astronomy </a:t>
            </a:r>
            <a:r>
              <a:rPr lang="en-US" dirty="0" smtClean="0"/>
              <a:t>(10/9/20)</a:t>
            </a:r>
          </a:p>
          <a:p>
            <a:pPr lvl="1"/>
            <a:r>
              <a:rPr lang="en-US" dirty="0" smtClean="0"/>
              <a:t>Detecting Gravitational Waves</a:t>
            </a:r>
          </a:p>
          <a:p>
            <a:pPr lvl="1"/>
            <a:r>
              <a:rPr lang="en-US" i="1" dirty="0" smtClean="0"/>
              <a:t>Also</a:t>
            </a:r>
            <a:r>
              <a:rPr lang="en-US" dirty="0" smtClean="0"/>
              <a:t> Detecting Electromagnetic Waves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9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Einstein, Gravity, &amp; Multimessenger Astro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43999" cy="5715000"/>
          </a:xfrm>
        </p:spPr>
        <p:txBody>
          <a:bodyPr/>
          <a:lstStyle/>
          <a:p>
            <a:r>
              <a:rPr lang="en-US" dirty="0"/>
              <a:t>Part 1: Einstein (8/7/2020)</a:t>
            </a:r>
          </a:p>
          <a:p>
            <a:pPr lvl="1"/>
            <a:r>
              <a:rPr lang="en-US" dirty="0"/>
              <a:t>Einstein’s universe very different from Newton’s</a:t>
            </a:r>
          </a:p>
          <a:p>
            <a:pPr lvl="1"/>
            <a:r>
              <a:rPr lang="en-US" dirty="0"/>
              <a:t>Spacetime is a “fabric” or “fluid” that ripples</a:t>
            </a:r>
          </a:p>
          <a:p>
            <a:r>
              <a:rPr lang="en-US" dirty="0">
                <a:solidFill>
                  <a:srgbClr val="808080"/>
                </a:solidFill>
              </a:rPr>
              <a:t>Part 2: Gravity (9/11/2020)</a:t>
            </a:r>
          </a:p>
          <a:p>
            <a:pPr lvl="1"/>
            <a:r>
              <a:rPr lang="en-US" dirty="0">
                <a:solidFill>
                  <a:srgbClr val="808080"/>
                </a:solidFill>
              </a:rPr>
              <a:t>Gravitational Waves: Ripples in Spacetime</a:t>
            </a:r>
          </a:p>
          <a:p>
            <a:pPr lvl="1"/>
            <a:r>
              <a:rPr lang="en-US" dirty="0">
                <a:solidFill>
                  <a:srgbClr val="808080"/>
                </a:solidFill>
              </a:rPr>
              <a:t>LIGO: How to Detect the Ripples</a:t>
            </a:r>
          </a:p>
          <a:p>
            <a:r>
              <a:rPr lang="en-US" dirty="0">
                <a:solidFill>
                  <a:srgbClr val="808080"/>
                </a:solidFill>
              </a:rPr>
              <a:t>Part 3: Multimessenger Astronomy (10/9/20)</a:t>
            </a:r>
          </a:p>
          <a:p>
            <a:pPr lvl="1"/>
            <a:r>
              <a:rPr lang="en-US" dirty="0">
                <a:solidFill>
                  <a:srgbClr val="808080"/>
                </a:solidFill>
              </a:rPr>
              <a:t>Detecting Gravitational Waves</a:t>
            </a:r>
          </a:p>
          <a:p>
            <a:pPr lvl="1"/>
            <a:r>
              <a:rPr lang="en-US" i="1" dirty="0">
                <a:solidFill>
                  <a:srgbClr val="808080"/>
                </a:solidFill>
              </a:rPr>
              <a:t>Also</a:t>
            </a:r>
            <a:r>
              <a:rPr lang="en-US" dirty="0">
                <a:solidFill>
                  <a:srgbClr val="808080"/>
                </a:solidFill>
              </a:rPr>
              <a:t> Detecting Electromagnetic Waves</a:t>
            </a:r>
          </a:p>
        </p:txBody>
      </p:sp>
    </p:spTree>
    <p:extLst>
      <p:ext uri="{BB962C8B-B14F-4D97-AF65-F5344CB8AC3E}">
        <p14:creationId xmlns:p14="http://schemas.microsoft.com/office/powerpoint/2010/main" val="370990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Newton’s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Space and time are independent &amp; static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nothing alters the dimensions of space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nothing alters the flow of time</a:t>
            </a:r>
          </a:p>
          <a:p>
            <a:r>
              <a:rPr lang="en-US" dirty="0"/>
              <a:t> </a:t>
            </a:r>
            <a:r>
              <a:rPr lang="en-US" dirty="0" smtClean="0"/>
              <a:t>Matter and energy are distinct &amp; separate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 rock is matter that can be weighed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can be melted or vaporized but the “stuff” remains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it can have energy</a:t>
            </a:r>
          </a:p>
          <a:p>
            <a:pPr lvl="2"/>
            <a:r>
              <a:rPr lang="en-US" dirty="0" smtClean="0"/>
              <a:t>raised, it gains potential energy</a:t>
            </a:r>
          </a:p>
          <a:p>
            <a:pPr lvl="2"/>
            <a:r>
              <a:rPr lang="en-US" dirty="0" smtClean="0"/>
              <a:t>dropped, it gains kinetic energy</a:t>
            </a:r>
          </a:p>
        </p:txBody>
      </p:sp>
    </p:spTree>
    <p:extLst>
      <p:ext uri="{BB962C8B-B14F-4D97-AF65-F5344CB8AC3E}">
        <p14:creationId xmlns:p14="http://schemas.microsoft.com/office/powerpoint/2010/main" val="14061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Einstein’s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1560"/>
            <a:ext cx="86868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 Space and time not independent                               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           = spacetime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both altered by motion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both altered by gravity</a:t>
            </a:r>
          </a:p>
          <a:p>
            <a:r>
              <a:rPr lang="en-US" dirty="0"/>
              <a:t> </a:t>
            </a:r>
            <a:r>
              <a:rPr lang="en-US" dirty="0" smtClean="0"/>
              <a:t>Matter and energy are same stuff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matter can become energy 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stars shine by doing this!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energy can become matter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the Big Bang did this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000685"/>
              </p:ext>
            </p:extLst>
          </p:nvPr>
        </p:nvGraphicFramePr>
        <p:xfrm>
          <a:off x="5896615" y="4192477"/>
          <a:ext cx="2803975" cy="1083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3" imgW="558720" imgH="215640" progId="Equation.DSMT4">
                  <p:embed/>
                </p:oleObj>
              </mc:Choice>
              <mc:Fallback>
                <p:oleObj name="Equation" r:id="rId3" imgW="5587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6615" y="4192477"/>
                        <a:ext cx="2803975" cy="1083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5"/>
          <p:cNvSpPr>
            <a:spLocks/>
          </p:cNvSpPr>
          <p:nvPr/>
        </p:nvSpPr>
        <p:spPr bwMode="auto">
          <a:xfrm>
            <a:off x="5713868" y="3974242"/>
            <a:ext cx="109538" cy="1683608"/>
          </a:xfrm>
          <a:prstGeom prst="rightBrace">
            <a:avLst>
              <a:gd name="adj1" fmla="val 78019"/>
              <a:gd name="adj2" fmla="val 50000"/>
            </a:avLst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44" name="Line 16"/>
          <p:cNvSpPr>
            <a:spLocks noChangeShapeType="1"/>
          </p:cNvSpPr>
          <p:nvPr/>
        </p:nvSpPr>
        <p:spPr bwMode="auto">
          <a:xfrm>
            <a:off x="7693025" y="5038725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0" name="Line 22"/>
          <p:cNvSpPr>
            <a:spLocks noChangeShapeType="1"/>
          </p:cNvSpPr>
          <p:nvPr/>
        </p:nvSpPr>
        <p:spPr bwMode="auto">
          <a:xfrm>
            <a:off x="8678863" y="5038725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5" name="Line 17"/>
          <p:cNvSpPr>
            <a:spLocks noChangeShapeType="1"/>
          </p:cNvSpPr>
          <p:nvPr/>
        </p:nvSpPr>
        <p:spPr bwMode="auto">
          <a:xfrm rot="5400000">
            <a:off x="6800057" y="4344193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6" name="Line 18"/>
          <p:cNvSpPr>
            <a:spLocks noChangeShapeType="1"/>
          </p:cNvSpPr>
          <p:nvPr/>
        </p:nvSpPr>
        <p:spPr bwMode="auto">
          <a:xfrm rot="5400000">
            <a:off x="6800057" y="4742656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7" name="Line 19"/>
          <p:cNvSpPr>
            <a:spLocks noChangeShapeType="1"/>
          </p:cNvSpPr>
          <p:nvPr/>
        </p:nvSpPr>
        <p:spPr bwMode="auto">
          <a:xfrm rot="5400000">
            <a:off x="6800057" y="3545681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8" name="Line 20"/>
          <p:cNvSpPr>
            <a:spLocks noChangeShapeType="1"/>
          </p:cNvSpPr>
          <p:nvPr/>
        </p:nvSpPr>
        <p:spPr bwMode="auto">
          <a:xfrm rot="5400000">
            <a:off x="6800057" y="3147218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9" name="Line 21"/>
          <p:cNvSpPr>
            <a:spLocks noChangeShapeType="1"/>
          </p:cNvSpPr>
          <p:nvPr/>
        </p:nvSpPr>
        <p:spPr bwMode="auto">
          <a:xfrm rot="5400000">
            <a:off x="6800057" y="3944143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Stuff of Einstein’s Universe</a:t>
            </a:r>
          </a:p>
        </p:txBody>
      </p:sp>
      <p:sp>
        <p:nvSpPr>
          <p:cNvPr id="17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68350"/>
            <a:ext cx="8718550" cy="5919788"/>
          </a:xfrm>
        </p:spPr>
        <p:txBody>
          <a:bodyPr/>
          <a:lstStyle/>
          <a:p>
            <a:pPr marL="236538" indent="-236538"/>
            <a:r>
              <a:rPr lang="en-US" altLang="en-US" sz="3600" dirty="0" smtClean="0"/>
              <a:t> Symmetries</a:t>
            </a:r>
          </a:p>
          <a:p>
            <a:pPr marL="582613" lvl="1" indent="-236538"/>
            <a:r>
              <a:rPr lang="en-US" altLang="en-US" sz="3200" dirty="0" smtClean="0"/>
              <a:t> Matter</a:t>
            </a:r>
          </a:p>
          <a:p>
            <a:pPr marL="582613" lvl="1" indent="-236538"/>
            <a:r>
              <a:rPr lang="en-US" altLang="en-US" sz="3200" dirty="0" smtClean="0"/>
              <a:t> Energy</a:t>
            </a:r>
          </a:p>
          <a:p>
            <a:pPr marL="582613" lvl="1" indent="-236538"/>
            <a:endParaRPr lang="en-US" altLang="en-US" sz="3200" dirty="0" smtClean="0"/>
          </a:p>
          <a:p>
            <a:pPr marL="582613" lvl="1" indent="-236538"/>
            <a:endParaRPr lang="en-US" altLang="en-US" sz="3200" dirty="0" smtClean="0"/>
          </a:p>
          <a:p>
            <a:pPr marL="582613" lvl="1" indent="-236538"/>
            <a:r>
              <a:rPr lang="en-US" altLang="en-US" sz="3200" dirty="0" smtClean="0"/>
              <a:t> Space</a:t>
            </a:r>
          </a:p>
          <a:p>
            <a:pPr marL="582613" lvl="1" indent="-236538"/>
            <a:r>
              <a:rPr lang="en-US" altLang="en-US" sz="3200" dirty="0" smtClean="0"/>
              <a:t> Time</a:t>
            </a:r>
          </a:p>
        </p:txBody>
      </p:sp>
      <p:sp>
        <p:nvSpPr>
          <p:cNvPr id="17419" name="AutoShape 5"/>
          <p:cNvSpPr>
            <a:spLocks/>
          </p:cNvSpPr>
          <p:nvPr/>
        </p:nvSpPr>
        <p:spPr bwMode="auto">
          <a:xfrm>
            <a:off x="2399168" y="1541285"/>
            <a:ext cx="109538" cy="1025525"/>
          </a:xfrm>
          <a:prstGeom prst="rightBrace">
            <a:avLst>
              <a:gd name="adj1" fmla="val 78019"/>
              <a:gd name="adj2" fmla="val 50000"/>
            </a:avLst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422" name="AutoShape 8"/>
          <p:cNvSpPr>
            <a:spLocks/>
          </p:cNvSpPr>
          <p:nvPr/>
        </p:nvSpPr>
        <p:spPr bwMode="auto">
          <a:xfrm>
            <a:off x="2399169" y="3927476"/>
            <a:ext cx="109537" cy="902868"/>
          </a:xfrm>
          <a:prstGeom prst="rightBrace">
            <a:avLst>
              <a:gd name="adj1" fmla="val 78020"/>
              <a:gd name="adj2" fmla="val 50000"/>
            </a:avLst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6137" name="Line 9"/>
          <p:cNvSpPr>
            <a:spLocks noChangeShapeType="1"/>
          </p:cNvSpPr>
          <p:nvPr/>
        </p:nvSpPr>
        <p:spPr bwMode="auto">
          <a:xfrm flipH="1">
            <a:off x="6708775" y="3152775"/>
            <a:ext cx="0" cy="2081213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38" name="Line 10"/>
          <p:cNvSpPr>
            <a:spLocks noChangeShapeType="1"/>
          </p:cNvSpPr>
          <p:nvPr/>
        </p:nvSpPr>
        <p:spPr bwMode="auto">
          <a:xfrm rot="5400000" flipH="1">
            <a:off x="7744619" y="4193382"/>
            <a:ext cx="0" cy="208121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1" name="Line 23"/>
          <p:cNvSpPr>
            <a:spLocks noChangeShapeType="1"/>
          </p:cNvSpPr>
          <p:nvPr/>
        </p:nvSpPr>
        <p:spPr bwMode="auto">
          <a:xfrm rot="16200000" flipV="1">
            <a:off x="6288882" y="5650706"/>
            <a:ext cx="0" cy="1412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2" name="Line 24"/>
          <p:cNvSpPr>
            <a:spLocks noChangeShapeType="1"/>
          </p:cNvSpPr>
          <p:nvPr/>
        </p:nvSpPr>
        <p:spPr bwMode="auto">
          <a:xfrm rot="16200000" flipV="1">
            <a:off x="6525419" y="5414169"/>
            <a:ext cx="0" cy="141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3" name="Line 25"/>
          <p:cNvSpPr>
            <a:spLocks noChangeShapeType="1"/>
          </p:cNvSpPr>
          <p:nvPr/>
        </p:nvSpPr>
        <p:spPr bwMode="auto">
          <a:xfrm rot="16200000" flipV="1">
            <a:off x="5811044" y="6128544"/>
            <a:ext cx="0" cy="141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4" name="Line 26"/>
          <p:cNvSpPr>
            <a:spLocks noChangeShapeType="1"/>
          </p:cNvSpPr>
          <p:nvPr/>
        </p:nvSpPr>
        <p:spPr bwMode="auto">
          <a:xfrm rot="16200000" flipV="1">
            <a:off x="5574507" y="6365081"/>
            <a:ext cx="0" cy="1412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5" name="Line 27"/>
          <p:cNvSpPr>
            <a:spLocks noChangeShapeType="1"/>
          </p:cNvSpPr>
          <p:nvPr/>
        </p:nvSpPr>
        <p:spPr bwMode="auto">
          <a:xfrm rot="16200000" flipV="1">
            <a:off x="6049169" y="5890419"/>
            <a:ext cx="0" cy="141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6" name="Line 28"/>
          <p:cNvSpPr>
            <a:spLocks noChangeShapeType="1"/>
          </p:cNvSpPr>
          <p:nvPr/>
        </p:nvSpPr>
        <p:spPr bwMode="auto">
          <a:xfrm rot="2700000" flipH="1" flipV="1">
            <a:off x="6094413" y="4972050"/>
            <a:ext cx="0" cy="17557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8" name="AutoShape 30"/>
          <p:cNvSpPr>
            <a:spLocks/>
          </p:cNvSpPr>
          <p:nvPr/>
        </p:nvSpPr>
        <p:spPr bwMode="auto">
          <a:xfrm>
            <a:off x="6948488" y="3243263"/>
            <a:ext cx="100012" cy="400050"/>
          </a:xfrm>
          <a:prstGeom prst="rightBrace">
            <a:avLst>
              <a:gd name="adj1" fmla="val 33333"/>
              <a:gd name="adj2" fmla="val 50000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6159" name="AutoShape 31"/>
          <p:cNvSpPr>
            <a:spLocks/>
          </p:cNvSpPr>
          <p:nvPr/>
        </p:nvSpPr>
        <p:spPr bwMode="auto">
          <a:xfrm rot="-5400000">
            <a:off x="8148638" y="4491037"/>
            <a:ext cx="76200" cy="981075"/>
          </a:xfrm>
          <a:prstGeom prst="rightBrace">
            <a:avLst>
              <a:gd name="adj1" fmla="val 107292"/>
              <a:gd name="adj2" fmla="val 49676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8346" y="1349115"/>
            <a:ext cx="6475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Different forms of the same “stuff”.  Matter-energy related by                     E = mc</a:t>
            </a:r>
            <a:r>
              <a:rPr lang="en-US" sz="2800" baseline="30000" dirty="0" smtClean="0">
                <a:solidFill>
                  <a:srgbClr val="FFFFFF"/>
                </a:solidFill>
              </a:rPr>
              <a:t>2</a:t>
            </a:r>
            <a:r>
              <a:rPr lang="en-US" sz="2800" dirty="0" smtClean="0">
                <a:solidFill>
                  <a:srgbClr val="FFFFFF"/>
                </a:solidFill>
              </a:rPr>
              <a:t> 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25776" y="3375286"/>
            <a:ext cx="314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Both constructs of this universe providing “grid” where matter &amp; energy interact.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60171" y="5279036"/>
            <a:ext cx="1648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Time (seconds)</a:t>
            </a:r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314224"/>
              </p:ext>
            </p:extLst>
          </p:nvPr>
        </p:nvGraphicFramePr>
        <p:xfrm>
          <a:off x="7132811" y="3637673"/>
          <a:ext cx="193749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" name="Equation" r:id="rId3" imgW="1066680" imgH="431640" progId="Equation.DSMT4">
                  <p:embed/>
                </p:oleObj>
              </mc:Choice>
              <mc:Fallback>
                <p:oleObj name="Equation" r:id="rId3" imgW="10666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32811" y="3637673"/>
                        <a:ext cx="1937497" cy="78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629702" y="2845891"/>
            <a:ext cx="1831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Space (meters)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42185" y="6435174"/>
            <a:ext cx="1831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Space (meters)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25053" y="3276682"/>
            <a:ext cx="53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 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2341" y="4632651"/>
            <a:ext cx="53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 s</a:t>
            </a:r>
            <a:endParaRPr lang="en-US" sz="1600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32179"/>
              </p:ext>
            </p:extLst>
          </p:nvPr>
        </p:nvGraphicFramePr>
        <p:xfrm>
          <a:off x="7144297" y="5648325"/>
          <a:ext cx="19145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" name="Equation" r:id="rId5" imgW="1054080" imgH="419040" progId="Equation.DSMT4">
                  <p:embed/>
                </p:oleObj>
              </mc:Choice>
              <mc:Fallback>
                <p:oleObj name="Equation" r:id="rId5" imgW="1054080" imgH="419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4297" y="5648325"/>
                        <a:ext cx="19145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1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1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1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50"/>
                            </p:stCondLst>
                            <p:childTnLst>
                              <p:par>
                                <p:cTn id="7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50"/>
                            </p:stCondLst>
                            <p:childTnLst>
                              <p:par>
                                <p:cTn id="8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70" decel="100000"/>
                                        <p:tgtEl>
                                          <p:spTgt spid="816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770" decel="100000"/>
                                        <p:tgtEl>
                                          <p:spTgt spid="8161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8" dur="770" fill="hold"/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144" grpId="0" animBg="1"/>
      <p:bldP spid="816150" grpId="0" animBg="1"/>
      <p:bldP spid="816145" grpId="0" animBg="1"/>
      <p:bldP spid="816146" grpId="0" animBg="1"/>
      <p:bldP spid="816147" grpId="0" animBg="1"/>
      <p:bldP spid="816148" grpId="0" animBg="1"/>
      <p:bldP spid="816149" grpId="0" animBg="1"/>
      <p:bldP spid="17419" grpId="0" animBg="1"/>
      <p:bldP spid="17422" grpId="0" animBg="1"/>
      <p:bldP spid="816137" grpId="0" animBg="1"/>
      <p:bldP spid="816138" grpId="0" animBg="1"/>
      <p:bldP spid="816151" grpId="0" animBg="1"/>
      <p:bldP spid="816152" grpId="0" animBg="1"/>
      <p:bldP spid="816153" grpId="0" animBg="1"/>
      <p:bldP spid="816154" grpId="0" animBg="1"/>
      <p:bldP spid="816155" grpId="0" animBg="1"/>
      <p:bldP spid="816156" grpId="0" animBg="1"/>
      <p:bldP spid="816158" grpId="0" animBg="1"/>
      <p:bldP spid="816159" grpId="0" animBg="1"/>
      <p:bldP spid="2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44" name="Line 16"/>
          <p:cNvSpPr>
            <a:spLocks noChangeShapeType="1"/>
          </p:cNvSpPr>
          <p:nvPr/>
        </p:nvSpPr>
        <p:spPr bwMode="auto">
          <a:xfrm>
            <a:off x="7693025" y="5038725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0" name="Line 22"/>
          <p:cNvSpPr>
            <a:spLocks noChangeShapeType="1"/>
          </p:cNvSpPr>
          <p:nvPr/>
        </p:nvSpPr>
        <p:spPr bwMode="auto">
          <a:xfrm>
            <a:off x="8678863" y="5038725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5" name="Line 17"/>
          <p:cNvSpPr>
            <a:spLocks noChangeShapeType="1"/>
          </p:cNvSpPr>
          <p:nvPr/>
        </p:nvSpPr>
        <p:spPr bwMode="auto">
          <a:xfrm rot="5400000">
            <a:off x="6800057" y="4344193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6" name="Line 18"/>
          <p:cNvSpPr>
            <a:spLocks noChangeShapeType="1"/>
          </p:cNvSpPr>
          <p:nvPr/>
        </p:nvSpPr>
        <p:spPr bwMode="auto">
          <a:xfrm rot="5400000">
            <a:off x="6800057" y="4742656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7" name="Line 19"/>
          <p:cNvSpPr>
            <a:spLocks noChangeShapeType="1"/>
          </p:cNvSpPr>
          <p:nvPr/>
        </p:nvSpPr>
        <p:spPr bwMode="auto">
          <a:xfrm rot="5400000">
            <a:off x="6800057" y="3545681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8" name="Line 20"/>
          <p:cNvSpPr>
            <a:spLocks noChangeShapeType="1"/>
          </p:cNvSpPr>
          <p:nvPr/>
        </p:nvSpPr>
        <p:spPr bwMode="auto">
          <a:xfrm rot="5400000">
            <a:off x="6800057" y="3147218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49" name="Line 21"/>
          <p:cNvSpPr>
            <a:spLocks noChangeShapeType="1"/>
          </p:cNvSpPr>
          <p:nvPr/>
        </p:nvSpPr>
        <p:spPr bwMode="auto">
          <a:xfrm rot="5400000">
            <a:off x="6800057" y="3944143"/>
            <a:ext cx="0" cy="18256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Stuff of Einstein’s Universe</a:t>
            </a:r>
            <a:endParaRPr lang="en-US" altLang="en-US" dirty="0" smtClean="0"/>
          </a:p>
        </p:txBody>
      </p:sp>
      <p:sp>
        <p:nvSpPr>
          <p:cNvPr id="17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68350"/>
            <a:ext cx="8718550" cy="5919788"/>
          </a:xfrm>
        </p:spPr>
        <p:txBody>
          <a:bodyPr/>
          <a:lstStyle/>
          <a:p>
            <a:pPr marL="236538" indent="-236538"/>
            <a:r>
              <a:rPr lang="en-US" altLang="en-US" sz="3600" dirty="0" smtClean="0"/>
              <a:t> Super-symmetry</a:t>
            </a:r>
          </a:p>
          <a:p>
            <a:pPr marL="582613" lvl="1" indent="-236538"/>
            <a:r>
              <a:rPr lang="en-US" altLang="en-US" sz="3200" dirty="0" smtClean="0"/>
              <a:t> Matter</a:t>
            </a:r>
          </a:p>
          <a:p>
            <a:pPr marL="582613" lvl="1" indent="-236538"/>
            <a:r>
              <a:rPr lang="en-US" altLang="en-US" sz="3200" dirty="0" smtClean="0"/>
              <a:t> Energy</a:t>
            </a:r>
          </a:p>
          <a:p>
            <a:pPr marL="582613" lvl="1" indent="-236538"/>
            <a:endParaRPr lang="en-US" altLang="en-US" sz="3200" dirty="0" smtClean="0"/>
          </a:p>
          <a:p>
            <a:pPr marL="582613" lvl="1" indent="-236538"/>
            <a:endParaRPr lang="en-US" altLang="en-US" sz="3200" dirty="0" smtClean="0"/>
          </a:p>
          <a:p>
            <a:pPr marL="582613" lvl="1" indent="-236538"/>
            <a:r>
              <a:rPr lang="en-US" altLang="en-US" sz="3200" dirty="0" smtClean="0"/>
              <a:t> Space</a:t>
            </a:r>
          </a:p>
          <a:p>
            <a:pPr marL="582613" lvl="1" indent="-236538"/>
            <a:r>
              <a:rPr lang="en-US" altLang="en-US" sz="3200" dirty="0" smtClean="0"/>
              <a:t> Time</a:t>
            </a:r>
          </a:p>
        </p:txBody>
      </p:sp>
      <p:sp>
        <p:nvSpPr>
          <p:cNvPr id="816137" name="Line 9"/>
          <p:cNvSpPr>
            <a:spLocks noChangeShapeType="1"/>
          </p:cNvSpPr>
          <p:nvPr/>
        </p:nvSpPr>
        <p:spPr bwMode="auto">
          <a:xfrm flipH="1">
            <a:off x="6708775" y="3152775"/>
            <a:ext cx="0" cy="2081213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38" name="Line 10"/>
          <p:cNvSpPr>
            <a:spLocks noChangeShapeType="1"/>
          </p:cNvSpPr>
          <p:nvPr/>
        </p:nvSpPr>
        <p:spPr bwMode="auto">
          <a:xfrm rot="5400000" flipH="1">
            <a:off x="7744619" y="4193382"/>
            <a:ext cx="0" cy="2081212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1" name="Line 23"/>
          <p:cNvSpPr>
            <a:spLocks noChangeShapeType="1"/>
          </p:cNvSpPr>
          <p:nvPr/>
        </p:nvSpPr>
        <p:spPr bwMode="auto">
          <a:xfrm rot="16200000" flipV="1">
            <a:off x="6288882" y="5650706"/>
            <a:ext cx="0" cy="1412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2" name="Line 24"/>
          <p:cNvSpPr>
            <a:spLocks noChangeShapeType="1"/>
          </p:cNvSpPr>
          <p:nvPr/>
        </p:nvSpPr>
        <p:spPr bwMode="auto">
          <a:xfrm rot="16200000" flipV="1">
            <a:off x="6525419" y="5414169"/>
            <a:ext cx="0" cy="141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3" name="Line 25"/>
          <p:cNvSpPr>
            <a:spLocks noChangeShapeType="1"/>
          </p:cNvSpPr>
          <p:nvPr/>
        </p:nvSpPr>
        <p:spPr bwMode="auto">
          <a:xfrm rot="16200000" flipV="1">
            <a:off x="5811044" y="6128544"/>
            <a:ext cx="0" cy="141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4" name="Line 26"/>
          <p:cNvSpPr>
            <a:spLocks noChangeShapeType="1"/>
          </p:cNvSpPr>
          <p:nvPr/>
        </p:nvSpPr>
        <p:spPr bwMode="auto">
          <a:xfrm rot="16200000" flipV="1">
            <a:off x="5574507" y="6365081"/>
            <a:ext cx="0" cy="1412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5" name="Line 27"/>
          <p:cNvSpPr>
            <a:spLocks noChangeShapeType="1"/>
          </p:cNvSpPr>
          <p:nvPr/>
        </p:nvSpPr>
        <p:spPr bwMode="auto">
          <a:xfrm rot="16200000" flipV="1">
            <a:off x="6049169" y="5890419"/>
            <a:ext cx="0" cy="141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6" name="Line 28"/>
          <p:cNvSpPr>
            <a:spLocks noChangeShapeType="1"/>
          </p:cNvSpPr>
          <p:nvPr/>
        </p:nvSpPr>
        <p:spPr bwMode="auto">
          <a:xfrm rot="2700000" flipH="1" flipV="1">
            <a:off x="6094413" y="4972050"/>
            <a:ext cx="0" cy="1755775"/>
          </a:xfrm>
          <a:prstGeom prst="line">
            <a:avLst/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6158" name="AutoShape 30"/>
          <p:cNvSpPr>
            <a:spLocks/>
          </p:cNvSpPr>
          <p:nvPr/>
        </p:nvSpPr>
        <p:spPr bwMode="auto">
          <a:xfrm>
            <a:off x="6948488" y="3243263"/>
            <a:ext cx="100012" cy="400050"/>
          </a:xfrm>
          <a:prstGeom prst="rightBrace">
            <a:avLst>
              <a:gd name="adj1" fmla="val 33333"/>
              <a:gd name="adj2" fmla="val 50000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6159" name="AutoShape 31"/>
          <p:cNvSpPr>
            <a:spLocks/>
          </p:cNvSpPr>
          <p:nvPr/>
        </p:nvSpPr>
        <p:spPr bwMode="auto">
          <a:xfrm rot="-5400000">
            <a:off x="8148638" y="4491037"/>
            <a:ext cx="76200" cy="981075"/>
          </a:xfrm>
          <a:prstGeom prst="rightBrace">
            <a:avLst>
              <a:gd name="adj1" fmla="val 107292"/>
              <a:gd name="adj2" fmla="val 49676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5654" y="2717771"/>
            <a:ext cx="473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All the same stuff … “Quantum Foam”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1422" y="5208277"/>
            <a:ext cx="808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Same stuff as in the centers of black holes. 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60171" y="5279036"/>
            <a:ext cx="1648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Time (seconds)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29702" y="2845891"/>
            <a:ext cx="1831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Space (meters)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42185" y="6435174"/>
            <a:ext cx="1831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Space (meters)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25053" y="3276682"/>
            <a:ext cx="53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 m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2341" y="4632651"/>
            <a:ext cx="533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1 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1" name="AutoShape 5"/>
          <p:cNvSpPr>
            <a:spLocks/>
          </p:cNvSpPr>
          <p:nvPr/>
        </p:nvSpPr>
        <p:spPr bwMode="auto">
          <a:xfrm>
            <a:off x="2540155" y="1541285"/>
            <a:ext cx="218989" cy="3302656"/>
          </a:xfrm>
          <a:prstGeom prst="rightBrace">
            <a:avLst>
              <a:gd name="adj1" fmla="val 78019"/>
              <a:gd name="adj2" fmla="val 4989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1422" y="5741677"/>
            <a:ext cx="808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We don’t yet know its physics.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9" name="AutoShape 5"/>
          <p:cNvSpPr>
            <a:spLocks/>
          </p:cNvSpPr>
          <p:nvPr/>
        </p:nvSpPr>
        <p:spPr bwMode="auto">
          <a:xfrm>
            <a:off x="2399168" y="1541285"/>
            <a:ext cx="109538" cy="1025525"/>
          </a:xfrm>
          <a:prstGeom prst="rightBrace">
            <a:avLst>
              <a:gd name="adj1" fmla="val 78019"/>
              <a:gd name="adj2" fmla="val 50000"/>
            </a:avLst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" name="AutoShape 8"/>
          <p:cNvSpPr>
            <a:spLocks/>
          </p:cNvSpPr>
          <p:nvPr/>
        </p:nvSpPr>
        <p:spPr bwMode="auto">
          <a:xfrm>
            <a:off x="2399169" y="3927476"/>
            <a:ext cx="109537" cy="902868"/>
          </a:xfrm>
          <a:prstGeom prst="rightBrace">
            <a:avLst>
              <a:gd name="adj1" fmla="val 78020"/>
              <a:gd name="adj2" fmla="val 50000"/>
            </a:avLst>
          </a:prstGeom>
          <a:noFill/>
          <a:ln w="317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32179"/>
              </p:ext>
            </p:extLst>
          </p:nvPr>
        </p:nvGraphicFramePr>
        <p:xfrm>
          <a:off x="7143750" y="5648325"/>
          <a:ext cx="19145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3" name="Equation" r:id="rId3" imgW="1054080" imgH="419040" progId="Equation.DSMT4">
                  <p:embed/>
                </p:oleObj>
              </mc:Choice>
              <mc:Fallback>
                <p:oleObj name="Equation" r:id="rId3" imgW="1054080" imgH="419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5648325"/>
                        <a:ext cx="19145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314224"/>
              </p:ext>
            </p:extLst>
          </p:nvPr>
        </p:nvGraphicFramePr>
        <p:xfrm>
          <a:off x="7132638" y="3636963"/>
          <a:ext cx="1938337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4" name="Equation" r:id="rId5" imgW="1066680" imgH="431640" progId="Equation.DSMT4">
                  <p:embed/>
                </p:oleObj>
              </mc:Choice>
              <mc:Fallback>
                <p:oleObj name="Equation" r:id="rId5" imgW="1066680" imgH="4316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2638" y="3636963"/>
                        <a:ext cx="1938337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16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1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1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1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1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1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16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16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81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16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16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816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1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81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1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1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1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1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1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81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816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16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144" grpId="0" animBg="1"/>
      <p:bldP spid="816150" grpId="0" animBg="1"/>
      <p:bldP spid="816145" grpId="0" animBg="1"/>
      <p:bldP spid="816146" grpId="0" animBg="1"/>
      <p:bldP spid="816147" grpId="0" animBg="1"/>
      <p:bldP spid="816148" grpId="0" animBg="1"/>
      <p:bldP spid="816149" grpId="0" animBg="1"/>
      <p:bldP spid="816137" grpId="0" animBg="1"/>
      <p:bldP spid="816138" grpId="0" animBg="1"/>
      <p:bldP spid="816151" grpId="0" animBg="1"/>
      <p:bldP spid="816152" grpId="0" animBg="1"/>
      <p:bldP spid="816153" grpId="0" animBg="1"/>
      <p:bldP spid="816154" grpId="0" animBg="1"/>
      <p:bldP spid="816155" grpId="0" animBg="1"/>
      <p:bldP spid="816156" grpId="0" animBg="1"/>
      <p:bldP spid="816158" grpId="0" animBg="1"/>
      <p:bldP spid="816159" grpId="0" animBg="1"/>
      <p:bldP spid="2" grpId="0"/>
      <p:bldP spid="32" grpId="0"/>
      <p:bldP spid="33" grpId="0"/>
      <p:bldP spid="35" grpId="0"/>
      <p:bldP spid="36" grpId="0"/>
      <p:bldP spid="37" grpId="0"/>
      <p:bldP spid="38" grpId="0"/>
      <p:bldP spid="31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and Time: Newton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1560"/>
            <a:ext cx="8686800" cy="1482090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sz="4000" dirty="0" smtClean="0"/>
              <a:t>“Gravity is an attractive force between massive bodies.”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62300" y="2461260"/>
            <a:ext cx="5734050" cy="81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buFontTx/>
              <a:buNone/>
            </a:pPr>
            <a:r>
              <a:rPr lang="en-US" sz="4000" dirty="0" smtClean="0"/>
              <a:t>- Isaac Newton, 1687</a:t>
            </a:r>
          </a:p>
        </p:txBody>
      </p:sp>
      <p:sp>
        <p:nvSpPr>
          <p:cNvPr id="4" name="AutoShape 2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3382921"/>
            <a:ext cx="6615113" cy="325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3432810"/>
            <a:ext cx="4267200" cy="2034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Tx/>
              <a:buNone/>
            </a:pPr>
            <a:r>
              <a:rPr lang="en-US" sz="3200" dirty="0" smtClean="0"/>
              <a:t>Works really well!!  New Horizons got to Pluto using              Newton’s laws!</a:t>
            </a:r>
          </a:p>
        </p:txBody>
      </p:sp>
    </p:spTree>
    <p:extLst>
      <p:ext uri="{BB962C8B-B14F-4D97-AF65-F5344CB8AC3E}">
        <p14:creationId xmlns:p14="http://schemas.microsoft.com/office/powerpoint/2010/main" val="11041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Spacetime</a:t>
            </a:r>
            <a:r>
              <a:rPr lang="en-US" dirty="0" smtClean="0"/>
              <a:t>: Einstein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1560"/>
            <a:ext cx="8686800" cy="1482090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en-US" sz="4000" dirty="0" smtClean="0"/>
              <a:t>“Mass tells space how to curve, space tells mass how to move.”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71600" y="2461260"/>
            <a:ext cx="7524750" cy="815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buFontTx/>
              <a:buNone/>
            </a:pPr>
            <a:r>
              <a:rPr lang="en-US" sz="4000" dirty="0" smtClean="0"/>
              <a:t>- Albert Einstein, 1915</a:t>
            </a:r>
          </a:p>
        </p:txBody>
      </p:sp>
      <p:sp>
        <p:nvSpPr>
          <p:cNvPr id="4" name="AutoShape 2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://pluto.jhuapl.edu/whereisnh/PlutoFlyby/nhpf20160801_0287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http://u.arizona.edu/~sgralla/spacetime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9" y="3035299"/>
            <a:ext cx="7908323" cy="36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3270885"/>
            <a:ext cx="9144000" cy="653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Tx/>
              <a:buNone/>
            </a:pPr>
            <a:r>
              <a:rPr lang="en-US" sz="3200" dirty="0" smtClean="0"/>
              <a:t>… and mass tells time how to flow …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6023610"/>
            <a:ext cx="9144000" cy="653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Tx/>
              <a:buNone/>
            </a:pPr>
            <a:r>
              <a:rPr lang="en-US" sz="3200" dirty="0" smtClean="0"/>
              <a:t>the GPS system must account for this!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1525" y="5543657"/>
            <a:ext cx="299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Gravity slows time!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5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462300"/>
      </a:dk1>
      <a:lt1>
        <a:srgbClr val="FFFF00"/>
      </a:lt1>
      <a:dk2>
        <a:srgbClr val="462300"/>
      </a:dk2>
      <a:lt2>
        <a:srgbClr val="FFFF00"/>
      </a:lt2>
      <a:accent1>
        <a:srgbClr val="FFFFCC"/>
      </a:accent1>
      <a:accent2>
        <a:srgbClr val="FFFFCC"/>
      </a:accent2>
      <a:accent3>
        <a:srgbClr val="FFFFCC"/>
      </a:accent3>
      <a:accent4>
        <a:srgbClr val="FFFFCC"/>
      </a:accent4>
      <a:accent5>
        <a:srgbClr val="FFFFCC"/>
      </a:accent5>
      <a:accent6>
        <a:srgbClr val="FFFFCC"/>
      </a:accent6>
      <a:hlink>
        <a:srgbClr val="000000"/>
      </a:hlink>
      <a:folHlink>
        <a:srgbClr val="5F5F5F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742</Words>
  <Application>Microsoft Office PowerPoint</Application>
  <PresentationFormat>On-screen Show (4:3)</PresentationFormat>
  <Paragraphs>132</Paragraphs>
  <Slides>16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Comic Sans MS</vt:lpstr>
      <vt:lpstr>Goudy Old Style</vt:lpstr>
      <vt:lpstr>Impact</vt:lpstr>
      <vt:lpstr>MS Mincho</vt:lpstr>
      <vt:lpstr>Symbol</vt:lpstr>
      <vt:lpstr>Times New Roman</vt:lpstr>
      <vt:lpstr>Webdings</vt:lpstr>
      <vt:lpstr>Wingdings</vt:lpstr>
      <vt:lpstr>Wingdings 2</vt:lpstr>
      <vt:lpstr>Office Theme</vt:lpstr>
      <vt:lpstr>Default Design</vt:lpstr>
      <vt:lpstr>Equation</vt:lpstr>
      <vt:lpstr>PowerPoint Presentation</vt:lpstr>
      <vt:lpstr>Einstein, Gravity, &amp; Multimessenger Astro</vt:lpstr>
      <vt:lpstr>Einstein, Gravity, &amp; Multimessenger Astro</vt:lpstr>
      <vt:lpstr>Newton’s Universe</vt:lpstr>
      <vt:lpstr>Einstein’s Universe</vt:lpstr>
      <vt:lpstr>Stuff of Einstein’s Universe</vt:lpstr>
      <vt:lpstr>Stuff of Einstein’s Universe</vt:lpstr>
      <vt:lpstr>Space and Time: Newton</vt:lpstr>
      <vt:lpstr>Spacetime: Einstein</vt:lpstr>
      <vt:lpstr>Spacetime: Einstein</vt:lpstr>
      <vt:lpstr>Spacetime: Einstein</vt:lpstr>
      <vt:lpstr>Spacetime: Einstein</vt:lpstr>
      <vt:lpstr>Spacetime: Einstein</vt:lpstr>
      <vt:lpstr>Spacetime: Einstein</vt:lpstr>
      <vt:lpstr>Spacetime Rippling Earth</vt:lpstr>
      <vt:lpstr>Einstein, Gravity, &amp; Multimessenger Astronomy</vt:lpstr>
    </vt:vector>
  </TitlesOfParts>
  <Company>St. Lawrence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</dc:title>
  <dc:creator>Aileen O'Donoghue</dc:creator>
  <cp:lastModifiedBy>Aileen O'Donoghue</cp:lastModifiedBy>
  <cp:revision>279</cp:revision>
  <dcterms:created xsi:type="dcterms:W3CDTF">2014-07-15T19:30:30Z</dcterms:created>
  <dcterms:modified xsi:type="dcterms:W3CDTF">2020-08-07T23:59:02Z</dcterms:modified>
</cp:coreProperties>
</file>