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0" r:id="rId3"/>
    <p:sldId id="261" r:id="rId4"/>
    <p:sldId id="343" r:id="rId5"/>
    <p:sldId id="344" r:id="rId6"/>
    <p:sldId id="262" r:id="rId7"/>
    <p:sldId id="270" r:id="rId8"/>
    <p:sldId id="272" r:id="rId9"/>
    <p:sldId id="268" r:id="rId10"/>
    <p:sldId id="362" r:id="rId11"/>
    <p:sldId id="363" r:id="rId12"/>
    <p:sldId id="271" r:id="rId13"/>
    <p:sldId id="345" r:id="rId14"/>
    <p:sldId id="273" r:id="rId15"/>
    <p:sldId id="346" r:id="rId16"/>
    <p:sldId id="347" r:id="rId17"/>
    <p:sldId id="348" r:id="rId18"/>
    <p:sldId id="277" r:id="rId19"/>
    <p:sldId id="331" r:id="rId20"/>
    <p:sldId id="293" r:id="rId21"/>
    <p:sldId id="352" r:id="rId22"/>
    <p:sldId id="281" r:id="rId23"/>
    <p:sldId id="335" r:id="rId24"/>
    <p:sldId id="354" r:id="rId25"/>
    <p:sldId id="353" r:id="rId26"/>
    <p:sldId id="332" r:id="rId27"/>
    <p:sldId id="355" r:id="rId28"/>
    <p:sldId id="298" r:id="rId29"/>
    <p:sldId id="310" r:id="rId30"/>
    <p:sldId id="349" r:id="rId31"/>
    <p:sldId id="339" r:id="rId32"/>
    <p:sldId id="341" r:id="rId33"/>
    <p:sldId id="342" r:id="rId34"/>
    <p:sldId id="356" r:id="rId35"/>
    <p:sldId id="357" r:id="rId36"/>
    <p:sldId id="359" r:id="rId37"/>
    <p:sldId id="360" r:id="rId38"/>
    <p:sldId id="327" r:id="rId39"/>
    <p:sldId id="312" r:id="rId40"/>
    <p:sldId id="302" r:id="rId41"/>
    <p:sldId id="307" r:id="rId42"/>
    <p:sldId id="308" r:id="rId43"/>
    <p:sldId id="309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3300"/>
    <a:srgbClr val="0000FF"/>
    <a:srgbClr val="5C5592"/>
    <a:srgbClr val="5C5591"/>
    <a:srgbClr val="EE7023"/>
    <a:srgbClr val="F4B544"/>
    <a:srgbClr val="3BC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47" autoAdjust="0"/>
  </p:normalViewPr>
  <p:slideViewPr>
    <p:cSldViewPr snapToGrid="0">
      <p:cViewPr varScale="1">
        <p:scale>
          <a:sx n="104" d="100"/>
          <a:sy n="104" d="100"/>
        </p:scale>
        <p:origin x="186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4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12" Type="http://schemas.openxmlformats.org/officeDocument/2006/relationships/image" Target="../media/image33.e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wmf"/><Relationship Id="rId10" Type="http://schemas.openxmlformats.org/officeDocument/2006/relationships/image" Target="../media/image31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Relationship Id="rId14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3600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3600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74832868-0CB7-43C5-A5DC-618C0112EC0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074BC7-73DC-4BD1-A5A2-41F923907420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5D5B8F-4388-4E8F-B106-BF22FA3241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68BB583-C669-4EC7-BD1F-9A1ED89C2EB5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D8BC0C0-0A7F-49B5-832B-FD4567DDA9E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07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710AEC9-9CAB-4ED4-9272-80845207E7A8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48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ECF9AFA-6028-497B-BAD5-54BF2E05E042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64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40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8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8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536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4313" y="981075"/>
            <a:ext cx="4281487" cy="5500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81075"/>
            <a:ext cx="4281488" cy="550068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7820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804863"/>
            <a:ext cx="4495800" cy="6053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4863"/>
            <a:ext cx="4495800" cy="6053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59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914400"/>
            <a:ext cx="8778240" cy="5760720"/>
          </a:xfrm>
        </p:spPr>
        <p:txBody>
          <a:bodyPr lIns="45720" rIns="45720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55505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27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313" y="981075"/>
            <a:ext cx="4281487" cy="5500688"/>
          </a:xfrm>
        </p:spPr>
        <p:txBody>
          <a:bodyPr/>
          <a:lstStyle>
            <a:lvl1pPr>
              <a:defRPr sz="2800" b="0"/>
            </a:lvl1pPr>
            <a:lvl2pPr>
              <a:defRPr sz="24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281488" cy="5500688"/>
          </a:xfrm>
        </p:spPr>
        <p:txBody>
          <a:bodyPr/>
          <a:lstStyle>
            <a:lvl1pPr>
              <a:defRPr sz="2800" b="0"/>
            </a:lvl1pPr>
            <a:lvl2pPr>
              <a:defRPr sz="24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121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6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6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64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665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27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68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816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313" y="914400"/>
            <a:ext cx="8715375" cy="55006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 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6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¶"/>
        <a:defRPr sz="32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ebdings" panose="05030102010509060703" pitchFamily="18" charset="2"/>
        <a:buChar char="þ"/>
        <a:defRPr sz="28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"/>
        <a:defRPr sz="24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ebdings" panose="05030102010509060703" pitchFamily="18" charset="2"/>
        <a:buChar char="õ"/>
        <a:defRPr sz="24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maobservatory.org/en/home/" TargetMode="External"/><Relationship Id="rId2" Type="http://schemas.openxmlformats.org/officeDocument/2006/relationships/hyperlink" Target="https://en.wikipedia.org/wiki/PDS_7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maobservatory.org/en/home/" TargetMode="External"/><Relationship Id="rId2" Type="http://schemas.openxmlformats.org/officeDocument/2006/relationships/hyperlink" Target="https://en.wikipedia.org/wiki/PDS_7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29.wmf"/><Relationship Id="rId26" Type="http://schemas.openxmlformats.org/officeDocument/2006/relationships/image" Target="../media/image33.e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32.e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34.wmf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22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7.emf"/><Relationship Id="rId22" Type="http://schemas.openxmlformats.org/officeDocument/2006/relationships/image" Target="../media/image31.wmf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6.wmf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jpeg"/><Relationship Id="rId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chandra.harvard.edu/photo/2015/g299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hyperlink" Target="https://chandra.harvard.edu/photo/2006/crab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chandra.harvard.edu/photo/2015/g299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hyperlink" Target="https://chandra.harvard.edu/photo/2006/crab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statesymbolsusa.org/symbol-official-item/arizona/state-tree/palo-ver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statesymbolsusa.org/symbol-official-item/arizona/state-tree/palo-ver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myslu\aodo\Rel\AZ2021\cluster1mre.avi" TargetMode="External"/><Relationship Id="rId1" Type="http://schemas.microsoft.com/office/2007/relationships/media" Target="file:///\\myslu\aodo\Rel\AZ2021\cluster1mre.avi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00088" y="1068388"/>
            <a:ext cx="7772400" cy="28130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400"/>
              <a:t>Saturday Afternoon:</a:t>
            </a:r>
            <a:r>
              <a:rPr lang="en-US" altLang="en-US" sz="6000"/>
              <a:t>             The Substance of Ourselves</a:t>
            </a:r>
          </a:p>
        </p:txBody>
      </p:sp>
      <p:grpSp>
        <p:nvGrpSpPr>
          <p:cNvPr id="4099" name="Group 8"/>
          <p:cNvGrpSpPr>
            <a:grpSpLocks noChangeAspect="1"/>
          </p:cNvGrpSpPr>
          <p:nvPr/>
        </p:nvGrpSpPr>
        <p:grpSpPr bwMode="auto">
          <a:xfrm>
            <a:off x="0" y="0"/>
            <a:ext cx="9140825" cy="501650"/>
            <a:chOff x="8" y="0"/>
            <a:chExt cx="5253" cy="288"/>
          </a:xfrm>
        </p:grpSpPr>
        <p:pic>
          <p:nvPicPr>
            <p:cNvPr id="410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" y="0"/>
              <a:ext cx="10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" y="0"/>
              <a:ext cx="10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" y="0"/>
              <a:ext cx="32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4598988"/>
            <a:ext cx="9144000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D5D577"/>
                </a:solidFill>
                <a:latin typeface="Goudy Old Style" panose="02020502050305020303" pitchFamily="18" charset="0"/>
              </a:rPr>
              <a:t>IGNATIAN SILENT RETREAT</a:t>
            </a: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0" y="522922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rgbClr val="D5D577"/>
                </a:solidFill>
                <a:latin typeface="Goudy Old Style" panose="02020502050305020303" pitchFamily="18" charset="0"/>
              </a:rPr>
              <a:t>Fr. Chris Corbally, B.J.A. &amp; Dr. Aileen O’Donoghue, S.K.P.J.G.P.</a:t>
            </a:r>
          </a:p>
        </p:txBody>
      </p:sp>
      <p:sp>
        <p:nvSpPr>
          <p:cNvPr id="4102" name="Rectangle 3"/>
          <p:cNvSpPr>
            <a:spLocks noChangeArrowheads="1"/>
          </p:cNvSpPr>
          <p:nvPr/>
        </p:nvSpPr>
        <p:spPr bwMode="auto">
          <a:xfrm>
            <a:off x="0" y="5832475"/>
            <a:ext cx="9144000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rgbClr val="D5D577"/>
                </a:solidFill>
                <a:latin typeface="Goudy Old Style" panose="02020502050305020303" pitchFamily="18" charset="0"/>
              </a:rPr>
              <a:t>September 24 – 26,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Forming Planets</a:t>
            </a:r>
          </a:p>
        </p:txBody>
      </p:sp>
      <p:sp>
        <p:nvSpPr>
          <p:cNvPr id="1331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r>
              <a:rPr lang="en-US" altLang="en-US" smtClean="0">
                <a:hlinkClick r:id="rId2"/>
              </a:rPr>
              <a:t>PDS 70</a:t>
            </a:r>
            <a:r>
              <a:rPr lang="en-US" altLang="en-US" smtClean="0"/>
              <a:t> in Centaurus (370 ly away)</a:t>
            </a:r>
          </a:p>
          <a:p>
            <a:pPr lvl="1"/>
            <a:r>
              <a:rPr lang="en-US" altLang="en-US" smtClean="0"/>
              <a:t> Image in microwaves (</a:t>
            </a:r>
            <a:r>
              <a:rPr lang="en-US" altLang="en-US" smtClean="0">
                <a:hlinkClick r:id="rId3"/>
              </a:rPr>
              <a:t>ALMA</a:t>
            </a:r>
            <a:r>
              <a:rPr lang="en-US" altLang="en-US" smtClean="0"/>
              <a:t>, 2006)</a:t>
            </a:r>
          </a:p>
        </p:txBody>
      </p:sp>
      <p:pic>
        <p:nvPicPr>
          <p:cNvPr id="13316" name="Picture 4" descr="A picture containing text, star, dark, night sky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575"/>
            <a:ext cx="91440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171450" y="6078538"/>
            <a:ext cx="8801100" cy="461962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Moon forming around a Jupiter-like Planet 65 AU from star!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Forming Planets</a:t>
            </a:r>
          </a:p>
        </p:txBody>
      </p:sp>
      <p:sp>
        <p:nvSpPr>
          <p:cNvPr id="1433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r>
              <a:rPr lang="en-US" altLang="en-US" smtClean="0">
                <a:hlinkClick r:id="rId2"/>
              </a:rPr>
              <a:t>PDS 70</a:t>
            </a:r>
            <a:r>
              <a:rPr lang="en-US" altLang="en-US" smtClean="0"/>
              <a:t> in Centaurus (370 ly away)</a:t>
            </a:r>
          </a:p>
          <a:p>
            <a:pPr lvl="1"/>
            <a:r>
              <a:rPr lang="en-US" altLang="en-US" smtClean="0"/>
              <a:t> Image in microwaves (</a:t>
            </a:r>
            <a:r>
              <a:rPr lang="en-US" altLang="en-US" smtClean="0">
                <a:hlinkClick r:id="rId3"/>
              </a:rPr>
              <a:t>ALMA</a:t>
            </a:r>
            <a:r>
              <a:rPr lang="en-US" altLang="en-US" smtClean="0"/>
              <a:t>, 2006)</a:t>
            </a:r>
          </a:p>
        </p:txBody>
      </p:sp>
      <p:pic>
        <p:nvPicPr>
          <p:cNvPr id="14340" name="Picture 4" descr="A picture containing text, star, dark, night sky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575"/>
            <a:ext cx="91440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82563" y="6078538"/>
            <a:ext cx="8801100" cy="461962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Moon forming around a Jupiter-like Planet 65 AU from star!</a:t>
            </a:r>
          </a:p>
        </p:txBody>
      </p:sp>
      <p:pic>
        <p:nvPicPr>
          <p:cNvPr id="14342" name="Picture 5" descr="A picture containing star, outdoor object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4000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122238" y="2671763"/>
            <a:ext cx="1847850" cy="1200150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/>
              <a:t>Sun-sized star forming</a:t>
            </a:r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4822825" y="3551238"/>
            <a:ext cx="1062038" cy="461962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Planet</a:t>
            </a:r>
          </a:p>
        </p:txBody>
      </p:sp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3230563" y="4286250"/>
            <a:ext cx="2862262" cy="461963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Moon-forming disk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94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Forming Solar Systems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45100"/>
            <a:ext cx="9144000" cy="11636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Disks of gas and dust surrounding forming stars seen edge-on in Orion</a:t>
            </a:r>
          </a:p>
        </p:txBody>
      </p:sp>
      <p:pic>
        <p:nvPicPr>
          <p:cNvPr id="15364" name="Picture 5" descr="Orion_prope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958850"/>
            <a:ext cx="66294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The Lives of Stars</a:t>
            </a:r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r>
              <a:rPr lang="en-US" altLang="en-US" sz="3200" smtClean="0"/>
              <a:t> Form from clouds of gas (and dust)</a:t>
            </a:r>
          </a:p>
          <a:p>
            <a:pPr lvl="1"/>
            <a:r>
              <a:rPr lang="en-US" altLang="en-US" sz="2800" smtClean="0"/>
              <a:t> Gravity pulls all matter together </a:t>
            </a:r>
          </a:p>
          <a:p>
            <a:pPr lvl="1"/>
            <a:r>
              <a:rPr lang="en-US" altLang="en-US" sz="2800" smtClean="0"/>
              <a:t> Knots form and compress to stars</a:t>
            </a:r>
          </a:p>
          <a:p>
            <a:pPr lvl="2"/>
            <a:r>
              <a:rPr lang="en-US" altLang="en-US" sz="2400" smtClean="0"/>
              <a:t> Takes tens of millions of years</a:t>
            </a:r>
          </a:p>
          <a:p>
            <a:r>
              <a:rPr lang="en-US" altLang="en-US" sz="3200" smtClean="0"/>
              <a:t> Shine by nuclear fusion</a:t>
            </a:r>
          </a:p>
          <a:p>
            <a:pPr lvl="1"/>
            <a:r>
              <a:rPr lang="en-US" altLang="en-US" sz="2800" smtClean="0"/>
              <a:t> Four hydrogen atoms become one helium</a:t>
            </a:r>
          </a:p>
          <a:p>
            <a:pPr lvl="1"/>
            <a:endParaRPr lang="en-US" altLang="en-US" sz="2800" smtClean="0"/>
          </a:p>
          <a:p>
            <a:pPr lvl="1"/>
            <a:r>
              <a:rPr lang="en-US" altLang="en-US" sz="2800" smtClean="0"/>
              <a:t> Release huge amounts of energy</a:t>
            </a:r>
          </a:p>
          <a:p>
            <a:pPr lvl="2"/>
            <a:r>
              <a:rPr lang="en-US" altLang="en-US" sz="2400" smtClean="0"/>
              <a:t> Fuse 1 kg of H to He, 0.7% becomes energy</a:t>
            </a:r>
          </a:p>
          <a:p>
            <a:endParaRPr lang="en-US" altLang="en-US" sz="3200" smtClean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3594100" y="3875088"/>
          <a:ext cx="1955800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Equation" r:id="rId3" imgW="558558" imgH="215806" progId="Equation.DSMT4">
                  <p:embed/>
                </p:oleObj>
              </mc:Choice>
              <mc:Fallback>
                <p:oleObj name="Equation" r:id="rId3" imgW="558558" imgH="21580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3875088"/>
                        <a:ext cx="1955800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93663" y="5584825"/>
            <a:ext cx="8956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200">
                <a:solidFill>
                  <a:srgbClr val="FFFFFF"/>
                </a:solidFill>
              </a:rPr>
              <a:t>1kg H </a:t>
            </a:r>
            <a:r>
              <a:rPr lang="en-US" altLang="en-US" sz="3200">
                <a:solidFill>
                  <a:srgbClr val="FFFFFF"/>
                </a:solidFill>
                <a:sym typeface="Symbol" panose="05050102010706020507" pitchFamily="18" charset="2"/>
              </a:rPr>
              <a:t> He gives 175 million kWhr of Energy!</a:t>
            </a:r>
            <a:endParaRPr lang="en-US" altLang="en-US" sz="3200">
              <a:solidFill>
                <a:srgbClr val="FFFFFF"/>
              </a:solidFill>
            </a:endParaRP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1404938" y="6291263"/>
            <a:ext cx="633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FFFFFF"/>
                </a:solidFill>
              </a:rPr>
              <a:t>in Tucson, 1 kWhr = 5.9¢ </a:t>
            </a: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 1 kg H = $10.3 million!</a:t>
            </a:r>
            <a:endParaRPr lang="en-US" alt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AACHDEJ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r="3947"/>
          <a:stretch>
            <a:fillRect/>
          </a:stretch>
        </p:blipFill>
        <p:spPr bwMode="auto">
          <a:xfrm>
            <a:off x="258763" y="2217738"/>
            <a:ext cx="41148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4176713" y="2217738"/>
            <a:ext cx="3557587" cy="116522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3200"/>
              <a:t>Hydrogen fuses to Helium</a:t>
            </a:r>
            <a:endParaRPr lang="en-US" altLang="en-US" sz="280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47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What Makes A Star?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13033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mtClean="0"/>
              <a:t>   Nuclear Fusion</a:t>
            </a:r>
          </a:p>
          <a:p>
            <a:pPr lvl="1" eaLnBrk="1" hangingPunct="1"/>
            <a:r>
              <a:rPr lang="en-US" altLang="en-US" smtClean="0"/>
              <a:t> Light elements fuse to heavier elements.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5181600" y="6613525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r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en-US" sz="900">
                <a:solidFill>
                  <a:srgbClr val="D5D577"/>
                </a:solidFill>
              </a:rPr>
              <a:t>© Copyright, Dr. Aileen O’Donoghue, St. Lawrence University</a:t>
            </a:r>
          </a:p>
        </p:txBody>
      </p:sp>
      <p:pic>
        <p:nvPicPr>
          <p:cNvPr id="17415" name="Picture 5" descr="AACHDEK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r="4472"/>
          <a:stretch>
            <a:fillRect/>
          </a:stretch>
        </p:blipFill>
        <p:spPr bwMode="auto">
          <a:xfrm>
            <a:off x="4826000" y="3692525"/>
            <a:ext cx="41148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4"/>
          <p:cNvSpPr>
            <a:spLocks noChangeArrowheads="1"/>
          </p:cNvSpPr>
          <p:nvPr/>
        </p:nvSpPr>
        <p:spPr bwMode="auto">
          <a:xfrm>
            <a:off x="203200" y="5497513"/>
            <a:ext cx="4719638" cy="984250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3200"/>
              <a:t>Helium fuses to Carbon, Oxygen, Nitrogen …</a:t>
            </a: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052557" y="1939946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9494" y="1812878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9494" y="755783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14502" y="1391306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666699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14502" y="1116986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497176" y="381631"/>
            <a:ext cx="274320" cy="274320"/>
            <a:chOff x="1716717" y="2259689"/>
            <a:chExt cx="274320" cy="274320"/>
          </a:xfrm>
          <a:solidFill>
            <a:schemeClr val="bg1"/>
          </a:solidFill>
        </p:grpSpPr>
        <p:sp>
          <p:nvSpPr>
            <p:cNvPr id="11" name="Oval 10"/>
            <p:cNvSpPr/>
            <p:nvPr/>
          </p:nvSpPr>
          <p:spPr>
            <a:xfrm>
              <a:off x="1716717" y="2259689"/>
              <a:ext cx="274320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762437" y="2305409"/>
              <a:ext cx="182880" cy="182880"/>
              <a:chOff x="2321161" y="2673702"/>
              <a:chExt cx="274320" cy="274320"/>
            </a:xfrm>
            <a:grpFill/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2458321" y="2673702"/>
                <a:ext cx="0" cy="274320"/>
              </a:xfrm>
              <a:prstGeom prst="line">
                <a:avLst/>
              </a:prstGeom>
              <a:grpFill/>
              <a:ln w="1905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2458321" y="2673702"/>
                <a:ext cx="0" cy="274320"/>
              </a:xfrm>
              <a:prstGeom prst="line">
                <a:avLst/>
              </a:prstGeom>
              <a:grpFill/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Freeform 15"/>
          <p:cNvSpPr/>
          <p:nvPr/>
        </p:nvSpPr>
        <p:spPr>
          <a:xfrm rot="1731866">
            <a:off x="1849615" y="1220580"/>
            <a:ext cx="621945" cy="664704"/>
          </a:xfrm>
          <a:custGeom>
            <a:avLst/>
            <a:gdLst>
              <a:gd name="connsiteX0" fmla="*/ 881350 w 1762699"/>
              <a:gd name="connsiteY0" fmla="*/ 649996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81350 w 1762699"/>
              <a:gd name="connsiteY12" fmla="*/ 649996 h 1883885"/>
              <a:gd name="connsiteX0" fmla="*/ 826266 w 1762699"/>
              <a:gd name="connsiteY0" fmla="*/ 727114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26266 w 1762699"/>
              <a:gd name="connsiteY12" fmla="*/ 727114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81350 w 1762699"/>
              <a:gd name="connsiteY6" fmla="*/ 969485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81350 w 1762699"/>
              <a:gd name="connsiteY6" fmla="*/ 969485 h 1883885"/>
              <a:gd name="connsiteX7" fmla="*/ 495759 w 1762699"/>
              <a:gd name="connsiteY7" fmla="*/ 1685581 h 1883885"/>
              <a:gd name="connsiteX8" fmla="*/ 793214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2699" h="1883885">
                <a:moveTo>
                  <a:pt x="848300" y="738131"/>
                </a:moveTo>
                <a:lnTo>
                  <a:pt x="1167788" y="0"/>
                </a:lnTo>
                <a:lnTo>
                  <a:pt x="969485" y="782198"/>
                </a:lnTo>
                <a:lnTo>
                  <a:pt x="1762699" y="1002535"/>
                </a:lnTo>
                <a:lnTo>
                  <a:pt x="980501" y="925418"/>
                </a:lnTo>
                <a:lnTo>
                  <a:pt x="1156771" y="1883885"/>
                </a:lnTo>
                <a:lnTo>
                  <a:pt x="881350" y="969485"/>
                </a:lnTo>
                <a:lnTo>
                  <a:pt x="495759" y="1685581"/>
                </a:lnTo>
                <a:lnTo>
                  <a:pt x="793214" y="936434"/>
                </a:lnTo>
                <a:lnTo>
                  <a:pt x="66101" y="947451"/>
                </a:lnTo>
                <a:lnTo>
                  <a:pt x="771181" y="815249"/>
                </a:lnTo>
                <a:lnTo>
                  <a:pt x="0" y="66102"/>
                </a:lnTo>
                <a:lnTo>
                  <a:pt x="848300" y="738131"/>
                </a:lnTo>
                <a:close/>
              </a:path>
            </a:pathLst>
          </a:cu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14502" y="2361518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117600" y="1166813"/>
            <a:ext cx="611188" cy="27463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117600" y="1676400"/>
            <a:ext cx="611188" cy="27305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255838" y="723900"/>
            <a:ext cx="315912" cy="55880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419350" y="1495425"/>
            <a:ext cx="612775" cy="15875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7950" y="2087563"/>
            <a:ext cx="611188" cy="27463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917950" y="1560513"/>
            <a:ext cx="611188" cy="27305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3"/>
          <p:cNvSpPr/>
          <p:nvPr/>
        </p:nvSpPr>
        <p:spPr>
          <a:xfrm rot="1731866">
            <a:off x="4596877" y="1674689"/>
            <a:ext cx="621945" cy="664704"/>
          </a:xfrm>
          <a:custGeom>
            <a:avLst/>
            <a:gdLst>
              <a:gd name="connsiteX0" fmla="*/ 881350 w 1762699"/>
              <a:gd name="connsiteY0" fmla="*/ 649996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81350 w 1762699"/>
              <a:gd name="connsiteY12" fmla="*/ 649996 h 1883885"/>
              <a:gd name="connsiteX0" fmla="*/ 826266 w 1762699"/>
              <a:gd name="connsiteY0" fmla="*/ 727114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26266 w 1762699"/>
              <a:gd name="connsiteY12" fmla="*/ 727114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81350 w 1762699"/>
              <a:gd name="connsiteY6" fmla="*/ 969485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81350 w 1762699"/>
              <a:gd name="connsiteY6" fmla="*/ 969485 h 1883885"/>
              <a:gd name="connsiteX7" fmla="*/ 495759 w 1762699"/>
              <a:gd name="connsiteY7" fmla="*/ 1685581 h 1883885"/>
              <a:gd name="connsiteX8" fmla="*/ 793214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2699" h="1883885">
                <a:moveTo>
                  <a:pt x="848300" y="738131"/>
                </a:moveTo>
                <a:lnTo>
                  <a:pt x="1167788" y="0"/>
                </a:lnTo>
                <a:lnTo>
                  <a:pt x="969485" y="782198"/>
                </a:lnTo>
                <a:lnTo>
                  <a:pt x="1762699" y="1002535"/>
                </a:lnTo>
                <a:lnTo>
                  <a:pt x="980501" y="925418"/>
                </a:lnTo>
                <a:lnTo>
                  <a:pt x="1156771" y="1883885"/>
                </a:lnTo>
                <a:lnTo>
                  <a:pt x="881350" y="969485"/>
                </a:lnTo>
                <a:lnTo>
                  <a:pt x="495759" y="1685581"/>
                </a:lnTo>
                <a:lnTo>
                  <a:pt x="793214" y="936434"/>
                </a:lnTo>
                <a:lnTo>
                  <a:pt x="66101" y="947451"/>
                </a:lnTo>
                <a:lnTo>
                  <a:pt x="771181" y="815249"/>
                </a:lnTo>
                <a:lnTo>
                  <a:pt x="0" y="66102"/>
                </a:lnTo>
                <a:lnTo>
                  <a:pt x="848300" y="738131"/>
                </a:lnTo>
                <a:close/>
              </a:path>
            </a:pathLst>
          </a:cu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167313" y="1949450"/>
            <a:ext cx="611187" cy="15875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033963" y="1103313"/>
            <a:ext cx="317500" cy="557212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2413" y="3105150"/>
            <a:ext cx="2284412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dist="50800" dir="2700000" algn="ctr" rotWithShape="0">
                    <a:schemeClr val="tx1"/>
                  </a:outerShdw>
                </a:effectLst>
                <a:latin typeface="+mn-lt"/>
              </a:rPr>
              <a:t>Hydrogen</a:t>
            </a:r>
          </a:p>
        </p:txBody>
      </p:sp>
      <p:sp>
        <p:nvSpPr>
          <p:cNvPr id="27" name="Oval 26"/>
          <p:cNvSpPr/>
          <p:nvPr/>
        </p:nvSpPr>
        <p:spPr>
          <a:xfrm>
            <a:off x="6224773" y="1665626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666699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019406" y="1497073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673850" y="2322513"/>
            <a:ext cx="317500" cy="557212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 flipV="1">
            <a:off x="6052557" y="4444768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 flipV="1">
            <a:off x="489494" y="4571836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 flipV="1">
            <a:off x="489494" y="5628931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 flipV="1">
            <a:off x="3214502" y="4993408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666699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 flipV="1">
            <a:off x="3214502" y="5267728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Freeform 35"/>
          <p:cNvSpPr/>
          <p:nvPr/>
        </p:nvSpPr>
        <p:spPr>
          <a:xfrm rot="19868134" flipV="1">
            <a:off x="1849615" y="5048070"/>
            <a:ext cx="621945" cy="664704"/>
          </a:xfrm>
          <a:custGeom>
            <a:avLst/>
            <a:gdLst>
              <a:gd name="connsiteX0" fmla="*/ 881350 w 1762699"/>
              <a:gd name="connsiteY0" fmla="*/ 649996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81350 w 1762699"/>
              <a:gd name="connsiteY12" fmla="*/ 649996 h 1883885"/>
              <a:gd name="connsiteX0" fmla="*/ 826266 w 1762699"/>
              <a:gd name="connsiteY0" fmla="*/ 727114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26266 w 1762699"/>
              <a:gd name="connsiteY12" fmla="*/ 727114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81350 w 1762699"/>
              <a:gd name="connsiteY6" fmla="*/ 969485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81350 w 1762699"/>
              <a:gd name="connsiteY6" fmla="*/ 969485 h 1883885"/>
              <a:gd name="connsiteX7" fmla="*/ 495759 w 1762699"/>
              <a:gd name="connsiteY7" fmla="*/ 1685581 h 1883885"/>
              <a:gd name="connsiteX8" fmla="*/ 793214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2699" h="1883885">
                <a:moveTo>
                  <a:pt x="848300" y="738131"/>
                </a:moveTo>
                <a:lnTo>
                  <a:pt x="1167788" y="0"/>
                </a:lnTo>
                <a:lnTo>
                  <a:pt x="969485" y="782198"/>
                </a:lnTo>
                <a:lnTo>
                  <a:pt x="1762699" y="1002535"/>
                </a:lnTo>
                <a:lnTo>
                  <a:pt x="980501" y="925418"/>
                </a:lnTo>
                <a:lnTo>
                  <a:pt x="1156771" y="1883885"/>
                </a:lnTo>
                <a:lnTo>
                  <a:pt x="881350" y="969485"/>
                </a:lnTo>
                <a:lnTo>
                  <a:pt x="495759" y="1685581"/>
                </a:lnTo>
                <a:lnTo>
                  <a:pt x="793214" y="936434"/>
                </a:lnTo>
                <a:lnTo>
                  <a:pt x="66101" y="947451"/>
                </a:lnTo>
                <a:lnTo>
                  <a:pt x="771181" y="815249"/>
                </a:lnTo>
                <a:lnTo>
                  <a:pt x="0" y="66102"/>
                </a:lnTo>
                <a:lnTo>
                  <a:pt x="848300" y="738131"/>
                </a:lnTo>
                <a:close/>
              </a:path>
            </a:pathLst>
          </a:cu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 flipV="1">
            <a:off x="3214502" y="4023196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1117600" y="5491163"/>
            <a:ext cx="611188" cy="27463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117600" y="4983163"/>
            <a:ext cx="611188" cy="27463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55838" y="5651500"/>
            <a:ext cx="315912" cy="557213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419350" y="5422900"/>
            <a:ext cx="612775" cy="1428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917950" y="4572000"/>
            <a:ext cx="611188" cy="27463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917950" y="5099050"/>
            <a:ext cx="611188" cy="27463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3"/>
          <p:cNvSpPr/>
          <p:nvPr/>
        </p:nvSpPr>
        <p:spPr>
          <a:xfrm rot="19868134" flipV="1">
            <a:off x="4596877" y="4593961"/>
            <a:ext cx="621945" cy="664704"/>
          </a:xfrm>
          <a:custGeom>
            <a:avLst/>
            <a:gdLst>
              <a:gd name="connsiteX0" fmla="*/ 881350 w 1762699"/>
              <a:gd name="connsiteY0" fmla="*/ 649996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81350 w 1762699"/>
              <a:gd name="connsiteY12" fmla="*/ 649996 h 1883885"/>
              <a:gd name="connsiteX0" fmla="*/ 826266 w 1762699"/>
              <a:gd name="connsiteY0" fmla="*/ 727114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26266 w 1762699"/>
              <a:gd name="connsiteY12" fmla="*/ 727114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5846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92366 w 1762699"/>
              <a:gd name="connsiteY6" fmla="*/ 1046603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81350 w 1762699"/>
              <a:gd name="connsiteY6" fmla="*/ 969485 h 1883885"/>
              <a:gd name="connsiteX7" fmla="*/ 495759 w 1762699"/>
              <a:gd name="connsiteY7" fmla="*/ 1685581 h 1883885"/>
              <a:gd name="connsiteX8" fmla="*/ 738130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  <a:gd name="connsiteX0" fmla="*/ 848300 w 1762699"/>
              <a:gd name="connsiteY0" fmla="*/ 738131 h 1883885"/>
              <a:gd name="connsiteX1" fmla="*/ 1167788 w 1762699"/>
              <a:gd name="connsiteY1" fmla="*/ 0 h 1883885"/>
              <a:gd name="connsiteX2" fmla="*/ 969485 w 1762699"/>
              <a:gd name="connsiteY2" fmla="*/ 782198 h 1883885"/>
              <a:gd name="connsiteX3" fmla="*/ 1762699 w 1762699"/>
              <a:gd name="connsiteY3" fmla="*/ 1002535 h 1883885"/>
              <a:gd name="connsiteX4" fmla="*/ 980501 w 1762699"/>
              <a:gd name="connsiteY4" fmla="*/ 925418 h 1883885"/>
              <a:gd name="connsiteX5" fmla="*/ 1156771 w 1762699"/>
              <a:gd name="connsiteY5" fmla="*/ 1883885 h 1883885"/>
              <a:gd name="connsiteX6" fmla="*/ 881350 w 1762699"/>
              <a:gd name="connsiteY6" fmla="*/ 969485 h 1883885"/>
              <a:gd name="connsiteX7" fmla="*/ 495759 w 1762699"/>
              <a:gd name="connsiteY7" fmla="*/ 1685581 h 1883885"/>
              <a:gd name="connsiteX8" fmla="*/ 793214 w 1762699"/>
              <a:gd name="connsiteY8" fmla="*/ 936434 h 1883885"/>
              <a:gd name="connsiteX9" fmla="*/ 66101 w 1762699"/>
              <a:gd name="connsiteY9" fmla="*/ 947451 h 1883885"/>
              <a:gd name="connsiteX10" fmla="*/ 771181 w 1762699"/>
              <a:gd name="connsiteY10" fmla="*/ 815249 h 1883885"/>
              <a:gd name="connsiteX11" fmla="*/ 0 w 1762699"/>
              <a:gd name="connsiteY11" fmla="*/ 66102 h 1883885"/>
              <a:gd name="connsiteX12" fmla="*/ 848300 w 1762699"/>
              <a:gd name="connsiteY12" fmla="*/ 738131 h 188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2699" h="1883885">
                <a:moveTo>
                  <a:pt x="848300" y="738131"/>
                </a:moveTo>
                <a:lnTo>
                  <a:pt x="1167788" y="0"/>
                </a:lnTo>
                <a:lnTo>
                  <a:pt x="969485" y="782198"/>
                </a:lnTo>
                <a:lnTo>
                  <a:pt x="1762699" y="1002535"/>
                </a:lnTo>
                <a:lnTo>
                  <a:pt x="980501" y="925418"/>
                </a:lnTo>
                <a:lnTo>
                  <a:pt x="1156771" y="1883885"/>
                </a:lnTo>
                <a:lnTo>
                  <a:pt x="881350" y="969485"/>
                </a:lnTo>
                <a:lnTo>
                  <a:pt x="495759" y="1685581"/>
                </a:lnTo>
                <a:lnTo>
                  <a:pt x="793214" y="936434"/>
                </a:lnTo>
                <a:lnTo>
                  <a:pt x="66101" y="947451"/>
                </a:lnTo>
                <a:lnTo>
                  <a:pt x="771181" y="815249"/>
                </a:lnTo>
                <a:lnTo>
                  <a:pt x="0" y="66102"/>
                </a:lnTo>
                <a:lnTo>
                  <a:pt x="848300" y="738131"/>
                </a:lnTo>
                <a:close/>
              </a:path>
            </a:pathLst>
          </a:cu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5167313" y="4967288"/>
            <a:ext cx="611187" cy="15875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033963" y="5272088"/>
            <a:ext cx="317500" cy="55880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 flipV="1">
            <a:off x="6224773" y="4719088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666699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 flipV="1">
            <a:off x="6019406" y="4887641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673850" y="3965575"/>
            <a:ext cx="317500" cy="557213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762375" y="5822950"/>
            <a:ext cx="48926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Gamma ray ... becomes sunlight</a:t>
            </a:r>
          </a:p>
        </p:txBody>
      </p: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6773863" y="2970213"/>
            <a:ext cx="893762" cy="942975"/>
            <a:chOff x="6939421" y="2932645"/>
            <a:chExt cx="894472" cy="943724"/>
          </a:xfrm>
        </p:grpSpPr>
        <p:sp>
          <p:nvSpPr>
            <p:cNvPr id="51" name="Oval 50"/>
            <p:cNvSpPr/>
            <p:nvPr/>
          </p:nvSpPr>
          <p:spPr>
            <a:xfrm>
              <a:off x="7096111" y="3327729"/>
              <a:ext cx="548640" cy="54864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6939421" y="3113103"/>
              <a:ext cx="548640" cy="548640"/>
            </a:xfrm>
            <a:prstGeom prst="ellipse">
              <a:avLst/>
            </a:prstGeom>
            <a:gradFill flip="none" rotWithShape="1">
              <a:gsLst>
                <a:gs pos="0">
                  <a:srgbClr val="666699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285253" y="3113103"/>
              <a:ext cx="548640" cy="548640"/>
            </a:xfrm>
            <a:prstGeom prst="ellipse">
              <a:avLst/>
            </a:prstGeom>
            <a:gradFill flip="none" rotWithShape="1">
              <a:gsLst>
                <a:gs pos="0">
                  <a:srgbClr val="666699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7096111" y="2932645"/>
              <a:ext cx="548640" cy="54864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55" name="Oval 54"/>
          <p:cNvSpPr/>
          <p:nvPr/>
        </p:nvSpPr>
        <p:spPr>
          <a:xfrm>
            <a:off x="8223563" y="4651993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140300" y="1683338"/>
            <a:ext cx="548640" cy="548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7629525" y="2322513"/>
            <a:ext cx="511175" cy="625475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667625" y="3897313"/>
            <a:ext cx="511175" cy="625475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Object 58"/>
          <p:cNvGraphicFramePr>
            <a:graphicFrameLocks noChangeAspect="1"/>
          </p:cNvGraphicFramePr>
          <p:nvPr/>
        </p:nvGraphicFramePr>
        <p:xfrm>
          <a:off x="987425" y="376238"/>
          <a:ext cx="4175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4" name="Equation" r:id="rId3" imgW="177569" imgH="253670" progId="Equation.DSMT4">
                  <p:embed/>
                </p:oleObj>
              </mc:Choice>
              <mc:Fallback>
                <p:oleObj name="Equation" r:id="rId3" imgW="177569" imgH="253670" progId="Equation.DSMT4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425" y="376238"/>
                        <a:ext cx="4175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1082675" y="4389438"/>
          <a:ext cx="4175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5" name="Equation" r:id="rId5" imgW="177569" imgH="253670" progId="Equation.DSMT4">
                  <p:embed/>
                </p:oleObj>
              </mc:Choice>
              <mc:Fallback>
                <p:oleObj name="Equation" r:id="rId5" imgW="177569" imgH="253670" progId="Equation.DSMT4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4389438"/>
                        <a:ext cx="4175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/>
        </p:nvGraphicFramePr>
        <p:xfrm>
          <a:off x="1046163" y="5716588"/>
          <a:ext cx="4175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6" name="Equation" r:id="rId7" imgW="177569" imgH="253670" progId="Equation.DSMT4">
                  <p:embed/>
                </p:oleObj>
              </mc:Choice>
              <mc:Fallback>
                <p:oleObj name="Equation" r:id="rId7" imgW="177569" imgH="253670" progId="Equation.DSMT4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3" y="5716588"/>
                        <a:ext cx="417512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/>
        </p:nvGraphicFramePr>
        <p:xfrm>
          <a:off x="1000125" y="2001838"/>
          <a:ext cx="4159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7" name="Equation" r:id="rId9" imgW="177569" imgH="253670" progId="Equation.DSMT4">
                  <p:embed/>
                </p:oleObj>
              </mc:Choice>
              <mc:Fallback>
                <p:oleObj name="Equation" r:id="rId9" imgW="177569" imgH="253670" progId="Equation.DSMT4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001838"/>
                        <a:ext cx="41592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/>
        </p:nvGraphicFramePr>
        <p:xfrm>
          <a:off x="2919413" y="1676400"/>
          <a:ext cx="37147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8" name="Equation" r:id="rId11" imgW="164885" imgH="215619" progId="Equation.DSMT4">
                  <p:embed/>
                </p:oleObj>
              </mc:Choice>
              <mc:Fallback>
                <p:oleObj name="Equation" r:id="rId11" imgW="164885" imgH="215619" progId="Equation.DSMT4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3" y="1676400"/>
                        <a:ext cx="371475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/>
        </p:nvGraphicFramePr>
        <p:xfrm>
          <a:off x="2955925" y="4795838"/>
          <a:ext cx="3619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9" name="Equation" r:id="rId13" imgW="361876" imgH="476250" progId="Equation.DSMT4">
                  <p:embed/>
                </p:oleObj>
              </mc:Choice>
              <mc:Fallback>
                <p:oleObj name="Equation" r:id="rId13" imgW="361876" imgH="476250" progId="Equation.DSMT4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925" y="4795838"/>
                        <a:ext cx="36195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/>
        </p:nvGraphicFramePr>
        <p:xfrm>
          <a:off x="534988" y="263525"/>
          <a:ext cx="4064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0" name="Equation" r:id="rId15" imgW="190335" imgH="215713" progId="Equation.DSMT4">
                  <p:embed/>
                </p:oleObj>
              </mc:Choice>
              <mc:Fallback>
                <p:oleObj name="Equation" r:id="rId15" imgW="190335" imgH="215713" progId="Equation.DSMT4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263525"/>
                        <a:ext cx="4064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/>
        </p:nvGraphicFramePr>
        <p:xfrm>
          <a:off x="6459538" y="1173163"/>
          <a:ext cx="6270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1" name="Equation" r:id="rId17" imgW="279279" imgH="215806" progId="Equation.DSMT4">
                  <p:embed/>
                </p:oleObj>
              </mc:Choice>
              <mc:Fallback>
                <p:oleObj name="Equation" r:id="rId17" imgW="279279" imgH="215806" progId="Equation.DSMT4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538" y="1173163"/>
                        <a:ext cx="627062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/>
        </p:nvGraphicFramePr>
        <p:xfrm>
          <a:off x="7667625" y="3151188"/>
          <a:ext cx="6858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2" name="Equation" r:id="rId19" imgW="291847" imgH="215713" progId="Equation.DSMT4">
                  <p:embed/>
                </p:oleObj>
              </mc:Choice>
              <mc:Fallback>
                <p:oleObj name="Equation" r:id="rId19" imgW="291847" imgH="215713" progId="Equation.DSMT4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3151188"/>
                        <a:ext cx="6858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" name="Group 67"/>
          <p:cNvGrpSpPr/>
          <p:nvPr/>
        </p:nvGrpSpPr>
        <p:grpSpPr>
          <a:xfrm>
            <a:off x="2595113" y="6228550"/>
            <a:ext cx="274320" cy="274320"/>
            <a:chOff x="1716717" y="2259689"/>
            <a:chExt cx="274320" cy="274320"/>
          </a:xfrm>
          <a:solidFill>
            <a:schemeClr val="bg1"/>
          </a:solidFill>
        </p:grpSpPr>
        <p:sp>
          <p:nvSpPr>
            <p:cNvPr id="69" name="Oval 68"/>
            <p:cNvSpPr/>
            <p:nvPr/>
          </p:nvSpPr>
          <p:spPr>
            <a:xfrm>
              <a:off x="1716717" y="2259689"/>
              <a:ext cx="274320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1762437" y="2305409"/>
              <a:ext cx="182880" cy="182880"/>
              <a:chOff x="2321161" y="2673702"/>
              <a:chExt cx="274320" cy="274320"/>
            </a:xfrm>
            <a:grpFill/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2458321" y="2673702"/>
                <a:ext cx="0" cy="274320"/>
              </a:xfrm>
              <a:prstGeom prst="line">
                <a:avLst/>
              </a:prstGeom>
              <a:grpFill/>
              <a:ln w="1905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2458321" y="2673702"/>
                <a:ext cx="0" cy="274320"/>
              </a:xfrm>
              <a:prstGeom prst="line">
                <a:avLst/>
              </a:prstGeom>
              <a:grpFill/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73" name="Object 72"/>
          <p:cNvGraphicFramePr>
            <a:graphicFrameLocks noChangeAspect="1"/>
          </p:cNvGraphicFramePr>
          <p:nvPr/>
        </p:nvGraphicFramePr>
        <p:xfrm>
          <a:off x="6569075" y="5195888"/>
          <a:ext cx="6572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3" name="Equation" r:id="rId21" imgW="279279" imgH="215806" progId="Equation.DSMT4">
                  <p:embed/>
                </p:oleObj>
              </mc:Choice>
              <mc:Fallback>
                <p:oleObj name="Equation" r:id="rId21" imgW="279279" imgH="215806" progId="Equation.DSMT4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075" y="5195888"/>
                        <a:ext cx="6572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3917950" y="647700"/>
            <a:ext cx="468153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Gamma ray ... becomes sunlight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332288" y="3113088"/>
            <a:ext cx="22844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dist="50800" dir="2700000" algn="ctr" rotWithShape="0">
                    <a:schemeClr val="tx1"/>
                  </a:outerShdw>
                </a:effectLst>
                <a:latin typeface="+mn-lt"/>
              </a:rPr>
              <a:t>Helium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854325" y="3135313"/>
            <a:ext cx="12700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dist="50800" dir="2700000" algn="ctr" rotWithShape="0">
                    <a:schemeClr val="tx1"/>
                  </a:outerShdw>
                </a:effectLst>
                <a:latin typeface="+mn-lt"/>
              </a:rPr>
              <a:t>to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763838" y="209550"/>
            <a:ext cx="35099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positron ... antimatter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867025" y="6229350"/>
            <a:ext cx="35099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positron ... antimatter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789238" y="2268538"/>
          <a:ext cx="4175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4" name="Equation" r:id="rId23" imgW="417766" imgH="597375" progId="Equation.DSMT4">
                  <p:embed/>
                </p:oleObj>
              </mc:Choice>
              <mc:Fallback>
                <p:oleObj name="Equation" r:id="rId23" imgW="417766" imgH="59737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2268538"/>
                        <a:ext cx="417512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822575" y="3924300"/>
          <a:ext cx="4175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5" name="Equation" r:id="rId25" imgW="417766" imgH="597375" progId="Equation.DSMT4">
                  <p:embed/>
                </p:oleObj>
              </mc:Choice>
              <mc:Fallback>
                <p:oleObj name="Equation" r:id="rId25" imgW="417766" imgH="59737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5" y="3924300"/>
                        <a:ext cx="4175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35325" y="647700"/>
          <a:ext cx="4318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6" name="Equation" r:id="rId27" imgW="203024" imgH="215713" progId="Equation.DSMT4">
                  <p:embed/>
                </p:oleObj>
              </mc:Choice>
              <mc:Fallback>
                <p:oleObj name="Equation" r:id="rId27" imgW="203024" imgH="2157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325" y="647700"/>
                        <a:ext cx="4318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/>
          <p:cNvGraphicFramePr>
            <a:graphicFrameLocks noChangeAspect="1"/>
          </p:cNvGraphicFramePr>
          <p:nvPr/>
        </p:nvGraphicFramePr>
        <p:xfrm>
          <a:off x="3235325" y="5748338"/>
          <a:ext cx="4318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7" name="Equation" r:id="rId29" imgW="203024" imgH="215713" progId="Equation.DSMT4">
                  <p:embed/>
                </p:oleObj>
              </mc:Choice>
              <mc:Fallback>
                <p:oleObj name="Equation" r:id="rId29" imgW="203024" imgH="215713" progId="Equation.DSMT4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325" y="5748338"/>
                        <a:ext cx="431800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9" grpId="0"/>
      <p:bldP spid="74" grpId="0"/>
      <p:bldP spid="75" grpId="0"/>
      <p:bldP spid="76" grpId="0"/>
      <p:bldP spid="77" grpId="0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Solar Power</a:t>
            </a:r>
          </a:p>
        </p:txBody>
      </p:sp>
      <p:sp>
        <p:nvSpPr>
          <p:cNvPr id="2048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r>
              <a:rPr lang="en-US" altLang="en-US" smtClean="0"/>
              <a:t>Sol as a living star</a:t>
            </a:r>
          </a:p>
          <a:p>
            <a:pPr lvl="1"/>
            <a:r>
              <a:rPr lang="en-US" altLang="en-US" sz="2800" smtClean="0"/>
              <a:t> 4H </a:t>
            </a:r>
            <a:r>
              <a:rPr lang="en-US" altLang="en-US" sz="2800" smtClean="0">
                <a:sym typeface="Symbol" panose="05050102010706020507" pitchFamily="18" charset="2"/>
              </a:rPr>
              <a:t> He : </a:t>
            </a:r>
            <a:r>
              <a:rPr lang="en-US" altLang="en-US" sz="2800" smtClean="0"/>
              <a:t>m</a:t>
            </a:r>
            <a:r>
              <a:rPr lang="en-US" altLang="en-US" sz="2800" baseline="-25000" smtClean="0"/>
              <a:t>helium</a:t>
            </a:r>
            <a:r>
              <a:rPr lang="en-US" altLang="en-US" sz="2800" smtClean="0"/>
              <a:t> = 0.007 (4m</a:t>
            </a:r>
            <a:r>
              <a:rPr lang="en-US" altLang="en-US" sz="2800" baseline="-25000" smtClean="0"/>
              <a:t>hydrogen</a:t>
            </a:r>
            <a:r>
              <a:rPr lang="en-US" altLang="en-US" sz="2800" smtClean="0"/>
              <a:t>)</a:t>
            </a:r>
          </a:p>
          <a:p>
            <a:pPr lvl="2"/>
            <a:r>
              <a:rPr lang="en-US" altLang="en-US" sz="2400" smtClean="0"/>
              <a:t> 7 g of each fused kg become energy:</a:t>
            </a:r>
          </a:p>
          <a:p>
            <a:pPr lvl="3"/>
            <a:endParaRPr lang="en-US" altLang="en-US" sz="2000" smtClean="0"/>
          </a:p>
          <a:p>
            <a:pPr lvl="3"/>
            <a:endParaRPr lang="en-US" altLang="en-US" sz="2000" smtClean="0"/>
          </a:p>
          <a:p>
            <a:pPr lvl="1"/>
            <a:r>
              <a:rPr lang="en-US" altLang="en-US" sz="2800" smtClean="0"/>
              <a:t> Solar Luminosity is L</a:t>
            </a:r>
            <a:r>
              <a:rPr lang="en-US" altLang="en-US" sz="2800" baseline="-25000" smtClean="0">
                <a:latin typeface="MS Gothic" panose="020B0609070205080204" pitchFamily="49" charset="-128"/>
                <a:ea typeface="MS Gothic" panose="020B0609070205080204" pitchFamily="49" charset="-128"/>
              </a:rPr>
              <a:t>☉</a:t>
            </a:r>
            <a:r>
              <a:rPr lang="en-US" altLang="en-US" sz="2800" smtClean="0">
                <a:ea typeface="MS Gothic" panose="020B0609070205080204" pitchFamily="49" charset="-128"/>
              </a:rPr>
              <a:t> = 3.828 x 10</a:t>
            </a:r>
            <a:r>
              <a:rPr lang="en-US" altLang="en-US" sz="2800" baseline="30000" smtClean="0">
                <a:ea typeface="MS Gothic" panose="020B0609070205080204" pitchFamily="49" charset="-128"/>
              </a:rPr>
              <a:t>26</a:t>
            </a:r>
            <a:r>
              <a:rPr lang="en-US" altLang="en-US" sz="2800" smtClean="0">
                <a:ea typeface="MS Gothic" panose="020B0609070205080204" pitchFamily="49" charset="-128"/>
              </a:rPr>
              <a:t> W</a:t>
            </a:r>
          </a:p>
          <a:p>
            <a:pPr lvl="2"/>
            <a:endParaRPr lang="en-US" altLang="en-US" sz="2400" smtClean="0">
              <a:ea typeface="MS Gothic" panose="020B0609070205080204" pitchFamily="49" charset="-128"/>
            </a:endParaRPr>
          </a:p>
          <a:p>
            <a:pPr lvl="2"/>
            <a:endParaRPr lang="en-US" altLang="en-US" sz="2400" smtClean="0">
              <a:ea typeface="MS Gothic" panose="020B0609070205080204" pitchFamily="49" charset="-128"/>
            </a:endParaRPr>
          </a:p>
          <a:p>
            <a:pPr lvl="1"/>
            <a:r>
              <a:rPr lang="en-US" altLang="en-US" sz="2800" smtClean="0">
                <a:ea typeface="MS Gothic" panose="020B0609070205080204" pitchFamily="49" charset="-128"/>
              </a:rPr>
              <a:t> m</a:t>
            </a:r>
            <a:r>
              <a:rPr lang="en-US" altLang="en-US" sz="2800" baseline="-25000" smtClean="0">
                <a:ea typeface="MS Gothic" panose="020B0609070205080204" pitchFamily="49" charset="-128"/>
              </a:rPr>
              <a:t>4 H</a:t>
            </a:r>
            <a:r>
              <a:rPr lang="en-US" altLang="en-US" sz="2800" smtClean="0">
                <a:ea typeface="MS Gothic" panose="020B0609070205080204" pitchFamily="49" charset="-128"/>
              </a:rPr>
              <a:t> = 6.694 x 10</a:t>
            </a:r>
            <a:r>
              <a:rPr lang="en-US" altLang="en-US" sz="2800" baseline="30000" smtClean="0">
                <a:ea typeface="MS Gothic" panose="020B0609070205080204" pitchFamily="49" charset="-128"/>
              </a:rPr>
              <a:t>-29</a:t>
            </a:r>
            <a:r>
              <a:rPr lang="en-US" altLang="en-US" sz="2800" smtClean="0">
                <a:ea typeface="MS Gothic" panose="020B0609070205080204" pitchFamily="49" charset="-128"/>
              </a:rPr>
              <a:t> kg</a:t>
            </a:r>
          </a:p>
          <a:p>
            <a:pPr lvl="2"/>
            <a:endParaRPr lang="en-US" altLang="en-US" smtClean="0"/>
          </a:p>
          <a:p>
            <a:endParaRPr lang="en-US" altLang="en-US" smtClean="0"/>
          </a:p>
        </p:txBody>
      </p:sp>
      <p:graphicFrame>
        <p:nvGraphicFramePr>
          <p:cNvPr id="20484" name="Object 3"/>
          <p:cNvGraphicFramePr>
            <a:graphicFrameLocks noChangeAspect="1"/>
          </p:cNvGraphicFramePr>
          <p:nvPr/>
        </p:nvGraphicFramePr>
        <p:xfrm>
          <a:off x="628650" y="3794125"/>
          <a:ext cx="664527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Equation" r:id="rId3" imgW="3797300" imgH="482600" progId="Equation.DSMT4">
                  <p:embed/>
                </p:oleObj>
              </mc:Choice>
              <mc:Fallback>
                <p:oleObj name="Equation" r:id="rId3" imgW="3797300" imgH="482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3794125"/>
                        <a:ext cx="664527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4"/>
          <p:cNvGraphicFramePr>
            <a:graphicFrameLocks noChangeAspect="1"/>
          </p:cNvGraphicFramePr>
          <p:nvPr/>
        </p:nvGraphicFramePr>
        <p:xfrm>
          <a:off x="217488" y="5211763"/>
          <a:ext cx="7467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5" imgW="4267200" imgH="508000" progId="Equation.DSMT4">
                  <p:embed/>
                </p:oleObj>
              </mc:Choice>
              <mc:Fallback>
                <p:oleObj name="Equation" r:id="rId5" imgW="4267200" imgH="508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5211763"/>
                        <a:ext cx="74676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5"/>
          <p:cNvGraphicFramePr>
            <a:graphicFrameLocks noChangeAspect="1"/>
          </p:cNvGraphicFramePr>
          <p:nvPr/>
        </p:nvGraphicFramePr>
        <p:xfrm>
          <a:off x="2417763" y="2495550"/>
          <a:ext cx="30670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Equation" r:id="rId7" imgW="1752600" imgH="444500" progId="Equation.DSMT4">
                  <p:embed/>
                </p:oleObj>
              </mc:Choice>
              <mc:Fallback>
                <p:oleObj name="Equation" r:id="rId7" imgW="1752600" imgH="4445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763" y="2495550"/>
                        <a:ext cx="306705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164263"/>
            <a:ext cx="7685088" cy="523875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505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i="1">
                <a:solidFill>
                  <a:schemeClr val="tx2"/>
                </a:solidFill>
              </a:rPr>
              <a:t>The Sun fuses 6 billion kg of H per second!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3530600"/>
            <a:ext cx="11017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2"/>
          <p:cNvSpPr txBox="1">
            <a:spLocks noChangeArrowheads="1"/>
          </p:cNvSpPr>
          <p:nvPr/>
        </p:nvSpPr>
        <p:spPr bwMode="auto">
          <a:xfrm>
            <a:off x="7781925" y="5711825"/>
            <a:ext cx="1295400" cy="1200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/>
              <a:t>1 liter = 1 kg = 10 N</a:t>
            </a:r>
          </a:p>
        </p:txBody>
      </p:sp>
      <p:sp>
        <p:nvSpPr>
          <p:cNvPr id="10" name="Text Box 62"/>
          <p:cNvSpPr txBox="1">
            <a:spLocks noChangeArrowheads="1"/>
          </p:cNvSpPr>
          <p:nvPr/>
        </p:nvSpPr>
        <p:spPr bwMode="auto">
          <a:xfrm>
            <a:off x="7010400" y="169863"/>
            <a:ext cx="1147763" cy="830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/>
              <a:t>1 m = 10 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-0.00278 -0.5150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Solar Power</a:t>
            </a:r>
          </a:p>
        </p:txBody>
      </p:sp>
      <p:sp>
        <p:nvSpPr>
          <p:cNvPr id="2150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r>
              <a:rPr lang="en-US" altLang="en-US" smtClean="0"/>
              <a:t>Sol as a living star</a:t>
            </a:r>
          </a:p>
          <a:p>
            <a:pPr lvl="1"/>
            <a:r>
              <a:rPr lang="en-US" altLang="en-US" sz="2800" smtClean="0"/>
              <a:t> 5.984 x 10</a:t>
            </a:r>
            <a:r>
              <a:rPr lang="en-US" altLang="en-US" sz="2800" baseline="30000" smtClean="0"/>
              <a:t>9</a:t>
            </a:r>
            <a:r>
              <a:rPr lang="en-US" altLang="en-US" sz="2800" smtClean="0"/>
              <a:t> kg of H is fused each second</a:t>
            </a:r>
          </a:p>
          <a:p>
            <a:pPr lvl="2"/>
            <a:r>
              <a:rPr lang="en-US" altLang="en-US" sz="2400" smtClean="0"/>
              <a:t> USS Enterprise (CVN-65) mass = 9.478 x 10</a:t>
            </a:r>
            <a:r>
              <a:rPr lang="en-US" altLang="en-US" sz="2400" baseline="30000" smtClean="0"/>
              <a:t>7</a:t>
            </a:r>
            <a:r>
              <a:rPr lang="en-US" altLang="en-US" sz="2400" smtClean="0"/>
              <a:t> kg</a:t>
            </a:r>
          </a:p>
          <a:p>
            <a:pPr lvl="3"/>
            <a:endParaRPr lang="en-US" altLang="en-US" sz="2800" smtClean="0">
              <a:ea typeface="MS Gothic" panose="020B0609070205080204" pitchFamily="49" charset="-128"/>
            </a:endParaRPr>
          </a:p>
          <a:p>
            <a:pPr lvl="3"/>
            <a:endParaRPr lang="en-US" altLang="en-US" sz="2800" smtClean="0">
              <a:ea typeface="MS Gothic" panose="020B0609070205080204" pitchFamily="49" charset="-128"/>
            </a:endParaRPr>
          </a:p>
          <a:p>
            <a:pPr lvl="2"/>
            <a:r>
              <a:rPr lang="en-US" altLang="en-US" sz="2400" smtClean="0">
                <a:ea typeface="MS Gothic" panose="020B0609070205080204" pitchFamily="49" charset="-128"/>
              </a:rPr>
              <a:t> 0.7% of the H becomes energy (0.007 x 6313)</a:t>
            </a:r>
          </a:p>
          <a:p>
            <a:endParaRPr lang="en-US" altLang="en-US" smtClean="0"/>
          </a:p>
        </p:txBody>
      </p:sp>
      <p:graphicFrame>
        <p:nvGraphicFramePr>
          <p:cNvPr id="21508" name="Object 3"/>
          <p:cNvGraphicFramePr>
            <a:graphicFrameLocks noChangeAspect="1"/>
          </p:cNvGraphicFramePr>
          <p:nvPr/>
        </p:nvGraphicFramePr>
        <p:xfrm>
          <a:off x="306388" y="2616200"/>
          <a:ext cx="85312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3" imgW="5334000" imgH="508000" progId="Equation.DSMT4">
                  <p:embed/>
                </p:oleObj>
              </mc:Choice>
              <mc:Fallback>
                <p:oleObj name="Equation" r:id="rId3" imgW="5334000" imgH="508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2616200"/>
                        <a:ext cx="85312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7338" y="3984625"/>
            <a:ext cx="85693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ea typeface="MS Gothic" panose="020B0609070205080204" pitchFamily="49" charset="-128"/>
              </a:rPr>
              <a:t>The sun converts 45 aircraft carrier masses of Hydrogen completely to energy each second!</a:t>
            </a:r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b="23038"/>
          <a:stretch>
            <a:fillRect/>
          </a:stretch>
        </p:blipFill>
        <p:spPr bwMode="auto">
          <a:xfrm>
            <a:off x="2141538" y="5048250"/>
            <a:ext cx="486092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08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z="4000" smtClean="0"/>
              <a:t>Products Of Stellar Fusion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04900"/>
            <a:ext cx="9144000" cy="16605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z="4400" smtClean="0"/>
              <a:t>Early universe was                    75% H, 25% He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3127375"/>
            <a:ext cx="9144000" cy="173672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chemeClr val="tx2"/>
                </a:solidFill>
              </a:rPr>
              <a:t>All other elements are the products of stars!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the Cosmos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14400"/>
            <a:ext cx="9144000" cy="36512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mtClean="0"/>
              <a:t>Element abundance in the universe:</a:t>
            </a:r>
          </a:p>
          <a:p>
            <a:pPr marL="0" indent="0" algn="ctr" eaLnBrk="1" hangingPunct="1"/>
            <a:r>
              <a:rPr lang="en-US" altLang="en-US" smtClean="0"/>
              <a:t>H, He, O, C, Ne, Fe, Ni, Si …</a:t>
            </a:r>
          </a:p>
          <a:p>
            <a:pPr lvl="1" eaLnBrk="1" hangingPunct="1"/>
            <a:r>
              <a:rPr lang="en-US" altLang="en-US" smtClean="0"/>
              <a:t> All elements of life came from stars that lived </a:t>
            </a:r>
            <a:r>
              <a:rPr lang="en-US" altLang="en-US" smtClean="0">
                <a:solidFill>
                  <a:schemeClr val="bg1"/>
                </a:solidFill>
              </a:rPr>
              <a:t>AND DIED</a:t>
            </a:r>
            <a:r>
              <a:rPr lang="en-US" altLang="en-US" smtClean="0"/>
              <a:t> before the sun formed.</a:t>
            </a:r>
          </a:p>
          <a:p>
            <a:pPr lvl="1" eaLnBrk="1" hangingPunct="1"/>
            <a:r>
              <a:rPr lang="en-US" altLang="en-US" smtClean="0"/>
              <a:t> Sun is a 2</a:t>
            </a:r>
            <a:r>
              <a:rPr lang="en-US" altLang="en-US" baseline="30000" smtClean="0"/>
              <a:t>nd</a:t>
            </a:r>
            <a:r>
              <a:rPr lang="en-US" altLang="en-US" smtClean="0"/>
              <a:t> or 3</a:t>
            </a:r>
            <a:r>
              <a:rPr lang="en-US" altLang="en-US" baseline="30000" smtClean="0"/>
              <a:t>rd</a:t>
            </a:r>
            <a:r>
              <a:rPr lang="en-US" altLang="en-US" smtClean="0"/>
              <a:t> generation star </a:t>
            </a:r>
          </a:p>
          <a:p>
            <a:pPr lvl="2" eaLnBrk="1" hangingPunct="1"/>
            <a:r>
              <a:rPr lang="en-US" altLang="en-US" smtClean="0"/>
              <a:t> 1</a:t>
            </a:r>
            <a:r>
              <a:rPr lang="en-US" altLang="en-US" baseline="30000" smtClean="0"/>
              <a:t>st</a:t>
            </a:r>
            <a:r>
              <a:rPr lang="en-US" altLang="en-US" smtClean="0"/>
              <a:t> stars were pure hydrogen and helium)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241425" y="4848225"/>
            <a:ext cx="6899275" cy="183197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“We are the matter of the cosmos contemplating itself.”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tx2"/>
                </a:solidFill>
              </a:rPr>
              <a:t> - Carl Sagan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6775"/>
            <a:ext cx="9144000" cy="838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Evening Came …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824038"/>
            <a:ext cx="8288338" cy="1346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tabLst>
                <a:tab pos="463550" algn="l"/>
              </a:tabLst>
            </a:pPr>
            <a:r>
              <a:rPr lang="en-US" altLang="en-US" smtClean="0"/>
              <a:t>“As the universe expanded and cooled, darkness descended,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32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Interstellar Medium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" y="1012825"/>
            <a:ext cx="8934450" cy="44783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mtClean="0"/>
              <a:t>Ancient stars enriched the ISM with the products of their fusion by</a:t>
            </a:r>
          </a:p>
          <a:p>
            <a:pPr marL="465138" lvl="1" indent="-241300" eaLnBrk="1" hangingPunct="1"/>
            <a:r>
              <a:rPr lang="en-US" altLang="en-US" smtClean="0"/>
              <a:t> Stellar Winds</a:t>
            </a:r>
          </a:p>
          <a:p>
            <a:pPr marL="914400" lvl="2" indent="-223838" eaLnBrk="1" hangingPunct="1"/>
            <a:r>
              <a:rPr lang="en-US" altLang="en-US" smtClean="0"/>
              <a:t> Stars constantly blow particles into space</a:t>
            </a:r>
          </a:p>
          <a:p>
            <a:pPr marL="914400" lvl="2" indent="-223838" eaLnBrk="1" hangingPunct="1"/>
            <a:r>
              <a:rPr lang="en-US" altLang="en-US" smtClean="0"/>
              <a:t> Solar wind &amp; storms cause aurorae on Earth</a:t>
            </a:r>
          </a:p>
          <a:p>
            <a:pPr marL="465138" lvl="1" indent="-241300" eaLnBrk="1" hangingPunct="1"/>
            <a:r>
              <a:rPr lang="en-US" altLang="en-US" smtClean="0"/>
              <a:t> Deaths as Planetary Nebulae</a:t>
            </a:r>
          </a:p>
          <a:p>
            <a:pPr marL="465138" lvl="1" indent="-241300" eaLnBrk="1" hangingPunct="1"/>
            <a:r>
              <a:rPr lang="en-US" altLang="en-US" smtClean="0"/>
              <a:t> Deaths as Supernovae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Substance of Ourselves</a:t>
            </a:r>
          </a:p>
        </p:txBody>
      </p:sp>
      <p:sp>
        <p:nvSpPr>
          <p:cNvPr id="2560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pPr marL="0" indent="0" eaLnBrk="1" hangingPunct="1"/>
            <a:r>
              <a:rPr lang="en-US" altLang="en-US" sz="3200" smtClean="0"/>
              <a:t>Cosmic Origins of the Elements</a:t>
            </a:r>
          </a:p>
          <a:p>
            <a:pPr marL="520700" lvl="1" indent="-239713" eaLnBrk="1" hangingPunct="1"/>
            <a:endParaRPr lang="en-US" altLang="en-US" sz="280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16537" r="34883" b="17747"/>
          <a:stretch>
            <a:fillRect/>
          </a:stretch>
        </p:blipFill>
        <p:spPr bwMode="auto">
          <a:xfrm>
            <a:off x="9525" y="1687513"/>
            <a:ext cx="7694613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2905125" y="6224588"/>
            <a:ext cx="4789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1600">
                <a:solidFill>
                  <a:srgbClr val="EF7123"/>
                </a:solidFill>
                <a:sym typeface="Symbol" panose="05050102010706020507" pitchFamily="18" charset="2"/>
              </a:rPr>
              <a:t>We’re Mostly Made of Massive Exploded Stars!</a:t>
            </a:r>
            <a:endParaRPr lang="en-US" altLang="en-US" sz="1600">
              <a:solidFill>
                <a:srgbClr val="EF7123"/>
              </a:solidFill>
            </a:endParaRPr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4" t="16537" r="24289" b="17747"/>
          <a:stretch>
            <a:fillRect/>
          </a:stretch>
        </p:blipFill>
        <p:spPr bwMode="auto">
          <a:xfrm>
            <a:off x="7705725" y="1422400"/>
            <a:ext cx="1438275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7" t="57088" r="18929" b="36716"/>
          <a:stretch>
            <a:fillRect/>
          </a:stretch>
        </p:blipFill>
        <p:spPr bwMode="auto">
          <a:xfrm>
            <a:off x="7545388" y="5135563"/>
            <a:ext cx="5905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4" t="21378" r="21135" b="73570"/>
          <a:stretch>
            <a:fillRect/>
          </a:stretch>
        </p:blipFill>
        <p:spPr bwMode="auto">
          <a:xfrm>
            <a:off x="8293100" y="1568450"/>
            <a:ext cx="33972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5" t="27271" r="17848" b="67169"/>
          <a:stretch>
            <a:fillRect/>
          </a:stretch>
        </p:blipFill>
        <p:spPr bwMode="auto">
          <a:xfrm>
            <a:off x="7545388" y="2054225"/>
            <a:ext cx="6635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3" t="33250" r="17116" b="60657"/>
          <a:stretch>
            <a:fillRect/>
          </a:stretch>
        </p:blipFill>
        <p:spPr bwMode="auto">
          <a:xfrm>
            <a:off x="8032750" y="3160713"/>
            <a:ext cx="7381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9400" y="2185988"/>
            <a:ext cx="3638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9BC273"/>
                </a:solidFill>
              </a:rPr>
              <a:t>H, He, Li From the Big Bang</a:t>
            </a:r>
          </a:p>
        </p:txBody>
      </p:sp>
      <p:sp>
        <p:nvSpPr>
          <p:cNvPr id="14" name="Freeform: Shape 13"/>
          <p:cNvSpPr/>
          <p:nvPr/>
        </p:nvSpPr>
        <p:spPr>
          <a:xfrm>
            <a:off x="792163" y="2697163"/>
            <a:ext cx="2141537" cy="214312"/>
          </a:xfrm>
          <a:custGeom>
            <a:avLst/>
            <a:gdLst>
              <a:gd name="connsiteX0" fmla="*/ 2065020 w 2065020"/>
              <a:gd name="connsiteY0" fmla="*/ 40723 h 106618"/>
              <a:gd name="connsiteX1" fmla="*/ 929640 w 2065020"/>
              <a:gd name="connsiteY1" fmla="*/ 2623 h 106618"/>
              <a:gd name="connsiteX2" fmla="*/ 1093470 w 2065020"/>
              <a:gd name="connsiteY2" fmla="*/ 105493 h 106618"/>
              <a:gd name="connsiteX3" fmla="*/ 0 w 2065020"/>
              <a:gd name="connsiteY3" fmla="*/ 48343 h 106618"/>
              <a:gd name="connsiteX0" fmla="*/ 2065020 w 2065020"/>
              <a:gd name="connsiteY0" fmla="*/ 1437 h 283737"/>
              <a:gd name="connsiteX1" fmla="*/ 1040130 w 2065020"/>
              <a:gd name="connsiteY1" fmla="*/ 283377 h 283737"/>
              <a:gd name="connsiteX2" fmla="*/ 1093470 w 2065020"/>
              <a:gd name="connsiteY2" fmla="*/ 66207 h 283737"/>
              <a:gd name="connsiteX3" fmla="*/ 0 w 2065020"/>
              <a:gd name="connsiteY3" fmla="*/ 9057 h 283737"/>
              <a:gd name="connsiteX0" fmla="*/ 2065020 w 2065020"/>
              <a:gd name="connsiteY0" fmla="*/ 1414 h 283446"/>
              <a:gd name="connsiteX1" fmla="*/ 1040130 w 2065020"/>
              <a:gd name="connsiteY1" fmla="*/ 283354 h 283446"/>
              <a:gd name="connsiteX2" fmla="*/ 1112520 w 2065020"/>
              <a:gd name="connsiteY2" fmla="*/ 35704 h 283446"/>
              <a:gd name="connsiteX3" fmla="*/ 0 w 2065020"/>
              <a:gd name="connsiteY3" fmla="*/ 9034 h 283446"/>
              <a:gd name="connsiteX0" fmla="*/ 2061210 w 2061210"/>
              <a:gd name="connsiteY0" fmla="*/ 289560 h 292347"/>
              <a:gd name="connsiteX1" fmla="*/ 1040130 w 2061210"/>
              <a:gd name="connsiteY1" fmla="*/ 274320 h 292347"/>
              <a:gd name="connsiteX2" fmla="*/ 1112520 w 2061210"/>
              <a:gd name="connsiteY2" fmla="*/ 26670 h 292347"/>
              <a:gd name="connsiteX3" fmla="*/ 0 w 2061210"/>
              <a:gd name="connsiteY3" fmla="*/ 0 h 292347"/>
              <a:gd name="connsiteX0" fmla="*/ 2061210 w 2061210"/>
              <a:gd name="connsiteY0" fmla="*/ 289560 h 289560"/>
              <a:gd name="connsiteX1" fmla="*/ 1036320 w 2061210"/>
              <a:gd name="connsiteY1" fmla="*/ 190500 h 289560"/>
              <a:gd name="connsiteX2" fmla="*/ 1112520 w 2061210"/>
              <a:gd name="connsiteY2" fmla="*/ 26670 h 289560"/>
              <a:gd name="connsiteX3" fmla="*/ 0 w 2061210"/>
              <a:gd name="connsiteY3" fmla="*/ 0 h 289560"/>
              <a:gd name="connsiteX0" fmla="*/ 2084070 w 2084070"/>
              <a:gd name="connsiteY0" fmla="*/ 217170 h 217170"/>
              <a:gd name="connsiteX1" fmla="*/ 1036320 w 2084070"/>
              <a:gd name="connsiteY1" fmla="*/ 190500 h 217170"/>
              <a:gd name="connsiteX2" fmla="*/ 1112520 w 2084070"/>
              <a:gd name="connsiteY2" fmla="*/ 26670 h 217170"/>
              <a:gd name="connsiteX3" fmla="*/ 0 w 2084070"/>
              <a:gd name="connsiteY3" fmla="*/ 0 h 217170"/>
              <a:gd name="connsiteX0" fmla="*/ 2084070 w 2084070"/>
              <a:gd name="connsiteY0" fmla="*/ 217170 h 217170"/>
              <a:gd name="connsiteX1" fmla="*/ 1036320 w 2084070"/>
              <a:gd name="connsiteY1" fmla="*/ 190500 h 217170"/>
              <a:gd name="connsiteX2" fmla="*/ 1112520 w 2084070"/>
              <a:gd name="connsiteY2" fmla="*/ 26670 h 217170"/>
              <a:gd name="connsiteX3" fmla="*/ 0 w 2084070"/>
              <a:gd name="connsiteY3" fmla="*/ 0 h 217170"/>
              <a:gd name="connsiteX0" fmla="*/ 2084070 w 2084070"/>
              <a:gd name="connsiteY0" fmla="*/ 217170 h 217170"/>
              <a:gd name="connsiteX1" fmla="*/ 1036320 w 2084070"/>
              <a:gd name="connsiteY1" fmla="*/ 190500 h 217170"/>
              <a:gd name="connsiteX2" fmla="*/ 1112520 w 2084070"/>
              <a:gd name="connsiteY2" fmla="*/ 26670 h 217170"/>
              <a:gd name="connsiteX3" fmla="*/ 0 w 2084070"/>
              <a:gd name="connsiteY3" fmla="*/ 0 h 217170"/>
              <a:gd name="connsiteX0" fmla="*/ 2084070 w 2084070"/>
              <a:gd name="connsiteY0" fmla="*/ 217170 h 217170"/>
              <a:gd name="connsiteX1" fmla="*/ 1036320 w 2084070"/>
              <a:gd name="connsiteY1" fmla="*/ 190500 h 217170"/>
              <a:gd name="connsiteX2" fmla="*/ 1112520 w 2084070"/>
              <a:gd name="connsiteY2" fmla="*/ 26670 h 217170"/>
              <a:gd name="connsiteX3" fmla="*/ 0 w 2084070"/>
              <a:gd name="connsiteY3" fmla="*/ 0 h 217170"/>
              <a:gd name="connsiteX0" fmla="*/ 2084070 w 2084070"/>
              <a:gd name="connsiteY0" fmla="*/ 217170 h 217170"/>
              <a:gd name="connsiteX1" fmla="*/ 1036320 w 2084070"/>
              <a:gd name="connsiteY1" fmla="*/ 190500 h 217170"/>
              <a:gd name="connsiteX2" fmla="*/ 1211580 w 2084070"/>
              <a:gd name="connsiteY2" fmla="*/ 53340 h 217170"/>
              <a:gd name="connsiteX3" fmla="*/ 0 w 2084070"/>
              <a:gd name="connsiteY3" fmla="*/ 0 h 217170"/>
              <a:gd name="connsiteX0" fmla="*/ 2141220 w 2141220"/>
              <a:gd name="connsiteY0" fmla="*/ 213360 h 213360"/>
              <a:gd name="connsiteX1" fmla="*/ 1093470 w 2141220"/>
              <a:gd name="connsiteY1" fmla="*/ 186690 h 213360"/>
              <a:gd name="connsiteX2" fmla="*/ 1268730 w 2141220"/>
              <a:gd name="connsiteY2" fmla="*/ 49530 h 213360"/>
              <a:gd name="connsiteX3" fmla="*/ 0 w 2141220"/>
              <a:gd name="connsiteY3" fmla="*/ 0 h 213360"/>
              <a:gd name="connsiteX0" fmla="*/ 2141220 w 2141220"/>
              <a:gd name="connsiteY0" fmla="*/ 213360 h 213360"/>
              <a:gd name="connsiteX1" fmla="*/ 1093470 w 2141220"/>
              <a:gd name="connsiteY1" fmla="*/ 186690 h 213360"/>
              <a:gd name="connsiteX2" fmla="*/ 1268730 w 2141220"/>
              <a:gd name="connsiteY2" fmla="*/ 49530 h 213360"/>
              <a:gd name="connsiteX3" fmla="*/ 0 w 2141220"/>
              <a:gd name="connsiteY3" fmla="*/ 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1220" h="213360">
                <a:moveTo>
                  <a:pt x="2141220" y="213360"/>
                </a:moveTo>
                <a:cubicBezTo>
                  <a:pt x="1654492" y="188912"/>
                  <a:pt x="1238885" y="213995"/>
                  <a:pt x="1093470" y="186690"/>
                </a:cubicBezTo>
                <a:cubicBezTo>
                  <a:pt x="948055" y="159385"/>
                  <a:pt x="1450975" y="80645"/>
                  <a:pt x="1268730" y="49530"/>
                </a:cubicBezTo>
                <a:cubicBezTo>
                  <a:pt x="1086485" y="18415"/>
                  <a:pt x="469265" y="13335"/>
                  <a:pt x="0" y="0"/>
                </a:cubicBezTo>
              </a:path>
            </a:pathLst>
          </a:custGeom>
          <a:noFill/>
          <a:ln>
            <a:solidFill>
              <a:srgbClr val="9BC27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: Shape 14"/>
          <p:cNvSpPr/>
          <p:nvPr/>
        </p:nvSpPr>
        <p:spPr>
          <a:xfrm>
            <a:off x="3821113" y="2297113"/>
            <a:ext cx="1889125" cy="731837"/>
          </a:xfrm>
          <a:custGeom>
            <a:avLst/>
            <a:gdLst>
              <a:gd name="connsiteX0" fmla="*/ 0 w 1882140"/>
              <a:gd name="connsiteY0" fmla="*/ 293837 h 1017737"/>
              <a:gd name="connsiteX1" fmla="*/ 1059180 w 1882140"/>
              <a:gd name="connsiteY1" fmla="*/ 467 h 1017737"/>
              <a:gd name="connsiteX2" fmla="*/ 1695450 w 1882140"/>
              <a:gd name="connsiteY2" fmla="*/ 248117 h 1017737"/>
              <a:gd name="connsiteX3" fmla="*/ 1882140 w 1882140"/>
              <a:gd name="connsiteY3" fmla="*/ 1017737 h 1017737"/>
              <a:gd name="connsiteX0" fmla="*/ 0 w 1866900"/>
              <a:gd name="connsiteY0" fmla="*/ 443382 h 1022720"/>
              <a:gd name="connsiteX1" fmla="*/ 1043940 w 1866900"/>
              <a:gd name="connsiteY1" fmla="*/ 5450 h 1022720"/>
              <a:gd name="connsiteX2" fmla="*/ 1680210 w 1866900"/>
              <a:gd name="connsiteY2" fmla="*/ 253100 h 1022720"/>
              <a:gd name="connsiteX3" fmla="*/ 1866900 w 1866900"/>
              <a:gd name="connsiteY3" fmla="*/ 1022720 h 1022720"/>
              <a:gd name="connsiteX0" fmla="*/ 5841 w 1872741"/>
              <a:gd name="connsiteY0" fmla="*/ 443382 h 1022720"/>
              <a:gd name="connsiteX1" fmla="*/ 1049781 w 1872741"/>
              <a:gd name="connsiteY1" fmla="*/ 5450 h 1022720"/>
              <a:gd name="connsiteX2" fmla="*/ 1686051 w 1872741"/>
              <a:gd name="connsiteY2" fmla="*/ 253100 h 1022720"/>
              <a:gd name="connsiteX3" fmla="*/ 1872741 w 1872741"/>
              <a:gd name="connsiteY3" fmla="*/ 1022720 h 1022720"/>
              <a:gd name="connsiteX0" fmla="*/ 6043 w 1872943"/>
              <a:gd name="connsiteY0" fmla="*/ 465083 h 1044421"/>
              <a:gd name="connsiteX1" fmla="*/ 1049983 w 1872943"/>
              <a:gd name="connsiteY1" fmla="*/ 27151 h 1044421"/>
              <a:gd name="connsiteX2" fmla="*/ 1872943 w 1872943"/>
              <a:gd name="connsiteY2" fmla="*/ 1044421 h 1044421"/>
              <a:gd name="connsiteX0" fmla="*/ 5565 w 1872465"/>
              <a:gd name="connsiteY0" fmla="*/ 410185 h 989523"/>
              <a:gd name="connsiteX1" fmla="*/ 1125705 w 1872465"/>
              <a:gd name="connsiteY1" fmla="*/ 34209 h 989523"/>
              <a:gd name="connsiteX2" fmla="*/ 1872465 w 1872465"/>
              <a:gd name="connsiteY2" fmla="*/ 989523 h 989523"/>
              <a:gd name="connsiteX0" fmla="*/ 5565 w 1872465"/>
              <a:gd name="connsiteY0" fmla="*/ 410185 h 989523"/>
              <a:gd name="connsiteX1" fmla="*/ 1125705 w 1872465"/>
              <a:gd name="connsiteY1" fmla="*/ 34209 h 989523"/>
              <a:gd name="connsiteX2" fmla="*/ 1872465 w 1872465"/>
              <a:gd name="connsiteY2" fmla="*/ 989523 h 989523"/>
              <a:gd name="connsiteX0" fmla="*/ 8734 w 1875634"/>
              <a:gd name="connsiteY0" fmla="*/ 410185 h 989523"/>
              <a:gd name="connsiteX1" fmla="*/ 1128874 w 1875634"/>
              <a:gd name="connsiteY1" fmla="*/ 34209 h 989523"/>
              <a:gd name="connsiteX2" fmla="*/ 1875634 w 1875634"/>
              <a:gd name="connsiteY2" fmla="*/ 989523 h 989523"/>
              <a:gd name="connsiteX0" fmla="*/ 5561 w 1868651"/>
              <a:gd name="connsiteY0" fmla="*/ 409125 h 972974"/>
              <a:gd name="connsiteX1" fmla="*/ 1125701 w 1868651"/>
              <a:gd name="connsiteY1" fmla="*/ 33149 h 972974"/>
              <a:gd name="connsiteX2" fmla="*/ 1868651 w 1868651"/>
              <a:gd name="connsiteY2" fmla="*/ 972974 h 972974"/>
              <a:gd name="connsiteX0" fmla="*/ 5561 w 1868651"/>
              <a:gd name="connsiteY0" fmla="*/ 409125 h 972974"/>
              <a:gd name="connsiteX1" fmla="*/ 1125701 w 1868651"/>
              <a:gd name="connsiteY1" fmla="*/ 33149 h 972974"/>
              <a:gd name="connsiteX2" fmla="*/ 1868651 w 1868651"/>
              <a:gd name="connsiteY2" fmla="*/ 972974 h 972974"/>
              <a:gd name="connsiteX0" fmla="*/ 6005 w 1869095"/>
              <a:gd name="connsiteY0" fmla="*/ 388714 h 952563"/>
              <a:gd name="connsiteX1" fmla="*/ 1126145 w 1869095"/>
              <a:gd name="connsiteY1" fmla="*/ 12738 h 952563"/>
              <a:gd name="connsiteX2" fmla="*/ 1869095 w 1869095"/>
              <a:gd name="connsiteY2" fmla="*/ 952563 h 952563"/>
              <a:gd name="connsiteX0" fmla="*/ 6083 w 1869173"/>
              <a:gd name="connsiteY0" fmla="*/ 295671 h 859520"/>
              <a:gd name="connsiteX1" fmla="*/ 1114793 w 1869173"/>
              <a:gd name="connsiteY1" fmla="*/ 33280 h 859520"/>
              <a:gd name="connsiteX2" fmla="*/ 1869173 w 1869173"/>
              <a:gd name="connsiteY2" fmla="*/ 859520 h 859520"/>
              <a:gd name="connsiteX0" fmla="*/ 5643 w 1883973"/>
              <a:gd name="connsiteY0" fmla="*/ 330379 h 1054280"/>
              <a:gd name="connsiteX1" fmla="*/ 1114353 w 1883973"/>
              <a:gd name="connsiteY1" fmla="*/ 67988 h 1054280"/>
              <a:gd name="connsiteX2" fmla="*/ 1883973 w 1883973"/>
              <a:gd name="connsiteY2" fmla="*/ 1054280 h 1054280"/>
              <a:gd name="connsiteX0" fmla="*/ 5643 w 1883973"/>
              <a:gd name="connsiteY0" fmla="*/ 330380 h 1054281"/>
              <a:gd name="connsiteX1" fmla="*/ 1114353 w 1883973"/>
              <a:gd name="connsiteY1" fmla="*/ 67989 h 1054281"/>
              <a:gd name="connsiteX2" fmla="*/ 1883973 w 1883973"/>
              <a:gd name="connsiteY2" fmla="*/ 1054281 h 1054281"/>
              <a:gd name="connsiteX0" fmla="*/ 5586 w 1895346"/>
              <a:gd name="connsiteY0" fmla="*/ 323795 h 1058022"/>
              <a:gd name="connsiteX1" fmla="*/ 1125726 w 1895346"/>
              <a:gd name="connsiteY1" fmla="*/ 71730 h 1058022"/>
              <a:gd name="connsiteX2" fmla="*/ 1895346 w 1895346"/>
              <a:gd name="connsiteY2" fmla="*/ 1058022 h 1058022"/>
              <a:gd name="connsiteX0" fmla="*/ 0 w 1889760"/>
              <a:gd name="connsiteY0" fmla="*/ 345256 h 1079483"/>
              <a:gd name="connsiteX1" fmla="*/ 1120140 w 1889760"/>
              <a:gd name="connsiteY1" fmla="*/ 93191 h 1079483"/>
              <a:gd name="connsiteX2" fmla="*/ 1889760 w 1889760"/>
              <a:gd name="connsiteY2" fmla="*/ 1079483 h 1079483"/>
              <a:gd name="connsiteX0" fmla="*/ 0 w 1889760"/>
              <a:gd name="connsiteY0" fmla="*/ 340641 h 1074868"/>
              <a:gd name="connsiteX1" fmla="*/ 1120140 w 1889760"/>
              <a:gd name="connsiteY1" fmla="*/ 88576 h 1074868"/>
              <a:gd name="connsiteX2" fmla="*/ 1889760 w 1889760"/>
              <a:gd name="connsiteY2" fmla="*/ 1074868 h 1074868"/>
              <a:gd name="connsiteX0" fmla="*/ 0 w 1889760"/>
              <a:gd name="connsiteY0" fmla="*/ 1 h 734228"/>
              <a:gd name="connsiteX1" fmla="*/ 1889760 w 1889760"/>
              <a:gd name="connsiteY1" fmla="*/ 734228 h 734228"/>
              <a:gd name="connsiteX0" fmla="*/ 0 w 1889760"/>
              <a:gd name="connsiteY0" fmla="*/ 16405 h 750632"/>
              <a:gd name="connsiteX1" fmla="*/ 1889760 w 1889760"/>
              <a:gd name="connsiteY1" fmla="*/ 750632 h 750632"/>
              <a:gd name="connsiteX0" fmla="*/ 0 w 1889760"/>
              <a:gd name="connsiteY0" fmla="*/ 257354 h 991581"/>
              <a:gd name="connsiteX1" fmla="*/ 1889760 w 1889760"/>
              <a:gd name="connsiteY1" fmla="*/ 991581 h 99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9760" h="991581">
                <a:moveTo>
                  <a:pt x="0" y="257354"/>
                </a:moveTo>
                <a:cubicBezTo>
                  <a:pt x="294640" y="-91645"/>
                  <a:pt x="1469390" y="-275429"/>
                  <a:pt x="1889760" y="991581"/>
                </a:cubicBezTo>
              </a:path>
            </a:pathLst>
          </a:custGeom>
          <a:noFill/>
          <a:ln>
            <a:solidFill>
              <a:srgbClr val="F4B54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4B544"/>
                </a:solidFill>
              </a:ln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00663" y="2144713"/>
            <a:ext cx="206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000">
                <a:solidFill>
                  <a:srgbClr val="F4B544"/>
                </a:solidFill>
              </a:rPr>
              <a:t>C, N from sun-sized 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Planetary Nebulae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171926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The source of common heavy elements              C, N, Ba, Hg, Pb, etc.</a:t>
            </a:r>
          </a:p>
        </p:txBody>
      </p:sp>
      <p:pic>
        <p:nvPicPr>
          <p:cNvPr id="27652" name="Picture 4" descr="PNsting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608263"/>
            <a:ext cx="377825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PN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608263"/>
            <a:ext cx="34004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Planetary Nebulae</a:t>
            </a:r>
          </a:p>
        </p:txBody>
      </p:sp>
      <p:pic>
        <p:nvPicPr>
          <p:cNvPr id="28675" name="Picture 4" descr="PNsting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608263"/>
            <a:ext cx="377825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PN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608263"/>
            <a:ext cx="34004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914400" y="2947988"/>
            <a:ext cx="7315200" cy="3108325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914400" y="2947988"/>
            <a:ext cx="7315200" cy="3108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</a:rPr>
              <a:t>The carbon forming your lungs and the nitrogen (78%) in the air you breathe … were blown out of a sun-sized star more than 5 billion years ago.  Your breath is older than the Earth and Sun!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914400"/>
            <a:ext cx="9144000" cy="1719263"/>
          </a:xfrm>
          <a:prstGeom prst="rect">
            <a:avLst/>
          </a:prstGeom>
          <a:effectLst>
            <a:outerShdw dist="38100" dir="8100000" algn="ctr" rotWithShape="0">
              <a:schemeClr val="tx1"/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en-US" kern="0"/>
              <a:t>The source of common heavy elements              C, N, Ba, Hg, Pb, etc.</a:t>
            </a:r>
            <a:endParaRPr lang="en-US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Substance of Ourselves</a:t>
            </a:r>
          </a:p>
        </p:txBody>
      </p:sp>
      <p:sp>
        <p:nvSpPr>
          <p:cNvPr id="2969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pPr marL="0" indent="0" eaLnBrk="1" hangingPunct="1"/>
            <a:r>
              <a:rPr lang="en-US" altLang="en-US" sz="3200" smtClean="0"/>
              <a:t>Cosmic Origins of the Elements</a:t>
            </a:r>
          </a:p>
          <a:p>
            <a:pPr marL="520700" lvl="1" indent="-239713" eaLnBrk="1" hangingPunct="1"/>
            <a:endParaRPr lang="en-US" altLang="en-US" sz="2800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16537" r="34883" b="17747"/>
          <a:stretch>
            <a:fillRect/>
          </a:stretch>
        </p:blipFill>
        <p:spPr bwMode="auto">
          <a:xfrm>
            <a:off x="9525" y="1687513"/>
            <a:ext cx="7694613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4" t="16537" r="24289" b="17747"/>
          <a:stretch>
            <a:fillRect/>
          </a:stretch>
        </p:blipFill>
        <p:spPr bwMode="auto">
          <a:xfrm>
            <a:off x="7705725" y="1422400"/>
            <a:ext cx="1438275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7" t="57088" r="18929" b="36716"/>
          <a:stretch>
            <a:fillRect/>
          </a:stretch>
        </p:blipFill>
        <p:spPr bwMode="auto">
          <a:xfrm>
            <a:off x="7545388" y="5135563"/>
            <a:ext cx="5905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4" t="21378" r="21135" b="73570"/>
          <a:stretch>
            <a:fillRect/>
          </a:stretch>
        </p:blipFill>
        <p:spPr bwMode="auto">
          <a:xfrm>
            <a:off x="8293100" y="1568450"/>
            <a:ext cx="33972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5" t="27271" r="17848" b="67169"/>
          <a:stretch>
            <a:fillRect/>
          </a:stretch>
        </p:blipFill>
        <p:spPr bwMode="auto">
          <a:xfrm>
            <a:off x="7545388" y="2054225"/>
            <a:ext cx="6635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3" t="33250" r="17116" b="60657"/>
          <a:stretch>
            <a:fillRect/>
          </a:stretch>
        </p:blipFill>
        <p:spPr bwMode="auto">
          <a:xfrm>
            <a:off x="8032750" y="3160713"/>
            <a:ext cx="7381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: Shape 14"/>
          <p:cNvSpPr/>
          <p:nvPr/>
        </p:nvSpPr>
        <p:spPr>
          <a:xfrm>
            <a:off x="4579938" y="2259013"/>
            <a:ext cx="2071687" cy="682625"/>
          </a:xfrm>
          <a:custGeom>
            <a:avLst/>
            <a:gdLst>
              <a:gd name="connsiteX0" fmla="*/ 0 w 1882140"/>
              <a:gd name="connsiteY0" fmla="*/ 293837 h 1017737"/>
              <a:gd name="connsiteX1" fmla="*/ 1059180 w 1882140"/>
              <a:gd name="connsiteY1" fmla="*/ 467 h 1017737"/>
              <a:gd name="connsiteX2" fmla="*/ 1695450 w 1882140"/>
              <a:gd name="connsiteY2" fmla="*/ 248117 h 1017737"/>
              <a:gd name="connsiteX3" fmla="*/ 1882140 w 1882140"/>
              <a:gd name="connsiteY3" fmla="*/ 1017737 h 1017737"/>
              <a:gd name="connsiteX0" fmla="*/ 0 w 1866900"/>
              <a:gd name="connsiteY0" fmla="*/ 443382 h 1022720"/>
              <a:gd name="connsiteX1" fmla="*/ 1043940 w 1866900"/>
              <a:gd name="connsiteY1" fmla="*/ 5450 h 1022720"/>
              <a:gd name="connsiteX2" fmla="*/ 1680210 w 1866900"/>
              <a:gd name="connsiteY2" fmla="*/ 253100 h 1022720"/>
              <a:gd name="connsiteX3" fmla="*/ 1866900 w 1866900"/>
              <a:gd name="connsiteY3" fmla="*/ 1022720 h 1022720"/>
              <a:gd name="connsiteX0" fmla="*/ 5841 w 1872741"/>
              <a:gd name="connsiteY0" fmla="*/ 443382 h 1022720"/>
              <a:gd name="connsiteX1" fmla="*/ 1049781 w 1872741"/>
              <a:gd name="connsiteY1" fmla="*/ 5450 h 1022720"/>
              <a:gd name="connsiteX2" fmla="*/ 1686051 w 1872741"/>
              <a:gd name="connsiteY2" fmla="*/ 253100 h 1022720"/>
              <a:gd name="connsiteX3" fmla="*/ 1872741 w 1872741"/>
              <a:gd name="connsiteY3" fmla="*/ 1022720 h 1022720"/>
              <a:gd name="connsiteX0" fmla="*/ 6043 w 1872943"/>
              <a:gd name="connsiteY0" fmla="*/ 465083 h 1044421"/>
              <a:gd name="connsiteX1" fmla="*/ 1049983 w 1872943"/>
              <a:gd name="connsiteY1" fmla="*/ 27151 h 1044421"/>
              <a:gd name="connsiteX2" fmla="*/ 1872943 w 1872943"/>
              <a:gd name="connsiteY2" fmla="*/ 1044421 h 1044421"/>
              <a:gd name="connsiteX0" fmla="*/ 5565 w 1872465"/>
              <a:gd name="connsiteY0" fmla="*/ 410185 h 989523"/>
              <a:gd name="connsiteX1" fmla="*/ 1125705 w 1872465"/>
              <a:gd name="connsiteY1" fmla="*/ 34209 h 989523"/>
              <a:gd name="connsiteX2" fmla="*/ 1872465 w 1872465"/>
              <a:gd name="connsiteY2" fmla="*/ 989523 h 989523"/>
              <a:gd name="connsiteX0" fmla="*/ 5565 w 1872465"/>
              <a:gd name="connsiteY0" fmla="*/ 410185 h 989523"/>
              <a:gd name="connsiteX1" fmla="*/ 1125705 w 1872465"/>
              <a:gd name="connsiteY1" fmla="*/ 34209 h 989523"/>
              <a:gd name="connsiteX2" fmla="*/ 1872465 w 1872465"/>
              <a:gd name="connsiteY2" fmla="*/ 989523 h 989523"/>
              <a:gd name="connsiteX0" fmla="*/ 8734 w 1875634"/>
              <a:gd name="connsiteY0" fmla="*/ 410185 h 989523"/>
              <a:gd name="connsiteX1" fmla="*/ 1128874 w 1875634"/>
              <a:gd name="connsiteY1" fmla="*/ 34209 h 989523"/>
              <a:gd name="connsiteX2" fmla="*/ 1875634 w 1875634"/>
              <a:gd name="connsiteY2" fmla="*/ 989523 h 989523"/>
              <a:gd name="connsiteX0" fmla="*/ 5561 w 1868651"/>
              <a:gd name="connsiteY0" fmla="*/ 409125 h 972974"/>
              <a:gd name="connsiteX1" fmla="*/ 1125701 w 1868651"/>
              <a:gd name="connsiteY1" fmla="*/ 33149 h 972974"/>
              <a:gd name="connsiteX2" fmla="*/ 1868651 w 1868651"/>
              <a:gd name="connsiteY2" fmla="*/ 972974 h 972974"/>
              <a:gd name="connsiteX0" fmla="*/ 5561 w 1868651"/>
              <a:gd name="connsiteY0" fmla="*/ 409125 h 972974"/>
              <a:gd name="connsiteX1" fmla="*/ 1125701 w 1868651"/>
              <a:gd name="connsiteY1" fmla="*/ 33149 h 972974"/>
              <a:gd name="connsiteX2" fmla="*/ 1868651 w 1868651"/>
              <a:gd name="connsiteY2" fmla="*/ 972974 h 972974"/>
              <a:gd name="connsiteX0" fmla="*/ 6005 w 1869095"/>
              <a:gd name="connsiteY0" fmla="*/ 388714 h 952563"/>
              <a:gd name="connsiteX1" fmla="*/ 1126145 w 1869095"/>
              <a:gd name="connsiteY1" fmla="*/ 12738 h 952563"/>
              <a:gd name="connsiteX2" fmla="*/ 1869095 w 1869095"/>
              <a:gd name="connsiteY2" fmla="*/ 952563 h 952563"/>
              <a:gd name="connsiteX0" fmla="*/ 6083 w 1869173"/>
              <a:gd name="connsiteY0" fmla="*/ 295671 h 859520"/>
              <a:gd name="connsiteX1" fmla="*/ 1114793 w 1869173"/>
              <a:gd name="connsiteY1" fmla="*/ 33280 h 859520"/>
              <a:gd name="connsiteX2" fmla="*/ 1869173 w 1869173"/>
              <a:gd name="connsiteY2" fmla="*/ 859520 h 859520"/>
              <a:gd name="connsiteX0" fmla="*/ 5643 w 1883973"/>
              <a:gd name="connsiteY0" fmla="*/ 330379 h 1054280"/>
              <a:gd name="connsiteX1" fmla="*/ 1114353 w 1883973"/>
              <a:gd name="connsiteY1" fmla="*/ 67988 h 1054280"/>
              <a:gd name="connsiteX2" fmla="*/ 1883973 w 1883973"/>
              <a:gd name="connsiteY2" fmla="*/ 1054280 h 1054280"/>
              <a:gd name="connsiteX0" fmla="*/ 5643 w 1883973"/>
              <a:gd name="connsiteY0" fmla="*/ 330380 h 1054281"/>
              <a:gd name="connsiteX1" fmla="*/ 1114353 w 1883973"/>
              <a:gd name="connsiteY1" fmla="*/ 67989 h 1054281"/>
              <a:gd name="connsiteX2" fmla="*/ 1883973 w 1883973"/>
              <a:gd name="connsiteY2" fmla="*/ 1054281 h 1054281"/>
              <a:gd name="connsiteX0" fmla="*/ 5586 w 1895346"/>
              <a:gd name="connsiteY0" fmla="*/ 323795 h 1058022"/>
              <a:gd name="connsiteX1" fmla="*/ 1125726 w 1895346"/>
              <a:gd name="connsiteY1" fmla="*/ 71730 h 1058022"/>
              <a:gd name="connsiteX2" fmla="*/ 1895346 w 1895346"/>
              <a:gd name="connsiteY2" fmla="*/ 1058022 h 1058022"/>
              <a:gd name="connsiteX0" fmla="*/ 0 w 1889760"/>
              <a:gd name="connsiteY0" fmla="*/ 345256 h 1079483"/>
              <a:gd name="connsiteX1" fmla="*/ 1120140 w 1889760"/>
              <a:gd name="connsiteY1" fmla="*/ 93191 h 1079483"/>
              <a:gd name="connsiteX2" fmla="*/ 1889760 w 1889760"/>
              <a:gd name="connsiteY2" fmla="*/ 1079483 h 1079483"/>
              <a:gd name="connsiteX0" fmla="*/ 0 w 1889760"/>
              <a:gd name="connsiteY0" fmla="*/ 340641 h 1074868"/>
              <a:gd name="connsiteX1" fmla="*/ 1120140 w 1889760"/>
              <a:gd name="connsiteY1" fmla="*/ 88576 h 1074868"/>
              <a:gd name="connsiteX2" fmla="*/ 1889760 w 1889760"/>
              <a:gd name="connsiteY2" fmla="*/ 1074868 h 1074868"/>
              <a:gd name="connsiteX0" fmla="*/ 0 w 1889760"/>
              <a:gd name="connsiteY0" fmla="*/ 1 h 734228"/>
              <a:gd name="connsiteX1" fmla="*/ 1889760 w 1889760"/>
              <a:gd name="connsiteY1" fmla="*/ 734228 h 734228"/>
              <a:gd name="connsiteX0" fmla="*/ 0 w 1889760"/>
              <a:gd name="connsiteY0" fmla="*/ 16405 h 750632"/>
              <a:gd name="connsiteX1" fmla="*/ 1889760 w 1889760"/>
              <a:gd name="connsiteY1" fmla="*/ 750632 h 750632"/>
              <a:gd name="connsiteX0" fmla="*/ 0 w 1889760"/>
              <a:gd name="connsiteY0" fmla="*/ 257354 h 991581"/>
              <a:gd name="connsiteX1" fmla="*/ 1889760 w 1889760"/>
              <a:gd name="connsiteY1" fmla="*/ 991581 h 991581"/>
              <a:gd name="connsiteX0" fmla="*/ 0 w 1131570"/>
              <a:gd name="connsiteY0" fmla="*/ 253625 h 998178"/>
              <a:gd name="connsiteX1" fmla="*/ 1131570 w 1131570"/>
              <a:gd name="connsiteY1" fmla="*/ 998178 h 998178"/>
              <a:gd name="connsiteX0" fmla="*/ 0 w 2072640"/>
              <a:gd name="connsiteY0" fmla="*/ 299780 h 925585"/>
              <a:gd name="connsiteX1" fmla="*/ 2072640 w 2072640"/>
              <a:gd name="connsiteY1" fmla="*/ 925585 h 92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72640" h="925585">
                <a:moveTo>
                  <a:pt x="0" y="299780"/>
                </a:moveTo>
                <a:cubicBezTo>
                  <a:pt x="294640" y="-49219"/>
                  <a:pt x="1652270" y="-341425"/>
                  <a:pt x="2072640" y="925585"/>
                </a:cubicBezTo>
              </a:path>
            </a:pathLst>
          </a:custGeom>
          <a:noFill/>
          <a:ln>
            <a:solidFill>
              <a:srgbClr val="EE702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EE7023"/>
                </a:solidFill>
              </a:ln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85850" y="2152650"/>
            <a:ext cx="3527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000">
                <a:solidFill>
                  <a:srgbClr val="EE7023"/>
                </a:solidFill>
              </a:rPr>
              <a:t>O, Ne, Na from giant stars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62263" y="6111875"/>
            <a:ext cx="5346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1800">
                <a:solidFill>
                  <a:srgbClr val="EF7123"/>
                </a:solidFill>
                <a:sym typeface="Symbol" panose="05050102010706020507" pitchFamily="18" charset="2"/>
              </a:rPr>
              <a:t>We’re Mostly Made of Massive Exploded Stars!</a:t>
            </a:r>
            <a:endParaRPr lang="en-US" altLang="en-US" sz="1800">
              <a:solidFill>
                <a:srgbClr val="EF7123"/>
              </a:solidFill>
            </a:endParaRPr>
          </a:p>
        </p:txBody>
      </p:sp>
      <p:sp>
        <p:nvSpPr>
          <p:cNvPr id="2" name="Freeform: Shape 1"/>
          <p:cNvSpPr/>
          <p:nvPr/>
        </p:nvSpPr>
        <p:spPr>
          <a:xfrm>
            <a:off x="7570788" y="5448300"/>
            <a:ext cx="266700" cy="677863"/>
          </a:xfrm>
          <a:custGeom>
            <a:avLst/>
            <a:gdLst>
              <a:gd name="connsiteX0" fmla="*/ 0 w 266700"/>
              <a:gd name="connsiteY0" fmla="*/ 678180 h 678180"/>
              <a:gd name="connsiteX1" fmla="*/ 57150 w 266700"/>
              <a:gd name="connsiteY1" fmla="*/ 472440 h 678180"/>
              <a:gd name="connsiteX2" fmla="*/ 106680 w 266700"/>
              <a:gd name="connsiteY2" fmla="*/ 327660 h 678180"/>
              <a:gd name="connsiteX3" fmla="*/ 156210 w 266700"/>
              <a:gd name="connsiteY3" fmla="*/ 449580 h 678180"/>
              <a:gd name="connsiteX4" fmla="*/ 266700 w 266700"/>
              <a:gd name="connsiteY4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" h="678180">
                <a:moveTo>
                  <a:pt x="0" y="678180"/>
                </a:moveTo>
                <a:cubicBezTo>
                  <a:pt x="19685" y="604520"/>
                  <a:pt x="39370" y="530860"/>
                  <a:pt x="57150" y="472440"/>
                </a:cubicBezTo>
                <a:cubicBezTo>
                  <a:pt x="74930" y="414020"/>
                  <a:pt x="90170" y="331470"/>
                  <a:pt x="106680" y="327660"/>
                </a:cubicBezTo>
                <a:cubicBezTo>
                  <a:pt x="123190" y="323850"/>
                  <a:pt x="129540" y="504190"/>
                  <a:pt x="156210" y="449580"/>
                </a:cubicBezTo>
                <a:cubicBezTo>
                  <a:pt x="182880" y="394970"/>
                  <a:pt x="224790" y="197485"/>
                  <a:pt x="266700" y="0"/>
                </a:cubicBezTo>
              </a:path>
            </a:pathLst>
          </a:custGeom>
          <a:noFill/>
          <a:ln>
            <a:solidFill>
              <a:srgbClr val="EE702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: Shape 3"/>
          <p:cNvSpPr/>
          <p:nvPr/>
        </p:nvSpPr>
        <p:spPr>
          <a:xfrm>
            <a:off x="3492500" y="3590925"/>
            <a:ext cx="1095375" cy="377825"/>
          </a:xfrm>
          <a:custGeom>
            <a:avLst/>
            <a:gdLst>
              <a:gd name="connsiteX0" fmla="*/ 1127760 w 1127760"/>
              <a:gd name="connsiteY0" fmla="*/ 0 h 472440"/>
              <a:gd name="connsiteX1" fmla="*/ 0 w 1127760"/>
              <a:gd name="connsiteY1" fmla="*/ 472440 h 472440"/>
              <a:gd name="connsiteX2" fmla="*/ 0 w 1127760"/>
              <a:gd name="connsiteY2" fmla="*/ 472440 h 472440"/>
              <a:gd name="connsiteX0" fmla="*/ 986790 w 986790"/>
              <a:gd name="connsiteY0" fmla="*/ 0 h 483870"/>
              <a:gd name="connsiteX1" fmla="*/ 0 w 986790"/>
              <a:gd name="connsiteY1" fmla="*/ 483870 h 483870"/>
              <a:gd name="connsiteX2" fmla="*/ 0 w 986790"/>
              <a:gd name="connsiteY2" fmla="*/ 483870 h 483870"/>
              <a:gd name="connsiteX0" fmla="*/ 1085850 w 1085850"/>
              <a:gd name="connsiteY0" fmla="*/ 0 h 449580"/>
              <a:gd name="connsiteX1" fmla="*/ 0 w 1085850"/>
              <a:gd name="connsiteY1" fmla="*/ 449580 h 449580"/>
              <a:gd name="connsiteX2" fmla="*/ 0 w 1085850"/>
              <a:gd name="connsiteY2" fmla="*/ 449580 h 449580"/>
              <a:gd name="connsiteX0" fmla="*/ 1085850 w 1085850"/>
              <a:gd name="connsiteY0" fmla="*/ 0 h 449580"/>
              <a:gd name="connsiteX1" fmla="*/ 0 w 1085850"/>
              <a:gd name="connsiteY1" fmla="*/ 449580 h 449580"/>
              <a:gd name="connsiteX2" fmla="*/ 0 w 1085850"/>
              <a:gd name="connsiteY2" fmla="*/ 449580 h 449580"/>
              <a:gd name="connsiteX0" fmla="*/ 1085850 w 1085850"/>
              <a:gd name="connsiteY0" fmla="*/ 0 h 449580"/>
              <a:gd name="connsiteX1" fmla="*/ 0 w 1085850"/>
              <a:gd name="connsiteY1" fmla="*/ 449580 h 449580"/>
              <a:gd name="connsiteX2" fmla="*/ 0 w 1085850"/>
              <a:gd name="connsiteY2" fmla="*/ 449580 h 449580"/>
              <a:gd name="connsiteX0" fmla="*/ 1085850 w 1085850"/>
              <a:gd name="connsiteY0" fmla="*/ 0 h 449580"/>
              <a:gd name="connsiteX1" fmla="*/ 0 w 1085850"/>
              <a:gd name="connsiteY1" fmla="*/ 449580 h 449580"/>
              <a:gd name="connsiteX2" fmla="*/ 0 w 1085850"/>
              <a:gd name="connsiteY2" fmla="*/ 449580 h 449580"/>
              <a:gd name="connsiteX0" fmla="*/ 1085850 w 1085850"/>
              <a:gd name="connsiteY0" fmla="*/ 0 h 449580"/>
              <a:gd name="connsiteX1" fmla="*/ 0 w 1085850"/>
              <a:gd name="connsiteY1" fmla="*/ 449580 h 449580"/>
              <a:gd name="connsiteX2" fmla="*/ 0 w 1085850"/>
              <a:gd name="connsiteY2" fmla="*/ 449580 h 449580"/>
              <a:gd name="connsiteX0" fmla="*/ 1085850 w 1085850"/>
              <a:gd name="connsiteY0" fmla="*/ 0 h 449580"/>
              <a:gd name="connsiteX1" fmla="*/ 0 w 1085850"/>
              <a:gd name="connsiteY1" fmla="*/ 449580 h 449580"/>
              <a:gd name="connsiteX2" fmla="*/ 0 w 1085850"/>
              <a:gd name="connsiteY2" fmla="*/ 449580 h 449580"/>
              <a:gd name="connsiteX0" fmla="*/ 1085922 w 1085922"/>
              <a:gd name="connsiteY0" fmla="*/ 0 h 449580"/>
              <a:gd name="connsiteX1" fmla="*/ 72 w 1085922"/>
              <a:gd name="connsiteY1" fmla="*/ 449580 h 449580"/>
              <a:gd name="connsiteX2" fmla="*/ 72 w 1085922"/>
              <a:gd name="connsiteY2" fmla="*/ 449580 h 449580"/>
              <a:gd name="connsiteX0" fmla="*/ 1086734 w 1086734"/>
              <a:gd name="connsiteY0" fmla="*/ 0 h 449580"/>
              <a:gd name="connsiteX1" fmla="*/ 884 w 1086734"/>
              <a:gd name="connsiteY1" fmla="*/ 449580 h 449580"/>
              <a:gd name="connsiteX2" fmla="*/ 884 w 1086734"/>
              <a:gd name="connsiteY2" fmla="*/ 449580 h 449580"/>
              <a:gd name="connsiteX0" fmla="*/ 1085850 w 1085850"/>
              <a:gd name="connsiteY0" fmla="*/ 0 h 449580"/>
              <a:gd name="connsiteX1" fmla="*/ 0 w 1085850"/>
              <a:gd name="connsiteY1" fmla="*/ 449580 h 449580"/>
              <a:gd name="connsiteX2" fmla="*/ 0 w 1085850"/>
              <a:gd name="connsiteY2" fmla="*/ 449580 h 449580"/>
              <a:gd name="connsiteX0" fmla="*/ 1106747 w 1106747"/>
              <a:gd name="connsiteY0" fmla="*/ 0 h 501894"/>
              <a:gd name="connsiteX1" fmla="*/ 0 w 1106747"/>
              <a:gd name="connsiteY1" fmla="*/ 501894 h 501894"/>
              <a:gd name="connsiteX2" fmla="*/ 0 w 1106747"/>
              <a:gd name="connsiteY2" fmla="*/ 501894 h 501894"/>
              <a:gd name="connsiteX0" fmla="*/ 1106747 w 1106747"/>
              <a:gd name="connsiteY0" fmla="*/ 5123 h 507017"/>
              <a:gd name="connsiteX1" fmla="*/ 0 w 1106747"/>
              <a:gd name="connsiteY1" fmla="*/ 507017 h 507017"/>
              <a:gd name="connsiteX2" fmla="*/ 0 w 1106747"/>
              <a:gd name="connsiteY2" fmla="*/ 507017 h 507017"/>
              <a:gd name="connsiteX0" fmla="*/ 1111807 w 1111807"/>
              <a:gd name="connsiteY0" fmla="*/ 0 h 553059"/>
              <a:gd name="connsiteX1" fmla="*/ 0 w 1111807"/>
              <a:gd name="connsiteY1" fmla="*/ 553059 h 553059"/>
              <a:gd name="connsiteX2" fmla="*/ 0 w 1111807"/>
              <a:gd name="connsiteY2" fmla="*/ 553059 h 553059"/>
              <a:gd name="connsiteX0" fmla="*/ 1111807 w 1111807"/>
              <a:gd name="connsiteY0" fmla="*/ 0 h 553059"/>
              <a:gd name="connsiteX1" fmla="*/ 0 w 1111807"/>
              <a:gd name="connsiteY1" fmla="*/ 553059 h 553059"/>
              <a:gd name="connsiteX2" fmla="*/ 0 w 1111807"/>
              <a:gd name="connsiteY2" fmla="*/ 553059 h 553059"/>
              <a:gd name="connsiteX0" fmla="*/ 1111807 w 1111807"/>
              <a:gd name="connsiteY0" fmla="*/ 0 h 553059"/>
              <a:gd name="connsiteX1" fmla="*/ 0 w 1111807"/>
              <a:gd name="connsiteY1" fmla="*/ 553059 h 553059"/>
              <a:gd name="connsiteX2" fmla="*/ 0 w 1111807"/>
              <a:gd name="connsiteY2" fmla="*/ 553059 h 553059"/>
              <a:gd name="connsiteX0" fmla="*/ 1111807 w 1111807"/>
              <a:gd name="connsiteY0" fmla="*/ 0 h 553059"/>
              <a:gd name="connsiteX1" fmla="*/ 0 w 1111807"/>
              <a:gd name="connsiteY1" fmla="*/ 553059 h 553059"/>
              <a:gd name="connsiteX2" fmla="*/ 0 w 1111807"/>
              <a:gd name="connsiteY2" fmla="*/ 553059 h 55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1807" h="553059">
                <a:moveTo>
                  <a:pt x="1111807" y="0"/>
                </a:moveTo>
                <a:cubicBezTo>
                  <a:pt x="1109704" y="370893"/>
                  <a:pt x="121790" y="-370611"/>
                  <a:pt x="0" y="553059"/>
                </a:cubicBezTo>
                <a:lnTo>
                  <a:pt x="0" y="553059"/>
                </a:lnTo>
              </a:path>
            </a:pathLst>
          </a:custGeom>
          <a:noFill/>
          <a:ln>
            <a:solidFill>
              <a:srgbClr val="3BC5F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76313" y="2500313"/>
            <a:ext cx="20177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000">
                <a:solidFill>
                  <a:srgbClr val="3BC5F3"/>
                </a:solidFill>
              </a:rPr>
              <a:t>Ca, Fe, Cu from exploding white dwarf 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7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 picture containing outdoor object, star&#10;&#10;Description automatically generate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t="24554" r="19569" b="20564"/>
          <a:stretch>
            <a:fillRect/>
          </a:stretch>
        </p:blipFill>
        <p:spPr bwMode="auto">
          <a:xfrm>
            <a:off x="4227513" y="2608263"/>
            <a:ext cx="48291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Supernova Explosions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14400"/>
            <a:ext cx="9144000" cy="171926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The source of heavy elements </a:t>
            </a:r>
          </a:p>
          <a:p>
            <a:pPr marL="0" indent="0" algn="ctr" eaLnBrk="1" hangingPunct="1"/>
            <a:r>
              <a:rPr lang="en-US" altLang="en-US" smtClean="0"/>
              <a:t>O, Ne, Na, Ca, Fe, Cu …</a:t>
            </a:r>
          </a:p>
        </p:txBody>
      </p:sp>
      <p:pic>
        <p:nvPicPr>
          <p:cNvPr id="31749" name="Picture 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6680"/>
          <a:stretch>
            <a:fillRect/>
          </a:stretch>
        </p:blipFill>
        <p:spPr bwMode="auto">
          <a:xfrm>
            <a:off x="100013" y="2608263"/>
            <a:ext cx="412750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496888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Crab Nebula, 1054</a:t>
            </a:r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4975225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G299.2-2.9, c. 2400 BCE</a:t>
            </a:r>
          </a:p>
        </p:txBody>
      </p:sp>
      <p:sp>
        <p:nvSpPr>
          <p:cNvPr id="31752" name="TextBox 11"/>
          <p:cNvSpPr txBox="1">
            <a:spLocks noChangeArrowheads="1"/>
          </p:cNvSpPr>
          <p:nvPr/>
        </p:nvSpPr>
        <p:spPr bwMode="auto">
          <a:xfrm>
            <a:off x="6470650" y="2608263"/>
            <a:ext cx="2586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800">
                <a:solidFill>
                  <a:schemeClr val="tx2"/>
                </a:solidFill>
              </a:rPr>
              <a:t>https://chandra.harvard.edu/photo/2015/g299/</a:t>
            </a:r>
          </a:p>
        </p:txBody>
      </p:sp>
      <p:sp>
        <p:nvSpPr>
          <p:cNvPr id="31753" name="TextBox 13"/>
          <p:cNvSpPr txBox="1">
            <a:spLocks noChangeArrowheads="1"/>
          </p:cNvSpPr>
          <p:nvPr/>
        </p:nvSpPr>
        <p:spPr bwMode="auto">
          <a:xfrm>
            <a:off x="100013" y="2606675"/>
            <a:ext cx="40401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800">
                <a:solidFill>
                  <a:schemeClr val="tx2"/>
                </a:solidFill>
              </a:rPr>
              <a:t>https://chandra.harvard.edu/photo/2006/crab/</a:t>
            </a:r>
          </a:p>
        </p:txBody>
      </p:sp>
      <p:sp>
        <p:nvSpPr>
          <p:cNvPr id="31754" name="Text Box 8"/>
          <p:cNvSpPr txBox="1">
            <a:spLocks noChangeArrowheads="1"/>
          </p:cNvSpPr>
          <p:nvPr/>
        </p:nvSpPr>
        <p:spPr bwMode="auto">
          <a:xfrm>
            <a:off x="7448550" y="2811463"/>
            <a:ext cx="18129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Exploded WD</a:t>
            </a:r>
          </a:p>
        </p:txBody>
      </p:sp>
      <p:sp>
        <p:nvSpPr>
          <p:cNvPr id="31755" name="Text Box 8"/>
          <p:cNvSpPr txBox="1">
            <a:spLocks noChangeArrowheads="1"/>
          </p:cNvSpPr>
          <p:nvPr/>
        </p:nvSpPr>
        <p:spPr bwMode="auto">
          <a:xfrm>
            <a:off x="239713" y="2973388"/>
            <a:ext cx="1814512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Exploded Giant Star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"/>
          <p:cNvSpPr txBox="1">
            <a:spLocks noChangeArrowheads="1"/>
          </p:cNvSpPr>
          <p:nvPr/>
        </p:nvSpPr>
        <p:spPr bwMode="auto">
          <a:xfrm>
            <a:off x="5181600" y="6613525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r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en-US" sz="900">
                <a:solidFill>
                  <a:srgbClr val="D5D577"/>
                </a:solidFill>
              </a:rPr>
              <a:t>© Copyright, Dr. Aileen O’Donoghue, St. Lawrence University</a:t>
            </a:r>
          </a:p>
        </p:txBody>
      </p:sp>
      <p:pic>
        <p:nvPicPr>
          <p:cNvPr id="32771" name="Picture 2" descr="A picture containing outdoor object, star&#10;&#10;Description automatically generate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t="24554" r="19569" b="20564"/>
          <a:stretch>
            <a:fillRect/>
          </a:stretch>
        </p:blipFill>
        <p:spPr bwMode="auto">
          <a:xfrm>
            <a:off x="4227513" y="2608263"/>
            <a:ext cx="48291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Supernova Explosions</a:t>
            </a:r>
          </a:p>
        </p:txBody>
      </p:sp>
      <p:pic>
        <p:nvPicPr>
          <p:cNvPr id="32773" name="Picture 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6680"/>
          <a:stretch>
            <a:fillRect/>
          </a:stretch>
        </p:blipFill>
        <p:spPr bwMode="auto">
          <a:xfrm>
            <a:off x="100013" y="2608263"/>
            <a:ext cx="412750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496888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Crab Nebula, 1054</a:t>
            </a:r>
          </a:p>
        </p:txBody>
      </p:sp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4975225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2"/>
                </a:solidFill>
              </a:rPr>
              <a:t>G299.2-2.9, c. 2400 BCE</a:t>
            </a: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6470650" y="2608263"/>
            <a:ext cx="2586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800">
                <a:solidFill>
                  <a:schemeClr val="tx2"/>
                </a:solidFill>
              </a:rPr>
              <a:t>https://chandra.harvard.edu/photo/2015/g299/</a:t>
            </a:r>
          </a:p>
        </p:txBody>
      </p:sp>
      <p:sp>
        <p:nvSpPr>
          <p:cNvPr id="32777" name="TextBox 13"/>
          <p:cNvSpPr txBox="1">
            <a:spLocks noChangeArrowheads="1"/>
          </p:cNvSpPr>
          <p:nvPr/>
        </p:nvSpPr>
        <p:spPr bwMode="auto">
          <a:xfrm>
            <a:off x="100013" y="2606675"/>
            <a:ext cx="40401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800">
                <a:solidFill>
                  <a:schemeClr val="tx2"/>
                </a:solidFill>
              </a:rPr>
              <a:t>https://chandra.harvard.edu/photo/2006/crab/</a:t>
            </a:r>
          </a:p>
        </p:txBody>
      </p:sp>
      <p:sp>
        <p:nvSpPr>
          <p:cNvPr id="32778" name="Rectangle 9"/>
          <p:cNvSpPr>
            <a:spLocks noChangeArrowheads="1"/>
          </p:cNvSpPr>
          <p:nvPr/>
        </p:nvSpPr>
        <p:spPr bwMode="auto">
          <a:xfrm>
            <a:off x="1042988" y="3475038"/>
            <a:ext cx="7040562" cy="210343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2779" name="Text Box 8"/>
          <p:cNvSpPr txBox="1">
            <a:spLocks noChangeArrowheads="1"/>
          </p:cNvSpPr>
          <p:nvPr/>
        </p:nvSpPr>
        <p:spPr bwMode="auto">
          <a:xfrm>
            <a:off x="1042988" y="3521075"/>
            <a:ext cx="7040562" cy="20113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</a:rPr>
              <a:t>The oxygen you breathe and iron in your blood, carrying it to your brain are cosmic ash from the explosions of giant &amp; white dwarf stars!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914400"/>
            <a:ext cx="9144000" cy="1719263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en-US" kern="0"/>
              <a:t>The source of heavy elements </a:t>
            </a:r>
          </a:p>
          <a:p>
            <a:pPr marL="0" indent="0" algn="ctr" eaLnBrk="1" hangingPunct="1">
              <a:defRPr/>
            </a:pPr>
            <a:r>
              <a:rPr lang="en-US" altLang="en-US" kern="0"/>
              <a:t>O, Ne, Na, Ca, Fe, Cu …</a:t>
            </a:r>
            <a:endParaRPr lang="en-US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Substance of Ourselves</a:t>
            </a:r>
          </a:p>
        </p:txBody>
      </p:sp>
      <p:sp>
        <p:nvSpPr>
          <p:cNvPr id="337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pPr marL="0" indent="0" eaLnBrk="1" hangingPunct="1"/>
            <a:r>
              <a:rPr lang="en-US" altLang="en-US" sz="3200" smtClean="0"/>
              <a:t>Cosmic Origins of the Elements</a:t>
            </a:r>
          </a:p>
          <a:p>
            <a:pPr marL="520700" lvl="1" indent="-239713" eaLnBrk="1" hangingPunct="1"/>
            <a:endParaRPr lang="en-US" altLang="en-US" sz="2800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16537" r="34883" b="17747"/>
          <a:stretch>
            <a:fillRect/>
          </a:stretch>
        </p:blipFill>
        <p:spPr bwMode="auto">
          <a:xfrm>
            <a:off x="9525" y="1687513"/>
            <a:ext cx="7694613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4" t="16537" r="24289" b="17747"/>
          <a:stretch>
            <a:fillRect/>
          </a:stretch>
        </p:blipFill>
        <p:spPr bwMode="auto">
          <a:xfrm>
            <a:off x="7705725" y="1422400"/>
            <a:ext cx="1438275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7" t="57088" r="18929" b="36716"/>
          <a:stretch>
            <a:fillRect/>
          </a:stretch>
        </p:blipFill>
        <p:spPr bwMode="auto">
          <a:xfrm>
            <a:off x="7545388" y="5135563"/>
            <a:ext cx="5905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4" t="21378" r="21135" b="73570"/>
          <a:stretch>
            <a:fillRect/>
          </a:stretch>
        </p:blipFill>
        <p:spPr bwMode="auto">
          <a:xfrm>
            <a:off x="8293100" y="1568450"/>
            <a:ext cx="33972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5" t="27271" r="17848" b="67169"/>
          <a:stretch>
            <a:fillRect/>
          </a:stretch>
        </p:blipFill>
        <p:spPr bwMode="auto">
          <a:xfrm>
            <a:off x="7545388" y="2054225"/>
            <a:ext cx="6635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3" t="33250" r="17116" b="60657"/>
          <a:stretch>
            <a:fillRect/>
          </a:stretch>
        </p:blipFill>
        <p:spPr bwMode="auto">
          <a:xfrm>
            <a:off x="8032750" y="3160713"/>
            <a:ext cx="7381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Box 6"/>
          <p:cNvSpPr txBox="1">
            <a:spLocks noChangeArrowheads="1"/>
          </p:cNvSpPr>
          <p:nvPr/>
        </p:nvSpPr>
        <p:spPr bwMode="auto">
          <a:xfrm>
            <a:off x="2862263" y="6111875"/>
            <a:ext cx="5346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1800">
                <a:solidFill>
                  <a:srgbClr val="EF7123"/>
                </a:solidFill>
                <a:sym typeface="Symbol" panose="05050102010706020507" pitchFamily="18" charset="2"/>
              </a:rPr>
              <a:t>We’re Mostly Made of Massive Exploded Stars!</a:t>
            </a:r>
            <a:endParaRPr lang="en-US" altLang="en-US" sz="1800">
              <a:solidFill>
                <a:srgbClr val="EF7123"/>
              </a:solidFill>
            </a:endParaRPr>
          </a:p>
        </p:txBody>
      </p:sp>
      <p:sp>
        <p:nvSpPr>
          <p:cNvPr id="2" name="Freeform: Shape 1"/>
          <p:cNvSpPr/>
          <p:nvPr/>
        </p:nvSpPr>
        <p:spPr>
          <a:xfrm>
            <a:off x="7570788" y="5448300"/>
            <a:ext cx="266700" cy="677863"/>
          </a:xfrm>
          <a:custGeom>
            <a:avLst/>
            <a:gdLst>
              <a:gd name="connsiteX0" fmla="*/ 0 w 266700"/>
              <a:gd name="connsiteY0" fmla="*/ 678180 h 678180"/>
              <a:gd name="connsiteX1" fmla="*/ 57150 w 266700"/>
              <a:gd name="connsiteY1" fmla="*/ 472440 h 678180"/>
              <a:gd name="connsiteX2" fmla="*/ 106680 w 266700"/>
              <a:gd name="connsiteY2" fmla="*/ 327660 h 678180"/>
              <a:gd name="connsiteX3" fmla="*/ 156210 w 266700"/>
              <a:gd name="connsiteY3" fmla="*/ 449580 h 678180"/>
              <a:gd name="connsiteX4" fmla="*/ 266700 w 266700"/>
              <a:gd name="connsiteY4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" h="678180">
                <a:moveTo>
                  <a:pt x="0" y="678180"/>
                </a:moveTo>
                <a:cubicBezTo>
                  <a:pt x="19685" y="604520"/>
                  <a:pt x="39370" y="530860"/>
                  <a:pt x="57150" y="472440"/>
                </a:cubicBezTo>
                <a:cubicBezTo>
                  <a:pt x="74930" y="414020"/>
                  <a:pt x="90170" y="331470"/>
                  <a:pt x="106680" y="327660"/>
                </a:cubicBezTo>
                <a:cubicBezTo>
                  <a:pt x="123190" y="323850"/>
                  <a:pt x="129540" y="504190"/>
                  <a:pt x="156210" y="449580"/>
                </a:cubicBezTo>
                <a:cubicBezTo>
                  <a:pt x="182880" y="394970"/>
                  <a:pt x="224790" y="197485"/>
                  <a:pt x="266700" y="0"/>
                </a:cubicBezTo>
              </a:path>
            </a:pathLst>
          </a:custGeom>
          <a:noFill/>
          <a:ln>
            <a:solidFill>
              <a:srgbClr val="EE702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: Shape 2"/>
          <p:cNvSpPr/>
          <p:nvPr/>
        </p:nvSpPr>
        <p:spPr>
          <a:xfrm>
            <a:off x="4095750" y="3506788"/>
            <a:ext cx="792163" cy="801687"/>
          </a:xfrm>
          <a:custGeom>
            <a:avLst/>
            <a:gdLst>
              <a:gd name="connsiteX0" fmla="*/ 0 w 771513"/>
              <a:gd name="connsiteY0" fmla="*/ 122844 h 1338234"/>
              <a:gd name="connsiteX1" fmla="*/ 758190 w 771513"/>
              <a:gd name="connsiteY1" fmla="*/ 115224 h 1338234"/>
              <a:gd name="connsiteX2" fmla="*/ 502920 w 771513"/>
              <a:gd name="connsiteY2" fmla="*/ 1338234 h 1338234"/>
              <a:gd name="connsiteX3" fmla="*/ 502920 w 771513"/>
              <a:gd name="connsiteY3" fmla="*/ 1338234 h 1338234"/>
              <a:gd name="connsiteX0" fmla="*/ 0 w 771513"/>
              <a:gd name="connsiteY0" fmla="*/ 92995 h 1308385"/>
              <a:gd name="connsiteX1" fmla="*/ 758190 w 771513"/>
              <a:gd name="connsiteY1" fmla="*/ 85375 h 1308385"/>
              <a:gd name="connsiteX2" fmla="*/ 502920 w 771513"/>
              <a:gd name="connsiteY2" fmla="*/ 1308385 h 1308385"/>
              <a:gd name="connsiteX3" fmla="*/ 502920 w 771513"/>
              <a:gd name="connsiteY3" fmla="*/ 1308385 h 1308385"/>
              <a:gd name="connsiteX0" fmla="*/ 0 w 819562"/>
              <a:gd name="connsiteY0" fmla="*/ 4439 h 1219829"/>
              <a:gd name="connsiteX1" fmla="*/ 807720 w 819562"/>
              <a:gd name="connsiteY1" fmla="*/ 141599 h 1219829"/>
              <a:gd name="connsiteX2" fmla="*/ 502920 w 819562"/>
              <a:gd name="connsiteY2" fmla="*/ 1219829 h 1219829"/>
              <a:gd name="connsiteX3" fmla="*/ 502920 w 819562"/>
              <a:gd name="connsiteY3" fmla="*/ 1219829 h 1219829"/>
              <a:gd name="connsiteX0" fmla="*/ 0 w 814573"/>
              <a:gd name="connsiteY0" fmla="*/ 41668 h 1257058"/>
              <a:gd name="connsiteX1" fmla="*/ 807720 w 814573"/>
              <a:gd name="connsiteY1" fmla="*/ 178828 h 1257058"/>
              <a:gd name="connsiteX2" fmla="*/ 502920 w 814573"/>
              <a:gd name="connsiteY2" fmla="*/ 1257058 h 1257058"/>
              <a:gd name="connsiteX3" fmla="*/ 502920 w 814573"/>
              <a:gd name="connsiteY3" fmla="*/ 1257058 h 1257058"/>
              <a:gd name="connsiteX0" fmla="*/ 0 w 825816"/>
              <a:gd name="connsiteY0" fmla="*/ 4947 h 1220337"/>
              <a:gd name="connsiteX1" fmla="*/ 819150 w 825816"/>
              <a:gd name="connsiteY1" fmla="*/ 225927 h 1220337"/>
              <a:gd name="connsiteX2" fmla="*/ 502920 w 825816"/>
              <a:gd name="connsiteY2" fmla="*/ 1220337 h 1220337"/>
              <a:gd name="connsiteX3" fmla="*/ 502920 w 825816"/>
              <a:gd name="connsiteY3" fmla="*/ 1220337 h 1220337"/>
              <a:gd name="connsiteX0" fmla="*/ 0 w 795860"/>
              <a:gd name="connsiteY0" fmla="*/ 15766 h 1231156"/>
              <a:gd name="connsiteX1" fmla="*/ 788670 w 795860"/>
              <a:gd name="connsiteY1" fmla="*/ 206266 h 1231156"/>
              <a:gd name="connsiteX2" fmla="*/ 502920 w 795860"/>
              <a:gd name="connsiteY2" fmla="*/ 1231156 h 1231156"/>
              <a:gd name="connsiteX3" fmla="*/ 502920 w 795860"/>
              <a:gd name="connsiteY3" fmla="*/ 1231156 h 1231156"/>
              <a:gd name="connsiteX0" fmla="*/ 0 w 795860"/>
              <a:gd name="connsiteY0" fmla="*/ 26546 h 1241936"/>
              <a:gd name="connsiteX1" fmla="*/ 788670 w 795860"/>
              <a:gd name="connsiteY1" fmla="*/ 217046 h 1241936"/>
              <a:gd name="connsiteX2" fmla="*/ 502920 w 795860"/>
              <a:gd name="connsiteY2" fmla="*/ 1241936 h 1241936"/>
              <a:gd name="connsiteX3" fmla="*/ 502920 w 795860"/>
              <a:gd name="connsiteY3" fmla="*/ 1241936 h 1241936"/>
              <a:gd name="connsiteX0" fmla="*/ 0 w 795860"/>
              <a:gd name="connsiteY0" fmla="*/ 17292 h 1232682"/>
              <a:gd name="connsiteX1" fmla="*/ 788670 w 795860"/>
              <a:gd name="connsiteY1" fmla="*/ 207792 h 1232682"/>
              <a:gd name="connsiteX2" fmla="*/ 502920 w 795860"/>
              <a:gd name="connsiteY2" fmla="*/ 1232682 h 1232682"/>
              <a:gd name="connsiteX3" fmla="*/ 502920 w 795860"/>
              <a:gd name="connsiteY3" fmla="*/ 1232682 h 1232682"/>
              <a:gd name="connsiteX0" fmla="*/ 0 w 930906"/>
              <a:gd name="connsiteY0" fmla="*/ 686 h 1216076"/>
              <a:gd name="connsiteX1" fmla="*/ 925592 w 930906"/>
              <a:gd name="connsiteY1" fmla="*/ 246289 h 1216076"/>
              <a:gd name="connsiteX2" fmla="*/ 502920 w 930906"/>
              <a:gd name="connsiteY2" fmla="*/ 1216076 h 1216076"/>
              <a:gd name="connsiteX3" fmla="*/ 502920 w 930906"/>
              <a:gd name="connsiteY3" fmla="*/ 1216076 h 1216076"/>
              <a:gd name="connsiteX0" fmla="*/ 0 w 929145"/>
              <a:gd name="connsiteY0" fmla="*/ 0 h 1215390"/>
              <a:gd name="connsiteX1" fmla="*/ 925592 w 929145"/>
              <a:gd name="connsiteY1" fmla="*/ 245603 h 1215390"/>
              <a:gd name="connsiteX2" fmla="*/ 502920 w 929145"/>
              <a:gd name="connsiteY2" fmla="*/ 1215390 h 1215390"/>
              <a:gd name="connsiteX3" fmla="*/ 502920 w 929145"/>
              <a:gd name="connsiteY3" fmla="*/ 1215390 h 1215390"/>
              <a:gd name="connsiteX0" fmla="*/ 0 w 529329"/>
              <a:gd name="connsiteY0" fmla="*/ 41588 h 1256978"/>
              <a:gd name="connsiteX1" fmla="*/ 495543 w 529329"/>
              <a:gd name="connsiteY1" fmla="*/ 159994 h 1256978"/>
              <a:gd name="connsiteX2" fmla="*/ 502920 w 529329"/>
              <a:gd name="connsiteY2" fmla="*/ 1256978 h 1256978"/>
              <a:gd name="connsiteX3" fmla="*/ 502920 w 529329"/>
              <a:gd name="connsiteY3" fmla="*/ 1256978 h 1256978"/>
              <a:gd name="connsiteX0" fmla="*/ 0 w 502920"/>
              <a:gd name="connsiteY0" fmla="*/ 0 h 1215390"/>
              <a:gd name="connsiteX1" fmla="*/ 502920 w 502920"/>
              <a:gd name="connsiteY1" fmla="*/ 1215390 h 1215390"/>
              <a:gd name="connsiteX2" fmla="*/ 502920 w 502920"/>
              <a:gd name="connsiteY2" fmla="*/ 1215390 h 1215390"/>
              <a:gd name="connsiteX0" fmla="*/ 0 w 571768"/>
              <a:gd name="connsiteY0" fmla="*/ 0 h 1215390"/>
              <a:gd name="connsiteX1" fmla="*/ 502920 w 571768"/>
              <a:gd name="connsiteY1" fmla="*/ 1215390 h 1215390"/>
              <a:gd name="connsiteX2" fmla="*/ 502920 w 571768"/>
              <a:gd name="connsiteY2" fmla="*/ 1215390 h 1215390"/>
              <a:gd name="connsiteX0" fmla="*/ 0 w 699279"/>
              <a:gd name="connsiteY0" fmla="*/ 0 h 1286937"/>
              <a:gd name="connsiteX1" fmla="*/ 640358 w 699279"/>
              <a:gd name="connsiteY1" fmla="*/ 1286937 h 1286937"/>
              <a:gd name="connsiteX2" fmla="*/ 640358 w 699279"/>
              <a:gd name="connsiteY2" fmla="*/ 1286937 h 1286937"/>
              <a:gd name="connsiteX0" fmla="*/ 0 w 701701"/>
              <a:gd name="connsiteY0" fmla="*/ 0 h 1286937"/>
              <a:gd name="connsiteX1" fmla="*/ 640358 w 701701"/>
              <a:gd name="connsiteY1" fmla="*/ 1286937 h 1286937"/>
              <a:gd name="connsiteX2" fmla="*/ 640358 w 701701"/>
              <a:gd name="connsiteY2" fmla="*/ 1286937 h 1286937"/>
              <a:gd name="connsiteX0" fmla="*/ 0 w 806155"/>
              <a:gd name="connsiteY0" fmla="*/ 0 h 1286937"/>
              <a:gd name="connsiteX1" fmla="*/ 640358 w 806155"/>
              <a:gd name="connsiteY1" fmla="*/ 1286937 h 1286937"/>
              <a:gd name="connsiteX2" fmla="*/ 640358 w 806155"/>
              <a:gd name="connsiteY2" fmla="*/ 1286937 h 1286937"/>
              <a:gd name="connsiteX0" fmla="*/ 0 w 815435"/>
              <a:gd name="connsiteY0" fmla="*/ 0 h 1286937"/>
              <a:gd name="connsiteX1" fmla="*/ 640358 w 815435"/>
              <a:gd name="connsiteY1" fmla="*/ 1286937 h 1286937"/>
              <a:gd name="connsiteX2" fmla="*/ 640358 w 815435"/>
              <a:gd name="connsiteY2" fmla="*/ 1286937 h 128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435" h="1286937">
                <a:moveTo>
                  <a:pt x="0" y="0"/>
                </a:moveTo>
                <a:cubicBezTo>
                  <a:pt x="289507" y="683139"/>
                  <a:pt x="1192042" y="-575427"/>
                  <a:pt x="640358" y="1286937"/>
                </a:cubicBezTo>
                <a:lnTo>
                  <a:pt x="640358" y="1286937"/>
                </a:lnTo>
              </a:path>
            </a:pathLst>
          </a:custGeom>
          <a:noFill/>
          <a:ln w="38100">
            <a:solidFill>
              <a:srgbClr val="5C5592"/>
            </a:solidFill>
            <a:headEnd type="none" w="med" len="med"/>
            <a:tailEnd type="arrow" w="med" len="med"/>
          </a:ln>
          <a:effectLst>
            <a:outerShdw dist="127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25538" y="2652713"/>
            <a:ext cx="18700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5C5592"/>
                </a:solidFill>
                <a:effectLst>
                  <a:outerShdw dist="25400" dir="2700000" algn="ctr" rotWithShape="0">
                    <a:schemeClr val="bg1"/>
                  </a:outerShdw>
                </a:effectLst>
              </a:rPr>
              <a:t>Ag, Au, I from merging neutron 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0"/>
            <a:ext cx="941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-266700" y="0"/>
            <a:ext cx="9410700" cy="7778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algn="r" eaLnBrk="1" hangingPunct="1"/>
            <a:r>
              <a:rPr altLang="en-US" smtClean="0"/>
              <a:t>Substance of Worlds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62225" y="4840288"/>
            <a:ext cx="6581775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3300"/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kern="0" dirty="0">
                <a:solidFill>
                  <a:schemeClr val="tx2"/>
                </a:solidFill>
                <a:latin typeface="+mn-lt"/>
              </a:rPr>
              <a:t>The sun and all the planets formed from the same cloud of “used” star stuff enriched with heavy elements   by previous generations of stars.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10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Earth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879475"/>
            <a:ext cx="8967787" cy="51831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>
              <a:defRPr/>
            </a:pPr>
            <a:r>
              <a:rPr lang="en-US" altLang="en-US" sz="3200" dirty="0">
                <a:solidFill>
                  <a:schemeClr val="tx2"/>
                </a:solidFill>
              </a:rPr>
              <a:t>Life arose on Earth because</a:t>
            </a:r>
          </a:p>
          <a:p>
            <a:pPr marL="465138" lvl="1" indent="-241300" eaLnBrk="1" hangingPunct="1">
              <a:defRPr/>
            </a:pPr>
            <a:r>
              <a:rPr lang="en-US" altLang="en-US" sz="2800" dirty="0">
                <a:solidFill>
                  <a:schemeClr val="tx2"/>
                </a:solidFill>
              </a:rPr>
              <a:t> water from volcanoes </a:t>
            </a:r>
          </a:p>
          <a:p>
            <a:pPr marL="465138" lvl="1" indent="-241300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solidFill>
                  <a:schemeClr val="tx2"/>
                </a:solidFill>
              </a:rPr>
              <a:t>	&amp; comets condensed </a:t>
            </a:r>
          </a:p>
          <a:p>
            <a:pPr marL="465138" lvl="1" indent="-241300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solidFill>
                  <a:schemeClr val="tx2"/>
                </a:solidFill>
              </a:rPr>
              <a:t>	into oceans that</a:t>
            </a:r>
          </a:p>
          <a:p>
            <a:pPr marL="914400" lvl="2" indent="-223838" eaLnBrk="1" hangingPunct="1"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 Absorbed CO</a:t>
            </a:r>
            <a:r>
              <a:rPr lang="en-US" altLang="en-US" sz="2400" baseline="-25000" dirty="0">
                <a:solidFill>
                  <a:schemeClr val="tx2"/>
                </a:solidFill>
              </a:rPr>
              <a:t>2</a:t>
            </a:r>
            <a:endParaRPr lang="en-US" altLang="en-US" sz="2400" dirty="0">
              <a:solidFill>
                <a:schemeClr val="tx2"/>
              </a:solidFill>
            </a:endParaRPr>
          </a:p>
          <a:p>
            <a:pPr marL="914400" lvl="2" indent="-223838" eaLnBrk="1" hangingPunct="1">
              <a:buFont typeface="Webdings" panose="05030102010509060703" pitchFamily="18" charset="2"/>
              <a:buNone/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		from the early atmosphere</a:t>
            </a:r>
          </a:p>
          <a:p>
            <a:pPr marL="914400" lvl="2" indent="-223838" eaLnBrk="1" hangingPunct="1"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 Allowed life to arise </a:t>
            </a:r>
          </a:p>
          <a:p>
            <a:pPr marL="914400" lvl="2" indent="-223838" eaLnBrk="1" hangingPunct="1">
              <a:buFont typeface="Webdings" panose="05030102010509060703" pitchFamily="18" charset="2"/>
              <a:buNone/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		protected from sun’s radiation</a:t>
            </a:r>
          </a:p>
          <a:p>
            <a:pPr marL="914400" lvl="2" indent="-223838" eaLnBrk="1" hangingPunct="1"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 Regulate the temperature of entire planet</a:t>
            </a:r>
          </a:p>
          <a:p>
            <a:pPr marL="914400" lvl="2" indent="-223838" eaLnBrk="1" hangingPunct="1"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 is available as solid, liquid, &amp; gas</a:t>
            </a:r>
          </a:p>
          <a:p>
            <a:pPr marL="514350" lvl="1" indent="-223838" eaLnBrk="1" hangingPunct="1">
              <a:defRPr/>
            </a:pPr>
            <a:r>
              <a:rPr lang="en-US" altLang="en-US" sz="2800" dirty="0">
                <a:solidFill>
                  <a:schemeClr val="tx2"/>
                </a:solidFill>
              </a:rPr>
              <a:t> life freed oxygen and formed the ozone layer</a:t>
            </a:r>
          </a:p>
        </p:txBody>
      </p:sp>
      <p:pic>
        <p:nvPicPr>
          <p:cNvPr id="36868" name="Picture 5" descr="GlobeAfricaAP17tran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25450"/>
            <a:ext cx="365125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6188075"/>
            <a:ext cx="9144000" cy="4889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FF0000"/>
                </a:solidFill>
              </a:rPr>
              <a:t>Pond scum polluted the entire atmosphere with oxygen!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…And Morning Followed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863" y="1343025"/>
            <a:ext cx="8291512" cy="53197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>
              <a:tabLst>
                <a:tab pos="463550" algn="l"/>
              </a:tabLst>
            </a:pPr>
            <a:r>
              <a:rPr lang="en-US" altLang="en-US" smtClean="0"/>
              <a:t>“Then light dawned anew with                   the formation of the first stars.</a:t>
            </a:r>
          </a:p>
          <a:p>
            <a:pPr marL="0" indent="0" algn="ctr" eaLnBrk="1" hangingPunct="1">
              <a:tabLst>
                <a:tab pos="463550" algn="l"/>
              </a:tabLst>
            </a:pPr>
            <a:r>
              <a:rPr lang="en-US" altLang="en-US" smtClean="0"/>
              <a:t>Each star is a nuclear furnace               where matter is coaxed into releasing a little of the energy it inherited from the primordial fireball.”</a:t>
            </a:r>
          </a:p>
          <a:p>
            <a:pPr marL="0" indent="0" algn="r" eaLnBrk="1" hangingPunct="1">
              <a:tabLst>
                <a:tab pos="463550" algn="l"/>
              </a:tabLst>
            </a:pPr>
            <a:r>
              <a:rPr lang="en-US" altLang="en-US" sz="2800" smtClean="0"/>
              <a:t>Timothy Ferris</a:t>
            </a:r>
          </a:p>
          <a:p>
            <a:pPr marL="0" indent="0" algn="r" eaLnBrk="1" hangingPunct="1">
              <a:tabLst>
                <a:tab pos="463550" algn="l"/>
              </a:tabLst>
            </a:pPr>
            <a:r>
              <a:rPr lang="en-US" altLang="en-US" sz="2800" smtClean="0"/>
              <a:t>The Creation of the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Substance of Earth</a:t>
            </a:r>
          </a:p>
        </p:txBody>
      </p:sp>
      <p:sp>
        <p:nvSpPr>
          <p:cNvPr id="3789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pPr marL="0" indent="0" eaLnBrk="1" hangingPunct="1"/>
            <a:r>
              <a:rPr lang="en-US" altLang="en-US" sz="3200" smtClean="0"/>
              <a:t>Element abundance in Earth’s crust:</a:t>
            </a:r>
          </a:p>
          <a:p>
            <a:pPr marL="0" indent="0" eaLnBrk="1" hangingPunct="1"/>
            <a:r>
              <a:rPr lang="en-US" altLang="en-US" sz="3200" smtClean="0"/>
              <a:t>	O, Si, Al, Fe, Ca, Na, K, Mg, Ti, H, …</a:t>
            </a:r>
          </a:p>
          <a:p>
            <a:pPr marL="520700" lvl="1" indent="-239713" eaLnBrk="1" hangingPunct="1"/>
            <a:r>
              <a:rPr lang="en-US" altLang="en-US" sz="2800" smtClean="0"/>
              <a:t> Crust of silicate minerals</a:t>
            </a:r>
          </a:p>
          <a:p>
            <a:pPr marL="520700" lvl="1" indent="-239713" eaLnBrk="1" hangingPunct="1"/>
            <a:r>
              <a:rPr lang="en-US" altLang="en-US" sz="2800" smtClean="0"/>
              <a:t> Tucson mountains</a:t>
            </a:r>
          </a:p>
          <a:p>
            <a:pPr marL="969963" lvl="2" indent="-223838" eaLnBrk="1" hangingPunct="1"/>
            <a:r>
              <a:rPr lang="en-US" altLang="en-US" sz="2400" smtClean="0"/>
              <a:t> Pinal Schist </a:t>
            </a:r>
          </a:p>
          <a:p>
            <a:pPr marL="969963" lvl="2" indent="-223838" eaLnBrk="1" hangingPunct="1">
              <a:buFont typeface="Webdings" panose="05030102010509060703" pitchFamily="18" charset="2"/>
              <a:buNone/>
            </a:pPr>
            <a:r>
              <a:rPr lang="en-US" altLang="en-US" sz="2400" smtClean="0"/>
              <a:t>     … Metamorphosed mica </a:t>
            </a:r>
          </a:p>
          <a:p>
            <a:pPr marL="969963" lvl="2" indent="-223838" eaLnBrk="1" hangingPunct="1">
              <a:buFont typeface="Webdings" panose="05030102010509060703" pitchFamily="18" charset="2"/>
              <a:buNone/>
            </a:pPr>
            <a:r>
              <a:rPr lang="en-US" altLang="en-US" sz="2400" smtClean="0"/>
              <a:t>     … Si, Al, K</a:t>
            </a:r>
            <a:endParaRPr lang="en-US" altLang="en-US" smtClean="0"/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9" t="28294" b="9297"/>
          <a:stretch>
            <a:fillRect/>
          </a:stretch>
        </p:blipFill>
        <p:spPr bwMode="auto">
          <a:xfrm>
            <a:off x="5318125" y="2198688"/>
            <a:ext cx="379730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0825" y="4572000"/>
            <a:ext cx="5000625" cy="4889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FF0000"/>
                </a:solidFill>
              </a:rPr>
              <a:t>We walk on the stuff of stars!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35428" r="26526" b="166"/>
          <a:stretch>
            <a:fillRect/>
          </a:stretch>
        </p:blipFill>
        <p:spPr bwMode="auto">
          <a:xfrm>
            <a:off x="534988" y="771525"/>
            <a:ext cx="8072437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Earth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90563" y="3910013"/>
            <a:ext cx="7762875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2"/>
                </a:solidFill>
              </a:rPr>
              <a:t>“In our own sun there are 700 oxygen atoms, 400 carbon atoms and 2 calcium atoms for every million atoms of hydrogen;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35428" r="26526" b="166"/>
          <a:stretch>
            <a:fillRect/>
          </a:stretch>
        </p:blipFill>
        <p:spPr bwMode="auto">
          <a:xfrm>
            <a:off x="534988" y="771525"/>
            <a:ext cx="8072437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Earth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90563" y="3910013"/>
            <a:ext cx="7762875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2"/>
                </a:solidFill>
              </a:rPr>
              <a:t>“… these heavier atoms were created in stars antecedent to our sun, stars that illuminated the younger galaxy with a brilliant blue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35428" r="26526" b="166"/>
          <a:stretch>
            <a:fillRect/>
          </a:stretch>
        </p:blipFill>
        <p:spPr bwMode="auto">
          <a:xfrm>
            <a:off x="534988" y="771525"/>
            <a:ext cx="8072437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Earth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90563" y="3910013"/>
            <a:ext cx="7762875" cy="2682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2"/>
                </a:solidFill>
              </a:rPr>
              <a:t>“One hundred septillion (10</a:t>
            </a:r>
            <a:r>
              <a:rPr lang="en-US" altLang="en-US" sz="3200" b="1" baseline="30000">
                <a:solidFill>
                  <a:schemeClr val="tx2"/>
                </a:solidFill>
              </a:rPr>
              <a:t>26</a:t>
            </a:r>
            <a:r>
              <a:rPr lang="en-US" altLang="en-US" sz="3200" b="1">
                <a:solidFill>
                  <a:schemeClr val="tx2"/>
                </a:solidFill>
              </a:rPr>
              <a:t>) hydrogen nuclei were processed in the interiors of Vega-like stars to create the pebble in my hand.”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tx2"/>
                </a:solidFill>
              </a:rPr>
              <a:t>- Chet Raymo, Honey From Stone</a:t>
            </a: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r="18723"/>
          <a:stretch>
            <a:fillRect/>
          </a:stretch>
        </p:blipFill>
        <p:spPr bwMode="auto">
          <a:xfrm>
            <a:off x="3651250" y="968375"/>
            <a:ext cx="1841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181600" y="6613525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algn="r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en-US" sz="900">
                <a:solidFill>
                  <a:srgbClr val="D5D577"/>
                </a:solidFill>
              </a:rPr>
              <a:t>© Copyright, Dr. Aileen O’Donoghue, St. Lawrence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A picture containing satellite, porcelain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1693863"/>
            <a:ext cx="5164137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Substance of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pPr>
              <a:defRPr/>
            </a:pPr>
            <a:r>
              <a:rPr lang="en-US" dirty="0"/>
              <a:t>Quiz:  This world is unique for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dirty="0"/>
              <a:t> CO</a:t>
            </a:r>
            <a:r>
              <a:rPr lang="en-US" baseline="-25000" dirty="0"/>
              <a:t>2</a:t>
            </a:r>
            <a:r>
              <a:rPr lang="en-US" dirty="0"/>
              <a:t> in the atmosphere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dirty="0"/>
              <a:t> Solid H</a:t>
            </a:r>
            <a:r>
              <a:rPr lang="en-US" baseline="-25000" dirty="0"/>
              <a:t>2</a:t>
            </a:r>
            <a:r>
              <a:rPr lang="en-US" dirty="0"/>
              <a:t>O on poles 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dirty="0"/>
              <a:t> Sticks</a:t>
            </a: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A picture containing satellite, porcelain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1693863"/>
            <a:ext cx="5164137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Substance of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pPr>
              <a:defRPr/>
            </a:pPr>
            <a:r>
              <a:rPr lang="en-US" dirty="0"/>
              <a:t>Quiz:  This world is unique for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dirty="0"/>
              <a:t> CO</a:t>
            </a:r>
            <a:r>
              <a:rPr lang="en-US" baseline="-25000" dirty="0"/>
              <a:t>2</a:t>
            </a:r>
            <a:r>
              <a:rPr lang="en-US" dirty="0"/>
              <a:t> in the atmosphere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dirty="0"/>
              <a:t> Solid H</a:t>
            </a:r>
            <a:r>
              <a:rPr lang="en-US" baseline="-25000" dirty="0"/>
              <a:t>2</a:t>
            </a:r>
            <a:r>
              <a:rPr lang="en-US" dirty="0"/>
              <a:t>O on poles 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dirty="0"/>
              <a:t> Sticks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6" name="Picture 5" descr="A fallen tree in a forest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4" b="10222"/>
          <a:stretch>
            <a:fillRect/>
          </a:stretch>
        </p:blipFill>
        <p:spPr bwMode="auto">
          <a:xfrm>
            <a:off x="1574800" y="3319463"/>
            <a:ext cx="59944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576263" y="2733675"/>
            <a:ext cx="2078037" cy="5857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dist="25400" dir="2700000" algn="ctr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The Substance of Trees</a:t>
            </a:r>
          </a:p>
        </p:txBody>
      </p:sp>
      <p:sp>
        <p:nvSpPr>
          <p:cNvPr id="4403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1371600"/>
          </a:xfrm>
        </p:spPr>
        <p:txBody>
          <a:bodyPr/>
          <a:lstStyle/>
          <a:p>
            <a:r>
              <a:rPr lang="en-US" altLang="en-US" smtClean="0"/>
              <a:t>How Do Trees Make Themselves?</a:t>
            </a:r>
          </a:p>
          <a:p>
            <a:pPr lvl="1"/>
            <a:r>
              <a:rPr lang="en-US" altLang="en-US" smtClean="0"/>
              <a:t> What do they build themselves from?</a:t>
            </a:r>
          </a:p>
        </p:txBody>
      </p:sp>
      <p:grpSp>
        <p:nvGrpSpPr>
          <p:cNvPr id="44036" name="Group 10"/>
          <p:cNvGrpSpPr>
            <a:grpSpLocks/>
          </p:cNvGrpSpPr>
          <p:nvPr/>
        </p:nvGrpSpPr>
        <p:grpSpPr bwMode="auto">
          <a:xfrm>
            <a:off x="5008563" y="2089150"/>
            <a:ext cx="3787775" cy="2919413"/>
            <a:chOff x="5436705" y="3938879"/>
            <a:chExt cx="3786809" cy="2919121"/>
          </a:xfrm>
        </p:grpSpPr>
        <p:pic>
          <p:nvPicPr>
            <p:cNvPr id="44039" name="Picture 6" descr="A tree in a desert&#10;&#10;Description automatically generated with low confidenc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1" t="14529" r="19432" b="15244"/>
            <a:stretch>
              <a:fillRect/>
            </a:stretch>
          </p:blipFill>
          <p:spPr bwMode="auto">
            <a:xfrm>
              <a:off x="5436705" y="3975652"/>
              <a:ext cx="3786809" cy="288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Box 8"/>
            <p:cNvSpPr txBox="1">
              <a:spLocks noChangeArrowheads="1"/>
            </p:cNvSpPr>
            <p:nvPr/>
          </p:nvSpPr>
          <p:spPr bwMode="auto">
            <a:xfrm>
              <a:off x="5491370" y="3938879"/>
              <a:ext cx="373214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rIns="45720">
              <a:spAutoFit/>
            </a:bodyPr>
            <a:lstStyle>
              <a:lvl1pPr>
                <a:spcBef>
                  <a:spcPct val="20000"/>
                </a:spcBef>
                <a:defRPr sz="3600">
                  <a:solidFill>
                    <a:srgbClr val="FFFF00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¶"/>
                <a:defRPr sz="3200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Font typeface="Webdings" panose="05030102010509060703" pitchFamily="18" charset="2"/>
                <a:buChar char="þ"/>
                <a:defRPr sz="2800">
                  <a:solidFill>
                    <a:srgbClr val="FFFF00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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en-US" sz="700">
                  <a:solidFill>
                    <a:srgbClr val="0000FF"/>
                  </a:solidFill>
                </a:rPr>
                <a:t>https://statesymbolsusa.org/symbol-official-item/arizona/state-tree/palo-verde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92100" y="2255838"/>
            <a:ext cx="4662488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8000"/>
                </a:solidFill>
                <a:effectLst>
                  <a:outerShdw dist="38100" dir="2700000" algn="ctr" rotWithShape="0">
                    <a:schemeClr val="tx2"/>
                  </a:outerShdw>
                </a:effectLst>
              </a:rPr>
              <a:t>The trees are making wood out of air!</a:t>
            </a:r>
          </a:p>
        </p:txBody>
      </p:sp>
      <p:pic>
        <p:nvPicPr>
          <p:cNvPr id="15" name="Picture 14" descr="A car with its trunk open&#10;&#10;Description automatically generated with low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36739" r="27718" b="36906"/>
          <a:stretch>
            <a:fillRect/>
          </a:stretch>
        </p:blipFill>
        <p:spPr bwMode="auto">
          <a:xfrm>
            <a:off x="2522538" y="5186363"/>
            <a:ext cx="40989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The Substance of Trees</a:t>
            </a:r>
          </a:p>
        </p:txBody>
      </p:sp>
      <p:sp>
        <p:nvSpPr>
          <p:cNvPr id="4505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715963"/>
          </a:xfrm>
        </p:spPr>
        <p:txBody>
          <a:bodyPr/>
          <a:lstStyle/>
          <a:p>
            <a:r>
              <a:rPr lang="en-US" altLang="en-US" smtClean="0"/>
              <a:t>Gifts of a wind-fallen sugar maple</a:t>
            </a:r>
          </a:p>
        </p:txBody>
      </p:sp>
      <p:grpSp>
        <p:nvGrpSpPr>
          <p:cNvPr id="45060" name="Group 10"/>
          <p:cNvGrpSpPr>
            <a:grpSpLocks/>
          </p:cNvGrpSpPr>
          <p:nvPr/>
        </p:nvGrpSpPr>
        <p:grpSpPr bwMode="auto">
          <a:xfrm>
            <a:off x="5008563" y="2089150"/>
            <a:ext cx="3787775" cy="2919413"/>
            <a:chOff x="5436705" y="3938879"/>
            <a:chExt cx="3786809" cy="2919121"/>
          </a:xfrm>
        </p:grpSpPr>
        <p:pic>
          <p:nvPicPr>
            <p:cNvPr id="45064" name="Picture 6" descr="A tree in a desert&#10;&#10;Description automatically generated with low confidenc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1" t="14529" r="19432" b="15244"/>
            <a:stretch>
              <a:fillRect/>
            </a:stretch>
          </p:blipFill>
          <p:spPr bwMode="auto">
            <a:xfrm>
              <a:off x="5436705" y="3975652"/>
              <a:ext cx="3786809" cy="288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Box 8"/>
            <p:cNvSpPr txBox="1">
              <a:spLocks noChangeArrowheads="1"/>
            </p:cNvSpPr>
            <p:nvPr/>
          </p:nvSpPr>
          <p:spPr bwMode="auto">
            <a:xfrm>
              <a:off x="5491370" y="3938879"/>
              <a:ext cx="373214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rIns="45720">
              <a:spAutoFit/>
            </a:bodyPr>
            <a:lstStyle>
              <a:lvl1pPr>
                <a:spcBef>
                  <a:spcPct val="20000"/>
                </a:spcBef>
                <a:defRPr sz="3600">
                  <a:solidFill>
                    <a:srgbClr val="FFFF00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¶"/>
                <a:defRPr sz="3200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Font typeface="Webdings" panose="05030102010509060703" pitchFamily="18" charset="2"/>
                <a:buChar char="þ"/>
                <a:defRPr sz="2800">
                  <a:solidFill>
                    <a:srgbClr val="FFFF00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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en-US" sz="700">
                  <a:solidFill>
                    <a:srgbClr val="0000FF"/>
                  </a:solidFill>
                </a:rPr>
                <a:t>https://statesymbolsusa.org/symbol-official-item/arizona/state-tree/palo-verde</a:t>
              </a:r>
            </a:p>
          </p:txBody>
        </p:sp>
      </p:grpSp>
      <p:pic>
        <p:nvPicPr>
          <p:cNvPr id="45061" name="Picture 7" descr="A fallen tree in a forest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0" b="12299"/>
          <a:stretch>
            <a:fillRect/>
          </a:stretch>
        </p:blipFill>
        <p:spPr bwMode="auto">
          <a:xfrm>
            <a:off x="0" y="1784350"/>
            <a:ext cx="91440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51300" y="2871788"/>
            <a:ext cx="4910138" cy="2586037"/>
          </a:xfrm>
          <a:prstGeom prst="rect">
            <a:avLst/>
          </a:prstGeom>
          <a:noFill/>
          <a:effectLst>
            <a:outerShdw dist="50800" dir="2700000" algn="ctr" rotWithShape="0">
              <a:srgbClr val="663300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tx2"/>
                </a:solidFill>
                <a:effectLst>
                  <a:outerShdw dist="38100" dir="2700000" algn="ctr" rotWithShape="0">
                    <a:schemeClr val="tx2"/>
                  </a:outerShdw>
                </a:effectLst>
              </a:rPr>
              <a:t>The sticks were air a few years ago!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064250"/>
            <a:ext cx="9144000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chemeClr val="tx2"/>
                </a:solidFill>
                <a:effectLst>
                  <a:outerShdw dist="50800" dir="2700000" algn="ctr" rotWithShape="0">
                    <a:srgbClr val="008000"/>
                  </a:outerShdw>
                </a:effectLst>
              </a:rPr>
              <a:t>If trees make wood from air, what can God make of you?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46129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8" r="282" b="11047"/>
          <a:stretch>
            <a:fillRect/>
          </a:stretch>
        </p:blipFill>
        <p:spPr bwMode="auto">
          <a:xfrm>
            <a:off x="920750" y="3600450"/>
            <a:ext cx="7300913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5246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Earth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50" y="749300"/>
            <a:ext cx="8828088" cy="34274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452438" eaLnBrk="1" hangingPunct="1"/>
            <a:r>
              <a:rPr lang="en-US" altLang="en-US" smtClean="0"/>
              <a:t>“… then God formed the earthling from the dust of the ground, breathed into it the breath of life, and the earthling became a living being …”</a:t>
            </a:r>
          </a:p>
          <a:p>
            <a:pPr marL="0" indent="452438" algn="r" eaLnBrk="1" hangingPunct="1"/>
            <a:r>
              <a:rPr lang="en-US" altLang="en-US" sz="2400" smtClean="0"/>
              <a:t>Genesis 2:7 </a:t>
            </a:r>
            <a:r>
              <a:rPr lang="en-US" altLang="en-US" sz="32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516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Earth Mother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985838"/>
            <a:ext cx="8507412" cy="5456237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z="3200" smtClean="0"/>
              <a:t>“The Earth is at the same time mother,</a:t>
            </a:r>
          </a:p>
          <a:p>
            <a:pPr marL="0" indent="0" eaLnBrk="1" hangingPunct="1"/>
            <a:r>
              <a:rPr lang="en-US" altLang="en-US" sz="3200" smtClean="0"/>
              <a:t>she is mother of all that is natural,</a:t>
            </a:r>
          </a:p>
          <a:p>
            <a:pPr marL="0" indent="0" eaLnBrk="1" hangingPunct="1"/>
            <a:r>
              <a:rPr lang="en-US" altLang="en-US" sz="3200" smtClean="0"/>
              <a:t>mother of all that is human.</a:t>
            </a:r>
          </a:p>
          <a:p>
            <a:pPr marL="0" indent="0" eaLnBrk="1" hangingPunct="1"/>
            <a:r>
              <a:rPr lang="en-US" altLang="en-US" sz="3200" smtClean="0"/>
              <a:t>She is the mother of all,</a:t>
            </a:r>
          </a:p>
          <a:p>
            <a:pPr marL="0" indent="0" eaLnBrk="1" hangingPunct="1"/>
            <a:r>
              <a:rPr lang="en-US" altLang="en-US" sz="3200" smtClean="0"/>
              <a:t>For contained in her </a:t>
            </a:r>
          </a:p>
          <a:p>
            <a:pPr marL="0" indent="0" eaLnBrk="1" hangingPunct="1"/>
            <a:r>
              <a:rPr lang="en-US" altLang="en-US" sz="3200" smtClean="0"/>
              <a:t>are the seeds of all.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r="15607"/>
          <a:stretch>
            <a:fillRect/>
          </a:stretch>
        </p:blipFill>
        <p:spPr bwMode="auto">
          <a:xfrm>
            <a:off x="4943475" y="3500438"/>
            <a:ext cx="3186113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r>
              <a:rPr lang="en-US" altLang="en-US" smtClean="0"/>
              <a:t>Form from clouds of gas (and dust)</a:t>
            </a:r>
          </a:p>
          <a:p>
            <a:pPr lvl="1"/>
            <a:r>
              <a:rPr lang="en-US" altLang="en-US" smtClean="0"/>
              <a:t> Gravity pulls all matter together </a:t>
            </a:r>
          </a:p>
          <a:p>
            <a:pPr lvl="1"/>
            <a:r>
              <a:rPr lang="en-US" altLang="en-US" smtClean="0"/>
              <a:t> Knots form and compress to stars</a:t>
            </a:r>
          </a:p>
          <a:p>
            <a:pPr lvl="2"/>
            <a:r>
              <a:rPr lang="en-US" altLang="en-US" smtClean="0"/>
              <a:t> Takes tens of millions of years</a:t>
            </a:r>
          </a:p>
          <a:p>
            <a:endParaRPr lang="en-US" altLang="en-US" smtClean="0"/>
          </a:p>
        </p:txBody>
      </p:sp>
      <p:pic>
        <p:nvPicPr>
          <p:cNvPr id="7171" name="Picture 4" descr="Molecular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3341688"/>
            <a:ext cx="459740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The Lives of 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250" y="931863"/>
            <a:ext cx="7772400" cy="26701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chemeClr val="tx2"/>
                </a:solidFill>
              </a:rPr>
              <a:t>“It is in so many ways fruitful.</a:t>
            </a:r>
          </a:p>
          <a:p>
            <a:pPr marL="0" indent="0" eaLnBrk="1" hangingPunct="1"/>
            <a:r>
              <a:rPr lang="en-US" altLang="en-US" smtClean="0">
                <a:solidFill>
                  <a:schemeClr val="tx2"/>
                </a:solidFill>
              </a:rPr>
              <a:t>All creation comes from it.</a:t>
            </a:r>
          </a:p>
          <a:p>
            <a:pPr marL="0" indent="0" eaLnBrk="1" hangingPunct="1"/>
            <a:r>
              <a:rPr lang="en-US" altLang="en-US" smtClean="0">
                <a:solidFill>
                  <a:schemeClr val="tx2"/>
                </a:solidFill>
              </a:rPr>
              <a:t>Yet it forms not only the basic</a:t>
            </a:r>
          </a:p>
          <a:p>
            <a:pPr marL="0" indent="0" eaLnBrk="1" hangingPunct="1"/>
            <a:r>
              <a:rPr lang="en-US" altLang="en-US" smtClean="0">
                <a:solidFill>
                  <a:schemeClr val="tx2"/>
                </a:solidFill>
              </a:rPr>
              <a:t>raw material for humankind,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66750" y="4722813"/>
            <a:ext cx="7772400" cy="178117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</a:rPr>
              <a:t>but also the substance of the incarnation of God’s son.”</a:t>
            </a:r>
          </a:p>
          <a:p>
            <a:pPr algn="r" eaLnBrk="1" hangingPunct="1"/>
            <a:r>
              <a:rPr lang="en-US" altLang="en-US" sz="2800">
                <a:solidFill>
                  <a:schemeClr val="tx2"/>
                </a:solidFill>
              </a:rPr>
              <a:t>Hildegard of Bingen</a:t>
            </a: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77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>
                <a:solidFill>
                  <a:schemeClr val="tx2"/>
                </a:solidFill>
              </a:rPr>
              <a:t>Earth Mother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Wisdom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363" y="981075"/>
            <a:ext cx="8169275" cy="55006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mtClean="0"/>
              <a:t>“When God established the heavens       			I was there,</a:t>
            </a:r>
          </a:p>
          <a:p>
            <a:pPr marL="0" indent="0" eaLnBrk="1" hangingPunct="1"/>
            <a:r>
              <a:rPr lang="en-US" altLang="en-US" smtClean="0"/>
              <a:t>when God drew a circle </a:t>
            </a:r>
          </a:p>
          <a:p>
            <a:pPr marL="0" indent="0" eaLnBrk="1" hangingPunct="1"/>
            <a:r>
              <a:rPr lang="en-US" altLang="en-US" smtClean="0"/>
              <a:t>		on the face of the deep,</a:t>
            </a:r>
          </a:p>
          <a:p>
            <a:pPr marL="0" indent="0" eaLnBrk="1" hangingPunct="1"/>
            <a:r>
              <a:rPr lang="en-US" altLang="en-US" smtClean="0"/>
              <a:t>when God made firm the skies above,</a:t>
            </a:r>
          </a:p>
          <a:p>
            <a:pPr marL="0" indent="0" eaLnBrk="1" hangingPunct="1"/>
            <a:r>
              <a:rPr lang="en-US" altLang="en-US" smtClean="0"/>
              <a:t>when God established </a:t>
            </a:r>
          </a:p>
          <a:p>
            <a:pPr marL="0" indent="0" eaLnBrk="1" hangingPunct="1"/>
            <a:r>
              <a:rPr lang="en-US" altLang="en-US" smtClean="0"/>
              <a:t>		the fountains of the deep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Wisdom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8038" y="884238"/>
            <a:ext cx="7527925" cy="5500687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altLang="en-US" smtClean="0"/>
              <a:t>“when God marked out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mtClean="0"/>
              <a:t>	the foundations of the Earth,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mtClean="0"/>
              <a:t>then I was beside God,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mtClean="0"/>
              <a:t>		like a master worker,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mtClean="0"/>
              <a:t>and I was daily God’s delight,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mtClean="0"/>
              <a:t>rejoicing with God always,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mtClean="0"/>
              <a:t>rejoicing in God’s inhabited world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mtClean="0"/>
              <a:t>and delighting in the human race.”</a:t>
            </a:r>
          </a:p>
          <a:p>
            <a:pPr marL="0" indent="0" algn="r" eaLnBrk="1" hangingPunct="1">
              <a:lnSpc>
                <a:spcPct val="90000"/>
              </a:lnSpc>
            </a:pPr>
            <a:r>
              <a:rPr lang="en-US" altLang="en-US" smtClean="0"/>
              <a:t>(Proverbs 8:22-31)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The Substance of Yourself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50913"/>
            <a:ext cx="9144000" cy="5500687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>
              <a:defRPr/>
            </a:pPr>
            <a:r>
              <a:rPr lang="en-US" altLang="en-US" dirty="0"/>
              <a:t>This weekend, try to</a:t>
            </a:r>
          </a:p>
          <a:p>
            <a:pPr marL="465138" lvl="1" indent="-241300" eaLnBrk="1" hangingPunct="1">
              <a:defRPr/>
            </a:pPr>
            <a:r>
              <a:rPr lang="en-US" altLang="en-US" dirty="0"/>
              <a:t>	feel &amp; rejoice in your physical substance</a:t>
            </a:r>
          </a:p>
          <a:p>
            <a:pPr marL="914400" lvl="2" indent="-223838" eaLnBrk="1" hangingPunct="1">
              <a:defRPr/>
            </a:pPr>
            <a:r>
              <a:rPr lang="en-US" altLang="en-US" dirty="0"/>
              <a:t> the actual atoms forged in stars, </a:t>
            </a:r>
          </a:p>
          <a:p>
            <a:pPr marL="690562" lvl="2" indent="0" eaLnBrk="1" hangingPunct="1">
              <a:buFont typeface="Webdings" panose="05030102010509060703" pitchFamily="18" charset="2"/>
              <a:buNone/>
              <a:defRPr/>
            </a:pPr>
            <a:r>
              <a:rPr lang="en-US" altLang="en-US" dirty="0"/>
              <a:t>		incorporated into planet Earth.</a:t>
            </a:r>
          </a:p>
          <a:p>
            <a:pPr marL="914400" lvl="2" indent="-223838" eaLnBrk="1" hangingPunct="1">
              <a:defRPr/>
            </a:pPr>
            <a:r>
              <a:rPr lang="en-US" altLang="en-US" dirty="0"/>
              <a:t> breathe the cosmic wind moving through you, </a:t>
            </a:r>
          </a:p>
          <a:p>
            <a:pPr marL="914400" lvl="2" indent="-223838" eaLnBrk="1" hangingPunct="1">
              <a:buFont typeface="Webdings" panose="05030102010509060703" pitchFamily="18" charset="2"/>
              <a:buNone/>
              <a:defRPr/>
            </a:pPr>
            <a:r>
              <a:rPr lang="en-US" altLang="en-US" dirty="0"/>
              <a:t> 		rocks, plants, and all other beings                     	how is the matter, itself, inspirited?</a:t>
            </a:r>
          </a:p>
          <a:p>
            <a:pPr marL="914400" lvl="2" indent="-223838" eaLnBrk="1" hangingPunct="1">
              <a:defRPr/>
            </a:pPr>
            <a:r>
              <a:rPr lang="en-US" altLang="en-US" dirty="0"/>
              <a:t> find a rock to hold &amp; bring on Sunday</a:t>
            </a:r>
          </a:p>
          <a:p>
            <a:pPr marL="465138" lvl="1" indent="-241300" eaLnBrk="1" hangingPunct="1">
              <a:defRPr/>
            </a:pPr>
            <a:r>
              <a:rPr lang="en-US" altLang="en-US" dirty="0"/>
              <a:t> Seek God in the substance of yourself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The Lives of Stars</a:t>
            </a:r>
          </a:p>
        </p:txBody>
      </p:sp>
      <p:sp>
        <p:nvSpPr>
          <p:cNvPr id="81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82563" y="914400"/>
            <a:ext cx="8778875" cy="5761038"/>
          </a:xfrm>
        </p:spPr>
        <p:txBody>
          <a:bodyPr/>
          <a:lstStyle/>
          <a:p>
            <a:r>
              <a:rPr lang="en-US" altLang="en-US" smtClean="0"/>
              <a:t>Form from clouds of gas (and dust)</a:t>
            </a:r>
          </a:p>
          <a:p>
            <a:pPr lvl="1"/>
            <a:r>
              <a:rPr lang="en-US" altLang="en-US" smtClean="0"/>
              <a:t> Gravity pulls all matter together </a:t>
            </a:r>
          </a:p>
          <a:p>
            <a:pPr lvl="1"/>
            <a:r>
              <a:rPr lang="en-US" altLang="en-US" smtClean="0"/>
              <a:t> Knots form and compress to stars</a:t>
            </a:r>
          </a:p>
          <a:p>
            <a:pPr lvl="2"/>
            <a:r>
              <a:rPr lang="en-US" altLang="en-US" smtClean="0"/>
              <a:t> Takes tens of millions of years</a:t>
            </a:r>
          </a:p>
          <a:p>
            <a:endParaRPr lang="en-US" altLang="en-US" smtClean="0"/>
          </a:p>
        </p:txBody>
      </p:sp>
      <p:pic>
        <p:nvPicPr>
          <p:cNvPr id="8196" name="Picture 4" descr="MolecularClou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3341688"/>
            <a:ext cx="459740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luster1m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0"/>
            <a:ext cx="601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The Lives of Stars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39888"/>
            <a:ext cx="2967038" cy="40687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Interstellar cloud fragments collapse under gravity to form stars.</a:t>
            </a:r>
          </a:p>
        </p:txBody>
      </p:sp>
      <p:pic>
        <p:nvPicPr>
          <p:cNvPr id="9220" name="Picture 4" descr="AACHDB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" r="3516"/>
          <a:stretch>
            <a:fillRect/>
          </a:stretch>
        </p:blipFill>
        <p:spPr bwMode="auto">
          <a:xfrm>
            <a:off x="3048000" y="1485900"/>
            <a:ext cx="588168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orion_spinelli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398">
            <a:off x="179388" y="303213"/>
            <a:ext cx="51022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algn="r" eaLnBrk="1" hangingPunct="1"/>
            <a:r>
              <a:rPr altLang="en-US" smtClean="0"/>
              <a:t>Starbirth Regions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924425" y="725488"/>
            <a:ext cx="3886200" cy="7302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Orion Nebula</a:t>
            </a:r>
          </a:p>
        </p:txBody>
      </p:sp>
      <p:pic>
        <p:nvPicPr>
          <p:cNvPr id="16395" name="Picture 11" descr="orione_mallart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/>
          <a:stretch>
            <a:fillRect/>
          </a:stretch>
        </p:blipFill>
        <p:spPr bwMode="auto">
          <a:xfrm>
            <a:off x="5537200" y="1376363"/>
            <a:ext cx="3367088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5530850" y="1382713"/>
            <a:ext cx="3362325" cy="51292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6399" name="Rectangle 15"/>
          <p:cNvSpPr>
            <a:spLocks noChangeAspect="1" noChangeArrowheads="1"/>
          </p:cNvSpPr>
          <p:nvPr/>
        </p:nvSpPr>
        <p:spPr bwMode="auto">
          <a:xfrm>
            <a:off x="2279650" y="1971675"/>
            <a:ext cx="504825" cy="7699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2278063" y="1381125"/>
            <a:ext cx="3260725" cy="584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2278063" y="2736850"/>
            <a:ext cx="3257550" cy="37703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07" name="Picture 23" descr="orineb2_gendler_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593850"/>
            <a:ext cx="4357688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385763" y="1600200"/>
            <a:ext cx="4349750" cy="50355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4730750" y="1600200"/>
            <a:ext cx="3459163" cy="31861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V="1">
            <a:off x="4730750" y="6321425"/>
            <a:ext cx="3455988" cy="30956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8" name="Rectangle 24"/>
          <p:cNvSpPr>
            <a:spLocks noChangeAspect="1" noChangeArrowheads="1"/>
          </p:cNvSpPr>
          <p:nvPr/>
        </p:nvSpPr>
        <p:spPr bwMode="auto">
          <a:xfrm>
            <a:off x="6862763" y="4783138"/>
            <a:ext cx="1330325" cy="15398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16409" name="Picture 25" descr="orion2_vlt_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2"/>
          <a:stretch>
            <a:fillRect/>
          </a:stretch>
        </p:blipFill>
        <p:spPr bwMode="auto">
          <a:xfrm>
            <a:off x="5113338" y="2128838"/>
            <a:ext cx="403066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5116513" y="2122488"/>
            <a:ext cx="4027487" cy="404653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6411" name="Rectangle 27"/>
          <p:cNvSpPr>
            <a:spLocks noChangeAspect="1" noChangeArrowheads="1"/>
          </p:cNvSpPr>
          <p:nvPr/>
        </p:nvSpPr>
        <p:spPr bwMode="auto">
          <a:xfrm>
            <a:off x="2111375" y="4113213"/>
            <a:ext cx="328613" cy="3333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flipV="1">
            <a:off x="2108200" y="2124075"/>
            <a:ext cx="3011488" cy="19923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2108200" y="4443413"/>
            <a:ext cx="3009900" cy="17303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14" name="Picture 30" descr="orionprop_hst_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1655">
            <a:off x="504825" y="1508125"/>
            <a:ext cx="5932488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6" name="Rectangle 32"/>
          <p:cNvSpPr>
            <a:spLocks noChangeArrowheads="1"/>
          </p:cNvSpPr>
          <p:nvPr/>
        </p:nvSpPr>
        <p:spPr bwMode="auto">
          <a:xfrm rot="-2858637">
            <a:off x="1495425" y="514351"/>
            <a:ext cx="3932237" cy="59356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6417" name="Rectangle 33"/>
          <p:cNvSpPr>
            <a:spLocks noChangeAspect="1" noChangeArrowheads="1"/>
          </p:cNvSpPr>
          <p:nvPr/>
        </p:nvSpPr>
        <p:spPr bwMode="auto">
          <a:xfrm rot="-2835655">
            <a:off x="6940550" y="3938588"/>
            <a:ext cx="769937" cy="11572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3600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¶"/>
              <a:defRPr sz="3200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ebdings" panose="05030102010509060703" pitchFamily="18" charset="2"/>
              <a:buChar char="þ"/>
              <a:defRPr sz="2800">
                <a:solidFill>
                  <a:srgbClr val="FFFF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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anose="05030102010509060703" pitchFamily="18" charset="2"/>
              <a:buChar char="õ"/>
              <a:defRPr sz="2400">
                <a:solidFill>
                  <a:srgbClr val="FFFF00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4324350" y="5191125"/>
            <a:ext cx="3160713" cy="173672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 flipV="1">
            <a:off x="2606675" y="38100"/>
            <a:ext cx="4548188" cy="380206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1688" y="1235075"/>
            <a:ext cx="4475162" cy="1957388"/>
            <a:chOff x="505" y="778"/>
            <a:chExt cx="2819" cy="1233"/>
          </a:xfrm>
        </p:grpSpPr>
        <p:sp>
          <p:nvSpPr>
            <p:cNvPr id="10271" name="Text Box 36"/>
            <p:cNvSpPr txBox="1">
              <a:spLocks noChangeArrowheads="1"/>
            </p:cNvSpPr>
            <p:nvPr/>
          </p:nvSpPr>
          <p:spPr bwMode="auto">
            <a:xfrm>
              <a:off x="1495" y="1263"/>
              <a:ext cx="1829" cy="748"/>
            </a:xfrm>
            <a:prstGeom prst="rect">
              <a:avLst/>
            </a:prstGeom>
            <a:noFill/>
            <a:ln>
              <a:noFill/>
            </a:ln>
            <a:effectLst>
              <a:outerShdw dist="38100" dir="81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3600">
                  <a:solidFill>
                    <a:srgbClr val="FFFF00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¶"/>
                <a:defRPr sz="3200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Font typeface="Webdings" panose="05030102010509060703" pitchFamily="18" charset="2"/>
                <a:buChar char="þ"/>
                <a:defRPr sz="2800">
                  <a:solidFill>
                    <a:srgbClr val="FFFF00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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chemeClr val="tx2"/>
                  </a:solidFill>
                </a:rPr>
                <a:t>Hot, giant stars illuminate nebula … lots of UV!</a:t>
              </a:r>
            </a:p>
          </p:txBody>
        </p:sp>
        <p:sp>
          <p:nvSpPr>
            <p:cNvPr id="10272" name="Oval 37"/>
            <p:cNvSpPr>
              <a:spLocks noChangeArrowheads="1"/>
            </p:cNvSpPr>
            <p:nvPr/>
          </p:nvSpPr>
          <p:spPr bwMode="auto">
            <a:xfrm>
              <a:off x="505" y="778"/>
              <a:ext cx="1243" cy="788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3600">
                  <a:solidFill>
                    <a:srgbClr val="FFFF00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¶"/>
                <a:defRPr sz="3200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Font typeface="Webdings" panose="05030102010509060703" pitchFamily="18" charset="2"/>
                <a:buChar char="þ"/>
                <a:defRPr sz="2800">
                  <a:solidFill>
                    <a:srgbClr val="FFFF00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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536575" y="852488"/>
            <a:ext cx="5529263" cy="4594225"/>
            <a:chOff x="338" y="537"/>
            <a:chExt cx="3483" cy="2894"/>
          </a:xfrm>
        </p:grpSpPr>
        <p:sp>
          <p:nvSpPr>
            <p:cNvPr id="10267" name="Oval 38"/>
            <p:cNvSpPr>
              <a:spLocks noChangeArrowheads="1"/>
            </p:cNvSpPr>
            <p:nvPr/>
          </p:nvSpPr>
          <p:spPr bwMode="auto">
            <a:xfrm>
              <a:off x="3360" y="3139"/>
              <a:ext cx="461" cy="292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3600">
                  <a:solidFill>
                    <a:srgbClr val="FFFF00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¶"/>
                <a:defRPr sz="3200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Font typeface="Webdings" panose="05030102010509060703" pitchFamily="18" charset="2"/>
                <a:buChar char="þ"/>
                <a:defRPr sz="2800">
                  <a:solidFill>
                    <a:srgbClr val="FFFF00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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0268" name="Oval 39"/>
            <p:cNvSpPr>
              <a:spLocks noChangeArrowheads="1"/>
            </p:cNvSpPr>
            <p:nvPr/>
          </p:nvSpPr>
          <p:spPr bwMode="auto">
            <a:xfrm>
              <a:off x="1960" y="537"/>
              <a:ext cx="461" cy="292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3600">
                  <a:solidFill>
                    <a:srgbClr val="FFFF00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¶"/>
                <a:defRPr sz="3200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Font typeface="Webdings" panose="05030102010509060703" pitchFamily="18" charset="2"/>
                <a:buChar char="þ"/>
                <a:defRPr sz="2800">
                  <a:solidFill>
                    <a:srgbClr val="FFFF00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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0269" name="Oval 40"/>
            <p:cNvSpPr>
              <a:spLocks noChangeArrowheads="1"/>
            </p:cNvSpPr>
            <p:nvPr/>
          </p:nvSpPr>
          <p:spPr bwMode="auto">
            <a:xfrm>
              <a:off x="338" y="1866"/>
              <a:ext cx="461" cy="292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3600">
                  <a:solidFill>
                    <a:srgbClr val="FFFF00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¶"/>
                <a:defRPr sz="3200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Font typeface="Webdings" panose="05030102010509060703" pitchFamily="18" charset="2"/>
                <a:buChar char="þ"/>
                <a:defRPr sz="2800">
                  <a:solidFill>
                    <a:srgbClr val="FFFF00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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0270" name="Text Box 41"/>
            <p:cNvSpPr txBox="1">
              <a:spLocks noChangeArrowheads="1"/>
            </p:cNvSpPr>
            <p:nvPr/>
          </p:nvSpPr>
          <p:spPr bwMode="auto">
            <a:xfrm>
              <a:off x="1389" y="2400"/>
              <a:ext cx="1829" cy="97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660066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3600">
                  <a:solidFill>
                    <a:srgbClr val="FFFF00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¶"/>
                <a:defRPr sz="3200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Font typeface="Webdings" panose="05030102010509060703" pitchFamily="18" charset="2"/>
                <a:buChar char="þ"/>
                <a:defRPr sz="2800">
                  <a:solidFill>
                    <a:srgbClr val="FFFF00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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anose="05030102010509060703" pitchFamily="18" charset="2"/>
                <a:buChar char="õ"/>
                <a:defRPr sz="2400">
                  <a:solidFill>
                    <a:srgbClr val="FFFF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FF9900"/>
                  </a:solidFill>
                </a:rPr>
                <a:t>Thick, dusty disks protect forming stars &amp; planetary systems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8" grpId="0" animBg="1"/>
      <p:bldP spid="16399" grpId="0" animBg="1"/>
      <p:bldP spid="16403" grpId="0" animBg="1"/>
      <p:bldP spid="16408" grpId="0" animBg="1"/>
      <p:bldP spid="16410" grpId="0" animBg="1"/>
      <p:bldP spid="16411" grpId="0" animBg="1"/>
      <p:bldP spid="16416" grpId="0" animBg="1"/>
      <p:bldP spid="164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96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Solar System Formation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06438"/>
            <a:ext cx="9144000" cy="7461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Planets form from debris around star.</a:t>
            </a:r>
          </a:p>
        </p:txBody>
      </p:sp>
      <p:pic>
        <p:nvPicPr>
          <p:cNvPr id="11268" name="Picture 4" descr="AACHCXR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428" r="4080"/>
          <a:stretch>
            <a:fillRect/>
          </a:stretch>
        </p:blipFill>
        <p:spPr bwMode="auto">
          <a:xfrm>
            <a:off x="1254125" y="1711325"/>
            <a:ext cx="2859088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AACHCXU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695450"/>
            <a:ext cx="32639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27438" cy="19891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altLang="en-US" smtClean="0"/>
              <a:t>Forming Solar Systems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8" y="2255838"/>
            <a:ext cx="3451225" cy="41846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Disks of gas and dust surrounding forming stars form planets, moons, etc.</a:t>
            </a:r>
          </a:p>
        </p:txBody>
      </p:sp>
      <p:pic>
        <p:nvPicPr>
          <p:cNvPr id="12292" name="Picture 4" descr="Orion_pro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675"/>
            <a:ext cx="54864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FFFF00"/>
      </a:dk2>
      <a:lt2>
        <a:srgbClr val="3399FF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2364</TotalTime>
  <Words>1704</Words>
  <Application>Microsoft Office PowerPoint</Application>
  <PresentationFormat>On-screen Show (4:3)</PresentationFormat>
  <Paragraphs>244</Paragraphs>
  <Slides>43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Comic Sans MS</vt:lpstr>
      <vt:lpstr>Arial</vt:lpstr>
      <vt:lpstr>Wingdings</vt:lpstr>
      <vt:lpstr>Webdings</vt:lpstr>
      <vt:lpstr>Wingdings 2</vt:lpstr>
      <vt:lpstr>Calibri</vt:lpstr>
      <vt:lpstr>Times New Roman</vt:lpstr>
      <vt:lpstr>Goudy Old Style</vt:lpstr>
      <vt:lpstr>Symbol</vt:lpstr>
      <vt:lpstr>MS Gothic</vt:lpstr>
      <vt:lpstr>Default Design</vt:lpstr>
      <vt:lpstr>Equation</vt:lpstr>
      <vt:lpstr>MathType 7.0 Equation</vt:lpstr>
      <vt:lpstr>PowerPoint Presentation</vt:lpstr>
      <vt:lpstr>Evening Came …</vt:lpstr>
      <vt:lpstr>…And Morning Followed</vt:lpstr>
      <vt:lpstr>The Lives of Stars</vt:lpstr>
      <vt:lpstr>The Lives of Stars</vt:lpstr>
      <vt:lpstr>The Lives of Stars</vt:lpstr>
      <vt:lpstr>Starbirth Regions</vt:lpstr>
      <vt:lpstr>Solar System Formation</vt:lpstr>
      <vt:lpstr>Forming Solar Systems</vt:lpstr>
      <vt:lpstr>Forming Planets</vt:lpstr>
      <vt:lpstr>Forming Planets</vt:lpstr>
      <vt:lpstr>Forming Solar Systems</vt:lpstr>
      <vt:lpstr>The Lives of Stars</vt:lpstr>
      <vt:lpstr>What Makes A Star?</vt:lpstr>
      <vt:lpstr>PowerPoint Presentation</vt:lpstr>
      <vt:lpstr>Solar Power</vt:lpstr>
      <vt:lpstr>Solar Power</vt:lpstr>
      <vt:lpstr>Products Of Stellar Fusion</vt:lpstr>
      <vt:lpstr>Substance of the Cosmos</vt:lpstr>
      <vt:lpstr>Interstellar Medium</vt:lpstr>
      <vt:lpstr>Substance of Ourselves</vt:lpstr>
      <vt:lpstr>Planetary Nebulae</vt:lpstr>
      <vt:lpstr>Planetary Nebulae</vt:lpstr>
      <vt:lpstr>Substance of Ourselves</vt:lpstr>
      <vt:lpstr>Supernova Explosions</vt:lpstr>
      <vt:lpstr>Supernova Explosions</vt:lpstr>
      <vt:lpstr>Substance of Ourselves</vt:lpstr>
      <vt:lpstr>Substance of Worlds</vt:lpstr>
      <vt:lpstr>Earth</vt:lpstr>
      <vt:lpstr>Substance of Earth</vt:lpstr>
      <vt:lpstr>Substance of Earth</vt:lpstr>
      <vt:lpstr>Substance of Earth</vt:lpstr>
      <vt:lpstr>Substance of Earth</vt:lpstr>
      <vt:lpstr>Substance of Earth</vt:lpstr>
      <vt:lpstr>Substance of Earth</vt:lpstr>
      <vt:lpstr>The Substance of Trees</vt:lpstr>
      <vt:lpstr>The Substance of Trees</vt:lpstr>
      <vt:lpstr>Earth</vt:lpstr>
      <vt:lpstr>Earth Mother</vt:lpstr>
      <vt:lpstr>Earth Mother</vt:lpstr>
      <vt:lpstr>Wisdom</vt:lpstr>
      <vt:lpstr>Wisdom</vt:lpstr>
      <vt:lpstr>The Substance of Yourself</vt:lpstr>
    </vt:vector>
  </TitlesOfParts>
  <Company>Vatican Observatory Research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Loving The Universe</dc:title>
  <dc:creator>Aileen A. O'Donoghue</dc:creator>
  <cp:lastModifiedBy>Aileen O'Donoghue</cp:lastModifiedBy>
  <cp:revision>110</cp:revision>
  <dcterms:created xsi:type="dcterms:W3CDTF">2002-04-30T04:09:20Z</dcterms:created>
  <dcterms:modified xsi:type="dcterms:W3CDTF">2021-09-30T21:22:47Z</dcterms:modified>
</cp:coreProperties>
</file>