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v"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83" r:id="rId2"/>
    <p:sldId id="309" r:id="rId3"/>
    <p:sldId id="275" r:id="rId4"/>
    <p:sldId id="276" r:id="rId5"/>
    <p:sldId id="284" r:id="rId6"/>
    <p:sldId id="310" r:id="rId7"/>
    <p:sldId id="311" r:id="rId8"/>
    <p:sldId id="313" r:id="rId9"/>
    <p:sldId id="312" r:id="rId10"/>
    <p:sldId id="314" r:id="rId11"/>
    <p:sldId id="319" r:id="rId12"/>
    <p:sldId id="398" r:id="rId13"/>
    <p:sldId id="316" r:id="rId14"/>
    <p:sldId id="317" r:id="rId15"/>
    <p:sldId id="399" r:id="rId16"/>
    <p:sldId id="400" r:id="rId17"/>
    <p:sldId id="403" r:id="rId18"/>
    <p:sldId id="401" r:id="rId19"/>
    <p:sldId id="315" r:id="rId20"/>
    <p:sldId id="405" r:id="rId21"/>
    <p:sldId id="404" r:id="rId22"/>
    <p:sldId id="406" r:id="rId23"/>
    <p:sldId id="407" r:id="rId24"/>
    <p:sldId id="410" r:id="rId25"/>
    <p:sldId id="412" r:id="rId26"/>
    <p:sldId id="418" r:id="rId27"/>
    <p:sldId id="419" r:id="rId28"/>
    <p:sldId id="421" r:id="rId29"/>
    <p:sldId id="420" r:id="rId30"/>
    <p:sldId id="414" r:id="rId31"/>
    <p:sldId id="355" r:id="rId32"/>
    <p:sldId id="422" r:id="rId33"/>
    <p:sldId id="286" r:id="rId34"/>
    <p:sldId id="301" r:id="rId35"/>
    <p:sldId id="287" r:id="rId36"/>
    <p:sldId id="288" r:id="rId37"/>
    <p:sldId id="289" r:id="rId38"/>
    <p:sldId id="290" r:id="rId39"/>
    <p:sldId id="262" r:id="rId40"/>
    <p:sldId id="415" r:id="rId41"/>
    <p:sldId id="280" r:id="rId42"/>
    <p:sldId id="263" r:id="rId43"/>
    <p:sldId id="264" r:id="rId44"/>
    <p:sldId id="423" r:id="rId45"/>
    <p:sldId id="295" r:id="rId46"/>
    <p:sldId id="296" r:id="rId47"/>
    <p:sldId id="277" r:id="rId48"/>
    <p:sldId id="278" r:id="rId49"/>
    <p:sldId id="297" r:id="rId50"/>
    <p:sldId id="298" r:id="rId51"/>
    <p:sldId id="299" r:id="rId52"/>
    <p:sldId id="300" r:id="rId53"/>
    <p:sldId id="416" r:id="rId54"/>
    <p:sldId id="417" r:id="rId55"/>
  </p:sldIdLst>
  <p:sldSz cx="9144000" cy="6858000" type="screen4x3"/>
  <p:notesSz cx="9067800" cy="6858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546E"/>
    <a:srgbClr val="D6A180"/>
    <a:srgbClr val="CCECFF"/>
    <a:srgbClr val="008000"/>
    <a:srgbClr val="0000FF"/>
    <a:srgbClr val="561043"/>
    <a:srgbClr val="BDBDCE"/>
    <a:srgbClr val="000066"/>
    <a:srgbClr val="FFFF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6" autoAdjust="0"/>
    <p:restoredTop sz="94690" autoAdjust="0"/>
  </p:normalViewPr>
  <p:slideViewPr>
    <p:cSldViewPr snapToGrid="0">
      <p:cViewPr>
        <p:scale>
          <a:sx n="70" d="100"/>
          <a:sy n="70" d="100"/>
        </p:scale>
        <p:origin x="76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45691C9D-81ED-470A-95DD-4D992EAEE346}"/>
              </a:ext>
            </a:extLst>
          </p:cNvPr>
          <p:cNvSpPr>
            <a:spLocks noGrp="1" noChangeArrowheads="1"/>
          </p:cNvSpPr>
          <p:nvPr>
            <p:ph type="hdr" sz="quarter"/>
          </p:nvPr>
        </p:nvSpPr>
        <p:spPr bwMode="auto">
          <a:xfrm>
            <a:off x="0" y="0"/>
            <a:ext cx="3930650" cy="342900"/>
          </a:xfrm>
          <a:prstGeom prst="rect">
            <a:avLst/>
          </a:prstGeom>
          <a:noFill/>
          <a:ln>
            <a:noFill/>
          </a:ln>
          <a:effectLst/>
        </p:spPr>
        <p:txBody>
          <a:bodyPr vert="horz" wrap="square" lIns="91083" tIns="45542" rIns="91083" bIns="45542" numCol="1" anchor="t" anchorCtr="0" compatLnSpc="1">
            <a:prstTxWarp prst="textNoShape">
              <a:avLst/>
            </a:prstTxWarp>
          </a:bodyPr>
          <a:lstStyle>
            <a:lvl1pPr algn="l" defTabSz="911225" eaLnBrk="1" hangingPunct="1">
              <a:defRPr sz="1200"/>
            </a:lvl1pPr>
          </a:lstStyle>
          <a:p>
            <a:pPr>
              <a:defRPr/>
            </a:pPr>
            <a:endParaRPr lang="en-US" altLang="en-US"/>
          </a:p>
        </p:txBody>
      </p:sp>
      <p:sp>
        <p:nvSpPr>
          <p:cNvPr id="40963" name="Rectangle 3">
            <a:extLst>
              <a:ext uri="{FF2B5EF4-FFF2-40B4-BE49-F238E27FC236}">
                <a16:creationId xmlns:a16="http://schemas.microsoft.com/office/drawing/2014/main" id="{8D380028-BE06-4B5C-BF70-F1D3F72AEFFB}"/>
              </a:ext>
            </a:extLst>
          </p:cNvPr>
          <p:cNvSpPr>
            <a:spLocks noGrp="1" noChangeArrowheads="1"/>
          </p:cNvSpPr>
          <p:nvPr>
            <p:ph type="dt" sz="quarter" idx="1"/>
          </p:nvPr>
        </p:nvSpPr>
        <p:spPr bwMode="auto">
          <a:xfrm>
            <a:off x="5137150" y="0"/>
            <a:ext cx="3930650" cy="342900"/>
          </a:xfrm>
          <a:prstGeom prst="rect">
            <a:avLst/>
          </a:prstGeom>
          <a:noFill/>
          <a:ln>
            <a:noFill/>
          </a:ln>
          <a:effectLst/>
        </p:spPr>
        <p:txBody>
          <a:bodyPr vert="horz" wrap="square" lIns="91083" tIns="45542" rIns="91083" bIns="45542" numCol="1" anchor="t" anchorCtr="0" compatLnSpc="1">
            <a:prstTxWarp prst="textNoShape">
              <a:avLst/>
            </a:prstTxWarp>
          </a:bodyPr>
          <a:lstStyle>
            <a:lvl1pPr algn="r" defTabSz="911225" eaLnBrk="1" hangingPunct="1">
              <a:defRPr sz="1200"/>
            </a:lvl1pPr>
          </a:lstStyle>
          <a:p>
            <a:pPr>
              <a:defRPr/>
            </a:pPr>
            <a:endParaRPr lang="en-US" altLang="en-US"/>
          </a:p>
        </p:txBody>
      </p:sp>
      <p:sp>
        <p:nvSpPr>
          <p:cNvPr id="40964" name="Rectangle 4">
            <a:extLst>
              <a:ext uri="{FF2B5EF4-FFF2-40B4-BE49-F238E27FC236}">
                <a16:creationId xmlns:a16="http://schemas.microsoft.com/office/drawing/2014/main" id="{425E7789-F998-4412-9262-CF6E847872A2}"/>
              </a:ext>
            </a:extLst>
          </p:cNvPr>
          <p:cNvSpPr>
            <a:spLocks noGrp="1" noChangeArrowheads="1"/>
          </p:cNvSpPr>
          <p:nvPr>
            <p:ph type="ftr" sz="quarter" idx="2"/>
          </p:nvPr>
        </p:nvSpPr>
        <p:spPr bwMode="auto">
          <a:xfrm>
            <a:off x="0" y="6515100"/>
            <a:ext cx="3930650" cy="342900"/>
          </a:xfrm>
          <a:prstGeom prst="rect">
            <a:avLst/>
          </a:prstGeom>
          <a:noFill/>
          <a:ln>
            <a:noFill/>
          </a:ln>
          <a:effectLst/>
        </p:spPr>
        <p:txBody>
          <a:bodyPr vert="horz" wrap="square" lIns="91083" tIns="45542" rIns="91083" bIns="45542" numCol="1" anchor="b" anchorCtr="0" compatLnSpc="1">
            <a:prstTxWarp prst="textNoShape">
              <a:avLst/>
            </a:prstTxWarp>
          </a:bodyPr>
          <a:lstStyle>
            <a:lvl1pPr algn="l" defTabSz="911225" eaLnBrk="1" hangingPunct="1">
              <a:defRPr sz="1200"/>
            </a:lvl1pPr>
          </a:lstStyle>
          <a:p>
            <a:pPr>
              <a:defRPr/>
            </a:pPr>
            <a:endParaRPr lang="en-US" altLang="en-US"/>
          </a:p>
        </p:txBody>
      </p:sp>
      <p:sp>
        <p:nvSpPr>
          <p:cNvPr id="40965" name="Rectangle 5">
            <a:extLst>
              <a:ext uri="{FF2B5EF4-FFF2-40B4-BE49-F238E27FC236}">
                <a16:creationId xmlns:a16="http://schemas.microsoft.com/office/drawing/2014/main" id="{C7078751-11C5-49C0-8990-B97914B7F61D}"/>
              </a:ext>
            </a:extLst>
          </p:cNvPr>
          <p:cNvSpPr>
            <a:spLocks noGrp="1" noChangeArrowheads="1"/>
          </p:cNvSpPr>
          <p:nvPr>
            <p:ph type="sldNum" sz="quarter" idx="3"/>
          </p:nvPr>
        </p:nvSpPr>
        <p:spPr bwMode="auto">
          <a:xfrm>
            <a:off x="5137150" y="6515100"/>
            <a:ext cx="3930650" cy="342900"/>
          </a:xfrm>
          <a:prstGeom prst="rect">
            <a:avLst/>
          </a:prstGeom>
          <a:noFill/>
          <a:ln>
            <a:noFill/>
          </a:ln>
          <a:effectLst/>
        </p:spPr>
        <p:txBody>
          <a:bodyPr vert="horz" wrap="square" lIns="91083" tIns="45542" rIns="91083" bIns="45542" numCol="1" anchor="b" anchorCtr="0" compatLnSpc="1">
            <a:prstTxWarp prst="textNoShape">
              <a:avLst/>
            </a:prstTxWarp>
          </a:bodyPr>
          <a:lstStyle>
            <a:lvl1pPr algn="r" defTabSz="911225" eaLnBrk="1" hangingPunct="1">
              <a:defRPr sz="1200"/>
            </a:lvl1pPr>
          </a:lstStyle>
          <a:p>
            <a:pPr>
              <a:defRPr/>
            </a:pPr>
            <a:fld id="{A60560E6-7507-487A-8286-0AAE6E64F7F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8835A7-428C-46A9-AF42-C9D9AD76AB62}"/>
              </a:ext>
            </a:extLst>
          </p:cNvPr>
          <p:cNvSpPr>
            <a:spLocks noGrp="1"/>
          </p:cNvSpPr>
          <p:nvPr>
            <p:ph type="hdr" sz="quarter"/>
          </p:nvPr>
        </p:nvSpPr>
        <p:spPr>
          <a:xfrm>
            <a:off x="0" y="0"/>
            <a:ext cx="3929063" cy="3444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B40EDBD7-1FFD-4B3A-8BD1-2B78283323DE}"/>
              </a:ext>
            </a:extLst>
          </p:cNvPr>
          <p:cNvSpPr>
            <a:spLocks noGrp="1"/>
          </p:cNvSpPr>
          <p:nvPr>
            <p:ph type="dt" idx="1"/>
          </p:nvPr>
        </p:nvSpPr>
        <p:spPr>
          <a:xfrm>
            <a:off x="5135563" y="0"/>
            <a:ext cx="3930650" cy="344488"/>
          </a:xfrm>
          <a:prstGeom prst="rect">
            <a:avLst/>
          </a:prstGeom>
        </p:spPr>
        <p:txBody>
          <a:bodyPr vert="horz" lIns="91440" tIns="45720" rIns="91440" bIns="45720" rtlCol="0"/>
          <a:lstStyle>
            <a:lvl1pPr algn="r">
              <a:defRPr sz="1200"/>
            </a:lvl1pPr>
          </a:lstStyle>
          <a:p>
            <a:pPr>
              <a:defRPr/>
            </a:pPr>
            <a:fld id="{5087B9E3-EC4F-40D4-A97D-0B7114182B34}" type="datetimeFigureOut">
              <a:rPr lang="en-US"/>
              <a:pPr>
                <a:defRPr/>
              </a:pPr>
              <a:t>9/25/2021</a:t>
            </a:fld>
            <a:endParaRPr lang="en-US"/>
          </a:p>
        </p:txBody>
      </p:sp>
      <p:sp>
        <p:nvSpPr>
          <p:cNvPr id="4" name="Slide Image Placeholder 3">
            <a:extLst>
              <a:ext uri="{FF2B5EF4-FFF2-40B4-BE49-F238E27FC236}">
                <a16:creationId xmlns:a16="http://schemas.microsoft.com/office/drawing/2014/main" id="{3F3E20EB-32BB-4E31-9CA1-4825F8658AC0}"/>
              </a:ext>
            </a:extLst>
          </p:cNvPr>
          <p:cNvSpPr>
            <a:spLocks noGrp="1" noRot="1" noChangeAspect="1"/>
          </p:cNvSpPr>
          <p:nvPr>
            <p:ph type="sldImg" idx="2"/>
          </p:nvPr>
        </p:nvSpPr>
        <p:spPr>
          <a:xfrm>
            <a:off x="2990850" y="857250"/>
            <a:ext cx="3086100" cy="23145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075507-4352-46B5-B970-5AA3ED8EB8B8}"/>
              </a:ext>
            </a:extLst>
          </p:cNvPr>
          <p:cNvSpPr>
            <a:spLocks noGrp="1"/>
          </p:cNvSpPr>
          <p:nvPr>
            <p:ph type="body" sz="quarter" idx="3"/>
          </p:nvPr>
        </p:nvSpPr>
        <p:spPr>
          <a:xfrm>
            <a:off x="906463" y="3300413"/>
            <a:ext cx="7254875" cy="270033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48A7C6A-09C3-44FE-B44D-39D6C6D833B4}"/>
              </a:ext>
            </a:extLst>
          </p:cNvPr>
          <p:cNvSpPr>
            <a:spLocks noGrp="1"/>
          </p:cNvSpPr>
          <p:nvPr>
            <p:ph type="ftr" sz="quarter" idx="4"/>
          </p:nvPr>
        </p:nvSpPr>
        <p:spPr>
          <a:xfrm>
            <a:off x="0" y="6513513"/>
            <a:ext cx="3929063" cy="3444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A23E9F82-5D79-44F4-AF1F-E53558E65358}"/>
              </a:ext>
            </a:extLst>
          </p:cNvPr>
          <p:cNvSpPr>
            <a:spLocks noGrp="1"/>
          </p:cNvSpPr>
          <p:nvPr>
            <p:ph type="sldNum" sz="quarter" idx="5"/>
          </p:nvPr>
        </p:nvSpPr>
        <p:spPr>
          <a:xfrm>
            <a:off x="5135563" y="6513513"/>
            <a:ext cx="3930650" cy="344487"/>
          </a:xfrm>
          <a:prstGeom prst="rect">
            <a:avLst/>
          </a:prstGeom>
        </p:spPr>
        <p:txBody>
          <a:bodyPr vert="horz" lIns="91440" tIns="45720" rIns="91440" bIns="45720" rtlCol="0" anchor="b"/>
          <a:lstStyle>
            <a:lvl1pPr algn="r">
              <a:defRPr sz="1200"/>
            </a:lvl1pPr>
          </a:lstStyle>
          <a:p>
            <a:pPr>
              <a:defRPr/>
            </a:pPr>
            <a:fld id="{EDADBF3D-73C3-43F7-824D-ED22E4E7E6B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DADBF3D-73C3-43F7-824D-ED22E4E7E6B8}" type="slidenum">
              <a:rPr lang="en-US" smtClean="0"/>
              <a:pPr>
                <a:defRPr/>
              </a:pPr>
              <a:t>24</a:t>
            </a:fld>
            <a:endParaRPr lang="en-US"/>
          </a:p>
        </p:txBody>
      </p:sp>
    </p:spTree>
    <p:extLst>
      <p:ext uri="{BB962C8B-B14F-4D97-AF65-F5344CB8AC3E}">
        <p14:creationId xmlns:p14="http://schemas.microsoft.com/office/powerpoint/2010/main" val="2467037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DADBF3D-73C3-43F7-824D-ED22E4E7E6B8}" type="slidenum">
              <a:rPr lang="en-US" smtClean="0"/>
              <a:pPr>
                <a:defRPr/>
              </a:pPr>
              <a:t>29</a:t>
            </a:fld>
            <a:endParaRPr lang="en-US"/>
          </a:p>
        </p:txBody>
      </p:sp>
    </p:spTree>
    <p:extLst>
      <p:ext uri="{BB962C8B-B14F-4D97-AF65-F5344CB8AC3E}">
        <p14:creationId xmlns:p14="http://schemas.microsoft.com/office/powerpoint/2010/main" val="1485401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FC489451-6961-432C-A6D2-6973C85628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CEF0D3ED-5DD5-4221-AED7-646276AAAA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8" name="Slide Number Placeholder 3">
            <a:extLst>
              <a:ext uri="{FF2B5EF4-FFF2-40B4-BE49-F238E27FC236}">
                <a16:creationId xmlns:a16="http://schemas.microsoft.com/office/drawing/2014/main" id="{9BD1D4DC-72CC-4B4C-8481-F5B6F5B0C5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6FBAC53-7159-4714-B91B-1C26D989A970}" type="slidenum">
              <a:rPr lang="en-US" altLang="en-US" sz="1200" smtClean="0">
                <a:latin typeface="Comic Sans MS" panose="030F0702030302020204" pitchFamily="66" charset="0"/>
              </a:rPr>
              <a:pPr/>
              <a:t>31</a:t>
            </a:fld>
            <a:endParaRPr lang="en-US" altLang="en-US" sz="1200">
              <a:latin typeface="Comic Sans MS" panose="030F0702030302020204" pitchFamily="66"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D3555182-D459-4327-AE80-6DB5F9E786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26471E17-A561-41D3-914E-FD0F73E0E8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a:extLst>
              <a:ext uri="{FF2B5EF4-FFF2-40B4-BE49-F238E27FC236}">
                <a16:creationId xmlns:a16="http://schemas.microsoft.com/office/drawing/2014/main" id="{063ABF74-E639-4871-97A4-408034F327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0EB4ABF-8EDA-4A33-BF9A-92190EBFA689}" type="slidenum">
              <a:rPr lang="en-US" altLang="en-US" sz="1200" smtClean="0"/>
              <a:pPr/>
              <a:t>38</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1328738" y="1944688"/>
            <a:ext cx="6443662" cy="1655762"/>
          </a:xfrm>
          <a:effectLst>
            <a:outerShdw dist="28398" dir="3806097" algn="ctr" rotWithShape="0">
              <a:srgbClr val="000066"/>
            </a:outerShdw>
          </a:effectLst>
        </p:spPr>
        <p:txBody>
          <a:bodyPr/>
          <a:lstStyle>
            <a:lvl1pPr>
              <a:defRPr/>
            </a:lvl1pPr>
          </a:lstStyle>
          <a:p>
            <a:pPr lvl="0"/>
            <a:r>
              <a:rPr lang="en-US" altLang="en-US" noProof="0"/>
              <a:t>Click to edit Master title style</a:t>
            </a:r>
          </a:p>
        </p:txBody>
      </p:sp>
      <p:sp>
        <p:nvSpPr>
          <p:cNvPr id="44035" name="Rectangle 3"/>
          <p:cNvSpPr>
            <a:spLocks noGrp="1" noChangeArrowheads="1"/>
          </p:cNvSpPr>
          <p:nvPr>
            <p:ph type="subTitle" idx="1"/>
          </p:nvPr>
        </p:nvSpPr>
        <p:spPr>
          <a:xfrm>
            <a:off x="3243263" y="5900738"/>
            <a:ext cx="5900737" cy="723900"/>
          </a:xfrm>
          <a:effectLst>
            <a:outerShdw dist="28398" dir="3806097" algn="ctr" rotWithShape="0">
              <a:srgbClr val="561043"/>
            </a:outerShdw>
          </a:effectLst>
        </p:spPr>
        <p:txBody>
          <a:bodyPr/>
          <a:lstStyle>
            <a:lvl1pPr marL="0" indent="0">
              <a:buFont typeface="Wingdings" panose="05000000000000000000" pitchFamily="2" charset="2"/>
              <a:buNone/>
              <a:defRPr sz="3600" i="1">
                <a:solidFill>
                  <a:srgbClr val="BDBDCE"/>
                </a:solidFill>
              </a:defRPr>
            </a:lvl1pPr>
          </a:lstStyle>
          <a:p>
            <a:pPr lvl="0"/>
            <a:r>
              <a:rPr lang="en-US" altLang="en-US" noProof="0"/>
              <a:t>Click to edit Master subtitle style</a:t>
            </a:r>
          </a:p>
        </p:txBody>
      </p:sp>
    </p:spTree>
    <p:extLst>
      <p:ext uri="{BB962C8B-B14F-4D97-AF65-F5344CB8AC3E}">
        <p14:creationId xmlns:p14="http://schemas.microsoft.com/office/powerpoint/2010/main" val="1127196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173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55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78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22960"/>
          </a:xfrm>
        </p:spPr>
        <p:txBody>
          <a:bodyPr/>
          <a:lstStyle/>
          <a:p>
            <a:r>
              <a:rPr lang="en-US"/>
              <a:t>Click to edit Master title style</a:t>
            </a:r>
          </a:p>
        </p:txBody>
      </p:sp>
      <p:sp>
        <p:nvSpPr>
          <p:cNvPr id="3" name="Content Placeholder 2"/>
          <p:cNvSpPr>
            <a:spLocks noGrp="1"/>
          </p:cNvSpPr>
          <p:nvPr>
            <p:ph idx="1"/>
          </p:nvPr>
        </p:nvSpPr>
        <p:spPr>
          <a:xfrm>
            <a:off x="274321" y="914400"/>
            <a:ext cx="8595360" cy="5669280"/>
          </a:xfrm>
        </p:spPr>
        <p:txBody>
          <a:bodyPr/>
          <a:lstStyle>
            <a:lvl1pPr>
              <a:defRPr/>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6170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790527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0050" y="1038225"/>
            <a:ext cx="4130675" cy="5514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3125" y="1038225"/>
            <a:ext cx="4132263" cy="5514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277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1932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689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04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60649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09518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1DC600-5BEE-4787-93CC-23AE09FE3102}"/>
              </a:ext>
            </a:extLst>
          </p:cNvPr>
          <p:cNvSpPr>
            <a:spLocks noGrp="1" noChangeArrowheads="1"/>
          </p:cNvSpPr>
          <p:nvPr>
            <p:ph type="title"/>
          </p:nvPr>
        </p:nvSpPr>
        <p:spPr bwMode="auto">
          <a:xfrm>
            <a:off x="0" y="0"/>
            <a:ext cx="9144000" cy="857250"/>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12AC5F4-E625-4F48-9D42-B7270F374BBA}"/>
              </a:ext>
            </a:extLst>
          </p:cNvPr>
          <p:cNvSpPr>
            <a:spLocks noGrp="1" noChangeArrowheads="1"/>
          </p:cNvSpPr>
          <p:nvPr>
            <p:ph type="body" idx="1"/>
          </p:nvPr>
        </p:nvSpPr>
        <p:spPr bwMode="auto">
          <a:xfrm>
            <a:off x="400050" y="1038225"/>
            <a:ext cx="8415338" cy="5514975"/>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bg2"/>
          </a:solidFill>
          <a:latin typeface="+mj-lt"/>
          <a:ea typeface="+mj-ea"/>
          <a:cs typeface="+mj-cs"/>
        </a:defRPr>
      </a:lvl1pPr>
      <a:lvl2pPr algn="ctr" rtl="0" eaLnBrk="0" fontAlgn="base" hangingPunct="0">
        <a:spcBef>
          <a:spcPct val="0"/>
        </a:spcBef>
        <a:spcAft>
          <a:spcPct val="0"/>
        </a:spcAft>
        <a:defRPr sz="4400">
          <a:solidFill>
            <a:schemeClr val="bg2"/>
          </a:solidFill>
          <a:latin typeface="Comic Sans MS" panose="030F0702030302020204" pitchFamily="66" charset="0"/>
        </a:defRPr>
      </a:lvl2pPr>
      <a:lvl3pPr algn="ctr" rtl="0" eaLnBrk="0" fontAlgn="base" hangingPunct="0">
        <a:spcBef>
          <a:spcPct val="0"/>
        </a:spcBef>
        <a:spcAft>
          <a:spcPct val="0"/>
        </a:spcAft>
        <a:defRPr sz="4400">
          <a:solidFill>
            <a:schemeClr val="bg2"/>
          </a:solidFill>
          <a:latin typeface="Comic Sans MS" panose="030F0702030302020204" pitchFamily="66" charset="0"/>
        </a:defRPr>
      </a:lvl3pPr>
      <a:lvl4pPr algn="ctr" rtl="0" eaLnBrk="0" fontAlgn="base" hangingPunct="0">
        <a:spcBef>
          <a:spcPct val="0"/>
        </a:spcBef>
        <a:spcAft>
          <a:spcPct val="0"/>
        </a:spcAft>
        <a:defRPr sz="4400">
          <a:solidFill>
            <a:schemeClr val="bg2"/>
          </a:solidFill>
          <a:latin typeface="Comic Sans MS" panose="030F0702030302020204" pitchFamily="66" charset="0"/>
        </a:defRPr>
      </a:lvl4pPr>
      <a:lvl5pPr algn="ctr" rtl="0" eaLnBrk="0" fontAlgn="base" hangingPunct="0">
        <a:spcBef>
          <a:spcPct val="0"/>
        </a:spcBef>
        <a:spcAft>
          <a:spcPct val="0"/>
        </a:spcAft>
        <a:defRPr sz="4400">
          <a:solidFill>
            <a:schemeClr val="bg2"/>
          </a:solidFill>
          <a:latin typeface="Comic Sans MS" panose="030F0702030302020204" pitchFamily="66" charset="0"/>
        </a:defRPr>
      </a:lvl5pPr>
      <a:lvl6pPr marL="457200" algn="ctr" rtl="0" fontAlgn="base">
        <a:spcBef>
          <a:spcPct val="0"/>
        </a:spcBef>
        <a:spcAft>
          <a:spcPct val="0"/>
        </a:spcAft>
        <a:defRPr sz="4400">
          <a:solidFill>
            <a:schemeClr val="bg2"/>
          </a:solidFill>
          <a:latin typeface="Comic Sans MS" panose="030F0702030302020204" pitchFamily="66" charset="0"/>
        </a:defRPr>
      </a:lvl6pPr>
      <a:lvl7pPr marL="914400" algn="ctr" rtl="0" fontAlgn="base">
        <a:spcBef>
          <a:spcPct val="0"/>
        </a:spcBef>
        <a:spcAft>
          <a:spcPct val="0"/>
        </a:spcAft>
        <a:defRPr sz="4400">
          <a:solidFill>
            <a:schemeClr val="bg2"/>
          </a:solidFill>
          <a:latin typeface="Comic Sans MS" panose="030F0702030302020204" pitchFamily="66" charset="0"/>
        </a:defRPr>
      </a:lvl7pPr>
      <a:lvl8pPr marL="1371600" algn="ctr" rtl="0" fontAlgn="base">
        <a:spcBef>
          <a:spcPct val="0"/>
        </a:spcBef>
        <a:spcAft>
          <a:spcPct val="0"/>
        </a:spcAft>
        <a:defRPr sz="4400">
          <a:solidFill>
            <a:schemeClr val="bg2"/>
          </a:solidFill>
          <a:latin typeface="Comic Sans MS" panose="030F0702030302020204" pitchFamily="66" charset="0"/>
        </a:defRPr>
      </a:lvl8pPr>
      <a:lvl9pPr marL="1828800" algn="ctr" rtl="0" fontAlgn="base">
        <a:spcBef>
          <a:spcPct val="0"/>
        </a:spcBef>
        <a:spcAft>
          <a:spcPct val="0"/>
        </a:spcAft>
        <a:defRPr sz="4400">
          <a:solidFill>
            <a:schemeClr val="bg2"/>
          </a:solidFill>
          <a:latin typeface="Comic Sans MS" panose="030F0702030302020204" pitchFamily="66" charset="0"/>
        </a:defRPr>
      </a:lvl9pPr>
    </p:titleStyle>
    <p:bodyStyle>
      <a:lvl1pPr marL="342900" indent="-342900" algn="l" rtl="0" eaLnBrk="0" fontAlgn="base" hangingPunct="0">
        <a:spcBef>
          <a:spcPct val="20000"/>
        </a:spcBef>
        <a:spcAft>
          <a:spcPct val="0"/>
        </a:spcAft>
        <a:buFont typeface="Wingdings" panose="05000000000000000000" pitchFamily="2" charset="2"/>
        <a:buChar char="¶"/>
        <a:defRPr sz="3200" kern="1200">
          <a:solidFill>
            <a:schemeClr val="bg2"/>
          </a:solidFill>
          <a:latin typeface="+mn-lt"/>
          <a:ea typeface="+mn-ea"/>
          <a:cs typeface="+mn-cs"/>
        </a:defRPr>
      </a:lvl1pPr>
      <a:lvl2pPr marL="742950" indent="-285750" algn="l" rtl="0" eaLnBrk="0" fontAlgn="base" hangingPunct="0">
        <a:spcBef>
          <a:spcPct val="20000"/>
        </a:spcBef>
        <a:spcAft>
          <a:spcPct val="0"/>
        </a:spcAft>
        <a:buFont typeface="Webdings" panose="05030102010509060703" pitchFamily="18" charset="2"/>
        <a:buChar char="þ"/>
        <a:defRPr sz="2800" kern="1200">
          <a:solidFill>
            <a:schemeClr val="bg2"/>
          </a:solidFill>
          <a:latin typeface="+mn-lt"/>
          <a:ea typeface="+mn-ea"/>
          <a:cs typeface="+mn-cs"/>
        </a:defRPr>
      </a:lvl2pPr>
      <a:lvl3pPr marL="1143000" indent="-228600" algn="l" rtl="0" eaLnBrk="0" fontAlgn="base" hangingPunct="0">
        <a:spcBef>
          <a:spcPct val="20000"/>
        </a:spcBef>
        <a:spcAft>
          <a:spcPct val="0"/>
        </a:spcAft>
        <a:buFont typeface="Wingdings 2" panose="05020102010507070707" pitchFamily="18" charset="2"/>
        <a:buChar char=""/>
        <a:defRPr sz="2400" kern="1200">
          <a:solidFill>
            <a:schemeClr val="bg2"/>
          </a:solidFill>
          <a:latin typeface="+mn-lt"/>
          <a:ea typeface="+mn-ea"/>
          <a:cs typeface="+mn-cs"/>
        </a:defRPr>
      </a:lvl3pPr>
      <a:lvl4pPr marL="1600200" indent="-228600" algn="l" rtl="0" eaLnBrk="0" fontAlgn="base" hangingPunct="0">
        <a:spcBef>
          <a:spcPct val="20000"/>
        </a:spcBef>
        <a:spcAft>
          <a:spcPct val="0"/>
        </a:spcAft>
        <a:buFont typeface="Webdings" panose="05030102010509060703" pitchFamily="18" charset="2"/>
        <a:buChar char="õ"/>
        <a:defRPr sz="2000" kern="1200">
          <a:solidFill>
            <a:schemeClr val="bg2"/>
          </a:solidFill>
          <a:latin typeface="+mn-lt"/>
          <a:ea typeface="+mn-ea"/>
          <a:cs typeface="+mn-cs"/>
        </a:defRPr>
      </a:lvl4pPr>
      <a:lvl5pPr marL="2057400" indent="-228600" algn="l" rtl="0" eaLnBrk="0" fontAlgn="base" hangingPunct="0">
        <a:spcBef>
          <a:spcPct val="20000"/>
        </a:spcBef>
        <a:spcAft>
          <a:spcPct val="0"/>
        </a:spcAft>
        <a:buFont typeface="Webdings" panose="05030102010509060703" pitchFamily="18" charset="2"/>
        <a:buChar char="ö"/>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15.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jpg"/><Relationship Id="rId2" Type="http://schemas.openxmlformats.org/officeDocument/2006/relationships/hyperlink" Target="https://airandspace.si.edu/exhibitions/apollo-to-the-moon/online/science/lunar-rocks.cfm" TargetMode="Externa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hyperlink" Target="http://www.jpl.nasa.gov/spaceimages/details.php?id=PIA18461" TargetMode="Externa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amazon.com/God-Ecstasy-Creation-Self-Creating-World/dp/0824516834/sr=1-1/qid=1158237470/ref=pd_bbs_1/104-9827086-6772729?ie=UTF8&amp;s=book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beautysurroundsyou.photoshelter.com/image/I0000M7p5NAY4cW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cacradicalgrace.org/Merchant2/merchant.mvc?Screen=PROD&amp;Product_Code=SP-C-15&amp;Category_Code=CD&amp;Product_Count=8"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869F227-AF3E-48C8-837B-7230103ED419}"/>
              </a:ext>
            </a:extLst>
          </p:cNvPr>
          <p:cNvSpPr>
            <a:spLocks noChangeArrowheads="1"/>
          </p:cNvSpPr>
          <p:nvPr/>
        </p:nvSpPr>
        <p:spPr bwMode="auto">
          <a:xfrm>
            <a:off x="700088" y="1068388"/>
            <a:ext cx="7772400" cy="281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5401" dir="2700000" algn="ctr" rotWithShape="0">
                    <a:schemeClr val="tx1"/>
                  </a:outerShdw>
                </a:effectLst>
              </a14:hiddenEffects>
            </a:ext>
          </a:extLst>
        </p:spPr>
        <p:txBody>
          <a:bodyPr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r>
              <a:rPr lang="en-US" altLang="en-US" sz="4400"/>
              <a:t>Saturday Evening:</a:t>
            </a:r>
            <a:r>
              <a:rPr lang="en-US" altLang="en-US" sz="6000"/>
              <a:t>             Beneath the Surface</a:t>
            </a:r>
          </a:p>
        </p:txBody>
      </p:sp>
      <p:grpSp>
        <p:nvGrpSpPr>
          <p:cNvPr id="4099" name="Group 30">
            <a:extLst>
              <a:ext uri="{FF2B5EF4-FFF2-40B4-BE49-F238E27FC236}">
                <a16:creationId xmlns:a16="http://schemas.microsoft.com/office/drawing/2014/main" id="{D0EAB9D2-1A9C-49FE-A22D-849E9AAA0423}"/>
              </a:ext>
            </a:extLst>
          </p:cNvPr>
          <p:cNvGrpSpPr>
            <a:grpSpLocks noChangeAspect="1"/>
          </p:cNvGrpSpPr>
          <p:nvPr/>
        </p:nvGrpSpPr>
        <p:grpSpPr bwMode="auto">
          <a:xfrm>
            <a:off x="0" y="0"/>
            <a:ext cx="9140825" cy="501650"/>
            <a:chOff x="8" y="0"/>
            <a:chExt cx="5253" cy="288"/>
          </a:xfrm>
        </p:grpSpPr>
        <p:pic>
          <p:nvPicPr>
            <p:cNvPr id="4103" name="Picture 31">
              <a:extLst>
                <a:ext uri="{FF2B5EF4-FFF2-40B4-BE49-F238E27FC236}">
                  <a16:creationId xmlns:a16="http://schemas.microsoft.com/office/drawing/2014/main" id="{69348503-0D6E-42D7-BCD2-B9388FA55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 y="0"/>
              <a:ext cx="103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32">
              <a:extLst>
                <a:ext uri="{FF2B5EF4-FFF2-40B4-BE49-F238E27FC236}">
                  <a16:creationId xmlns:a16="http://schemas.microsoft.com/office/drawing/2014/main" id="{FA290940-B4B5-4935-90F8-8A776A65A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 y="0"/>
              <a:ext cx="102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33">
              <a:extLst>
                <a:ext uri="{FF2B5EF4-FFF2-40B4-BE49-F238E27FC236}">
                  <a16:creationId xmlns:a16="http://schemas.microsoft.com/office/drawing/2014/main" id="{D27019E5-AF22-405F-9BFB-682F643BB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 y="0"/>
              <a:ext cx="320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0" name="Rectangle 3">
            <a:extLst>
              <a:ext uri="{FF2B5EF4-FFF2-40B4-BE49-F238E27FC236}">
                <a16:creationId xmlns:a16="http://schemas.microsoft.com/office/drawing/2014/main" id="{313A3634-A756-4D68-BA39-889251FC7195}"/>
              </a:ext>
            </a:extLst>
          </p:cNvPr>
          <p:cNvSpPr>
            <a:spLocks noChangeArrowheads="1"/>
          </p:cNvSpPr>
          <p:nvPr/>
        </p:nvSpPr>
        <p:spPr bwMode="auto">
          <a:xfrm>
            <a:off x="0" y="4598988"/>
            <a:ext cx="9144000"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buFont typeface="Wingdings" panose="05000000000000000000" pitchFamily="2" charset="2"/>
              <a:buNone/>
            </a:pPr>
            <a:r>
              <a:rPr lang="en-US" altLang="en-US" sz="4800" i="1">
                <a:solidFill>
                  <a:srgbClr val="D5D577"/>
                </a:solidFill>
                <a:latin typeface="Goudy Old Style" panose="02020502050305020303" pitchFamily="18" charset="0"/>
              </a:rPr>
              <a:t>IGNATIAN SILENT RETREAT</a:t>
            </a:r>
          </a:p>
        </p:txBody>
      </p:sp>
      <p:sp>
        <p:nvSpPr>
          <p:cNvPr id="4101" name="Rectangle 3">
            <a:extLst>
              <a:ext uri="{FF2B5EF4-FFF2-40B4-BE49-F238E27FC236}">
                <a16:creationId xmlns:a16="http://schemas.microsoft.com/office/drawing/2014/main" id="{9A4CC1B0-7CFD-4B8E-A1CF-E1867A4E6D5C}"/>
              </a:ext>
            </a:extLst>
          </p:cNvPr>
          <p:cNvSpPr>
            <a:spLocks noChangeArrowheads="1"/>
          </p:cNvSpPr>
          <p:nvPr/>
        </p:nvSpPr>
        <p:spPr bwMode="auto">
          <a:xfrm>
            <a:off x="0" y="5832475"/>
            <a:ext cx="9144000"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buFont typeface="Wingdings" panose="05000000000000000000" pitchFamily="2" charset="2"/>
              <a:buNone/>
            </a:pPr>
            <a:r>
              <a:rPr lang="en-US" altLang="en-US" sz="2800" i="1">
                <a:solidFill>
                  <a:srgbClr val="D5D577"/>
                </a:solidFill>
                <a:latin typeface="Goudy Old Style" panose="02020502050305020303" pitchFamily="18" charset="0"/>
              </a:rPr>
              <a:t>September 24 – 26, 2021</a:t>
            </a:r>
          </a:p>
        </p:txBody>
      </p:sp>
      <p:sp>
        <p:nvSpPr>
          <p:cNvPr id="4102" name="Rectangle 3">
            <a:extLst>
              <a:ext uri="{FF2B5EF4-FFF2-40B4-BE49-F238E27FC236}">
                <a16:creationId xmlns:a16="http://schemas.microsoft.com/office/drawing/2014/main" id="{9E7BB08A-7C30-4EF1-B72B-5E57370D382F}"/>
              </a:ext>
            </a:extLst>
          </p:cNvPr>
          <p:cNvSpPr>
            <a:spLocks noChangeArrowheads="1"/>
          </p:cNvSpPr>
          <p:nvPr/>
        </p:nvSpPr>
        <p:spPr bwMode="auto">
          <a:xfrm>
            <a:off x="0" y="5229225"/>
            <a:ext cx="91440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buFont typeface="Wingdings" panose="05000000000000000000" pitchFamily="2" charset="2"/>
              <a:buNone/>
            </a:pPr>
            <a:r>
              <a:rPr lang="en-US" altLang="en-US" sz="2400">
                <a:solidFill>
                  <a:srgbClr val="D5D577"/>
                </a:solidFill>
                <a:latin typeface="Goudy Old Style" panose="02020502050305020303" pitchFamily="18" charset="0"/>
              </a:rPr>
              <a:t>Fr. Chris Corbally, B.J.A. &amp; Dr. Aileen O’Donoghue, S.K.P.J.G.P.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36B0AAAB-434A-4943-9E00-4DEA6F198592}"/>
              </a:ext>
            </a:extLst>
          </p:cNvPr>
          <p:cNvSpPr>
            <a:spLocks noGrp="1" noChangeArrowheads="1"/>
          </p:cNvSpPr>
          <p:nvPr>
            <p:ph type="title"/>
          </p:nvPr>
        </p:nvSpPr>
        <p:spPr>
          <a:xfrm>
            <a:off x="0" y="0"/>
            <a:ext cx="9144000" cy="822325"/>
          </a:xfrm>
        </p:spPr>
        <p:txBody>
          <a:bodyPr/>
          <a:lstStyle/>
          <a:p>
            <a:r>
              <a:rPr lang="en-US" altLang="en-US"/>
              <a:t>Spacetime: Einstein</a:t>
            </a:r>
          </a:p>
        </p:txBody>
      </p:sp>
      <p:pic>
        <p:nvPicPr>
          <p:cNvPr id="15366" name="Picture 2" descr="http://u.arizona.edu/~sgralla/spacetime2.jpg">
            <a:extLst>
              <a:ext uri="{FF2B5EF4-FFF2-40B4-BE49-F238E27FC236}">
                <a16:creationId xmlns:a16="http://schemas.microsoft.com/office/drawing/2014/main" id="{A3CA2549-D5EC-402C-8676-A868F4363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8" y="3035300"/>
            <a:ext cx="790892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Content Placeholder 2">
            <a:extLst>
              <a:ext uri="{FF2B5EF4-FFF2-40B4-BE49-F238E27FC236}">
                <a16:creationId xmlns:a16="http://schemas.microsoft.com/office/drawing/2014/main" id="{6F647766-BA5C-4191-B4CE-D4B24933BE48}"/>
              </a:ext>
            </a:extLst>
          </p:cNvPr>
          <p:cNvSpPr txBox="1">
            <a:spLocks noChangeArrowheads="1"/>
          </p:cNvSpPr>
          <p:nvPr/>
        </p:nvSpPr>
        <p:spPr bwMode="auto">
          <a:xfrm>
            <a:off x="0" y="3270250"/>
            <a:ext cx="91440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marL="0" lvl="1" algn="ctr" eaLnBrk="1" hangingPunct="1">
              <a:buFontTx/>
              <a:buNone/>
            </a:pPr>
            <a:r>
              <a:rPr lang="en-US" altLang="en-US" sz="3200">
                <a:solidFill>
                  <a:srgbClr val="FFFFFF"/>
                </a:solidFill>
              </a:rPr>
              <a:t>… and mass tells time how to flow …</a:t>
            </a:r>
          </a:p>
        </p:txBody>
      </p:sp>
      <p:sp>
        <p:nvSpPr>
          <p:cNvPr id="15368" name="Content Placeholder 2">
            <a:extLst>
              <a:ext uri="{FF2B5EF4-FFF2-40B4-BE49-F238E27FC236}">
                <a16:creationId xmlns:a16="http://schemas.microsoft.com/office/drawing/2014/main" id="{F7A737B3-A899-4321-B9B0-96EF36EED23D}"/>
              </a:ext>
            </a:extLst>
          </p:cNvPr>
          <p:cNvSpPr txBox="1">
            <a:spLocks noChangeArrowheads="1"/>
          </p:cNvSpPr>
          <p:nvPr/>
        </p:nvSpPr>
        <p:spPr bwMode="auto">
          <a:xfrm>
            <a:off x="0" y="6022975"/>
            <a:ext cx="91440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marL="0" lvl="1" algn="ctr" eaLnBrk="1" hangingPunct="1">
              <a:buFontTx/>
              <a:buNone/>
            </a:pPr>
            <a:r>
              <a:rPr lang="en-US" altLang="en-US" sz="3200">
                <a:solidFill>
                  <a:srgbClr val="FFFFFF"/>
                </a:solidFill>
              </a:rPr>
              <a:t>the GPS system must account for this!</a:t>
            </a:r>
          </a:p>
        </p:txBody>
      </p:sp>
      <p:sp>
        <p:nvSpPr>
          <p:cNvPr id="15369" name="TextBox 9">
            <a:extLst>
              <a:ext uri="{FF2B5EF4-FFF2-40B4-BE49-F238E27FC236}">
                <a16:creationId xmlns:a16="http://schemas.microsoft.com/office/drawing/2014/main" id="{5668CD34-BE40-4AC4-89E9-63CA5AB7E5FA}"/>
              </a:ext>
            </a:extLst>
          </p:cNvPr>
          <p:cNvSpPr txBox="1">
            <a:spLocks noChangeArrowheads="1"/>
          </p:cNvSpPr>
          <p:nvPr/>
        </p:nvSpPr>
        <p:spPr bwMode="auto">
          <a:xfrm>
            <a:off x="5130800" y="5543550"/>
            <a:ext cx="2994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a:spcBef>
                <a:spcPct val="0"/>
              </a:spcBef>
              <a:buFontTx/>
              <a:buNone/>
            </a:pPr>
            <a:r>
              <a:rPr lang="en-US" altLang="en-US" sz="2400" dirty="0">
                <a:solidFill>
                  <a:srgbClr val="FFFFFF"/>
                </a:solidFill>
                <a:latin typeface="+mn-lt"/>
              </a:rPr>
              <a:t>Gravity slows time!</a:t>
            </a:r>
          </a:p>
        </p:txBody>
      </p:sp>
      <p:sp>
        <p:nvSpPr>
          <p:cNvPr id="11" name="TextBox 10">
            <a:extLst>
              <a:ext uri="{FF2B5EF4-FFF2-40B4-BE49-F238E27FC236}">
                <a16:creationId xmlns:a16="http://schemas.microsoft.com/office/drawing/2014/main" id="{5C51C651-EF65-4E0F-91D9-1A50F11DE6DD}"/>
              </a:ext>
            </a:extLst>
          </p:cNvPr>
          <p:cNvSpPr txBox="1"/>
          <p:nvPr/>
        </p:nvSpPr>
        <p:spPr>
          <a:xfrm>
            <a:off x="1068388" y="3952875"/>
            <a:ext cx="7007225" cy="1446213"/>
          </a:xfrm>
          <a:prstGeom prst="rect">
            <a:avLst/>
          </a:prstGeom>
          <a:solidFill>
            <a:srgbClr val="000000">
              <a:alpha val="50196"/>
            </a:srgbClr>
          </a:solidFill>
        </p:spPr>
        <p:txBody>
          <a:bodyPr>
            <a:spAutoFit/>
          </a:bodyPr>
          <a:lstStyle/>
          <a:p>
            <a:pPr algn="ctr">
              <a:defRPr/>
            </a:pPr>
            <a:r>
              <a:rPr lang="en-US" sz="4400" dirty="0">
                <a:solidFill>
                  <a:schemeClr val="bg2"/>
                </a:solidFill>
                <a:latin typeface="+mn-lt"/>
              </a:rPr>
              <a:t>Warp should be in 3-D … but I can’t draw that!</a:t>
            </a:r>
          </a:p>
        </p:txBody>
      </p:sp>
      <p:sp>
        <p:nvSpPr>
          <p:cNvPr id="12" name="Content Placeholder 2">
            <a:extLst>
              <a:ext uri="{FF2B5EF4-FFF2-40B4-BE49-F238E27FC236}">
                <a16:creationId xmlns:a16="http://schemas.microsoft.com/office/drawing/2014/main" id="{849E962C-DCC7-4A3F-BE43-96D0FC2D0074}"/>
              </a:ext>
            </a:extLst>
          </p:cNvPr>
          <p:cNvSpPr>
            <a:spLocks noGrp="1" noChangeArrowheads="1"/>
          </p:cNvSpPr>
          <p:nvPr>
            <p:ph idx="1"/>
          </p:nvPr>
        </p:nvSpPr>
        <p:spPr>
          <a:xfrm>
            <a:off x="228600" y="936625"/>
            <a:ext cx="8686800" cy="1482725"/>
          </a:xfrm>
        </p:spPr>
        <p:txBody>
          <a:bodyPr/>
          <a:lstStyle/>
          <a:p>
            <a:pPr marL="0" lvl="1" indent="0" algn="ctr">
              <a:buFont typeface="Webdings" panose="05030102010509060703" pitchFamily="18" charset="2"/>
              <a:buNone/>
            </a:pPr>
            <a:r>
              <a:rPr lang="en-US" altLang="en-US" sz="4000" dirty="0"/>
              <a:t>“Mass tells space how to curve, space tells mass how to move.”</a:t>
            </a:r>
          </a:p>
        </p:txBody>
      </p:sp>
      <p:sp>
        <p:nvSpPr>
          <p:cNvPr id="13" name="Content Placeholder 2">
            <a:extLst>
              <a:ext uri="{FF2B5EF4-FFF2-40B4-BE49-F238E27FC236}">
                <a16:creationId xmlns:a16="http://schemas.microsoft.com/office/drawing/2014/main" id="{FD96079C-7F46-48A7-A34C-9B9F3DA33D2F}"/>
              </a:ext>
            </a:extLst>
          </p:cNvPr>
          <p:cNvSpPr txBox="1">
            <a:spLocks noChangeArrowheads="1"/>
          </p:cNvSpPr>
          <p:nvPr/>
        </p:nvSpPr>
        <p:spPr bwMode="auto">
          <a:xfrm>
            <a:off x="1371600" y="2339975"/>
            <a:ext cx="75247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marL="0" lvl="1" algn="r" eaLnBrk="1" hangingPunct="1">
              <a:buFontTx/>
              <a:buNone/>
            </a:pPr>
            <a:r>
              <a:rPr lang="en-US" altLang="en-US" sz="4000" dirty="0">
                <a:solidFill>
                  <a:srgbClr val="FFFFFF"/>
                </a:solidFill>
              </a:rPr>
              <a:t>- Albert Einstein, 1915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02B25BD4-CAD8-4ED1-9581-C5A21C92E57A}"/>
              </a:ext>
            </a:extLst>
          </p:cNvPr>
          <p:cNvSpPr>
            <a:spLocks noGrp="1" noChangeArrowheads="1"/>
          </p:cNvSpPr>
          <p:nvPr>
            <p:ph type="title"/>
          </p:nvPr>
        </p:nvSpPr>
        <p:spPr>
          <a:xfrm>
            <a:off x="0" y="0"/>
            <a:ext cx="9144000" cy="822325"/>
          </a:xfrm>
        </p:spPr>
        <p:txBody>
          <a:bodyPr/>
          <a:lstStyle/>
          <a:p>
            <a:r>
              <a:rPr lang="en-US" altLang="en-US"/>
              <a:t>Spacetime: Einstein</a:t>
            </a:r>
          </a:p>
        </p:txBody>
      </p:sp>
      <p:sp>
        <p:nvSpPr>
          <p:cNvPr id="3" name="Content Placeholder 2">
            <a:extLst>
              <a:ext uri="{FF2B5EF4-FFF2-40B4-BE49-F238E27FC236}">
                <a16:creationId xmlns:a16="http://schemas.microsoft.com/office/drawing/2014/main" id="{9BB61BE6-8E31-49E2-8709-1B8C79D2F02E}"/>
              </a:ext>
            </a:extLst>
          </p:cNvPr>
          <p:cNvSpPr>
            <a:spLocks noGrp="1"/>
          </p:cNvSpPr>
          <p:nvPr>
            <p:ph idx="1"/>
          </p:nvPr>
        </p:nvSpPr>
        <p:spPr>
          <a:xfrm>
            <a:off x="274638" y="914400"/>
            <a:ext cx="8594725" cy="5668963"/>
          </a:xfrm>
        </p:spPr>
        <p:txBody>
          <a:bodyPr/>
          <a:lstStyle/>
          <a:p>
            <a:pPr>
              <a:defRPr/>
            </a:pPr>
            <a:r>
              <a:rPr lang="en-US" dirty="0"/>
              <a:t> Space is a fabric (in 3D, a “fluid”)</a:t>
            </a:r>
          </a:p>
          <a:p>
            <a:pPr marL="0" indent="0">
              <a:buFont typeface="Wingdings" panose="05000000000000000000" pitchFamily="2" charset="2"/>
              <a:buNone/>
              <a:defRPr/>
            </a:pPr>
            <a:r>
              <a:rPr lang="en-US" dirty="0"/>
              <a:t>                           … something not nothing!!</a:t>
            </a:r>
            <a:endParaRPr lang="en-US" sz="900" dirty="0"/>
          </a:p>
          <a:p>
            <a:pPr marL="0" indent="0">
              <a:buFont typeface="Wingdings" panose="05000000000000000000" pitchFamily="2" charset="2"/>
              <a:buNone/>
              <a:defRPr/>
            </a:pPr>
            <a:r>
              <a:rPr lang="en-US" dirty="0">
                <a:sym typeface="Symbol"/>
              </a:rPr>
              <a:t> </a:t>
            </a:r>
            <a:r>
              <a:rPr lang="en-US" dirty="0"/>
              <a:t>Gravitational disturbances will propagate</a:t>
            </a:r>
          </a:p>
          <a:p>
            <a:pPr lvl="1">
              <a:defRPr/>
            </a:pPr>
            <a:r>
              <a:rPr lang="en-US" dirty="0"/>
              <a:t> Gravitational waves </a:t>
            </a:r>
          </a:p>
          <a:p>
            <a:pPr lvl="2">
              <a:defRPr/>
            </a:pPr>
            <a:r>
              <a:rPr lang="en-US" dirty="0"/>
              <a:t> move at c = 300,000 km/s = 186,000 mi/s</a:t>
            </a:r>
          </a:p>
          <a:p>
            <a:pPr lvl="2">
              <a:defRPr/>
            </a:pPr>
            <a:r>
              <a:rPr lang="en-US" dirty="0"/>
              <a:t> the fabric of space contracting and expanding</a:t>
            </a:r>
          </a:p>
          <a:p>
            <a:pPr lvl="2">
              <a:defRPr/>
            </a:pPr>
            <a:r>
              <a:rPr lang="en-US" dirty="0"/>
              <a:t> nothing reflects, refracts or absorbs them</a:t>
            </a:r>
          </a:p>
          <a:p>
            <a:pPr>
              <a:defRPr/>
            </a:pPr>
            <a:endParaRPr lang="en-US" dirty="0"/>
          </a:p>
        </p:txBody>
      </p:sp>
      <p:sp>
        <p:nvSpPr>
          <p:cNvPr id="4" name="Freeform 2">
            <a:extLst>
              <a:ext uri="{FF2B5EF4-FFF2-40B4-BE49-F238E27FC236}">
                <a16:creationId xmlns:a16="http://schemas.microsoft.com/office/drawing/2014/main" id="{9C50B0D6-826D-4D6F-9712-20EABFEE8A1A}"/>
              </a:ext>
            </a:extLst>
          </p:cNvPr>
          <p:cNvSpPr>
            <a:spLocks/>
          </p:cNvSpPr>
          <p:nvPr/>
        </p:nvSpPr>
        <p:spPr bwMode="auto">
          <a:xfrm>
            <a:off x="0" y="5151438"/>
            <a:ext cx="9144000" cy="1174750"/>
          </a:xfrm>
          <a:custGeom>
            <a:avLst/>
            <a:gdLst>
              <a:gd name="T0" fmla="*/ 2147483646 w 14699"/>
              <a:gd name="T1" fmla="*/ 2147483646 h 1886"/>
              <a:gd name="T2" fmla="*/ 2147483646 w 14699"/>
              <a:gd name="T3" fmla="*/ 2147483646 h 1886"/>
              <a:gd name="T4" fmla="*/ 2147483646 w 14699"/>
              <a:gd name="T5" fmla="*/ 2147483646 h 1886"/>
              <a:gd name="T6" fmla="*/ 2147483646 w 14699"/>
              <a:gd name="T7" fmla="*/ 2147483646 h 1886"/>
              <a:gd name="T8" fmla="*/ 2147483646 w 14699"/>
              <a:gd name="T9" fmla="*/ 2147483646 h 1886"/>
              <a:gd name="T10" fmla="*/ 2147483646 w 14699"/>
              <a:gd name="T11" fmla="*/ 2147483646 h 1886"/>
              <a:gd name="T12" fmla="*/ 2147483646 w 14699"/>
              <a:gd name="T13" fmla="*/ 2147483646 h 1886"/>
              <a:gd name="T14" fmla="*/ 2147483646 w 14699"/>
              <a:gd name="T15" fmla="*/ 2147483646 h 1886"/>
              <a:gd name="T16" fmla="*/ 2147483646 w 14699"/>
              <a:gd name="T17" fmla="*/ 2147483646 h 1886"/>
              <a:gd name="T18" fmla="*/ 2147483646 w 14699"/>
              <a:gd name="T19" fmla="*/ 2147483646 h 1886"/>
              <a:gd name="T20" fmla="*/ 2147483646 w 14699"/>
              <a:gd name="T21" fmla="*/ 2147483646 h 1886"/>
              <a:gd name="T22" fmla="*/ 2147483646 w 14699"/>
              <a:gd name="T23" fmla="*/ 2147483646 h 1886"/>
              <a:gd name="T24" fmla="*/ 2147483646 w 14699"/>
              <a:gd name="T25" fmla="*/ 2147483646 h 1886"/>
              <a:gd name="T26" fmla="*/ 2147483646 w 14699"/>
              <a:gd name="T27" fmla="*/ 2147483646 h 1886"/>
              <a:gd name="T28" fmla="*/ 2147483646 w 14699"/>
              <a:gd name="T29" fmla="*/ 2147483646 h 1886"/>
              <a:gd name="T30" fmla="*/ 2147483646 w 14699"/>
              <a:gd name="T31" fmla="*/ 2147483646 h 1886"/>
              <a:gd name="T32" fmla="*/ 2147483646 w 14699"/>
              <a:gd name="T33" fmla="*/ 2147483646 h 1886"/>
              <a:gd name="T34" fmla="*/ 2147483646 w 14699"/>
              <a:gd name="T35" fmla="*/ 2147483646 h 1886"/>
              <a:gd name="T36" fmla="*/ 2147483646 w 14699"/>
              <a:gd name="T37" fmla="*/ 2147483646 h 1886"/>
              <a:gd name="T38" fmla="*/ 2147483646 w 14699"/>
              <a:gd name="T39" fmla="*/ 2147483646 h 1886"/>
              <a:gd name="T40" fmla="*/ 2147483646 w 14699"/>
              <a:gd name="T41" fmla="*/ 2147483646 h 1886"/>
              <a:gd name="T42" fmla="*/ 2147483646 w 14699"/>
              <a:gd name="T43" fmla="*/ 2147483646 h 1886"/>
              <a:gd name="T44" fmla="*/ 2147483646 w 14699"/>
              <a:gd name="T45" fmla="*/ 2147483646 h 1886"/>
              <a:gd name="T46" fmla="*/ 2147483646 w 14699"/>
              <a:gd name="T47" fmla="*/ 2147483646 h 1886"/>
              <a:gd name="T48" fmla="*/ 2147483646 w 14699"/>
              <a:gd name="T49" fmla="*/ 2147483646 h 1886"/>
              <a:gd name="T50" fmla="*/ 2147483646 w 14699"/>
              <a:gd name="T51" fmla="*/ 2147483646 h 1886"/>
              <a:gd name="T52" fmla="*/ 2147483646 w 14699"/>
              <a:gd name="T53" fmla="*/ 2147483646 h 1886"/>
              <a:gd name="T54" fmla="*/ 2147483646 w 14699"/>
              <a:gd name="T55" fmla="*/ 2147483646 h 1886"/>
              <a:gd name="T56" fmla="*/ 2147483646 w 14699"/>
              <a:gd name="T57" fmla="*/ 2147483646 h 1886"/>
              <a:gd name="T58" fmla="*/ 2147483646 w 14699"/>
              <a:gd name="T59" fmla="*/ 2147483646 h 1886"/>
              <a:gd name="T60" fmla="*/ 2147483646 w 14699"/>
              <a:gd name="T61" fmla="*/ 2147483646 h 1886"/>
              <a:gd name="T62" fmla="*/ 2147483646 w 14699"/>
              <a:gd name="T63" fmla="*/ 2147483646 h 1886"/>
              <a:gd name="T64" fmla="*/ 2147483646 w 14699"/>
              <a:gd name="T65" fmla="*/ 2147483646 h 1886"/>
              <a:gd name="T66" fmla="*/ 2147483646 w 14699"/>
              <a:gd name="T67" fmla="*/ 2147483646 h 1886"/>
              <a:gd name="T68" fmla="*/ 2147483646 w 14699"/>
              <a:gd name="T69" fmla="*/ 2147483646 h 1886"/>
              <a:gd name="T70" fmla="*/ 2147483646 w 14699"/>
              <a:gd name="T71" fmla="*/ 2147483646 h 1886"/>
              <a:gd name="T72" fmla="*/ 2147483646 w 14699"/>
              <a:gd name="T73" fmla="*/ 2147483646 h 1886"/>
              <a:gd name="T74" fmla="*/ 2147483646 w 14699"/>
              <a:gd name="T75" fmla="*/ 2147483646 h 1886"/>
              <a:gd name="T76" fmla="*/ 2147483646 w 14699"/>
              <a:gd name="T77" fmla="*/ 2147483646 h 1886"/>
              <a:gd name="T78" fmla="*/ 2147483646 w 14699"/>
              <a:gd name="T79" fmla="*/ 2147483646 h 1886"/>
              <a:gd name="T80" fmla="*/ 2147483646 w 14699"/>
              <a:gd name="T81" fmla="*/ 2147483646 h 1886"/>
              <a:gd name="T82" fmla="*/ 2147483646 w 14699"/>
              <a:gd name="T83" fmla="*/ 2147483646 h 1886"/>
              <a:gd name="T84" fmla="*/ 2147483646 w 14699"/>
              <a:gd name="T85" fmla="*/ 2147483646 h 1886"/>
              <a:gd name="T86" fmla="*/ 2147483646 w 14699"/>
              <a:gd name="T87" fmla="*/ 2147483646 h 1886"/>
              <a:gd name="T88" fmla="*/ 2147483646 w 14699"/>
              <a:gd name="T89" fmla="*/ 2147483646 h 1886"/>
              <a:gd name="T90" fmla="*/ 2147483646 w 14699"/>
              <a:gd name="T91" fmla="*/ 2147483646 h 1886"/>
              <a:gd name="T92" fmla="*/ 2147483646 w 14699"/>
              <a:gd name="T93" fmla="*/ 2147483646 h 1886"/>
              <a:gd name="T94" fmla="*/ 2147483646 w 14699"/>
              <a:gd name="T95" fmla="*/ 2147483646 h 1886"/>
              <a:gd name="T96" fmla="*/ 2147483646 w 14699"/>
              <a:gd name="T97" fmla="*/ 2147483646 h 1886"/>
              <a:gd name="T98" fmla="*/ 2147483646 w 14699"/>
              <a:gd name="T99" fmla="*/ 2147483646 h 18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4699" h="1886">
                <a:moveTo>
                  <a:pt x="0" y="1011"/>
                </a:moveTo>
                <a:cubicBezTo>
                  <a:pt x="21" y="505"/>
                  <a:pt x="43" y="0"/>
                  <a:pt x="87" y="146"/>
                </a:cubicBezTo>
                <a:cubicBezTo>
                  <a:pt x="131" y="292"/>
                  <a:pt x="203" y="1885"/>
                  <a:pt x="262" y="1885"/>
                </a:cubicBezTo>
                <a:cubicBezTo>
                  <a:pt x="321" y="1885"/>
                  <a:pt x="382" y="147"/>
                  <a:pt x="441" y="146"/>
                </a:cubicBezTo>
                <a:cubicBezTo>
                  <a:pt x="500" y="145"/>
                  <a:pt x="557" y="1881"/>
                  <a:pt x="615" y="1881"/>
                </a:cubicBezTo>
                <a:cubicBezTo>
                  <a:pt x="673" y="1881"/>
                  <a:pt x="732" y="145"/>
                  <a:pt x="790" y="146"/>
                </a:cubicBezTo>
                <a:cubicBezTo>
                  <a:pt x="848" y="147"/>
                  <a:pt x="914" y="1885"/>
                  <a:pt x="965" y="1885"/>
                </a:cubicBezTo>
                <a:cubicBezTo>
                  <a:pt x="1016" y="1885"/>
                  <a:pt x="1061" y="147"/>
                  <a:pt x="1098" y="146"/>
                </a:cubicBezTo>
                <a:cubicBezTo>
                  <a:pt x="1135" y="145"/>
                  <a:pt x="1160" y="1882"/>
                  <a:pt x="1190" y="1881"/>
                </a:cubicBezTo>
                <a:cubicBezTo>
                  <a:pt x="1220" y="1880"/>
                  <a:pt x="1251" y="140"/>
                  <a:pt x="1281" y="141"/>
                </a:cubicBezTo>
                <a:cubicBezTo>
                  <a:pt x="1311" y="142"/>
                  <a:pt x="1339" y="1884"/>
                  <a:pt x="1369" y="1885"/>
                </a:cubicBezTo>
                <a:cubicBezTo>
                  <a:pt x="1399" y="1886"/>
                  <a:pt x="1430" y="146"/>
                  <a:pt x="1460" y="146"/>
                </a:cubicBezTo>
                <a:cubicBezTo>
                  <a:pt x="1490" y="146"/>
                  <a:pt x="1522" y="1885"/>
                  <a:pt x="1552" y="1885"/>
                </a:cubicBezTo>
                <a:cubicBezTo>
                  <a:pt x="1582" y="1885"/>
                  <a:pt x="1613" y="146"/>
                  <a:pt x="1643" y="146"/>
                </a:cubicBezTo>
                <a:cubicBezTo>
                  <a:pt x="1673" y="146"/>
                  <a:pt x="1705" y="1885"/>
                  <a:pt x="1735" y="1885"/>
                </a:cubicBezTo>
                <a:cubicBezTo>
                  <a:pt x="1765" y="1885"/>
                  <a:pt x="1792" y="147"/>
                  <a:pt x="1822" y="146"/>
                </a:cubicBezTo>
                <a:cubicBezTo>
                  <a:pt x="1852" y="145"/>
                  <a:pt x="1887" y="1880"/>
                  <a:pt x="1918" y="1881"/>
                </a:cubicBezTo>
                <a:cubicBezTo>
                  <a:pt x="1949" y="1882"/>
                  <a:pt x="1976" y="150"/>
                  <a:pt x="2006" y="150"/>
                </a:cubicBezTo>
                <a:cubicBezTo>
                  <a:pt x="2036" y="150"/>
                  <a:pt x="2067" y="1882"/>
                  <a:pt x="2097" y="1881"/>
                </a:cubicBezTo>
                <a:cubicBezTo>
                  <a:pt x="2127" y="1880"/>
                  <a:pt x="2159" y="146"/>
                  <a:pt x="2189" y="146"/>
                </a:cubicBezTo>
                <a:cubicBezTo>
                  <a:pt x="2219" y="146"/>
                  <a:pt x="2246" y="1881"/>
                  <a:pt x="2276" y="1881"/>
                </a:cubicBezTo>
                <a:cubicBezTo>
                  <a:pt x="2306" y="1881"/>
                  <a:pt x="2331" y="145"/>
                  <a:pt x="2368" y="146"/>
                </a:cubicBezTo>
                <a:cubicBezTo>
                  <a:pt x="2405" y="147"/>
                  <a:pt x="2450" y="1885"/>
                  <a:pt x="2501" y="1885"/>
                </a:cubicBezTo>
                <a:cubicBezTo>
                  <a:pt x="2552" y="1885"/>
                  <a:pt x="2618" y="146"/>
                  <a:pt x="2676" y="146"/>
                </a:cubicBezTo>
                <a:cubicBezTo>
                  <a:pt x="2734" y="146"/>
                  <a:pt x="2792" y="1885"/>
                  <a:pt x="2850" y="1885"/>
                </a:cubicBezTo>
                <a:cubicBezTo>
                  <a:pt x="2908" y="1885"/>
                  <a:pt x="2966" y="147"/>
                  <a:pt x="3025" y="146"/>
                </a:cubicBezTo>
                <a:cubicBezTo>
                  <a:pt x="3084" y="145"/>
                  <a:pt x="3145" y="1881"/>
                  <a:pt x="3204" y="1881"/>
                </a:cubicBezTo>
                <a:cubicBezTo>
                  <a:pt x="3263" y="1881"/>
                  <a:pt x="3315" y="146"/>
                  <a:pt x="3379" y="146"/>
                </a:cubicBezTo>
                <a:cubicBezTo>
                  <a:pt x="3443" y="146"/>
                  <a:pt x="3517" y="1881"/>
                  <a:pt x="3591" y="1881"/>
                </a:cubicBezTo>
                <a:cubicBezTo>
                  <a:pt x="3665" y="1881"/>
                  <a:pt x="3746" y="146"/>
                  <a:pt x="3824" y="146"/>
                </a:cubicBezTo>
                <a:cubicBezTo>
                  <a:pt x="3902" y="146"/>
                  <a:pt x="3983" y="1880"/>
                  <a:pt x="4062" y="1881"/>
                </a:cubicBezTo>
                <a:cubicBezTo>
                  <a:pt x="4141" y="1882"/>
                  <a:pt x="4220" y="149"/>
                  <a:pt x="4299" y="150"/>
                </a:cubicBezTo>
                <a:cubicBezTo>
                  <a:pt x="4378" y="151"/>
                  <a:pt x="4456" y="1886"/>
                  <a:pt x="4536" y="1885"/>
                </a:cubicBezTo>
                <a:cubicBezTo>
                  <a:pt x="4616" y="1884"/>
                  <a:pt x="4697" y="146"/>
                  <a:pt x="4777" y="146"/>
                </a:cubicBezTo>
                <a:cubicBezTo>
                  <a:pt x="4857" y="146"/>
                  <a:pt x="4936" y="1885"/>
                  <a:pt x="5015" y="1885"/>
                </a:cubicBezTo>
                <a:cubicBezTo>
                  <a:pt x="5094" y="1885"/>
                  <a:pt x="5172" y="146"/>
                  <a:pt x="5252" y="146"/>
                </a:cubicBezTo>
                <a:cubicBezTo>
                  <a:pt x="5332" y="146"/>
                  <a:pt x="5419" y="1885"/>
                  <a:pt x="5493" y="1885"/>
                </a:cubicBezTo>
                <a:cubicBezTo>
                  <a:pt x="5567" y="1885"/>
                  <a:pt x="5633" y="147"/>
                  <a:pt x="5697" y="146"/>
                </a:cubicBezTo>
                <a:cubicBezTo>
                  <a:pt x="5761" y="145"/>
                  <a:pt x="5817" y="1877"/>
                  <a:pt x="5876" y="1877"/>
                </a:cubicBezTo>
                <a:cubicBezTo>
                  <a:pt x="5935" y="1877"/>
                  <a:pt x="5993" y="145"/>
                  <a:pt x="6051" y="146"/>
                </a:cubicBezTo>
                <a:cubicBezTo>
                  <a:pt x="6109" y="147"/>
                  <a:pt x="6162" y="1884"/>
                  <a:pt x="6222" y="1885"/>
                </a:cubicBezTo>
                <a:cubicBezTo>
                  <a:pt x="6282" y="1886"/>
                  <a:pt x="6350" y="151"/>
                  <a:pt x="6409" y="150"/>
                </a:cubicBezTo>
                <a:cubicBezTo>
                  <a:pt x="6468" y="149"/>
                  <a:pt x="6528" y="1881"/>
                  <a:pt x="6579" y="1881"/>
                </a:cubicBezTo>
                <a:cubicBezTo>
                  <a:pt x="6630" y="1881"/>
                  <a:pt x="6676" y="149"/>
                  <a:pt x="6713" y="150"/>
                </a:cubicBezTo>
                <a:cubicBezTo>
                  <a:pt x="6750" y="151"/>
                  <a:pt x="6774" y="1884"/>
                  <a:pt x="6804" y="1885"/>
                </a:cubicBezTo>
                <a:cubicBezTo>
                  <a:pt x="6834" y="1886"/>
                  <a:pt x="6866" y="154"/>
                  <a:pt x="6896" y="154"/>
                </a:cubicBezTo>
                <a:cubicBezTo>
                  <a:pt x="6926" y="154"/>
                  <a:pt x="6953" y="1886"/>
                  <a:pt x="6983" y="1885"/>
                </a:cubicBezTo>
                <a:cubicBezTo>
                  <a:pt x="7013" y="1884"/>
                  <a:pt x="7048" y="150"/>
                  <a:pt x="7079" y="150"/>
                </a:cubicBezTo>
                <a:cubicBezTo>
                  <a:pt x="7110" y="150"/>
                  <a:pt x="7139" y="1885"/>
                  <a:pt x="7170" y="1885"/>
                </a:cubicBezTo>
                <a:cubicBezTo>
                  <a:pt x="7201" y="1885"/>
                  <a:pt x="7236" y="151"/>
                  <a:pt x="7266" y="150"/>
                </a:cubicBezTo>
                <a:cubicBezTo>
                  <a:pt x="7296" y="149"/>
                  <a:pt x="7321" y="1882"/>
                  <a:pt x="7349" y="1881"/>
                </a:cubicBezTo>
                <a:cubicBezTo>
                  <a:pt x="7377" y="1880"/>
                  <a:pt x="7407" y="146"/>
                  <a:pt x="7437" y="146"/>
                </a:cubicBezTo>
                <a:cubicBezTo>
                  <a:pt x="7467" y="146"/>
                  <a:pt x="7498" y="1881"/>
                  <a:pt x="7528" y="1881"/>
                </a:cubicBezTo>
                <a:cubicBezTo>
                  <a:pt x="7558" y="1881"/>
                  <a:pt x="7590" y="145"/>
                  <a:pt x="7620" y="146"/>
                </a:cubicBezTo>
                <a:cubicBezTo>
                  <a:pt x="7650" y="147"/>
                  <a:pt x="7681" y="1885"/>
                  <a:pt x="7711" y="1885"/>
                </a:cubicBezTo>
                <a:cubicBezTo>
                  <a:pt x="7741" y="1885"/>
                  <a:pt x="7769" y="146"/>
                  <a:pt x="7799" y="146"/>
                </a:cubicBezTo>
                <a:cubicBezTo>
                  <a:pt x="7829" y="146"/>
                  <a:pt x="7860" y="1885"/>
                  <a:pt x="7890" y="1885"/>
                </a:cubicBezTo>
                <a:cubicBezTo>
                  <a:pt x="7920" y="1885"/>
                  <a:pt x="7945" y="146"/>
                  <a:pt x="7982" y="146"/>
                </a:cubicBezTo>
                <a:cubicBezTo>
                  <a:pt x="8019" y="146"/>
                  <a:pt x="8064" y="1884"/>
                  <a:pt x="8115" y="1885"/>
                </a:cubicBezTo>
                <a:cubicBezTo>
                  <a:pt x="8166" y="1886"/>
                  <a:pt x="8232" y="150"/>
                  <a:pt x="8290" y="150"/>
                </a:cubicBezTo>
                <a:cubicBezTo>
                  <a:pt x="8348" y="150"/>
                  <a:pt x="8406" y="1886"/>
                  <a:pt x="8465" y="1885"/>
                </a:cubicBezTo>
                <a:cubicBezTo>
                  <a:pt x="8524" y="1884"/>
                  <a:pt x="8586" y="146"/>
                  <a:pt x="8644" y="146"/>
                </a:cubicBezTo>
                <a:cubicBezTo>
                  <a:pt x="8702" y="146"/>
                  <a:pt x="8755" y="1885"/>
                  <a:pt x="8814" y="1885"/>
                </a:cubicBezTo>
                <a:cubicBezTo>
                  <a:pt x="8873" y="1885"/>
                  <a:pt x="8933" y="146"/>
                  <a:pt x="8997" y="146"/>
                </a:cubicBezTo>
                <a:cubicBezTo>
                  <a:pt x="9061" y="146"/>
                  <a:pt x="9128" y="1885"/>
                  <a:pt x="9201" y="1885"/>
                </a:cubicBezTo>
                <a:cubicBezTo>
                  <a:pt x="9274" y="1885"/>
                  <a:pt x="9355" y="147"/>
                  <a:pt x="9434" y="146"/>
                </a:cubicBezTo>
                <a:cubicBezTo>
                  <a:pt x="9513" y="145"/>
                  <a:pt x="9597" y="1881"/>
                  <a:pt x="9676" y="1881"/>
                </a:cubicBezTo>
                <a:cubicBezTo>
                  <a:pt x="9755" y="1881"/>
                  <a:pt x="9830" y="145"/>
                  <a:pt x="9909" y="146"/>
                </a:cubicBezTo>
                <a:cubicBezTo>
                  <a:pt x="9988" y="147"/>
                  <a:pt x="10070" y="1884"/>
                  <a:pt x="10150" y="1885"/>
                </a:cubicBezTo>
                <a:cubicBezTo>
                  <a:pt x="10230" y="1886"/>
                  <a:pt x="10309" y="150"/>
                  <a:pt x="10388" y="150"/>
                </a:cubicBezTo>
                <a:cubicBezTo>
                  <a:pt x="10467" y="150"/>
                  <a:pt x="10545" y="1886"/>
                  <a:pt x="10625" y="1885"/>
                </a:cubicBezTo>
                <a:cubicBezTo>
                  <a:pt x="10705" y="1884"/>
                  <a:pt x="10786" y="141"/>
                  <a:pt x="10866" y="141"/>
                </a:cubicBezTo>
                <a:cubicBezTo>
                  <a:pt x="10946" y="141"/>
                  <a:pt x="11033" y="1884"/>
                  <a:pt x="11108" y="1885"/>
                </a:cubicBezTo>
                <a:cubicBezTo>
                  <a:pt x="11183" y="1886"/>
                  <a:pt x="11252" y="151"/>
                  <a:pt x="11316" y="150"/>
                </a:cubicBezTo>
                <a:cubicBezTo>
                  <a:pt x="11380" y="149"/>
                  <a:pt x="11431" y="1882"/>
                  <a:pt x="11490" y="1881"/>
                </a:cubicBezTo>
                <a:cubicBezTo>
                  <a:pt x="11549" y="1880"/>
                  <a:pt x="11611" y="145"/>
                  <a:pt x="11669" y="146"/>
                </a:cubicBezTo>
                <a:cubicBezTo>
                  <a:pt x="11727" y="147"/>
                  <a:pt x="11782" y="1884"/>
                  <a:pt x="11840" y="1885"/>
                </a:cubicBezTo>
                <a:cubicBezTo>
                  <a:pt x="11898" y="1886"/>
                  <a:pt x="11956" y="150"/>
                  <a:pt x="12015" y="150"/>
                </a:cubicBezTo>
                <a:cubicBezTo>
                  <a:pt x="12074" y="150"/>
                  <a:pt x="12142" y="1886"/>
                  <a:pt x="12194" y="1885"/>
                </a:cubicBezTo>
                <a:cubicBezTo>
                  <a:pt x="12246" y="1884"/>
                  <a:pt x="12290" y="146"/>
                  <a:pt x="12327" y="146"/>
                </a:cubicBezTo>
                <a:cubicBezTo>
                  <a:pt x="12364" y="146"/>
                  <a:pt x="12389" y="1885"/>
                  <a:pt x="12419" y="1885"/>
                </a:cubicBezTo>
                <a:cubicBezTo>
                  <a:pt x="12449" y="1885"/>
                  <a:pt x="12480" y="146"/>
                  <a:pt x="12510" y="146"/>
                </a:cubicBezTo>
                <a:cubicBezTo>
                  <a:pt x="12540" y="146"/>
                  <a:pt x="12567" y="1885"/>
                  <a:pt x="12597" y="1885"/>
                </a:cubicBezTo>
                <a:cubicBezTo>
                  <a:pt x="12627" y="1885"/>
                  <a:pt x="12658" y="147"/>
                  <a:pt x="12689" y="146"/>
                </a:cubicBezTo>
                <a:cubicBezTo>
                  <a:pt x="12720" y="145"/>
                  <a:pt x="12751" y="1881"/>
                  <a:pt x="12781" y="1881"/>
                </a:cubicBezTo>
                <a:cubicBezTo>
                  <a:pt x="12811" y="1881"/>
                  <a:pt x="12842" y="145"/>
                  <a:pt x="12872" y="146"/>
                </a:cubicBezTo>
                <a:cubicBezTo>
                  <a:pt x="12902" y="147"/>
                  <a:pt x="12930" y="1885"/>
                  <a:pt x="12960" y="1885"/>
                </a:cubicBezTo>
                <a:cubicBezTo>
                  <a:pt x="12990" y="1885"/>
                  <a:pt x="13021" y="146"/>
                  <a:pt x="13051" y="146"/>
                </a:cubicBezTo>
                <a:cubicBezTo>
                  <a:pt x="13081" y="146"/>
                  <a:pt x="13113" y="1885"/>
                  <a:pt x="13143" y="1885"/>
                </a:cubicBezTo>
                <a:cubicBezTo>
                  <a:pt x="13173" y="1885"/>
                  <a:pt x="13204" y="146"/>
                  <a:pt x="13234" y="146"/>
                </a:cubicBezTo>
                <a:cubicBezTo>
                  <a:pt x="13264" y="146"/>
                  <a:pt x="13296" y="1884"/>
                  <a:pt x="13326" y="1885"/>
                </a:cubicBezTo>
                <a:cubicBezTo>
                  <a:pt x="13356" y="1886"/>
                  <a:pt x="13385" y="150"/>
                  <a:pt x="13413" y="150"/>
                </a:cubicBezTo>
                <a:cubicBezTo>
                  <a:pt x="13441" y="150"/>
                  <a:pt x="13466" y="1885"/>
                  <a:pt x="13496" y="1885"/>
                </a:cubicBezTo>
                <a:cubicBezTo>
                  <a:pt x="13526" y="1885"/>
                  <a:pt x="13557" y="151"/>
                  <a:pt x="13596" y="150"/>
                </a:cubicBezTo>
                <a:cubicBezTo>
                  <a:pt x="13635" y="149"/>
                  <a:pt x="13678" y="1881"/>
                  <a:pt x="13729" y="1881"/>
                </a:cubicBezTo>
                <a:cubicBezTo>
                  <a:pt x="13780" y="1881"/>
                  <a:pt x="13846" y="149"/>
                  <a:pt x="13904" y="150"/>
                </a:cubicBezTo>
                <a:cubicBezTo>
                  <a:pt x="13962" y="151"/>
                  <a:pt x="14020" y="1885"/>
                  <a:pt x="14079" y="1885"/>
                </a:cubicBezTo>
                <a:cubicBezTo>
                  <a:pt x="14138" y="1885"/>
                  <a:pt x="14199" y="151"/>
                  <a:pt x="14258" y="150"/>
                </a:cubicBezTo>
                <a:cubicBezTo>
                  <a:pt x="14317" y="149"/>
                  <a:pt x="14375" y="1881"/>
                  <a:pt x="14433" y="1881"/>
                </a:cubicBezTo>
                <a:cubicBezTo>
                  <a:pt x="14491" y="1881"/>
                  <a:pt x="14564" y="295"/>
                  <a:pt x="14608" y="150"/>
                </a:cubicBezTo>
                <a:cubicBezTo>
                  <a:pt x="14652" y="5"/>
                  <a:pt x="14675" y="508"/>
                  <a:pt x="14699" y="1011"/>
                </a:cubicBez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6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F4BCBBE3-C944-4508-8CAB-346C467248C5}"/>
              </a:ext>
            </a:extLst>
          </p:cNvPr>
          <p:cNvSpPr>
            <a:spLocks noGrp="1" noChangeArrowheads="1"/>
          </p:cNvSpPr>
          <p:nvPr>
            <p:ph type="title"/>
          </p:nvPr>
        </p:nvSpPr>
        <p:spPr>
          <a:xfrm>
            <a:off x="0" y="0"/>
            <a:ext cx="9144000" cy="822325"/>
          </a:xfrm>
        </p:spPr>
        <p:txBody>
          <a:bodyPr/>
          <a:lstStyle/>
          <a:p>
            <a:r>
              <a:rPr lang="en-US" altLang="en-US"/>
              <a:t>Spacetime: Einstein</a:t>
            </a:r>
          </a:p>
        </p:txBody>
      </p:sp>
      <p:sp>
        <p:nvSpPr>
          <p:cNvPr id="3" name="Content Placeholder 2">
            <a:extLst>
              <a:ext uri="{FF2B5EF4-FFF2-40B4-BE49-F238E27FC236}">
                <a16:creationId xmlns:a16="http://schemas.microsoft.com/office/drawing/2014/main" id="{CF947DF8-9F1F-4689-97FB-17454B429ADE}"/>
              </a:ext>
            </a:extLst>
          </p:cNvPr>
          <p:cNvSpPr>
            <a:spLocks noGrp="1"/>
          </p:cNvSpPr>
          <p:nvPr>
            <p:ph idx="1"/>
          </p:nvPr>
        </p:nvSpPr>
        <p:spPr>
          <a:xfrm>
            <a:off x="274638" y="914400"/>
            <a:ext cx="8594725" cy="5668963"/>
          </a:xfrm>
        </p:spPr>
        <p:txBody>
          <a:bodyPr/>
          <a:lstStyle/>
          <a:p>
            <a:pPr>
              <a:defRPr/>
            </a:pPr>
            <a:r>
              <a:rPr lang="en-US" dirty="0"/>
              <a:t> Space is a fabric (in 3D, a “fluid”)</a:t>
            </a:r>
          </a:p>
          <a:p>
            <a:pPr marL="0" indent="0">
              <a:buFont typeface="Wingdings" panose="05000000000000000000" pitchFamily="2" charset="2"/>
              <a:buNone/>
              <a:defRPr/>
            </a:pPr>
            <a:r>
              <a:rPr lang="en-US" dirty="0"/>
              <a:t>                           … something not nothing!!</a:t>
            </a:r>
            <a:endParaRPr lang="en-US" sz="900" dirty="0"/>
          </a:p>
          <a:p>
            <a:pPr marL="0" indent="0">
              <a:buFont typeface="Wingdings" panose="05000000000000000000" pitchFamily="2" charset="2"/>
              <a:buNone/>
              <a:defRPr/>
            </a:pPr>
            <a:r>
              <a:rPr lang="en-US" dirty="0">
                <a:sym typeface="Symbol"/>
              </a:rPr>
              <a:t> </a:t>
            </a:r>
            <a:r>
              <a:rPr lang="en-US" dirty="0"/>
              <a:t>Gravitational disturbances will propagate</a:t>
            </a:r>
          </a:p>
          <a:p>
            <a:pPr lvl="1">
              <a:defRPr/>
            </a:pPr>
            <a:r>
              <a:rPr lang="en-US" dirty="0"/>
              <a:t> Gravitational waves </a:t>
            </a:r>
          </a:p>
          <a:p>
            <a:pPr lvl="2">
              <a:defRPr/>
            </a:pPr>
            <a:r>
              <a:rPr lang="en-US" dirty="0"/>
              <a:t> move at c = 300,000 km/s = 186,000 mi/s</a:t>
            </a:r>
          </a:p>
          <a:p>
            <a:pPr lvl="2">
              <a:defRPr/>
            </a:pPr>
            <a:r>
              <a:rPr lang="en-US" dirty="0"/>
              <a:t> the fabric of space contracting and expanding</a:t>
            </a:r>
          </a:p>
          <a:p>
            <a:pPr lvl="2">
              <a:defRPr/>
            </a:pPr>
            <a:r>
              <a:rPr lang="en-US" dirty="0"/>
              <a:t> nothing reflects, refracts or absorbs them</a:t>
            </a:r>
          </a:p>
          <a:p>
            <a:pPr lvl="2">
              <a:defRPr/>
            </a:pPr>
            <a:r>
              <a:rPr lang="en-US" dirty="0"/>
              <a:t> shaped by the physics that creates them</a:t>
            </a:r>
          </a:p>
          <a:p>
            <a:pPr>
              <a:defRPr/>
            </a:pPr>
            <a:endParaRPr lang="en-US" dirty="0"/>
          </a:p>
        </p:txBody>
      </p:sp>
      <p:grpSp>
        <p:nvGrpSpPr>
          <p:cNvPr id="5" name="Group 4">
            <a:extLst>
              <a:ext uri="{FF2B5EF4-FFF2-40B4-BE49-F238E27FC236}">
                <a16:creationId xmlns:a16="http://schemas.microsoft.com/office/drawing/2014/main" id="{94D7C544-5419-478D-B063-84485DF3E360}"/>
              </a:ext>
            </a:extLst>
          </p:cNvPr>
          <p:cNvGrpSpPr>
            <a:grpSpLocks/>
          </p:cNvGrpSpPr>
          <p:nvPr/>
        </p:nvGrpSpPr>
        <p:grpSpPr bwMode="auto">
          <a:xfrm>
            <a:off x="0" y="5284788"/>
            <a:ext cx="27790775" cy="1122362"/>
            <a:chOff x="-6297753" y="4270036"/>
            <a:chExt cx="27790140" cy="1122694"/>
          </a:xfrm>
        </p:grpSpPr>
        <p:cxnSp>
          <p:nvCxnSpPr>
            <p:cNvPr id="6" name="Straight Connector 5">
              <a:extLst>
                <a:ext uri="{FF2B5EF4-FFF2-40B4-BE49-F238E27FC236}">
                  <a16:creationId xmlns:a16="http://schemas.microsoft.com/office/drawing/2014/main" id="{DA62B1A3-B076-4D73-9A53-06CB418136E2}"/>
                </a:ext>
              </a:extLst>
            </p:cNvPr>
            <p:cNvCxnSpPr/>
            <p:nvPr/>
          </p:nvCxnSpPr>
          <p:spPr>
            <a:xfrm flipV="1">
              <a:off x="-6297753" y="4833765"/>
              <a:ext cx="932635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7417" name="Group 6">
              <a:extLst>
                <a:ext uri="{FF2B5EF4-FFF2-40B4-BE49-F238E27FC236}">
                  <a16:creationId xmlns:a16="http://schemas.microsoft.com/office/drawing/2014/main" id="{CDEEA50A-6582-44B0-8001-0ABA8F9A3F1A}"/>
                </a:ext>
              </a:extLst>
            </p:cNvPr>
            <p:cNvGrpSpPr>
              <a:grpSpLocks/>
            </p:cNvGrpSpPr>
            <p:nvPr/>
          </p:nvGrpSpPr>
          <p:grpSpPr bwMode="auto">
            <a:xfrm>
              <a:off x="3028153" y="4270036"/>
              <a:ext cx="18464234" cy="1122694"/>
              <a:chOff x="-2275367" y="4635796"/>
              <a:chExt cx="18464234" cy="1122694"/>
            </a:xfrm>
          </p:grpSpPr>
          <p:sp>
            <p:nvSpPr>
              <p:cNvPr id="17418" name="Freeform 2">
                <a:extLst>
                  <a:ext uri="{FF2B5EF4-FFF2-40B4-BE49-F238E27FC236}">
                    <a16:creationId xmlns:a16="http://schemas.microsoft.com/office/drawing/2014/main" id="{301A9775-DF88-469F-B0E4-464C944846BC}"/>
                  </a:ext>
                </a:extLst>
              </p:cNvPr>
              <p:cNvSpPr>
                <a:spLocks/>
              </p:cNvSpPr>
              <p:nvPr/>
            </p:nvSpPr>
            <p:spPr bwMode="auto">
              <a:xfrm>
                <a:off x="-2275367" y="4635796"/>
                <a:ext cx="9144000" cy="1122694"/>
              </a:xfrm>
              <a:custGeom>
                <a:avLst/>
                <a:gdLst>
                  <a:gd name="T0" fmla="*/ 0 w 9861"/>
                  <a:gd name="T1" fmla="*/ 2147483646 h 4987"/>
                  <a:gd name="T2" fmla="*/ 2147483646 w 9861"/>
                  <a:gd name="T3" fmla="*/ 2147483646 h 4987"/>
                  <a:gd name="T4" fmla="*/ 2147483646 w 9861"/>
                  <a:gd name="T5" fmla="*/ 2147483646 h 4987"/>
                  <a:gd name="T6" fmla="*/ 2147483646 w 9861"/>
                  <a:gd name="T7" fmla="*/ 2147483646 h 4987"/>
                  <a:gd name="T8" fmla="*/ 2147483646 w 9861"/>
                  <a:gd name="T9" fmla="*/ 2147483646 h 4987"/>
                  <a:gd name="T10" fmla="*/ 2147483646 w 9861"/>
                  <a:gd name="T11" fmla="*/ 2147483646 h 4987"/>
                  <a:gd name="T12" fmla="*/ 2147483646 w 9861"/>
                  <a:gd name="T13" fmla="*/ 2147483646 h 4987"/>
                  <a:gd name="T14" fmla="*/ 2147483646 w 9861"/>
                  <a:gd name="T15" fmla="*/ 2147483646 h 4987"/>
                  <a:gd name="T16" fmla="*/ 2147483646 w 9861"/>
                  <a:gd name="T17" fmla="*/ 2147483646 h 4987"/>
                  <a:gd name="T18" fmla="*/ 2147483646 w 9861"/>
                  <a:gd name="T19" fmla="*/ 2147483646 h 4987"/>
                  <a:gd name="T20" fmla="*/ 2147483646 w 9861"/>
                  <a:gd name="T21" fmla="*/ 2147483646 h 4987"/>
                  <a:gd name="T22" fmla="*/ 2147483646 w 9861"/>
                  <a:gd name="T23" fmla="*/ 2147483646 h 4987"/>
                  <a:gd name="T24" fmla="*/ 2147483646 w 9861"/>
                  <a:gd name="T25" fmla="*/ 2147483646 h 4987"/>
                  <a:gd name="T26" fmla="*/ 2147483646 w 9861"/>
                  <a:gd name="T27" fmla="*/ 2147483646 h 4987"/>
                  <a:gd name="T28" fmla="*/ 2147483646 w 9861"/>
                  <a:gd name="T29" fmla="*/ 2147483646 h 4987"/>
                  <a:gd name="T30" fmla="*/ 2147483646 w 9861"/>
                  <a:gd name="T31" fmla="*/ 2147483646 h 4987"/>
                  <a:gd name="T32" fmla="*/ 2147483646 w 9861"/>
                  <a:gd name="T33" fmla="*/ 0 h 4987"/>
                  <a:gd name="T34" fmla="*/ 2147483646 w 9861"/>
                  <a:gd name="T35" fmla="*/ 2147483646 h 4987"/>
                  <a:gd name="T36" fmla="*/ 2147483646 w 9861"/>
                  <a:gd name="T37" fmla="*/ 2147483646 h 4987"/>
                  <a:gd name="T38" fmla="*/ 2147483646 w 9861"/>
                  <a:gd name="T39" fmla="*/ 2147483646 h 4987"/>
                  <a:gd name="T40" fmla="*/ 2147483646 w 9861"/>
                  <a:gd name="T41" fmla="*/ 2147483646 h 4987"/>
                  <a:gd name="T42" fmla="*/ 2147483646 w 9861"/>
                  <a:gd name="T43" fmla="*/ 2147483646 h 4987"/>
                  <a:gd name="T44" fmla="*/ 2147483646 w 9861"/>
                  <a:gd name="T45" fmla="*/ 2147483646 h 4987"/>
                  <a:gd name="T46" fmla="*/ 2147483646 w 9861"/>
                  <a:gd name="T47" fmla="*/ 2147483646 h 4987"/>
                  <a:gd name="T48" fmla="*/ 2147483646 w 9861"/>
                  <a:gd name="T49" fmla="*/ 2147483646 h 4987"/>
                  <a:gd name="T50" fmla="*/ 2147483646 w 9861"/>
                  <a:gd name="T51" fmla="*/ 2147483646 h 4987"/>
                  <a:gd name="T52" fmla="*/ 2147483646 w 9861"/>
                  <a:gd name="T53" fmla="*/ 2147483646 h 4987"/>
                  <a:gd name="T54" fmla="*/ 2147483646 w 9861"/>
                  <a:gd name="T55" fmla="*/ 2147483646 h 4987"/>
                  <a:gd name="T56" fmla="*/ 2147483646 w 9861"/>
                  <a:gd name="T57" fmla="*/ 2147483646 h 4987"/>
                  <a:gd name="T58" fmla="*/ 2147483646 w 9861"/>
                  <a:gd name="T59" fmla="*/ 2147483646 h 4987"/>
                  <a:gd name="T60" fmla="*/ 2147483646 w 9861"/>
                  <a:gd name="T61" fmla="*/ 2147483646 h 4987"/>
                  <a:gd name="T62" fmla="*/ 2147483646 w 9861"/>
                  <a:gd name="T63" fmla="*/ 2147483646 h 4987"/>
                  <a:gd name="T64" fmla="*/ 2147483646 w 9861"/>
                  <a:gd name="T65" fmla="*/ 2147483646 h 49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861" h="4987">
                    <a:moveTo>
                      <a:pt x="0" y="2498"/>
                    </a:moveTo>
                    <a:cubicBezTo>
                      <a:pt x="110" y="2509"/>
                      <a:pt x="220" y="2521"/>
                      <a:pt x="321" y="2518"/>
                    </a:cubicBezTo>
                    <a:cubicBezTo>
                      <a:pt x="422" y="2515"/>
                      <a:pt x="508" y="2474"/>
                      <a:pt x="607" y="2477"/>
                    </a:cubicBezTo>
                    <a:cubicBezTo>
                      <a:pt x="706" y="2480"/>
                      <a:pt x="813" y="2548"/>
                      <a:pt x="914" y="2539"/>
                    </a:cubicBezTo>
                    <a:cubicBezTo>
                      <a:pt x="1015" y="2530"/>
                      <a:pt x="1114" y="2409"/>
                      <a:pt x="1215" y="2423"/>
                    </a:cubicBezTo>
                    <a:cubicBezTo>
                      <a:pt x="1316" y="2437"/>
                      <a:pt x="1418" y="2644"/>
                      <a:pt x="1522" y="2621"/>
                    </a:cubicBezTo>
                    <a:cubicBezTo>
                      <a:pt x="1626" y="2598"/>
                      <a:pt x="1738" y="2250"/>
                      <a:pt x="1843" y="2286"/>
                    </a:cubicBezTo>
                    <a:cubicBezTo>
                      <a:pt x="1948" y="2322"/>
                      <a:pt x="2048" y="2889"/>
                      <a:pt x="2150" y="2839"/>
                    </a:cubicBezTo>
                    <a:cubicBezTo>
                      <a:pt x="2252" y="2789"/>
                      <a:pt x="2356" y="1917"/>
                      <a:pt x="2457" y="1986"/>
                    </a:cubicBezTo>
                    <a:cubicBezTo>
                      <a:pt x="2558" y="2055"/>
                      <a:pt x="2652" y="3340"/>
                      <a:pt x="2757" y="3255"/>
                    </a:cubicBezTo>
                    <a:cubicBezTo>
                      <a:pt x="2862" y="3170"/>
                      <a:pt x="2978" y="1375"/>
                      <a:pt x="3085" y="1474"/>
                    </a:cubicBezTo>
                    <a:cubicBezTo>
                      <a:pt x="3192" y="1573"/>
                      <a:pt x="3297" y="3958"/>
                      <a:pt x="3399" y="3849"/>
                    </a:cubicBezTo>
                    <a:cubicBezTo>
                      <a:pt x="3501" y="3740"/>
                      <a:pt x="3597" y="710"/>
                      <a:pt x="3699" y="819"/>
                    </a:cubicBezTo>
                    <a:cubicBezTo>
                      <a:pt x="3801" y="928"/>
                      <a:pt x="3909" y="4602"/>
                      <a:pt x="4013" y="4504"/>
                    </a:cubicBezTo>
                    <a:cubicBezTo>
                      <a:pt x="4117" y="4406"/>
                      <a:pt x="4217" y="158"/>
                      <a:pt x="4320" y="232"/>
                    </a:cubicBezTo>
                    <a:cubicBezTo>
                      <a:pt x="4423" y="306"/>
                      <a:pt x="4532" y="4987"/>
                      <a:pt x="4634" y="4948"/>
                    </a:cubicBezTo>
                    <a:cubicBezTo>
                      <a:pt x="4736" y="4909"/>
                      <a:pt x="4831" y="0"/>
                      <a:pt x="4934" y="0"/>
                    </a:cubicBezTo>
                    <a:cubicBezTo>
                      <a:pt x="5037" y="0"/>
                      <a:pt x="5150" y="4912"/>
                      <a:pt x="5255" y="4948"/>
                    </a:cubicBezTo>
                    <a:cubicBezTo>
                      <a:pt x="5360" y="4984"/>
                      <a:pt x="5459" y="293"/>
                      <a:pt x="5562" y="218"/>
                    </a:cubicBezTo>
                    <a:cubicBezTo>
                      <a:pt x="5665" y="143"/>
                      <a:pt x="5773" y="4396"/>
                      <a:pt x="5876" y="4497"/>
                    </a:cubicBezTo>
                    <a:cubicBezTo>
                      <a:pt x="5979" y="4598"/>
                      <a:pt x="6080" y="934"/>
                      <a:pt x="6183" y="826"/>
                    </a:cubicBezTo>
                    <a:cubicBezTo>
                      <a:pt x="6286" y="718"/>
                      <a:pt x="6394" y="3739"/>
                      <a:pt x="6497" y="3849"/>
                    </a:cubicBezTo>
                    <a:cubicBezTo>
                      <a:pt x="6600" y="3959"/>
                      <a:pt x="6702" y="1588"/>
                      <a:pt x="6804" y="1488"/>
                    </a:cubicBezTo>
                    <a:cubicBezTo>
                      <a:pt x="6906" y="1388"/>
                      <a:pt x="7008" y="3166"/>
                      <a:pt x="7111" y="3249"/>
                    </a:cubicBezTo>
                    <a:cubicBezTo>
                      <a:pt x="7214" y="3332"/>
                      <a:pt x="7322" y="2054"/>
                      <a:pt x="7425" y="1986"/>
                    </a:cubicBezTo>
                    <a:cubicBezTo>
                      <a:pt x="7528" y="1918"/>
                      <a:pt x="7630" y="2789"/>
                      <a:pt x="7732" y="2839"/>
                    </a:cubicBezTo>
                    <a:cubicBezTo>
                      <a:pt x="7834" y="2889"/>
                      <a:pt x="7937" y="2320"/>
                      <a:pt x="8039" y="2286"/>
                    </a:cubicBezTo>
                    <a:cubicBezTo>
                      <a:pt x="8141" y="2252"/>
                      <a:pt x="8243" y="2610"/>
                      <a:pt x="8346" y="2634"/>
                    </a:cubicBezTo>
                    <a:cubicBezTo>
                      <a:pt x="8449" y="2658"/>
                      <a:pt x="8557" y="2446"/>
                      <a:pt x="8660" y="2430"/>
                    </a:cubicBezTo>
                    <a:cubicBezTo>
                      <a:pt x="8763" y="2414"/>
                      <a:pt x="8864" y="2532"/>
                      <a:pt x="8967" y="2539"/>
                    </a:cubicBezTo>
                    <a:cubicBezTo>
                      <a:pt x="9070" y="2546"/>
                      <a:pt x="9175" y="2476"/>
                      <a:pt x="9281" y="2471"/>
                    </a:cubicBezTo>
                    <a:cubicBezTo>
                      <a:pt x="9387" y="2466"/>
                      <a:pt x="9505" y="2508"/>
                      <a:pt x="9602" y="2511"/>
                    </a:cubicBezTo>
                    <a:cubicBezTo>
                      <a:pt x="9699" y="2514"/>
                      <a:pt x="9780" y="2502"/>
                      <a:pt x="9861" y="2491"/>
                    </a:cubicBezTo>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9" name="Straight Connector 8">
                <a:extLst>
                  <a:ext uri="{FF2B5EF4-FFF2-40B4-BE49-F238E27FC236}">
                    <a16:creationId xmlns:a16="http://schemas.microsoft.com/office/drawing/2014/main" id="{590F5C21-8D7C-4F6E-BF53-14AFA33CFE00}"/>
                  </a:ext>
                </a:extLst>
              </p:cNvPr>
              <p:cNvCxnSpPr/>
              <p:nvPr/>
            </p:nvCxnSpPr>
            <p:spPr>
              <a:xfrm flipV="1">
                <a:off x="6862518" y="5196349"/>
                <a:ext cx="9326349"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grpSp>
      </p:grpSp>
      <p:cxnSp>
        <p:nvCxnSpPr>
          <p:cNvPr id="10" name="Straight Connector 9">
            <a:extLst>
              <a:ext uri="{FF2B5EF4-FFF2-40B4-BE49-F238E27FC236}">
                <a16:creationId xmlns:a16="http://schemas.microsoft.com/office/drawing/2014/main" id="{9293B2BE-4BCA-4ABE-8DA5-3C88DDF6A3AF}"/>
              </a:ext>
            </a:extLst>
          </p:cNvPr>
          <p:cNvCxnSpPr/>
          <p:nvPr/>
        </p:nvCxnSpPr>
        <p:spPr>
          <a:xfrm>
            <a:off x="0" y="5854700"/>
            <a:ext cx="9144000"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A28DE90-4CCF-4D0E-AAA9-32DDE95CB026}"/>
              </a:ext>
            </a:extLst>
          </p:cNvPr>
          <p:cNvSpPr txBox="1"/>
          <p:nvPr/>
        </p:nvSpPr>
        <p:spPr>
          <a:xfrm>
            <a:off x="219075" y="5181600"/>
            <a:ext cx="4543425" cy="646113"/>
          </a:xfrm>
          <a:prstGeom prst="rect">
            <a:avLst/>
          </a:prstGeom>
          <a:noFill/>
        </p:spPr>
        <p:txBody>
          <a:bodyPr>
            <a:spAutoFit/>
          </a:bodyPr>
          <a:lstStyle/>
          <a:p>
            <a:pPr>
              <a:defRPr/>
            </a:pPr>
            <a:r>
              <a:rPr lang="en-US" sz="3600" dirty="0" err="1">
                <a:solidFill>
                  <a:srgbClr val="FFFFFF"/>
                </a:solidFill>
                <a:latin typeface="+mn-lt"/>
              </a:rPr>
              <a:t>Spacetime</a:t>
            </a:r>
            <a:r>
              <a:rPr lang="en-US" sz="3600" dirty="0">
                <a:solidFill>
                  <a:srgbClr val="FFFFFF"/>
                </a:solidFill>
                <a:latin typeface="+mn-lt"/>
              </a:rPr>
              <a:t> ripples!!</a:t>
            </a:r>
          </a:p>
        </p:txBody>
      </p:sp>
      <p:sp>
        <p:nvSpPr>
          <p:cNvPr id="12" name="TextBox 11">
            <a:extLst>
              <a:ext uri="{FF2B5EF4-FFF2-40B4-BE49-F238E27FC236}">
                <a16:creationId xmlns:a16="http://schemas.microsoft.com/office/drawing/2014/main" id="{F3A8DBAE-A3B7-4D2E-8DE2-C888D434362B}"/>
              </a:ext>
            </a:extLst>
          </p:cNvPr>
          <p:cNvSpPr txBox="1"/>
          <p:nvPr/>
        </p:nvSpPr>
        <p:spPr>
          <a:xfrm>
            <a:off x="3048000" y="5916613"/>
            <a:ext cx="6096000" cy="646112"/>
          </a:xfrm>
          <a:prstGeom prst="rect">
            <a:avLst/>
          </a:prstGeom>
          <a:noFill/>
        </p:spPr>
        <p:txBody>
          <a:bodyPr>
            <a:spAutoFit/>
          </a:bodyPr>
          <a:lstStyle/>
          <a:p>
            <a:pPr>
              <a:defRPr/>
            </a:pPr>
            <a:r>
              <a:rPr lang="en-US" sz="3600" dirty="0">
                <a:solidFill>
                  <a:srgbClr val="FFFFFF"/>
                </a:solidFill>
                <a:latin typeface="+mn-lt"/>
              </a:rPr>
              <a:t>Can we detect the ripples?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par>
                                <p:cTn id="9" presetID="22" presetClass="exit" presetSubtype="4" fill="hold" nodeType="withEffect">
                                  <p:stCondLst>
                                    <p:cond delay="0"/>
                                  </p:stCondLst>
                                  <p:childTnLst>
                                    <p:animEffect transition="out" filter="wipe(down)">
                                      <p:cBhvr>
                                        <p:cTn id="10" dur="4500"/>
                                        <p:tgtEl>
                                          <p:spTgt spid="10"/>
                                        </p:tgtEl>
                                      </p:cBhvr>
                                    </p:animEffect>
                                    <p:set>
                                      <p:cBhvr>
                                        <p:cTn id="11" dur="1" fill="hold">
                                          <p:stCondLst>
                                            <p:cond delay="4499"/>
                                          </p:stCondLst>
                                        </p:cTn>
                                        <p:tgtEl>
                                          <p:spTgt spid="10"/>
                                        </p:tgtEl>
                                        <p:attrNameLst>
                                          <p:attrName>style.visibility</p:attrName>
                                        </p:attrNameLst>
                                      </p:cBhvr>
                                      <p:to>
                                        <p:strVal val="hidden"/>
                                      </p:to>
                                    </p:set>
                                  </p:childTnLst>
                                </p:cTn>
                              </p:par>
                            </p:childTnLst>
                          </p:cTn>
                        </p:par>
                        <p:par>
                          <p:cTn id="12" fill="hold" nodeType="afterGroup">
                            <p:stCondLst>
                              <p:cond delay="10000"/>
                            </p:stCondLst>
                            <p:childTnLst>
                              <p:par>
                                <p:cTn id="13" presetID="1" presetClass="entr" presetSubtype="0" fill="hold" grpId="0" nodeType="afterEffect">
                                  <p:stCondLst>
                                    <p:cond delay="0"/>
                                  </p:stCondLst>
                                  <p:iterate type="lt">
                                    <p:tmAbs val="0"/>
                                  </p:iterate>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nodeType="afterGroup">
                            <p:stCondLst>
                              <p:cond delay="10000"/>
                            </p:stCondLst>
                            <p:childTnLst>
                              <p:par>
                                <p:cTn id="16" presetID="34" presetClass="emph" presetSubtype="0" fill="hold" grpId="1" nodeType="afterEffect">
                                  <p:stCondLst>
                                    <p:cond delay="0"/>
                                  </p:stCondLst>
                                  <p:iterate type="lt">
                                    <p:tmPct val="10000"/>
                                  </p:iterate>
                                  <p:childTnLst>
                                    <p:animMotion origin="layout" path="M 0.0 0.0 L 0.0 -0.07213" pathEditMode="relative" ptsTypes="">
                                      <p:cBhvr>
                                        <p:cTn id="17" dur="250" accel="50000" decel="50000" autoRev="1" fill="hold">
                                          <p:stCondLst>
                                            <p:cond delay="0"/>
                                          </p:stCondLst>
                                        </p:cTn>
                                        <p:tgtEl>
                                          <p:spTgt spid="11"/>
                                        </p:tgtEl>
                                        <p:attrNameLst>
                                          <p:attrName>ppt_x</p:attrName>
                                          <p:attrName>ppt_y</p:attrName>
                                        </p:attrNameLst>
                                      </p:cBhvr>
                                    </p:animMotion>
                                    <p:animRot by="1500000">
                                      <p:cBhvr>
                                        <p:cTn id="18" dur="125" fill="hold">
                                          <p:stCondLst>
                                            <p:cond delay="0"/>
                                          </p:stCondLst>
                                        </p:cTn>
                                        <p:tgtEl>
                                          <p:spTgt spid="11"/>
                                        </p:tgtEl>
                                        <p:attrNameLst>
                                          <p:attrName>r</p:attrName>
                                        </p:attrNameLst>
                                      </p:cBhvr>
                                    </p:animRot>
                                    <p:animRot by="-1500000">
                                      <p:cBhvr>
                                        <p:cTn id="19" dur="125" fill="hold">
                                          <p:stCondLst>
                                            <p:cond delay="125"/>
                                          </p:stCondLst>
                                        </p:cTn>
                                        <p:tgtEl>
                                          <p:spTgt spid="11"/>
                                        </p:tgtEl>
                                        <p:attrNameLst>
                                          <p:attrName>r</p:attrName>
                                        </p:attrNameLst>
                                      </p:cBhvr>
                                    </p:animRot>
                                    <p:animRot by="-1500000">
                                      <p:cBhvr>
                                        <p:cTn id="20" dur="125" fill="hold">
                                          <p:stCondLst>
                                            <p:cond delay="250"/>
                                          </p:stCondLst>
                                        </p:cTn>
                                        <p:tgtEl>
                                          <p:spTgt spid="11"/>
                                        </p:tgtEl>
                                        <p:attrNameLst>
                                          <p:attrName>r</p:attrName>
                                        </p:attrNameLst>
                                      </p:cBhvr>
                                    </p:animRot>
                                    <p:animRot by="1500000">
                                      <p:cBhvr>
                                        <p:cTn id="21" dur="125" fill="hold">
                                          <p:stCondLst>
                                            <p:cond delay="375"/>
                                          </p:stCondLst>
                                        </p:cTn>
                                        <p:tgtEl>
                                          <p:spTgt spid="11"/>
                                        </p:tgtEl>
                                        <p:attrNameLst>
                                          <p:attrName>r</p:attrName>
                                        </p:attrNameLst>
                                      </p:cBhvr>
                                    </p:animRot>
                                  </p:childTnLst>
                                </p:cTn>
                              </p:par>
                            </p:childTnLst>
                          </p:cTn>
                        </p:par>
                        <p:par>
                          <p:cTn id="22" fill="hold" nodeType="afterGroup">
                            <p:stCondLst>
                              <p:cond delay="11350"/>
                            </p:stCondLst>
                            <p:childTnLst>
                              <p:par>
                                <p:cTn id="23" presetID="1" presetClass="entr" presetSubtype="0" fill="hold" grpId="0" nodeType="afterEffect">
                                  <p:stCondLst>
                                    <p:cond delay="0"/>
                                  </p:stCondLst>
                                  <p:iterate type="lt">
                                    <p:tmAbs val="0"/>
                                  </p:iterate>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nodeType="afterGroup">
                            <p:stCondLst>
                              <p:cond delay="11350"/>
                            </p:stCondLst>
                            <p:childTnLst>
                              <p:par>
                                <p:cTn id="26" presetID="34" presetClass="emph" presetSubtype="0" fill="hold" grpId="1" nodeType="afterEffect">
                                  <p:stCondLst>
                                    <p:cond delay="0"/>
                                  </p:stCondLst>
                                  <p:iterate type="lt">
                                    <p:tmPct val="10000"/>
                                  </p:iterate>
                                  <p:childTnLst>
                                    <p:animMotion origin="layout" path="M 0.0 0.0 L 0.0 -0.07213" pathEditMode="relative" ptsTypes="">
                                      <p:cBhvr>
                                        <p:cTn id="27" dur="250" accel="50000" decel="50000" autoRev="1" fill="hold">
                                          <p:stCondLst>
                                            <p:cond delay="0"/>
                                          </p:stCondLst>
                                        </p:cTn>
                                        <p:tgtEl>
                                          <p:spTgt spid="12"/>
                                        </p:tgtEl>
                                        <p:attrNameLst>
                                          <p:attrName>ppt_x</p:attrName>
                                          <p:attrName>ppt_y</p:attrName>
                                        </p:attrNameLst>
                                      </p:cBhvr>
                                    </p:animMotion>
                                    <p:animRot by="1500000">
                                      <p:cBhvr>
                                        <p:cTn id="28" dur="125" fill="hold">
                                          <p:stCondLst>
                                            <p:cond delay="0"/>
                                          </p:stCondLst>
                                        </p:cTn>
                                        <p:tgtEl>
                                          <p:spTgt spid="12"/>
                                        </p:tgtEl>
                                        <p:attrNameLst>
                                          <p:attrName>r</p:attrName>
                                        </p:attrNameLst>
                                      </p:cBhvr>
                                    </p:animRot>
                                    <p:animRot by="-1500000">
                                      <p:cBhvr>
                                        <p:cTn id="29" dur="125" fill="hold">
                                          <p:stCondLst>
                                            <p:cond delay="125"/>
                                          </p:stCondLst>
                                        </p:cTn>
                                        <p:tgtEl>
                                          <p:spTgt spid="12"/>
                                        </p:tgtEl>
                                        <p:attrNameLst>
                                          <p:attrName>r</p:attrName>
                                        </p:attrNameLst>
                                      </p:cBhvr>
                                    </p:animRot>
                                    <p:animRot by="-1500000">
                                      <p:cBhvr>
                                        <p:cTn id="30" dur="125" fill="hold">
                                          <p:stCondLst>
                                            <p:cond delay="250"/>
                                          </p:stCondLst>
                                        </p:cTn>
                                        <p:tgtEl>
                                          <p:spTgt spid="12"/>
                                        </p:tgtEl>
                                        <p:attrNameLst>
                                          <p:attrName>r</p:attrName>
                                        </p:attrNameLst>
                                      </p:cBhvr>
                                    </p:animRot>
                                    <p:animRot by="1500000">
                                      <p:cBhvr>
                                        <p:cTn id="31"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6F6767D-7888-43B1-BA76-08A2255E67A7}"/>
              </a:ext>
            </a:extLst>
          </p:cNvPr>
          <p:cNvSpPr>
            <a:spLocks noGrp="1" noChangeArrowheads="1"/>
          </p:cNvSpPr>
          <p:nvPr>
            <p:ph type="title"/>
          </p:nvPr>
        </p:nvSpPr>
        <p:spPr>
          <a:xfrm>
            <a:off x="0" y="0"/>
            <a:ext cx="9144000" cy="822325"/>
          </a:xfrm>
        </p:spPr>
        <p:txBody>
          <a:bodyPr/>
          <a:lstStyle/>
          <a:p>
            <a:r>
              <a:rPr lang="en-US" altLang="en-US"/>
              <a:t>Gravitational Waves</a:t>
            </a:r>
          </a:p>
        </p:txBody>
      </p:sp>
      <p:sp>
        <p:nvSpPr>
          <p:cNvPr id="18435" name="Content Placeholder 2">
            <a:extLst>
              <a:ext uri="{FF2B5EF4-FFF2-40B4-BE49-F238E27FC236}">
                <a16:creationId xmlns:a16="http://schemas.microsoft.com/office/drawing/2014/main" id="{10EFDD12-98CC-487E-B3F7-388237428B60}"/>
              </a:ext>
            </a:extLst>
          </p:cNvPr>
          <p:cNvSpPr>
            <a:spLocks noGrp="1" noChangeArrowheads="1"/>
          </p:cNvSpPr>
          <p:nvPr>
            <p:ph idx="1"/>
          </p:nvPr>
        </p:nvSpPr>
        <p:spPr>
          <a:xfrm>
            <a:off x="274638" y="914400"/>
            <a:ext cx="8594725" cy="5668963"/>
          </a:xfrm>
        </p:spPr>
        <p:txBody>
          <a:bodyPr/>
          <a:lstStyle/>
          <a:p>
            <a:r>
              <a:rPr lang="en-US" altLang="en-US"/>
              <a:t> Dramatic changes in large masses</a:t>
            </a:r>
          </a:p>
          <a:p>
            <a:pPr lvl="1"/>
            <a:r>
              <a:rPr lang="en-US" altLang="en-US"/>
              <a:t>  Supernovae</a:t>
            </a:r>
          </a:p>
          <a:p>
            <a:pPr lvl="2"/>
            <a:r>
              <a:rPr lang="en-US" altLang="en-US"/>
              <a:t> Giant stars exploding … mass converted to energy</a:t>
            </a:r>
          </a:p>
          <a:p>
            <a:pPr lvl="1"/>
            <a:r>
              <a:rPr lang="en-US" altLang="en-US"/>
              <a:t>  Massive bodies falling into black holes</a:t>
            </a:r>
          </a:p>
          <a:p>
            <a:pPr lvl="2"/>
            <a:r>
              <a:rPr lang="en-US" altLang="en-US"/>
              <a:t> Neutron stars (</a:t>
            </a:r>
            <a:r>
              <a:rPr lang="en-US" altLang="en-US">
                <a:latin typeface="MS Mincho" panose="02020609040205080304" pitchFamily="49" charset="-128"/>
                <a:ea typeface="MS Mincho" panose="02020609040205080304" pitchFamily="49" charset="-128"/>
              </a:rPr>
              <a:t>≲</a:t>
            </a:r>
            <a:r>
              <a:rPr lang="en-US" altLang="en-US">
                <a:ea typeface="MS Mincho" panose="02020609040205080304" pitchFamily="49" charset="-128"/>
              </a:rPr>
              <a:t> 3 M</a:t>
            </a:r>
            <a:r>
              <a:rPr lang="en-US" altLang="en-US" baseline="-25000">
                <a:latin typeface="Arial Unicode MS"/>
                <a:ea typeface="Arial Unicode MS"/>
                <a:cs typeface="Arial Unicode MS"/>
              </a:rPr>
              <a:t>⊙</a:t>
            </a:r>
            <a:r>
              <a:rPr lang="en-US" altLang="en-US">
                <a:ea typeface="MS Mincho" panose="02020609040205080304" pitchFamily="49" charset="-128"/>
              </a:rPr>
              <a:t>, </a:t>
            </a:r>
            <a:r>
              <a:rPr lang="en-US" altLang="en-US">
                <a:latin typeface="MS Mincho" panose="02020609040205080304" pitchFamily="49" charset="-128"/>
                <a:ea typeface="MS Mincho" panose="02020609040205080304" pitchFamily="49" charset="-128"/>
              </a:rPr>
              <a:t>≲</a:t>
            </a:r>
            <a:r>
              <a:rPr lang="en-US" altLang="en-US">
                <a:ea typeface="MS Mincho" panose="02020609040205080304" pitchFamily="49" charset="-128"/>
              </a:rPr>
              <a:t> 20 km)</a:t>
            </a:r>
            <a:endParaRPr lang="en-US" altLang="en-US"/>
          </a:p>
          <a:p>
            <a:pPr lvl="1"/>
            <a:r>
              <a:rPr lang="en-US" altLang="en-US"/>
              <a:t>  Massive collisions</a:t>
            </a:r>
          </a:p>
          <a:p>
            <a:pPr lvl="2"/>
            <a:r>
              <a:rPr lang="en-US" altLang="en-US"/>
              <a:t> Neutron stars merging to create black holes</a:t>
            </a:r>
          </a:p>
          <a:p>
            <a:pPr lvl="2"/>
            <a:r>
              <a:rPr lang="en-US" altLang="en-US"/>
              <a:t> Mergers of black holes</a:t>
            </a:r>
          </a:p>
          <a:p>
            <a:pPr lvl="1"/>
            <a:endParaRPr lang="en-US" altLang="en-US"/>
          </a:p>
          <a:p>
            <a:endParaRPr lang="en-US" altLang="en-US"/>
          </a:p>
        </p:txBody>
      </p:sp>
      <p:pic>
        <p:nvPicPr>
          <p:cNvPr id="18436" name="Picture 3">
            <a:extLst>
              <a:ext uri="{FF2B5EF4-FFF2-40B4-BE49-F238E27FC236}">
                <a16:creationId xmlns:a16="http://schemas.microsoft.com/office/drawing/2014/main" id="{603FB8BD-83FC-43D2-A7DE-0A5430E77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913" y="5005388"/>
            <a:ext cx="470217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2F8FA51A-4236-4C9D-86B1-C7AAEA6953E1}"/>
              </a:ext>
            </a:extLst>
          </p:cNvPr>
          <p:cNvSpPr>
            <a:spLocks noGrp="1" noChangeArrowheads="1"/>
          </p:cNvSpPr>
          <p:nvPr>
            <p:ph type="title"/>
          </p:nvPr>
        </p:nvSpPr>
        <p:spPr>
          <a:xfrm>
            <a:off x="0" y="0"/>
            <a:ext cx="9144000" cy="822325"/>
          </a:xfrm>
        </p:spPr>
        <p:txBody>
          <a:bodyPr/>
          <a:lstStyle/>
          <a:p>
            <a:r>
              <a:rPr lang="en-US" altLang="en-US"/>
              <a:t>Gravitational Waves</a:t>
            </a:r>
          </a:p>
        </p:txBody>
      </p:sp>
      <p:pic>
        <p:nvPicPr>
          <p:cNvPr id="4" name="LIGO_GWaveThroughEarth.m4v">
            <a:hlinkClick r:id="" action="ppaction://media"/>
            <a:extLst>
              <a:ext uri="{FF2B5EF4-FFF2-40B4-BE49-F238E27FC236}">
                <a16:creationId xmlns:a16="http://schemas.microsoft.com/office/drawing/2014/main" id="{B0BF4C8A-9411-47B2-95AF-DBC1A46D5E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9728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687AB79A-1AA3-4BFD-8D65-F1FB10718806}"/>
              </a:ext>
            </a:extLst>
          </p:cNvPr>
          <p:cNvSpPr>
            <a:spLocks noGrp="1" noChangeArrowheads="1"/>
          </p:cNvSpPr>
          <p:nvPr>
            <p:ph type="title"/>
          </p:nvPr>
        </p:nvSpPr>
        <p:spPr>
          <a:xfrm>
            <a:off x="0" y="0"/>
            <a:ext cx="9144000" cy="822325"/>
          </a:xfrm>
        </p:spPr>
        <p:txBody>
          <a:bodyPr/>
          <a:lstStyle/>
          <a:p>
            <a:r>
              <a:rPr lang="en-US" altLang="en-US"/>
              <a:t>Detecting Gravitational Waves</a:t>
            </a:r>
          </a:p>
        </p:txBody>
      </p:sp>
      <p:sp>
        <p:nvSpPr>
          <p:cNvPr id="21507" name="Content Placeholder 2">
            <a:extLst>
              <a:ext uri="{FF2B5EF4-FFF2-40B4-BE49-F238E27FC236}">
                <a16:creationId xmlns:a16="http://schemas.microsoft.com/office/drawing/2014/main" id="{AC6F8875-20A5-4298-95EF-16F052C8C74C}"/>
              </a:ext>
            </a:extLst>
          </p:cNvPr>
          <p:cNvSpPr>
            <a:spLocks noGrp="1" noChangeArrowheads="1"/>
          </p:cNvSpPr>
          <p:nvPr>
            <p:ph idx="1"/>
          </p:nvPr>
        </p:nvSpPr>
        <p:spPr>
          <a:xfrm>
            <a:off x="274638" y="914400"/>
            <a:ext cx="8594725" cy="5668963"/>
          </a:xfrm>
        </p:spPr>
        <p:txBody>
          <a:bodyPr/>
          <a:lstStyle/>
          <a:p>
            <a:r>
              <a:rPr lang="en-US" altLang="en-US"/>
              <a:t> Interferometers</a:t>
            </a:r>
          </a:p>
          <a:p>
            <a:pPr lvl="1"/>
            <a:r>
              <a:rPr lang="en-US" altLang="en-US"/>
              <a:t> “Interference” = addition of waves</a:t>
            </a:r>
          </a:p>
          <a:p>
            <a:endParaRPr lang="en-US" altLang="en-US"/>
          </a:p>
        </p:txBody>
      </p:sp>
      <p:grpSp>
        <p:nvGrpSpPr>
          <p:cNvPr id="27" name="Group 2">
            <a:extLst>
              <a:ext uri="{FF2B5EF4-FFF2-40B4-BE49-F238E27FC236}">
                <a16:creationId xmlns:a16="http://schemas.microsoft.com/office/drawing/2014/main" id="{95DC9252-C947-4594-B8FC-A4FB35997354}"/>
              </a:ext>
            </a:extLst>
          </p:cNvPr>
          <p:cNvGrpSpPr>
            <a:grpSpLocks/>
          </p:cNvGrpSpPr>
          <p:nvPr/>
        </p:nvGrpSpPr>
        <p:grpSpPr bwMode="auto">
          <a:xfrm>
            <a:off x="1619250" y="2362200"/>
            <a:ext cx="2627313" cy="487363"/>
            <a:chOff x="2519" y="2248"/>
            <a:chExt cx="10945" cy="2029"/>
          </a:xfrm>
        </p:grpSpPr>
        <p:sp>
          <p:nvSpPr>
            <p:cNvPr id="21528" name="Freeform 3">
              <a:extLst>
                <a:ext uri="{FF2B5EF4-FFF2-40B4-BE49-F238E27FC236}">
                  <a16:creationId xmlns:a16="http://schemas.microsoft.com/office/drawing/2014/main" id="{A35D4E98-F339-4B03-9424-4DFA155AC0D9}"/>
                </a:ext>
              </a:extLst>
            </p:cNvPr>
            <p:cNvSpPr>
              <a:spLocks/>
            </p:cNvSpPr>
            <p:nvPr/>
          </p:nvSpPr>
          <p:spPr bwMode="auto">
            <a:xfrm>
              <a:off x="2519" y="2248"/>
              <a:ext cx="5472" cy="2029"/>
            </a:xfrm>
            <a:custGeom>
              <a:avLst/>
              <a:gdLst>
                <a:gd name="T0" fmla="*/ 0 w 5472"/>
                <a:gd name="T1" fmla="*/ 1005 h 2029"/>
                <a:gd name="T2" fmla="*/ 454 w 5472"/>
                <a:gd name="T3" fmla="*/ 149 h 2029"/>
                <a:gd name="T4" fmla="*/ 1371 w 5472"/>
                <a:gd name="T5" fmla="*/ 1902 h 2029"/>
                <a:gd name="T6" fmla="*/ 2284 w 5472"/>
                <a:gd name="T7" fmla="*/ 145 h 2029"/>
                <a:gd name="T8" fmla="*/ 3196 w 5472"/>
                <a:gd name="T9" fmla="*/ 1906 h 2029"/>
                <a:gd name="T10" fmla="*/ 4109 w 5472"/>
                <a:gd name="T11" fmla="*/ 145 h 2029"/>
                <a:gd name="T12" fmla="*/ 5014 w 5472"/>
                <a:gd name="T13" fmla="*/ 1885 h 2029"/>
                <a:gd name="T14" fmla="*/ 5472 w 5472"/>
                <a:gd name="T15" fmla="*/ 1009 h 20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72" h="2029">
                  <a:moveTo>
                    <a:pt x="0" y="1005"/>
                  </a:moveTo>
                  <a:cubicBezTo>
                    <a:pt x="112" y="502"/>
                    <a:pt x="225" y="0"/>
                    <a:pt x="454" y="149"/>
                  </a:cubicBezTo>
                  <a:cubicBezTo>
                    <a:pt x="683" y="298"/>
                    <a:pt x="1066" y="1903"/>
                    <a:pt x="1371" y="1902"/>
                  </a:cubicBezTo>
                  <a:cubicBezTo>
                    <a:pt x="1676" y="1901"/>
                    <a:pt x="1980" y="144"/>
                    <a:pt x="2284" y="145"/>
                  </a:cubicBezTo>
                  <a:cubicBezTo>
                    <a:pt x="2588" y="146"/>
                    <a:pt x="2892" y="1906"/>
                    <a:pt x="3196" y="1906"/>
                  </a:cubicBezTo>
                  <a:cubicBezTo>
                    <a:pt x="3500" y="1906"/>
                    <a:pt x="3806" y="148"/>
                    <a:pt x="4109" y="145"/>
                  </a:cubicBezTo>
                  <a:cubicBezTo>
                    <a:pt x="4412" y="142"/>
                    <a:pt x="4787" y="1741"/>
                    <a:pt x="5014" y="1885"/>
                  </a:cubicBezTo>
                  <a:cubicBezTo>
                    <a:pt x="5241" y="2029"/>
                    <a:pt x="5356" y="1519"/>
                    <a:pt x="5472" y="1009"/>
                  </a:cubicBezTo>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29" name="Freeform 4">
              <a:extLst>
                <a:ext uri="{FF2B5EF4-FFF2-40B4-BE49-F238E27FC236}">
                  <a16:creationId xmlns:a16="http://schemas.microsoft.com/office/drawing/2014/main" id="{C679FF94-5BE9-496E-9203-FDD8A90784C8}"/>
                </a:ext>
              </a:extLst>
            </p:cNvPr>
            <p:cNvSpPr>
              <a:spLocks/>
            </p:cNvSpPr>
            <p:nvPr/>
          </p:nvSpPr>
          <p:spPr bwMode="auto">
            <a:xfrm>
              <a:off x="7992" y="2248"/>
              <a:ext cx="5472" cy="2029"/>
            </a:xfrm>
            <a:custGeom>
              <a:avLst/>
              <a:gdLst>
                <a:gd name="T0" fmla="*/ 0 w 5472"/>
                <a:gd name="T1" fmla="*/ 1005 h 2029"/>
                <a:gd name="T2" fmla="*/ 454 w 5472"/>
                <a:gd name="T3" fmla="*/ 149 h 2029"/>
                <a:gd name="T4" fmla="*/ 1371 w 5472"/>
                <a:gd name="T5" fmla="*/ 1902 h 2029"/>
                <a:gd name="T6" fmla="*/ 2284 w 5472"/>
                <a:gd name="T7" fmla="*/ 145 h 2029"/>
                <a:gd name="T8" fmla="*/ 3196 w 5472"/>
                <a:gd name="T9" fmla="*/ 1906 h 2029"/>
                <a:gd name="T10" fmla="*/ 4109 w 5472"/>
                <a:gd name="T11" fmla="*/ 145 h 2029"/>
                <a:gd name="T12" fmla="*/ 5014 w 5472"/>
                <a:gd name="T13" fmla="*/ 1885 h 2029"/>
                <a:gd name="T14" fmla="*/ 5472 w 5472"/>
                <a:gd name="T15" fmla="*/ 1009 h 20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72" h="2029">
                  <a:moveTo>
                    <a:pt x="0" y="1005"/>
                  </a:moveTo>
                  <a:cubicBezTo>
                    <a:pt x="112" y="502"/>
                    <a:pt x="225" y="0"/>
                    <a:pt x="454" y="149"/>
                  </a:cubicBezTo>
                  <a:cubicBezTo>
                    <a:pt x="683" y="298"/>
                    <a:pt x="1066" y="1903"/>
                    <a:pt x="1371" y="1902"/>
                  </a:cubicBezTo>
                  <a:cubicBezTo>
                    <a:pt x="1676" y="1901"/>
                    <a:pt x="1980" y="144"/>
                    <a:pt x="2284" y="145"/>
                  </a:cubicBezTo>
                  <a:cubicBezTo>
                    <a:pt x="2588" y="146"/>
                    <a:pt x="2892" y="1906"/>
                    <a:pt x="3196" y="1906"/>
                  </a:cubicBezTo>
                  <a:cubicBezTo>
                    <a:pt x="3500" y="1906"/>
                    <a:pt x="3806" y="148"/>
                    <a:pt x="4109" y="145"/>
                  </a:cubicBezTo>
                  <a:cubicBezTo>
                    <a:pt x="4412" y="142"/>
                    <a:pt x="4787" y="1741"/>
                    <a:pt x="5014" y="1885"/>
                  </a:cubicBezTo>
                  <a:cubicBezTo>
                    <a:pt x="5241" y="2029"/>
                    <a:pt x="5356" y="1519"/>
                    <a:pt x="5472" y="1009"/>
                  </a:cubicBezTo>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0" name="Group 2">
            <a:extLst>
              <a:ext uri="{FF2B5EF4-FFF2-40B4-BE49-F238E27FC236}">
                <a16:creationId xmlns:a16="http://schemas.microsoft.com/office/drawing/2014/main" id="{4EC6B296-CE2F-4514-80C7-E832ECD9A516}"/>
              </a:ext>
            </a:extLst>
          </p:cNvPr>
          <p:cNvGrpSpPr>
            <a:grpSpLocks/>
          </p:cNvGrpSpPr>
          <p:nvPr/>
        </p:nvGrpSpPr>
        <p:grpSpPr bwMode="auto">
          <a:xfrm>
            <a:off x="1619250" y="3295650"/>
            <a:ext cx="2627313" cy="487363"/>
            <a:chOff x="2519" y="2248"/>
            <a:chExt cx="10945" cy="2029"/>
          </a:xfrm>
        </p:grpSpPr>
        <p:sp>
          <p:nvSpPr>
            <p:cNvPr id="21526" name="Freeform 3">
              <a:extLst>
                <a:ext uri="{FF2B5EF4-FFF2-40B4-BE49-F238E27FC236}">
                  <a16:creationId xmlns:a16="http://schemas.microsoft.com/office/drawing/2014/main" id="{3F394FD8-4A1B-45B6-9EF4-5CAE68C5B84F}"/>
                </a:ext>
              </a:extLst>
            </p:cNvPr>
            <p:cNvSpPr>
              <a:spLocks/>
            </p:cNvSpPr>
            <p:nvPr/>
          </p:nvSpPr>
          <p:spPr bwMode="auto">
            <a:xfrm>
              <a:off x="2519" y="2248"/>
              <a:ext cx="5472" cy="2029"/>
            </a:xfrm>
            <a:custGeom>
              <a:avLst/>
              <a:gdLst>
                <a:gd name="T0" fmla="*/ 0 w 5472"/>
                <a:gd name="T1" fmla="*/ 1005 h 2029"/>
                <a:gd name="T2" fmla="*/ 454 w 5472"/>
                <a:gd name="T3" fmla="*/ 149 h 2029"/>
                <a:gd name="T4" fmla="*/ 1371 w 5472"/>
                <a:gd name="T5" fmla="*/ 1902 h 2029"/>
                <a:gd name="T6" fmla="*/ 2284 w 5472"/>
                <a:gd name="T7" fmla="*/ 145 h 2029"/>
                <a:gd name="T8" fmla="*/ 3196 w 5472"/>
                <a:gd name="T9" fmla="*/ 1906 h 2029"/>
                <a:gd name="T10" fmla="*/ 4109 w 5472"/>
                <a:gd name="T11" fmla="*/ 145 h 2029"/>
                <a:gd name="T12" fmla="*/ 5014 w 5472"/>
                <a:gd name="T13" fmla="*/ 1885 h 2029"/>
                <a:gd name="T14" fmla="*/ 5472 w 5472"/>
                <a:gd name="T15" fmla="*/ 1009 h 20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72" h="2029">
                  <a:moveTo>
                    <a:pt x="0" y="1005"/>
                  </a:moveTo>
                  <a:cubicBezTo>
                    <a:pt x="112" y="502"/>
                    <a:pt x="225" y="0"/>
                    <a:pt x="454" y="149"/>
                  </a:cubicBezTo>
                  <a:cubicBezTo>
                    <a:pt x="683" y="298"/>
                    <a:pt x="1066" y="1903"/>
                    <a:pt x="1371" y="1902"/>
                  </a:cubicBezTo>
                  <a:cubicBezTo>
                    <a:pt x="1676" y="1901"/>
                    <a:pt x="1980" y="144"/>
                    <a:pt x="2284" y="145"/>
                  </a:cubicBezTo>
                  <a:cubicBezTo>
                    <a:pt x="2588" y="146"/>
                    <a:pt x="2892" y="1906"/>
                    <a:pt x="3196" y="1906"/>
                  </a:cubicBezTo>
                  <a:cubicBezTo>
                    <a:pt x="3500" y="1906"/>
                    <a:pt x="3806" y="148"/>
                    <a:pt x="4109" y="145"/>
                  </a:cubicBezTo>
                  <a:cubicBezTo>
                    <a:pt x="4412" y="142"/>
                    <a:pt x="4787" y="1741"/>
                    <a:pt x="5014" y="1885"/>
                  </a:cubicBezTo>
                  <a:cubicBezTo>
                    <a:pt x="5241" y="2029"/>
                    <a:pt x="5356" y="1519"/>
                    <a:pt x="5472" y="1009"/>
                  </a:cubicBezTo>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27" name="Freeform 4">
              <a:extLst>
                <a:ext uri="{FF2B5EF4-FFF2-40B4-BE49-F238E27FC236}">
                  <a16:creationId xmlns:a16="http://schemas.microsoft.com/office/drawing/2014/main" id="{BE2A33B3-886E-4863-9229-2A173C820FB9}"/>
                </a:ext>
              </a:extLst>
            </p:cNvPr>
            <p:cNvSpPr>
              <a:spLocks/>
            </p:cNvSpPr>
            <p:nvPr/>
          </p:nvSpPr>
          <p:spPr bwMode="auto">
            <a:xfrm>
              <a:off x="7992" y="2248"/>
              <a:ext cx="5472" cy="2029"/>
            </a:xfrm>
            <a:custGeom>
              <a:avLst/>
              <a:gdLst>
                <a:gd name="T0" fmla="*/ 0 w 5472"/>
                <a:gd name="T1" fmla="*/ 1005 h 2029"/>
                <a:gd name="T2" fmla="*/ 454 w 5472"/>
                <a:gd name="T3" fmla="*/ 149 h 2029"/>
                <a:gd name="T4" fmla="*/ 1371 w 5472"/>
                <a:gd name="T5" fmla="*/ 1902 h 2029"/>
                <a:gd name="T6" fmla="*/ 2284 w 5472"/>
                <a:gd name="T7" fmla="*/ 145 h 2029"/>
                <a:gd name="T8" fmla="*/ 3196 w 5472"/>
                <a:gd name="T9" fmla="*/ 1906 h 2029"/>
                <a:gd name="T10" fmla="*/ 4109 w 5472"/>
                <a:gd name="T11" fmla="*/ 145 h 2029"/>
                <a:gd name="T12" fmla="*/ 5014 w 5472"/>
                <a:gd name="T13" fmla="*/ 1885 h 2029"/>
                <a:gd name="T14" fmla="*/ 5472 w 5472"/>
                <a:gd name="T15" fmla="*/ 1009 h 20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72" h="2029">
                  <a:moveTo>
                    <a:pt x="0" y="1005"/>
                  </a:moveTo>
                  <a:cubicBezTo>
                    <a:pt x="112" y="502"/>
                    <a:pt x="225" y="0"/>
                    <a:pt x="454" y="149"/>
                  </a:cubicBezTo>
                  <a:cubicBezTo>
                    <a:pt x="683" y="298"/>
                    <a:pt x="1066" y="1903"/>
                    <a:pt x="1371" y="1902"/>
                  </a:cubicBezTo>
                  <a:cubicBezTo>
                    <a:pt x="1676" y="1901"/>
                    <a:pt x="1980" y="144"/>
                    <a:pt x="2284" y="145"/>
                  </a:cubicBezTo>
                  <a:cubicBezTo>
                    <a:pt x="2588" y="146"/>
                    <a:pt x="2892" y="1906"/>
                    <a:pt x="3196" y="1906"/>
                  </a:cubicBezTo>
                  <a:cubicBezTo>
                    <a:pt x="3500" y="1906"/>
                    <a:pt x="3806" y="148"/>
                    <a:pt x="4109" y="145"/>
                  </a:cubicBezTo>
                  <a:cubicBezTo>
                    <a:pt x="4412" y="142"/>
                    <a:pt x="4787" y="1741"/>
                    <a:pt x="5014" y="1885"/>
                  </a:cubicBezTo>
                  <a:cubicBezTo>
                    <a:pt x="5241" y="2029"/>
                    <a:pt x="5356" y="1519"/>
                    <a:pt x="5472" y="1009"/>
                  </a:cubicBezTo>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3" name="Group 2">
            <a:extLst>
              <a:ext uri="{FF2B5EF4-FFF2-40B4-BE49-F238E27FC236}">
                <a16:creationId xmlns:a16="http://schemas.microsoft.com/office/drawing/2014/main" id="{EE184F53-902A-49E6-855C-AA981A6B6DFF}"/>
              </a:ext>
            </a:extLst>
          </p:cNvPr>
          <p:cNvGrpSpPr>
            <a:grpSpLocks/>
          </p:cNvGrpSpPr>
          <p:nvPr/>
        </p:nvGrpSpPr>
        <p:grpSpPr bwMode="auto">
          <a:xfrm>
            <a:off x="4833938" y="2362200"/>
            <a:ext cx="2627312" cy="487363"/>
            <a:chOff x="2519" y="2248"/>
            <a:chExt cx="10945" cy="2029"/>
          </a:xfrm>
        </p:grpSpPr>
        <p:sp>
          <p:nvSpPr>
            <p:cNvPr id="21524" name="Freeform 3">
              <a:extLst>
                <a:ext uri="{FF2B5EF4-FFF2-40B4-BE49-F238E27FC236}">
                  <a16:creationId xmlns:a16="http://schemas.microsoft.com/office/drawing/2014/main" id="{8517BF01-7639-4F93-9F08-CCEC397A2CE9}"/>
                </a:ext>
              </a:extLst>
            </p:cNvPr>
            <p:cNvSpPr>
              <a:spLocks/>
            </p:cNvSpPr>
            <p:nvPr/>
          </p:nvSpPr>
          <p:spPr bwMode="auto">
            <a:xfrm>
              <a:off x="2519" y="2248"/>
              <a:ext cx="5472" cy="2029"/>
            </a:xfrm>
            <a:custGeom>
              <a:avLst/>
              <a:gdLst>
                <a:gd name="T0" fmla="*/ 0 w 5472"/>
                <a:gd name="T1" fmla="*/ 1005 h 2029"/>
                <a:gd name="T2" fmla="*/ 454 w 5472"/>
                <a:gd name="T3" fmla="*/ 149 h 2029"/>
                <a:gd name="T4" fmla="*/ 1371 w 5472"/>
                <a:gd name="T5" fmla="*/ 1902 h 2029"/>
                <a:gd name="T6" fmla="*/ 2284 w 5472"/>
                <a:gd name="T7" fmla="*/ 145 h 2029"/>
                <a:gd name="T8" fmla="*/ 3196 w 5472"/>
                <a:gd name="T9" fmla="*/ 1906 h 2029"/>
                <a:gd name="T10" fmla="*/ 4109 w 5472"/>
                <a:gd name="T11" fmla="*/ 145 h 2029"/>
                <a:gd name="T12" fmla="*/ 5014 w 5472"/>
                <a:gd name="T13" fmla="*/ 1885 h 2029"/>
                <a:gd name="T14" fmla="*/ 5472 w 5472"/>
                <a:gd name="T15" fmla="*/ 1009 h 20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72" h="2029">
                  <a:moveTo>
                    <a:pt x="0" y="1005"/>
                  </a:moveTo>
                  <a:cubicBezTo>
                    <a:pt x="112" y="502"/>
                    <a:pt x="225" y="0"/>
                    <a:pt x="454" y="149"/>
                  </a:cubicBezTo>
                  <a:cubicBezTo>
                    <a:pt x="683" y="298"/>
                    <a:pt x="1066" y="1903"/>
                    <a:pt x="1371" y="1902"/>
                  </a:cubicBezTo>
                  <a:cubicBezTo>
                    <a:pt x="1676" y="1901"/>
                    <a:pt x="1980" y="144"/>
                    <a:pt x="2284" y="145"/>
                  </a:cubicBezTo>
                  <a:cubicBezTo>
                    <a:pt x="2588" y="146"/>
                    <a:pt x="2892" y="1906"/>
                    <a:pt x="3196" y="1906"/>
                  </a:cubicBezTo>
                  <a:cubicBezTo>
                    <a:pt x="3500" y="1906"/>
                    <a:pt x="3806" y="148"/>
                    <a:pt x="4109" y="145"/>
                  </a:cubicBezTo>
                  <a:cubicBezTo>
                    <a:pt x="4412" y="142"/>
                    <a:pt x="4787" y="1741"/>
                    <a:pt x="5014" y="1885"/>
                  </a:cubicBezTo>
                  <a:cubicBezTo>
                    <a:pt x="5241" y="2029"/>
                    <a:pt x="5356" y="1519"/>
                    <a:pt x="5472" y="1009"/>
                  </a:cubicBezTo>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25" name="Freeform 4">
              <a:extLst>
                <a:ext uri="{FF2B5EF4-FFF2-40B4-BE49-F238E27FC236}">
                  <a16:creationId xmlns:a16="http://schemas.microsoft.com/office/drawing/2014/main" id="{58338880-DEB4-4F69-A538-F8533D5E28E4}"/>
                </a:ext>
              </a:extLst>
            </p:cNvPr>
            <p:cNvSpPr>
              <a:spLocks/>
            </p:cNvSpPr>
            <p:nvPr/>
          </p:nvSpPr>
          <p:spPr bwMode="auto">
            <a:xfrm>
              <a:off x="7992" y="2248"/>
              <a:ext cx="5472" cy="2029"/>
            </a:xfrm>
            <a:custGeom>
              <a:avLst/>
              <a:gdLst>
                <a:gd name="T0" fmla="*/ 0 w 5472"/>
                <a:gd name="T1" fmla="*/ 1005 h 2029"/>
                <a:gd name="T2" fmla="*/ 454 w 5472"/>
                <a:gd name="T3" fmla="*/ 149 h 2029"/>
                <a:gd name="T4" fmla="*/ 1371 w 5472"/>
                <a:gd name="T5" fmla="*/ 1902 h 2029"/>
                <a:gd name="T6" fmla="*/ 2284 w 5472"/>
                <a:gd name="T7" fmla="*/ 145 h 2029"/>
                <a:gd name="T8" fmla="*/ 3196 w 5472"/>
                <a:gd name="T9" fmla="*/ 1906 h 2029"/>
                <a:gd name="T10" fmla="*/ 4109 w 5472"/>
                <a:gd name="T11" fmla="*/ 145 h 2029"/>
                <a:gd name="T12" fmla="*/ 5014 w 5472"/>
                <a:gd name="T13" fmla="*/ 1885 h 2029"/>
                <a:gd name="T14" fmla="*/ 5472 w 5472"/>
                <a:gd name="T15" fmla="*/ 1009 h 20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72" h="2029">
                  <a:moveTo>
                    <a:pt x="0" y="1005"/>
                  </a:moveTo>
                  <a:cubicBezTo>
                    <a:pt x="112" y="502"/>
                    <a:pt x="225" y="0"/>
                    <a:pt x="454" y="149"/>
                  </a:cubicBezTo>
                  <a:cubicBezTo>
                    <a:pt x="683" y="298"/>
                    <a:pt x="1066" y="1903"/>
                    <a:pt x="1371" y="1902"/>
                  </a:cubicBezTo>
                  <a:cubicBezTo>
                    <a:pt x="1676" y="1901"/>
                    <a:pt x="1980" y="144"/>
                    <a:pt x="2284" y="145"/>
                  </a:cubicBezTo>
                  <a:cubicBezTo>
                    <a:pt x="2588" y="146"/>
                    <a:pt x="2892" y="1906"/>
                    <a:pt x="3196" y="1906"/>
                  </a:cubicBezTo>
                  <a:cubicBezTo>
                    <a:pt x="3500" y="1906"/>
                    <a:pt x="3806" y="148"/>
                    <a:pt x="4109" y="145"/>
                  </a:cubicBezTo>
                  <a:cubicBezTo>
                    <a:pt x="4412" y="142"/>
                    <a:pt x="4787" y="1741"/>
                    <a:pt x="5014" y="1885"/>
                  </a:cubicBezTo>
                  <a:cubicBezTo>
                    <a:pt x="5241" y="2029"/>
                    <a:pt x="5356" y="1519"/>
                    <a:pt x="5472" y="1009"/>
                  </a:cubicBezTo>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6" name="Group 2">
            <a:extLst>
              <a:ext uri="{FF2B5EF4-FFF2-40B4-BE49-F238E27FC236}">
                <a16:creationId xmlns:a16="http://schemas.microsoft.com/office/drawing/2014/main" id="{25098D74-3B0E-43C3-8BC0-0C8333EADB36}"/>
              </a:ext>
            </a:extLst>
          </p:cNvPr>
          <p:cNvGrpSpPr>
            <a:grpSpLocks/>
          </p:cNvGrpSpPr>
          <p:nvPr/>
        </p:nvGrpSpPr>
        <p:grpSpPr bwMode="auto">
          <a:xfrm flipV="1">
            <a:off x="4833938" y="3276600"/>
            <a:ext cx="2627312" cy="487363"/>
            <a:chOff x="2519" y="2248"/>
            <a:chExt cx="10945" cy="2029"/>
          </a:xfrm>
        </p:grpSpPr>
        <p:sp>
          <p:nvSpPr>
            <p:cNvPr id="21522" name="Freeform 3">
              <a:extLst>
                <a:ext uri="{FF2B5EF4-FFF2-40B4-BE49-F238E27FC236}">
                  <a16:creationId xmlns:a16="http://schemas.microsoft.com/office/drawing/2014/main" id="{FE9F4243-48C4-4A41-91BB-E5EE9B88AEDF}"/>
                </a:ext>
              </a:extLst>
            </p:cNvPr>
            <p:cNvSpPr>
              <a:spLocks/>
            </p:cNvSpPr>
            <p:nvPr/>
          </p:nvSpPr>
          <p:spPr bwMode="auto">
            <a:xfrm>
              <a:off x="2519" y="2248"/>
              <a:ext cx="5472" cy="2029"/>
            </a:xfrm>
            <a:custGeom>
              <a:avLst/>
              <a:gdLst>
                <a:gd name="T0" fmla="*/ 0 w 5472"/>
                <a:gd name="T1" fmla="*/ 1005 h 2029"/>
                <a:gd name="T2" fmla="*/ 454 w 5472"/>
                <a:gd name="T3" fmla="*/ 149 h 2029"/>
                <a:gd name="T4" fmla="*/ 1371 w 5472"/>
                <a:gd name="T5" fmla="*/ 1902 h 2029"/>
                <a:gd name="T6" fmla="*/ 2284 w 5472"/>
                <a:gd name="T7" fmla="*/ 145 h 2029"/>
                <a:gd name="T8" fmla="*/ 3196 w 5472"/>
                <a:gd name="T9" fmla="*/ 1906 h 2029"/>
                <a:gd name="T10" fmla="*/ 4109 w 5472"/>
                <a:gd name="T11" fmla="*/ 145 h 2029"/>
                <a:gd name="T12" fmla="*/ 5014 w 5472"/>
                <a:gd name="T13" fmla="*/ 1885 h 2029"/>
                <a:gd name="T14" fmla="*/ 5472 w 5472"/>
                <a:gd name="T15" fmla="*/ 1009 h 20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72" h="2029">
                  <a:moveTo>
                    <a:pt x="0" y="1005"/>
                  </a:moveTo>
                  <a:cubicBezTo>
                    <a:pt x="112" y="502"/>
                    <a:pt x="225" y="0"/>
                    <a:pt x="454" y="149"/>
                  </a:cubicBezTo>
                  <a:cubicBezTo>
                    <a:pt x="683" y="298"/>
                    <a:pt x="1066" y="1903"/>
                    <a:pt x="1371" y="1902"/>
                  </a:cubicBezTo>
                  <a:cubicBezTo>
                    <a:pt x="1676" y="1901"/>
                    <a:pt x="1980" y="144"/>
                    <a:pt x="2284" y="145"/>
                  </a:cubicBezTo>
                  <a:cubicBezTo>
                    <a:pt x="2588" y="146"/>
                    <a:pt x="2892" y="1906"/>
                    <a:pt x="3196" y="1906"/>
                  </a:cubicBezTo>
                  <a:cubicBezTo>
                    <a:pt x="3500" y="1906"/>
                    <a:pt x="3806" y="148"/>
                    <a:pt x="4109" y="145"/>
                  </a:cubicBezTo>
                  <a:cubicBezTo>
                    <a:pt x="4412" y="142"/>
                    <a:pt x="4787" y="1741"/>
                    <a:pt x="5014" y="1885"/>
                  </a:cubicBezTo>
                  <a:cubicBezTo>
                    <a:pt x="5241" y="2029"/>
                    <a:pt x="5356" y="1519"/>
                    <a:pt x="5472" y="1009"/>
                  </a:cubicBezTo>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23" name="Freeform 4">
              <a:extLst>
                <a:ext uri="{FF2B5EF4-FFF2-40B4-BE49-F238E27FC236}">
                  <a16:creationId xmlns:a16="http://schemas.microsoft.com/office/drawing/2014/main" id="{5437081F-4DA4-4474-96D2-F89C32C52E9D}"/>
                </a:ext>
              </a:extLst>
            </p:cNvPr>
            <p:cNvSpPr>
              <a:spLocks/>
            </p:cNvSpPr>
            <p:nvPr/>
          </p:nvSpPr>
          <p:spPr bwMode="auto">
            <a:xfrm>
              <a:off x="7992" y="2248"/>
              <a:ext cx="5472" cy="2029"/>
            </a:xfrm>
            <a:custGeom>
              <a:avLst/>
              <a:gdLst>
                <a:gd name="T0" fmla="*/ 0 w 5472"/>
                <a:gd name="T1" fmla="*/ 1005 h 2029"/>
                <a:gd name="T2" fmla="*/ 454 w 5472"/>
                <a:gd name="T3" fmla="*/ 149 h 2029"/>
                <a:gd name="T4" fmla="*/ 1371 w 5472"/>
                <a:gd name="T5" fmla="*/ 1902 h 2029"/>
                <a:gd name="T6" fmla="*/ 2284 w 5472"/>
                <a:gd name="T7" fmla="*/ 145 h 2029"/>
                <a:gd name="T8" fmla="*/ 3196 w 5472"/>
                <a:gd name="T9" fmla="*/ 1906 h 2029"/>
                <a:gd name="T10" fmla="*/ 4109 w 5472"/>
                <a:gd name="T11" fmla="*/ 145 h 2029"/>
                <a:gd name="T12" fmla="*/ 5014 w 5472"/>
                <a:gd name="T13" fmla="*/ 1885 h 2029"/>
                <a:gd name="T14" fmla="*/ 5472 w 5472"/>
                <a:gd name="T15" fmla="*/ 1009 h 20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72" h="2029">
                  <a:moveTo>
                    <a:pt x="0" y="1005"/>
                  </a:moveTo>
                  <a:cubicBezTo>
                    <a:pt x="112" y="502"/>
                    <a:pt x="225" y="0"/>
                    <a:pt x="454" y="149"/>
                  </a:cubicBezTo>
                  <a:cubicBezTo>
                    <a:pt x="683" y="298"/>
                    <a:pt x="1066" y="1903"/>
                    <a:pt x="1371" y="1902"/>
                  </a:cubicBezTo>
                  <a:cubicBezTo>
                    <a:pt x="1676" y="1901"/>
                    <a:pt x="1980" y="144"/>
                    <a:pt x="2284" y="145"/>
                  </a:cubicBezTo>
                  <a:cubicBezTo>
                    <a:pt x="2588" y="146"/>
                    <a:pt x="2892" y="1906"/>
                    <a:pt x="3196" y="1906"/>
                  </a:cubicBezTo>
                  <a:cubicBezTo>
                    <a:pt x="3500" y="1906"/>
                    <a:pt x="3806" y="148"/>
                    <a:pt x="4109" y="145"/>
                  </a:cubicBezTo>
                  <a:cubicBezTo>
                    <a:pt x="4412" y="142"/>
                    <a:pt x="4787" y="1741"/>
                    <a:pt x="5014" y="1885"/>
                  </a:cubicBezTo>
                  <a:cubicBezTo>
                    <a:pt x="5241" y="2029"/>
                    <a:pt x="5356" y="1519"/>
                    <a:pt x="5472" y="1009"/>
                  </a:cubicBezTo>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9" name="TextBox 38">
            <a:extLst>
              <a:ext uri="{FF2B5EF4-FFF2-40B4-BE49-F238E27FC236}">
                <a16:creationId xmlns:a16="http://schemas.microsoft.com/office/drawing/2014/main" id="{A1AAC726-1CAB-4CA0-89E1-1D422527033A}"/>
              </a:ext>
            </a:extLst>
          </p:cNvPr>
          <p:cNvSpPr txBox="1">
            <a:spLocks noChangeArrowheads="1"/>
          </p:cNvSpPr>
          <p:nvPr/>
        </p:nvSpPr>
        <p:spPr bwMode="auto">
          <a:xfrm>
            <a:off x="2466975" y="2779713"/>
            <a:ext cx="933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a:spcBef>
                <a:spcPct val="0"/>
              </a:spcBef>
              <a:buFontTx/>
              <a:buNone/>
            </a:pPr>
            <a:r>
              <a:rPr lang="en-US" altLang="en-US">
                <a:solidFill>
                  <a:srgbClr val="FFFFFF"/>
                </a:solidFill>
                <a:latin typeface="Times New Roman" panose="02020603050405020304" pitchFamily="18" charset="0"/>
              </a:rPr>
              <a:t>+</a:t>
            </a:r>
          </a:p>
        </p:txBody>
      </p:sp>
      <p:sp>
        <p:nvSpPr>
          <p:cNvPr id="40" name="TextBox 39">
            <a:extLst>
              <a:ext uri="{FF2B5EF4-FFF2-40B4-BE49-F238E27FC236}">
                <a16:creationId xmlns:a16="http://schemas.microsoft.com/office/drawing/2014/main" id="{ED493975-A6E8-4E4E-944A-236FE8FF4923}"/>
              </a:ext>
            </a:extLst>
          </p:cNvPr>
          <p:cNvSpPr txBox="1">
            <a:spLocks noChangeArrowheads="1"/>
          </p:cNvSpPr>
          <p:nvPr/>
        </p:nvSpPr>
        <p:spPr bwMode="auto">
          <a:xfrm>
            <a:off x="5681663" y="2771775"/>
            <a:ext cx="933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a:spcBef>
                <a:spcPct val="0"/>
              </a:spcBef>
              <a:buFontTx/>
              <a:buNone/>
            </a:pPr>
            <a:r>
              <a:rPr lang="en-US" altLang="en-US">
                <a:solidFill>
                  <a:srgbClr val="FFFFFF"/>
                </a:solidFill>
                <a:latin typeface="Times New Roman" panose="02020603050405020304" pitchFamily="18" charset="0"/>
              </a:rPr>
              <a:t>+</a:t>
            </a:r>
          </a:p>
        </p:txBody>
      </p:sp>
      <p:sp>
        <p:nvSpPr>
          <p:cNvPr id="41" name="TextBox 40">
            <a:extLst>
              <a:ext uri="{FF2B5EF4-FFF2-40B4-BE49-F238E27FC236}">
                <a16:creationId xmlns:a16="http://schemas.microsoft.com/office/drawing/2014/main" id="{0377C9F7-93E8-43E2-BC57-9933F4F5E2CF}"/>
              </a:ext>
            </a:extLst>
          </p:cNvPr>
          <p:cNvSpPr txBox="1">
            <a:spLocks noChangeArrowheads="1"/>
          </p:cNvSpPr>
          <p:nvPr/>
        </p:nvSpPr>
        <p:spPr bwMode="auto">
          <a:xfrm>
            <a:off x="2466975" y="3713163"/>
            <a:ext cx="933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a:spcBef>
                <a:spcPct val="0"/>
              </a:spcBef>
              <a:buFontTx/>
              <a:buNone/>
            </a:pPr>
            <a:r>
              <a:rPr lang="en-US" altLang="en-US">
                <a:solidFill>
                  <a:srgbClr val="FFFFFF"/>
                </a:solidFill>
                <a:latin typeface="Times New Roman" panose="02020603050405020304" pitchFamily="18" charset="0"/>
              </a:rPr>
              <a:t>=</a:t>
            </a:r>
          </a:p>
        </p:txBody>
      </p:sp>
      <p:grpSp>
        <p:nvGrpSpPr>
          <p:cNvPr id="42" name="Group 2">
            <a:extLst>
              <a:ext uri="{FF2B5EF4-FFF2-40B4-BE49-F238E27FC236}">
                <a16:creationId xmlns:a16="http://schemas.microsoft.com/office/drawing/2014/main" id="{5C9FC7CB-34D8-4A71-BF8A-6CBC41008756}"/>
              </a:ext>
            </a:extLst>
          </p:cNvPr>
          <p:cNvGrpSpPr>
            <a:grpSpLocks/>
          </p:cNvGrpSpPr>
          <p:nvPr/>
        </p:nvGrpSpPr>
        <p:grpSpPr bwMode="auto">
          <a:xfrm>
            <a:off x="1619250" y="4229100"/>
            <a:ext cx="2627313" cy="969963"/>
            <a:chOff x="2519" y="2248"/>
            <a:chExt cx="10945" cy="2029"/>
          </a:xfrm>
        </p:grpSpPr>
        <p:sp>
          <p:nvSpPr>
            <p:cNvPr id="21520" name="Freeform 3">
              <a:extLst>
                <a:ext uri="{FF2B5EF4-FFF2-40B4-BE49-F238E27FC236}">
                  <a16:creationId xmlns:a16="http://schemas.microsoft.com/office/drawing/2014/main" id="{1434F7DC-F84E-430D-8B2C-3109C263337D}"/>
                </a:ext>
              </a:extLst>
            </p:cNvPr>
            <p:cNvSpPr>
              <a:spLocks/>
            </p:cNvSpPr>
            <p:nvPr/>
          </p:nvSpPr>
          <p:spPr bwMode="auto">
            <a:xfrm>
              <a:off x="2519" y="2248"/>
              <a:ext cx="5472" cy="2029"/>
            </a:xfrm>
            <a:custGeom>
              <a:avLst/>
              <a:gdLst>
                <a:gd name="T0" fmla="*/ 0 w 5472"/>
                <a:gd name="T1" fmla="*/ 1005 h 2029"/>
                <a:gd name="T2" fmla="*/ 454 w 5472"/>
                <a:gd name="T3" fmla="*/ 149 h 2029"/>
                <a:gd name="T4" fmla="*/ 1371 w 5472"/>
                <a:gd name="T5" fmla="*/ 1902 h 2029"/>
                <a:gd name="T6" fmla="*/ 2284 w 5472"/>
                <a:gd name="T7" fmla="*/ 145 h 2029"/>
                <a:gd name="T8" fmla="*/ 3196 w 5472"/>
                <a:gd name="T9" fmla="*/ 1906 h 2029"/>
                <a:gd name="T10" fmla="*/ 4109 w 5472"/>
                <a:gd name="T11" fmla="*/ 145 h 2029"/>
                <a:gd name="T12" fmla="*/ 5014 w 5472"/>
                <a:gd name="T13" fmla="*/ 1885 h 2029"/>
                <a:gd name="T14" fmla="*/ 5472 w 5472"/>
                <a:gd name="T15" fmla="*/ 1009 h 20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72" h="2029">
                  <a:moveTo>
                    <a:pt x="0" y="1005"/>
                  </a:moveTo>
                  <a:cubicBezTo>
                    <a:pt x="112" y="502"/>
                    <a:pt x="225" y="0"/>
                    <a:pt x="454" y="149"/>
                  </a:cubicBezTo>
                  <a:cubicBezTo>
                    <a:pt x="683" y="298"/>
                    <a:pt x="1066" y="1903"/>
                    <a:pt x="1371" y="1902"/>
                  </a:cubicBezTo>
                  <a:cubicBezTo>
                    <a:pt x="1676" y="1901"/>
                    <a:pt x="1980" y="144"/>
                    <a:pt x="2284" y="145"/>
                  </a:cubicBezTo>
                  <a:cubicBezTo>
                    <a:pt x="2588" y="146"/>
                    <a:pt x="2892" y="1906"/>
                    <a:pt x="3196" y="1906"/>
                  </a:cubicBezTo>
                  <a:cubicBezTo>
                    <a:pt x="3500" y="1906"/>
                    <a:pt x="3806" y="148"/>
                    <a:pt x="4109" y="145"/>
                  </a:cubicBezTo>
                  <a:cubicBezTo>
                    <a:pt x="4412" y="142"/>
                    <a:pt x="4787" y="1741"/>
                    <a:pt x="5014" y="1885"/>
                  </a:cubicBezTo>
                  <a:cubicBezTo>
                    <a:pt x="5241" y="2029"/>
                    <a:pt x="5356" y="1519"/>
                    <a:pt x="5472" y="1009"/>
                  </a:cubicBezTo>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21" name="Freeform 4">
              <a:extLst>
                <a:ext uri="{FF2B5EF4-FFF2-40B4-BE49-F238E27FC236}">
                  <a16:creationId xmlns:a16="http://schemas.microsoft.com/office/drawing/2014/main" id="{3A9BD729-A680-4D07-B156-D490F58B1C66}"/>
                </a:ext>
              </a:extLst>
            </p:cNvPr>
            <p:cNvSpPr>
              <a:spLocks/>
            </p:cNvSpPr>
            <p:nvPr/>
          </p:nvSpPr>
          <p:spPr bwMode="auto">
            <a:xfrm>
              <a:off x="7992" y="2248"/>
              <a:ext cx="5472" cy="2029"/>
            </a:xfrm>
            <a:custGeom>
              <a:avLst/>
              <a:gdLst>
                <a:gd name="T0" fmla="*/ 0 w 5472"/>
                <a:gd name="T1" fmla="*/ 1005 h 2029"/>
                <a:gd name="T2" fmla="*/ 454 w 5472"/>
                <a:gd name="T3" fmla="*/ 149 h 2029"/>
                <a:gd name="T4" fmla="*/ 1371 w 5472"/>
                <a:gd name="T5" fmla="*/ 1902 h 2029"/>
                <a:gd name="T6" fmla="*/ 2284 w 5472"/>
                <a:gd name="T7" fmla="*/ 145 h 2029"/>
                <a:gd name="T8" fmla="*/ 3196 w 5472"/>
                <a:gd name="T9" fmla="*/ 1906 h 2029"/>
                <a:gd name="T10" fmla="*/ 4109 w 5472"/>
                <a:gd name="T11" fmla="*/ 145 h 2029"/>
                <a:gd name="T12" fmla="*/ 5014 w 5472"/>
                <a:gd name="T13" fmla="*/ 1885 h 2029"/>
                <a:gd name="T14" fmla="*/ 5472 w 5472"/>
                <a:gd name="T15" fmla="*/ 1009 h 20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72" h="2029">
                  <a:moveTo>
                    <a:pt x="0" y="1005"/>
                  </a:moveTo>
                  <a:cubicBezTo>
                    <a:pt x="112" y="502"/>
                    <a:pt x="225" y="0"/>
                    <a:pt x="454" y="149"/>
                  </a:cubicBezTo>
                  <a:cubicBezTo>
                    <a:pt x="683" y="298"/>
                    <a:pt x="1066" y="1903"/>
                    <a:pt x="1371" y="1902"/>
                  </a:cubicBezTo>
                  <a:cubicBezTo>
                    <a:pt x="1676" y="1901"/>
                    <a:pt x="1980" y="144"/>
                    <a:pt x="2284" y="145"/>
                  </a:cubicBezTo>
                  <a:cubicBezTo>
                    <a:pt x="2588" y="146"/>
                    <a:pt x="2892" y="1906"/>
                    <a:pt x="3196" y="1906"/>
                  </a:cubicBezTo>
                  <a:cubicBezTo>
                    <a:pt x="3500" y="1906"/>
                    <a:pt x="3806" y="148"/>
                    <a:pt x="4109" y="145"/>
                  </a:cubicBezTo>
                  <a:cubicBezTo>
                    <a:pt x="4412" y="142"/>
                    <a:pt x="4787" y="1741"/>
                    <a:pt x="5014" y="1885"/>
                  </a:cubicBezTo>
                  <a:cubicBezTo>
                    <a:pt x="5241" y="2029"/>
                    <a:pt x="5356" y="1519"/>
                    <a:pt x="5472" y="1009"/>
                  </a:cubicBezTo>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cxnSp>
        <p:nvCxnSpPr>
          <p:cNvPr id="45" name="Straight Connector 44">
            <a:extLst>
              <a:ext uri="{FF2B5EF4-FFF2-40B4-BE49-F238E27FC236}">
                <a16:creationId xmlns:a16="http://schemas.microsoft.com/office/drawing/2014/main" id="{9587C78B-D9DC-4E2B-947D-7B472B114360}"/>
              </a:ext>
            </a:extLst>
          </p:cNvPr>
          <p:cNvCxnSpPr/>
          <p:nvPr/>
        </p:nvCxnSpPr>
        <p:spPr>
          <a:xfrm flipV="1">
            <a:off x="4835525" y="4657725"/>
            <a:ext cx="2624138"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6F47224-4A6B-4648-A0C1-C89A4EB4D8E8}"/>
              </a:ext>
            </a:extLst>
          </p:cNvPr>
          <p:cNvSpPr txBox="1">
            <a:spLocks noChangeArrowheads="1"/>
          </p:cNvSpPr>
          <p:nvPr/>
        </p:nvSpPr>
        <p:spPr bwMode="auto">
          <a:xfrm>
            <a:off x="5681663" y="3686175"/>
            <a:ext cx="933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a:spcBef>
                <a:spcPct val="0"/>
              </a:spcBef>
              <a:buFontTx/>
              <a:buNone/>
            </a:pPr>
            <a:r>
              <a:rPr lang="en-US" altLang="en-US">
                <a:solidFill>
                  <a:srgbClr val="FFFFFF"/>
                </a:solidFill>
                <a:latin typeface="Times New Roman" panose="02020603050405020304" pitchFamily="18" charset="0"/>
              </a:rPr>
              <a:t>=</a:t>
            </a:r>
          </a:p>
        </p:txBody>
      </p:sp>
      <p:sp>
        <p:nvSpPr>
          <p:cNvPr id="47" name="TextBox 46">
            <a:extLst>
              <a:ext uri="{FF2B5EF4-FFF2-40B4-BE49-F238E27FC236}">
                <a16:creationId xmlns:a16="http://schemas.microsoft.com/office/drawing/2014/main" id="{8BD01314-511C-4916-8338-F3F37AEF7CCF}"/>
              </a:ext>
            </a:extLst>
          </p:cNvPr>
          <p:cNvSpPr txBox="1"/>
          <p:nvPr/>
        </p:nvSpPr>
        <p:spPr>
          <a:xfrm>
            <a:off x="1741488" y="5480050"/>
            <a:ext cx="2382837" cy="708025"/>
          </a:xfrm>
          <a:prstGeom prst="rect">
            <a:avLst/>
          </a:prstGeom>
          <a:noFill/>
        </p:spPr>
        <p:txBody>
          <a:bodyPr>
            <a:spAutoFit/>
          </a:bodyPr>
          <a:lstStyle/>
          <a:p>
            <a:pPr algn="ctr">
              <a:defRPr/>
            </a:pPr>
            <a:r>
              <a:rPr lang="en-US" sz="2000" dirty="0">
                <a:solidFill>
                  <a:srgbClr val="FFFFFF"/>
                </a:solidFill>
                <a:latin typeface="+mn-lt"/>
              </a:rPr>
              <a:t>Constructive Interference</a:t>
            </a:r>
          </a:p>
        </p:txBody>
      </p:sp>
      <p:sp>
        <p:nvSpPr>
          <p:cNvPr id="48" name="TextBox 47">
            <a:extLst>
              <a:ext uri="{FF2B5EF4-FFF2-40B4-BE49-F238E27FC236}">
                <a16:creationId xmlns:a16="http://schemas.microsoft.com/office/drawing/2014/main" id="{3DA6A504-5D44-4600-95F5-A1BF065C232D}"/>
              </a:ext>
            </a:extLst>
          </p:cNvPr>
          <p:cNvSpPr txBox="1"/>
          <p:nvPr/>
        </p:nvSpPr>
        <p:spPr>
          <a:xfrm>
            <a:off x="4956175" y="5480050"/>
            <a:ext cx="2382838" cy="708025"/>
          </a:xfrm>
          <a:prstGeom prst="rect">
            <a:avLst/>
          </a:prstGeom>
          <a:noFill/>
        </p:spPr>
        <p:txBody>
          <a:bodyPr>
            <a:spAutoFit/>
          </a:bodyPr>
          <a:lstStyle/>
          <a:p>
            <a:pPr algn="ctr">
              <a:defRPr/>
            </a:pPr>
            <a:r>
              <a:rPr lang="en-US" sz="2000" dirty="0">
                <a:solidFill>
                  <a:srgbClr val="FFFFFF"/>
                </a:solidFill>
                <a:latin typeface="+mn-lt"/>
              </a:rPr>
              <a:t>Destructive Interference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500"/>
                                        <p:tgtEl>
                                          <p:spTgt spid="39"/>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500"/>
                                        <p:tgtEl>
                                          <p:spTgt spid="42"/>
                                        </p:tgtEl>
                                      </p:cBhvr>
                                    </p:animEffect>
                                  </p:childTnLst>
                                </p:cTn>
                              </p:par>
                            </p:childTnLst>
                          </p:cTn>
                        </p:par>
                        <p:par>
                          <p:cTn id="24" fill="hold" nodeType="afterGroup">
                            <p:stCondLst>
                              <p:cond delay="2500"/>
                            </p:stCondLst>
                            <p:childTnLst>
                              <p:par>
                                <p:cTn id="25" presetID="31" presetClass="entr" presetSubtype="0"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1000" fill="hold"/>
                                        <p:tgtEl>
                                          <p:spTgt spid="47"/>
                                        </p:tgtEl>
                                        <p:attrNameLst>
                                          <p:attrName>ppt_w</p:attrName>
                                        </p:attrNameLst>
                                      </p:cBhvr>
                                      <p:tavLst>
                                        <p:tav tm="0">
                                          <p:val>
                                            <p:fltVal val="0"/>
                                          </p:val>
                                        </p:tav>
                                        <p:tav tm="100000">
                                          <p:val>
                                            <p:strVal val="#ppt_w"/>
                                          </p:val>
                                        </p:tav>
                                      </p:tavLst>
                                    </p:anim>
                                    <p:anim calcmode="lin" valueType="num">
                                      <p:cBhvr>
                                        <p:cTn id="28" dur="1000" fill="hold"/>
                                        <p:tgtEl>
                                          <p:spTgt spid="47"/>
                                        </p:tgtEl>
                                        <p:attrNameLst>
                                          <p:attrName>ppt_h</p:attrName>
                                        </p:attrNameLst>
                                      </p:cBhvr>
                                      <p:tavLst>
                                        <p:tav tm="0">
                                          <p:val>
                                            <p:fltVal val="0"/>
                                          </p:val>
                                        </p:tav>
                                        <p:tav tm="100000">
                                          <p:val>
                                            <p:strVal val="#ppt_h"/>
                                          </p:val>
                                        </p:tav>
                                      </p:tavLst>
                                    </p:anim>
                                    <p:anim calcmode="lin" valueType="num">
                                      <p:cBhvr>
                                        <p:cTn id="29" dur="1000" fill="hold"/>
                                        <p:tgtEl>
                                          <p:spTgt spid="47"/>
                                        </p:tgtEl>
                                        <p:attrNameLst>
                                          <p:attrName>style.rotation</p:attrName>
                                        </p:attrNameLst>
                                      </p:cBhvr>
                                      <p:tavLst>
                                        <p:tav tm="0">
                                          <p:val>
                                            <p:fltVal val="90"/>
                                          </p:val>
                                        </p:tav>
                                        <p:tav tm="100000">
                                          <p:val>
                                            <p:fltVal val="0"/>
                                          </p:val>
                                        </p:tav>
                                      </p:tavLst>
                                    </p:anim>
                                    <p:animEffect transition="in" filter="fade">
                                      <p:cBhvr>
                                        <p:cTn id="30" dur="1000"/>
                                        <p:tgtEl>
                                          <p:spTgt spid="4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par>
                          <p:cTn id="36" fill="hold" nodeType="afterGroup">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left)">
                                      <p:cBhvr>
                                        <p:cTn id="39" dur="500"/>
                                        <p:tgtEl>
                                          <p:spTgt spid="40"/>
                                        </p:tgtEl>
                                      </p:cBhvr>
                                    </p:animEffect>
                                  </p:childTnLst>
                                </p:cTn>
                              </p:par>
                            </p:childTnLst>
                          </p:cTn>
                        </p:par>
                        <p:par>
                          <p:cTn id="40" fill="hold" nodeType="afterGroup">
                            <p:stCondLst>
                              <p:cond delay="1000"/>
                            </p:stCondLst>
                            <p:childTnLst>
                              <p:par>
                                <p:cTn id="41" presetID="22" presetClass="entr" presetSubtype="8"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500"/>
                                        <p:tgtEl>
                                          <p:spTgt spid="36"/>
                                        </p:tgtEl>
                                      </p:cBhvr>
                                    </p:animEffect>
                                  </p:childTnLst>
                                </p:cTn>
                              </p:par>
                            </p:childTnLst>
                          </p:cTn>
                        </p:par>
                        <p:par>
                          <p:cTn id="44" fill="hold" nodeType="afterGroup">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left)">
                                      <p:cBhvr>
                                        <p:cTn id="47" dur="500"/>
                                        <p:tgtEl>
                                          <p:spTgt spid="46"/>
                                        </p:tgtEl>
                                      </p:cBhvr>
                                    </p:animEffect>
                                  </p:childTnLst>
                                </p:cTn>
                              </p:par>
                            </p:childTnLst>
                          </p:cTn>
                        </p:par>
                        <p:par>
                          <p:cTn id="48" fill="hold" nodeType="afterGroup">
                            <p:stCondLst>
                              <p:cond delay="2000"/>
                            </p:stCondLst>
                            <p:childTnLst>
                              <p:par>
                                <p:cTn id="49" presetID="22" presetClass="entr" presetSubtype="8"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ipe(left)">
                                      <p:cBhvr>
                                        <p:cTn id="51" dur="500"/>
                                        <p:tgtEl>
                                          <p:spTgt spid="45"/>
                                        </p:tgtEl>
                                      </p:cBhvr>
                                    </p:animEffect>
                                  </p:childTnLst>
                                </p:cTn>
                              </p:par>
                            </p:childTnLst>
                          </p:cTn>
                        </p:par>
                        <p:par>
                          <p:cTn id="52" fill="hold" nodeType="afterGroup">
                            <p:stCondLst>
                              <p:cond delay="2500"/>
                            </p:stCondLst>
                            <p:childTnLst>
                              <p:par>
                                <p:cTn id="53" presetID="16" presetClass="entr" presetSubtype="42" fill="hold" grpId="0"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barn(outHorizontal)">
                                      <p:cBhvr>
                                        <p:cTn id="5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6"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7A7FBD77-19BC-4426-8EC0-FC45CE36958F}"/>
              </a:ext>
            </a:extLst>
          </p:cNvPr>
          <p:cNvSpPr>
            <a:spLocks noGrp="1" noChangeArrowheads="1"/>
          </p:cNvSpPr>
          <p:nvPr>
            <p:ph type="title"/>
          </p:nvPr>
        </p:nvSpPr>
        <p:spPr>
          <a:xfrm>
            <a:off x="0" y="0"/>
            <a:ext cx="9144000" cy="822325"/>
          </a:xfrm>
        </p:spPr>
        <p:txBody>
          <a:bodyPr/>
          <a:lstStyle/>
          <a:p>
            <a:r>
              <a:rPr lang="en-US" altLang="en-US"/>
              <a:t>Detecting Gravitational Waves</a:t>
            </a:r>
          </a:p>
        </p:txBody>
      </p:sp>
      <p:sp>
        <p:nvSpPr>
          <p:cNvPr id="22531" name="Content Placeholder 2">
            <a:extLst>
              <a:ext uri="{FF2B5EF4-FFF2-40B4-BE49-F238E27FC236}">
                <a16:creationId xmlns:a16="http://schemas.microsoft.com/office/drawing/2014/main" id="{EF87D7AA-706A-469A-9A6C-A8F97F209FA3}"/>
              </a:ext>
            </a:extLst>
          </p:cNvPr>
          <p:cNvSpPr>
            <a:spLocks noGrp="1" noChangeArrowheads="1"/>
          </p:cNvSpPr>
          <p:nvPr>
            <p:ph idx="1"/>
          </p:nvPr>
        </p:nvSpPr>
        <p:spPr>
          <a:xfrm>
            <a:off x="274638" y="914400"/>
            <a:ext cx="8594725" cy="665163"/>
          </a:xfrm>
        </p:spPr>
        <p:txBody>
          <a:bodyPr/>
          <a:lstStyle/>
          <a:p>
            <a:r>
              <a:rPr lang="en-US" altLang="en-US"/>
              <a:t> Interferometers</a:t>
            </a:r>
          </a:p>
        </p:txBody>
      </p:sp>
      <p:sp>
        <p:nvSpPr>
          <p:cNvPr id="4" name="TextBox 3">
            <a:extLst>
              <a:ext uri="{FF2B5EF4-FFF2-40B4-BE49-F238E27FC236}">
                <a16:creationId xmlns:a16="http://schemas.microsoft.com/office/drawing/2014/main" id="{6C1A36FA-E7B7-4E8B-8089-56C874B800A0}"/>
              </a:ext>
            </a:extLst>
          </p:cNvPr>
          <p:cNvSpPr txBox="1"/>
          <p:nvPr/>
        </p:nvSpPr>
        <p:spPr>
          <a:xfrm>
            <a:off x="0" y="1714500"/>
            <a:ext cx="3295650" cy="1016000"/>
          </a:xfrm>
          <a:prstGeom prst="rect">
            <a:avLst/>
          </a:prstGeom>
          <a:noFill/>
        </p:spPr>
        <p:txBody>
          <a:bodyPr>
            <a:spAutoFit/>
          </a:bodyPr>
          <a:lstStyle/>
          <a:p>
            <a:pPr algn="ctr">
              <a:defRPr/>
            </a:pPr>
            <a:r>
              <a:rPr lang="en-US" sz="2000" dirty="0">
                <a:solidFill>
                  <a:srgbClr val="FFFFFF"/>
                </a:solidFill>
                <a:latin typeface="+mn-lt"/>
              </a:rPr>
              <a:t>Send a beam of light in two directions </a:t>
            </a:r>
          </a:p>
          <a:p>
            <a:pPr algn="ctr">
              <a:defRPr/>
            </a:pPr>
            <a:r>
              <a:rPr lang="en-US" sz="2000" dirty="0">
                <a:solidFill>
                  <a:srgbClr val="FFFFFF"/>
                </a:solidFill>
                <a:latin typeface="+mn-lt"/>
              </a:rPr>
              <a:t>(peaks &amp; troughs aligned)</a:t>
            </a:r>
          </a:p>
        </p:txBody>
      </p:sp>
      <p:grpSp>
        <p:nvGrpSpPr>
          <p:cNvPr id="22533" name="Group 4">
            <a:extLst>
              <a:ext uri="{FF2B5EF4-FFF2-40B4-BE49-F238E27FC236}">
                <a16:creationId xmlns:a16="http://schemas.microsoft.com/office/drawing/2014/main" id="{17E34A56-DA3D-4153-9914-6FF88CF0F973}"/>
              </a:ext>
            </a:extLst>
          </p:cNvPr>
          <p:cNvGrpSpPr>
            <a:grpSpLocks/>
          </p:cNvGrpSpPr>
          <p:nvPr/>
        </p:nvGrpSpPr>
        <p:grpSpPr bwMode="auto">
          <a:xfrm>
            <a:off x="3322638" y="1619250"/>
            <a:ext cx="5821362" cy="5238750"/>
            <a:chOff x="3230557" y="1628775"/>
            <a:chExt cx="5810250" cy="5229225"/>
          </a:xfrm>
        </p:grpSpPr>
        <p:sp>
          <p:nvSpPr>
            <p:cNvPr id="6" name="Rectangle 5">
              <a:extLst>
                <a:ext uri="{FF2B5EF4-FFF2-40B4-BE49-F238E27FC236}">
                  <a16:creationId xmlns:a16="http://schemas.microsoft.com/office/drawing/2014/main" id="{70773CCE-BCF5-43B3-8D34-6B304F7D027E}"/>
                </a:ext>
              </a:extLst>
            </p:cNvPr>
            <p:cNvSpPr/>
            <p:nvPr/>
          </p:nvSpPr>
          <p:spPr>
            <a:xfrm>
              <a:off x="3230557" y="1628775"/>
              <a:ext cx="5810250" cy="522922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2540" name="Picture 6">
              <a:extLst>
                <a:ext uri="{FF2B5EF4-FFF2-40B4-BE49-F238E27FC236}">
                  <a16:creationId xmlns:a16="http://schemas.microsoft.com/office/drawing/2014/main" id="{044EE569-E5BA-4D32-BCD5-6DD71176D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1008" y="1633537"/>
              <a:ext cx="5809348"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Freeform 14">
            <a:extLst>
              <a:ext uri="{FF2B5EF4-FFF2-40B4-BE49-F238E27FC236}">
                <a16:creationId xmlns:a16="http://schemas.microsoft.com/office/drawing/2014/main" id="{D612E0BF-6244-4110-875F-0E415198E2A9}"/>
              </a:ext>
            </a:extLst>
          </p:cNvPr>
          <p:cNvSpPr/>
          <p:nvPr/>
        </p:nvSpPr>
        <p:spPr>
          <a:xfrm>
            <a:off x="3228975" y="2638425"/>
            <a:ext cx="2143125" cy="2181225"/>
          </a:xfrm>
          <a:custGeom>
            <a:avLst/>
            <a:gdLst>
              <a:gd name="connsiteX0" fmla="*/ 1971675 w 1971675"/>
              <a:gd name="connsiteY0" fmla="*/ 0 h 542925"/>
              <a:gd name="connsiteX1" fmla="*/ 485775 w 1971675"/>
              <a:gd name="connsiteY1" fmla="*/ 304800 h 542925"/>
              <a:gd name="connsiteX2" fmla="*/ 742950 w 1971675"/>
              <a:gd name="connsiteY2" fmla="*/ 371475 h 542925"/>
              <a:gd name="connsiteX3" fmla="*/ 0 w 1971675"/>
              <a:gd name="connsiteY3" fmla="*/ 542925 h 542925"/>
              <a:gd name="connsiteX0" fmla="*/ 118276 w 2290389"/>
              <a:gd name="connsiteY0" fmla="*/ 0 h 1428750"/>
              <a:gd name="connsiteX1" fmla="*/ 1985176 w 2290389"/>
              <a:gd name="connsiteY1" fmla="*/ 1190625 h 1428750"/>
              <a:gd name="connsiteX2" fmla="*/ 2242351 w 2290389"/>
              <a:gd name="connsiteY2" fmla="*/ 1257300 h 1428750"/>
              <a:gd name="connsiteX3" fmla="*/ 1499401 w 2290389"/>
              <a:gd name="connsiteY3" fmla="*/ 1428750 h 1428750"/>
              <a:gd name="connsiteX0" fmla="*/ 0 w 2172113"/>
              <a:gd name="connsiteY0" fmla="*/ 0 h 1428750"/>
              <a:gd name="connsiteX1" fmla="*/ 1866900 w 2172113"/>
              <a:gd name="connsiteY1" fmla="*/ 1190625 h 1428750"/>
              <a:gd name="connsiteX2" fmla="*/ 2124075 w 2172113"/>
              <a:gd name="connsiteY2" fmla="*/ 1257300 h 1428750"/>
              <a:gd name="connsiteX3" fmla="*/ 1381125 w 2172113"/>
              <a:gd name="connsiteY3" fmla="*/ 1428750 h 1428750"/>
              <a:gd name="connsiteX0" fmla="*/ 0 w 2340680"/>
              <a:gd name="connsiteY0" fmla="*/ 0 h 1485900"/>
              <a:gd name="connsiteX1" fmla="*/ 2028825 w 2340680"/>
              <a:gd name="connsiteY1" fmla="*/ 1247775 h 1485900"/>
              <a:gd name="connsiteX2" fmla="*/ 2286000 w 2340680"/>
              <a:gd name="connsiteY2" fmla="*/ 1314450 h 1485900"/>
              <a:gd name="connsiteX3" fmla="*/ 1543050 w 2340680"/>
              <a:gd name="connsiteY3" fmla="*/ 1485900 h 1485900"/>
              <a:gd name="connsiteX0" fmla="*/ 0 w 2073084"/>
              <a:gd name="connsiteY0" fmla="*/ 0 h 1485900"/>
              <a:gd name="connsiteX1" fmla="*/ 2028825 w 2073084"/>
              <a:gd name="connsiteY1" fmla="*/ 1247775 h 1485900"/>
              <a:gd name="connsiteX2" fmla="*/ 1409700 w 2073084"/>
              <a:gd name="connsiteY2" fmla="*/ 1085850 h 1485900"/>
              <a:gd name="connsiteX3" fmla="*/ 1543050 w 2073084"/>
              <a:gd name="connsiteY3" fmla="*/ 1485900 h 1485900"/>
              <a:gd name="connsiteX0" fmla="*/ 0 w 2072942"/>
              <a:gd name="connsiteY0" fmla="*/ 0 h 1533525"/>
              <a:gd name="connsiteX1" fmla="*/ 2028825 w 2072942"/>
              <a:gd name="connsiteY1" fmla="*/ 1247775 h 1533525"/>
              <a:gd name="connsiteX2" fmla="*/ 1409700 w 2072942"/>
              <a:gd name="connsiteY2" fmla="*/ 1085850 h 1533525"/>
              <a:gd name="connsiteX3" fmla="*/ 1562100 w 2072942"/>
              <a:gd name="connsiteY3" fmla="*/ 1533525 h 1533525"/>
              <a:gd name="connsiteX0" fmla="*/ 0 w 2072942"/>
              <a:gd name="connsiteY0" fmla="*/ 0 h 1533525"/>
              <a:gd name="connsiteX1" fmla="*/ 2028825 w 2072942"/>
              <a:gd name="connsiteY1" fmla="*/ 1247775 h 1533525"/>
              <a:gd name="connsiteX2" fmla="*/ 1409700 w 2072942"/>
              <a:gd name="connsiteY2" fmla="*/ 1085850 h 1533525"/>
              <a:gd name="connsiteX3" fmla="*/ 1562100 w 2072942"/>
              <a:gd name="connsiteY3" fmla="*/ 1533525 h 1533525"/>
              <a:gd name="connsiteX0" fmla="*/ 0 w 2076450"/>
              <a:gd name="connsiteY0" fmla="*/ 0 h 2228850"/>
              <a:gd name="connsiteX1" fmla="*/ 2028825 w 2076450"/>
              <a:gd name="connsiteY1" fmla="*/ 1247775 h 2228850"/>
              <a:gd name="connsiteX2" fmla="*/ 1409700 w 2076450"/>
              <a:gd name="connsiteY2" fmla="*/ 1085850 h 2228850"/>
              <a:gd name="connsiteX3" fmla="*/ 2076450 w 2076450"/>
              <a:gd name="connsiteY3" fmla="*/ 2228850 h 2228850"/>
              <a:gd name="connsiteX0" fmla="*/ 0 w 2076450"/>
              <a:gd name="connsiteY0" fmla="*/ 0 h 2228850"/>
              <a:gd name="connsiteX1" fmla="*/ 2028825 w 2076450"/>
              <a:gd name="connsiteY1" fmla="*/ 1247775 h 2228850"/>
              <a:gd name="connsiteX2" fmla="*/ 1009650 w 2076450"/>
              <a:gd name="connsiteY2" fmla="*/ 1400175 h 2228850"/>
              <a:gd name="connsiteX3" fmla="*/ 2076450 w 2076450"/>
              <a:gd name="connsiteY3" fmla="*/ 2228850 h 2228850"/>
              <a:gd name="connsiteX0" fmla="*/ 0 w 2076450"/>
              <a:gd name="connsiteY0" fmla="*/ 0 h 2228850"/>
              <a:gd name="connsiteX1" fmla="*/ 1762125 w 2076450"/>
              <a:gd name="connsiteY1" fmla="*/ 1724025 h 2228850"/>
              <a:gd name="connsiteX2" fmla="*/ 1009650 w 2076450"/>
              <a:gd name="connsiteY2" fmla="*/ 1400175 h 2228850"/>
              <a:gd name="connsiteX3" fmla="*/ 2076450 w 2076450"/>
              <a:gd name="connsiteY3" fmla="*/ 2228850 h 2228850"/>
              <a:gd name="connsiteX0" fmla="*/ 0 w 2076450"/>
              <a:gd name="connsiteY0" fmla="*/ 0 h 2228850"/>
              <a:gd name="connsiteX1" fmla="*/ 1762125 w 2076450"/>
              <a:gd name="connsiteY1" fmla="*/ 1724025 h 2228850"/>
              <a:gd name="connsiteX2" fmla="*/ 1009650 w 2076450"/>
              <a:gd name="connsiteY2" fmla="*/ 1400175 h 2228850"/>
              <a:gd name="connsiteX3" fmla="*/ 2076450 w 2076450"/>
              <a:gd name="connsiteY3" fmla="*/ 2228850 h 2228850"/>
              <a:gd name="connsiteX0" fmla="*/ 0 w 2076450"/>
              <a:gd name="connsiteY0" fmla="*/ 0 h 2228850"/>
              <a:gd name="connsiteX1" fmla="*/ 1762125 w 2076450"/>
              <a:gd name="connsiteY1" fmla="*/ 1724025 h 2228850"/>
              <a:gd name="connsiteX2" fmla="*/ 1009650 w 2076450"/>
              <a:gd name="connsiteY2" fmla="*/ 1400175 h 2228850"/>
              <a:gd name="connsiteX3" fmla="*/ 2076450 w 2076450"/>
              <a:gd name="connsiteY3" fmla="*/ 2228850 h 2228850"/>
              <a:gd name="connsiteX0" fmla="*/ 0 w 2162175"/>
              <a:gd name="connsiteY0" fmla="*/ 0 h 2152650"/>
              <a:gd name="connsiteX1" fmla="*/ 1847850 w 2162175"/>
              <a:gd name="connsiteY1" fmla="*/ 1647825 h 2152650"/>
              <a:gd name="connsiteX2" fmla="*/ 1095375 w 2162175"/>
              <a:gd name="connsiteY2" fmla="*/ 1323975 h 2152650"/>
              <a:gd name="connsiteX3" fmla="*/ 2162175 w 2162175"/>
              <a:gd name="connsiteY3" fmla="*/ 2152650 h 2152650"/>
              <a:gd name="connsiteX0" fmla="*/ 0 w 2162175"/>
              <a:gd name="connsiteY0" fmla="*/ 0 h 2152650"/>
              <a:gd name="connsiteX1" fmla="*/ 1847850 w 2162175"/>
              <a:gd name="connsiteY1" fmla="*/ 1647825 h 2152650"/>
              <a:gd name="connsiteX2" fmla="*/ 1095375 w 2162175"/>
              <a:gd name="connsiteY2" fmla="*/ 1323975 h 2152650"/>
              <a:gd name="connsiteX3" fmla="*/ 2162175 w 2162175"/>
              <a:gd name="connsiteY3" fmla="*/ 2152650 h 2152650"/>
              <a:gd name="connsiteX0" fmla="*/ 0 w 2162175"/>
              <a:gd name="connsiteY0" fmla="*/ 0 h 2152650"/>
              <a:gd name="connsiteX1" fmla="*/ 1609725 w 2162175"/>
              <a:gd name="connsiteY1" fmla="*/ 1514475 h 2152650"/>
              <a:gd name="connsiteX2" fmla="*/ 1095375 w 2162175"/>
              <a:gd name="connsiteY2" fmla="*/ 1323975 h 2152650"/>
              <a:gd name="connsiteX3" fmla="*/ 2162175 w 2162175"/>
              <a:gd name="connsiteY3" fmla="*/ 2152650 h 2152650"/>
              <a:gd name="connsiteX0" fmla="*/ 0 w 2143125"/>
              <a:gd name="connsiteY0" fmla="*/ 0 h 2181225"/>
              <a:gd name="connsiteX1" fmla="*/ 1609725 w 2143125"/>
              <a:gd name="connsiteY1" fmla="*/ 1514475 h 2181225"/>
              <a:gd name="connsiteX2" fmla="*/ 1095375 w 2143125"/>
              <a:gd name="connsiteY2" fmla="*/ 1323975 h 2181225"/>
              <a:gd name="connsiteX3" fmla="*/ 2143125 w 2143125"/>
              <a:gd name="connsiteY3" fmla="*/ 2181225 h 2181225"/>
            </a:gdLst>
            <a:ahLst/>
            <a:cxnLst>
              <a:cxn ang="0">
                <a:pos x="connsiteX0" y="connsiteY0"/>
              </a:cxn>
              <a:cxn ang="0">
                <a:pos x="connsiteX1" y="connsiteY1"/>
              </a:cxn>
              <a:cxn ang="0">
                <a:pos x="connsiteX2" y="connsiteY2"/>
              </a:cxn>
              <a:cxn ang="0">
                <a:pos x="connsiteX3" y="connsiteY3"/>
              </a:cxn>
            </a:cxnLst>
            <a:rect l="l" t="t" r="r" b="b"/>
            <a:pathLst>
              <a:path w="2143125" h="2181225">
                <a:moveTo>
                  <a:pt x="0" y="0"/>
                </a:moveTo>
                <a:cubicBezTo>
                  <a:pt x="540543" y="511969"/>
                  <a:pt x="1427163" y="1293813"/>
                  <a:pt x="1609725" y="1514475"/>
                </a:cubicBezTo>
                <a:cubicBezTo>
                  <a:pt x="1792287" y="1735137"/>
                  <a:pt x="1006475" y="1212850"/>
                  <a:pt x="1095375" y="1323975"/>
                </a:cubicBezTo>
                <a:cubicBezTo>
                  <a:pt x="1184275" y="1435100"/>
                  <a:pt x="1731168" y="1877219"/>
                  <a:pt x="2143125" y="2181225"/>
                </a:cubicBezTo>
              </a:path>
            </a:pathLst>
          </a:custGeom>
          <a:noFill/>
          <a:ln>
            <a:solidFill>
              <a:srgbClr val="0000FF"/>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a:extLst>
              <a:ext uri="{FF2B5EF4-FFF2-40B4-BE49-F238E27FC236}">
                <a16:creationId xmlns:a16="http://schemas.microsoft.com/office/drawing/2014/main" id="{8E30F373-F6D6-421C-9582-646C50D8D121}"/>
              </a:ext>
            </a:extLst>
          </p:cNvPr>
          <p:cNvSpPr txBox="1"/>
          <p:nvPr/>
        </p:nvSpPr>
        <p:spPr>
          <a:xfrm>
            <a:off x="5848350" y="1885950"/>
            <a:ext cx="3295650" cy="1938338"/>
          </a:xfrm>
          <a:prstGeom prst="rect">
            <a:avLst/>
          </a:prstGeom>
          <a:noFill/>
        </p:spPr>
        <p:txBody>
          <a:bodyPr>
            <a:spAutoFit/>
          </a:bodyPr>
          <a:lstStyle/>
          <a:p>
            <a:pPr algn="ctr">
              <a:defRPr/>
            </a:pPr>
            <a:r>
              <a:rPr lang="en-US" sz="2000" dirty="0">
                <a:solidFill>
                  <a:srgbClr val="0000FF"/>
                </a:solidFill>
                <a:latin typeface="+mj-lt"/>
              </a:rPr>
              <a:t>Beams travel different distances:</a:t>
            </a:r>
          </a:p>
          <a:p>
            <a:pPr algn="ctr">
              <a:defRPr/>
            </a:pPr>
            <a:r>
              <a:rPr lang="en-US" sz="2000" dirty="0">
                <a:solidFill>
                  <a:srgbClr val="0000FF"/>
                </a:solidFill>
                <a:latin typeface="+mj-lt"/>
              </a:rPr>
              <a:t>difference = n</a:t>
            </a:r>
            <a:r>
              <a:rPr lang="en-US" sz="2000" dirty="0">
                <a:solidFill>
                  <a:srgbClr val="0000FF"/>
                </a:solidFill>
                <a:latin typeface="+mj-lt"/>
                <a:sym typeface="Symbol"/>
              </a:rPr>
              <a:t>  constructive</a:t>
            </a:r>
          </a:p>
          <a:p>
            <a:pPr algn="ctr">
              <a:defRPr/>
            </a:pPr>
            <a:r>
              <a:rPr lang="en-US" sz="2000" dirty="0">
                <a:solidFill>
                  <a:srgbClr val="0000FF"/>
                </a:solidFill>
                <a:latin typeface="+mj-lt"/>
              </a:rPr>
              <a:t>difference ≠ n</a:t>
            </a:r>
            <a:r>
              <a:rPr lang="en-US" sz="2000" dirty="0">
                <a:solidFill>
                  <a:srgbClr val="0000FF"/>
                </a:solidFill>
                <a:latin typeface="+mj-lt"/>
                <a:sym typeface="Symbol"/>
              </a:rPr>
              <a:t>  destructive</a:t>
            </a:r>
            <a:endParaRPr lang="en-US" sz="2000" dirty="0">
              <a:solidFill>
                <a:srgbClr val="0000FF"/>
              </a:solidFill>
              <a:latin typeface="+mj-lt"/>
            </a:endParaRPr>
          </a:p>
        </p:txBody>
      </p:sp>
      <p:sp>
        <p:nvSpPr>
          <p:cNvPr id="10" name="Right Brace 9">
            <a:extLst>
              <a:ext uri="{FF2B5EF4-FFF2-40B4-BE49-F238E27FC236}">
                <a16:creationId xmlns:a16="http://schemas.microsoft.com/office/drawing/2014/main" id="{489B5974-277F-4CB2-AD26-86C8E9ED6C34}"/>
              </a:ext>
            </a:extLst>
          </p:cNvPr>
          <p:cNvSpPr/>
          <p:nvPr/>
        </p:nvSpPr>
        <p:spPr>
          <a:xfrm rot="16200000">
            <a:off x="1639888" y="2779713"/>
            <a:ext cx="169862" cy="1947862"/>
          </a:xfrm>
          <a:prstGeom prst="rightBrace">
            <a:avLst>
              <a:gd name="adj1" fmla="val 65817"/>
              <a:gd name="adj2" fmla="val 50000"/>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TextBox 10">
            <a:extLst>
              <a:ext uri="{FF2B5EF4-FFF2-40B4-BE49-F238E27FC236}">
                <a16:creationId xmlns:a16="http://schemas.microsoft.com/office/drawing/2014/main" id="{292A24E6-5E3C-4C14-89E5-AEA2C39C121C}"/>
              </a:ext>
            </a:extLst>
          </p:cNvPr>
          <p:cNvSpPr txBox="1"/>
          <p:nvPr/>
        </p:nvSpPr>
        <p:spPr>
          <a:xfrm>
            <a:off x="812800" y="3268663"/>
            <a:ext cx="1885950" cy="369887"/>
          </a:xfrm>
          <a:prstGeom prst="rect">
            <a:avLst/>
          </a:prstGeom>
          <a:noFill/>
        </p:spPr>
        <p:txBody>
          <a:bodyPr>
            <a:spAutoFit/>
          </a:bodyPr>
          <a:lstStyle/>
          <a:p>
            <a:pPr algn="ctr">
              <a:defRPr/>
            </a:pPr>
            <a:r>
              <a:rPr lang="en-US" sz="1800" dirty="0">
                <a:solidFill>
                  <a:srgbClr val="FFFF00"/>
                </a:solidFill>
                <a:latin typeface="+mn-lt"/>
                <a:sym typeface="Symbol"/>
              </a:rPr>
              <a:t> = wavelength</a:t>
            </a:r>
            <a:endParaRPr lang="en-US" sz="1800" dirty="0">
              <a:solidFill>
                <a:srgbClr val="FFFF00"/>
              </a:solidFill>
              <a:latin typeface="+mn-lt"/>
            </a:endParaRPr>
          </a:p>
        </p:txBody>
      </p:sp>
      <p:sp>
        <p:nvSpPr>
          <p:cNvPr id="22538" name="Freeform 6">
            <a:extLst>
              <a:ext uri="{FF2B5EF4-FFF2-40B4-BE49-F238E27FC236}">
                <a16:creationId xmlns:a16="http://schemas.microsoft.com/office/drawing/2014/main" id="{7BCE895F-5E3C-402E-8EE8-0BF81E3ACB65}"/>
              </a:ext>
            </a:extLst>
          </p:cNvPr>
          <p:cNvSpPr>
            <a:spLocks/>
          </p:cNvSpPr>
          <p:nvPr/>
        </p:nvSpPr>
        <p:spPr bwMode="auto">
          <a:xfrm>
            <a:off x="238125" y="3927475"/>
            <a:ext cx="2962275" cy="1117600"/>
          </a:xfrm>
          <a:custGeom>
            <a:avLst/>
            <a:gdLst>
              <a:gd name="T0" fmla="*/ 0 w 2737"/>
              <a:gd name="T1" fmla="*/ 347975148 h 1759"/>
              <a:gd name="T2" fmla="*/ 531811159 w 2737"/>
              <a:gd name="T3" fmla="*/ 2421996 h 1759"/>
              <a:gd name="T4" fmla="*/ 1069478683 w 2737"/>
              <a:gd name="T5" fmla="*/ 349993690 h 1759"/>
              <a:gd name="T6" fmla="*/ 1605974068 w 2737"/>
              <a:gd name="T7" fmla="*/ 710079454 h 1759"/>
              <a:gd name="T8" fmla="*/ 2141299478 w 2737"/>
              <a:gd name="T9" fmla="*/ 349993690 h 1759"/>
              <a:gd name="T10" fmla="*/ 2147483646 w 2737"/>
              <a:gd name="T11" fmla="*/ 807544 h 1759"/>
              <a:gd name="T12" fmla="*/ 2147483646 w 2737"/>
              <a:gd name="T13" fmla="*/ 348782692 h 17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37" h="1759">
                <a:moveTo>
                  <a:pt x="0" y="862"/>
                </a:moveTo>
                <a:cubicBezTo>
                  <a:pt x="103" y="588"/>
                  <a:pt x="295" y="6"/>
                  <a:pt x="454" y="6"/>
                </a:cubicBezTo>
                <a:cubicBezTo>
                  <a:pt x="613" y="6"/>
                  <a:pt x="865" y="702"/>
                  <a:pt x="913" y="867"/>
                </a:cubicBezTo>
                <a:cubicBezTo>
                  <a:pt x="961" y="1032"/>
                  <a:pt x="1148" y="1754"/>
                  <a:pt x="1371" y="1759"/>
                </a:cubicBezTo>
                <a:cubicBezTo>
                  <a:pt x="1519" y="1759"/>
                  <a:pt x="1786" y="1002"/>
                  <a:pt x="1828" y="867"/>
                </a:cubicBezTo>
                <a:cubicBezTo>
                  <a:pt x="1870" y="732"/>
                  <a:pt x="2074" y="0"/>
                  <a:pt x="2284" y="2"/>
                </a:cubicBezTo>
                <a:cubicBezTo>
                  <a:pt x="2494" y="4"/>
                  <a:pt x="2662" y="684"/>
                  <a:pt x="2737" y="864"/>
                </a:cubicBezTo>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1D63F084-A65C-4143-830C-710413AB6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1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a:extLst>
              <a:ext uri="{FF2B5EF4-FFF2-40B4-BE49-F238E27FC236}">
                <a16:creationId xmlns:a16="http://schemas.microsoft.com/office/drawing/2014/main" id="{60B16239-B9B3-4D23-96ED-20DC42665E0F}"/>
              </a:ext>
            </a:extLst>
          </p:cNvPr>
          <p:cNvSpPr txBox="1">
            <a:spLocks/>
          </p:cNvSpPr>
          <p:nvPr/>
        </p:nvSpPr>
        <p:spPr>
          <a:xfrm>
            <a:off x="228600" y="1619250"/>
            <a:ext cx="8686800" cy="5099050"/>
          </a:xfrm>
          <a:prstGeom prst="rect">
            <a:avLst/>
          </a:prstGeom>
        </p:spPr>
        <p:txBody>
          <a:bodyPr/>
          <a:lstStyle>
            <a:lvl1pPr marL="342900" indent="-342900" algn="l" rtl="0" eaLnBrk="0" fontAlgn="base" hangingPunct="0">
              <a:spcBef>
                <a:spcPct val="20000"/>
              </a:spcBef>
              <a:spcAft>
                <a:spcPct val="0"/>
              </a:spcAft>
              <a:buFont typeface="Wingdings" panose="05000000000000000000" pitchFamily="2" charset="2"/>
              <a:buChar char="¶"/>
              <a:defRPr sz="3200" kern="1200">
                <a:solidFill>
                  <a:schemeClr val="bg2"/>
                </a:solidFill>
                <a:latin typeface="+mn-lt"/>
                <a:ea typeface="+mn-ea"/>
                <a:cs typeface="+mn-cs"/>
              </a:defRPr>
            </a:lvl1pPr>
            <a:lvl2pPr marL="742950" indent="-285750" algn="l" rtl="0" eaLnBrk="0" fontAlgn="base" hangingPunct="0">
              <a:spcBef>
                <a:spcPct val="20000"/>
              </a:spcBef>
              <a:spcAft>
                <a:spcPct val="0"/>
              </a:spcAft>
              <a:buFont typeface="Webdings" panose="05030102010509060703" pitchFamily="18" charset="2"/>
              <a:buChar char="þ"/>
              <a:defRPr sz="2800" kern="1200">
                <a:solidFill>
                  <a:schemeClr val="bg2"/>
                </a:solidFill>
                <a:latin typeface="+mn-lt"/>
                <a:ea typeface="+mn-ea"/>
                <a:cs typeface="+mn-cs"/>
              </a:defRPr>
            </a:lvl2pPr>
            <a:lvl3pPr marL="1143000" indent="-228600" algn="l" rtl="0" eaLnBrk="0" fontAlgn="base" hangingPunct="0">
              <a:spcBef>
                <a:spcPct val="20000"/>
              </a:spcBef>
              <a:spcAft>
                <a:spcPct val="0"/>
              </a:spcAft>
              <a:buFont typeface="Wingdings 2" panose="05020102010507070707" pitchFamily="18" charset="2"/>
              <a:buChar char=""/>
              <a:defRPr sz="2400" kern="1200">
                <a:solidFill>
                  <a:schemeClr val="bg2"/>
                </a:solidFill>
                <a:latin typeface="+mn-lt"/>
                <a:ea typeface="+mn-ea"/>
                <a:cs typeface="+mn-cs"/>
              </a:defRPr>
            </a:lvl3pPr>
            <a:lvl4pPr marL="1600200" indent="-228600" algn="l" rtl="0" eaLnBrk="0" fontAlgn="base" hangingPunct="0">
              <a:spcBef>
                <a:spcPct val="20000"/>
              </a:spcBef>
              <a:spcAft>
                <a:spcPct val="0"/>
              </a:spcAft>
              <a:buFont typeface="Webdings" panose="05030102010509060703" pitchFamily="18" charset="2"/>
              <a:buChar char="õ"/>
              <a:defRPr sz="2000" kern="1200">
                <a:solidFill>
                  <a:schemeClr val="bg2"/>
                </a:solidFill>
                <a:latin typeface="+mn-lt"/>
                <a:ea typeface="+mn-ea"/>
                <a:cs typeface="+mn-cs"/>
              </a:defRPr>
            </a:lvl4pPr>
            <a:lvl5pPr marL="2057400" indent="-228600" algn="l" rtl="0" eaLnBrk="0" fontAlgn="base" hangingPunct="0">
              <a:spcBef>
                <a:spcPct val="20000"/>
              </a:spcBef>
              <a:spcAft>
                <a:spcPct val="0"/>
              </a:spcAft>
              <a:buFont typeface="Webdings" panose="05030102010509060703" pitchFamily="18" charset="2"/>
              <a:buChar char="ö"/>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t> Two distant locations</a:t>
            </a:r>
          </a:p>
          <a:p>
            <a:pPr>
              <a:defRPr/>
            </a:pPr>
            <a:r>
              <a:rPr lang="en-US" dirty="0"/>
              <a:t> Detectors not aligned</a:t>
            </a:r>
          </a:p>
          <a:p>
            <a:pPr marL="457200" lvl="1" indent="0">
              <a:buFont typeface="Webdings" panose="05030102010509060703" pitchFamily="18" charset="2"/>
              <a:buNone/>
              <a:defRPr/>
            </a:pPr>
            <a:r>
              <a:rPr lang="en-US" dirty="0"/>
              <a:t>BOTH must detect </a:t>
            </a:r>
          </a:p>
          <a:p>
            <a:pPr marL="457200" lvl="1" indent="0">
              <a:buFont typeface="Webdings" panose="05030102010509060703" pitchFamily="18" charset="2"/>
              <a:buNone/>
              <a:defRPr/>
            </a:pPr>
            <a:r>
              <a:rPr lang="en-US" dirty="0"/>
              <a:t>wave within appropriate</a:t>
            </a:r>
          </a:p>
          <a:p>
            <a:pPr marL="457200" lvl="1" indent="0">
              <a:buFont typeface="Webdings" panose="05030102010509060703" pitchFamily="18" charset="2"/>
              <a:buNone/>
              <a:defRPr/>
            </a:pPr>
            <a:r>
              <a:rPr lang="en-US" dirty="0"/>
              <a:t>time interval … </a:t>
            </a:r>
          </a:p>
          <a:p>
            <a:pPr marL="457200" lvl="1" indent="0">
              <a:buFont typeface="Webdings" panose="05030102010509060703" pitchFamily="18" charset="2"/>
              <a:buNone/>
              <a:defRPr/>
            </a:pPr>
            <a:r>
              <a:rPr lang="en-US" dirty="0"/>
              <a:t>(≤ 10 milliseconds)</a:t>
            </a:r>
          </a:p>
          <a:p>
            <a:pPr>
              <a:defRPr/>
            </a:pPr>
            <a:endParaRPr lang="en-US" dirty="0"/>
          </a:p>
          <a:p>
            <a:pPr lvl="1">
              <a:defRPr/>
            </a:pPr>
            <a:endParaRPr lang="en-US" dirty="0"/>
          </a:p>
        </p:txBody>
      </p:sp>
      <p:sp>
        <p:nvSpPr>
          <p:cNvPr id="4" name="TextBox 3">
            <a:extLst>
              <a:ext uri="{FF2B5EF4-FFF2-40B4-BE49-F238E27FC236}">
                <a16:creationId xmlns:a16="http://schemas.microsoft.com/office/drawing/2014/main" id="{778CD7AC-EC93-42FE-9369-86A45D3300E1}"/>
              </a:ext>
            </a:extLst>
          </p:cNvPr>
          <p:cNvSpPr txBox="1"/>
          <p:nvPr/>
        </p:nvSpPr>
        <p:spPr>
          <a:xfrm>
            <a:off x="0" y="1104900"/>
            <a:ext cx="9144000" cy="492125"/>
          </a:xfrm>
          <a:prstGeom prst="rect">
            <a:avLst/>
          </a:prstGeom>
          <a:noFill/>
        </p:spPr>
        <p:txBody>
          <a:bodyPr>
            <a:spAutoFit/>
          </a:bodyPr>
          <a:lstStyle/>
          <a:p>
            <a:pPr algn="ctr">
              <a:defRPr/>
            </a:pPr>
            <a:r>
              <a:rPr lang="en-US" sz="2600" dirty="0">
                <a:solidFill>
                  <a:srgbClr val="FFFFFF"/>
                </a:solidFill>
                <a:latin typeface="+mj-lt"/>
              </a:rPr>
              <a:t>Laser Interferometer Gravitational Wave Observatory</a:t>
            </a:r>
          </a:p>
        </p:txBody>
      </p:sp>
      <p:pic>
        <p:nvPicPr>
          <p:cNvPr id="24581" name="Picture 3">
            <a:extLst>
              <a:ext uri="{FF2B5EF4-FFF2-40B4-BE49-F238E27FC236}">
                <a16:creationId xmlns:a16="http://schemas.microsoft.com/office/drawing/2014/main" id="{D67B090C-A510-4A1C-B1A2-A122132B5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175" y="1738313"/>
            <a:ext cx="4972050"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B9A35B5D-E856-4ED5-9C08-465950073730}"/>
              </a:ext>
            </a:extLst>
          </p:cNvPr>
          <p:cNvSpPr txBox="1"/>
          <p:nvPr/>
        </p:nvSpPr>
        <p:spPr>
          <a:xfrm>
            <a:off x="4905375" y="5138738"/>
            <a:ext cx="4962525" cy="307975"/>
          </a:xfrm>
          <a:prstGeom prst="rect">
            <a:avLst/>
          </a:prstGeom>
          <a:noFill/>
        </p:spPr>
        <p:txBody>
          <a:bodyPr>
            <a:spAutoFit/>
          </a:bodyPr>
          <a:lstStyle/>
          <a:p>
            <a:pPr algn="ctr">
              <a:defRPr/>
            </a:pPr>
            <a:r>
              <a:rPr lang="en-US" sz="1400" dirty="0">
                <a:solidFill>
                  <a:srgbClr val="FFFFFF"/>
                </a:solidFill>
                <a:latin typeface="+mj-lt"/>
              </a:rPr>
              <a:t>https://en.wikipedia.org/wiki/LIGO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B70374F2-4D15-4A0F-B1D8-7E0FF7EB4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1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603" name="Group 4">
            <a:extLst>
              <a:ext uri="{FF2B5EF4-FFF2-40B4-BE49-F238E27FC236}">
                <a16:creationId xmlns:a16="http://schemas.microsoft.com/office/drawing/2014/main" id="{87557664-A866-474D-BAE4-77769B506711}"/>
              </a:ext>
            </a:extLst>
          </p:cNvPr>
          <p:cNvGrpSpPr>
            <a:grpSpLocks/>
          </p:cNvGrpSpPr>
          <p:nvPr/>
        </p:nvGrpSpPr>
        <p:grpSpPr bwMode="auto">
          <a:xfrm>
            <a:off x="160338" y="1066800"/>
            <a:ext cx="8823325" cy="5791200"/>
            <a:chOff x="159657" y="1066801"/>
            <a:chExt cx="8824686" cy="5791200"/>
          </a:xfrm>
        </p:grpSpPr>
        <p:pic>
          <p:nvPicPr>
            <p:cNvPr id="25608" name="Picture 2" descr="https://upload.wikimedia.org/wikipedia/commons/d/d5/Simplified_diagram_of_an_Advanced_LIGO_detector.png">
              <a:extLst>
                <a:ext uri="{FF2B5EF4-FFF2-40B4-BE49-F238E27FC236}">
                  <a16:creationId xmlns:a16="http://schemas.microsoft.com/office/drawing/2014/main" id="{123E73AB-37A9-45EA-8EC6-C722DA562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57" y="1066801"/>
              <a:ext cx="8824686"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FDFAE4D-4607-4C6F-87AA-816355A16ABC}"/>
                </a:ext>
              </a:extLst>
            </p:cNvPr>
            <p:cNvSpPr/>
            <p:nvPr/>
          </p:nvSpPr>
          <p:spPr>
            <a:xfrm>
              <a:off x="4219520" y="1066801"/>
              <a:ext cx="4764823" cy="3805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7">
              <a:extLst>
                <a:ext uri="{FF2B5EF4-FFF2-40B4-BE49-F238E27FC236}">
                  <a16:creationId xmlns:a16="http://schemas.microsoft.com/office/drawing/2014/main" id="{FDD61078-4D2C-4D9A-B7B2-B612D08D5D30}"/>
                </a:ext>
              </a:extLst>
            </p:cNvPr>
            <p:cNvSpPr/>
            <p:nvPr/>
          </p:nvSpPr>
          <p:spPr>
            <a:xfrm>
              <a:off x="4962585" y="5657851"/>
              <a:ext cx="2305406" cy="3143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9" name="Rectangle 8">
              <a:extLst>
                <a:ext uri="{FF2B5EF4-FFF2-40B4-BE49-F238E27FC236}">
                  <a16:creationId xmlns:a16="http://schemas.microsoft.com/office/drawing/2014/main" id="{77474BE1-0449-43A2-936D-53A135566B72}"/>
                </a:ext>
              </a:extLst>
            </p:cNvPr>
            <p:cNvSpPr/>
            <p:nvPr/>
          </p:nvSpPr>
          <p:spPr>
            <a:xfrm>
              <a:off x="2104644" y="4752976"/>
              <a:ext cx="1009806" cy="4762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ectangle 9">
              <a:extLst>
                <a:ext uri="{FF2B5EF4-FFF2-40B4-BE49-F238E27FC236}">
                  <a16:creationId xmlns:a16="http://schemas.microsoft.com/office/drawing/2014/main" id="{D159BBC6-9E03-4443-813D-61E5B3736D98}"/>
                </a:ext>
              </a:extLst>
            </p:cNvPr>
            <p:cNvSpPr/>
            <p:nvPr/>
          </p:nvSpPr>
          <p:spPr>
            <a:xfrm>
              <a:off x="159657" y="3200401"/>
              <a:ext cx="252451" cy="5159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sp>
        <p:nvSpPr>
          <p:cNvPr id="11" name="TextBox 10">
            <a:extLst>
              <a:ext uri="{FF2B5EF4-FFF2-40B4-BE49-F238E27FC236}">
                <a16:creationId xmlns:a16="http://schemas.microsoft.com/office/drawing/2014/main" id="{E7B3E5F4-3BA2-47A9-BD50-703DF2A83C66}"/>
              </a:ext>
            </a:extLst>
          </p:cNvPr>
          <p:cNvSpPr txBox="1"/>
          <p:nvPr/>
        </p:nvSpPr>
        <p:spPr>
          <a:xfrm>
            <a:off x="4638675" y="1257300"/>
            <a:ext cx="3771900" cy="1323975"/>
          </a:xfrm>
          <a:prstGeom prst="rect">
            <a:avLst/>
          </a:prstGeom>
          <a:noFill/>
        </p:spPr>
        <p:txBody>
          <a:bodyPr>
            <a:spAutoFit/>
          </a:bodyPr>
          <a:lstStyle/>
          <a:p>
            <a:pPr algn="ctr">
              <a:defRPr/>
            </a:pPr>
            <a:r>
              <a:rPr lang="en-US" sz="2000" dirty="0">
                <a:solidFill>
                  <a:srgbClr val="0000FF"/>
                </a:solidFill>
                <a:latin typeface="+mn-lt"/>
              </a:rPr>
              <a:t>Each detector has mirrors (“Test Masses”) suspended at the ends of 4 km long, perpendicular arms.</a:t>
            </a:r>
          </a:p>
        </p:txBody>
      </p:sp>
      <p:sp>
        <p:nvSpPr>
          <p:cNvPr id="12" name="Right Brace 11">
            <a:extLst>
              <a:ext uri="{FF2B5EF4-FFF2-40B4-BE49-F238E27FC236}">
                <a16:creationId xmlns:a16="http://schemas.microsoft.com/office/drawing/2014/main" id="{6256037E-7B98-4806-865E-0E75CD6FD251}"/>
              </a:ext>
            </a:extLst>
          </p:cNvPr>
          <p:cNvSpPr/>
          <p:nvPr/>
        </p:nvSpPr>
        <p:spPr>
          <a:xfrm rot="16200000">
            <a:off x="6017420" y="3339306"/>
            <a:ext cx="169862" cy="2867025"/>
          </a:xfrm>
          <a:prstGeom prst="rightBrace">
            <a:avLst>
              <a:gd name="adj1" fmla="val 65817"/>
              <a:gd name="adj2" fmla="val 50000"/>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p>
        </p:txBody>
      </p:sp>
      <p:sp>
        <p:nvSpPr>
          <p:cNvPr id="13" name="TextBox 12">
            <a:extLst>
              <a:ext uri="{FF2B5EF4-FFF2-40B4-BE49-F238E27FC236}">
                <a16:creationId xmlns:a16="http://schemas.microsoft.com/office/drawing/2014/main" id="{19FB30E9-CA08-4ECA-8853-511A866621A2}"/>
              </a:ext>
            </a:extLst>
          </p:cNvPr>
          <p:cNvSpPr txBox="1"/>
          <p:nvPr/>
        </p:nvSpPr>
        <p:spPr>
          <a:xfrm>
            <a:off x="4210050" y="3733800"/>
            <a:ext cx="3781425" cy="923925"/>
          </a:xfrm>
          <a:prstGeom prst="rect">
            <a:avLst/>
          </a:prstGeom>
          <a:noFill/>
        </p:spPr>
        <p:txBody>
          <a:bodyPr>
            <a:spAutoFit/>
          </a:bodyPr>
          <a:lstStyle/>
          <a:p>
            <a:pPr algn="ctr">
              <a:defRPr/>
            </a:pPr>
            <a:r>
              <a:rPr lang="en-US" sz="1800" dirty="0">
                <a:solidFill>
                  <a:srgbClr val="0000FF"/>
                </a:solidFill>
                <a:latin typeface="+mn-lt"/>
              </a:rPr>
              <a:t>Beams reflect between mirrors 280 times </a:t>
            </a:r>
            <a:r>
              <a:rPr lang="en-US" sz="1800" dirty="0">
                <a:solidFill>
                  <a:srgbClr val="0000FF"/>
                </a:solidFill>
                <a:latin typeface="+mn-lt"/>
                <a:sym typeface="Symbol"/>
              </a:rPr>
              <a:t> actual path traveled by each beam is 1120 km!</a:t>
            </a:r>
            <a:endParaRPr lang="en-US" sz="1800" dirty="0">
              <a:solidFill>
                <a:srgbClr val="0000FF"/>
              </a:solidFill>
              <a:latin typeface="+mn-lt"/>
            </a:endParaRPr>
          </a:p>
        </p:txBody>
      </p:sp>
      <p:sp>
        <p:nvSpPr>
          <p:cNvPr id="14" name="TextBox 13">
            <a:extLst>
              <a:ext uri="{FF2B5EF4-FFF2-40B4-BE49-F238E27FC236}">
                <a16:creationId xmlns:a16="http://schemas.microsoft.com/office/drawing/2014/main" id="{1505A30D-A7B4-4C45-9FDE-398571A14E79}"/>
              </a:ext>
            </a:extLst>
          </p:cNvPr>
          <p:cNvSpPr txBox="1"/>
          <p:nvPr/>
        </p:nvSpPr>
        <p:spPr>
          <a:xfrm>
            <a:off x="228600" y="3590925"/>
            <a:ext cx="2152650" cy="1200150"/>
          </a:xfrm>
          <a:prstGeom prst="rect">
            <a:avLst/>
          </a:prstGeom>
          <a:noFill/>
        </p:spPr>
        <p:txBody>
          <a:bodyPr>
            <a:spAutoFit/>
          </a:bodyPr>
          <a:lstStyle/>
          <a:p>
            <a:pPr algn="ctr">
              <a:defRPr/>
            </a:pPr>
            <a:r>
              <a:rPr lang="en-US" sz="1800" dirty="0">
                <a:solidFill>
                  <a:srgbClr val="0000FF"/>
                </a:solidFill>
                <a:latin typeface="+mn-lt"/>
              </a:rPr>
              <a:t>Detectors have different orientations as shown by </a:t>
            </a:r>
            <a:r>
              <a:rPr lang="en-US" sz="1800" dirty="0">
                <a:solidFill>
                  <a:srgbClr val="0000FF"/>
                </a:solidFill>
                <a:latin typeface="+mn-lt"/>
                <a:ea typeface="MS Mincho"/>
              </a:rPr>
              <a:t>∟’s.</a:t>
            </a:r>
            <a:endParaRPr lang="en-US" sz="1800" dirty="0">
              <a:solidFill>
                <a:srgbClr val="0000FF"/>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nodeType="afterGroup">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outVertical)">
                                      <p:cBhvr>
                                        <p:cTn id="16" dur="500"/>
                                        <p:tgtEl>
                                          <p:spTgt spid="12"/>
                                        </p:tgtEl>
                                      </p:cBhvr>
                                    </p:animEffect>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810EFBA6-271B-4EFC-A32C-75A138E65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01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Ligo_PreciseRuler.m4v">
            <a:hlinkClick r:id="" action="ppaction://media"/>
            <a:extLst>
              <a:ext uri="{FF2B5EF4-FFF2-40B4-BE49-F238E27FC236}">
                <a16:creationId xmlns:a16="http://schemas.microsoft.com/office/drawing/2014/main" id="{29CDC0A4-0726-4B91-966E-2FA291C55D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9728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B3182B2-854F-45E6-878D-04A5F2E77AA0}"/>
              </a:ext>
            </a:extLst>
          </p:cNvPr>
          <p:cNvSpPr>
            <a:spLocks noChangeArrowheads="1"/>
          </p:cNvSpPr>
          <p:nvPr/>
        </p:nvSpPr>
        <p:spPr bwMode="auto">
          <a:xfrm>
            <a:off x="0" y="725488"/>
            <a:ext cx="9144000" cy="329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5401" dir="2700000" algn="ctr" rotWithShape="0">
                    <a:schemeClr val="tx1"/>
                  </a:outerShdw>
                </a:effectLst>
              </a14:hiddenEffects>
            </a:ext>
          </a:extLst>
        </p:spPr>
        <p:txBody>
          <a:bodyPr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r>
              <a:rPr lang="en-US" altLang="en-US" sz="3600"/>
              <a:t>Power Points will be available at</a:t>
            </a:r>
            <a:br>
              <a:rPr lang="en-US" altLang="en-US" sz="3600"/>
            </a:br>
            <a:br>
              <a:rPr lang="en-US" altLang="en-US" sz="3600"/>
            </a:br>
            <a:r>
              <a:rPr lang="en-US" altLang="en-US" sz="4800"/>
              <a:t>http://myslu.stlawu.edu/ ~aodo/spirituality/AZ2021 </a:t>
            </a:r>
          </a:p>
        </p:txBody>
      </p:sp>
      <p:grpSp>
        <p:nvGrpSpPr>
          <p:cNvPr id="5123" name="Group 3">
            <a:extLst>
              <a:ext uri="{FF2B5EF4-FFF2-40B4-BE49-F238E27FC236}">
                <a16:creationId xmlns:a16="http://schemas.microsoft.com/office/drawing/2014/main" id="{D8820E27-61D3-46F3-88AF-58634C138658}"/>
              </a:ext>
            </a:extLst>
          </p:cNvPr>
          <p:cNvGrpSpPr>
            <a:grpSpLocks noChangeAspect="1"/>
          </p:cNvGrpSpPr>
          <p:nvPr/>
        </p:nvGrpSpPr>
        <p:grpSpPr bwMode="auto">
          <a:xfrm>
            <a:off x="0" y="0"/>
            <a:ext cx="9140825" cy="501650"/>
            <a:chOff x="8" y="0"/>
            <a:chExt cx="5253" cy="288"/>
          </a:xfrm>
        </p:grpSpPr>
        <p:pic>
          <p:nvPicPr>
            <p:cNvPr id="5126" name="Picture 4">
              <a:extLst>
                <a:ext uri="{FF2B5EF4-FFF2-40B4-BE49-F238E27FC236}">
                  <a16:creationId xmlns:a16="http://schemas.microsoft.com/office/drawing/2014/main" id="{E38E3110-6322-421E-8FDD-A7A9A6D95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 y="0"/>
              <a:ext cx="103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a:extLst>
                <a:ext uri="{FF2B5EF4-FFF2-40B4-BE49-F238E27FC236}">
                  <a16:creationId xmlns:a16="http://schemas.microsoft.com/office/drawing/2014/main" id="{97A40209-1EF0-4075-8190-2D566BD9F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 y="0"/>
              <a:ext cx="102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a:extLst>
                <a:ext uri="{FF2B5EF4-FFF2-40B4-BE49-F238E27FC236}">
                  <a16:creationId xmlns:a16="http://schemas.microsoft.com/office/drawing/2014/main" id="{AEB7B094-5E16-434C-A6CD-96DC95E10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 y="0"/>
              <a:ext cx="320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4" name="Text Box 10">
            <a:extLst>
              <a:ext uri="{FF2B5EF4-FFF2-40B4-BE49-F238E27FC236}">
                <a16:creationId xmlns:a16="http://schemas.microsoft.com/office/drawing/2014/main" id="{098EC704-0829-4EC8-9F34-EBC8177D8534}"/>
              </a:ext>
            </a:extLst>
          </p:cNvPr>
          <p:cNvSpPr txBox="1">
            <a:spLocks noChangeArrowheads="1"/>
          </p:cNvSpPr>
          <p:nvPr/>
        </p:nvSpPr>
        <p:spPr bwMode="auto">
          <a:xfrm>
            <a:off x="0" y="43688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r>
              <a:rPr lang="en-US" altLang="en-US" sz="2800"/>
              <a:t>http://myslu.stlawu.edu/~aodo/spirituality/AZ2021</a:t>
            </a:r>
          </a:p>
        </p:txBody>
      </p:sp>
      <p:sp>
        <p:nvSpPr>
          <p:cNvPr id="5125" name="Text Box 11">
            <a:extLst>
              <a:ext uri="{FF2B5EF4-FFF2-40B4-BE49-F238E27FC236}">
                <a16:creationId xmlns:a16="http://schemas.microsoft.com/office/drawing/2014/main" id="{A952950F-E445-4273-A460-9FC25BAE8C17}"/>
              </a:ext>
            </a:extLst>
          </p:cNvPr>
          <p:cNvSpPr txBox="1">
            <a:spLocks noChangeArrowheads="1"/>
          </p:cNvSpPr>
          <p:nvPr/>
        </p:nvSpPr>
        <p:spPr bwMode="auto">
          <a:xfrm>
            <a:off x="0" y="536575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r>
              <a:rPr lang="en-US" altLang="en-US" sz="2800"/>
              <a:t>By next weekend.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7EC8AB4C-45E3-4F87-8513-4B94E351F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1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C97E492-0610-4A51-8065-257C2CF78841}"/>
              </a:ext>
            </a:extLst>
          </p:cNvPr>
          <p:cNvSpPr>
            <a:spLocks noGrp="1"/>
          </p:cNvSpPr>
          <p:nvPr>
            <p:ph idx="1"/>
          </p:nvPr>
        </p:nvSpPr>
        <p:spPr>
          <a:xfrm>
            <a:off x="0" y="1100138"/>
            <a:ext cx="5576835" cy="5668962"/>
          </a:xfrm>
        </p:spPr>
        <p:txBody>
          <a:bodyPr/>
          <a:lstStyle/>
          <a:p>
            <a:pPr>
              <a:defRPr/>
            </a:pPr>
            <a:r>
              <a:rPr lang="en-US" dirty="0"/>
              <a:t>Measures changes in path length down to</a:t>
            </a:r>
          </a:p>
          <a:p>
            <a:pPr marL="0" indent="0">
              <a:buFont typeface="Wingdings" panose="05000000000000000000" pitchFamily="2" charset="2"/>
              <a:buNone/>
              <a:defRPr/>
            </a:pPr>
            <a:r>
              <a:rPr lang="en-US" dirty="0"/>
              <a:t>	      10</a:t>
            </a:r>
            <a:r>
              <a:rPr lang="en-US" baseline="30000" dirty="0"/>
              <a:t>-19</a:t>
            </a:r>
            <a:r>
              <a:rPr lang="en-US" dirty="0"/>
              <a:t>m =</a:t>
            </a:r>
          </a:p>
          <a:p>
            <a:pPr marL="0" indent="0">
              <a:buFont typeface="Wingdings" panose="05000000000000000000" pitchFamily="2" charset="2"/>
              <a:buNone/>
              <a:defRPr/>
            </a:pPr>
            <a:r>
              <a:rPr lang="en-US" dirty="0"/>
              <a:t>  </a:t>
            </a:r>
            <a:r>
              <a:rPr lang="en-US" sz="2400" dirty="0"/>
              <a:t>0.0000000000000000001 m =</a:t>
            </a:r>
            <a:endParaRPr lang="en-US" dirty="0"/>
          </a:p>
          <a:p>
            <a:pPr marL="0" indent="0">
              <a:buFont typeface="Wingdings" panose="05000000000000000000" pitchFamily="2" charset="2"/>
              <a:buNone/>
              <a:defRPr/>
            </a:pPr>
            <a:r>
              <a:rPr lang="en-US" dirty="0"/>
              <a:t>     1/10,000</a:t>
            </a:r>
            <a:r>
              <a:rPr lang="en-US" baseline="30000" dirty="0"/>
              <a:t>th</a:t>
            </a:r>
            <a:r>
              <a:rPr lang="en-US" dirty="0"/>
              <a:t> </a:t>
            </a:r>
            <a:r>
              <a:rPr lang="en-US" dirty="0" err="1"/>
              <a:t>D</a:t>
            </a:r>
            <a:r>
              <a:rPr lang="en-US" baseline="-25000" dirty="0" err="1"/>
              <a:t>proton</a:t>
            </a:r>
            <a:r>
              <a:rPr lang="en-US" dirty="0"/>
              <a:t>!</a:t>
            </a:r>
          </a:p>
          <a:p>
            <a:pPr>
              <a:defRPr/>
            </a:pPr>
            <a:r>
              <a:rPr lang="en-US" dirty="0"/>
              <a:t>BUT … </a:t>
            </a:r>
          </a:p>
          <a:p>
            <a:pPr lvl="1">
              <a:defRPr/>
            </a:pPr>
            <a:r>
              <a:rPr lang="en-US" dirty="0"/>
              <a:t> Lots of “normal” vibrations</a:t>
            </a:r>
          </a:p>
          <a:p>
            <a:pPr lvl="2">
              <a:defRPr/>
            </a:pPr>
            <a:r>
              <a:rPr lang="en-US" dirty="0"/>
              <a:t> Earthquakes</a:t>
            </a:r>
          </a:p>
          <a:p>
            <a:pPr lvl="2">
              <a:defRPr/>
            </a:pPr>
            <a:r>
              <a:rPr lang="en-US" dirty="0"/>
              <a:t> Trucks on roads</a:t>
            </a:r>
          </a:p>
          <a:p>
            <a:pPr lvl="2">
              <a:defRPr/>
            </a:pPr>
            <a:r>
              <a:rPr lang="en-US" dirty="0"/>
              <a:t> Jogging staff members ….</a:t>
            </a:r>
          </a:p>
          <a:p>
            <a:pPr>
              <a:defRPr/>
            </a:pPr>
            <a:endParaRPr lang="en-US" dirty="0"/>
          </a:p>
        </p:txBody>
      </p:sp>
      <p:pic>
        <p:nvPicPr>
          <p:cNvPr id="28676" name="Picture 9">
            <a:extLst>
              <a:ext uri="{FF2B5EF4-FFF2-40B4-BE49-F238E27FC236}">
                <a16:creationId xmlns:a16="http://schemas.microsoft.com/office/drawing/2014/main" id="{3C3BC802-5E7C-4E1D-BF22-F28F716578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5"/>
          <a:stretch/>
        </p:blipFill>
        <p:spPr bwMode="auto">
          <a:xfrm>
            <a:off x="5486400" y="1011238"/>
            <a:ext cx="3657600"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2" end="2"/>
                                            </p:txEl>
                                          </p:spTgt>
                                        </p:tgtEl>
                                        <p:attrNameLst>
                                          <p:attrName>ppt_x</p:attrName>
                                          <p:attrName>ppt_y</p:attrName>
                                        </p:attrNameLst>
                                      </p:cBhvr>
                                    </p:animMotion>
                                    <p:animRot by="1500000">
                                      <p:cBhvr>
                                        <p:cTn id="7" dur="125" fill="hold">
                                          <p:stCondLst>
                                            <p:cond delay="0"/>
                                          </p:stCondLst>
                                        </p:cTn>
                                        <p:tgtEl>
                                          <p:spTgt spid="2">
                                            <p:txEl>
                                              <p:pRg st="2" end="2"/>
                                            </p:txEl>
                                          </p:spTgt>
                                        </p:tgtEl>
                                        <p:attrNameLst>
                                          <p:attrName>r</p:attrName>
                                        </p:attrNameLst>
                                      </p:cBhvr>
                                    </p:animRot>
                                    <p:animRot by="-1500000">
                                      <p:cBhvr>
                                        <p:cTn id="8" dur="125" fill="hold">
                                          <p:stCondLst>
                                            <p:cond delay="125"/>
                                          </p:stCondLst>
                                        </p:cTn>
                                        <p:tgtEl>
                                          <p:spTgt spid="2">
                                            <p:txEl>
                                              <p:pRg st="2" end="2"/>
                                            </p:txEl>
                                          </p:spTgt>
                                        </p:tgtEl>
                                        <p:attrNameLst>
                                          <p:attrName>r</p:attrName>
                                        </p:attrNameLst>
                                      </p:cBhvr>
                                    </p:animRot>
                                    <p:animRot by="-1500000">
                                      <p:cBhvr>
                                        <p:cTn id="9" dur="125" fill="hold">
                                          <p:stCondLst>
                                            <p:cond delay="250"/>
                                          </p:stCondLst>
                                        </p:cTn>
                                        <p:tgtEl>
                                          <p:spTgt spid="2">
                                            <p:txEl>
                                              <p:pRg st="2" end="2"/>
                                            </p:txEl>
                                          </p:spTgt>
                                        </p:tgtEl>
                                        <p:attrNameLst>
                                          <p:attrName>r</p:attrName>
                                        </p:attrNameLst>
                                      </p:cBhvr>
                                    </p:animRot>
                                    <p:animRot by="1500000">
                                      <p:cBhvr>
                                        <p:cTn id="10" dur="125" fill="hold">
                                          <p:stCondLst>
                                            <p:cond delay="375"/>
                                          </p:stCondLst>
                                        </p:cTn>
                                        <p:tgtEl>
                                          <p:spTgt spid="2">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a:extLst>
              <a:ext uri="{FF2B5EF4-FFF2-40B4-BE49-F238E27FC236}">
                <a16:creationId xmlns:a16="http://schemas.microsoft.com/office/drawing/2014/main" id="{651493AF-0569-4B3E-AB98-A23636F8B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011238"/>
            <a:ext cx="3705225"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9A14B7AC-2304-4DE1-AB49-B31DF2B4C02F}"/>
              </a:ext>
            </a:extLst>
          </p:cNvPr>
          <p:cNvSpPr>
            <a:spLocks noGrp="1"/>
          </p:cNvSpPr>
          <p:nvPr>
            <p:ph idx="1"/>
          </p:nvPr>
        </p:nvSpPr>
        <p:spPr>
          <a:xfrm>
            <a:off x="0" y="1050925"/>
            <a:ext cx="5610225" cy="5715000"/>
          </a:xfrm>
        </p:spPr>
        <p:txBody>
          <a:bodyPr/>
          <a:lstStyle/>
          <a:p>
            <a:pPr>
              <a:defRPr/>
            </a:pPr>
            <a:r>
              <a:rPr lang="en-US" dirty="0"/>
              <a:t>Seismic Isolation System</a:t>
            </a:r>
          </a:p>
          <a:p>
            <a:pPr marL="514350" lvl="1">
              <a:defRPr/>
            </a:pPr>
            <a:r>
              <a:rPr lang="en-US" dirty="0"/>
              <a:t> Active damping</a:t>
            </a:r>
          </a:p>
          <a:p>
            <a:pPr marL="685800" lvl="2">
              <a:defRPr/>
            </a:pPr>
            <a:r>
              <a:rPr lang="en-US" dirty="0"/>
              <a:t>Like noise-canceling headphones</a:t>
            </a:r>
          </a:p>
          <a:p>
            <a:pPr marL="457200" lvl="2" indent="0">
              <a:buFont typeface="Wingdings 2" panose="05020102010507070707" pitchFamily="18" charset="2"/>
              <a:buNone/>
              <a:defRPr/>
            </a:pPr>
            <a:endParaRPr lang="en-US" dirty="0"/>
          </a:p>
        </p:txBody>
      </p:sp>
      <p:pic>
        <p:nvPicPr>
          <p:cNvPr id="29700" name="Picture 2" descr="http://s.hswstatic.com/gif/noise-canceling-headphone-6.jpg">
            <a:extLst>
              <a:ext uri="{FF2B5EF4-FFF2-40B4-BE49-F238E27FC236}">
                <a16:creationId xmlns:a16="http://schemas.microsoft.com/office/drawing/2014/main" id="{D8999AF1-C633-4BF3-A500-5B7ACE7D2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2600325"/>
            <a:ext cx="319722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8EA0BDF-48D8-4829-AD8F-7210736AD116}"/>
              </a:ext>
            </a:extLst>
          </p:cNvPr>
          <p:cNvSpPr txBox="1"/>
          <p:nvPr/>
        </p:nvSpPr>
        <p:spPr>
          <a:xfrm>
            <a:off x="1076325" y="5934075"/>
            <a:ext cx="3781425" cy="708025"/>
          </a:xfrm>
          <a:prstGeom prst="rect">
            <a:avLst/>
          </a:prstGeom>
          <a:noFill/>
        </p:spPr>
        <p:txBody>
          <a:bodyPr>
            <a:spAutoFit/>
          </a:bodyPr>
          <a:lstStyle/>
          <a:p>
            <a:pPr algn="ctr">
              <a:defRPr/>
            </a:pPr>
            <a:r>
              <a:rPr lang="en-US" sz="2000" dirty="0">
                <a:solidFill>
                  <a:srgbClr val="FFFFFF"/>
                </a:solidFill>
                <a:latin typeface="+mj-lt"/>
              </a:rPr>
              <a:t>Create destructive interference!</a:t>
            </a:r>
          </a:p>
        </p:txBody>
      </p:sp>
      <p:pic>
        <p:nvPicPr>
          <p:cNvPr id="29702" name="Picture 2">
            <a:extLst>
              <a:ext uri="{FF2B5EF4-FFF2-40B4-BE49-F238E27FC236}">
                <a16:creationId xmlns:a16="http://schemas.microsoft.com/office/drawing/2014/main" id="{FFBBFD18-704B-4735-A379-294651BC1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01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a:extLst>
              <a:ext uri="{FF2B5EF4-FFF2-40B4-BE49-F238E27FC236}">
                <a16:creationId xmlns:a16="http://schemas.microsoft.com/office/drawing/2014/main" id="{817FFFEF-B41F-49ED-9FE8-166DCCF86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011238"/>
            <a:ext cx="3705225"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EB38B932-CABA-41E9-8027-C15816E185A6}"/>
              </a:ext>
            </a:extLst>
          </p:cNvPr>
          <p:cNvSpPr txBox="1">
            <a:spLocks/>
          </p:cNvSpPr>
          <p:nvPr/>
        </p:nvSpPr>
        <p:spPr>
          <a:xfrm>
            <a:off x="0" y="1050925"/>
            <a:ext cx="5610225" cy="5715000"/>
          </a:xfrm>
          <a:prstGeom prst="rect">
            <a:avLst/>
          </a:prstGeom>
        </p:spPr>
        <p:txBody>
          <a:bodyPr/>
          <a:lstStyle>
            <a:lvl1pPr marL="342900" indent="-342900" algn="l" rtl="0" eaLnBrk="0" fontAlgn="base" hangingPunct="0">
              <a:spcBef>
                <a:spcPct val="20000"/>
              </a:spcBef>
              <a:spcAft>
                <a:spcPct val="0"/>
              </a:spcAft>
              <a:buFont typeface="Wingdings" panose="05000000000000000000" pitchFamily="2" charset="2"/>
              <a:buChar char="¶"/>
              <a:defRPr sz="3200" kern="1200">
                <a:solidFill>
                  <a:schemeClr val="bg2"/>
                </a:solidFill>
                <a:latin typeface="+mn-lt"/>
                <a:ea typeface="+mn-ea"/>
                <a:cs typeface="+mn-cs"/>
              </a:defRPr>
            </a:lvl1pPr>
            <a:lvl2pPr marL="742950" indent="-285750" algn="l" rtl="0" eaLnBrk="0" fontAlgn="base" hangingPunct="0">
              <a:spcBef>
                <a:spcPct val="20000"/>
              </a:spcBef>
              <a:spcAft>
                <a:spcPct val="0"/>
              </a:spcAft>
              <a:buFont typeface="Webdings" panose="05030102010509060703" pitchFamily="18" charset="2"/>
              <a:buChar char="þ"/>
              <a:defRPr sz="2800" kern="1200">
                <a:solidFill>
                  <a:schemeClr val="bg2"/>
                </a:solidFill>
                <a:latin typeface="+mn-lt"/>
                <a:ea typeface="+mn-ea"/>
                <a:cs typeface="+mn-cs"/>
              </a:defRPr>
            </a:lvl2pPr>
            <a:lvl3pPr marL="1143000" indent="-228600" algn="l" rtl="0" eaLnBrk="0" fontAlgn="base" hangingPunct="0">
              <a:spcBef>
                <a:spcPct val="20000"/>
              </a:spcBef>
              <a:spcAft>
                <a:spcPct val="0"/>
              </a:spcAft>
              <a:buFont typeface="Wingdings 2" panose="05020102010507070707" pitchFamily="18" charset="2"/>
              <a:buChar char=""/>
              <a:defRPr sz="2400" kern="1200">
                <a:solidFill>
                  <a:schemeClr val="bg2"/>
                </a:solidFill>
                <a:latin typeface="+mn-lt"/>
                <a:ea typeface="+mn-ea"/>
                <a:cs typeface="+mn-cs"/>
              </a:defRPr>
            </a:lvl3pPr>
            <a:lvl4pPr marL="1600200" indent="-228600" algn="l" rtl="0" eaLnBrk="0" fontAlgn="base" hangingPunct="0">
              <a:spcBef>
                <a:spcPct val="20000"/>
              </a:spcBef>
              <a:spcAft>
                <a:spcPct val="0"/>
              </a:spcAft>
              <a:buFont typeface="Webdings" panose="05030102010509060703" pitchFamily="18" charset="2"/>
              <a:buChar char="õ"/>
              <a:defRPr sz="2000" kern="1200">
                <a:solidFill>
                  <a:schemeClr val="bg2"/>
                </a:solidFill>
                <a:latin typeface="+mn-lt"/>
                <a:ea typeface="+mn-ea"/>
                <a:cs typeface="+mn-cs"/>
              </a:defRPr>
            </a:lvl4pPr>
            <a:lvl5pPr marL="2057400" indent="-228600" algn="l" rtl="0" eaLnBrk="0" fontAlgn="base" hangingPunct="0">
              <a:spcBef>
                <a:spcPct val="20000"/>
              </a:spcBef>
              <a:spcAft>
                <a:spcPct val="0"/>
              </a:spcAft>
              <a:buFont typeface="Webdings" panose="05030102010509060703" pitchFamily="18" charset="2"/>
              <a:buChar char="ö"/>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t>Seismic Isolation System</a:t>
            </a:r>
          </a:p>
          <a:p>
            <a:pPr marL="514350" lvl="1">
              <a:defRPr/>
            </a:pPr>
            <a:r>
              <a:rPr lang="en-US"/>
              <a:t> Passive damping</a:t>
            </a:r>
          </a:p>
          <a:p>
            <a:pPr marL="685800" lvl="2">
              <a:defRPr/>
            </a:pPr>
            <a:r>
              <a:rPr lang="en-US"/>
              <a:t> Quad = 4 stage pendulum</a:t>
            </a:r>
          </a:p>
          <a:p>
            <a:pPr marL="1143000" lvl="3">
              <a:defRPr/>
            </a:pPr>
            <a:r>
              <a:rPr lang="en-US"/>
              <a:t> 40 kg masses </a:t>
            </a:r>
          </a:p>
          <a:p>
            <a:pPr marL="1143000" lvl="3">
              <a:defRPr/>
            </a:pPr>
            <a:r>
              <a:rPr lang="en-US"/>
              <a:t> absorb vibrations not canceled</a:t>
            </a:r>
          </a:p>
          <a:p>
            <a:pPr marL="685800" lvl="2">
              <a:defRPr/>
            </a:pPr>
            <a:r>
              <a:rPr lang="en-US"/>
              <a:t> 0.4 mm glass  fibers</a:t>
            </a:r>
          </a:p>
          <a:p>
            <a:pPr marL="1143000" lvl="3">
              <a:defRPr/>
            </a:pPr>
            <a:r>
              <a:rPr lang="en-US"/>
              <a:t> don’t respond to temp. variations</a:t>
            </a:r>
          </a:p>
          <a:p>
            <a:pPr marL="457200" lvl="2" indent="0">
              <a:buFont typeface="Wingdings 2" panose="05020102010507070707" pitchFamily="18" charset="2"/>
              <a:buNone/>
              <a:defRPr/>
            </a:pPr>
            <a:endParaRPr lang="en-US" dirty="0"/>
          </a:p>
        </p:txBody>
      </p:sp>
      <p:pic>
        <p:nvPicPr>
          <p:cNvPr id="30724" name="Picture 3">
            <a:extLst>
              <a:ext uri="{FF2B5EF4-FFF2-40B4-BE49-F238E27FC236}">
                <a16:creationId xmlns:a16="http://schemas.microsoft.com/office/drawing/2014/main" id="{84CE73C0-5B84-46AD-A7C2-F6E29E77E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849" t="44771" b="5247"/>
          <a:stretch>
            <a:fillRect/>
          </a:stretch>
        </p:blipFill>
        <p:spPr bwMode="auto">
          <a:xfrm>
            <a:off x="104775" y="4095750"/>
            <a:ext cx="31051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a:extLst>
              <a:ext uri="{FF2B5EF4-FFF2-40B4-BE49-F238E27FC236}">
                <a16:creationId xmlns:a16="http://schemas.microsoft.com/office/drawing/2014/main" id="{13B3096F-FA2F-4158-A084-52B64C28D76F}"/>
              </a:ext>
            </a:extLst>
          </p:cNvPr>
          <p:cNvSpPr/>
          <p:nvPr/>
        </p:nvSpPr>
        <p:spPr>
          <a:xfrm>
            <a:off x="2686050" y="5657850"/>
            <a:ext cx="4162425" cy="552450"/>
          </a:xfrm>
          <a:custGeom>
            <a:avLst/>
            <a:gdLst>
              <a:gd name="connsiteX0" fmla="*/ 0 w 4162425"/>
              <a:gd name="connsiteY0" fmla="*/ 0 h 552450"/>
              <a:gd name="connsiteX1" fmla="*/ 2114550 w 4162425"/>
              <a:gd name="connsiteY1" fmla="*/ 219075 h 552450"/>
              <a:gd name="connsiteX2" fmla="*/ 1771650 w 4162425"/>
              <a:gd name="connsiteY2" fmla="*/ 314325 h 552450"/>
              <a:gd name="connsiteX3" fmla="*/ 4162425 w 4162425"/>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4162425" h="552450">
                <a:moveTo>
                  <a:pt x="0" y="0"/>
                </a:moveTo>
                <a:cubicBezTo>
                  <a:pt x="909637" y="83344"/>
                  <a:pt x="1819275" y="166688"/>
                  <a:pt x="2114550" y="219075"/>
                </a:cubicBezTo>
                <a:cubicBezTo>
                  <a:pt x="2409825" y="271462"/>
                  <a:pt x="1430338" y="258763"/>
                  <a:pt x="1771650" y="314325"/>
                </a:cubicBezTo>
                <a:cubicBezTo>
                  <a:pt x="2112962" y="369887"/>
                  <a:pt x="3137693" y="461168"/>
                  <a:pt x="4162425" y="552450"/>
                </a:cubicBezTo>
              </a:path>
            </a:pathLst>
          </a:custGeom>
          <a:noFill/>
          <a:ln w="3810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0726" name="Picture 2">
            <a:extLst>
              <a:ext uri="{FF2B5EF4-FFF2-40B4-BE49-F238E27FC236}">
                <a16:creationId xmlns:a16="http://schemas.microsoft.com/office/drawing/2014/main" id="{D7599E2C-AB58-441B-BADC-7FB0F46EF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01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B97A1A90-BC1D-49B2-B86C-1492DF356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1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7" name="Content Placeholder 2">
            <a:extLst>
              <a:ext uri="{FF2B5EF4-FFF2-40B4-BE49-F238E27FC236}">
                <a16:creationId xmlns:a16="http://schemas.microsoft.com/office/drawing/2014/main" id="{A6899F29-E771-4AD1-9D93-46D3005332D6}"/>
              </a:ext>
            </a:extLst>
          </p:cNvPr>
          <p:cNvSpPr txBox="1">
            <a:spLocks noChangeArrowheads="1"/>
          </p:cNvSpPr>
          <p:nvPr/>
        </p:nvSpPr>
        <p:spPr bwMode="auto">
          <a:xfrm>
            <a:off x="0" y="1050925"/>
            <a:ext cx="44259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r>
              <a:rPr lang="en-US" altLang="en-US" dirty="0"/>
              <a:t>The First Detection</a:t>
            </a:r>
          </a:p>
          <a:p>
            <a:pPr lvl="1"/>
            <a:r>
              <a:rPr lang="en-US" altLang="en-US" dirty="0"/>
              <a:t> 5:51 am 9/14/15</a:t>
            </a:r>
          </a:p>
          <a:p>
            <a:pPr lvl="2"/>
            <a:r>
              <a:rPr lang="en-US" altLang="en-US" dirty="0"/>
              <a:t> Livingston signal arrived 7 </a:t>
            </a:r>
            <a:r>
              <a:rPr lang="en-US" altLang="en-US" dirty="0" err="1"/>
              <a:t>ms</a:t>
            </a:r>
            <a:r>
              <a:rPr lang="en-US" altLang="en-US" dirty="0"/>
              <a:t> before Hanford signal</a:t>
            </a:r>
          </a:p>
          <a:p>
            <a:pPr lvl="1"/>
            <a:r>
              <a:rPr lang="en-US" altLang="en-US" dirty="0"/>
              <a:t> Shape of signals predicted by theory</a:t>
            </a:r>
          </a:p>
          <a:p>
            <a:pPr lvl="1"/>
            <a:r>
              <a:rPr lang="en-US" altLang="en-US" dirty="0"/>
              <a:t> Calculations show</a:t>
            </a:r>
          </a:p>
          <a:p>
            <a:pPr lvl="2"/>
            <a:r>
              <a:rPr lang="en-US" altLang="en-US" dirty="0"/>
              <a:t> Merger of black holes in southern hemisphere sky</a:t>
            </a:r>
          </a:p>
        </p:txBody>
      </p:sp>
      <p:pic>
        <p:nvPicPr>
          <p:cNvPr id="31748" name="Picture 2" descr="https://www.ligo.caltech.edu/system/avm_image_sqls/binaries/45/page/ligo20160211a.jpg?1455158181">
            <a:extLst>
              <a:ext uri="{FF2B5EF4-FFF2-40B4-BE49-F238E27FC236}">
                <a16:creationId xmlns:a16="http://schemas.microsoft.com/office/drawing/2014/main" id="{EA447153-1B0F-41CC-B345-E59499084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594" t="3897" r="17963" b="1961"/>
          <a:stretch>
            <a:fillRect/>
          </a:stretch>
        </p:blipFill>
        <p:spPr bwMode="auto">
          <a:xfrm>
            <a:off x="4376738" y="0"/>
            <a:ext cx="4767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1C2B4EF2-99FC-4E0C-A35A-FA759F8F5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1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a:extLst>
              <a:ext uri="{FF2B5EF4-FFF2-40B4-BE49-F238E27FC236}">
                <a16:creationId xmlns:a16="http://schemas.microsoft.com/office/drawing/2014/main" id="{694ACC56-FA45-4A84-A170-D66EA65B2DA2}"/>
              </a:ext>
            </a:extLst>
          </p:cNvPr>
          <p:cNvSpPr txBox="1">
            <a:spLocks/>
          </p:cNvSpPr>
          <p:nvPr/>
        </p:nvSpPr>
        <p:spPr>
          <a:xfrm>
            <a:off x="146050" y="1050925"/>
            <a:ext cx="8851900" cy="5715000"/>
          </a:xfrm>
          <a:prstGeom prst="rect">
            <a:avLst/>
          </a:prstGeom>
        </p:spPr>
        <p:txBody>
          <a:bodyPr/>
          <a:lstStyle>
            <a:lvl1pPr marL="342900" indent="-342900" algn="l" rtl="0" eaLnBrk="0" fontAlgn="base" hangingPunct="0">
              <a:spcBef>
                <a:spcPct val="20000"/>
              </a:spcBef>
              <a:spcAft>
                <a:spcPct val="0"/>
              </a:spcAft>
              <a:buFont typeface="Wingdings" panose="05000000000000000000" pitchFamily="2" charset="2"/>
              <a:buChar char="¶"/>
              <a:defRPr sz="3200" kern="1200">
                <a:solidFill>
                  <a:schemeClr val="bg2"/>
                </a:solidFill>
                <a:latin typeface="+mn-lt"/>
                <a:ea typeface="+mn-ea"/>
                <a:cs typeface="+mn-cs"/>
              </a:defRPr>
            </a:lvl1pPr>
            <a:lvl2pPr marL="742950" indent="-285750" algn="l" rtl="0" eaLnBrk="0" fontAlgn="base" hangingPunct="0">
              <a:spcBef>
                <a:spcPct val="20000"/>
              </a:spcBef>
              <a:spcAft>
                <a:spcPct val="0"/>
              </a:spcAft>
              <a:buFont typeface="Webdings" panose="05030102010509060703" pitchFamily="18" charset="2"/>
              <a:buChar char="þ"/>
              <a:defRPr sz="2800" kern="1200">
                <a:solidFill>
                  <a:schemeClr val="bg2"/>
                </a:solidFill>
                <a:latin typeface="+mn-lt"/>
                <a:ea typeface="+mn-ea"/>
                <a:cs typeface="+mn-cs"/>
              </a:defRPr>
            </a:lvl2pPr>
            <a:lvl3pPr marL="1143000" indent="-228600" algn="l" rtl="0" eaLnBrk="0" fontAlgn="base" hangingPunct="0">
              <a:spcBef>
                <a:spcPct val="20000"/>
              </a:spcBef>
              <a:spcAft>
                <a:spcPct val="0"/>
              </a:spcAft>
              <a:buFont typeface="Wingdings 2" panose="05020102010507070707" pitchFamily="18" charset="2"/>
              <a:buChar char=""/>
              <a:defRPr sz="2400" kern="1200">
                <a:solidFill>
                  <a:schemeClr val="bg2"/>
                </a:solidFill>
                <a:latin typeface="+mn-lt"/>
                <a:ea typeface="+mn-ea"/>
                <a:cs typeface="+mn-cs"/>
              </a:defRPr>
            </a:lvl3pPr>
            <a:lvl4pPr marL="1600200" indent="-228600" algn="l" rtl="0" eaLnBrk="0" fontAlgn="base" hangingPunct="0">
              <a:spcBef>
                <a:spcPct val="20000"/>
              </a:spcBef>
              <a:spcAft>
                <a:spcPct val="0"/>
              </a:spcAft>
              <a:buFont typeface="Webdings" panose="05030102010509060703" pitchFamily="18" charset="2"/>
              <a:buChar char="õ"/>
              <a:defRPr sz="2000" kern="1200">
                <a:solidFill>
                  <a:schemeClr val="bg2"/>
                </a:solidFill>
                <a:latin typeface="+mn-lt"/>
                <a:ea typeface="+mn-ea"/>
                <a:cs typeface="+mn-cs"/>
              </a:defRPr>
            </a:lvl4pPr>
            <a:lvl5pPr marL="2057400" indent="-228600" algn="l" rtl="0" eaLnBrk="0" fontAlgn="base" hangingPunct="0">
              <a:spcBef>
                <a:spcPct val="20000"/>
              </a:spcBef>
              <a:spcAft>
                <a:spcPct val="0"/>
              </a:spcAft>
              <a:buFont typeface="Webdings" panose="05030102010509060703" pitchFamily="18" charset="2"/>
              <a:buChar char="ö"/>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t>The Event</a:t>
            </a:r>
          </a:p>
          <a:p>
            <a:pPr lvl="1">
              <a:defRPr/>
            </a:pPr>
            <a:r>
              <a:rPr lang="en-US" dirty="0"/>
              <a:t> Merger of 2 black holes</a:t>
            </a:r>
          </a:p>
          <a:p>
            <a:pPr lvl="2">
              <a:defRPr/>
            </a:pPr>
            <a:r>
              <a:rPr lang="en-US" dirty="0"/>
              <a:t> 29 &amp; 36 times more massive than the Sun (M</a:t>
            </a:r>
            <a:r>
              <a:rPr lang="en-US" baseline="-25000" dirty="0">
                <a:latin typeface="MS Mincho"/>
                <a:ea typeface="MS Mincho"/>
              </a:rPr>
              <a:t>☉</a:t>
            </a:r>
            <a:r>
              <a:rPr lang="en-US" dirty="0"/>
              <a:t>)</a:t>
            </a:r>
          </a:p>
          <a:p>
            <a:pPr lvl="3">
              <a:defRPr/>
            </a:pPr>
            <a:r>
              <a:rPr lang="en-US" dirty="0"/>
              <a:t> 3 M</a:t>
            </a:r>
            <a:r>
              <a:rPr lang="en-US" baseline="-25000" dirty="0">
                <a:latin typeface="MS Mincho"/>
                <a:ea typeface="MS Mincho"/>
              </a:rPr>
              <a:t>☉</a:t>
            </a:r>
            <a:r>
              <a:rPr lang="en-US" dirty="0"/>
              <a:t> converted into energy of gravitational waves!</a:t>
            </a:r>
          </a:p>
          <a:p>
            <a:pPr marL="1371600" lvl="3" indent="0">
              <a:buFont typeface="Webdings" panose="05030102010509060703" pitchFamily="18" charset="2"/>
              <a:buNone/>
              <a:defRPr/>
            </a:pPr>
            <a:r>
              <a:rPr lang="en-US" dirty="0"/>
              <a:t>	E = mc</a:t>
            </a:r>
            <a:r>
              <a:rPr lang="en-US" baseline="30000" dirty="0"/>
              <a:t>2</a:t>
            </a:r>
            <a:r>
              <a:rPr lang="en-US" dirty="0"/>
              <a:t> = 3M</a:t>
            </a:r>
            <a:r>
              <a:rPr lang="en-US" baseline="-25000" dirty="0">
                <a:latin typeface="Lucida Sans Unicode" panose="020B0602030504020204" pitchFamily="34" charset="0"/>
                <a:cs typeface="Lucida Sans Unicode" panose="020B0602030504020204" pitchFamily="34" charset="0"/>
              </a:rPr>
              <a:t>⊙</a:t>
            </a:r>
            <a:r>
              <a:rPr lang="en-US" dirty="0">
                <a:cs typeface="Lucida Sans Unicode" panose="020B0602030504020204" pitchFamily="34" charset="0"/>
              </a:rPr>
              <a:t>c</a:t>
            </a:r>
            <a:r>
              <a:rPr lang="en-US" baseline="30000" dirty="0">
                <a:cs typeface="Lucida Sans Unicode" panose="020B0602030504020204" pitchFamily="34" charset="0"/>
              </a:rPr>
              <a:t>2</a:t>
            </a:r>
            <a:r>
              <a:rPr lang="en-US" dirty="0">
                <a:cs typeface="Lucida Sans Unicode" panose="020B0602030504020204" pitchFamily="34" charset="0"/>
              </a:rPr>
              <a:t>=</a:t>
            </a:r>
            <a:r>
              <a:rPr lang="en-US" dirty="0"/>
              <a:t>(3 x 1.99 x 10</a:t>
            </a:r>
            <a:r>
              <a:rPr lang="en-US" baseline="30000" dirty="0"/>
              <a:t>30</a:t>
            </a:r>
            <a:r>
              <a:rPr lang="en-US" dirty="0"/>
              <a:t> kg)(3 x 10</a:t>
            </a:r>
            <a:r>
              <a:rPr lang="en-US" baseline="30000" dirty="0"/>
              <a:t>8</a:t>
            </a:r>
            <a:r>
              <a:rPr lang="en-US" dirty="0"/>
              <a:t> m/s)</a:t>
            </a:r>
            <a:r>
              <a:rPr lang="en-US" baseline="30000" dirty="0"/>
              <a:t>2</a:t>
            </a:r>
            <a:r>
              <a:rPr lang="en-US" dirty="0"/>
              <a:t>   </a:t>
            </a:r>
          </a:p>
          <a:p>
            <a:pPr marL="1371600" lvl="3" indent="0">
              <a:buFont typeface="Webdings" panose="05030102010509060703" pitchFamily="18" charset="2"/>
              <a:buNone/>
              <a:defRPr/>
            </a:pPr>
            <a:r>
              <a:rPr lang="en-US" dirty="0"/>
              <a:t>	E = 5.4 x 10</a:t>
            </a:r>
            <a:r>
              <a:rPr lang="en-US" baseline="30000" dirty="0"/>
              <a:t>47</a:t>
            </a:r>
            <a:r>
              <a:rPr lang="en-US" dirty="0"/>
              <a:t> J = 1.5 x 10</a:t>
            </a:r>
            <a:r>
              <a:rPr lang="en-US" baseline="30000" dirty="0"/>
              <a:t>41</a:t>
            </a:r>
            <a:r>
              <a:rPr lang="en-US" dirty="0"/>
              <a:t> </a:t>
            </a:r>
            <a:r>
              <a:rPr lang="en-US" dirty="0" err="1"/>
              <a:t>kWhr</a:t>
            </a:r>
            <a:endParaRPr lang="en-US" dirty="0"/>
          </a:p>
          <a:p>
            <a:pPr marL="1371600" lvl="3" indent="0">
              <a:buFont typeface="Webdings" panose="05030102010509060703" pitchFamily="18" charset="2"/>
              <a:buNone/>
              <a:defRPr/>
            </a:pPr>
            <a:endParaRPr lang="en-US" dirty="0"/>
          </a:p>
          <a:p>
            <a:pPr marL="1371600" lvl="3" indent="0">
              <a:buFont typeface="Webdings" panose="05030102010509060703" pitchFamily="18" charset="2"/>
              <a:buNone/>
              <a:defRPr/>
            </a:pPr>
            <a:r>
              <a:rPr lang="en-US" dirty="0"/>
              <a:t>	E = total output of the Sun over 4.5 trillion years!</a:t>
            </a:r>
          </a:p>
          <a:p>
            <a:pPr lvl="3">
              <a:defRPr/>
            </a:pPr>
            <a:r>
              <a:rPr lang="en-US" dirty="0"/>
              <a:t> 1.3 billion years ago</a:t>
            </a:r>
          </a:p>
          <a:p>
            <a:pPr lvl="4">
              <a:defRPr/>
            </a:pPr>
            <a:r>
              <a:rPr lang="en-US" dirty="0"/>
              <a:t> First fungi appear on land on Earth</a:t>
            </a:r>
          </a:p>
          <a:p>
            <a:pPr lvl="2">
              <a:defRPr/>
            </a:pPr>
            <a:r>
              <a:rPr lang="en-US" dirty="0"/>
              <a:t> Merged black hole has about 62 M</a:t>
            </a:r>
            <a:r>
              <a:rPr lang="en-US" baseline="-25000" dirty="0">
                <a:latin typeface="MS Mincho"/>
                <a:ea typeface="MS Mincho"/>
              </a:rPr>
              <a:t>☉</a:t>
            </a:r>
            <a:endParaRPr lang="en-US" dirty="0"/>
          </a:p>
        </p:txBody>
      </p:sp>
      <p:sp>
        <p:nvSpPr>
          <p:cNvPr id="8" name="TextBox 7">
            <a:extLst>
              <a:ext uri="{FF2B5EF4-FFF2-40B4-BE49-F238E27FC236}">
                <a16:creationId xmlns:a16="http://schemas.microsoft.com/office/drawing/2014/main" id="{C4935BE1-19AC-4CDA-BACE-F09EA4AABBC5}"/>
              </a:ext>
            </a:extLst>
          </p:cNvPr>
          <p:cNvSpPr txBox="1"/>
          <p:nvPr/>
        </p:nvSpPr>
        <p:spPr>
          <a:xfrm>
            <a:off x="0" y="6550025"/>
            <a:ext cx="3662363" cy="338138"/>
          </a:xfrm>
          <a:prstGeom prst="rect">
            <a:avLst/>
          </a:prstGeom>
          <a:noFill/>
        </p:spPr>
        <p:txBody>
          <a:bodyPr>
            <a:spAutoFit/>
          </a:bodyPr>
          <a:lstStyle/>
          <a:p>
            <a:pPr>
              <a:defRPr/>
            </a:pPr>
            <a:r>
              <a:rPr lang="en-US" sz="1600" dirty="0">
                <a:latin typeface="+mn-lt"/>
              </a:rPr>
              <a:t>At 5.9¢/</a:t>
            </a:r>
            <a:r>
              <a:rPr lang="en-US" sz="1600" dirty="0" err="1">
                <a:latin typeface="+mn-lt"/>
              </a:rPr>
              <a:t>kWhr</a:t>
            </a:r>
            <a:r>
              <a:rPr lang="en-US" sz="1600" dirty="0">
                <a:latin typeface="+mn-lt"/>
              </a:rPr>
              <a:t> that’s $8.85 x 10</a:t>
            </a:r>
            <a:r>
              <a:rPr lang="en-US" sz="1600" baseline="30000" dirty="0">
                <a:latin typeface="+mn-lt"/>
              </a:rPr>
              <a:t>39!</a:t>
            </a:r>
            <a:endParaRPr lang="en-US" sz="1600" dirty="0">
              <a:latin typeface="+mn-lt"/>
            </a:endParaRPr>
          </a:p>
        </p:txBody>
      </p:sp>
      <p:sp>
        <p:nvSpPr>
          <p:cNvPr id="9" name="TextBox 8">
            <a:extLst>
              <a:ext uri="{FF2B5EF4-FFF2-40B4-BE49-F238E27FC236}">
                <a16:creationId xmlns:a16="http://schemas.microsoft.com/office/drawing/2014/main" id="{34E2662E-98CE-48FC-9B42-280BE9C7AF73}"/>
              </a:ext>
            </a:extLst>
          </p:cNvPr>
          <p:cNvSpPr txBox="1"/>
          <p:nvPr/>
        </p:nvSpPr>
        <p:spPr>
          <a:xfrm>
            <a:off x="0" y="3640138"/>
            <a:ext cx="9144000" cy="415925"/>
          </a:xfrm>
          <a:prstGeom prst="rect">
            <a:avLst/>
          </a:prstGeom>
          <a:noFill/>
        </p:spPr>
        <p:txBody>
          <a:bodyPr>
            <a:spAutoFit/>
          </a:bodyPr>
          <a:lstStyle/>
          <a:p>
            <a:pPr algn="ctr">
              <a:defRPr/>
            </a:pPr>
            <a:r>
              <a:rPr lang="en-US" sz="2100" dirty="0">
                <a:solidFill>
                  <a:srgbClr val="FFFFFF"/>
                </a:solidFill>
                <a:latin typeface="+mn-lt"/>
              </a:rPr>
              <a:t>15,000,000,000,000,000,000,000,000,000,000,000,000,000.0 </a:t>
            </a:r>
            <a:r>
              <a:rPr lang="en-US" sz="2100" dirty="0" err="1">
                <a:solidFill>
                  <a:srgbClr val="FFFFFF"/>
                </a:solidFill>
                <a:latin typeface="+mn-lt"/>
              </a:rPr>
              <a:t>kWhr</a:t>
            </a:r>
            <a:endParaRPr lang="en-US" sz="2100" dirty="0">
              <a:solidFill>
                <a:srgbClr val="FFFFFF"/>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34" presetClass="emph" presetSubtype="0" fill="hold" grpId="1" nodeType="afterEffect">
                                  <p:stCondLst>
                                    <p:cond delay="0"/>
                                  </p:stCondLst>
                                  <p:iterate type="lt">
                                    <p:tmPct val="10000"/>
                                  </p:iterate>
                                  <p:childTnLst>
                                    <p:animMotion origin="layout" path="M 0 -1.11111E-6 L 0 -0.03194 " pathEditMode="relative" rAng="0" ptsTypes="AA">
                                      <p:cBhvr>
                                        <p:cTn id="11" dur="250" accel="50000" decel="50000" autoRev="1" fill="hold">
                                          <p:stCondLst>
                                            <p:cond delay="0"/>
                                          </p:stCondLst>
                                        </p:cTn>
                                        <p:tgtEl>
                                          <p:spTgt spid="9"/>
                                        </p:tgtEl>
                                        <p:attrNameLst>
                                          <p:attrName>ppt_x</p:attrName>
                                          <p:attrName>ppt_y</p:attrName>
                                        </p:attrNameLst>
                                      </p:cBhvr>
                                      <p:rCtr x="0" y="-1597"/>
                                    </p:animMotion>
                                    <p:animRot by="1500000">
                                      <p:cBhvr>
                                        <p:cTn id="12" dur="125" fill="hold">
                                          <p:stCondLst>
                                            <p:cond delay="0"/>
                                          </p:stCondLst>
                                        </p:cTn>
                                        <p:tgtEl>
                                          <p:spTgt spid="9"/>
                                        </p:tgtEl>
                                        <p:attrNameLst>
                                          <p:attrName>r</p:attrName>
                                        </p:attrNameLst>
                                      </p:cBhvr>
                                    </p:animRot>
                                    <p:animRot by="-1500000">
                                      <p:cBhvr>
                                        <p:cTn id="13" dur="125" fill="hold">
                                          <p:stCondLst>
                                            <p:cond delay="125"/>
                                          </p:stCondLst>
                                        </p:cTn>
                                        <p:tgtEl>
                                          <p:spTgt spid="9"/>
                                        </p:tgtEl>
                                        <p:attrNameLst>
                                          <p:attrName>r</p:attrName>
                                        </p:attrNameLst>
                                      </p:cBhvr>
                                    </p:animRot>
                                    <p:animRot by="-1500000">
                                      <p:cBhvr>
                                        <p:cTn id="14" dur="125" fill="hold">
                                          <p:stCondLst>
                                            <p:cond delay="250"/>
                                          </p:stCondLst>
                                        </p:cTn>
                                        <p:tgtEl>
                                          <p:spTgt spid="9"/>
                                        </p:tgtEl>
                                        <p:attrNameLst>
                                          <p:attrName>r</p:attrName>
                                        </p:attrNameLst>
                                      </p:cBhvr>
                                    </p:animRot>
                                    <p:animRot by="1500000">
                                      <p:cBhvr>
                                        <p:cTn id="15" dur="125" fill="hold">
                                          <p:stCondLst>
                                            <p:cond delay="375"/>
                                          </p:stCondLst>
                                        </p:cTn>
                                        <p:tgtEl>
                                          <p:spTgt spid="9"/>
                                        </p:tgtEl>
                                        <p:attrNameLst>
                                          <p:attrName>r</p:attrName>
                                        </p:attrNameLst>
                                      </p:cBhvr>
                                    </p:animRot>
                                  </p:childTnLst>
                                </p:cTn>
                              </p:par>
                            </p:childTnLst>
                          </p:cTn>
                        </p:par>
                        <p:par>
                          <p:cTn id="16" fill="hold">
                            <p:stCondLst>
                              <p:cond delay="545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40D2BBAE-9B3D-466C-A757-BCC781F88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1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7A132B1D-A63F-451B-9D9E-40FB08019144}"/>
              </a:ext>
            </a:extLst>
          </p:cNvPr>
          <p:cNvSpPr txBox="1"/>
          <p:nvPr/>
        </p:nvSpPr>
        <p:spPr>
          <a:xfrm>
            <a:off x="0" y="1019175"/>
            <a:ext cx="9144000" cy="2554288"/>
          </a:xfrm>
          <a:prstGeom prst="rect">
            <a:avLst/>
          </a:prstGeom>
          <a:noFill/>
        </p:spPr>
        <p:txBody>
          <a:bodyPr>
            <a:spAutoFit/>
          </a:bodyPr>
          <a:lstStyle/>
          <a:p>
            <a:pPr algn="ctr">
              <a:tabLst>
                <a:tab pos="457200" algn="l"/>
              </a:tabLst>
              <a:defRPr/>
            </a:pPr>
            <a:r>
              <a:rPr lang="en-US" sz="3200" dirty="0">
                <a:solidFill>
                  <a:srgbClr val="FFFFFF"/>
                </a:solidFill>
                <a:latin typeface="+mn-lt"/>
              </a:rPr>
              <a:t>In 1.3 billion years since black holes merged, </a:t>
            </a:r>
          </a:p>
          <a:p>
            <a:pPr algn="ctr">
              <a:tabLst>
                <a:tab pos="457200" algn="l"/>
              </a:tabLst>
              <a:defRPr/>
            </a:pPr>
            <a:r>
              <a:rPr lang="en-US" sz="3200" dirty="0">
                <a:solidFill>
                  <a:srgbClr val="FFFFFF"/>
                </a:solidFill>
                <a:latin typeface="+mn-lt"/>
              </a:rPr>
              <a:t>life on Earth evolved into plants, fish, reptiles, and mammals that became humans.  </a:t>
            </a:r>
          </a:p>
          <a:p>
            <a:pPr algn="ctr">
              <a:tabLst>
                <a:tab pos="457200" algn="l"/>
              </a:tabLst>
              <a:defRPr/>
            </a:pPr>
            <a:r>
              <a:rPr lang="en-US" sz="3200" dirty="0">
                <a:solidFill>
                  <a:srgbClr val="FFFFFF"/>
                </a:solidFill>
                <a:latin typeface="+mn-lt"/>
              </a:rPr>
              <a:t>Humans discovered gravity waves &amp; built LIGO                                                     </a:t>
            </a:r>
            <a:r>
              <a:rPr lang="en-US" sz="3200" i="1" dirty="0">
                <a:solidFill>
                  <a:srgbClr val="FFFFFF"/>
                </a:solidFill>
                <a:latin typeface="+mn-lt"/>
              </a:rPr>
              <a:t>just in time </a:t>
            </a:r>
            <a:r>
              <a:rPr lang="en-US" sz="3200" dirty="0">
                <a:solidFill>
                  <a:srgbClr val="FFFFFF"/>
                </a:solidFill>
                <a:latin typeface="+mn-lt"/>
              </a:rPr>
              <a:t>to detect the jiggle!!</a:t>
            </a:r>
          </a:p>
        </p:txBody>
      </p:sp>
      <p:pic>
        <p:nvPicPr>
          <p:cNvPr id="10" name="Picture 2" descr="https://s-media-cache-ak0.pinimg.com/736x/6e/61/a3/6e61a37627a03a415997fd732854410c.jpg">
            <a:extLst>
              <a:ext uri="{FF2B5EF4-FFF2-40B4-BE49-F238E27FC236}">
                <a16:creationId xmlns:a16="http://schemas.microsoft.com/office/drawing/2014/main" id="{CC355BA2-A18A-4471-9D13-381FBC38E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788" y="3600450"/>
            <a:ext cx="49244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F50C8-3293-4170-B458-7377419BC366}"/>
              </a:ext>
            </a:extLst>
          </p:cNvPr>
          <p:cNvSpPr>
            <a:spLocks noGrp="1"/>
          </p:cNvSpPr>
          <p:nvPr>
            <p:ph type="title"/>
          </p:nvPr>
        </p:nvSpPr>
        <p:spPr/>
        <p:txBody>
          <a:bodyPr/>
          <a:lstStyle/>
          <a:p>
            <a:r>
              <a:rPr lang="en-US" dirty="0"/>
              <a:t>The Fabric of Our Souls</a:t>
            </a:r>
          </a:p>
        </p:txBody>
      </p:sp>
      <p:sp>
        <p:nvSpPr>
          <p:cNvPr id="3" name="Content Placeholder 2">
            <a:extLst>
              <a:ext uri="{FF2B5EF4-FFF2-40B4-BE49-F238E27FC236}">
                <a16:creationId xmlns:a16="http://schemas.microsoft.com/office/drawing/2014/main" id="{726E1D33-91FC-4EC9-AEE1-90E2501BD955}"/>
              </a:ext>
            </a:extLst>
          </p:cNvPr>
          <p:cNvSpPr>
            <a:spLocks noGrp="1"/>
          </p:cNvSpPr>
          <p:nvPr>
            <p:ph idx="1"/>
          </p:nvPr>
        </p:nvSpPr>
        <p:spPr/>
        <p:txBody>
          <a:bodyPr/>
          <a:lstStyle/>
          <a:p>
            <a:r>
              <a:rPr lang="en-US" dirty="0"/>
              <a:t> Spacetime is a fabric</a:t>
            </a:r>
          </a:p>
          <a:p>
            <a:pPr lvl="1"/>
            <a:r>
              <a:rPr lang="en-US" dirty="0"/>
              <a:t> Gravity can ripple the fabric</a:t>
            </a:r>
          </a:p>
          <a:p>
            <a:pPr lvl="1"/>
            <a:r>
              <a:rPr lang="en-US" dirty="0"/>
              <a:t> LIGO can detect the ripples</a:t>
            </a:r>
          </a:p>
          <a:p>
            <a:pPr lvl="1"/>
            <a:endParaRPr lang="en-US" dirty="0"/>
          </a:p>
          <a:p>
            <a:r>
              <a:rPr lang="en-US" dirty="0"/>
              <a:t>What if our souls are a fabric</a:t>
            </a:r>
          </a:p>
          <a:p>
            <a:pPr lvl="1"/>
            <a:r>
              <a:rPr lang="en-US" dirty="0"/>
              <a:t> God can ripple the fabric of our souls</a:t>
            </a:r>
          </a:p>
          <a:p>
            <a:pPr lvl="1"/>
            <a:r>
              <a:rPr lang="en-US" dirty="0"/>
              <a:t> Prayer can detect the ripples</a:t>
            </a:r>
          </a:p>
          <a:p>
            <a:pPr lvl="2"/>
            <a:r>
              <a:rPr lang="en-US" dirty="0"/>
              <a:t> But we have to learn how …</a:t>
            </a:r>
          </a:p>
        </p:txBody>
      </p:sp>
    </p:spTree>
    <p:extLst>
      <p:ext uri="{BB962C8B-B14F-4D97-AF65-F5344CB8AC3E}">
        <p14:creationId xmlns:p14="http://schemas.microsoft.com/office/powerpoint/2010/main" val="3747225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559C-36B8-4DE4-BE32-9FF124479FC6}"/>
              </a:ext>
            </a:extLst>
          </p:cNvPr>
          <p:cNvSpPr>
            <a:spLocks noGrp="1"/>
          </p:cNvSpPr>
          <p:nvPr>
            <p:ph type="title"/>
          </p:nvPr>
        </p:nvSpPr>
        <p:spPr/>
        <p:txBody>
          <a:bodyPr/>
          <a:lstStyle/>
          <a:p>
            <a:r>
              <a:rPr lang="en-US" dirty="0"/>
              <a:t>The Fabric of Our Souls</a:t>
            </a:r>
          </a:p>
        </p:txBody>
      </p:sp>
      <p:sp>
        <p:nvSpPr>
          <p:cNvPr id="4" name="TextBox 3">
            <a:extLst>
              <a:ext uri="{FF2B5EF4-FFF2-40B4-BE49-F238E27FC236}">
                <a16:creationId xmlns:a16="http://schemas.microsoft.com/office/drawing/2014/main" id="{001D8A8B-A2AD-441E-B32B-F07F93C4AD3A}"/>
              </a:ext>
            </a:extLst>
          </p:cNvPr>
          <p:cNvSpPr txBox="1"/>
          <p:nvPr/>
        </p:nvSpPr>
        <p:spPr>
          <a:xfrm>
            <a:off x="228600" y="1770779"/>
            <a:ext cx="8686800" cy="2308324"/>
          </a:xfrm>
          <a:prstGeom prst="rect">
            <a:avLst/>
          </a:prstGeom>
          <a:noFill/>
        </p:spPr>
        <p:txBody>
          <a:bodyPr wrap="square" rtlCol="0">
            <a:spAutoFit/>
          </a:bodyPr>
          <a:lstStyle/>
          <a:p>
            <a:pPr marL="342900" indent="-342900">
              <a:buFont typeface="+mj-lt"/>
              <a:buAutoNum type="arabicPeriod" startAt="11"/>
            </a:pPr>
            <a:r>
              <a:rPr lang="en-US" sz="2400" dirty="0">
                <a:solidFill>
                  <a:srgbClr val="FFFFFF"/>
                </a:solidFill>
                <a:latin typeface="+mn-lt"/>
              </a:rPr>
              <a:t>Then the LORD said: Go out and stand on the mountain before the LORD; the LORD will pass by. There was a strong and violent wind rending the mountains and crushing rocks before the LORD—but the LORD was not in the wind; after the wind, an earthquake—but the LORD was not in the earthquake; </a:t>
            </a:r>
          </a:p>
        </p:txBody>
      </p:sp>
      <p:sp>
        <p:nvSpPr>
          <p:cNvPr id="5" name="TextBox 4">
            <a:extLst>
              <a:ext uri="{FF2B5EF4-FFF2-40B4-BE49-F238E27FC236}">
                <a16:creationId xmlns:a16="http://schemas.microsoft.com/office/drawing/2014/main" id="{3ED07BF9-1348-4180-AAD5-A7BCFCD38646}"/>
              </a:ext>
            </a:extLst>
          </p:cNvPr>
          <p:cNvSpPr txBox="1"/>
          <p:nvPr/>
        </p:nvSpPr>
        <p:spPr>
          <a:xfrm>
            <a:off x="800100" y="923925"/>
            <a:ext cx="7543800" cy="646331"/>
          </a:xfrm>
          <a:prstGeom prst="rect">
            <a:avLst/>
          </a:prstGeom>
          <a:noFill/>
        </p:spPr>
        <p:txBody>
          <a:bodyPr wrap="square" rtlCol="0">
            <a:spAutoFit/>
          </a:bodyPr>
          <a:lstStyle/>
          <a:p>
            <a:pPr algn="ctr"/>
            <a:r>
              <a:rPr lang="en-US" sz="3600" dirty="0">
                <a:solidFill>
                  <a:srgbClr val="FFFFFF"/>
                </a:solidFill>
                <a:latin typeface="+mn-lt"/>
              </a:rPr>
              <a:t>1 Kings, Chapter 19</a:t>
            </a:r>
          </a:p>
        </p:txBody>
      </p:sp>
      <p:sp>
        <p:nvSpPr>
          <p:cNvPr id="6" name="TextBox 5">
            <a:extLst>
              <a:ext uri="{FF2B5EF4-FFF2-40B4-BE49-F238E27FC236}">
                <a16:creationId xmlns:a16="http://schemas.microsoft.com/office/drawing/2014/main" id="{87C3AC09-BA0A-4F59-9FBA-9AC373544B92}"/>
              </a:ext>
            </a:extLst>
          </p:cNvPr>
          <p:cNvSpPr txBox="1"/>
          <p:nvPr/>
        </p:nvSpPr>
        <p:spPr>
          <a:xfrm>
            <a:off x="228600" y="4257280"/>
            <a:ext cx="8686800" cy="830997"/>
          </a:xfrm>
          <a:prstGeom prst="rect">
            <a:avLst/>
          </a:prstGeom>
          <a:noFill/>
        </p:spPr>
        <p:txBody>
          <a:bodyPr wrap="square" rtlCol="0">
            <a:spAutoFit/>
          </a:bodyPr>
          <a:lstStyle/>
          <a:p>
            <a:pPr marL="457200" indent="-457200">
              <a:buFont typeface="+mj-lt"/>
              <a:buAutoNum type="arabicPeriod" startAt="12"/>
            </a:pPr>
            <a:r>
              <a:rPr lang="en-US" sz="2400" dirty="0">
                <a:solidFill>
                  <a:srgbClr val="FFFFFF"/>
                </a:solidFill>
                <a:latin typeface="+mn-lt"/>
              </a:rPr>
              <a:t>after the earthquake, fire—but the LORD was not in the fire; after the fire, a light silent sound.</a:t>
            </a:r>
          </a:p>
        </p:txBody>
      </p:sp>
      <p:sp>
        <p:nvSpPr>
          <p:cNvPr id="7" name="TextBox 6">
            <a:extLst>
              <a:ext uri="{FF2B5EF4-FFF2-40B4-BE49-F238E27FC236}">
                <a16:creationId xmlns:a16="http://schemas.microsoft.com/office/drawing/2014/main" id="{1732E4FB-28D7-4AEA-B04D-1AEF190767B4}"/>
              </a:ext>
            </a:extLst>
          </p:cNvPr>
          <p:cNvSpPr txBox="1"/>
          <p:nvPr/>
        </p:nvSpPr>
        <p:spPr>
          <a:xfrm>
            <a:off x="228600" y="5266454"/>
            <a:ext cx="8686800" cy="830997"/>
          </a:xfrm>
          <a:prstGeom prst="rect">
            <a:avLst/>
          </a:prstGeom>
          <a:noFill/>
        </p:spPr>
        <p:txBody>
          <a:bodyPr wrap="square" rtlCol="0">
            <a:spAutoFit/>
          </a:bodyPr>
          <a:lstStyle/>
          <a:p>
            <a:pPr marL="457200" indent="-457200">
              <a:buFont typeface="+mj-lt"/>
              <a:buAutoNum type="arabicPeriod" startAt="13"/>
            </a:pPr>
            <a:r>
              <a:rPr lang="en-US" sz="2400" dirty="0">
                <a:solidFill>
                  <a:srgbClr val="FFFFFF"/>
                </a:solidFill>
                <a:latin typeface="+mn-lt"/>
              </a:rPr>
              <a:t>When he heard this, Elijah hid his face in his cloak and went out and stood at the entrance of the cave. </a:t>
            </a:r>
          </a:p>
        </p:txBody>
      </p:sp>
    </p:spTree>
    <p:extLst>
      <p:ext uri="{BB962C8B-B14F-4D97-AF65-F5344CB8AC3E}">
        <p14:creationId xmlns:p14="http://schemas.microsoft.com/office/powerpoint/2010/main" val="181767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559C-36B8-4DE4-BE32-9FF124479FC6}"/>
              </a:ext>
            </a:extLst>
          </p:cNvPr>
          <p:cNvSpPr>
            <a:spLocks noGrp="1"/>
          </p:cNvSpPr>
          <p:nvPr>
            <p:ph type="title"/>
          </p:nvPr>
        </p:nvSpPr>
        <p:spPr/>
        <p:txBody>
          <a:bodyPr/>
          <a:lstStyle/>
          <a:p>
            <a:r>
              <a:rPr lang="en-US" dirty="0"/>
              <a:t>The Fabric of Our Souls</a:t>
            </a:r>
          </a:p>
        </p:txBody>
      </p:sp>
      <p:sp>
        <p:nvSpPr>
          <p:cNvPr id="8" name="Content Placeholder 2">
            <a:extLst>
              <a:ext uri="{FF2B5EF4-FFF2-40B4-BE49-F238E27FC236}">
                <a16:creationId xmlns:a16="http://schemas.microsoft.com/office/drawing/2014/main" id="{F0FC3780-6E1A-4598-8725-295C071CDC1B}"/>
              </a:ext>
            </a:extLst>
          </p:cNvPr>
          <p:cNvSpPr>
            <a:spLocks noGrp="1"/>
          </p:cNvSpPr>
          <p:nvPr>
            <p:ph idx="1"/>
          </p:nvPr>
        </p:nvSpPr>
        <p:spPr>
          <a:xfrm>
            <a:off x="228600" y="1051560"/>
            <a:ext cx="8686800" cy="720090"/>
          </a:xfrm>
        </p:spPr>
        <p:txBody>
          <a:bodyPr/>
          <a:lstStyle/>
          <a:p>
            <a:r>
              <a:rPr lang="en-US" dirty="0"/>
              <a:t> In Einstein’s Universe …</a:t>
            </a:r>
          </a:p>
        </p:txBody>
      </p:sp>
      <p:sp>
        <p:nvSpPr>
          <p:cNvPr id="9" name="TextBox 8">
            <a:extLst>
              <a:ext uri="{FF2B5EF4-FFF2-40B4-BE49-F238E27FC236}">
                <a16:creationId xmlns:a16="http://schemas.microsoft.com/office/drawing/2014/main" id="{A4B80979-E8CC-4F4F-A957-487DFDE85BC0}"/>
              </a:ext>
            </a:extLst>
          </p:cNvPr>
          <p:cNvSpPr txBox="1"/>
          <p:nvPr/>
        </p:nvSpPr>
        <p:spPr>
          <a:xfrm>
            <a:off x="1000125" y="2185988"/>
            <a:ext cx="2562225" cy="2800767"/>
          </a:xfrm>
          <a:prstGeom prst="rect">
            <a:avLst/>
          </a:prstGeom>
          <a:noFill/>
        </p:spPr>
        <p:txBody>
          <a:bodyPr wrap="square" rtlCol="0">
            <a:spAutoFit/>
          </a:bodyPr>
          <a:lstStyle/>
          <a:p>
            <a:pPr algn="ctr"/>
            <a:r>
              <a:rPr lang="en-US" sz="4400" dirty="0">
                <a:solidFill>
                  <a:srgbClr val="FFFFFF"/>
                </a:solidFill>
                <a:latin typeface="+mn-lt"/>
              </a:rPr>
              <a:t>Elijah’s light silent sound</a:t>
            </a:r>
          </a:p>
        </p:txBody>
      </p:sp>
      <p:sp>
        <p:nvSpPr>
          <p:cNvPr id="10" name="TextBox 9">
            <a:extLst>
              <a:ext uri="{FF2B5EF4-FFF2-40B4-BE49-F238E27FC236}">
                <a16:creationId xmlns:a16="http://schemas.microsoft.com/office/drawing/2014/main" id="{0A5C6AA8-ADDB-4DD6-9322-6D0F0B3FE285}"/>
              </a:ext>
            </a:extLst>
          </p:cNvPr>
          <p:cNvSpPr txBox="1"/>
          <p:nvPr/>
        </p:nvSpPr>
        <p:spPr>
          <a:xfrm>
            <a:off x="5524500" y="2185988"/>
            <a:ext cx="2562225" cy="2800767"/>
          </a:xfrm>
          <a:prstGeom prst="rect">
            <a:avLst/>
          </a:prstGeom>
          <a:noFill/>
        </p:spPr>
        <p:txBody>
          <a:bodyPr wrap="square" rtlCol="0">
            <a:spAutoFit/>
          </a:bodyPr>
          <a:lstStyle/>
          <a:p>
            <a:pPr algn="ctr"/>
            <a:r>
              <a:rPr lang="en-US" sz="4400" dirty="0">
                <a:solidFill>
                  <a:srgbClr val="FFFFFF"/>
                </a:solidFill>
                <a:latin typeface="+mn-lt"/>
              </a:rPr>
              <a:t>Ripples in the fabric of our souls</a:t>
            </a:r>
          </a:p>
        </p:txBody>
      </p:sp>
      <p:sp>
        <p:nvSpPr>
          <p:cNvPr id="11" name="TextBox 10">
            <a:extLst>
              <a:ext uri="{FF2B5EF4-FFF2-40B4-BE49-F238E27FC236}">
                <a16:creationId xmlns:a16="http://schemas.microsoft.com/office/drawing/2014/main" id="{6B45E4F3-D733-4588-8A85-A61A865FA80C}"/>
              </a:ext>
            </a:extLst>
          </p:cNvPr>
          <p:cNvSpPr txBox="1"/>
          <p:nvPr/>
        </p:nvSpPr>
        <p:spPr>
          <a:xfrm>
            <a:off x="3857625" y="3078540"/>
            <a:ext cx="1371600" cy="1015663"/>
          </a:xfrm>
          <a:prstGeom prst="rect">
            <a:avLst/>
          </a:prstGeom>
          <a:noFill/>
        </p:spPr>
        <p:txBody>
          <a:bodyPr wrap="square" rtlCol="0">
            <a:spAutoFit/>
          </a:bodyPr>
          <a:lstStyle/>
          <a:p>
            <a:pPr algn="ctr"/>
            <a:r>
              <a:rPr lang="en-US" sz="6000" dirty="0">
                <a:solidFill>
                  <a:srgbClr val="FFFFFF"/>
                </a:solidFill>
                <a:latin typeface="+mn-lt"/>
              </a:rPr>
              <a:t>=</a:t>
            </a:r>
          </a:p>
        </p:txBody>
      </p:sp>
    </p:spTree>
    <p:extLst>
      <p:ext uri="{BB962C8B-B14F-4D97-AF65-F5344CB8AC3E}">
        <p14:creationId xmlns:p14="http://schemas.microsoft.com/office/powerpoint/2010/main" val="358573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2000"/>
                                        <p:tgtEl>
                                          <p:spTgt spid="11"/>
                                        </p:tgtEl>
                                      </p:cBhvr>
                                    </p:animEffect>
                                  </p:childTnLst>
                                </p:cTn>
                              </p:par>
                            </p:childTnLst>
                          </p:cTn>
                        </p:par>
                        <p:par>
                          <p:cTn id="13" fill="hold">
                            <p:stCondLst>
                              <p:cond delay="2000"/>
                            </p:stCondLst>
                            <p:childTnLst>
                              <p:par>
                                <p:cTn id="14" presetID="9"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475CA-B987-40EE-B2E9-C8869EE8D85B}"/>
              </a:ext>
            </a:extLst>
          </p:cNvPr>
          <p:cNvSpPr>
            <a:spLocks noGrp="1"/>
          </p:cNvSpPr>
          <p:nvPr>
            <p:ph type="title"/>
          </p:nvPr>
        </p:nvSpPr>
        <p:spPr/>
        <p:txBody>
          <a:bodyPr/>
          <a:lstStyle/>
          <a:p>
            <a:r>
              <a:rPr lang="en-US" dirty="0"/>
              <a:t>The Fabric of Our Souls</a:t>
            </a:r>
          </a:p>
        </p:txBody>
      </p:sp>
      <p:sp>
        <p:nvSpPr>
          <p:cNvPr id="4" name="Content Placeholder 2">
            <a:extLst>
              <a:ext uri="{FF2B5EF4-FFF2-40B4-BE49-F238E27FC236}">
                <a16:creationId xmlns:a16="http://schemas.microsoft.com/office/drawing/2014/main" id="{6EAE07A3-A998-4D44-AA4F-F3102BF8934D}"/>
              </a:ext>
            </a:extLst>
          </p:cNvPr>
          <p:cNvSpPr txBox="1">
            <a:spLocks/>
          </p:cNvSpPr>
          <p:nvPr/>
        </p:nvSpPr>
        <p:spPr bwMode="auto">
          <a:xfrm>
            <a:off x="76200" y="1051560"/>
            <a:ext cx="6543675" cy="5715000"/>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
              <a:defRPr sz="3200" kern="1200">
                <a:solidFill>
                  <a:schemeClr val="bg2"/>
                </a:solidFill>
                <a:latin typeface="+mn-lt"/>
                <a:ea typeface="+mn-ea"/>
                <a:cs typeface="+mn-cs"/>
              </a:defRPr>
            </a:lvl1pPr>
            <a:lvl2pPr marL="742950" indent="-285750" algn="l" rtl="0" eaLnBrk="0" fontAlgn="base" hangingPunct="0">
              <a:spcBef>
                <a:spcPct val="20000"/>
              </a:spcBef>
              <a:spcAft>
                <a:spcPct val="0"/>
              </a:spcAft>
              <a:buFont typeface="Webdings" panose="05030102010509060703" pitchFamily="18" charset="2"/>
              <a:buChar char="þ"/>
              <a:defRPr sz="2800" kern="1200">
                <a:solidFill>
                  <a:schemeClr val="bg2"/>
                </a:solidFill>
                <a:latin typeface="+mn-lt"/>
                <a:ea typeface="+mn-ea"/>
                <a:cs typeface="+mn-cs"/>
              </a:defRPr>
            </a:lvl2pPr>
            <a:lvl3pPr marL="1143000" indent="-228600" algn="l" rtl="0" eaLnBrk="0" fontAlgn="base" hangingPunct="0">
              <a:spcBef>
                <a:spcPct val="20000"/>
              </a:spcBef>
              <a:spcAft>
                <a:spcPct val="0"/>
              </a:spcAft>
              <a:buFont typeface="Wingdings 2" panose="05020102010507070707" pitchFamily="18" charset="2"/>
              <a:buChar char=""/>
              <a:defRPr sz="2400" kern="1200">
                <a:solidFill>
                  <a:schemeClr val="bg2"/>
                </a:solidFill>
                <a:latin typeface="+mn-lt"/>
                <a:ea typeface="+mn-ea"/>
                <a:cs typeface="+mn-cs"/>
              </a:defRPr>
            </a:lvl3pPr>
            <a:lvl4pPr marL="1600200" indent="-228600" algn="l" rtl="0" eaLnBrk="0" fontAlgn="base" hangingPunct="0">
              <a:spcBef>
                <a:spcPct val="20000"/>
              </a:spcBef>
              <a:spcAft>
                <a:spcPct val="0"/>
              </a:spcAft>
              <a:buFont typeface="Webdings" panose="05030102010509060703" pitchFamily="18" charset="2"/>
              <a:buChar char="õ"/>
              <a:defRPr sz="2000" kern="1200">
                <a:solidFill>
                  <a:schemeClr val="bg2"/>
                </a:solidFill>
                <a:latin typeface="+mn-lt"/>
                <a:ea typeface="+mn-ea"/>
                <a:cs typeface="+mn-cs"/>
              </a:defRPr>
            </a:lvl4pPr>
            <a:lvl5pPr marL="2057400" indent="-228600" algn="l" rtl="0" eaLnBrk="0" fontAlgn="base" hangingPunct="0">
              <a:spcBef>
                <a:spcPct val="20000"/>
              </a:spcBef>
              <a:spcAft>
                <a:spcPct val="0"/>
              </a:spcAft>
              <a:buFont typeface="Webdings" panose="05030102010509060703" pitchFamily="18" charset="2"/>
              <a:buChar char="ö"/>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Detecting the ripples</a:t>
            </a:r>
          </a:p>
          <a:p>
            <a:pPr lvl="1"/>
            <a:r>
              <a:rPr lang="en-US" dirty="0"/>
              <a:t> Give time to listening = prayer</a:t>
            </a:r>
          </a:p>
          <a:p>
            <a:pPr lvl="1"/>
            <a:r>
              <a:rPr lang="en-US" dirty="0"/>
              <a:t> Isolate our “mirrors” from </a:t>
            </a:r>
          </a:p>
          <a:p>
            <a:pPr lvl="2"/>
            <a:r>
              <a:rPr lang="en-US" dirty="0"/>
              <a:t> Stresses</a:t>
            </a:r>
          </a:p>
          <a:p>
            <a:pPr lvl="2"/>
            <a:r>
              <a:rPr lang="en-US" dirty="0"/>
              <a:t> Anxieties</a:t>
            </a:r>
          </a:p>
          <a:p>
            <a:pPr lvl="2"/>
            <a:r>
              <a:rPr lang="en-US" dirty="0"/>
              <a:t> Planning</a:t>
            </a:r>
          </a:p>
          <a:p>
            <a:pPr lvl="2"/>
            <a:r>
              <a:rPr lang="en-US" dirty="0"/>
              <a:t> other distractions … noise …</a:t>
            </a:r>
          </a:p>
          <a:p>
            <a:pPr lvl="1"/>
            <a:r>
              <a:rPr lang="en-US" dirty="0"/>
              <a:t> Wait …</a:t>
            </a:r>
          </a:p>
          <a:p>
            <a:pPr lvl="2"/>
            <a:r>
              <a:rPr lang="en-US" dirty="0"/>
              <a:t> LIGO</a:t>
            </a:r>
          </a:p>
          <a:p>
            <a:pPr lvl="3"/>
            <a:r>
              <a:rPr lang="en-US" dirty="0"/>
              <a:t> Funding to detection = 31 years!</a:t>
            </a:r>
          </a:p>
          <a:p>
            <a:pPr lvl="1"/>
            <a:endParaRPr lang="en-US" dirty="0"/>
          </a:p>
        </p:txBody>
      </p:sp>
      <p:pic>
        <p:nvPicPr>
          <p:cNvPr id="5" name="Picture 4">
            <a:extLst>
              <a:ext uri="{FF2B5EF4-FFF2-40B4-BE49-F238E27FC236}">
                <a16:creationId xmlns:a16="http://schemas.microsoft.com/office/drawing/2014/main" id="{4C540A90-BE83-450B-BF0E-F888D7948C7C}"/>
              </a:ext>
            </a:extLst>
          </p:cNvPr>
          <p:cNvPicPr>
            <a:picLocks noChangeAspect="1"/>
          </p:cNvPicPr>
          <p:nvPr/>
        </p:nvPicPr>
        <p:blipFill rotWithShape="1">
          <a:blip r:embed="rId3">
            <a:extLst>
              <a:ext uri="{28A0092B-C50C-407E-A947-70E740481C1C}">
                <a14:useLocalDpi xmlns:a14="http://schemas.microsoft.com/office/drawing/2010/main" val="0"/>
              </a:ext>
            </a:extLst>
          </a:blip>
          <a:srcRect l="30972" r="22373"/>
          <a:stretch/>
        </p:blipFill>
        <p:spPr>
          <a:xfrm>
            <a:off x="6790729" y="857250"/>
            <a:ext cx="2353271" cy="6000750"/>
          </a:xfrm>
          <a:prstGeom prst="rect">
            <a:avLst/>
          </a:prstGeom>
        </p:spPr>
      </p:pic>
    </p:spTree>
    <p:extLst>
      <p:ext uri="{BB962C8B-B14F-4D97-AF65-F5344CB8AC3E}">
        <p14:creationId xmlns:p14="http://schemas.microsoft.com/office/powerpoint/2010/main" val="842014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8A65A30-4CCA-4C36-9553-8B8F6E629B63}"/>
              </a:ext>
            </a:extLst>
          </p:cNvPr>
          <p:cNvSpPr>
            <a:spLocks noGrp="1" noChangeArrowheads="1"/>
          </p:cNvSpPr>
          <p:nvPr>
            <p:ph type="title"/>
          </p:nvPr>
        </p:nvSpPr>
        <p:spPr>
          <a:xfrm>
            <a:off x="0" y="0"/>
            <a:ext cx="9144000" cy="668338"/>
          </a:xfrm>
          <a:effectLst>
            <a:outerShdw dist="17961" dir="2700000" algn="ctr" rotWithShape="0">
              <a:srgbClr val="000066"/>
            </a:outerShdw>
          </a:effectLst>
        </p:spPr>
        <p:txBody>
          <a:bodyPr/>
          <a:lstStyle/>
          <a:p>
            <a:pPr eaLnBrk="1" hangingPunct="1"/>
            <a:r>
              <a:rPr lang="en-US" altLang="en-US"/>
              <a:t>The Incarnation</a:t>
            </a:r>
          </a:p>
        </p:txBody>
      </p:sp>
      <p:sp>
        <p:nvSpPr>
          <p:cNvPr id="6147" name="Text Box 3">
            <a:extLst>
              <a:ext uri="{FF2B5EF4-FFF2-40B4-BE49-F238E27FC236}">
                <a16:creationId xmlns:a16="http://schemas.microsoft.com/office/drawing/2014/main" id="{6D7B48D8-D96F-4E5B-B9E1-EE210D0DCD24}"/>
              </a:ext>
            </a:extLst>
          </p:cNvPr>
          <p:cNvSpPr txBox="1">
            <a:spLocks noChangeArrowheads="1"/>
          </p:cNvSpPr>
          <p:nvPr/>
        </p:nvSpPr>
        <p:spPr bwMode="auto">
          <a:xfrm>
            <a:off x="595313" y="889000"/>
            <a:ext cx="8256587" cy="4692650"/>
          </a:xfrm>
          <a:prstGeom prst="rect">
            <a:avLst/>
          </a:prstGeom>
          <a:noFill/>
          <a:ln>
            <a:noFill/>
          </a:ln>
          <a:effectLst>
            <a:outerShdw dist="45791" dir="3378596"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eaLnBrk="1" hangingPunct="1">
              <a:lnSpc>
                <a:spcPct val="75000"/>
              </a:lnSpc>
              <a:spcBef>
                <a:spcPct val="50000"/>
              </a:spcBef>
              <a:buFontTx/>
              <a:buNone/>
            </a:pPr>
            <a:r>
              <a:rPr lang="en-US" altLang="en-US" sz="2800"/>
              <a:t>“The Word was coming into the world –</a:t>
            </a:r>
          </a:p>
          <a:p>
            <a:pPr eaLnBrk="1" hangingPunct="1">
              <a:lnSpc>
                <a:spcPct val="75000"/>
              </a:lnSpc>
              <a:spcBef>
                <a:spcPct val="50000"/>
              </a:spcBef>
              <a:buFontTx/>
              <a:buNone/>
            </a:pPr>
            <a:r>
              <a:rPr lang="en-US" altLang="en-US" sz="2800"/>
              <a:t>Was in the world –</a:t>
            </a:r>
          </a:p>
          <a:p>
            <a:pPr eaLnBrk="1" hangingPunct="1">
              <a:lnSpc>
                <a:spcPct val="75000"/>
              </a:lnSpc>
              <a:spcBef>
                <a:spcPct val="50000"/>
              </a:spcBef>
              <a:buFontTx/>
              <a:buNone/>
            </a:pPr>
            <a:r>
              <a:rPr lang="en-US" altLang="en-US" sz="2800"/>
              <a:t>	and though the world was made </a:t>
            </a:r>
          </a:p>
          <a:p>
            <a:pPr eaLnBrk="1" hangingPunct="1">
              <a:lnSpc>
                <a:spcPct val="75000"/>
              </a:lnSpc>
              <a:spcBef>
                <a:spcPct val="50000"/>
              </a:spcBef>
              <a:buFontTx/>
              <a:buNone/>
            </a:pPr>
            <a:r>
              <a:rPr lang="en-US" altLang="en-US" sz="2800"/>
              <a:t>	through the Word,</a:t>
            </a:r>
          </a:p>
          <a:p>
            <a:pPr eaLnBrk="1" hangingPunct="1">
              <a:lnSpc>
                <a:spcPct val="75000"/>
              </a:lnSpc>
              <a:spcBef>
                <a:spcPct val="50000"/>
              </a:spcBef>
              <a:buFontTx/>
              <a:buNone/>
            </a:pPr>
            <a:r>
              <a:rPr lang="en-US" altLang="en-US" sz="2800"/>
              <a:t>	the world didn’t recognize it.</a:t>
            </a:r>
          </a:p>
          <a:p>
            <a:pPr eaLnBrk="1" hangingPunct="1">
              <a:lnSpc>
                <a:spcPct val="75000"/>
              </a:lnSpc>
              <a:spcBef>
                <a:spcPct val="50000"/>
              </a:spcBef>
              <a:buFontTx/>
              <a:buNone/>
            </a:pPr>
            <a:r>
              <a:rPr lang="en-US" altLang="en-US" sz="2800"/>
              <a:t>Though the Word came to its own realm,</a:t>
            </a:r>
          </a:p>
          <a:p>
            <a:pPr eaLnBrk="1" hangingPunct="1">
              <a:lnSpc>
                <a:spcPct val="75000"/>
              </a:lnSpc>
              <a:spcBef>
                <a:spcPct val="50000"/>
              </a:spcBef>
              <a:buFontTx/>
              <a:buNone/>
            </a:pPr>
            <a:r>
              <a:rPr lang="en-US" altLang="en-US" sz="2800"/>
              <a:t>	the Word’s own people didn’t accept it.</a:t>
            </a:r>
          </a:p>
          <a:p>
            <a:pPr eaLnBrk="1" hangingPunct="1">
              <a:lnSpc>
                <a:spcPct val="75000"/>
              </a:lnSpc>
              <a:spcBef>
                <a:spcPct val="50000"/>
              </a:spcBef>
              <a:buFontTx/>
              <a:buNone/>
            </a:pPr>
            <a:r>
              <a:rPr lang="en-US" altLang="en-US" sz="2800"/>
              <a:t>And the Word became flesh</a:t>
            </a:r>
          </a:p>
          <a:p>
            <a:pPr eaLnBrk="1" hangingPunct="1">
              <a:lnSpc>
                <a:spcPct val="75000"/>
              </a:lnSpc>
              <a:spcBef>
                <a:spcPct val="50000"/>
              </a:spcBef>
              <a:buFontTx/>
              <a:buNone/>
            </a:pPr>
            <a:r>
              <a:rPr lang="en-US" altLang="en-US" sz="2800"/>
              <a:t>	and stayed for a little while among us;”</a:t>
            </a:r>
          </a:p>
        </p:txBody>
      </p:sp>
      <p:sp>
        <p:nvSpPr>
          <p:cNvPr id="6148" name="Text Box 6">
            <a:extLst>
              <a:ext uri="{FF2B5EF4-FFF2-40B4-BE49-F238E27FC236}">
                <a16:creationId xmlns:a16="http://schemas.microsoft.com/office/drawing/2014/main" id="{FB86C95B-4DC4-4ADB-B476-53FA83889B62}"/>
              </a:ext>
            </a:extLst>
          </p:cNvPr>
          <p:cNvSpPr txBox="1">
            <a:spLocks noChangeArrowheads="1"/>
          </p:cNvSpPr>
          <p:nvPr/>
        </p:nvSpPr>
        <p:spPr bwMode="auto">
          <a:xfrm>
            <a:off x="5229225" y="6035675"/>
            <a:ext cx="3914775" cy="7016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r" eaLnBrk="1" hangingPunct="1">
              <a:spcBef>
                <a:spcPct val="50000"/>
              </a:spcBef>
              <a:buFontTx/>
              <a:buNone/>
            </a:pPr>
            <a:r>
              <a:rPr lang="en-US" altLang="en-US" sz="2000"/>
              <a:t>John 1:9-11,14</a:t>
            </a:r>
          </a:p>
          <a:p>
            <a:pPr algn="r" eaLnBrk="1" hangingPunct="1">
              <a:lnSpc>
                <a:spcPct val="50000"/>
              </a:lnSpc>
              <a:spcBef>
                <a:spcPct val="50000"/>
              </a:spcBef>
              <a:buFontTx/>
              <a:buNone/>
            </a:pPr>
            <a:r>
              <a:rPr lang="en-US" altLang="en-US" sz="2000"/>
              <a:t>The Inclusive New Testament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a:extLst>
              <a:ext uri="{FF2B5EF4-FFF2-40B4-BE49-F238E27FC236}">
                <a16:creationId xmlns:a16="http://schemas.microsoft.com/office/drawing/2014/main" id="{8EAC55A6-B5D3-491B-B1FD-4DE40980CFD2}"/>
              </a:ext>
            </a:extLst>
          </p:cNvPr>
          <p:cNvSpPr>
            <a:spLocks noGrp="1" noChangeArrowheads="1"/>
          </p:cNvSpPr>
          <p:nvPr>
            <p:ph idx="1"/>
          </p:nvPr>
        </p:nvSpPr>
        <p:spPr>
          <a:xfrm>
            <a:off x="274638" y="1084263"/>
            <a:ext cx="8594725" cy="5668962"/>
          </a:xfrm>
        </p:spPr>
        <p:txBody>
          <a:bodyPr/>
          <a:lstStyle/>
          <a:p>
            <a:r>
              <a:rPr lang="en-US" altLang="en-US" dirty="0"/>
              <a:t> Second Detection: 8:41 am EDT 8/17/17</a:t>
            </a:r>
          </a:p>
          <a:p>
            <a:pPr lvl="1"/>
            <a:r>
              <a:rPr lang="en-US" altLang="en-US" dirty="0"/>
              <a:t> LIGO detected gravitational wave</a:t>
            </a:r>
          </a:p>
          <a:p>
            <a:pPr lvl="1"/>
            <a:r>
              <a:rPr lang="en-US" altLang="en-US" dirty="0"/>
              <a:t> 1.74 s later, Fermi Satellite detected </a:t>
            </a:r>
            <a:r>
              <a:rPr lang="en-US" altLang="en-US" dirty="0">
                <a:sym typeface="Symbol" panose="05050102010706020507" pitchFamily="18" charset="2"/>
              </a:rPr>
              <a:t></a:t>
            </a:r>
            <a:r>
              <a:rPr lang="en-US" altLang="en-US" dirty="0"/>
              <a:t>–rays  </a:t>
            </a:r>
          </a:p>
          <a:p>
            <a:pPr lvl="2"/>
            <a:r>
              <a:rPr lang="en-US" altLang="en-US" dirty="0"/>
              <a:t> Gamma-Ray Burst (GRB)</a:t>
            </a:r>
          </a:p>
          <a:p>
            <a:pPr lvl="1"/>
            <a:r>
              <a:rPr lang="en-US" altLang="en-US" dirty="0"/>
              <a:t> Neutron star merger</a:t>
            </a:r>
          </a:p>
          <a:p>
            <a:pPr lvl="2"/>
            <a:r>
              <a:rPr lang="en-US" altLang="en-US" dirty="0"/>
              <a:t> Produced Earth-mass of Au! ( + Ag + I + … ) </a:t>
            </a:r>
          </a:p>
        </p:txBody>
      </p:sp>
      <p:pic>
        <p:nvPicPr>
          <p:cNvPr id="34819" name="Picture 2">
            <a:extLst>
              <a:ext uri="{FF2B5EF4-FFF2-40B4-BE49-F238E27FC236}">
                <a16:creationId xmlns:a16="http://schemas.microsoft.com/office/drawing/2014/main" id="{86C27486-B945-4D75-AF7D-65AE55E29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1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A picture containing outdoor object, star&#10;&#10;Description automatically generated">
            <a:extLst>
              <a:ext uri="{FF2B5EF4-FFF2-40B4-BE49-F238E27FC236}">
                <a16:creationId xmlns:a16="http://schemas.microsoft.com/office/drawing/2014/main" id="{0BFAABD5-0EE2-48AD-994F-99D2941AC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832" y="4199839"/>
            <a:ext cx="4974336" cy="265816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2EAAA378-3359-4A7B-BF88-7211C1D5D5E4}"/>
              </a:ext>
            </a:extLst>
          </p:cNvPr>
          <p:cNvSpPr>
            <a:spLocks noGrp="1" noChangeArrowheads="1"/>
          </p:cNvSpPr>
          <p:nvPr>
            <p:ph type="title"/>
          </p:nvPr>
        </p:nvSpPr>
        <p:spPr>
          <a:xfrm>
            <a:off x="0" y="0"/>
            <a:ext cx="9144000" cy="822325"/>
          </a:xfrm>
        </p:spPr>
        <p:txBody>
          <a:bodyPr/>
          <a:lstStyle/>
          <a:p>
            <a:r>
              <a:rPr lang="en-US" altLang="en-US"/>
              <a:t>Substance of Ourselves</a:t>
            </a:r>
          </a:p>
        </p:txBody>
      </p:sp>
      <p:sp>
        <p:nvSpPr>
          <p:cNvPr id="35843" name="Content Placeholder 2">
            <a:extLst>
              <a:ext uri="{FF2B5EF4-FFF2-40B4-BE49-F238E27FC236}">
                <a16:creationId xmlns:a16="http://schemas.microsoft.com/office/drawing/2014/main" id="{9F343BF2-645E-4A38-91A0-4826C3B0A31D}"/>
              </a:ext>
            </a:extLst>
          </p:cNvPr>
          <p:cNvSpPr>
            <a:spLocks noGrp="1" noChangeArrowheads="1"/>
          </p:cNvSpPr>
          <p:nvPr>
            <p:ph idx="1"/>
          </p:nvPr>
        </p:nvSpPr>
        <p:spPr>
          <a:xfrm>
            <a:off x="182563" y="914400"/>
            <a:ext cx="8778875" cy="5761038"/>
          </a:xfrm>
        </p:spPr>
        <p:txBody>
          <a:bodyPr/>
          <a:lstStyle/>
          <a:p>
            <a:pPr marL="0" indent="0" eaLnBrk="1" hangingPunct="1"/>
            <a:r>
              <a:rPr lang="en-US" altLang="en-US" dirty="0"/>
              <a:t> Cosmic Origins of the Elements</a:t>
            </a:r>
          </a:p>
          <a:p>
            <a:pPr marL="520700" lvl="1" indent="-239713" eaLnBrk="1" hangingPunct="1"/>
            <a:endParaRPr lang="en-US" altLang="en-US" dirty="0"/>
          </a:p>
        </p:txBody>
      </p:sp>
      <p:pic>
        <p:nvPicPr>
          <p:cNvPr id="35844" name="Picture 4">
            <a:extLst>
              <a:ext uri="{FF2B5EF4-FFF2-40B4-BE49-F238E27FC236}">
                <a16:creationId xmlns:a16="http://schemas.microsoft.com/office/drawing/2014/main" id="{98A75405-1441-42ED-A99E-693326954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626" t="16537" r="34883" b="17747"/>
          <a:stretch>
            <a:fillRect/>
          </a:stretch>
        </p:blipFill>
        <p:spPr bwMode="auto">
          <a:xfrm>
            <a:off x="9525" y="1687513"/>
            <a:ext cx="7694613"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8">
            <a:extLst>
              <a:ext uri="{FF2B5EF4-FFF2-40B4-BE49-F238E27FC236}">
                <a16:creationId xmlns:a16="http://schemas.microsoft.com/office/drawing/2014/main" id="{A8867F87-A5A9-44DB-9D2E-92E0F8838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624" t="16537" r="24289" b="17747"/>
          <a:stretch>
            <a:fillRect/>
          </a:stretch>
        </p:blipFill>
        <p:spPr bwMode="auto">
          <a:xfrm>
            <a:off x="7705725" y="1422400"/>
            <a:ext cx="1438275"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0">
            <a:extLst>
              <a:ext uri="{FF2B5EF4-FFF2-40B4-BE49-F238E27FC236}">
                <a16:creationId xmlns:a16="http://schemas.microsoft.com/office/drawing/2014/main" id="{6DEB0023-552F-4FB8-A51E-453ABCD87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867" t="57088" r="18929" b="36716"/>
          <a:stretch>
            <a:fillRect/>
          </a:stretch>
        </p:blipFill>
        <p:spPr bwMode="auto">
          <a:xfrm>
            <a:off x="7545388" y="5135563"/>
            <a:ext cx="5905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9">
            <a:extLst>
              <a:ext uri="{FF2B5EF4-FFF2-40B4-BE49-F238E27FC236}">
                <a16:creationId xmlns:a16="http://schemas.microsoft.com/office/drawing/2014/main" id="{3F081681-265E-478F-89E8-2ADC0AD12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294" t="21378" r="21135" b="73570"/>
          <a:stretch>
            <a:fillRect/>
          </a:stretch>
        </p:blipFill>
        <p:spPr bwMode="auto">
          <a:xfrm>
            <a:off x="8293100" y="1568450"/>
            <a:ext cx="3397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1">
            <a:extLst>
              <a:ext uri="{FF2B5EF4-FFF2-40B4-BE49-F238E27FC236}">
                <a16:creationId xmlns:a16="http://schemas.microsoft.com/office/drawing/2014/main" id="{609CEAD4-36DD-4BDB-B782-3C91C1A8F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185" t="27271" r="17848" b="67169"/>
          <a:stretch>
            <a:fillRect/>
          </a:stretch>
        </p:blipFill>
        <p:spPr bwMode="auto">
          <a:xfrm>
            <a:off x="7545388" y="2054225"/>
            <a:ext cx="66357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2">
            <a:extLst>
              <a:ext uri="{FF2B5EF4-FFF2-40B4-BE49-F238E27FC236}">
                <a16:creationId xmlns:a16="http://schemas.microsoft.com/office/drawing/2014/main" id="{C12687FF-4D60-4A24-AFBD-A7C45FEB7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143" t="33250" r="17116" b="60657"/>
          <a:stretch>
            <a:fillRect/>
          </a:stretch>
        </p:blipFill>
        <p:spPr bwMode="auto">
          <a:xfrm>
            <a:off x="8032750" y="3160713"/>
            <a:ext cx="73818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Box 6">
            <a:extLst>
              <a:ext uri="{FF2B5EF4-FFF2-40B4-BE49-F238E27FC236}">
                <a16:creationId xmlns:a16="http://schemas.microsoft.com/office/drawing/2014/main" id="{622790EF-B0BF-4B01-BE7F-ABDD190C9086}"/>
              </a:ext>
            </a:extLst>
          </p:cNvPr>
          <p:cNvSpPr txBox="1">
            <a:spLocks noChangeArrowheads="1"/>
          </p:cNvSpPr>
          <p:nvPr/>
        </p:nvSpPr>
        <p:spPr bwMode="auto">
          <a:xfrm>
            <a:off x="2862263" y="6111875"/>
            <a:ext cx="5346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r">
              <a:spcBef>
                <a:spcPct val="0"/>
              </a:spcBef>
              <a:buFontTx/>
              <a:buNone/>
            </a:pPr>
            <a:r>
              <a:rPr lang="en-US" altLang="en-US" sz="1800">
                <a:solidFill>
                  <a:srgbClr val="EF7123"/>
                </a:solidFill>
                <a:sym typeface="Symbol" panose="05050102010706020507" pitchFamily="18" charset="2"/>
              </a:rPr>
              <a:t>We’re Mostly Made of Massive Exploded Stars!</a:t>
            </a:r>
            <a:endParaRPr lang="en-US" altLang="en-US" sz="1800">
              <a:solidFill>
                <a:srgbClr val="EF7123"/>
              </a:solidFill>
            </a:endParaRPr>
          </a:p>
        </p:txBody>
      </p:sp>
      <p:sp>
        <p:nvSpPr>
          <p:cNvPr id="2" name="Freeform: Shape 1">
            <a:extLst>
              <a:ext uri="{FF2B5EF4-FFF2-40B4-BE49-F238E27FC236}">
                <a16:creationId xmlns:a16="http://schemas.microsoft.com/office/drawing/2014/main" id="{BD4641C4-A38C-4C20-915A-B4009B08C513}"/>
              </a:ext>
            </a:extLst>
          </p:cNvPr>
          <p:cNvSpPr/>
          <p:nvPr/>
        </p:nvSpPr>
        <p:spPr>
          <a:xfrm>
            <a:off x="7570788" y="5448300"/>
            <a:ext cx="266700" cy="677863"/>
          </a:xfrm>
          <a:custGeom>
            <a:avLst/>
            <a:gdLst>
              <a:gd name="connsiteX0" fmla="*/ 0 w 266700"/>
              <a:gd name="connsiteY0" fmla="*/ 678180 h 678180"/>
              <a:gd name="connsiteX1" fmla="*/ 57150 w 266700"/>
              <a:gd name="connsiteY1" fmla="*/ 472440 h 678180"/>
              <a:gd name="connsiteX2" fmla="*/ 106680 w 266700"/>
              <a:gd name="connsiteY2" fmla="*/ 327660 h 678180"/>
              <a:gd name="connsiteX3" fmla="*/ 156210 w 266700"/>
              <a:gd name="connsiteY3" fmla="*/ 449580 h 678180"/>
              <a:gd name="connsiteX4" fmla="*/ 266700 w 266700"/>
              <a:gd name="connsiteY4" fmla="*/ 0 h 67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 h="678180">
                <a:moveTo>
                  <a:pt x="0" y="678180"/>
                </a:moveTo>
                <a:cubicBezTo>
                  <a:pt x="19685" y="604520"/>
                  <a:pt x="39370" y="530860"/>
                  <a:pt x="57150" y="472440"/>
                </a:cubicBezTo>
                <a:cubicBezTo>
                  <a:pt x="74930" y="414020"/>
                  <a:pt x="90170" y="331470"/>
                  <a:pt x="106680" y="327660"/>
                </a:cubicBezTo>
                <a:cubicBezTo>
                  <a:pt x="123190" y="323850"/>
                  <a:pt x="129540" y="504190"/>
                  <a:pt x="156210" y="449580"/>
                </a:cubicBezTo>
                <a:cubicBezTo>
                  <a:pt x="182880" y="394970"/>
                  <a:pt x="224790" y="197485"/>
                  <a:pt x="266700" y="0"/>
                </a:cubicBezTo>
              </a:path>
            </a:pathLst>
          </a:custGeom>
          <a:noFill/>
          <a:ln>
            <a:solidFill>
              <a:srgbClr val="EE7023"/>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Freeform: Shape 2">
            <a:extLst>
              <a:ext uri="{FF2B5EF4-FFF2-40B4-BE49-F238E27FC236}">
                <a16:creationId xmlns:a16="http://schemas.microsoft.com/office/drawing/2014/main" id="{DB3C9873-0E55-4C9F-95FF-167CDA108AC4}"/>
              </a:ext>
            </a:extLst>
          </p:cNvPr>
          <p:cNvSpPr/>
          <p:nvPr/>
        </p:nvSpPr>
        <p:spPr>
          <a:xfrm>
            <a:off x="4095750" y="3506788"/>
            <a:ext cx="792163" cy="801687"/>
          </a:xfrm>
          <a:custGeom>
            <a:avLst/>
            <a:gdLst>
              <a:gd name="connsiteX0" fmla="*/ 0 w 771513"/>
              <a:gd name="connsiteY0" fmla="*/ 122844 h 1338234"/>
              <a:gd name="connsiteX1" fmla="*/ 758190 w 771513"/>
              <a:gd name="connsiteY1" fmla="*/ 115224 h 1338234"/>
              <a:gd name="connsiteX2" fmla="*/ 502920 w 771513"/>
              <a:gd name="connsiteY2" fmla="*/ 1338234 h 1338234"/>
              <a:gd name="connsiteX3" fmla="*/ 502920 w 771513"/>
              <a:gd name="connsiteY3" fmla="*/ 1338234 h 1338234"/>
              <a:gd name="connsiteX0" fmla="*/ 0 w 771513"/>
              <a:gd name="connsiteY0" fmla="*/ 92995 h 1308385"/>
              <a:gd name="connsiteX1" fmla="*/ 758190 w 771513"/>
              <a:gd name="connsiteY1" fmla="*/ 85375 h 1308385"/>
              <a:gd name="connsiteX2" fmla="*/ 502920 w 771513"/>
              <a:gd name="connsiteY2" fmla="*/ 1308385 h 1308385"/>
              <a:gd name="connsiteX3" fmla="*/ 502920 w 771513"/>
              <a:gd name="connsiteY3" fmla="*/ 1308385 h 1308385"/>
              <a:gd name="connsiteX0" fmla="*/ 0 w 819562"/>
              <a:gd name="connsiteY0" fmla="*/ 4439 h 1219829"/>
              <a:gd name="connsiteX1" fmla="*/ 807720 w 819562"/>
              <a:gd name="connsiteY1" fmla="*/ 141599 h 1219829"/>
              <a:gd name="connsiteX2" fmla="*/ 502920 w 819562"/>
              <a:gd name="connsiteY2" fmla="*/ 1219829 h 1219829"/>
              <a:gd name="connsiteX3" fmla="*/ 502920 w 819562"/>
              <a:gd name="connsiteY3" fmla="*/ 1219829 h 1219829"/>
              <a:gd name="connsiteX0" fmla="*/ 0 w 814573"/>
              <a:gd name="connsiteY0" fmla="*/ 41668 h 1257058"/>
              <a:gd name="connsiteX1" fmla="*/ 807720 w 814573"/>
              <a:gd name="connsiteY1" fmla="*/ 178828 h 1257058"/>
              <a:gd name="connsiteX2" fmla="*/ 502920 w 814573"/>
              <a:gd name="connsiteY2" fmla="*/ 1257058 h 1257058"/>
              <a:gd name="connsiteX3" fmla="*/ 502920 w 814573"/>
              <a:gd name="connsiteY3" fmla="*/ 1257058 h 1257058"/>
              <a:gd name="connsiteX0" fmla="*/ 0 w 825816"/>
              <a:gd name="connsiteY0" fmla="*/ 4947 h 1220337"/>
              <a:gd name="connsiteX1" fmla="*/ 819150 w 825816"/>
              <a:gd name="connsiteY1" fmla="*/ 225927 h 1220337"/>
              <a:gd name="connsiteX2" fmla="*/ 502920 w 825816"/>
              <a:gd name="connsiteY2" fmla="*/ 1220337 h 1220337"/>
              <a:gd name="connsiteX3" fmla="*/ 502920 w 825816"/>
              <a:gd name="connsiteY3" fmla="*/ 1220337 h 1220337"/>
              <a:gd name="connsiteX0" fmla="*/ 0 w 795860"/>
              <a:gd name="connsiteY0" fmla="*/ 15766 h 1231156"/>
              <a:gd name="connsiteX1" fmla="*/ 788670 w 795860"/>
              <a:gd name="connsiteY1" fmla="*/ 206266 h 1231156"/>
              <a:gd name="connsiteX2" fmla="*/ 502920 w 795860"/>
              <a:gd name="connsiteY2" fmla="*/ 1231156 h 1231156"/>
              <a:gd name="connsiteX3" fmla="*/ 502920 w 795860"/>
              <a:gd name="connsiteY3" fmla="*/ 1231156 h 1231156"/>
              <a:gd name="connsiteX0" fmla="*/ 0 w 795860"/>
              <a:gd name="connsiteY0" fmla="*/ 26546 h 1241936"/>
              <a:gd name="connsiteX1" fmla="*/ 788670 w 795860"/>
              <a:gd name="connsiteY1" fmla="*/ 217046 h 1241936"/>
              <a:gd name="connsiteX2" fmla="*/ 502920 w 795860"/>
              <a:gd name="connsiteY2" fmla="*/ 1241936 h 1241936"/>
              <a:gd name="connsiteX3" fmla="*/ 502920 w 795860"/>
              <a:gd name="connsiteY3" fmla="*/ 1241936 h 1241936"/>
              <a:gd name="connsiteX0" fmla="*/ 0 w 795860"/>
              <a:gd name="connsiteY0" fmla="*/ 17292 h 1232682"/>
              <a:gd name="connsiteX1" fmla="*/ 788670 w 795860"/>
              <a:gd name="connsiteY1" fmla="*/ 207792 h 1232682"/>
              <a:gd name="connsiteX2" fmla="*/ 502920 w 795860"/>
              <a:gd name="connsiteY2" fmla="*/ 1232682 h 1232682"/>
              <a:gd name="connsiteX3" fmla="*/ 502920 w 795860"/>
              <a:gd name="connsiteY3" fmla="*/ 1232682 h 1232682"/>
              <a:gd name="connsiteX0" fmla="*/ 0 w 930906"/>
              <a:gd name="connsiteY0" fmla="*/ 686 h 1216076"/>
              <a:gd name="connsiteX1" fmla="*/ 925592 w 930906"/>
              <a:gd name="connsiteY1" fmla="*/ 246289 h 1216076"/>
              <a:gd name="connsiteX2" fmla="*/ 502920 w 930906"/>
              <a:gd name="connsiteY2" fmla="*/ 1216076 h 1216076"/>
              <a:gd name="connsiteX3" fmla="*/ 502920 w 930906"/>
              <a:gd name="connsiteY3" fmla="*/ 1216076 h 1216076"/>
              <a:gd name="connsiteX0" fmla="*/ 0 w 929145"/>
              <a:gd name="connsiteY0" fmla="*/ 0 h 1215390"/>
              <a:gd name="connsiteX1" fmla="*/ 925592 w 929145"/>
              <a:gd name="connsiteY1" fmla="*/ 245603 h 1215390"/>
              <a:gd name="connsiteX2" fmla="*/ 502920 w 929145"/>
              <a:gd name="connsiteY2" fmla="*/ 1215390 h 1215390"/>
              <a:gd name="connsiteX3" fmla="*/ 502920 w 929145"/>
              <a:gd name="connsiteY3" fmla="*/ 1215390 h 1215390"/>
              <a:gd name="connsiteX0" fmla="*/ 0 w 529329"/>
              <a:gd name="connsiteY0" fmla="*/ 41588 h 1256978"/>
              <a:gd name="connsiteX1" fmla="*/ 495543 w 529329"/>
              <a:gd name="connsiteY1" fmla="*/ 159994 h 1256978"/>
              <a:gd name="connsiteX2" fmla="*/ 502920 w 529329"/>
              <a:gd name="connsiteY2" fmla="*/ 1256978 h 1256978"/>
              <a:gd name="connsiteX3" fmla="*/ 502920 w 529329"/>
              <a:gd name="connsiteY3" fmla="*/ 1256978 h 1256978"/>
              <a:gd name="connsiteX0" fmla="*/ 0 w 502920"/>
              <a:gd name="connsiteY0" fmla="*/ 0 h 1215390"/>
              <a:gd name="connsiteX1" fmla="*/ 502920 w 502920"/>
              <a:gd name="connsiteY1" fmla="*/ 1215390 h 1215390"/>
              <a:gd name="connsiteX2" fmla="*/ 502920 w 502920"/>
              <a:gd name="connsiteY2" fmla="*/ 1215390 h 1215390"/>
              <a:gd name="connsiteX0" fmla="*/ 0 w 571768"/>
              <a:gd name="connsiteY0" fmla="*/ 0 h 1215390"/>
              <a:gd name="connsiteX1" fmla="*/ 502920 w 571768"/>
              <a:gd name="connsiteY1" fmla="*/ 1215390 h 1215390"/>
              <a:gd name="connsiteX2" fmla="*/ 502920 w 571768"/>
              <a:gd name="connsiteY2" fmla="*/ 1215390 h 1215390"/>
              <a:gd name="connsiteX0" fmla="*/ 0 w 699279"/>
              <a:gd name="connsiteY0" fmla="*/ 0 h 1286937"/>
              <a:gd name="connsiteX1" fmla="*/ 640358 w 699279"/>
              <a:gd name="connsiteY1" fmla="*/ 1286937 h 1286937"/>
              <a:gd name="connsiteX2" fmla="*/ 640358 w 699279"/>
              <a:gd name="connsiteY2" fmla="*/ 1286937 h 1286937"/>
              <a:gd name="connsiteX0" fmla="*/ 0 w 701701"/>
              <a:gd name="connsiteY0" fmla="*/ 0 h 1286937"/>
              <a:gd name="connsiteX1" fmla="*/ 640358 w 701701"/>
              <a:gd name="connsiteY1" fmla="*/ 1286937 h 1286937"/>
              <a:gd name="connsiteX2" fmla="*/ 640358 w 701701"/>
              <a:gd name="connsiteY2" fmla="*/ 1286937 h 1286937"/>
              <a:gd name="connsiteX0" fmla="*/ 0 w 806155"/>
              <a:gd name="connsiteY0" fmla="*/ 0 h 1286937"/>
              <a:gd name="connsiteX1" fmla="*/ 640358 w 806155"/>
              <a:gd name="connsiteY1" fmla="*/ 1286937 h 1286937"/>
              <a:gd name="connsiteX2" fmla="*/ 640358 w 806155"/>
              <a:gd name="connsiteY2" fmla="*/ 1286937 h 1286937"/>
              <a:gd name="connsiteX0" fmla="*/ 0 w 815435"/>
              <a:gd name="connsiteY0" fmla="*/ 0 h 1286937"/>
              <a:gd name="connsiteX1" fmla="*/ 640358 w 815435"/>
              <a:gd name="connsiteY1" fmla="*/ 1286937 h 1286937"/>
              <a:gd name="connsiteX2" fmla="*/ 640358 w 815435"/>
              <a:gd name="connsiteY2" fmla="*/ 1286937 h 1286937"/>
            </a:gdLst>
            <a:ahLst/>
            <a:cxnLst>
              <a:cxn ang="0">
                <a:pos x="connsiteX0" y="connsiteY0"/>
              </a:cxn>
              <a:cxn ang="0">
                <a:pos x="connsiteX1" y="connsiteY1"/>
              </a:cxn>
              <a:cxn ang="0">
                <a:pos x="connsiteX2" y="connsiteY2"/>
              </a:cxn>
            </a:cxnLst>
            <a:rect l="l" t="t" r="r" b="b"/>
            <a:pathLst>
              <a:path w="815435" h="1286937">
                <a:moveTo>
                  <a:pt x="0" y="0"/>
                </a:moveTo>
                <a:cubicBezTo>
                  <a:pt x="289507" y="683139"/>
                  <a:pt x="1192042" y="-575427"/>
                  <a:pt x="640358" y="1286937"/>
                </a:cubicBezTo>
                <a:lnTo>
                  <a:pt x="640358" y="1286937"/>
                </a:lnTo>
              </a:path>
            </a:pathLst>
          </a:custGeom>
          <a:noFill/>
          <a:ln w="38100">
            <a:solidFill>
              <a:srgbClr val="5C5592"/>
            </a:solidFill>
            <a:headEnd type="none" w="med" len="med"/>
            <a:tailEnd type="arrow" w="med" len="med"/>
          </a:ln>
          <a:effectLst>
            <a:outerShdw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17">
            <a:extLst>
              <a:ext uri="{FF2B5EF4-FFF2-40B4-BE49-F238E27FC236}">
                <a16:creationId xmlns:a16="http://schemas.microsoft.com/office/drawing/2014/main" id="{17E8106E-8F9C-4A98-8EB7-1DC01CD9EF44}"/>
              </a:ext>
            </a:extLst>
          </p:cNvPr>
          <p:cNvSpPr txBox="1"/>
          <p:nvPr/>
        </p:nvSpPr>
        <p:spPr>
          <a:xfrm>
            <a:off x="1125538" y="2652713"/>
            <a:ext cx="1870075" cy="1016000"/>
          </a:xfrm>
          <a:prstGeom prst="rect">
            <a:avLst/>
          </a:prstGeom>
          <a:noFill/>
          <a:effectLst>
            <a:outerShdw dist="12700" dir="2700000" algn="ctr" rotWithShape="0">
              <a:schemeClr val="tx1"/>
            </a:outerShdw>
          </a:effectLst>
        </p:spPr>
        <p:txBody>
          <a:bodyPr>
            <a:spAutoFit/>
          </a:bodyPr>
          <a:lstStyle/>
          <a:p>
            <a:pPr algn="ctr">
              <a:defRPr/>
            </a:pPr>
            <a:r>
              <a:rPr lang="en-US" sz="2000" dirty="0">
                <a:solidFill>
                  <a:srgbClr val="5C5592"/>
                </a:solidFill>
                <a:effectLst>
                  <a:outerShdw dist="25400" dir="2700000" algn="ctr" rotWithShape="0">
                    <a:schemeClr val="bg1"/>
                  </a:outerShdw>
                </a:effectLst>
                <a:latin typeface="+mn-lt"/>
              </a:rPr>
              <a:t>Ag, Au, I from merging neutron stars</a:t>
            </a:r>
          </a:p>
        </p:txBody>
      </p:sp>
      <p:sp>
        <p:nvSpPr>
          <p:cNvPr id="15" name="TextBox 14">
            <a:extLst>
              <a:ext uri="{FF2B5EF4-FFF2-40B4-BE49-F238E27FC236}">
                <a16:creationId xmlns:a16="http://schemas.microsoft.com/office/drawing/2014/main" id="{C674B049-1125-4A60-87EE-BE6CBF65D10D}"/>
              </a:ext>
            </a:extLst>
          </p:cNvPr>
          <p:cNvSpPr txBox="1"/>
          <p:nvPr/>
        </p:nvSpPr>
        <p:spPr>
          <a:xfrm>
            <a:off x="1220788" y="5106988"/>
            <a:ext cx="6397625" cy="400050"/>
          </a:xfrm>
          <a:prstGeom prst="rect">
            <a:avLst/>
          </a:prstGeom>
          <a:noFill/>
          <a:effectLst/>
        </p:spPr>
        <p:txBody>
          <a:bodyPr>
            <a:spAutoFit/>
          </a:bodyPr>
          <a:lstStyle/>
          <a:p>
            <a:pPr algn="ctr">
              <a:defRPr/>
            </a:pPr>
            <a:r>
              <a:rPr lang="en-US" sz="2000" dirty="0">
                <a:effectLst>
                  <a:outerShdw dist="25400" dir="2700000" algn="ctr" rotWithShape="0">
                    <a:schemeClr val="bg1"/>
                  </a:outerShdw>
                </a:effectLst>
                <a:latin typeface="+mn-lt"/>
              </a:rPr>
              <a:t>Origin of the iodine controlling your metabolism!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76953-6D33-4A44-97A4-078CC0C94154}"/>
              </a:ext>
            </a:extLst>
          </p:cNvPr>
          <p:cNvSpPr>
            <a:spLocks noGrp="1"/>
          </p:cNvSpPr>
          <p:nvPr>
            <p:ph type="title"/>
          </p:nvPr>
        </p:nvSpPr>
        <p:spPr/>
        <p:txBody>
          <a:bodyPr/>
          <a:lstStyle/>
          <a:p>
            <a:r>
              <a:rPr lang="en-US" dirty="0"/>
              <a:t>What We Knew Before LIGO</a:t>
            </a:r>
          </a:p>
        </p:txBody>
      </p:sp>
      <p:sp>
        <p:nvSpPr>
          <p:cNvPr id="3" name="Content Placeholder 2">
            <a:extLst>
              <a:ext uri="{FF2B5EF4-FFF2-40B4-BE49-F238E27FC236}">
                <a16:creationId xmlns:a16="http://schemas.microsoft.com/office/drawing/2014/main" id="{EE84A30C-3F4A-402E-B8DD-6B3608D79265}"/>
              </a:ext>
            </a:extLst>
          </p:cNvPr>
          <p:cNvSpPr>
            <a:spLocks noGrp="1"/>
          </p:cNvSpPr>
          <p:nvPr>
            <p:ph idx="1"/>
          </p:nvPr>
        </p:nvSpPr>
        <p:spPr/>
        <p:txBody>
          <a:bodyPr/>
          <a:lstStyle/>
          <a:p>
            <a:r>
              <a:rPr lang="en-US" dirty="0"/>
              <a:t> Information about the universe</a:t>
            </a:r>
          </a:p>
          <a:p>
            <a:pPr lvl="1"/>
            <a:r>
              <a:rPr lang="en-US" dirty="0"/>
              <a:t> Material</a:t>
            </a:r>
          </a:p>
          <a:p>
            <a:pPr lvl="2"/>
            <a:r>
              <a:rPr lang="en-US" dirty="0"/>
              <a:t> Earth</a:t>
            </a:r>
          </a:p>
          <a:p>
            <a:pPr lvl="2"/>
            <a:r>
              <a:rPr lang="en-US" dirty="0"/>
              <a:t> Moon Rocks</a:t>
            </a:r>
          </a:p>
          <a:p>
            <a:pPr lvl="2"/>
            <a:r>
              <a:rPr lang="en-US" dirty="0"/>
              <a:t> Meteorites</a:t>
            </a:r>
          </a:p>
          <a:p>
            <a:pPr lvl="1"/>
            <a:r>
              <a:rPr lang="en-US" dirty="0"/>
              <a:t> Electromagnetic Radiation</a:t>
            </a:r>
          </a:p>
          <a:p>
            <a:pPr lvl="2"/>
            <a:r>
              <a:rPr lang="en-US" dirty="0"/>
              <a:t> Visible</a:t>
            </a:r>
          </a:p>
          <a:p>
            <a:pPr lvl="2"/>
            <a:r>
              <a:rPr lang="en-US" dirty="0"/>
              <a:t> Radio</a:t>
            </a:r>
          </a:p>
          <a:p>
            <a:pPr lvl="2"/>
            <a:r>
              <a:rPr lang="en-US" dirty="0"/>
              <a:t> Infrared</a:t>
            </a:r>
          </a:p>
          <a:p>
            <a:pPr lvl="2"/>
            <a:r>
              <a:rPr lang="en-US" dirty="0"/>
              <a:t> Ultraviolet</a:t>
            </a:r>
          </a:p>
          <a:p>
            <a:pPr lvl="2"/>
            <a:r>
              <a:rPr lang="en-US" dirty="0"/>
              <a:t> X-Rays</a:t>
            </a:r>
          </a:p>
          <a:p>
            <a:pPr lvl="2"/>
            <a:r>
              <a:rPr lang="en-US" dirty="0"/>
              <a:t> </a:t>
            </a:r>
            <a:r>
              <a:rPr lang="en-US" dirty="0">
                <a:sym typeface="Symbol"/>
              </a:rPr>
              <a:t>-Rays</a:t>
            </a:r>
            <a:endParaRPr lang="en-US" dirty="0"/>
          </a:p>
        </p:txBody>
      </p:sp>
      <p:pic>
        <p:nvPicPr>
          <p:cNvPr id="4" name="Picture 6" descr="https://airandspace.si.edu/sites/default/files/images/5288h.jpg">
            <a:hlinkClick r:id="rId2"/>
            <a:extLst>
              <a:ext uri="{FF2B5EF4-FFF2-40B4-BE49-F238E27FC236}">
                <a16:creationId xmlns:a16="http://schemas.microsoft.com/office/drawing/2014/main" id="{23C83C6A-9423-4530-AF2A-0B1220E9F9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82" t="17051" r="9795" b="4143"/>
          <a:stretch/>
        </p:blipFill>
        <p:spPr bwMode="auto">
          <a:xfrm>
            <a:off x="6196914" y="2413131"/>
            <a:ext cx="1779372" cy="12444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62D741-C279-4D51-A42B-2A4FEA736F1B}"/>
              </a:ext>
            </a:extLst>
          </p:cNvPr>
          <p:cNvSpPr txBox="1"/>
          <p:nvPr/>
        </p:nvSpPr>
        <p:spPr>
          <a:xfrm>
            <a:off x="3957664" y="3100130"/>
            <a:ext cx="2351903" cy="338554"/>
          </a:xfrm>
          <a:prstGeom prst="rect">
            <a:avLst/>
          </a:prstGeom>
          <a:noFill/>
        </p:spPr>
        <p:txBody>
          <a:bodyPr wrap="square" rtlCol="0">
            <a:spAutoFit/>
          </a:bodyPr>
          <a:lstStyle/>
          <a:p>
            <a:pPr algn="ctr"/>
            <a:r>
              <a:rPr lang="en-US" sz="1600" dirty="0">
                <a:solidFill>
                  <a:srgbClr val="FFFF00"/>
                </a:solidFill>
                <a:latin typeface="+mj-lt"/>
              </a:rPr>
              <a:t>Apollo 16 </a:t>
            </a:r>
            <a:r>
              <a:rPr lang="en-US" sz="1600" dirty="0" err="1">
                <a:solidFill>
                  <a:srgbClr val="FFFF00"/>
                </a:solidFill>
                <a:latin typeface="+mj-lt"/>
              </a:rPr>
              <a:t>Anorthosite</a:t>
            </a:r>
            <a:endParaRPr lang="en-US" sz="1600" dirty="0">
              <a:solidFill>
                <a:srgbClr val="FFFF00"/>
              </a:solidFill>
              <a:latin typeface="+mj-lt"/>
            </a:endParaRPr>
          </a:p>
        </p:txBody>
      </p:sp>
      <p:pic>
        <p:nvPicPr>
          <p:cNvPr id="6" name="Picture 10" descr="http://www.vofoundation.org/blog/wp-content/uploads/2016/06/Juvinas-samples.jpg">
            <a:extLst>
              <a:ext uri="{FF2B5EF4-FFF2-40B4-BE49-F238E27FC236}">
                <a16:creationId xmlns:a16="http://schemas.microsoft.com/office/drawing/2014/main" id="{147EF6AC-D48C-46A5-AFFE-F8338F1CFB9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4837"/>
          <a:stretch/>
        </p:blipFill>
        <p:spPr bwMode="auto">
          <a:xfrm>
            <a:off x="7369848" y="874206"/>
            <a:ext cx="1690686" cy="14689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EB4978-3A09-40A8-8D9E-9B99BF7D1C6A}"/>
              </a:ext>
            </a:extLst>
          </p:cNvPr>
          <p:cNvSpPr txBox="1"/>
          <p:nvPr/>
        </p:nvSpPr>
        <p:spPr>
          <a:xfrm>
            <a:off x="7925572" y="2303505"/>
            <a:ext cx="1218428" cy="1106445"/>
          </a:xfrm>
          <a:prstGeom prst="rect">
            <a:avLst/>
          </a:prstGeom>
          <a:noFill/>
        </p:spPr>
        <p:txBody>
          <a:bodyPr wrap="square" rtlCol="0">
            <a:spAutoFit/>
          </a:bodyPr>
          <a:lstStyle/>
          <a:p>
            <a:pPr algn="ctr"/>
            <a:r>
              <a:rPr lang="en-US" sz="1600" dirty="0">
                <a:solidFill>
                  <a:srgbClr val="FFFF00"/>
                </a:solidFill>
                <a:latin typeface="+mn-lt"/>
              </a:rPr>
              <a:t>Meteorite from Vesta lava flow</a:t>
            </a:r>
          </a:p>
        </p:txBody>
      </p:sp>
      <p:pic>
        <p:nvPicPr>
          <p:cNvPr id="8" name="Picture 14" descr="http://www.jpl.nasa.gov/spaceimages/images/largesize/PIA18461_hires.jpg">
            <a:hlinkClick r:id="rId5"/>
            <a:extLst>
              <a:ext uri="{FF2B5EF4-FFF2-40B4-BE49-F238E27FC236}">
                <a16:creationId xmlns:a16="http://schemas.microsoft.com/office/drawing/2014/main" id="{79C59F2A-0B94-4001-9148-B5103E4AFD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8633" y="3830834"/>
            <a:ext cx="3746182" cy="29260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CDE6206-647B-48D1-B029-C71ABE21E959}"/>
              </a:ext>
            </a:extLst>
          </p:cNvPr>
          <p:cNvSpPr txBox="1"/>
          <p:nvPr/>
        </p:nvSpPr>
        <p:spPr>
          <a:xfrm>
            <a:off x="3535415" y="3868051"/>
            <a:ext cx="1655806" cy="338554"/>
          </a:xfrm>
          <a:prstGeom prst="rect">
            <a:avLst/>
          </a:prstGeom>
          <a:noFill/>
        </p:spPr>
        <p:txBody>
          <a:bodyPr wrap="square" rtlCol="0">
            <a:spAutoFit/>
          </a:bodyPr>
          <a:lstStyle/>
          <a:p>
            <a:r>
              <a:rPr lang="en-US" sz="1600" dirty="0">
                <a:solidFill>
                  <a:srgbClr val="FFFF00"/>
                </a:solidFill>
                <a:latin typeface="+mj-lt"/>
              </a:rPr>
              <a:t>M 106</a:t>
            </a:r>
          </a:p>
        </p:txBody>
      </p:sp>
      <p:sp>
        <p:nvSpPr>
          <p:cNvPr id="10" name="TextBox 9">
            <a:extLst>
              <a:ext uri="{FF2B5EF4-FFF2-40B4-BE49-F238E27FC236}">
                <a16:creationId xmlns:a16="http://schemas.microsoft.com/office/drawing/2014/main" id="{D7743D5A-6C6C-4FF0-926D-365581E6F556}"/>
              </a:ext>
            </a:extLst>
          </p:cNvPr>
          <p:cNvSpPr txBox="1"/>
          <p:nvPr/>
        </p:nvSpPr>
        <p:spPr>
          <a:xfrm>
            <a:off x="3735456" y="6418360"/>
            <a:ext cx="3222884" cy="338554"/>
          </a:xfrm>
          <a:prstGeom prst="rect">
            <a:avLst/>
          </a:prstGeom>
          <a:noFill/>
        </p:spPr>
        <p:txBody>
          <a:bodyPr wrap="square" rtlCol="0">
            <a:spAutoFit/>
          </a:bodyPr>
          <a:lstStyle/>
          <a:p>
            <a:pPr algn="r"/>
            <a:r>
              <a:rPr lang="en-US" sz="1600" dirty="0">
                <a:solidFill>
                  <a:srgbClr val="FFFF00"/>
                </a:solidFill>
                <a:latin typeface="+mj-lt"/>
              </a:rPr>
              <a:t>www.jpl.nasa.gov/spaceimages/</a:t>
            </a:r>
          </a:p>
        </p:txBody>
      </p:sp>
      <p:pic>
        <p:nvPicPr>
          <p:cNvPr id="15" name="Picture 14" descr="A picture containing text, rock, sign, nature&#10;&#10;Description automatically generated">
            <a:extLst>
              <a:ext uri="{FF2B5EF4-FFF2-40B4-BE49-F238E27FC236}">
                <a16:creationId xmlns:a16="http://schemas.microsoft.com/office/drawing/2014/main" id="{DEBE51A8-37E9-4974-8F5D-CC230AA66116}"/>
              </a:ext>
            </a:extLst>
          </p:cNvPr>
          <p:cNvPicPr>
            <a:picLocks noChangeAspect="1"/>
          </p:cNvPicPr>
          <p:nvPr/>
        </p:nvPicPr>
        <p:blipFill rotWithShape="1">
          <a:blip r:embed="rId7">
            <a:extLst>
              <a:ext uri="{28A0092B-C50C-407E-A947-70E740481C1C}">
                <a14:useLocalDpi xmlns:a14="http://schemas.microsoft.com/office/drawing/2010/main" val="0"/>
              </a:ext>
            </a:extLst>
          </a:blip>
          <a:srcRect l="7473" r="8473"/>
          <a:stretch/>
        </p:blipFill>
        <p:spPr>
          <a:xfrm>
            <a:off x="3400425" y="1494744"/>
            <a:ext cx="2747980" cy="1532423"/>
          </a:xfrm>
          <a:prstGeom prst="rect">
            <a:avLst/>
          </a:prstGeom>
        </p:spPr>
      </p:pic>
      <p:sp>
        <p:nvSpPr>
          <p:cNvPr id="13" name="Rectangle 12">
            <a:extLst>
              <a:ext uri="{FF2B5EF4-FFF2-40B4-BE49-F238E27FC236}">
                <a16:creationId xmlns:a16="http://schemas.microsoft.com/office/drawing/2014/main" id="{ACA053F8-E959-41CA-9211-54FF501B3369}"/>
              </a:ext>
            </a:extLst>
          </p:cNvPr>
          <p:cNvSpPr/>
          <p:nvPr/>
        </p:nvSpPr>
        <p:spPr>
          <a:xfrm>
            <a:off x="3400425" y="1460565"/>
            <a:ext cx="2086503" cy="261610"/>
          </a:xfrm>
          <a:prstGeom prst="rect">
            <a:avLst/>
          </a:prstGeom>
        </p:spPr>
        <p:txBody>
          <a:bodyPr wrap="square" lIns="45720" rIns="45720">
            <a:spAutoFit/>
          </a:bodyPr>
          <a:lstStyle/>
          <a:p>
            <a:r>
              <a:rPr lang="en-US" sz="1100" dirty="0">
                <a:solidFill>
                  <a:srgbClr val="FFFF00"/>
                </a:solidFill>
                <a:latin typeface="+mn-lt"/>
              </a:rPr>
              <a:t>https://www.visittucson.org/</a:t>
            </a:r>
          </a:p>
        </p:txBody>
      </p:sp>
      <p:sp>
        <p:nvSpPr>
          <p:cNvPr id="16" name="TextBox 15">
            <a:extLst>
              <a:ext uri="{FF2B5EF4-FFF2-40B4-BE49-F238E27FC236}">
                <a16:creationId xmlns:a16="http://schemas.microsoft.com/office/drawing/2014/main" id="{107E0E2B-98F8-43D8-9970-3AD87E9DD6DD}"/>
              </a:ext>
            </a:extLst>
          </p:cNvPr>
          <p:cNvSpPr txBox="1"/>
          <p:nvPr/>
        </p:nvSpPr>
        <p:spPr>
          <a:xfrm>
            <a:off x="7157190" y="4334609"/>
            <a:ext cx="2728952" cy="1077218"/>
          </a:xfrm>
          <a:prstGeom prst="rect">
            <a:avLst/>
          </a:prstGeom>
          <a:noFill/>
        </p:spPr>
        <p:txBody>
          <a:bodyPr wrap="square" rtlCol="0">
            <a:spAutoFit/>
          </a:bodyPr>
          <a:lstStyle/>
          <a:p>
            <a:r>
              <a:rPr lang="en-US" sz="1600" dirty="0">
                <a:solidFill>
                  <a:srgbClr val="FFFF66"/>
                </a:solidFill>
                <a:latin typeface="+mn-lt"/>
              </a:rPr>
              <a:t>Visible (Hubble)</a:t>
            </a:r>
          </a:p>
          <a:p>
            <a:r>
              <a:rPr lang="en-US" sz="1600" dirty="0">
                <a:solidFill>
                  <a:srgbClr val="CC99FF"/>
                </a:solidFill>
                <a:latin typeface="+mn-lt"/>
              </a:rPr>
              <a:t>Radio  (JVLA)</a:t>
            </a:r>
          </a:p>
          <a:p>
            <a:r>
              <a:rPr lang="en-US" sz="1600" dirty="0">
                <a:solidFill>
                  <a:srgbClr val="9999FF"/>
                </a:solidFill>
                <a:latin typeface="+mn-lt"/>
              </a:rPr>
              <a:t>X-Ray (Chandra)</a:t>
            </a:r>
          </a:p>
          <a:p>
            <a:r>
              <a:rPr lang="en-US" sz="1600" dirty="0">
                <a:solidFill>
                  <a:srgbClr val="FF0000"/>
                </a:solidFill>
                <a:latin typeface="+mn-lt"/>
              </a:rPr>
              <a:t>Infrared (Spitzer)</a:t>
            </a:r>
          </a:p>
        </p:txBody>
      </p:sp>
      <p:sp>
        <p:nvSpPr>
          <p:cNvPr id="18" name="TextBox 17">
            <a:extLst>
              <a:ext uri="{FF2B5EF4-FFF2-40B4-BE49-F238E27FC236}">
                <a16:creationId xmlns:a16="http://schemas.microsoft.com/office/drawing/2014/main" id="{0D825DDE-52FF-48B7-A622-EE4076E93B74}"/>
              </a:ext>
            </a:extLst>
          </p:cNvPr>
          <p:cNvSpPr txBox="1"/>
          <p:nvPr/>
        </p:nvSpPr>
        <p:spPr>
          <a:xfrm>
            <a:off x="3780282" y="4388633"/>
            <a:ext cx="3222884" cy="1754326"/>
          </a:xfrm>
          <a:prstGeom prst="rect">
            <a:avLst/>
          </a:prstGeom>
          <a:noFill/>
        </p:spPr>
        <p:txBody>
          <a:bodyPr wrap="square" rtlCol="0">
            <a:spAutoFit/>
          </a:bodyPr>
          <a:lstStyle/>
          <a:p>
            <a:pPr algn="ctr"/>
            <a:r>
              <a:rPr lang="en-US" sz="5400" dirty="0">
                <a:solidFill>
                  <a:srgbClr val="FFFF00"/>
                </a:solidFill>
                <a:effectLst>
                  <a:outerShdw dist="50800" dir="2700000" algn="ctr" rotWithShape="0">
                    <a:schemeClr val="bg1"/>
                  </a:outerShdw>
                </a:effectLst>
                <a:latin typeface="+mj-lt"/>
              </a:rPr>
              <a:t>But what </a:t>
            </a:r>
            <a:r>
              <a:rPr lang="en-US" sz="5400" i="1" dirty="0">
                <a:solidFill>
                  <a:srgbClr val="FFFF00"/>
                </a:solidFill>
                <a:effectLst>
                  <a:outerShdw dist="50800" dir="2700000" algn="ctr" rotWithShape="0">
                    <a:schemeClr val="bg1"/>
                  </a:outerShdw>
                </a:effectLst>
                <a:latin typeface="+mj-lt"/>
              </a:rPr>
              <a:t>IS</a:t>
            </a:r>
            <a:r>
              <a:rPr lang="en-US" sz="5400" dirty="0">
                <a:solidFill>
                  <a:srgbClr val="FFFF00"/>
                </a:solidFill>
                <a:effectLst>
                  <a:outerShdw dist="50800" dir="2700000" algn="ctr" rotWithShape="0">
                    <a:schemeClr val="bg1"/>
                  </a:outerShdw>
                </a:effectLst>
                <a:latin typeface="+mj-lt"/>
              </a:rPr>
              <a:t> light?</a:t>
            </a:r>
          </a:p>
        </p:txBody>
      </p:sp>
    </p:spTree>
    <p:extLst>
      <p:ext uri="{BB962C8B-B14F-4D97-AF65-F5344CB8AC3E}">
        <p14:creationId xmlns:p14="http://schemas.microsoft.com/office/powerpoint/2010/main" val="426151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534FFB30-3BAD-49A5-A9CD-CA47CD5C1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291" t="64787" r="2615" b="2945"/>
          <a:stretch>
            <a:fillRect/>
          </a:stretch>
        </p:blipFill>
        <p:spPr bwMode="auto">
          <a:xfrm>
            <a:off x="5006975" y="979488"/>
            <a:ext cx="4137025"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a:extLst>
              <a:ext uri="{FF2B5EF4-FFF2-40B4-BE49-F238E27FC236}">
                <a16:creationId xmlns:a16="http://schemas.microsoft.com/office/drawing/2014/main" id="{AA95032C-168B-449B-82EA-6887DA615D3F}"/>
              </a:ext>
            </a:extLst>
          </p:cNvPr>
          <p:cNvSpPr>
            <a:spLocks noGrp="1" noChangeArrowheads="1"/>
          </p:cNvSpPr>
          <p:nvPr>
            <p:ph type="title"/>
          </p:nvPr>
        </p:nvSpPr>
        <p:spPr>
          <a:noFill/>
          <a:effectLst>
            <a:outerShdw dist="28398" dir="3806097" algn="ctr" rotWithShape="0">
              <a:srgbClr val="000066"/>
            </a:outerShdw>
          </a:effectLst>
        </p:spPr>
        <p:txBody>
          <a:bodyPr/>
          <a:lstStyle/>
          <a:p>
            <a:pPr eaLnBrk="1" hangingPunct="1"/>
            <a:r>
              <a:rPr lang="en-US" altLang="en-US" sz="4000"/>
              <a:t>Light Interacts As A Wave</a:t>
            </a:r>
          </a:p>
        </p:txBody>
      </p:sp>
      <p:sp>
        <p:nvSpPr>
          <p:cNvPr id="38916" name="Text Box 4">
            <a:extLst>
              <a:ext uri="{FF2B5EF4-FFF2-40B4-BE49-F238E27FC236}">
                <a16:creationId xmlns:a16="http://schemas.microsoft.com/office/drawing/2014/main" id="{60644E24-7BBB-45D0-9C5A-C7FD6C9E2308}"/>
              </a:ext>
            </a:extLst>
          </p:cNvPr>
          <p:cNvSpPr txBox="1">
            <a:spLocks noChangeArrowheads="1"/>
          </p:cNvSpPr>
          <p:nvPr/>
        </p:nvSpPr>
        <p:spPr bwMode="auto">
          <a:xfrm>
            <a:off x="212725" y="963613"/>
            <a:ext cx="4587875" cy="2227262"/>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2800"/>
              <a:t>Light shows interference (addition of waves)        and diffraction      (bending around corners) like water waves.</a:t>
            </a:r>
          </a:p>
        </p:txBody>
      </p:sp>
      <p:pic>
        <p:nvPicPr>
          <p:cNvPr id="50181" name="Picture 5">
            <a:extLst>
              <a:ext uri="{FF2B5EF4-FFF2-40B4-BE49-F238E27FC236}">
                <a16:creationId xmlns:a16="http://schemas.microsoft.com/office/drawing/2014/main" id="{127A0463-8698-42C3-8A6A-3485D7D60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8842"/>
          <a:stretch>
            <a:fillRect/>
          </a:stretch>
        </p:blipFill>
        <p:spPr bwMode="auto">
          <a:xfrm>
            <a:off x="5005388" y="979488"/>
            <a:ext cx="4138612"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 Box 6">
            <a:extLst>
              <a:ext uri="{FF2B5EF4-FFF2-40B4-BE49-F238E27FC236}">
                <a16:creationId xmlns:a16="http://schemas.microsoft.com/office/drawing/2014/main" id="{86134528-5D78-45CC-8E01-D655C7AE6804}"/>
              </a:ext>
            </a:extLst>
          </p:cNvPr>
          <p:cNvSpPr txBox="1">
            <a:spLocks noChangeArrowheads="1"/>
          </p:cNvSpPr>
          <p:nvPr/>
        </p:nvSpPr>
        <p:spPr bwMode="auto">
          <a:xfrm>
            <a:off x="6899275" y="6400800"/>
            <a:ext cx="2244725" cy="457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2400"/>
              <a:t>crest + crest</a:t>
            </a:r>
          </a:p>
        </p:txBody>
      </p:sp>
      <p:sp>
        <p:nvSpPr>
          <p:cNvPr id="50183" name="Text Box 7">
            <a:extLst>
              <a:ext uri="{FF2B5EF4-FFF2-40B4-BE49-F238E27FC236}">
                <a16:creationId xmlns:a16="http://schemas.microsoft.com/office/drawing/2014/main" id="{3D3C7872-616F-4D0F-9B71-5A43C9B3B009}"/>
              </a:ext>
            </a:extLst>
          </p:cNvPr>
          <p:cNvSpPr txBox="1">
            <a:spLocks noChangeArrowheads="1"/>
          </p:cNvSpPr>
          <p:nvPr/>
        </p:nvSpPr>
        <p:spPr bwMode="auto">
          <a:xfrm>
            <a:off x="5903913" y="5757863"/>
            <a:ext cx="2609850" cy="457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2400"/>
              <a:t>trough + trough</a:t>
            </a:r>
          </a:p>
        </p:txBody>
      </p:sp>
      <p:sp>
        <p:nvSpPr>
          <p:cNvPr id="50184" name="Text Box 8">
            <a:extLst>
              <a:ext uri="{FF2B5EF4-FFF2-40B4-BE49-F238E27FC236}">
                <a16:creationId xmlns:a16="http://schemas.microsoft.com/office/drawing/2014/main" id="{7555729F-68A1-4032-A7E3-2B187C892BFC}"/>
              </a:ext>
            </a:extLst>
          </p:cNvPr>
          <p:cNvSpPr txBox="1">
            <a:spLocks noChangeArrowheads="1"/>
          </p:cNvSpPr>
          <p:nvPr/>
        </p:nvSpPr>
        <p:spPr bwMode="auto">
          <a:xfrm>
            <a:off x="5011738" y="5116513"/>
            <a:ext cx="3449637" cy="457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eaLnBrk="1" hangingPunct="1">
              <a:spcBef>
                <a:spcPct val="50000"/>
              </a:spcBef>
              <a:buFontTx/>
              <a:buNone/>
            </a:pPr>
            <a:r>
              <a:rPr lang="en-US" altLang="en-US" sz="2400"/>
              <a:t>crest + trough = zilch!</a:t>
            </a:r>
          </a:p>
        </p:txBody>
      </p:sp>
      <p:sp>
        <p:nvSpPr>
          <p:cNvPr id="50185" name="Line 9">
            <a:extLst>
              <a:ext uri="{FF2B5EF4-FFF2-40B4-BE49-F238E27FC236}">
                <a16:creationId xmlns:a16="http://schemas.microsoft.com/office/drawing/2014/main" id="{59A11A8B-673D-4E9B-A3F4-C20B7D87F50D}"/>
              </a:ext>
            </a:extLst>
          </p:cNvPr>
          <p:cNvSpPr>
            <a:spLocks noChangeShapeType="1"/>
          </p:cNvSpPr>
          <p:nvPr/>
        </p:nvSpPr>
        <p:spPr bwMode="auto">
          <a:xfrm flipH="1" flipV="1">
            <a:off x="6858000" y="3230563"/>
            <a:ext cx="1463675" cy="3263900"/>
          </a:xfrm>
          <a:prstGeom prst="line">
            <a:avLst/>
          </a:prstGeom>
          <a:noFill/>
          <a:ln w="317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186" name="Line 10">
            <a:extLst>
              <a:ext uri="{FF2B5EF4-FFF2-40B4-BE49-F238E27FC236}">
                <a16:creationId xmlns:a16="http://schemas.microsoft.com/office/drawing/2014/main" id="{A62B7B86-F05C-41DF-BC1D-9F9E89621C04}"/>
              </a:ext>
            </a:extLst>
          </p:cNvPr>
          <p:cNvSpPr>
            <a:spLocks noChangeShapeType="1"/>
          </p:cNvSpPr>
          <p:nvPr/>
        </p:nvSpPr>
        <p:spPr bwMode="auto">
          <a:xfrm flipH="1" flipV="1">
            <a:off x="7392988" y="3230563"/>
            <a:ext cx="930275" cy="3260725"/>
          </a:xfrm>
          <a:prstGeom prst="line">
            <a:avLst/>
          </a:prstGeom>
          <a:noFill/>
          <a:ln w="317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187" name="Line 11">
            <a:extLst>
              <a:ext uri="{FF2B5EF4-FFF2-40B4-BE49-F238E27FC236}">
                <a16:creationId xmlns:a16="http://schemas.microsoft.com/office/drawing/2014/main" id="{283402F0-3BAC-4B36-9BF0-6E03FFB611D8}"/>
              </a:ext>
            </a:extLst>
          </p:cNvPr>
          <p:cNvSpPr>
            <a:spLocks noChangeShapeType="1"/>
          </p:cNvSpPr>
          <p:nvPr/>
        </p:nvSpPr>
        <p:spPr bwMode="auto">
          <a:xfrm flipH="1" flipV="1">
            <a:off x="6475413" y="3257550"/>
            <a:ext cx="1087437" cy="2576513"/>
          </a:xfrm>
          <a:prstGeom prst="line">
            <a:avLst/>
          </a:prstGeom>
          <a:noFill/>
          <a:ln w="317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188" name="Line 12">
            <a:extLst>
              <a:ext uri="{FF2B5EF4-FFF2-40B4-BE49-F238E27FC236}">
                <a16:creationId xmlns:a16="http://schemas.microsoft.com/office/drawing/2014/main" id="{2DFCDB09-C2AA-49E5-B24B-B988101A9C62}"/>
              </a:ext>
            </a:extLst>
          </p:cNvPr>
          <p:cNvSpPr>
            <a:spLocks noChangeShapeType="1"/>
          </p:cNvSpPr>
          <p:nvPr/>
        </p:nvSpPr>
        <p:spPr bwMode="auto">
          <a:xfrm flipH="1" flipV="1">
            <a:off x="7164388" y="3236913"/>
            <a:ext cx="398462" cy="2600325"/>
          </a:xfrm>
          <a:prstGeom prst="line">
            <a:avLst/>
          </a:prstGeom>
          <a:noFill/>
          <a:ln w="317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25" name="Freeform 13">
            <a:extLst>
              <a:ext uri="{FF2B5EF4-FFF2-40B4-BE49-F238E27FC236}">
                <a16:creationId xmlns:a16="http://schemas.microsoft.com/office/drawing/2014/main" id="{1CC07314-5566-4A20-AF6C-56F51FBA4B65}"/>
              </a:ext>
            </a:extLst>
          </p:cNvPr>
          <p:cNvSpPr>
            <a:spLocks/>
          </p:cNvSpPr>
          <p:nvPr/>
        </p:nvSpPr>
        <p:spPr bwMode="auto">
          <a:xfrm>
            <a:off x="3049588" y="3871913"/>
            <a:ext cx="1385887" cy="263525"/>
          </a:xfrm>
          <a:custGeom>
            <a:avLst/>
            <a:gdLst>
              <a:gd name="T0" fmla="*/ 0 w 873"/>
              <a:gd name="T1" fmla="*/ 2147483646 h 166"/>
              <a:gd name="T2" fmla="*/ 2147483646 w 873"/>
              <a:gd name="T3" fmla="*/ 2147483646 h 166"/>
              <a:gd name="T4" fmla="*/ 2147483646 w 873"/>
              <a:gd name="T5" fmla="*/ 2147483646 h 166"/>
              <a:gd name="T6" fmla="*/ 2147483646 w 873"/>
              <a:gd name="T7" fmla="*/ 2147483646 h 166"/>
              <a:gd name="T8" fmla="*/ 2147483646 w 873"/>
              <a:gd name="T9" fmla="*/ 2147483646 h 166"/>
              <a:gd name="T10" fmla="*/ 2147483646 w 873"/>
              <a:gd name="T11" fmla="*/ 0 h 166"/>
              <a:gd name="T12" fmla="*/ 2147483646 w 873"/>
              <a:gd name="T13" fmla="*/ 2147483646 h 1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3" h="166">
                <a:moveTo>
                  <a:pt x="0" y="166"/>
                </a:moveTo>
                <a:cubicBezTo>
                  <a:pt x="46" y="166"/>
                  <a:pt x="97" y="1"/>
                  <a:pt x="145" y="1"/>
                </a:cubicBezTo>
                <a:cubicBezTo>
                  <a:pt x="194" y="1"/>
                  <a:pt x="242" y="165"/>
                  <a:pt x="291" y="165"/>
                </a:cubicBezTo>
                <a:cubicBezTo>
                  <a:pt x="339" y="165"/>
                  <a:pt x="388" y="2"/>
                  <a:pt x="436" y="2"/>
                </a:cubicBezTo>
                <a:cubicBezTo>
                  <a:pt x="484" y="2"/>
                  <a:pt x="533" y="165"/>
                  <a:pt x="581" y="165"/>
                </a:cubicBezTo>
                <a:cubicBezTo>
                  <a:pt x="630" y="164"/>
                  <a:pt x="678" y="0"/>
                  <a:pt x="727" y="0"/>
                </a:cubicBezTo>
                <a:cubicBezTo>
                  <a:pt x="775" y="1"/>
                  <a:pt x="824" y="162"/>
                  <a:pt x="873" y="166"/>
                </a:cubicBezTo>
              </a:path>
            </a:pathLst>
          </a:custGeom>
          <a:noFill/>
          <a:ln w="31750">
            <a:solidFill>
              <a:schemeClr val="bg2"/>
            </a:solidFill>
            <a:round/>
            <a:headEnd/>
            <a:tailEnd type="none" w="lg" len="lg"/>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38926" name="Freeform 14">
            <a:extLst>
              <a:ext uri="{FF2B5EF4-FFF2-40B4-BE49-F238E27FC236}">
                <a16:creationId xmlns:a16="http://schemas.microsoft.com/office/drawing/2014/main" id="{37373D4A-D408-4A1F-9FD0-20E432C78399}"/>
              </a:ext>
            </a:extLst>
          </p:cNvPr>
          <p:cNvSpPr>
            <a:spLocks/>
          </p:cNvSpPr>
          <p:nvPr/>
        </p:nvSpPr>
        <p:spPr bwMode="auto">
          <a:xfrm>
            <a:off x="717550" y="3343275"/>
            <a:ext cx="1384300" cy="263525"/>
          </a:xfrm>
          <a:custGeom>
            <a:avLst/>
            <a:gdLst>
              <a:gd name="T0" fmla="*/ 0 w 872"/>
              <a:gd name="T1" fmla="*/ 2147483646 h 166"/>
              <a:gd name="T2" fmla="*/ 2147483646 w 872"/>
              <a:gd name="T3" fmla="*/ 2147483646 h 166"/>
              <a:gd name="T4" fmla="*/ 2147483646 w 872"/>
              <a:gd name="T5" fmla="*/ 2147483646 h 166"/>
              <a:gd name="T6" fmla="*/ 2147483646 w 872"/>
              <a:gd name="T7" fmla="*/ 2147483646 h 166"/>
              <a:gd name="T8" fmla="*/ 2147483646 w 872"/>
              <a:gd name="T9" fmla="*/ 2147483646 h 166"/>
              <a:gd name="T10" fmla="*/ 2147483646 w 872"/>
              <a:gd name="T11" fmla="*/ 2147483646 h 166"/>
              <a:gd name="T12" fmla="*/ 2147483646 w 872"/>
              <a:gd name="T13" fmla="*/ 0 h 1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2" h="166">
                <a:moveTo>
                  <a:pt x="0" y="2"/>
                </a:moveTo>
                <a:cubicBezTo>
                  <a:pt x="31" y="3"/>
                  <a:pt x="96" y="166"/>
                  <a:pt x="145" y="166"/>
                </a:cubicBezTo>
                <a:cubicBezTo>
                  <a:pt x="193" y="166"/>
                  <a:pt x="242" y="1"/>
                  <a:pt x="290" y="1"/>
                </a:cubicBezTo>
                <a:cubicBezTo>
                  <a:pt x="339" y="1"/>
                  <a:pt x="387" y="165"/>
                  <a:pt x="436" y="165"/>
                </a:cubicBezTo>
                <a:cubicBezTo>
                  <a:pt x="484" y="165"/>
                  <a:pt x="533" y="2"/>
                  <a:pt x="581" y="2"/>
                </a:cubicBezTo>
                <a:cubicBezTo>
                  <a:pt x="629" y="2"/>
                  <a:pt x="678" y="165"/>
                  <a:pt x="726" y="165"/>
                </a:cubicBezTo>
                <a:cubicBezTo>
                  <a:pt x="775" y="164"/>
                  <a:pt x="824" y="1"/>
                  <a:pt x="872" y="0"/>
                </a:cubicBezTo>
              </a:path>
            </a:pathLst>
          </a:custGeom>
          <a:noFill/>
          <a:ln w="31750">
            <a:solidFill>
              <a:schemeClr val="bg2"/>
            </a:solidFill>
            <a:round/>
            <a:headEnd/>
            <a:tailEnd type="none" w="lg" len="lg"/>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38927" name="Freeform 15">
            <a:extLst>
              <a:ext uri="{FF2B5EF4-FFF2-40B4-BE49-F238E27FC236}">
                <a16:creationId xmlns:a16="http://schemas.microsoft.com/office/drawing/2014/main" id="{3192D565-B35C-41D0-AEFA-27822EAE5673}"/>
              </a:ext>
            </a:extLst>
          </p:cNvPr>
          <p:cNvSpPr>
            <a:spLocks/>
          </p:cNvSpPr>
          <p:nvPr/>
        </p:nvSpPr>
        <p:spPr bwMode="auto">
          <a:xfrm>
            <a:off x="717550" y="3816350"/>
            <a:ext cx="1384300" cy="263525"/>
          </a:xfrm>
          <a:custGeom>
            <a:avLst/>
            <a:gdLst>
              <a:gd name="T0" fmla="*/ 0 w 872"/>
              <a:gd name="T1" fmla="*/ 2147483646 h 166"/>
              <a:gd name="T2" fmla="*/ 2147483646 w 872"/>
              <a:gd name="T3" fmla="*/ 2147483646 h 166"/>
              <a:gd name="T4" fmla="*/ 2147483646 w 872"/>
              <a:gd name="T5" fmla="*/ 2147483646 h 166"/>
              <a:gd name="T6" fmla="*/ 2147483646 w 872"/>
              <a:gd name="T7" fmla="*/ 2147483646 h 166"/>
              <a:gd name="T8" fmla="*/ 2147483646 w 872"/>
              <a:gd name="T9" fmla="*/ 2147483646 h 166"/>
              <a:gd name="T10" fmla="*/ 2147483646 w 872"/>
              <a:gd name="T11" fmla="*/ 2147483646 h 166"/>
              <a:gd name="T12" fmla="*/ 2147483646 w 872"/>
              <a:gd name="T13" fmla="*/ 0 h 1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2" h="166">
                <a:moveTo>
                  <a:pt x="0" y="2"/>
                </a:moveTo>
                <a:cubicBezTo>
                  <a:pt x="31" y="3"/>
                  <a:pt x="96" y="166"/>
                  <a:pt x="145" y="166"/>
                </a:cubicBezTo>
                <a:cubicBezTo>
                  <a:pt x="193" y="166"/>
                  <a:pt x="242" y="1"/>
                  <a:pt x="290" y="1"/>
                </a:cubicBezTo>
                <a:cubicBezTo>
                  <a:pt x="339" y="1"/>
                  <a:pt x="387" y="165"/>
                  <a:pt x="436" y="165"/>
                </a:cubicBezTo>
                <a:cubicBezTo>
                  <a:pt x="484" y="165"/>
                  <a:pt x="533" y="2"/>
                  <a:pt x="581" y="2"/>
                </a:cubicBezTo>
                <a:cubicBezTo>
                  <a:pt x="629" y="2"/>
                  <a:pt x="678" y="165"/>
                  <a:pt x="726" y="165"/>
                </a:cubicBezTo>
                <a:cubicBezTo>
                  <a:pt x="775" y="164"/>
                  <a:pt x="824" y="1"/>
                  <a:pt x="872" y="0"/>
                </a:cubicBezTo>
              </a:path>
            </a:pathLst>
          </a:custGeom>
          <a:noFill/>
          <a:ln w="31750">
            <a:solidFill>
              <a:schemeClr val="bg2"/>
            </a:solidFill>
            <a:round/>
            <a:headEnd/>
            <a:tailEnd type="none" w="lg" len="lg"/>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38928" name="Freeform 16">
            <a:extLst>
              <a:ext uri="{FF2B5EF4-FFF2-40B4-BE49-F238E27FC236}">
                <a16:creationId xmlns:a16="http://schemas.microsoft.com/office/drawing/2014/main" id="{EA073F2D-0C82-4457-9CE2-87E9FB54D322}"/>
              </a:ext>
            </a:extLst>
          </p:cNvPr>
          <p:cNvSpPr>
            <a:spLocks/>
          </p:cNvSpPr>
          <p:nvPr/>
        </p:nvSpPr>
        <p:spPr bwMode="auto">
          <a:xfrm>
            <a:off x="717550" y="4425950"/>
            <a:ext cx="1384300" cy="530225"/>
          </a:xfrm>
          <a:custGeom>
            <a:avLst/>
            <a:gdLst>
              <a:gd name="T0" fmla="*/ 0 w 872"/>
              <a:gd name="T1" fmla="*/ 2147483646 h 166"/>
              <a:gd name="T2" fmla="*/ 2147483646 w 872"/>
              <a:gd name="T3" fmla="*/ 2147483646 h 166"/>
              <a:gd name="T4" fmla="*/ 2147483646 w 872"/>
              <a:gd name="T5" fmla="*/ 2147483646 h 166"/>
              <a:gd name="T6" fmla="*/ 2147483646 w 872"/>
              <a:gd name="T7" fmla="*/ 2147483646 h 166"/>
              <a:gd name="T8" fmla="*/ 2147483646 w 872"/>
              <a:gd name="T9" fmla="*/ 2147483646 h 166"/>
              <a:gd name="T10" fmla="*/ 2147483646 w 872"/>
              <a:gd name="T11" fmla="*/ 2147483646 h 166"/>
              <a:gd name="T12" fmla="*/ 2147483646 w 872"/>
              <a:gd name="T13" fmla="*/ 0 h 1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2" h="166">
                <a:moveTo>
                  <a:pt x="0" y="2"/>
                </a:moveTo>
                <a:cubicBezTo>
                  <a:pt x="31" y="3"/>
                  <a:pt x="96" y="166"/>
                  <a:pt x="145" y="166"/>
                </a:cubicBezTo>
                <a:cubicBezTo>
                  <a:pt x="193" y="166"/>
                  <a:pt x="242" y="1"/>
                  <a:pt x="290" y="1"/>
                </a:cubicBezTo>
                <a:cubicBezTo>
                  <a:pt x="339" y="1"/>
                  <a:pt x="387" y="165"/>
                  <a:pt x="436" y="165"/>
                </a:cubicBezTo>
                <a:cubicBezTo>
                  <a:pt x="484" y="165"/>
                  <a:pt x="533" y="2"/>
                  <a:pt x="581" y="2"/>
                </a:cubicBezTo>
                <a:cubicBezTo>
                  <a:pt x="629" y="2"/>
                  <a:pt x="678" y="165"/>
                  <a:pt x="726" y="165"/>
                </a:cubicBezTo>
                <a:cubicBezTo>
                  <a:pt x="775" y="164"/>
                  <a:pt x="824" y="1"/>
                  <a:pt x="872" y="0"/>
                </a:cubicBezTo>
              </a:path>
            </a:pathLst>
          </a:custGeom>
          <a:noFill/>
          <a:ln w="31750">
            <a:solidFill>
              <a:schemeClr val="bg2"/>
            </a:solidFill>
            <a:round/>
            <a:headEnd/>
            <a:tailEnd type="none" w="lg" len="lg"/>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38929" name="Freeform 17">
            <a:extLst>
              <a:ext uri="{FF2B5EF4-FFF2-40B4-BE49-F238E27FC236}">
                <a16:creationId xmlns:a16="http://schemas.microsoft.com/office/drawing/2014/main" id="{D97F0349-85F7-40CE-AF13-969AE1FA9431}"/>
              </a:ext>
            </a:extLst>
          </p:cNvPr>
          <p:cNvSpPr>
            <a:spLocks/>
          </p:cNvSpPr>
          <p:nvPr/>
        </p:nvSpPr>
        <p:spPr bwMode="auto">
          <a:xfrm>
            <a:off x="3051175" y="3390900"/>
            <a:ext cx="1384300" cy="263525"/>
          </a:xfrm>
          <a:custGeom>
            <a:avLst/>
            <a:gdLst>
              <a:gd name="T0" fmla="*/ 0 w 872"/>
              <a:gd name="T1" fmla="*/ 2147483646 h 166"/>
              <a:gd name="T2" fmla="*/ 2147483646 w 872"/>
              <a:gd name="T3" fmla="*/ 2147483646 h 166"/>
              <a:gd name="T4" fmla="*/ 2147483646 w 872"/>
              <a:gd name="T5" fmla="*/ 2147483646 h 166"/>
              <a:gd name="T6" fmla="*/ 2147483646 w 872"/>
              <a:gd name="T7" fmla="*/ 2147483646 h 166"/>
              <a:gd name="T8" fmla="*/ 2147483646 w 872"/>
              <a:gd name="T9" fmla="*/ 2147483646 h 166"/>
              <a:gd name="T10" fmla="*/ 2147483646 w 872"/>
              <a:gd name="T11" fmla="*/ 2147483646 h 166"/>
              <a:gd name="T12" fmla="*/ 2147483646 w 872"/>
              <a:gd name="T13" fmla="*/ 0 h 1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2" h="166">
                <a:moveTo>
                  <a:pt x="0" y="2"/>
                </a:moveTo>
                <a:cubicBezTo>
                  <a:pt x="31" y="3"/>
                  <a:pt x="96" y="166"/>
                  <a:pt x="145" y="166"/>
                </a:cubicBezTo>
                <a:cubicBezTo>
                  <a:pt x="193" y="166"/>
                  <a:pt x="242" y="1"/>
                  <a:pt x="290" y="1"/>
                </a:cubicBezTo>
                <a:cubicBezTo>
                  <a:pt x="339" y="1"/>
                  <a:pt x="387" y="165"/>
                  <a:pt x="436" y="165"/>
                </a:cubicBezTo>
                <a:cubicBezTo>
                  <a:pt x="484" y="165"/>
                  <a:pt x="533" y="2"/>
                  <a:pt x="581" y="2"/>
                </a:cubicBezTo>
                <a:cubicBezTo>
                  <a:pt x="629" y="2"/>
                  <a:pt x="678" y="165"/>
                  <a:pt x="726" y="165"/>
                </a:cubicBezTo>
                <a:cubicBezTo>
                  <a:pt x="775" y="164"/>
                  <a:pt x="824" y="1"/>
                  <a:pt x="872" y="0"/>
                </a:cubicBezTo>
              </a:path>
            </a:pathLst>
          </a:custGeom>
          <a:noFill/>
          <a:ln w="31750">
            <a:solidFill>
              <a:schemeClr val="bg2"/>
            </a:solidFill>
            <a:round/>
            <a:headEnd/>
            <a:tailEnd type="none" w="lg" len="lg"/>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38930" name="Line 18">
            <a:extLst>
              <a:ext uri="{FF2B5EF4-FFF2-40B4-BE49-F238E27FC236}">
                <a16:creationId xmlns:a16="http://schemas.microsoft.com/office/drawing/2014/main" id="{C59B7D06-F039-49FE-BCF6-6574AE0B92A8}"/>
              </a:ext>
            </a:extLst>
          </p:cNvPr>
          <p:cNvSpPr>
            <a:spLocks noChangeShapeType="1"/>
          </p:cNvSpPr>
          <p:nvPr/>
        </p:nvSpPr>
        <p:spPr bwMode="auto">
          <a:xfrm>
            <a:off x="715963" y="4267200"/>
            <a:ext cx="1463675" cy="15875"/>
          </a:xfrm>
          <a:prstGeom prst="line">
            <a:avLst/>
          </a:prstGeom>
          <a:noFill/>
          <a:ln w="31750">
            <a:solidFill>
              <a:schemeClr val="bg2"/>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38931" name="Text Box 19">
            <a:extLst>
              <a:ext uri="{FF2B5EF4-FFF2-40B4-BE49-F238E27FC236}">
                <a16:creationId xmlns:a16="http://schemas.microsoft.com/office/drawing/2014/main" id="{88150DCE-0DA1-4EDB-A342-E568A8F21F63}"/>
              </a:ext>
            </a:extLst>
          </p:cNvPr>
          <p:cNvSpPr txBox="1">
            <a:spLocks noChangeArrowheads="1"/>
          </p:cNvSpPr>
          <p:nvPr/>
        </p:nvSpPr>
        <p:spPr bwMode="auto">
          <a:xfrm>
            <a:off x="209550" y="3657600"/>
            <a:ext cx="538163" cy="519113"/>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2800"/>
              <a:t>+</a:t>
            </a:r>
          </a:p>
        </p:txBody>
      </p:sp>
      <p:sp>
        <p:nvSpPr>
          <p:cNvPr id="38932" name="Text Box 20">
            <a:extLst>
              <a:ext uri="{FF2B5EF4-FFF2-40B4-BE49-F238E27FC236}">
                <a16:creationId xmlns:a16="http://schemas.microsoft.com/office/drawing/2014/main" id="{485718C1-C08C-40A0-B2B9-DCA512033F33}"/>
              </a:ext>
            </a:extLst>
          </p:cNvPr>
          <p:cNvSpPr txBox="1">
            <a:spLocks noChangeArrowheads="1"/>
          </p:cNvSpPr>
          <p:nvPr/>
        </p:nvSpPr>
        <p:spPr bwMode="auto">
          <a:xfrm>
            <a:off x="2559050" y="3687763"/>
            <a:ext cx="538163" cy="519112"/>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2800"/>
              <a:t>+</a:t>
            </a:r>
          </a:p>
        </p:txBody>
      </p:sp>
      <p:sp>
        <p:nvSpPr>
          <p:cNvPr id="38933" name="Text Box 21">
            <a:extLst>
              <a:ext uri="{FF2B5EF4-FFF2-40B4-BE49-F238E27FC236}">
                <a16:creationId xmlns:a16="http://schemas.microsoft.com/office/drawing/2014/main" id="{9CC95E73-7ABA-48F4-85A6-3745BC8815F3}"/>
              </a:ext>
            </a:extLst>
          </p:cNvPr>
          <p:cNvSpPr txBox="1">
            <a:spLocks noChangeArrowheads="1"/>
          </p:cNvSpPr>
          <p:nvPr/>
        </p:nvSpPr>
        <p:spPr bwMode="auto">
          <a:xfrm>
            <a:off x="223838" y="4430713"/>
            <a:ext cx="538162" cy="519112"/>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2800"/>
              <a:t>=</a:t>
            </a:r>
          </a:p>
        </p:txBody>
      </p:sp>
      <p:sp>
        <p:nvSpPr>
          <p:cNvPr id="38934" name="Line 22">
            <a:extLst>
              <a:ext uri="{FF2B5EF4-FFF2-40B4-BE49-F238E27FC236}">
                <a16:creationId xmlns:a16="http://schemas.microsoft.com/office/drawing/2014/main" id="{C2187F56-DF39-4AAB-A678-714E385682D5}"/>
              </a:ext>
            </a:extLst>
          </p:cNvPr>
          <p:cNvSpPr>
            <a:spLocks noChangeShapeType="1"/>
          </p:cNvSpPr>
          <p:nvPr/>
        </p:nvSpPr>
        <p:spPr bwMode="auto">
          <a:xfrm>
            <a:off x="3011488" y="4267200"/>
            <a:ext cx="1463675" cy="15875"/>
          </a:xfrm>
          <a:prstGeom prst="line">
            <a:avLst/>
          </a:prstGeom>
          <a:noFill/>
          <a:ln w="31750">
            <a:solidFill>
              <a:schemeClr val="bg2"/>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38935" name="Text Box 23">
            <a:extLst>
              <a:ext uri="{FF2B5EF4-FFF2-40B4-BE49-F238E27FC236}">
                <a16:creationId xmlns:a16="http://schemas.microsoft.com/office/drawing/2014/main" id="{DC307032-088E-4501-8E6C-8EA80CEB1E65}"/>
              </a:ext>
            </a:extLst>
          </p:cNvPr>
          <p:cNvSpPr txBox="1">
            <a:spLocks noChangeArrowheads="1"/>
          </p:cNvSpPr>
          <p:nvPr/>
        </p:nvSpPr>
        <p:spPr bwMode="auto">
          <a:xfrm>
            <a:off x="2559050" y="4430713"/>
            <a:ext cx="538163" cy="519112"/>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2800"/>
              <a:t>=</a:t>
            </a:r>
          </a:p>
        </p:txBody>
      </p:sp>
      <p:sp>
        <p:nvSpPr>
          <p:cNvPr id="38936" name="Line 24">
            <a:extLst>
              <a:ext uri="{FF2B5EF4-FFF2-40B4-BE49-F238E27FC236}">
                <a16:creationId xmlns:a16="http://schemas.microsoft.com/office/drawing/2014/main" id="{A9F74E8E-3B00-45ED-B78D-A15DE5B749F6}"/>
              </a:ext>
            </a:extLst>
          </p:cNvPr>
          <p:cNvSpPr>
            <a:spLocks noChangeShapeType="1"/>
          </p:cNvSpPr>
          <p:nvPr/>
        </p:nvSpPr>
        <p:spPr bwMode="auto">
          <a:xfrm>
            <a:off x="3049588" y="4691063"/>
            <a:ext cx="1389062" cy="0"/>
          </a:xfrm>
          <a:prstGeom prst="line">
            <a:avLst/>
          </a:prstGeom>
          <a:noFill/>
          <a:ln w="31750">
            <a:solidFill>
              <a:schemeClr val="bg2"/>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50201" name="Line 25">
            <a:extLst>
              <a:ext uri="{FF2B5EF4-FFF2-40B4-BE49-F238E27FC236}">
                <a16:creationId xmlns:a16="http://schemas.microsoft.com/office/drawing/2014/main" id="{1FC27459-FEBC-43B8-921F-944907558E35}"/>
              </a:ext>
            </a:extLst>
          </p:cNvPr>
          <p:cNvSpPr>
            <a:spLocks noChangeShapeType="1"/>
          </p:cNvSpPr>
          <p:nvPr/>
        </p:nvSpPr>
        <p:spPr bwMode="auto">
          <a:xfrm flipH="1" flipV="1">
            <a:off x="6523038" y="2659063"/>
            <a:ext cx="987425" cy="2489200"/>
          </a:xfrm>
          <a:prstGeom prst="line">
            <a:avLst/>
          </a:prstGeom>
          <a:noFill/>
          <a:ln w="317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02" name="Line 26">
            <a:extLst>
              <a:ext uri="{FF2B5EF4-FFF2-40B4-BE49-F238E27FC236}">
                <a16:creationId xmlns:a16="http://schemas.microsoft.com/office/drawing/2014/main" id="{6D269ED0-8916-4581-9DE1-713B8F92BCBE}"/>
              </a:ext>
            </a:extLst>
          </p:cNvPr>
          <p:cNvSpPr>
            <a:spLocks noChangeShapeType="1"/>
          </p:cNvSpPr>
          <p:nvPr/>
        </p:nvSpPr>
        <p:spPr bwMode="auto">
          <a:xfrm flipV="1">
            <a:off x="7561263" y="3236913"/>
            <a:ext cx="1066800" cy="2582862"/>
          </a:xfrm>
          <a:prstGeom prst="line">
            <a:avLst/>
          </a:prstGeom>
          <a:noFill/>
          <a:ln w="317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03" name="Line 27">
            <a:extLst>
              <a:ext uri="{FF2B5EF4-FFF2-40B4-BE49-F238E27FC236}">
                <a16:creationId xmlns:a16="http://schemas.microsoft.com/office/drawing/2014/main" id="{22A773BD-5EDA-4839-A9B0-1304A0998121}"/>
              </a:ext>
            </a:extLst>
          </p:cNvPr>
          <p:cNvSpPr>
            <a:spLocks noChangeShapeType="1"/>
          </p:cNvSpPr>
          <p:nvPr/>
        </p:nvSpPr>
        <p:spPr bwMode="auto">
          <a:xfrm flipV="1">
            <a:off x="8313738" y="3233738"/>
            <a:ext cx="336550" cy="3254375"/>
          </a:xfrm>
          <a:prstGeom prst="line">
            <a:avLst/>
          </a:prstGeom>
          <a:noFill/>
          <a:ln w="317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04" name="Line 28">
            <a:extLst>
              <a:ext uri="{FF2B5EF4-FFF2-40B4-BE49-F238E27FC236}">
                <a16:creationId xmlns:a16="http://schemas.microsoft.com/office/drawing/2014/main" id="{4D61A925-C42A-4CF7-8B4D-CF8BAF3B89D6}"/>
              </a:ext>
            </a:extLst>
          </p:cNvPr>
          <p:cNvSpPr>
            <a:spLocks noChangeShapeType="1"/>
          </p:cNvSpPr>
          <p:nvPr/>
        </p:nvSpPr>
        <p:spPr bwMode="auto">
          <a:xfrm flipH="1" flipV="1">
            <a:off x="6769100" y="2492375"/>
            <a:ext cx="741363" cy="2655888"/>
          </a:xfrm>
          <a:prstGeom prst="line">
            <a:avLst/>
          </a:prstGeom>
          <a:noFill/>
          <a:ln w="317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05" name="Line 29">
            <a:extLst>
              <a:ext uri="{FF2B5EF4-FFF2-40B4-BE49-F238E27FC236}">
                <a16:creationId xmlns:a16="http://schemas.microsoft.com/office/drawing/2014/main" id="{6DBE4286-BB31-4507-8B68-35965228DFF6}"/>
              </a:ext>
            </a:extLst>
          </p:cNvPr>
          <p:cNvSpPr>
            <a:spLocks noChangeShapeType="1"/>
          </p:cNvSpPr>
          <p:nvPr/>
        </p:nvSpPr>
        <p:spPr bwMode="auto">
          <a:xfrm flipV="1">
            <a:off x="7504113" y="2697163"/>
            <a:ext cx="1108075" cy="2449512"/>
          </a:xfrm>
          <a:prstGeom prst="line">
            <a:avLst/>
          </a:prstGeom>
          <a:noFill/>
          <a:ln w="317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06" name="Line 30">
            <a:extLst>
              <a:ext uri="{FF2B5EF4-FFF2-40B4-BE49-F238E27FC236}">
                <a16:creationId xmlns:a16="http://schemas.microsoft.com/office/drawing/2014/main" id="{61D2FA78-ECBB-404A-811E-62D75F686FC5}"/>
              </a:ext>
            </a:extLst>
          </p:cNvPr>
          <p:cNvSpPr>
            <a:spLocks noChangeShapeType="1"/>
          </p:cNvSpPr>
          <p:nvPr/>
        </p:nvSpPr>
        <p:spPr bwMode="auto">
          <a:xfrm flipV="1">
            <a:off x="7504113" y="2495550"/>
            <a:ext cx="1149350" cy="2651125"/>
          </a:xfrm>
          <a:prstGeom prst="line">
            <a:avLst/>
          </a:prstGeom>
          <a:noFill/>
          <a:ln w="317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07" name="Text Box 31">
            <a:extLst>
              <a:ext uri="{FF2B5EF4-FFF2-40B4-BE49-F238E27FC236}">
                <a16:creationId xmlns:a16="http://schemas.microsoft.com/office/drawing/2014/main" id="{79CFEF4B-8EA1-4BCE-9959-7C0C2DD1F8EC}"/>
              </a:ext>
            </a:extLst>
          </p:cNvPr>
          <p:cNvSpPr txBox="1">
            <a:spLocks noChangeArrowheads="1"/>
          </p:cNvSpPr>
          <p:nvPr/>
        </p:nvSpPr>
        <p:spPr bwMode="auto">
          <a:xfrm>
            <a:off x="361950" y="6037263"/>
            <a:ext cx="6005513" cy="5794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eaLnBrk="1" hangingPunct="1">
              <a:spcBef>
                <a:spcPct val="50000"/>
              </a:spcBef>
              <a:buFontTx/>
              <a:buNone/>
            </a:pPr>
            <a:r>
              <a:rPr lang="en-US" altLang="en-US"/>
              <a:t>But that’s not ALL light is …</a:t>
            </a:r>
          </a:p>
        </p:txBody>
      </p:sp>
      <p:sp>
        <p:nvSpPr>
          <p:cNvPr id="50209" name="Text Box 33">
            <a:extLst>
              <a:ext uri="{FF2B5EF4-FFF2-40B4-BE49-F238E27FC236}">
                <a16:creationId xmlns:a16="http://schemas.microsoft.com/office/drawing/2014/main" id="{90F5FE3A-2ACC-42AF-97F0-028A534265AD}"/>
              </a:ext>
            </a:extLst>
          </p:cNvPr>
          <p:cNvSpPr txBox="1">
            <a:spLocks noChangeArrowheads="1"/>
          </p:cNvSpPr>
          <p:nvPr/>
        </p:nvSpPr>
        <p:spPr bwMode="auto">
          <a:xfrm>
            <a:off x="192088" y="5484813"/>
            <a:ext cx="6346825" cy="457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2400"/>
              <a:t>Stripes between almost touching fingers!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fade">
                                      <p:cBhvr>
                                        <p:cTn id="7" dur="2000"/>
                                        <p:tgtEl>
                                          <p:spTgt spid="501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0182"/>
                                        </p:tgtEl>
                                        <p:attrNameLst>
                                          <p:attrName>style.visibility</p:attrName>
                                        </p:attrNameLst>
                                      </p:cBhvr>
                                      <p:to>
                                        <p:strVal val="visible"/>
                                      </p:to>
                                    </p:set>
                                  </p:childTnLst>
                                </p:cTn>
                              </p:par>
                            </p:childTnLst>
                          </p:cTn>
                        </p:par>
                        <p:par>
                          <p:cTn id="12" fill="hold" nodeType="afterGroup">
                            <p:stCondLst>
                              <p:cond delay="0"/>
                            </p:stCondLst>
                            <p:childTnLst>
                              <p:par>
                                <p:cTn id="13" presetID="22" presetClass="entr" presetSubtype="4" fill="hold" nodeType="afterEffect">
                                  <p:stCondLst>
                                    <p:cond delay="0"/>
                                  </p:stCondLst>
                                  <p:childTnLst>
                                    <p:set>
                                      <p:cBhvr>
                                        <p:cTn id="14" dur="1" fill="hold">
                                          <p:stCondLst>
                                            <p:cond delay="0"/>
                                          </p:stCondLst>
                                        </p:cTn>
                                        <p:tgtEl>
                                          <p:spTgt spid="50186"/>
                                        </p:tgtEl>
                                        <p:attrNameLst>
                                          <p:attrName>style.visibility</p:attrName>
                                        </p:attrNameLst>
                                      </p:cBhvr>
                                      <p:to>
                                        <p:strVal val="visible"/>
                                      </p:to>
                                    </p:set>
                                    <p:animEffect transition="in" filter="wipe(down)">
                                      <p:cBhvr>
                                        <p:cTn id="15" dur="500"/>
                                        <p:tgtEl>
                                          <p:spTgt spid="50186"/>
                                        </p:tgtEl>
                                      </p:cBhvr>
                                    </p:animEffect>
                                  </p:childTnLst>
                                </p:cTn>
                              </p:par>
                              <p:par>
                                <p:cTn id="16" presetID="22" presetClass="entr" presetSubtype="4" fill="hold" nodeType="withEffect">
                                  <p:stCondLst>
                                    <p:cond delay="0"/>
                                  </p:stCondLst>
                                  <p:childTnLst>
                                    <p:set>
                                      <p:cBhvr>
                                        <p:cTn id="17" dur="1" fill="hold">
                                          <p:stCondLst>
                                            <p:cond delay="0"/>
                                          </p:stCondLst>
                                        </p:cTn>
                                        <p:tgtEl>
                                          <p:spTgt spid="50185"/>
                                        </p:tgtEl>
                                        <p:attrNameLst>
                                          <p:attrName>style.visibility</p:attrName>
                                        </p:attrNameLst>
                                      </p:cBhvr>
                                      <p:to>
                                        <p:strVal val="visible"/>
                                      </p:to>
                                    </p:set>
                                    <p:animEffect transition="in" filter="wipe(down)">
                                      <p:cBhvr>
                                        <p:cTn id="18" dur="500"/>
                                        <p:tgtEl>
                                          <p:spTgt spid="50185"/>
                                        </p:tgtEl>
                                      </p:cBhvr>
                                    </p:animEffect>
                                  </p:childTnLst>
                                </p:cTn>
                              </p:par>
                            </p:childTnLst>
                          </p:cTn>
                        </p:par>
                        <p:par>
                          <p:cTn id="19" fill="hold" nodeType="afterGroup">
                            <p:stCondLst>
                              <p:cond delay="500"/>
                            </p:stCondLst>
                            <p:childTnLst>
                              <p:par>
                                <p:cTn id="20" presetID="22" presetClass="entr" presetSubtype="4" fill="hold" nodeType="afterEffect">
                                  <p:stCondLst>
                                    <p:cond delay="0"/>
                                  </p:stCondLst>
                                  <p:childTnLst>
                                    <p:set>
                                      <p:cBhvr>
                                        <p:cTn id="21" dur="1" fill="hold">
                                          <p:stCondLst>
                                            <p:cond delay="0"/>
                                          </p:stCondLst>
                                        </p:cTn>
                                        <p:tgtEl>
                                          <p:spTgt spid="50203"/>
                                        </p:tgtEl>
                                        <p:attrNameLst>
                                          <p:attrName>style.visibility</p:attrName>
                                        </p:attrNameLst>
                                      </p:cBhvr>
                                      <p:to>
                                        <p:strVal val="visible"/>
                                      </p:to>
                                    </p:set>
                                    <p:animEffect transition="in" filter="wipe(down)">
                                      <p:cBhvr>
                                        <p:cTn id="22" dur="500"/>
                                        <p:tgtEl>
                                          <p:spTgt spid="5020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0182"/>
                                        </p:tgtEl>
                                        <p:attrNameLst>
                                          <p:attrName>style.visibility</p:attrName>
                                        </p:attrNameLst>
                                      </p:cBhvr>
                                      <p:to>
                                        <p:strVal val="hidden"/>
                                      </p:to>
                                    </p:set>
                                  </p:childTnLst>
                                </p:cTn>
                              </p:par>
                              <p:par>
                                <p:cTn id="27" presetID="22" presetClass="exit" presetSubtype="4" fill="hold" nodeType="withEffect">
                                  <p:stCondLst>
                                    <p:cond delay="0"/>
                                  </p:stCondLst>
                                  <p:childTnLst>
                                    <p:animEffect transition="out" filter="wipe(down)">
                                      <p:cBhvr>
                                        <p:cTn id="28" dur="500"/>
                                        <p:tgtEl>
                                          <p:spTgt spid="50186"/>
                                        </p:tgtEl>
                                      </p:cBhvr>
                                    </p:animEffect>
                                    <p:set>
                                      <p:cBhvr>
                                        <p:cTn id="29" dur="1" fill="hold">
                                          <p:stCondLst>
                                            <p:cond delay="499"/>
                                          </p:stCondLst>
                                        </p:cTn>
                                        <p:tgtEl>
                                          <p:spTgt spid="50186"/>
                                        </p:tgtEl>
                                        <p:attrNameLst>
                                          <p:attrName>style.visibility</p:attrName>
                                        </p:attrNameLst>
                                      </p:cBhvr>
                                      <p:to>
                                        <p:strVal val="hidden"/>
                                      </p:to>
                                    </p:set>
                                  </p:childTnLst>
                                </p:cTn>
                              </p:par>
                              <p:par>
                                <p:cTn id="30" presetID="22" presetClass="exit" presetSubtype="4" fill="hold" nodeType="withEffect">
                                  <p:stCondLst>
                                    <p:cond delay="0"/>
                                  </p:stCondLst>
                                  <p:childTnLst>
                                    <p:animEffect transition="out" filter="wipe(down)">
                                      <p:cBhvr>
                                        <p:cTn id="31" dur="500"/>
                                        <p:tgtEl>
                                          <p:spTgt spid="50185"/>
                                        </p:tgtEl>
                                      </p:cBhvr>
                                    </p:animEffect>
                                    <p:set>
                                      <p:cBhvr>
                                        <p:cTn id="32" dur="1" fill="hold">
                                          <p:stCondLst>
                                            <p:cond delay="499"/>
                                          </p:stCondLst>
                                        </p:cTn>
                                        <p:tgtEl>
                                          <p:spTgt spid="50185"/>
                                        </p:tgtEl>
                                        <p:attrNameLst>
                                          <p:attrName>style.visibility</p:attrName>
                                        </p:attrNameLst>
                                      </p:cBhvr>
                                      <p:to>
                                        <p:strVal val="hidden"/>
                                      </p:to>
                                    </p:set>
                                  </p:childTnLst>
                                </p:cTn>
                              </p:par>
                              <p:par>
                                <p:cTn id="33" presetID="22" presetClass="exit" presetSubtype="4" fill="hold" nodeType="withEffect">
                                  <p:stCondLst>
                                    <p:cond delay="0"/>
                                  </p:stCondLst>
                                  <p:childTnLst>
                                    <p:animEffect transition="out" filter="wipe(down)">
                                      <p:cBhvr>
                                        <p:cTn id="34" dur="500"/>
                                        <p:tgtEl>
                                          <p:spTgt spid="50203"/>
                                        </p:tgtEl>
                                      </p:cBhvr>
                                    </p:animEffect>
                                    <p:set>
                                      <p:cBhvr>
                                        <p:cTn id="35" dur="1" fill="hold">
                                          <p:stCondLst>
                                            <p:cond delay="499"/>
                                          </p:stCondLst>
                                        </p:cTn>
                                        <p:tgtEl>
                                          <p:spTgt spid="50203"/>
                                        </p:tgtEl>
                                        <p:attrNameLst>
                                          <p:attrName>style.visibility</p:attrName>
                                        </p:attrNameLst>
                                      </p:cBhvr>
                                      <p:to>
                                        <p:strVal val="hidden"/>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50183"/>
                                        </p:tgtEl>
                                        <p:attrNameLst>
                                          <p:attrName>style.visibility</p:attrName>
                                        </p:attrNameLst>
                                      </p:cBhvr>
                                      <p:to>
                                        <p:strVal val="visible"/>
                                      </p:to>
                                    </p:set>
                                  </p:childTnLst>
                                </p:cTn>
                              </p:par>
                            </p:childTnLst>
                          </p:cTn>
                        </p:par>
                        <p:par>
                          <p:cTn id="39" fill="hold" nodeType="afterGroup">
                            <p:stCondLst>
                              <p:cond delay="500"/>
                            </p:stCondLst>
                            <p:childTnLst>
                              <p:par>
                                <p:cTn id="40" presetID="22" presetClass="entr" presetSubtype="4" fill="hold" nodeType="afterEffect">
                                  <p:stCondLst>
                                    <p:cond delay="0"/>
                                  </p:stCondLst>
                                  <p:childTnLst>
                                    <p:set>
                                      <p:cBhvr>
                                        <p:cTn id="41" dur="1" fill="hold">
                                          <p:stCondLst>
                                            <p:cond delay="0"/>
                                          </p:stCondLst>
                                        </p:cTn>
                                        <p:tgtEl>
                                          <p:spTgt spid="50188"/>
                                        </p:tgtEl>
                                        <p:attrNameLst>
                                          <p:attrName>style.visibility</p:attrName>
                                        </p:attrNameLst>
                                      </p:cBhvr>
                                      <p:to>
                                        <p:strVal val="visible"/>
                                      </p:to>
                                    </p:set>
                                    <p:animEffect transition="in" filter="wipe(down)">
                                      <p:cBhvr>
                                        <p:cTn id="42" dur="500"/>
                                        <p:tgtEl>
                                          <p:spTgt spid="50188"/>
                                        </p:tgtEl>
                                      </p:cBhvr>
                                    </p:animEffect>
                                  </p:childTnLst>
                                </p:cTn>
                              </p:par>
                              <p:par>
                                <p:cTn id="43" presetID="22" presetClass="entr" presetSubtype="4" fill="hold" nodeType="withEffect">
                                  <p:stCondLst>
                                    <p:cond delay="0"/>
                                  </p:stCondLst>
                                  <p:childTnLst>
                                    <p:set>
                                      <p:cBhvr>
                                        <p:cTn id="44" dur="1" fill="hold">
                                          <p:stCondLst>
                                            <p:cond delay="0"/>
                                          </p:stCondLst>
                                        </p:cTn>
                                        <p:tgtEl>
                                          <p:spTgt spid="50187"/>
                                        </p:tgtEl>
                                        <p:attrNameLst>
                                          <p:attrName>style.visibility</p:attrName>
                                        </p:attrNameLst>
                                      </p:cBhvr>
                                      <p:to>
                                        <p:strVal val="visible"/>
                                      </p:to>
                                    </p:set>
                                    <p:animEffect transition="in" filter="wipe(down)">
                                      <p:cBhvr>
                                        <p:cTn id="45" dur="500"/>
                                        <p:tgtEl>
                                          <p:spTgt spid="50187"/>
                                        </p:tgtEl>
                                      </p:cBhvr>
                                    </p:animEffect>
                                  </p:childTnLst>
                                </p:cTn>
                              </p:par>
                            </p:childTnLst>
                          </p:cTn>
                        </p:par>
                        <p:par>
                          <p:cTn id="46" fill="hold" nodeType="afterGroup">
                            <p:stCondLst>
                              <p:cond delay="1000"/>
                            </p:stCondLst>
                            <p:childTnLst>
                              <p:par>
                                <p:cTn id="47" presetID="22" presetClass="entr" presetSubtype="4" fill="hold" nodeType="afterEffect">
                                  <p:stCondLst>
                                    <p:cond delay="0"/>
                                  </p:stCondLst>
                                  <p:childTnLst>
                                    <p:set>
                                      <p:cBhvr>
                                        <p:cTn id="48" dur="1" fill="hold">
                                          <p:stCondLst>
                                            <p:cond delay="0"/>
                                          </p:stCondLst>
                                        </p:cTn>
                                        <p:tgtEl>
                                          <p:spTgt spid="50202"/>
                                        </p:tgtEl>
                                        <p:attrNameLst>
                                          <p:attrName>style.visibility</p:attrName>
                                        </p:attrNameLst>
                                      </p:cBhvr>
                                      <p:to>
                                        <p:strVal val="visible"/>
                                      </p:to>
                                    </p:set>
                                    <p:animEffect transition="in" filter="wipe(down)">
                                      <p:cBhvr>
                                        <p:cTn id="49" dur="500"/>
                                        <p:tgtEl>
                                          <p:spTgt spid="5020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50183"/>
                                        </p:tgtEl>
                                        <p:attrNameLst>
                                          <p:attrName>style.visibility</p:attrName>
                                        </p:attrNameLst>
                                      </p:cBhvr>
                                      <p:to>
                                        <p:strVal val="hidden"/>
                                      </p:to>
                                    </p:set>
                                  </p:childTnLst>
                                </p:cTn>
                              </p:par>
                              <p:par>
                                <p:cTn id="54" presetID="22" presetClass="exit" presetSubtype="4" fill="hold" nodeType="withEffect">
                                  <p:stCondLst>
                                    <p:cond delay="0"/>
                                  </p:stCondLst>
                                  <p:childTnLst>
                                    <p:animEffect transition="out" filter="wipe(down)">
                                      <p:cBhvr>
                                        <p:cTn id="55" dur="500"/>
                                        <p:tgtEl>
                                          <p:spTgt spid="50202"/>
                                        </p:tgtEl>
                                      </p:cBhvr>
                                    </p:animEffect>
                                    <p:set>
                                      <p:cBhvr>
                                        <p:cTn id="56" dur="1" fill="hold">
                                          <p:stCondLst>
                                            <p:cond delay="499"/>
                                          </p:stCondLst>
                                        </p:cTn>
                                        <p:tgtEl>
                                          <p:spTgt spid="50202"/>
                                        </p:tgtEl>
                                        <p:attrNameLst>
                                          <p:attrName>style.visibility</p:attrName>
                                        </p:attrNameLst>
                                      </p:cBhvr>
                                      <p:to>
                                        <p:strVal val="hidden"/>
                                      </p:to>
                                    </p:set>
                                  </p:childTnLst>
                                </p:cTn>
                              </p:par>
                              <p:par>
                                <p:cTn id="57" presetID="22" presetClass="exit" presetSubtype="4" fill="hold" nodeType="withEffect">
                                  <p:stCondLst>
                                    <p:cond delay="0"/>
                                  </p:stCondLst>
                                  <p:childTnLst>
                                    <p:animEffect transition="out" filter="wipe(down)">
                                      <p:cBhvr>
                                        <p:cTn id="58" dur="500"/>
                                        <p:tgtEl>
                                          <p:spTgt spid="50187"/>
                                        </p:tgtEl>
                                      </p:cBhvr>
                                    </p:animEffect>
                                    <p:set>
                                      <p:cBhvr>
                                        <p:cTn id="59" dur="1" fill="hold">
                                          <p:stCondLst>
                                            <p:cond delay="499"/>
                                          </p:stCondLst>
                                        </p:cTn>
                                        <p:tgtEl>
                                          <p:spTgt spid="50187"/>
                                        </p:tgtEl>
                                        <p:attrNameLst>
                                          <p:attrName>style.visibility</p:attrName>
                                        </p:attrNameLst>
                                      </p:cBhvr>
                                      <p:to>
                                        <p:strVal val="hidden"/>
                                      </p:to>
                                    </p:set>
                                  </p:childTnLst>
                                </p:cTn>
                              </p:par>
                              <p:par>
                                <p:cTn id="60" presetID="22" presetClass="exit" presetSubtype="4" fill="hold" nodeType="withEffect">
                                  <p:stCondLst>
                                    <p:cond delay="0"/>
                                  </p:stCondLst>
                                  <p:childTnLst>
                                    <p:animEffect transition="out" filter="wipe(down)">
                                      <p:cBhvr>
                                        <p:cTn id="61" dur="500"/>
                                        <p:tgtEl>
                                          <p:spTgt spid="50188"/>
                                        </p:tgtEl>
                                      </p:cBhvr>
                                    </p:animEffect>
                                    <p:set>
                                      <p:cBhvr>
                                        <p:cTn id="62" dur="1" fill="hold">
                                          <p:stCondLst>
                                            <p:cond delay="499"/>
                                          </p:stCondLst>
                                        </p:cTn>
                                        <p:tgtEl>
                                          <p:spTgt spid="50188"/>
                                        </p:tgtEl>
                                        <p:attrNameLst>
                                          <p:attrName>style.visibility</p:attrName>
                                        </p:attrNameLst>
                                      </p:cBhvr>
                                      <p:to>
                                        <p:strVal val="hidden"/>
                                      </p:to>
                                    </p:se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50184"/>
                                        </p:tgtEl>
                                        <p:attrNameLst>
                                          <p:attrName>style.visibility</p:attrName>
                                        </p:attrNameLst>
                                      </p:cBhvr>
                                      <p:to>
                                        <p:strVal val="visible"/>
                                      </p:to>
                                    </p:set>
                                  </p:childTnLst>
                                </p:cTn>
                              </p:par>
                            </p:childTnLst>
                          </p:cTn>
                        </p:par>
                        <p:par>
                          <p:cTn id="66" fill="hold" nodeType="afterGroup">
                            <p:stCondLst>
                              <p:cond delay="500"/>
                            </p:stCondLst>
                            <p:childTnLst>
                              <p:par>
                                <p:cTn id="67" presetID="22" presetClass="entr" presetSubtype="4" fill="hold" nodeType="afterEffect">
                                  <p:stCondLst>
                                    <p:cond delay="0"/>
                                  </p:stCondLst>
                                  <p:childTnLst>
                                    <p:set>
                                      <p:cBhvr>
                                        <p:cTn id="68" dur="1" fill="hold">
                                          <p:stCondLst>
                                            <p:cond delay="0"/>
                                          </p:stCondLst>
                                        </p:cTn>
                                        <p:tgtEl>
                                          <p:spTgt spid="50201"/>
                                        </p:tgtEl>
                                        <p:attrNameLst>
                                          <p:attrName>style.visibility</p:attrName>
                                        </p:attrNameLst>
                                      </p:cBhvr>
                                      <p:to>
                                        <p:strVal val="visible"/>
                                      </p:to>
                                    </p:set>
                                    <p:animEffect transition="in" filter="wipe(down)">
                                      <p:cBhvr>
                                        <p:cTn id="69" dur="500"/>
                                        <p:tgtEl>
                                          <p:spTgt spid="50201"/>
                                        </p:tgtEl>
                                      </p:cBhvr>
                                    </p:animEffect>
                                  </p:childTnLst>
                                </p:cTn>
                              </p:par>
                              <p:par>
                                <p:cTn id="70" presetID="22" presetClass="entr" presetSubtype="4" fill="hold" nodeType="withEffect">
                                  <p:stCondLst>
                                    <p:cond delay="0"/>
                                  </p:stCondLst>
                                  <p:childTnLst>
                                    <p:set>
                                      <p:cBhvr>
                                        <p:cTn id="71" dur="1" fill="hold">
                                          <p:stCondLst>
                                            <p:cond delay="0"/>
                                          </p:stCondLst>
                                        </p:cTn>
                                        <p:tgtEl>
                                          <p:spTgt spid="50204"/>
                                        </p:tgtEl>
                                        <p:attrNameLst>
                                          <p:attrName>style.visibility</p:attrName>
                                        </p:attrNameLst>
                                      </p:cBhvr>
                                      <p:to>
                                        <p:strVal val="visible"/>
                                      </p:to>
                                    </p:set>
                                    <p:animEffect transition="in" filter="wipe(down)">
                                      <p:cBhvr>
                                        <p:cTn id="72" dur="500"/>
                                        <p:tgtEl>
                                          <p:spTgt spid="50204"/>
                                        </p:tgtEl>
                                      </p:cBhvr>
                                    </p:animEffect>
                                  </p:childTnLst>
                                </p:cTn>
                              </p:par>
                            </p:childTnLst>
                          </p:cTn>
                        </p:par>
                        <p:par>
                          <p:cTn id="73" fill="hold" nodeType="afterGroup">
                            <p:stCondLst>
                              <p:cond delay="1000"/>
                            </p:stCondLst>
                            <p:childTnLst>
                              <p:par>
                                <p:cTn id="74" presetID="22" presetClass="entr" presetSubtype="4" fill="hold" nodeType="afterEffect">
                                  <p:stCondLst>
                                    <p:cond delay="0"/>
                                  </p:stCondLst>
                                  <p:childTnLst>
                                    <p:set>
                                      <p:cBhvr>
                                        <p:cTn id="75" dur="1" fill="hold">
                                          <p:stCondLst>
                                            <p:cond delay="0"/>
                                          </p:stCondLst>
                                        </p:cTn>
                                        <p:tgtEl>
                                          <p:spTgt spid="50205"/>
                                        </p:tgtEl>
                                        <p:attrNameLst>
                                          <p:attrName>style.visibility</p:attrName>
                                        </p:attrNameLst>
                                      </p:cBhvr>
                                      <p:to>
                                        <p:strVal val="visible"/>
                                      </p:to>
                                    </p:set>
                                    <p:animEffect transition="in" filter="wipe(down)">
                                      <p:cBhvr>
                                        <p:cTn id="76" dur="500"/>
                                        <p:tgtEl>
                                          <p:spTgt spid="50205"/>
                                        </p:tgtEl>
                                      </p:cBhvr>
                                    </p:animEffect>
                                  </p:childTnLst>
                                </p:cTn>
                              </p:par>
                              <p:par>
                                <p:cTn id="77" presetID="22" presetClass="entr" presetSubtype="4" fill="hold" nodeType="withEffect">
                                  <p:stCondLst>
                                    <p:cond delay="0"/>
                                  </p:stCondLst>
                                  <p:childTnLst>
                                    <p:set>
                                      <p:cBhvr>
                                        <p:cTn id="78" dur="1" fill="hold">
                                          <p:stCondLst>
                                            <p:cond delay="0"/>
                                          </p:stCondLst>
                                        </p:cTn>
                                        <p:tgtEl>
                                          <p:spTgt spid="50206"/>
                                        </p:tgtEl>
                                        <p:attrNameLst>
                                          <p:attrName>style.visibility</p:attrName>
                                        </p:attrNameLst>
                                      </p:cBhvr>
                                      <p:to>
                                        <p:strVal val="visible"/>
                                      </p:to>
                                    </p:set>
                                    <p:animEffect transition="in" filter="wipe(down)">
                                      <p:cBhvr>
                                        <p:cTn id="79" dur="500"/>
                                        <p:tgtEl>
                                          <p:spTgt spid="50206"/>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xit" presetSubtype="0" fill="hold" grpId="1" nodeType="clickEffect">
                                  <p:stCondLst>
                                    <p:cond delay="0"/>
                                  </p:stCondLst>
                                  <p:childTnLst>
                                    <p:animEffect transition="out" filter="fade">
                                      <p:cBhvr>
                                        <p:cTn id="83" dur="2000"/>
                                        <p:tgtEl>
                                          <p:spTgt spid="50184"/>
                                        </p:tgtEl>
                                      </p:cBhvr>
                                    </p:animEffect>
                                    <p:set>
                                      <p:cBhvr>
                                        <p:cTn id="84" dur="1" fill="hold">
                                          <p:stCondLst>
                                            <p:cond delay="1999"/>
                                          </p:stCondLst>
                                        </p:cTn>
                                        <p:tgtEl>
                                          <p:spTgt spid="50184"/>
                                        </p:tgtEl>
                                        <p:attrNameLst>
                                          <p:attrName>style.visibility</p:attrName>
                                        </p:attrNameLst>
                                      </p:cBhvr>
                                      <p:to>
                                        <p:strVal val="hidden"/>
                                      </p:to>
                                    </p:set>
                                  </p:childTnLst>
                                </p:cTn>
                              </p:par>
                            </p:childTnLst>
                          </p:cTn>
                        </p:par>
                        <p:par>
                          <p:cTn id="85" fill="hold" nodeType="afterGroup">
                            <p:stCondLst>
                              <p:cond delay="2000"/>
                            </p:stCondLst>
                            <p:childTnLst>
                              <p:par>
                                <p:cTn id="86" presetID="22" presetClass="exit" presetSubtype="4" fill="hold" nodeType="afterEffect">
                                  <p:stCondLst>
                                    <p:cond delay="0"/>
                                  </p:stCondLst>
                                  <p:childTnLst>
                                    <p:animEffect transition="out" filter="wipe(down)">
                                      <p:cBhvr>
                                        <p:cTn id="87" dur="500"/>
                                        <p:tgtEl>
                                          <p:spTgt spid="50201"/>
                                        </p:tgtEl>
                                      </p:cBhvr>
                                    </p:animEffect>
                                    <p:set>
                                      <p:cBhvr>
                                        <p:cTn id="88" dur="1" fill="hold">
                                          <p:stCondLst>
                                            <p:cond delay="499"/>
                                          </p:stCondLst>
                                        </p:cTn>
                                        <p:tgtEl>
                                          <p:spTgt spid="50201"/>
                                        </p:tgtEl>
                                        <p:attrNameLst>
                                          <p:attrName>style.visibility</p:attrName>
                                        </p:attrNameLst>
                                      </p:cBhvr>
                                      <p:to>
                                        <p:strVal val="hidden"/>
                                      </p:to>
                                    </p:set>
                                  </p:childTnLst>
                                </p:cTn>
                              </p:par>
                              <p:par>
                                <p:cTn id="89" presetID="22" presetClass="exit" presetSubtype="4" fill="hold" nodeType="withEffect">
                                  <p:stCondLst>
                                    <p:cond delay="0"/>
                                  </p:stCondLst>
                                  <p:childTnLst>
                                    <p:animEffect transition="out" filter="wipe(down)">
                                      <p:cBhvr>
                                        <p:cTn id="90" dur="500"/>
                                        <p:tgtEl>
                                          <p:spTgt spid="50204"/>
                                        </p:tgtEl>
                                      </p:cBhvr>
                                    </p:animEffect>
                                    <p:set>
                                      <p:cBhvr>
                                        <p:cTn id="91" dur="1" fill="hold">
                                          <p:stCondLst>
                                            <p:cond delay="499"/>
                                          </p:stCondLst>
                                        </p:cTn>
                                        <p:tgtEl>
                                          <p:spTgt spid="50204"/>
                                        </p:tgtEl>
                                        <p:attrNameLst>
                                          <p:attrName>style.visibility</p:attrName>
                                        </p:attrNameLst>
                                      </p:cBhvr>
                                      <p:to>
                                        <p:strVal val="hidden"/>
                                      </p:to>
                                    </p:set>
                                  </p:childTnLst>
                                </p:cTn>
                              </p:par>
                              <p:par>
                                <p:cTn id="92" presetID="22" presetClass="exit" presetSubtype="4" fill="hold" nodeType="withEffect">
                                  <p:stCondLst>
                                    <p:cond delay="0"/>
                                  </p:stCondLst>
                                  <p:childTnLst>
                                    <p:animEffect transition="out" filter="wipe(down)">
                                      <p:cBhvr>
                                        <p:cTn id="93" dur="500"/>
                                        <p:tgtEl>
                                          <p:spTgt spid="50205"/>
                                        </p:tgtEl>
                                      </p:cBhvr>
                                    </p:animEffect>
                                    <p:set>
                                      <p:cBhvr>
                                        <p:cTn id="94" dur="1" fill="hold">
                                          <p:stCondLst>
                                            <p:cond delay="499"/>
                                          </p:stCondLst>
                                        </p:cTn>
                                        <p:tgtEl>
                                          <p:spTgt spid="50205"/>
                                        </p:tgtEl>
                                        <p:attrNameLst>
                                          <p:attrName>style.visibility</p:attrName>
                                        </p:attrNameLst>
                                      </p:cBhvr>
                                      <p:to>
                                        <p:strVal val="hidden"/>
                                      </p:to>
                                    </p:set>
                                  </p:childTnLst>
                                </p:cTn>
                              </p:par>
                              <p:par>
                                <p:cTn id="95" presetID="22" presetClass="exit" presetSubtype="4" fill="hold" nodeType="withEffect">
                                  <p:stCondLst>
                                    <p:cond delay="0"/>
                                  </p:stCondLst>
                                  <p:childTnLst>
                                    <p:animEffect transition="out" filter="wipe(down)">
                                      <p:cBhvr>
                                        <p:cTn id="96" dur="500"/>
                                        <p:tgtEl>
                                          <p:spTgt spid="50206"/>
                                        </p:tgtEl>
                                      </p:cBhvr>
                                    </p:animEffect>
                                    <p:set>
                                      <p:cBhvr>
                                        <p:cTn id="97" dur="1" fill="hold">
                                          <p:stCondLst>
                                            <p:cond delay="499"/>
                                          </p:stCondLst>
                                        </p:cTn>
                                        <p:tgtEl>
                                          <p:spTgt spid="50206"/>
                                        </p:tgtEl>
                                        <p:attrNameLst>
                                          <p:attrName>style.visibility</p:attrName>
                                        </p:attrNameLst>
                                      </p:cBhvr>
                                      <p:to>
                                        <p:strVal val="hidden"/>
                                      </p:to>
                                    </p:set>
                                  </p:childTnLst>
                                </p:cTn>
                              </p:par>
                            </p:childTnLst>
                          </p:cTn>
                        </p:par>
                        <p:par>
                          <p:cTn id="98" fill="hold" nodeType="afterGroup">
                            <p:stCondLst>
                              <p:cond delay="2500"/>
                            </p:stCondLst>
                            <p:childTnLst>
                              <p:par>
                                <p:cTn id="99" presetID="22" presetClass="entr" presetSubtype="8" fill="hold" grpId="0" nodeType="afterEffect">
                                  <p:stCondLst>
                                    <p:cond delay="0"/>
                                  </p:stCondLst>
                                  <p:childTnLst>
                                    <p:set>
                                      <p:cBhvr>
                                        <p:cTn id="100" dur="1" fill="hold">
                                          <p:stCondLst>
                                            <p:cond delay="0"/>
                                          </p:stCondLst>
                                        </p:cTn>
                                        <p:tgtEl>
                                          <p:spTgt spid="50209"/>
                                        </p:tgtEl>
                                        <p:attrNameLst>
                                          <p:attrName>style.visibility</p:attrName>
                                        </p:attrNameLst>
                                      </p:cBhvr>
                                      <p:to>
                                        <p:strVal val="visible"/>
                                      </p:to>
                                    </p:set>
                                    <p:animEffect transition="in" filter="wipe(left)">
                                      <p:cBhvr>
                                        <p:cTn id="101" dur="500"/>
                                        <p:tgtEl>
                                          <p:spTgt spid="50209"/>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7" presetClass="entr" presetSubtype="2" fill="hold" grpId="0" nodeType="clickEffect">
                                  <p:stCondLst>
                                    <p:cond delay="0"/>
                                  </p:stCondLst>
                                  <p:childTnLst>
                                    <p:set>
                                      <p:cBhvr>
                                        <p:cTn id="105" dur="1" fill="hold">
                                          <p:stCondLst>
                                            <p:cond delay="0"/>
                                          </p:stCondLst>
                                        </p:cTn>
                                        <p:tgtEl>
                                          <p:spTgt spid="50207"/>
                                        </p:tgtEl>
                                        <p:attrNameLst>
                                          <p:attrName>style.visibility</p:attrName>
                                        </p:attrNameLst>
                                      </p:cBhvr>
                                      <p:to>
                                        <p:strVal val="visible"/>
                                      </p:to>
                                    </p:set>
                                    <p:anim calcmode="lin" valueType="num">
                                      <p:cBhvr additive="base">
                                        <p:cTn id="106" dur="5000" fill="hold"/>
                                        <p:tgtEl>
                                          <p:spTgt spid="50207"/>
                                        </p:tgtEl>
                                        <p:attrNameLst>
                                          <p:attrName>ppt_x</p:attrName>
                                        </p:attrNameLst>
                                      </p:cBhvr>
                                      <p:tavLst>
                                        <p:tav tm="0">
                                          <p:val>
                                            <p:strVal val="1+#ppt_w/2"/>
                                          </p:val>
                                        </p:tav>
                                        <p:tav tm="100000">
                                          <p:val>
                                            <p:strVal val="#ppt_x"/>
                                          </p:val>
                                        </p:tav>
                                      </p:tavLst>
                                    </p:anim>
                                    <p:anim calcmode="lin" valueType="num">
                                      <p:cBhvr additive="base">
                                        <p:cTn id="107" dur="5000" fill="hold"/>
                                        <p:tgtEl>
                                          <p:spTgt spid="502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2" grpId="0"/>
      <p:bldP spid="50182" grpId="1"/>
      <p:bldP spid="50183" grpId="0"/>
      <p:bldP spid="50183" grpId="1"/>
      <p:bldP spid="50184" grpId="0"/>
      <p:bldP spid="50184" grpId="1"/>
      <p:bldP spid="50207" grpId="0"/>
      <p:bldP spid="50209"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3">
            <a:extLst>
              <a:ext uri="{FF2B5EF4-FFF2-40B4-BE49-F238E27FC236}">
                <a16:creationId xmlns:a16="http://schemas.microsoft.com/office/drawing/2014/main" id="{AD5ED4C6-5E4E-4BAF-B513-6160C9178DEC}"/>
              </a:ext>
            </a:extLst>
          </p:cNvPr>
          <p:cNvSpPr>
            <a:spLocks noGrp="1" noChangeArrowheads="1"/>
          </p:cNvSpPr>
          <p:nvPr>
            <p:ph type="title"/>
          </p:nvPr>
        </p:nvSpPr>
        <p:spPr>
          <a:noFill/>
          <a:effectLst>
            <a:outerShdw dist="28398" dir="3806097" algn="ctr" rotWithShape="0">
              <a:srgbClr val="000066"/>
            </a:outerShdw>
          </a:effectLst>
        </p:spPr>
        <p:txBody>
          <a:bodyPr/>
          <a:lstStyle/>
          <a:p>
            <a:pPr eaLnBrk="1" hangingPunct="1"/>
            <a:r>
              <a:rPr lang="en-US" altLang="en-US" sz="4000"/>
              <a:t>Particles and Waves</a:t>
            </a:r>
          </a:p>
        </p:txBody>
      </p:sp>
      <p:sp>
        <p:nvSpPr>
          <p:cNvPr id="37891" name="Text Box 4">
            <a:extLst>
              <a:ext uri="{FF2B5EF4-FFF2-40B4-BE49-F238E27FC236}">
                <a16:creationId xmlns:a16="http://schemas.microsoft.com/office/drawing/2014/main" id="{B66E84DD-56BE-4415-B093-F373D952E439}"/>
              </a:ext>
            </a:extLst>
          </p:cNvPr>
          <p:cNvSpPr txBox="1">
            <a:spLocks noChangeArrowheads="1"/>
          </p:cNvSpPr>
          <p:nvPr/>
        </p:nvSpPr>
        <p:spPr bwMode="auto">
          <a:xfrm>
            <a:off x="212725" y="963613"/>
            <a:ext cx="8616950" cy="519112"/>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2800"/>
              <a:t>Waves </a:t>
            </a:r>
            <a:r>
              <a:rPr lang="en-US" altLang="en-US" sz="2800" i="1"/>
              <a:t>vs</a:t>
            </a:r>
            <a:r>
              <a:rPr lang="en-US" altLang="en-US" sz="2800"/>
              <a:t>. Particles passing through slits</a:t>
            </a:r>
          </a:p>
        </p:txBody>
      </p:sp>
      <p:grpSp>
        <p:nvGrpSpPr>
          <p:cNvPr id="37892" name="Group 94">
            <a:extLst>
              <a:ext uri="{FF2B5EF4-FFF2-40B4-BE49-F238E27FC236}">
                <a16:creationId xmlns:a16="http://schemas.microsoft.com/office/drawing/2014/main" id="{D475626A-3DC8-4516-87E7-53E632BB44AC}"/>
              </a:ext>
            </a:extLst>
          </p:cNvPr>
          <p:cNvGrpSpPr>
            <a:grpSpLocks/>
          </p:cNvGrpSpPr>
          <p:nvPr/>
        </p:nvGrpSpPr>
        <p:grpSpPr bwMode="auto">
          <a:xfrm>
            <a:off x="5527675" y="2644775"/>
            <a:ext cx="3362325" cy="123825"/>
            <a:chOff x="7519" y="5567"/>
            <a:chExt cx="3905" cy="143"/>
          </a:xfrm>
        </p:grpSpPr>
        <p:sp>
          <p:nvSpPr>
            <p:cNvPr id="37947" name="Rectangle 95">
              <a:extLst>
                <a:ext uri="{FF2B5EF4-FFF2-40B4-BE49-F238E27FC236}">
                  <a16:creationId xmlns:a16="http://schemas.microsoft.com/office/drawing/2014/main" id="{78D9CF93-1CD6-46D0-BF36-6CAE800104B4}"/>
                </a:ext>
              </a:extLst>
            </p:cNvPr>
            <p:cNvSpPr>
              <a:spLocks noChangeArrowheads="1"/>
            </p:cNvSpPr>
            <p:nvPr/>
          </p:nvSpPr>
          <p:spPr bwMode="auto">
            <a:xfrm>
              <a:off x="7519" y="5567"/>
              <a:ext cx="1440" cy="143"/>
            </a:xfrm>
            <a:prstGeom prst="rect">
              <a:avLst/>
            </a:prstGeom>
            <a:gradFill rotWithShape="1">
              <a:gsLst>
                <a:gs pos="0">
                  <a:srgbClr val="000000"/>
                </a:gs>
                <a:gs pos="50000">
                  <a:srgbClr val="FFFFFF"/>
                </a:gs>
                <a:gs pos="100000">
                  <a:srgbClr val="000000"/>
                </a:gs>
              </a:gsLst>
              <a:lin ang="0" scaled="1"/>
            </a:gradFill>
            <a:ln w="9525">
              <a:solidFill>
                <a:srgbClr val="000000"/>
              </a:solidFill>
              <a:miter lim="800000"/>
              <a:headEnd/>
              <a:tailEnd/>
            </a:ln>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37948" name="Rectangle 96">
              <a:extLst>
                <a:ext uri="{FF2B5EF4-FFF2-40B4-BE49-F238E27FC236}">
                  <a16:creationId xmlns:a16="http://schemas.microsoft.com/office/drawing/2014/main" id="{A28C0CB4-DCDC-4682-97ED-82021E5776A2}"/>
                </a:ext>
              </a:extLst>
            </p:cNvPr>
            <p:cNvSpPr>
              <a:spLocks noChangeArrowheads="1"/>
            </p:cNvSpPr>
            <p:nvPr/>
          </p:nvSpPr>
          <p:spPr bwMode="auto">
            <a:xfrm>
              <a:off x="9111" y="5567"/>
              <a:ext cx="720" cy="143"/>
            </a:xfrm>
            <a:prstGeom prst="rect">
              <a:avLst/>
            </a:prstGeom>
            <a:gradFill rotWithShape="1">
              <a:gsLst>
                <a:gs pos="0">
                  <a:srgbClr val="000000"/>
                </a:gs>
                <a:gs pos="50000">
                  <a:srgbClr val="FFFFFF"/>
                </a:gs>
                <a:gs pos="100000">
                  <a:srgbClr val="000000"/>
                </a:gs>
              </a:gsLst>
              <a:lin ang="0" scaled="1"/>
            </a:gradFill>
            <a:ln w="9525">
              <a:solidFill>
                <a:srgbClr val="000000"/>
              </a:solidFill>
              <a:miter lim="800000"/>
              <a:headEnd/>
              <a:tailEnd/>
            </a:ln>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37949" name="Rectangle 97">
              <a:extLst>
                <a:ext uri="{FF2B5EF4-FFF2-40B4-BE49-F238E27FC236}">
                  <a16:creationId xmlns:a16="http://schemas.microsoft.com/office/drawing/2014/main" id="{C2BE7054-2557-42A2-870A-46D36CDE3CA6}"/>
                </a:ext>
              </a:extLst>
            </p:cNvPr>
            <p:cNvSpPr>
              <a:spLocks noChangeArrowheads="1"/>
            </p:cNvSpPr>
            <p:nvPr/>
          </p:nvSpPr>
          <p:spPr bwMode="auto">
            <a:xfrm>
              <a:off x="9984" y="5567"/>
              <a:ext cx="1440" cy="143"/>
            </a:xfrm>
            <a:prstGeom prst="rect">
              <a:avLst/>
            </a:prstGeom>
            <a:gradFill rotWithShape="1">
              <a:gsLst>
                <a:gs pos="0">
                  <a:srgbClr val="000000"/>
                </a:gs>
                <a:gs pos="50000">
                  <a:srgbClr val="FFFFFF"/>
                </a:gs>
                <a:gs pos="100000">
                  <a:srgbClr val="000000"/>
                </a:gs>
              </a:gsLst>
              <a:lin ang="0" scaled="1"/>
            </a:gradFill>
            <a:ln w="9525">
              <a:solidFill>
                <a:srgbClr val="000000"/>
              </a:solidFill>
              <a:miter lim="800000"/>
              <a:headEnd/>
              <a:tailEnd/>
            </a:ln>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grpSp>
      <p:grpSp>
        <p:nvGrpSpPr>
          <p:cNvPr id="37893" name="Group 99">
            <a:extLst>
              <a:ext uri="{FF2B5EF4-FFF2-40B4-BE49-F238E27FC236}">
                <a16:creationId xmlns:a16="http://schemas.microsoft.com/office/drawing/2014/main" id="{4EA53D9E-9860-4C14-ADF7-8B660D8A9E2D}"/>
              </a:ext>
            </a:extLst>
          </p:cNvPr>
          <p:cNvGrpSpPr>
            <a:grpSpLocks/>
          </p:cNvGrpSpPr>
          <p:nvPr/>
        </p:nvGrpSpPr>
        <p:grpSpPr bwMode="auto">
          <a:xfrm>
            <a:off x="1069975" y="2790825"/>
            <a:ext cx="3328988" cy="1304925"/>
            <a:chOff x="2069" y="5045"/>
            <a:chExt cx="3868" cy="1516"/>
          </a:xfrm>
        </p:grpSpPr>
        <p:grpSp>
          <p:nvGrpSpPr>
            <p:cNvPr id="37935" name="Group 100">
              <a:extLst>
                <a:ext uri="{FF2B5EF4-FFF2-40B4-BE49-F238E27FC236}">
                  <a16:creationId xmlns:a16="http://schemas.microsoft.com/office/drawing/2014/main" id="{A0931F0B-BD46-4C80-8784-C739E4C6079B}"/>
                </a:ext>
              </a:extLst>
            </p:cNvPr>
            <p:cNvGrpSpPr>
              <a:grpSpLocks/>
            </p:cNvGrpSpPr>
            <p:nvPr/>
          </p:nvGrpSpPr>
          <p:grpSpPr bwMode="auto">
            <a:xfrm>
              <a:off x="2069" y="5045"/>
              <a:ext cx="2981" cy="1515"/>
              <a:chOff x="2069" y="5045"/>
              <a:chExt cx="2981" cy="1515"/>
            </a:xfrm>
          </p:grpSpPr>
          <p:sp>
            <p:nvSpPr>
              <p:cNvPr id="37942" name="Arc 101">
                <a:extLst>
                  <a:ext uri="{FF2B5EF4-FFF2-40B4-BE49-F238E27FC236}">
                    <a16:creationId xmlns:a16="http://schemas.microsoft.com/office/drawing/2014/main" id="{62357B27-79B5-4E93-9112-E76C077881FE}"/>
                  </a:ext>
                </a:extLst>
              </p:cNvPr>
              <p:cNvSpPr>
                <a:spLocks noChangeAspect="1"/>
              </p:cNvSpPr>
              <p:nvPr/>
            </p:nvSpPr>
            <p:spPr bwMode="auto">
              <a:xfrm rot="16200000" flipH="1">
                <a:off x="3372" y="4874"/>
                <a:ext cx="374" cy="743"/>
              </a:xfrm>
              <a:custGeom>
                <a:avLst/>
                <a:gdLst>
                  <a:gd name="T0" fmla="*/ 0 w 21749"/>
                  <a:gd name="T1" fmla="*/ 0 h 43200"/>
                  <a:gd name="T2" fmla="*/ 0 w 21749"/>
                  <a:gd name="T3" fmla="*/ 0 h 43200"/>
                  <a:gd name="T4" fmla="*/ 0 w 21749"/>
                  <a:gd name="T5" fmla="*/ 0 h 43200"/>
                  <a:gd name="T6" fmla="*/ 0 60000 65536"/>
                  <a:gd name="T7" fmla="*/ 0 60000 65536"/>
                  <a:gd name="T8" fmla="*/ 0 60000 65536"/>
                </a:gdLst>
                <a:ahLst/>
                <a:cxnLst>
                  <a:cxn ang="T6">
                    <a:pos x="T0" y="T1"/>
                  </a:cxn>
                  <a:cxn ang="T7">
                    <a:pos x="T2" y="T3"/>
                  </a:cxn>
                  <a:cxn ang="T8">
                    <a:pos x="T4" y="T5"/>
                  </a:cxn>
                </a:cxnLst>
                <a:rect l="0" t="0" r="r" b="b"/>
                <a:pathLst>
                  <a:path w="21749" h="43200" fill="none" extrusionOk="0">
                    <a:moveTo>
                      <a:pt x="149" y="0"/>
                    </a:moveTo>
                    <a:cubicBezTo>
                      <a:pt x="12078" y="0"/>
                      <a:pt x="21749" y="9670"/>
                      <a:pt x="21749" y="21600"/>
                    </a:cubicBezTo>
                    <a:cubicBezTo>
                      <a:pt x="21749" y="33529"/>
                      <a:pt x="12078" y="43200"/>
                      <a:pt x="149" y="43200"/>
                    </a:cubicBezTo>
                    <a:cubicBezTo>
                      <a:pt x="99" y="43199"/>
                      <a:pt x="49" y="43199"/>
                      <a:pt x="-1" y="43199"/>
                    </a:cubicBezTo>
                  </a:path>
                  <a:path w="21749" h="43200" stroke="0" extrusionOk="0">
                    <a:moveTo>
                      <a:pt x="149" y="0"/>
                    </a:moveTo>
                    <a:cubicBezTo>
                      <a:pt x="12078" y="0"/>
                      <a:pt x="21749" y="9670"/>
                      <a:pt x="21749" y="21600"/>
                    </a:cubicBezTo>
                    <a:cubicBezTo>
                      <a:pt x="21749" y="33529"/>
                      <a:pt x="12078" y="43200"/>
                      <a:pt x="149" y="43200"/>
                    </a:cubicBezTo>
                    <a:cubicBezTo>
                      <a:pt x="99" y="43199"/>
                      <a:pt x="49" y="43199"/>
                      <a:pt x="-1" y="43199"/>
                    </a:cubicBezTo>
                    <a:lnTo>
                      <a:pt x="149" y="21600"/>
                    </a:lnTo>
                    <a:lnTo>
                      <a:pt x="149" y="0"/>
                    </a:lnTo>
                    <a:close/>
                  </a:path>
                </a:pathLst>
              </a:custGeom>
              <a:noFill/>
              <a:ln w="12700">
                <a:solidFill>
                  <a:schemeClr val="tx1"/>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943" name="Arc 102">
                <a:extLst>
                  <a:ext uri="{FF2B5EF4-FFF2-40B4-BE49-F238E27FC236}">
                    <a16:creationId xmlns:a16="http://schemas.microsoft.com/office/drawing/2014/main" id="{41C4F5B7-4B67-4EC5-AAFB-C0182B49B155}"/>
                  </a:ext>
                </a:extLst>
              </p:cNvPr>
              <p:cNvSpPr>
                <a:spLocks noChangeAspect="1"/>
              </p:cNvSpPr>
              <p:nvPr/>
            </p:nvSpPr>
            <p:spPr bwMode="auto">
              <a:xfrm rot="16200000" flipH="1">
                <a:off x="3183" y="4688"/>
                <a:ext cx="751" cy="1492"/>
              </a:xfrm>
              <a:custGeom>
                <a:avLst/>
                <a:gdLst>
                  <a:gd name="T0" fmla="*/ 0 w 21749"/>
                  <a:gd name="T1" fmla="*/ 0 h 43200"/>
                  <a:gd name="T2" fmla="*/ 0 w 21749"/>
                  <a:gd name="T3" fmla="*/ 0 h 43200"/>
                  <a:gd name="T4" fmla="*/ 0 w 21749"/>
                  <a:gd name="T5" fmla="*/ 0 h 43200"/>
                  <a:gd name="T6" fmla="*/ 0 60000 65536"/>
                  <a:gd name="T7" fmla="*/ 0 60000 65536"/>
                  <a:gd name="T8" fmla="*/ 0 60000 65536"/>
                </a:gdLst>
                <a:ahLst/>
                <a:cxnLst>
                  <a:cxn ang="T6">
                    <a:pos x="T0" y="T1"/>
                  </a:cxn>
                  <a:cxn ang="T7">
                    <a:pos x="T2" y="T3"/>
                  </a:cxn>
                  <a:cxn ang="T8">
                    <a:pos x="T4" y="T5"/>
                  </a:cxn>
                </a:cxnLst>
                <a:rect l="0" t="0" r="r" b="b"/>
                <a:pathLst>
                  <a:path w="21749" h="43200" fill="none" extrusionOk="0">
                    <a:moveTo>
                      <a:pt x="149" y="0"/>
                    </a:moveTo>
                    <a:cubicBezTo>
                      <a:pt x="12078" y="0"/>
                      <a:pt x="21749" y="9670"/>
                      <a:pt x="21749" y="21600"/>
                    </a:cubicBezTo>
                    <a:cubicBezTo>
                      <a:pt x="21749" y="33529"/>
                      <a:pt x="12078" y="43200"/>
                      <a:pt x="149" y="43200"/>
                    </a:cubicBezTo>
                    <a:cubicBezTo>
                      <a:pt x="99" y="43199"/>
                      <a:pt x="49" y="43199"/>
                      <a:pt x="-1" y="43199"/>
                    </a:cubicBezTo>
                  </a:path>
                  <a:path w="21749" h="43200" stroke="0" extrusionOk="0">
                    <a:moveTo>
                      <a:pt x="149" y="0"/>
                    </a:moveTo>
                    <a:cubicBezTo>
                      <a:pt x="12078" y="0"/>
                      <a:pt x="21749" y="9670"/>
                      <a:pt x="21749" y="21600"/>
                    </a:cubicBezTo>
                    <a:cubicBezTo>
                      <a:pt x="21749" y="33529"/>
                      <a:pt x="12078" y="43200"/>
                      <a:pt x="149" y="43200"/>
                    </a:cubicBezTo>
                    <a:cubicBezTo>
                      <a:pt x="99" y="43199"/>
                      <a:pt x="49" y="43199"/>
                      <a:pt x="-1" y="43199"/>
                    </a:cubicBezTo>
                    <a:lnTo>
                      <a:pt x="149" y="21600"/>
                    </a:lnTo>
                    <a:lnTo>
                      <a:pt x="149" y="0"/>
                    </a:lnTo>
                    <a:close/>
                  </a:path>
                </a:pathLst>
              </a:custGeom>
              <a:noFill/>
              <a:ln w="12700">
                <a:solidFill>
                  <a:schemeClr val="tx1"/>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944" name="Arc 103">
                <a:extLst>
                  <a:ext uri="{FF2B5EF4-FFF2-40B4-BE49-F238E27FC236}">
                    <a16:creationId xmlns:a16="http://schemas.microsoft.com/office/drawing/2014/main" id="{443162C9-74EE-428D-8130-E879FB049CC2}"/>
                  </a:ext>
                </a:extLst>
              </p:cNvPr>
              <p:cNvSpPr>
                <a:spLocks noChangeAspect="1"/>
              </p:cNvSpPr>
              <p:nvPr/>
            </p:nvSpPr>
            <p:spPr bwMode="auto">
              <a:xfrm rot="16200000" flipH="1">
                <a:off x="2809" y="4318"/>
                <a:ext cx="1502" cy="2981"/>
              </a:xfrm>
              <a:custGeom>
                <a:avLst/>
                <a:gdLst>
                  <a:gd name="T0" fmla="*/ 0 w 21749"/>
                  <a:gd name="T1" fmla="*/ 0 h 43200"/>
                  <a:gd name="T2" fmla="*/ 0 w 21749"/>
                  <a:gd name="T3" fmla="*/ 1 h 43200"/>
                  <a:gd name="T4" fmla="*/ 0 w 21749"/>
                  <a:gd name="T5" fmla="*/ 0 h 43200"/>
                  <a:gd name="T6" fmla="*/ 0 60000 65536"/>
                  <a:gd name="T7" fmla="*/ 0 60000 65536"/>
                  <a:gd name="T8" fmla="*/ 0 60000 65536"/>
                </a:gdLst>
                <a:ahLst/>
                <a:cxnLst>
                  <a:cxn ang="T6">
                    <a:pos x="T0" y="T1"/>
                  </a:cxn>
                  <a:cxn ang="T7">
                    <a:pos x="T2" y="T3"/>
                  </a:cxn>
                  <a:cxn ang="T8">
                    <a:pos x="T4" y="T5"/>
                  </a:cxn>
                </a:cxnLst>
                <a:rect l="0" t="0" r="r" b="b"/>
                <a:pathLst>
                  <a:path w="21749" h="43200" fill="none" extrusionOk="0">
                    <a:moveTo>
                      <a:pt x="149" y="0"/>
                    </a:moveTo>
                    <a:cubicBezTo>
                      <a:pt x="12078" y="0"/>
                      <a:pt x="21749" y="9670"/>
                      <a:pt x="21749" y="21600"/>
                    </a:cubicBezTo>
                    <a:cubicBezTo>
                      <a:pt x="21749" y="33529"/>
                      <a:pt x="12078" y="43200"/>
                      <a:pt x="149" y="43200"/>
                    </a:cubicBezTo>
                    <a:cubicBezTo>
                      <a:pt x="99" y="43199"/>
                      <a:pt x="49" y="43199"/>
                      <a:pt x="-1" y="43199"/>
                    </a:cubicBezTo>
                  </a:path>
                  <a:path w="21749" h="43200" stroke="0" extrusionOk="0">
                    <a:moveTo>
                      <a:pt x="149" y="0"/>
                    </a:moveTo>
                    <a:cubicBezTo>
                      <a:pt x="12078" y="0"/>
                      <a:pt x="21749" y="9670"/>
                      <a:pt x="21749" y="21600"/>
                    </a:cubicBezTo>
                    <a:cubicBezTo>
                      <a:pt x="21749" y="33529"/>
                      <a:pt x="12078" y="43200"/>
                      <a:pt x="149" y="43200"/>
                    </a:cubicBezTo>
                    <a:cubicBezTo>
                      <a:pt x="99" y="43199"/>
                      <a:pt x="49" y="43199"/>
                      <a:pt x="-1" y="43199"/>
                    </a:cubicBezTo>
                    <a:lnTo>
                      <a:pt x="149" y="21600"/>
                    </a:lnTo>
                    <a:lnTo>
                      <a:pt x="149" y="0"/>
                    </a:lnTo>
                    <a:close/>
                  </a:path>
                </a:pathLst>
              </a:custGeom>
              <a:noFill/>
              <a:ln w="12700">
                <a:solidFill>
                  <a:schemeClr val="tx1"/>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945" name="Arc 104">
                <a:extLst>
                  <a:ext uri="{FF2B5EF4-FFF2-40B4-BE49-F238E27FC236}">
                    <a16:creationId xmlns:a16="http://schemas.microsoft.com/office/drawing/2014/main" id="{9A2DE31A-86B3-45DF-A6B2-D8A032F5C1FA}"/>
                  </a:ext>
                </a:extLst>
              </p:cNvPr>
              <p:cNvSpPr>
                <a:spLocks noChangeAspect="1"/>
              </p:cNvSpPr>
              <p:nvPr/>
            </p:nvSpPr>
            <p:spPr bwMode="auto">
              <a:xfrm rot="16200000" flipH="1">
                <a:off x="2995" y="4501"/>
                <a:ext cx="1130" cy="2245"/>
              </a:xfrm>
              <a:custGeom>
                <a:avLst/>
                <a:gdLst>
                  <a:gd name="T0" fmla="*/ 0 w 21749"/>
                  <a:gd name="T1" fmla="*/ 0 h 43200"/>
                  <a:gd name="T2" fmla="*/ 0 w 21749"/>
                  <a:gd name="T3" fmla="*/ 0 h 43200"/>
                  <a:gd name="T4" fmla="*/ 0 w 21749"/>
                  <a:gd name="T5" fmla="*/ 0 h 43200"/>
                  <a:gd name="T6" fmla="*/ 0 60000 65536"/>
                  <a:gd name="T7" fmla="*/ 0 60000 65536"/>
                  <a:gd name="T8" fmla="*/ 0 60000 65536"/>
                </a:gdLst>
                <a:ahLst/>
                <a:cxnLst>
                  <a:cxn ang="T6">
                    <a:pos x="T0" y="T1"/>
                  </a:cxn>
                  <a:cxn ang="T7">
                    <a:pos x="T2" y="T3"/>
                  </a:cxn>
                  <a:cxn ang="T8">
                    <a:pos x="T4" y="T5"/>
                  </a:cxn>
                </a:cxnLst>
                <a:rect l="0" t="0" r="r" b="b"/>
                <a:pathLst>
                  <a:path w="21749" h="43200" fill="none" extrusionOk="0">
                    <a:moveTo>
                      <a:pt x="149" y="0"/>
                    </a:moveTo>
                    <a:cubicBezTo>
                      <a:pt x="12078" y="0"/>
                      <a:pt x="21749" y="9670"/>
                      <a:pt x="21749" y="21600"/>
                    </a:cubicBezTo>
                    <a:cubicBezTo>
                      <a:pt x="21749" y="33529"/>
                      <a:pt x="12078" y="43200"/>
                      <a:pt x="149" y="43200"/>
                    </a:cubicBezTo>
                    <a:cubicBezTo>
                      <a:pt x="99" y="43199"/>
                      <a:pt x="49" y="43199"/>
                      <a:pt x="-1" y="43199"/>
                    </a:cubicBezTo>
                  </a:path>
                  <a:path w="21749" h="43200" stroke="0" extrusionOk="0">
                    <a:moveTo>
                      <a:pt x="149" y="0"/>
                    </a:moveTo>
                    <a:cubicBezTo>
                      <a:pt x="12078" y="0"/>
                      <a:pt x="21749" y="9670"/>
                      <a:pt x="21749" y="21600"/>
                    </a:cubicBezTo>
                    <a:cubicBezTo>
                      <a:pt x="21749" y="33529"/>
                      <a:pt x="12078" y="43200"/>
                      <a:pt x="149" y="43200"/>
                    </a:cubicBezTo>
                    <a:cubicBezTo>
                      <a:pt x="99" y="43199"/>
                      <a:pt x="49" y="43199"/>
                      <a:pt x="-1" y="43199"/>
                    </a:cubicBezTo>
                    <a:lnTo>
                      <a:pt x="149" y="21600"/>
                    </a:lnTo>
                    <a:lnTo>
                      <a:pt x="149" y="0"/>
                    </a:lnTo>
                    <a:close/>
                  </a:path>
                </a:pathLst>
              </a:custGeom>
              <a:noFill/>
              <a:ln w="12700">
                <a:solidFill>
                  <a:schemeClr val="tx1"/>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946" name="Oval 105">
                <a:extLst>
                  <a:ext uri="{FF2B5EF4-FFF2-40B4-BE49-F238E27FC236}">
                    <a16:creationId xmlns:a16="http://schemas.microsoft.com/office/drawing/2014/main" id="{0293B0D1-724D-4B6E-963A-2768C8DD4990}"/>
                  </a:ext>
                </a:extLst>
              </p:cNvPr>
              <p:cNvSpPr>
                <a:spLocks noChangeAspect="1" noChangeArrowheads="1"/>
              </p:cNvSpPr>
              <p:nvPr/>
            </p:nvSpPr>
            <p:spPr bwMode="auto">
              <a:xfrm rot="16200000" flipH="1">
                <a:off x="3541" y="5045"/>
                <a:ext cx="38" cy="37"/>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grpSp>
        <p:grpSp>
          <p:nvGrpSpPr>
            <p:cNvPr id="37936" name="Group 106">
              <a:extLst>
                <a:ext uri="{FF2B5EF4-FFF2-40B4-BE49-F238E27FC236}">
                  <a16:creationId xmlns:a16="http://schemas.microsoft.com/office/drawing/2014/main" id="{7CDC8853-F78F-4675-81A4-8536A543EF88}"/>
                </a:ext>
              </a:extLst>
            </p:cNvPr>
            <p:cNvGrpSpPr>
              <a:grpSpLocks/>
            </p:cNvGrpSpPr>
            <p:nvPr/>
          </p:nvGrpSpPr>
          <p:grpSpPr bwMode="auto">
            <a:xfrm>
              <a:off x="2952" y="5045"/>
              <a:ext cx="2985" cy="1516"/>
              <a:chOff x="2974" y="5045"/>
              <a:chExt cx="2985" cy="1516"/>
            </a:xfrm>
          </p:grpSpPr>
          <p:sp>
            <p:nvSpPr>
              <p:cNvPr id="37937" name="Arc 107">
                <a:extLst>
                  <a:ext uri="{FF2B5EF4-FFF2-40B4-BE49-F238E27FC236}">
                    <a16:creationId xmlns:a16="http://schemas.microsoft.com/office/drawing/2014/main" id="{41B635F9-7EEC-464C-9815-4993365BC7BE}"/>
                  </a:ext>
                </a:extLst>
              </p:cNvPr>
              <p:cNvSpPr>
                <a:spLocks/>
              </p:cNvSpPr>
              <p:nvPr/>
            </p:nvSpPr>
            <p:spPr bwMode="auto">
              <a:xfrm rot="16200000" flipH="1">
                <a:off x="4279" y="4873"/>
                <a:ext cx="374" cy="745"/>
              </a:xfrm>
              <a:custGeom>
                <a:avLst/>
                <a:gdLst>
                  <a:gd name="T0" fmla="*/ 0 w 21749"/>
                  <a:gd name="T1" fmla="*/ 0 h 43200"/>
                  <a:gd name="T2" fmla="*/ 0 w 21749"/>
                  <a:gd name="T3" fmla="*/ 0 h 43200"/>
                  <a:gd name="T4" fmla="*/ 0 w 21749"/>
                  <a:gd name="T5" fmla="*/ 0 h 43200"/>
                  <a:gd name="T6" fmla="*/ 0 60000 65536"/>
                  <a:gd name="T7" fmla="*/ 0 60000 65536"/>
                  <a:gd name="T8" fmla="*/ 0 60000 65536"/>
                </a:gdLst>
                <a:ahLst/>
                <a:cxnLst>
                  <a:cxn ang="T6">
                    <a:pos x="T0" y="T1"/>
                  </a:cxn>
                  <a:cxn ang="T7">
                    <a:pos x="T2" y="T3"/>
                  </a:cxn>
                  <a:cxn ang="T8">
                    <a:pos x="T4" y="T5"/>
                  </a:cxn>
                </a:cxnLst>
                <a:rect l="0" t="0" r="r" b="b"/>
                <a:pathLst>
                  <a:path w="21749" h="43200" fill="none" extrusionOk="0">
                    <a:moveTo>
                      <a:pt x="149" y="0"/>
                    </a:moveTo>
                    <a:cubicBezTo>
                      <a:pt x="12078" y="0"/>
                      <a:pt x="21749" y="9670"/>
                      <a:pt x="21749" y="21600"/>
                    </a:cubicBezTo>
                    <a:cubicBezTo>
                      <a:pt x="21749" y="33529"/>
                      <a:pt x="12078" y="43200"/>
                      <a:pt x="149" y="43200"/>
                    </a:cubicBezTo>
                    <a:cubicBezTo>
                      <a:pt x="99" y="43199"/>
                      <a:pt x="49" y="43199"/>
                      <a:pt x="-1" y="43199"/>
                    </a:cubicBezTo>
                  </a:path>
                  <a:path w="21749" h="43200" stroke="0" extrusionOk="0">
                    <a:moveTo>
                      <a:pt x="149" y="0"/>
                    </a:moveTo>
                    <a:cubicBezTo>
                      <a:pt x="12078" y="0"/>
                      <a:pt x="21749" y="9670"/>
                      <a:pt x="21749" y="21600"/>
                    </a:cubicBezTo>
                    <a:cubicBezTo>
                      <a:pt x="21749" y="33529"/>
                      <a:pt x="12078" y="43200"/>
                      <a:pt x="149" y="43200"/>
                    </a:cubicBezTo>
                    <a:cubicBezTo>
                      <a:pt x="99" y="43199"/>
                      <a:pt x="49" y="43199"/>
                      <a:pt x="-1" y="43199"/>
                    </a:cubicBezTo>
                    <a:lnTo>
                      <a:pt x="149" y="21600"/>
                    </a:lnTo>
                    <a:lnTo>
                      <a:pt x="149" y="0"/>
                    </a:lnTo>
                    <a:close/>
                  </a:path>
                </a:pathLst>
              </a:custGeom>
              <a:noFill/>
              <a:ln w="12700">
                <a:solidFill>
                  <a:schemeClr val="tx1"/>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938" name="Arc 108">
                <a:extLst>
                  <a:ext uri="{FF2B5EF4-FFF2-40B4-BE49-F238E27FC236}">
                    <a16:creationId xmlns:a16="http://schemas.microsoft.com/office/drawing/2014/main" id="{F624F446-E49C-455A-92E7-C70BFADB64AF}"/>
                  </a:ext>
                </a:extLst>
              </p:cNvPr>
              <p:cNvSpPr>
                <a:spLocks noChangeAspect="1"/>
              </p:cNvSpPr>
              <p:nvPr/>
            </p:nvSpPr>
            <p:spPr bwMode="auto">
              <a:xfrm rot="16200000" flipH="1">
                <a:off x="4090" y="4687"/>
                <a:ext cx="752" cy="1494"/>
              </a:xfrm>
              <a:custGeom>
                <a:avLst/>
                <a:gdLst>
                  <a:gd name="T0" fmla="*/ 0 w 21749"/>
                  <a:gd name="T1" fmla="*/ 0 h 43200"/>
                  <a:gd name="T2" fmla="*/ 0 w 21749"/>
                  <a:gd name="T3" fmla="*/ 0 h 43200"/>
                  <a:gd name="T4" fmla="*/ 0 w 21749"/>
                  <a:gd name="T5" fmla="*/ 0 h 43200"/>
                  <a:gd name="T6" fmla="*/ 0 60000 65536"/>
                  <a:gd name="T7" fmla="*/ 0 60000 65536"/>
                  <a:gd name="T8" fmla="*/ 0 60000 65536"/>
                </a:gdLst>
                <a:ahLst/>
                <a:cxnLst>
                  <a:cxn ang="T6">
                    <a:pos x="T0" y="T1"/>
                  </a:cxn>
                  <a:cxn ang="T7">
                    <a:pos x="T2" y="T3"/>
                  </a:cxn>
                  <a:cxn ang="T8">
                    <a:pos x="T4" y="T5"/>
                  </a:cxn>
                </a:cxnLst>
                <a:rect l="0" t="0" r="r" b="b"/>
                <a:pathLst>
                  <a:path w="21749" h="43200" fill="none" extrusionOk="0">
                    <a:moveTo>
                      <a:pt x="149" y="0"/>
                    </a:moveTo>
                    <a:cubicBezTo>
                      <a:pt x="12078" y="0"/>
                      <a:pt x="21749" y="9670"/>
                      <a:pt x="21749" y="21600"/>
                    </a:cubicBezTo>
                    <a:cubicBezTo>
                      <a:pt x="21749" y="33529"/>
                      <a:pt x="12078" y="43200"/>
                      <a:pt x="149" y="43200"/>
                    </a:cubicBezTo>
                    <a:cubicBezTo>
                      <a:pt x="99" y="43199"/>
                      <a:pt x="49" y="43199"/>
                      <a:pt x="-1" y="43199"/>
                    </a:cubicBezTo>
                  </a:path>
                  <a:path w="21749" h="43200" stroke="0" extrusionOk="0">
                    <a:moveTo>
                      <a:pt x="149" y="0"/>
                    </a:moveTo>
                    <a:cubicBezTo>
                      <a:pt x="12078" y="0"/>
                      <a:pt x="21749" y="9670"/>
                      <a:pt x="21749" y="21600"/>
                    </a:cubicBezTo>
                    <a:cubicBezTo>
                      <a:pt x="21749" y="33529"/>
                      <a:pt x="12078" y="43200"/>
                      <a:pt x="149" y="43200"/>
                    </a:cubicBezTo>
                    <a:cubicBezTo>
                      <a:pt x="99" y="43199"/>
                      <a:pt x="49" y="43199"/>
                      <a:pt x="-1" y="43199"/>
                    </a:cubicBezTo>
                    <a:lnTo>
                      <a:pt x="149" y="21600"/>
                    </a:lnTo>
                    <a:lnTo>
                      <a:pt x="149" y="0"/>
                    </a:lnTo>
                    <a:close/>
                  </a:path>
                </a:pathLst>
              </a:custGeom>
              <a:noFill/>
              <a:ln w="12700">
                <a:solidFill>
                  <a:schemeClr val="tx1"/>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939" name="Arc 109">
                <a:extLst>
                  <a:ext uri="{FF2B5EF4-FFF2-40B4-BE49-F238E27FC236}">
                    <a16:creationId xmlns:a16="http://schemas.microsoft.com/office/drawing/2014/main" id="{FEB220BA-D58F-4993-8B5F-679605997EA1}"/>
                  </a:ext>
                </a:extLst>
              </p:cNvPr>
              <p:cNvSpPr>
                <a:spLocks noChangeAspect="1"/>
              </p:cNvSpPr>
              <p:nvPr/>
            </p:nvSpPr>
            <p:spPr bwMode="auto">
              <a:xfrm rot="16200000" flipH="1">
                <a:off x="3715" y="4317"/>
                <a:ext cx="1503" cy="2985"/>
              </a:xfrm>
              <a:custGeom>
                <a:avLst/>
                <a:gdLst>
                  <a:gd name="T0" fmla="*/ 0 w 21749"/>
                  <a:gd name="T1" fmla="*/ 0 h 43200"/>
                  <a:gd name="T2" fmla="*/ 0 w 21749"/>
                  <a:gd name="T3" fmla="*/ 1 h 43200"/>
                  <a:gd name="T4" fmla="*/ 0 w 21749"/>
                  <a:gd name="T5" fmla="*/ 0 h 43200"/>
                  <a:gd name="T6" fmla="*/ 0 60000 65536"/>
                  <a:gd name="T7" fmla="*/ 0 60000 65536"/>
                  <a:gd name="T8" fmla="*/ 0 60000 65536"/>
                </a:gdLst>
                <a:ahLst/>
                <a:cxnLst>
                  <a:cxn ang="T6">
                    <a:pos x="T0" y="T1"/>
                  </a:cxn>
                  <a:cxn ang="T7">
                    <a:pos x="T2" y="T3"/>
                  </a:cxn>
                  <a:cxn ang="T8">
                    <a:pos x="T4" y="T5"/>
                  </a:cxn>
                </a:cxnLst>
                <a:rect l="0" t="0" r="r" b="b"/>
                <a:pathLst>
                  <a:path w="21749" h="43200" fill="none" extrusionOk="0">
                    <a:moveTo>
                      <a:pt x="149" y="0"/>
                    </a:moveTo>
                    <a:cubicBezTo>
                      <a:pt x="12078" y="0"/>
                      <a:pt x="21749" y="9670"/>
                      <a:pt x="21749" y="21600"/>
                    </a:cubicBezTo>
                    <a:cubicBezTo>
                      <a:pt x="21749" y="33529"/>
                      <a:pt x="12078" y="43200"/>
                      <a:pt x="149" y="43200"/>
                    </a:cubicBezTo>
                    <a:cubicBezTo>
                      <a:pt x="99" y="43199"/>
                      <a:pt x="49" y="43199"/>
                      <a:pt x="-1" y="43199"/>
                    </a:cubicBezTo>
                  </a:path>
                  <a:path w="21749" h="43200" stroke="0" extrusionOk="0">
                    <a:moveTo>
                      <a:pt x="149" y="0"/>
                    </a:moveTo>
                    <a:cubicBezTo>
                      <a:pt x="12078" y="0"/>
                      <a:pt x="21749" y="9670"/>
                      <a:pt x="21749" y="21600"/>
                    </a:cubicBezTo>
                    <a:cubicBezTo>
                      <a:pt x="21749" y="33529"/>
                      <a:pt x="12078" y="43200"/>
                      <a:pt x="149" y="43200"/>
                    </a:cubicBezTo>
                    <a:cubicBezTo>
                      <a:pt x="99" y="43199"/>
                      <a:pt x="49" y="43199"/>
                      <a:pt x="-1" y="43199"/>
                    </a:cubicBezTo>
                    <a:lnTo>
                      <a:pt x="149" y="21600"/>
                    </a:lnTo>
                    <a:lnTo>
                      <a:pt x="149" y="0"/>
                    </a:lnTo>
                    <a:close/>
                  </a:path>
                </a:pathLst>
              </a:custGeom>
              <a:noFill/>
              <a:ln w="12700">
                <a:solidFill>
                  <a:schemeClr val="tx1"/>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940" name="Arc 110">
                <a:extLst>
                  <a:ext uri="{FF2B5EF4-FFF2-40B4-BE49-F238E27FC236}">
                    <a16:creationId xmlns:a16="http://schemas.microsoft.com/office/drawing/2014/main" id="{0D61025A-19E2-477D-AADE-62660B6299DA}"/>
                  </a:ext>
                </a:extLst>
              </p:cNvPr>
              <p:cNvSpPr>
                <a:spLocks noChangeAspect="1"/>
              </p:cNvSpPr>
              <p:nvPr/>
            </p:nvSpPr>
            <p:spPr bwMode="auto">
              <a:xfrm rot="16200000" flipH="1">
                <a:off x="3901" y="4501"/>
                <a:ext cx="1131" cy="2248"/>
              </a:xfrm>
              <a:custGeom>
                <a:avLst/>
                <a:gdLst>
                  <a:gd name="T0" fmla="*/ 0 w 21749"/>
                  <a:gd name="T1" fmla="*/ 0 h 43200"/>
                  <a:gd name="T2" fmla="*/ 0 w 21749"/>
                  <a:gd name="T3" fmla="*/ 0 h 43200"/>
                  <a:gd name="T4" fmla="*/ 0 w 21749"/>
                  <a:gd name="T5" fmla="*/ 0 h 43200"/>
                  <a:gd name="T6" fmla="*/ 0 60000 65536"/>
                  <a:gd name="T7" fmla="*/ 0 60000 65536"/>
                  <a:gd name="T8" fmla="*/ 0 60000 65536"/>
                </a:gdLst>
                <a:ahLst/>
                <a:cxnLst>
                  <a:cxn ang="T6">
                    <a:pos x="T0" y="T1"/>
                  </a:cxn>
                  <a:cxn ang="T7">
                    <a:pos x="T2" y="T3"/>
                  </a:cxn>
                  <a:cxn ang="T8">
                    <a:pos x="T4" y="T5"/>
                  </a:cxn>
                </a:cxnLst>
                <a:rect l="0" t="0" r="r" b="b"/>
                <a:pathLst>
                  <a:path w="21749" h="43200" fill="none" extrusionOk="0">
                    <a:moveTo>
                      <a:pt x="149" y="0"/>
                    </a:moveTo>
                    <a:cubicBezTo>
                      <a:pt x="12078" y="0"/>
                      <a:pt x="21749" y="9670"/>
                      <a:pt x="21749" y="21600"/>
                    </a:cubicBezTo>
                    <a:cubicBezTo>
                      <a:pt x="21749" y="33529"/>
                      <a:pt x="12078" y="43200"/>
                      <a:pt x="149" y="43200"/>
                    </a:cubicBezTo>
                    <a:cubicBezTo>
                      <a:pt x="99" y="43199"/>
                      <a:pt x="49" y="43199"/>
                      <a:pt x="-1" y="43199"/>
                    </a:cubicBezTo>
                  </a:path>
                  <a:path w="21749" h="43200" stroke="0" extrusionOk="0">
                    <a:moveTo>
                      <a:pt x="149" y="0"/>
                    </a:moveTo>
                    <a:cubicBezTo>
                      <a:pt x="12078" y="0"/>
                      <a:pt x="21749" y="9670"/>
                      <a:pt x="21749" y="21600"/>
                    </a:cubicBezTo>
                    <a:cubicBezTo>
                      <a:pt x="21749" y="33529"/>
                      <a:pt x="12078" y="43200"/>
                      <a:pt x="149" y="43200"/>
                    </a:cubicBezTo>
                    <a:cubicBezTo>
                      <a:pt x="99" y="43199"/>
                      <a:pt x="49" y="43199"/>
                      <a:pt x="-1" y="43199"/>
                    </a:cubicBezTo>
                    <a:lnTo>
                      <a:pt x="149" y="21600"/>
                    </a:lnTo>
                    <a:lnTo>
                      <a:pt x="149" y="0"/>
                    </a:lnTo>
                    <a:close/>
                  </a:path>
                </a:pathLst>
              </a:custGeom>
              <a:noFill/>
              <a:ln w="12700">
                <a:solidFill>
                  <a:schemeClr val="tx1"/>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941" name="Oval 111">
                <a:extLst>
                  <a:ext uri="{FF2B5EF4-FFF2-40B4-BE49-F238E27FC236}">
                    <a16:creationId xmlns:a16="http://schemas.microsoft.com/office/drawing/2014/main" id="{9593250B-BEEF-4DFD-90CA-73A08153D285}"/>
                  </a:ext>
                </a:extLst>
              </p:cNvPr>
              <p:cNvSpPr>
                <a:spLocks noChangeArrowheads="1"/>
              </p:cNvSpPr>
              <p:nvPr/>
            </p:nvSpPr>
            <p:spPr bwMode="auto">
              <a:xfrm rot="16200000" flipH="1">
                <a:off x="4448" y="5045"/>
                <a:ext cx="38" cy="37"/>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grpSp>
      </p:grpSp>
      <p:grpSp>
        <p:nvGrpSpPr>
          <p:cNvPr id="37894" name="Group 112">
            <a:extLst>
              <a:ext uri="{FF2B5EF4-FFF2-40B4-BE49-F238E27FC236}">
                <a16:creationId xmlns:a16="http://schemas.microsoft.com/office/drawing/2014/main" id="{F0F72B95-17C3-4CB5-BD4E-7AC8A95639FD}"/>
              </a:ext>
            </a:extLst>
          </p:cNvPr>
          <p:cNvGrpSpPr>
            <a:grpSpLocks/>
          </p:cNvGrpSpPr>
          <p:nvPr/>
        </p:nvGrpSpPr>
        <p:grpSpPr bwMode="auto">
          <a:xfrm>
            <a:off x="1047750" y="2644775"/>
            <a:ext cx="3360738" cy="123825"/>
            <a:chOff x="7519" y="5567"/>
            <a:chExt cx="3905" cy="143"/>
          </a:xfrm>
        </p:grpSpPr>
        <p:sp>
          <p:nvSpPr>
            <p:cNvPr id="37932" name="Rectangle 113">
              <a:extLst>
                <a:ext uri="{FF2B5EF4-FFF2-40B4-BE49-F238E27FC236}">
                  <a16:creationId xmlns:a16="http://schemas.microsoft.com/office/drawing/2014/main" id="{FDD9CD51-BC89-4555-B788-55F889484621}"/>
                </a:ext>
              </a:extLst>
            </p:cNvPr>
            <p:cNvSpPr>
              <a:spLocks noChangeArrowheads="1"/>
            </p:cNvSpPr>
            <p:nvPr/>
          </p:nvSpPr>
          <p:spPr bwMode="auto">
            <a:xfrm>
              <a:off x="7519" y="5567"/>
              <a:ext cx="1440" cy="143"/>
            </a:xfrm>
            <a:prstGeom prst="rect">
              <a:avLst/>
            </a:prstGeom>
            <a:solidFill>
              <a:srgbClr val="FF6600"/>
            </a:solidFill>
            <a:ln w="9525">
              <a:solidFill>
                <a:srgbClr val="FF6600"/>
              </a:solidFill>
              <a:miter lim="800000"/>
              <a:headEnd/>
              <a:tailEnd/>
            </a:ln>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37933" name="Rectangle 114">
              <a:extLst>
                <a:ext uri="{FF2B5EF4-FFF2-40B4-BE49-F238E27FC236}">
                  <a16:creationId xmlns:a16="http://schemas.microsoft.com/office/drawing/2014/main" id="{28B44758-FA63-49DE-A297-A776AE4FB53E}"/>
                </a:ext>
              </a:extLst>
            </p:cNvPr>
            <p:cNvSpPr>
              <a:spLocks noChangeArrowheads="1"/>
            </p:cNvSpPr>
            <p:nvPr/>
          </p:nvSpPr>
          <p:spPr bwMode="auto">
            <a:xfrm>
              <a:off x="9111" y="5567"/>
              <a:ext cx="720" cy="143"/>
            </a:xfrm>
            <a:prstGeom prst="rect">
              <a:avLst/>
            </a:prstGeom>
            <a:solidFill>
              <a:srgbClr val="FF6600"/>
            </a:solidFill>
            <a:ln w="9525">
              <a:solidFill>
                <a:srgbClr val="FF6600"/>
              </a:solidFill>
              <a:miter lim="800000"/>
              <a:headEnd/>
              <a:tailEnd/>
            </a:ln>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37934" name="Rectangle 115">
              <a:extLst>
                <a:ext uri="{FF2B5EF4-FFF2-40B4-BE49-F238E27FC236}">
                  <a16:creationId xmlns:a16="http://schemas.microsoft.com/office/drawing/2014/main" id="{4969B707-71CD-42A3-8F46-0F756530573F}"/>
                </a:ext>
              </a:extLst>
            </p:cNvPr>
            <p:cNvSpPr>
              <a:spLocks noChangeArrowheads="1"/>
            </p:cNvSpPr>
            <p:nvPr/>
          </p:nvSpPr>
          <p:spPr bwMode="auto">
            <a:xfrm>
              <a:off x="9984" y="5567"/>
              <a:ext cx="1440" cy="143"/>
            </a:xfrm>
            <a:prstGeom prst="rect">
              <a:avLst/>
            </a:prstGeom>
            <a:solidFill>
              <a:srgbClr val="FF6600"/>
            </a:solidFill>
            <a:ln w="9525">
              <a:solidFill>
                <a:srgbClr val="FF6600"/>
              </a:solidFill>
              <a:miter lim="800000"/>
              <a:headEnd/>
              <a:tailEnd/>
            </a:ln>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grpSp>
      <p:sp>
        <p:nvSpPr>
          <p:cNvPr id="37895" name="Rectangle 116">
            <a:extLst>
              <a:ext uri="{FF2B5EF4-FFF2-40B4-BE49-F238E27FC236}">
                <a16:creationId xmlns:a16="http://schemas.microsoft.com/office/drawing/2014/main" id="{8A8C9137-E332-46CE-AEEF-8017DD56B2DD}"/>
              </a:ext>
            </a:extLst>
          </p:cNvPr>
          <p:cNvSpPr>
            <a:spLocks noChangeArrowheads="1"/>
          </p:cNvSpPr>
          <p:nvPr/>
        </p:nvSpPr>
        <p:spPr bwMode="auto">
          <a:xfrm>
            <a:off x="1042988" y="5302250"/>
            <a:ext cx="3370262" cy="90488"/>
          </a:xfrm>
          <a:prstGeom prst="rect">
            <a:avLst/>
          </a:prstGeom>
          <a:solidFill>
            <a:srgbClr val="FF6600"/>
          </a:solidFill>
          <a:ln w="3175">
            <a:solidFill>
              <a:srgbClr val="FF6600"/>
            </a:solidFill>
            <a:miter lim="800000"/>
            <a:headEnd/>
            <a:tailEnd/>
          </a:ln>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grpSp>
        <p:nvGrpSpPr>
          <p:cNvPr id="37896" name="Group 117">
            <a:extLst>
              <a:ext uri="{FF2B5EF4-FFF2-40B4-BE49-F238E27FC236}">
                <a16:creationId xmlns:a16="http://schemas.microsoft.com/office/drawing/2014/main" id="{1FF76FEE-6515-4CAB-871A-BC628CDBEE1F}"/>
              </a:ext>
            </a:extLst>
          </p:cNvPr>
          <p:cNvGrpSpPr>
            <a:grpSpLocks/>
          </p:cNvGrpSpPr>
          <p:nvPr/>
        </p:nvGrpSpPr>
        <p:grpSpPr bwMode="auto">
          <a:xfrm>
            <a:off x="6005513" y="4387850"/>
            <a:ext cx="2381250" cy="930275"/>
            <a:chOff x="7583" y="6900"/>
            <a:chExt cx="2766" cy="1081"/>
          </a:xfrm>
        </p:grpSpPr>
        <p:sp>
          <p:nvSpPr>
            <p:cNvPr id="37930" name="Freeform 118">
              <a:extLst>
                <a:ext uri="{FF2B5EF4-FFF2-40B4-BE49-F238E27FC236}">
                  <a16:creationId xmlns:a16="http://schemas.microsoft.com/office/drawing/2014/main" id="{CEFD53DF-0E95-4320-9E2E-139093E34AEA}"/>
                </a:ext>
              </a:extLst>
            </p:cNvPr>
            <p:cNvSpPr>
              <a:spLocks/>
            </p:cNvSpPr>
            <p:nvPr/>
          </p:nvSpPr>
          <p:spPr bwMode="auto">
            <a:xfrm>
              <a:off x="7583" y="6900"/>
              <a:ext cx="1895" cy="1081"/>
            </a:xfrm>
            <a:custGeom>
              <a:avLst/>
              <a:gdLst>
                <a:gd name="T0" fmla="*/ 0 w 1895"/>
                <a:gd name="T1" fmla="*/ 1081 h 1081"/>
                <a:gd name="T2" fmla="*/ 408 w 1895"/>
                <a:gd name="T3" fmla="*/ 608 h 1081"/>
                <a:gd name="T4" fmla="*/ 951 w 1895"/>
                <a:gd name="T5" fmla="*/ 5 h 1081"/>
                <a:gd name="T6" fmla="*/ 1488 w 1895"/>
                <a:gd name="T7" fmla="*/ 585 h 1081"/>
                <a:gd name="T8" fmla="*/ 1895 w 1895"/>
                <a:gd name="T9" fmla="*/ 1050 h 10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95" h="1081">
                  <a:moveTo>
                    <a:pt x="0" y="1081"/>
                  </a:moveTo>
                  <a:cubicBezTo>
                    <a:pt x="68" y="1002"/>
                    <a:pt x="250" y="787"/>
                    <a:pt x="408" y="608"/>
                  </a:cubicBezTo>
                  <a:cubicBezTo>
                    <a:pt x="566" y="429"/>
                    <a:pt x="872" y="10"/>
                    <a:pt x="951" y="5"/>
                  </a:cubicBezTo>
                  <a:cubicBezTo>
                    <a:pt x="1030" y="0"/>
                    <a:pt x="1331" y="411"/>
                    <a:pt x="1488" y="585"/>
                  </a:cubicBezTo>
                  <a:cubicBezTo>
                    <a:pt x="1645" y="759"/>
                    <a:pt x="1810" y="953"/>
                    <a:pt x="1895" y="1050"/>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1" name="Freeform 119">
              <a:extLst>
                <a:ext uri="{FF2B5EF4-FFF2-40B4-BE49-F238E27FC236}">
                  <a16:creationId xmlns:a16="http://schemas.microsoft.com/office/drawing/2014/main" id="{157B7B7E-0624-4644-9682-2CDBFCDF4843}"/>
                </a:ext>
              </a:extLst>
            </p:cNvPr>
            <p:cNvSpPr>
              <a:spLocks/>
            </p:cNvSpPr>
            <p:nvPr/>
          </p:nvSpPr>
          <p:spPr bwMode="auto">
            <a:xfrm>
              <a:off x="8454" y="6900"/>
              <a:ext cx="1895" cy="1081"/>
            </a:xfrm>
            <a:custGeom>
              <a:avLst/>
              <a:gdLst>
                <a:gd name="T0" fmla="*/ 0 w 1895"/>
                <a:gd name="T1" fmla="*/ 1081 h 1081"/>
                <a:gd name="T2" fmla="*/ 408 w 1895"/>
                <a:gd name="T3" fmla="*/ 608 h 1081"/>
                <a:gd name="T4" fmla="*/ 951 w 1895"/>
                <a:gd name="T5" fmla="*/ 5 h 1081"/>
                <a:gd name="T6" fmla="*/ 1488 w 1895"/>
                <a:gd name="T7" fmla="*/ 585 h 1081"/>
                <a:gd name="T8" fmla="*/ 1895 w 1895"/>
                <a:gd name="T9" fmla="*/ 1050 h 10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95" h="1081">
                  <a:moveTo>
                    <a:pt x="0" y="1081"/>
                  </a:moveTo>
                  <a:cubicBezTo>
                    <a:pt x="68" y="1002"/>
                    <a:pt x="250" y="787"/>
                    <a:pt x="408" y="608"/>
                  </a:cubicBezTo>
                  <a:cubicBezTo>
                    <a:pt x="566" y="429"/>
                    <a:pt x="872" y="10"/>
                    <a:pt x="951" y="5"/>
                  </a:cubicBezTo>
                  <a:cubicBezTo>
                    <a:pt x="1030" y="0"/>
                    <a:pt x="1331" y="411"/>
                    <a:pt x="1488" y="585"/>
                  </a:cubicBezTo>
                  <a:cubicBezTo>
                    <a:pt x="1645" y="759"/>
                    <a:pt x="1810" y="953"/>
                    <a:pt x="1895" y="1050"/>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7897" name="Group 120">
            <a:extLst>
              <a:ext uri="{FF2B5EF4-FFF2-40B4-BE49-F238E27FC236}">
                <a16:creationId xmlns:a16="http://schemas.microsoft.com/office/drawing/2014/main" id="{06431ACD-FDEE-45A4-9D8E-CD3A368FBC7E}"/>
              </a:ext>
            </a:extLst>
          </p:cNvPr>
          <p:cNvGrpSpPr>
            <a:grpSpLocks/>
          </p:cNvGrpSpPr>
          <p:nvPr/>
        </p:nvGrpSpPr>
        <p:grpSpPr bwMode="auto">
          <a:xfrm>
            <a:off x="6153150" y="5511800"/>
            <a:ext cx="2111375" cy="236538"/>
            <a:chOff x="7922" y="8879"/>
            <a:chExt cx="2453" cy="274"/>
          </a:xfrm>
        </p:grpSpPr>
        <p:grpSp>
          <p:nvGrpSpPr>
            <p:cNvPr id="37926" name="Group 121">
              <a:extLst>
                <a:ext uri="{FF2B5EF4-FFF2-40B4-BE49-F238E27FC236}">
                  <a16:creationId xmlns:a16="http://schemas.microsoft.com/office/drawing/2014/main" id="{42BCC8F3-5421-43DE-85B4-BDCB8F664D7D}"/>
                </a:ext>
              </a:extLst>
            </p:cNvPr>
            <p:cNvGrpSpPr>
              <a:grpSpLocks/>
            </p:cNvGrpSpPr>
            <p:nvPr/>
          </p:nvGrpSpPr>
          <p:grpSpPr bwMode="auto">
            <a:xfrm>
              <a:off x="7922" y="8880"/>
              <a:ext cx="2453" cy="273"/>
              <a:chOff x="7548" y="9126"/>
              <a:chExt cx="3984" cy="303"/>
            </a:xfrm>
          </p:grpSpPr>
          <p:sp>
            <p:nvSpPr>
              <p:cNvPr id="37928" name="Rectangle 122">
                <a:extLst>
                  <a:ext uri="{FF2B5EF4-FFF2-40B4-BE49-F238E27FC236}">
                    <a16:creationId xmlns:a16="http://schemas.microsoft.com/office/drawing/2014/main" id="{936CA56F-8246-49DF-B321-06D0D8B34239}"/>
                  </a:ext>
                </a:extLst>
              </p:cNvPr>
              <p:cNvSpPr>
                <a:spLocks noChangeArrowheads="1"/>
              </p:cNvSpPr>
              <p:nvPr/>
            </p:nvSpPr>
            <p:spPr bwMode="auto">
              <a:xfrm>
                <a:off x="9531" y="9126"/>
                <a:ext cx="2001" cy="303"/>
              </a:xfrm>
              <a:prstGeom prst="rect">
                <a:avLst/>
              </a:prstGeom>
              <a:gradFill rotWithShape="1">
                <a:gsLst>
                  <a:gs pos="0">
                    <a:srgbClr val="000000"/>
                  </a:gs>
                  <a:gs pos="50000">
                    <a:srgbClr val="FFFFFF"/>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37929" name="Rectangle 123">
                <a:extLst>
                  <a:ext uri="{FF2B5EF4-FFF2-40B4-BE49-F238E27FC236}">
                    <a16:creationId xmlns:a16="http://schemas.microsoft.com/office/drawing/2014/main" id="{F7F2BE80-FE4E-4FCF-AF67-5C917D33360B}"/>
                  </a:ext>
                </a:extLst>
              </p:cNvPr>
              <p:cNvSpPr>
                <a:spLocks noChangeArrowheads="1"/>
              </p:cNvSpPr>
              <p:nvPr/>
            </p:nvSpPr>
            <p:spPr bwMode="auto">
              <a:xfrm>
                <a:off x="7548" y="9126"/>
                <a:ext cx="2001" cy="303"/>
              </a:xfrm>
              <a:prstGeom prst="rect">
                <a:avLst/>
              </a:prstGeom>
              <a:gradFill rotWithShape="1">
                <a:gsLst>
                  <a:gs pos="0">
                    <a:srgbClr val="000000"/>
                  </a:gs>
                  <a:gs pos="50000">
                    <a:srgbClr val="FFFFFF"/>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grpSp>
        <p:sp>
          <p:nvSpPr>
            <p:cNvPr id="37927" name="Rectangle 124">
              <a:extLst>
                <a:ext uri="{FF2B5EF4-FFF2-40B4-BE49-F238E27FC236}">
                  <a16:creationId xmlns:a16="http://schemas.microsoft.com/office/drawing/2014/main" id="{7194B201-17DF-4DD6-8554-1D5E72D261FC}"/>
                </a:ext>
              </a:extLst>
            </p:cNvPr>
            <p:cNvSpPr>
              <a:spLocks noChangeArrowheads="1"/>
            </p:cNvSpPr>
            <p:nvPr/>
          </p:nvSpPr>
          <p:spPr bwMode="auto">
            <a:xfrm>
              <a:off x="8532" y="8879"/>
              <a:ext cx="1232" cy="273"/>
            </a:xfrm>
            <a:prstGeom prst="rect">
              <a:avLst/>
            </a:prstGeom>
            <a:gradFill rotWithShape="1">
              <a:gsLst>
                <a:gs pos="0">
                  <a:srgbClr val="FFFFFF"/>
                </a:gs>
                <a:gs pos="50000">
                  <a:srgbClr val="616161"/>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grpSp>
      <p:sp>
        <p:nvSpPr>
          <p:cNvPr id="37898" name="Rectangle 125">
            <a:extLst>
              <a:ext uri="{FF2B5EF4-FFF2-40B4-BE49-F238E27FC236}">
                <a16:creationId xmlns:a16="http://schemas.microsoft.com/office/drawing/2014/main" id="{82761E22-CD50-432B-B24D-6206A90A3B94}"/>
              </a:ext>
            </a:extLst>
          </p:cNvPr>
          <p:cNvSpPr>
            <a:spLocks noChangeArrowheads="1"/>
          </p:cNvSpPr>
          <p:nvPr/>
        </p:nvSpPr>
        <p:spPr bwMode="auto">
          <a:xfrm>
            <a:off x="5522913" y="5316538"/>
            <a:ext cx="3371850" cy="90487"/>
          </a:xfrm>
          <a:prstGeom prst="rect">
            <a:avLst/>
          </a:prstGeom>
          <a:solidFill>
            <a:srgbClr val="FF6600"/>
          </a:solidFill>
          <a:ln w="3175">
            <a:solidFill>
              <a:srgbClr val="FF6600"/>
            </a:solidFill>
            <a:miter lim="800000"/>
            <a:headEnd/>
            <a:tailEnd/>
          </a:ln>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37899" name="Freeform 126">
            <a:extLst>
              <a:ext uri="{FF2B5EF4-FFF2-40B4-BE49-F238E27FC236}">
                <a16:creationId xmlns:a16="http://schemas.microsoft.com/office/drawing/2014/main" id="{2B53866D-FB8C-492F-A7AB-7E324419AD72}"/>
              </a:ext>
            </a:extLst>
          </p:cNvPr>
          <p:cNvSpPr>
            <a:spLocks/>
          </p:cNvSpPr>
          <p:nvPr/>
        </p:nvSpPr>
        <p:spPr bwMode="auto">
          <a:xfrm>
            <a:off x="6108700" y="2217738"/>
            <a:ext cx="2200275" cy="427037"/>
          </a:xfrm>
          <a:custGeom>
            <a:avLst/>
            <a:gdLst>
              <a:gd name="T0" fmla="*/ 0 w 2556"/>
              <a:gd name="T1" fmla="*/ 2147483646 h 496"/>
              <a:gd name="T2" fmla="*/ 2147483646 w 2556"/>
              <a:gd name="T3" fmla="*/ 2147483646 h 496"/>
              <a:gd name="T4" fmla="*/ 2147483646 w 2556"/>
              <a:gd name="T5" fmla="*/ 2147483646 h 496"/>
              <a:gd name="T6" fmla="*/ 2147483646 w 2556"/>
              <a:gd name="T7" fmla="*/ 2147483646 h 496"/>
              <a:gd name="T8" fmla="*/ 2147483646 w 2556"/>
              <a:gd name="T9" fmla="*/ 2147483646 h 496"/>
              <a:gd name="T10" fmla="*/ 2147483646 w 2556"/>
              <a:gd name="T11" fmla="*/ 2147483646 h 496"/>
              <a:gd name="T12" fmla="*/ 2147483646 w 2556"/>
              <a:gd name="T13" fmla="*/ 2147483646 h 496"/>
              <a:gd name="T14" fmla="*/ 2147483646 w 2556"/>
              <a:gd name="T15" fmla="*/ 2147483646 h 496"/>
              <a:gd name="T16" fmla="*/ 2147483646 w 2556"/>
              <a:gd name="T17" fmla="*/ 2147483646 h 496"/>
              <a:gd name="T18" fmla="*/ 2147483646 w 2556"/>
              <a:gd name="T19" fmla="*/ 2147483646 h 496"/>
              <a:gd name="T20" fmla="*/ 2147483646 w 2556"/>
              <a:gd name="T21" fmla="*/ 2147483646 h 496"/>
              <a:gd name="T22" fmla="*/ 0 w 2556"/>
              <a:gd name="T23" fmla="*/ 2147483646 h 4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56" h="496">
                <a:moveTo>
                  <a:pt x="0" y="493"/>
                </a:moveTo>
                <a:cubicBezTo>
                  <a:pt x="417" y="484"/>
                  <a:pt x="2184" y="496"/>
                  <a:pt x="2556" y="496"/>
                </a:cubicBezTo>
                <a:cubicBezTo>
                  <a:pt x="2460" y="214"/>
                  <a:pt x="2476" y="193"/>
                  <a:pt x="2397" y="112"/>
                </a:cubicBezTo>
                <a:cubicBezTo>
                  <a:pt x="2318" y="31"/>
                  <a:pt x="2197" y="0"/>
                  <a:pt x="2082" y="10"/>
                </a:cubicBezTo>
                <a:cubicBezTo>
                  <a:pt x="1967" y="20"/>
                  <a:pt x="1809" y="164"/>
                  <a:pt x="1707" y="172"/>
                </a:cubicBezTo>
                <a:cubicBezTo>
                  <a:pt x="1605" y="180"/>
                  <a:pt x="1541" y="86"/>
                  <a:pt x="1470" y="58"/>
                </a:cubicBezTo>
                <a:cubicBezTo>
                  <a:pt x="1399" y="30"/>
                  <a:pt x="1344" y="5"/>
                  <a:pt x="1281" y="4"/>
                </a:cubicBezTo>
                <a:cubicBezTo>
                  <a:pt x="1218" y="3"/>
                  <a:pt x="1165" y="24"/>
                  <a:pt x="1092" y="52"/>
                </a:cubicBezTo>
                <a:cubicBezTo>
                  <a:pt x="1019" y="80"/>
                  <a:pt x="949" y="179"/>
                  <a:pt x="843" y="172"/>
                </a:cubicBezTo>
                <a:cubicBezTo>
                  <a:pt x="737" y="165"/>
                  <a:pt x="572" y="17"/>
                  <a:pt x="456" y="10"/>
                </a:cubicBezTo>
                <a:cubicBezTo>
                  <a:pt x="340" y="3"/>
                  <a:pt x="223" y="47"/>
                  <a:pt x="147" y="127"/>
                </a:cubicBezTo>
                <a:cubicBezTo>
                  <a:pt x="71" y="207"/>
                  <a:pt x="31" y="417"/>
                  <a:pt x="0" y="493"/>
                </a:cubicBez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3175">
                <a:solidFill>
                  <a:srgbClr val="FFFF00"/>
                </a:solidFill>
                <a:round/>
                <a:headEnd/>
                <a:tailEnd/>
              </a14:hiddenLine>
            </a:ext>
          </a:extLst>
        </p:spPr>
        <p:txBody>
          <a:bodyPr/>
          <a:lstStyle/>
          <a:p>
            <a:endParaRPr lang="en-US"/>
          </a:p>
        </p:txBody>
      </p:sp>
      <p:sp>
        <p:nvSpPr>
          <p:cNvPr id="37900" name="Freeform 127">
            <a:extLst>
              <a:ext uri="{FF2B5EF4-FFF2-40B4-BE49-F238E27FC236}">
                <a16:creationId xmlns:a16="http://schemas.microsoft.com/office/drawing/2014/main" id="{2C3E344A-A6CF-4131-A25D-12B2D9749D50}"/>
              </a:ext>
            </a:extLst>
          </p:cNvPr>
          <p:cNvSpPr>
            <a:spLocks/>
          </p:cNvSpPr>
          <p:nvPr/>
        </p:nvSpPr>
        <p:spPr bwMode="auto">
          <a:xfrm>
            <a:off x="7518400" y="2633663"/>
            <a:ext cx="127000" cy="1806575"/>
          </a:xfrm>
          <a:custGeom>
            <a:avLst/>
            <a:gdLst>
              <a:gd name="T0" fmla="*/ 0 w 148"/>
              <a:gd name="T1" fmla="*/ 0 h 2067"/>
              <a:gd name="T2" fmla="*/ 2147483646 w 148"/>
              <a:gd name="T3" fmla="*/ 0 h 2067"/>
              <a:gd name="T4" fmla="*/ 2147483646 w 148"/>
              <a:gd name="T5" fmla="*/ 2147483646 h 2067"/>
              <a:gd name="T6" fmla="*/ 2147483646 w 148"/>
              <a:gd name="T7" fmla="*/ 2147483646 h 2067"/>
              <a:gd name="T8" fmla="*/ 2147483646 w 148"/>
              <a:gd name="T9" fmla="*/ 2147483646 h 2067"/>
              <a:gd name="T10" fmla="*/ 2147483646 w 148"/>
              <a:gd name="T11" fmla="*/ 2147483646 h 2067"/>
              <a:gd name="T12" fmla="*/ 0 w 148"/>
              <a:gd name="T13" fmla="*/ 0 h 20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8" h="2067">
                <a:moveTo>
                  <a:pt x="0" y="0"/>
                </a:moveTo>
                <a:lnTo>
                  <a:pt x="132" y="0"/>
                </a:lnTo>
                <a:cubicBezTo>
                  <a:pt x="148" y="166"/>
                  <a:pt x="103" y="652"/>
                  <a:pt x="99" y="996"/>
                </a:cubicBezTo>
                <a:cubicBezTo>
                  <a:pt x="99" y="1524"/>
                  <a:pt x="105" y="1890"/>
                  <a:pt x="105" y="2064"/>
                </a:cubicBezTo>
                <a:cubicBezTo>
                  <a:pt x="39" y="2064"/>
                  <a:pt x="96" y="2064"/>
                  <a:pt x="27" y="2067"/>
                </a:cubicBezTo>
                <a:cubicBezTo>
                  <a:pt x="27" y="1881"/>
                  <a:pt x="28" y="1340"/>
                  <a:pt x="24" y="996"/>
                </a:cubicBezTo>
                <a:cubicBezTo>
                  <a:pt x="24" y="543"/>
                  <a:pt x="5" y="207"/>
                  <a:pt x="0" y="0"/>
                </a:cubicBez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3175">
                <a:solidFill>
                  <a:srgbClr val="FFFF00"/>
                </a:solidFill>
                <a:round/>
                <a:headEnd/>
                <a:tailEnd/>
              </a14:hiddenLine>
            </a:ext>
          </a:extLst>
        </p:spPr>
        <p:txBody>
          <a:bodyPr/>
          <a:lstStyle/>
          <a:p>
            <a:endParaRPr lang="en-US"/>
          </a:p>
        </p:txBody>
      </p:sp>
      <p:sp>
        <p:nvSpPr>
          <p:cNvPr id="37901" name="Freeform 128">
            <a:extLst>
              <a:ext uri="{FF2B5EF4-FFF2-40B4-BE49-F238E27FC236}">
                <a16:creationId xmlns:a16="http://schemas.microsoft.com/office/drawing/2014/main" id="{2BA83E48-0CCB-41A7-8313-1676B5429B96}"/>
              </a:ext>
            </a:extLst>
          </p:cNvPr>
          <p:cNvSpPr>
            <a:spLocks/>
          </p:cNvSpPr>
          <p:nvPr/>
        </p:nvSpPr>
        <p:spPr bwMode="auto">
          <a:xfrm>
            <a:off x="6778625" y="2633663"/>
            <a:ext cx="127000" cy="1806575"/>
          </a:xfrm>
          <a:custGeom>
            <a:avLst/>
            <a:gdLst>
              <a:gd name="T0" fmla="*/ 0 w 148"/>
              <a:gd name="T1" fmla="*/ 0 h 2067"/>
              <a:gd name="T2" fmla="*/ 2147483646 w 148"/>
              <a:gd name="T3" fmla="*/ 0 h 2067"/>
              <a:gd name="T4" fmla="*/ 2147483646 w 148"/>
              <a:gd name="T5" fmla="*/ 2147483646 h 2067"/>
              <a:gd name="T6" fmla="*/ 2147483646 w 148"/>
              <a:gd name="T7" fmla="*/ 2147483646 h 2067"/>
              <a:gd name="T8" fmla="*/ 2147483646 w 148"/>
              <a:gd name="T9" fmla="*/ 2147483646 h 2067"/>
              <a:gd name="T10" fmla="*/ 2147483646 w 148"/>
              <a:gd name="T11" fmla="*/ 2147483646 h 2067"/>
              <a:gd name="T12" fmla="*/ 0 w 148"/>
              <a:gd name="T13" fmla="*/ 0 h 20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8" h="2067">
                <a:moveTo>
                  <a:pt x="0" y="0"/>
                </a:moveTo>
                <a:lnTo>
                  <a:pt x="132" y="0"/>
                </a:lnTo>
                <a:cubicBezTo>
                  <a:pt x="148" y="166"/>
                  <a:pt x="103" y="652"/>
                  <a:pt x="99" y="996"/>
                </a:cubicBezTo>
                <a:cubicBezTo>
                  <a:pt x="99" y="1524"/>
                  <a:pt x="105" y="1890"/>
                  <a:pt x="105" y="2064"/>
                </a:cubicBezTo>
                <a:cubicBezTo>
                  <a:pt x="39" y="2064"/>
                  <a:pt x="96" y="2064"/>
                  <a:pt x="27" y="2067"/>
                </a:cubicBezTo>
                <a:cubicBezTo>
                  <a:pt x="27" y="1881"/>
                  <a:pt x="28" y="1340"/>
                  <a:pt x="24" y="996"/>
                </a:cubicBezTo>
                <a:cubicBezTo>
                  <a:pt x="24" y="543"/>
                  <a:pt x="5" y="207"/>
                  <a:pt x="0" y="0"/>
                </a:cubicBez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3175">
                <a:solidFill>
                  <a:srgbClr val="FFFF00"/>
                </a:solidFill>
                <a:round/>
                <a:headEnd/>
                <a:tailEnd/>
              </a14:hiddenLine>
            </a:ext>
          </a:extLst>
        </p:spPr>
        <p:txBody>
          <a:bodyPr/>
          <a:lstStyle/>
          <a:p>
            <a:endParaRPr lang="en-US"/>
          </a:p>
        </p:txBody>
      </p:sp>
      <p:sp>
        <p:nvSpPr>
          <p:cNvPr id="37902" name="Line 129">
            <a:extLst>
              <a:ext uri="{FF2B5EF4-FFF2-40B4-BE49-F238E27FC236}">
                <a16:creationId xmlns:a16="http://schemas.microsoft.com/office/drawing/2014/main" id="{F1E05B68-38C9-436E-9EDE-68D7AA1F4521}"/>
              </a:ext>
            </a:extLst>
          </p:cNvPr>
          <p:cNvSpPr>
            <a:spLocks noChangeShapeType="1"/>
          </p:cNvSpPr>
          <p:nvPr/>
        </p:nvSpPr>
        <p:spPr bwMode="auto">
          <a:xfrm>
            <a:off x="2728913" y="2828925"/>
            <a:ext cx="0" cy="2454275"/>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37903" name="Line 130">
            <a:extLst>
              <a:ext uri="{FF2B5EF4-FFF2-40B4-BE49-F238E27FC236}">
                <a16:creationId xmlns:a16="http://schemas.microsoft.com/office/drawing/2014/main" id="{3AE733D5-438C-4C98-AE24-021368EB42E9}"/>
              </a:ext>
            </a:extLst>
          </p:cNvPr>
          <p:cNvSpPr>
            <a:spLocks noChangeShapeType="1"/>
          </p:cNvSpPr>
          <p:nvPr/>
        </p:nvSpPr>
        <p:spPr bwMode="auto">
          <a:xfrm>
            <a:off x="2728913" y="2828925"/>
            <a:ext cx="1265237" cy="2454275"/>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37904" name="Line 131">
            <a:extLst>
              <a:ext uri="{FF2B5EF4-FFF2-40B4-BE49-F238E27FC236}">
                <a16:creationId xmlns:a16="http://schemas.microsoft.com/office/drawing/2014/main" id="{EF39DE01-857E-457A-AA1C-C81227218539}"/>
              </a:ext>
            </a:extLst>
          </p:cNvPr>
          <p:cNvSpPr>
            <a:spLocks noChangeShapeType="1"/>
          </p:cNvSpPr>
          <p:nvPr/>
        </p:nvSpPr>
        <p:spPr bwMode="auto">
          <a:xfrm flipH="1">
            <a:off x="1463675" y="2828925"/>
            <a:ext cx="1265238" cy="2452688"/>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37905" name="Text Box 132">
            <a:extLst>
              <a:ext uri="{FF2B5EF4-FFF2-40B4-BE49-F238E27FC236}">
                <a16:creationId xmlns:a16="http://schemas.microsoft.com/office/drawing/2014/main" id="{5E01BCEC-F370-4E18-9785-8D29D2796191}"/>
              </a:ext>
            </a:extLst>
          </p:cNvPr>
          <p:cNvSpPr txBox="1">
            <a:spLocks noChangeArrowheads="1"/>
          </p:cNvSpPr>
          <p:nvPr/>
        </p:nvSpPr>
        <p:spPr bwMode="auto">
          <a:xfrm>
            <a:off x="4181475" y="3060700"/>
            <a:ext cx="1724025" cy="17399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r>
              <a:rPr lang="en-US" altLang="en-US" sz="1800"/>
              <a:t>Waves add crest to crest &amp; trough to trough (constructive </a:t>
            </a:r>
            <a:r>
              <a:rPr lang="en-US" altLang="en-US" sz="1800">
                <a:sym typeface="Symbol" panose="05050102010706020507" pitchFamily="18" charset="2"/>
              </a:rPr>
              <a:t></a:t>
            </a:r>
            <a:r>
              <a:rPr lang="en-US" altLang="en-US" sz="1800"/>
              <a:t> light spots)</a:t>
            </a:r>
          </a:p>
        </p:txBody>
      </p:sp>
      <p:sp>
        <p:nvSpPr>
          <p:cNvPr id="37906" name="Text Box 133">
            <a:extLst>
              <a:ext uri="{FF2B5EF4-FFF2-40B4-BE49-F238E27FC236}">
                <a16:creationId xmlns:a16="http://schemas.microsoft.com/office/drawing/2014/main" id="{06BD2DA2-351E-40FC-ACB0-E0FADD24923D}"/>
              </a:ext>
            </a:extLst>
          </p:cNvPr>
          <p:cNvSpPr txBox="1">
            <a:spLocks noChangeArrowheads="1"/>
          </p:cNvSpPr>
          <p:nvPr/>
        </p:nvSpPr>
        <p:spPr bwMode="auto">
          <a:xfrm>
            <a:off x="0" y="3557588"/>
            <a:ext cx="1746250" cy="169068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r>
              <a:rPr lang="en-US" altLang="en-US" sz="1800"/>
              <a:t>Waves add crest to trough (destructive     </a:t>
            </a:r>
            <a:r>
              <a:rPr lang="en-US" altLang="en-US" sz="1800">
                <a:sym typeface="Symbol" panose="05050102010706020507" pitchFamily="18" charset="2"/>
              </a:rPr>
              <a:t></a:t>
            </a:r>
            <a:r>
              <a:rPr lang="en-US" altLang="en-US" sz="1800"/>
              <a:t> dark spots)</a:t>
            </a:r>
          </a:p>
        </p:txBody>
      </p:sp>
      <p:sp>
        <p:nvSpPr>
          <p:cNvPr id="37907" name="Line 134">
            <a:extLst>
              <a:ext uri="{FF2B5EF4-FFF2-40B4-BE49-F238E27FC236}">
                <a16:creationId xmlns:a16="http://schemas.microsoft.com/office/drawing/2014/main" id="{D00942CE-47D4-4B80-A196-6EFFDBF36EF1}"/>
              </a:ext>
            </a:extLst>
          </p:cNvPr>
          <p:cNvSpPr>
            <a:spLocks noChangeShapeType="1"/>
          </p:cNvSpPr>
          <p:nvPr/>
        </p:nvSpPr>
        <p:spPr bwMode="auto">
          <a:xfrm>
            <a:off x="2728913" y="2828925"/>
            <a:ext cx="582612" cy="2452688"/>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7908" name="Line 135">
            <a:extLst>
              <a:ext uri="{FF2B5EF4-FFF2-40B4-BE49-F238E27FC236}">
                <a16:creationId xmlns:a16="http://schemas.microsoft.com/office/drawing/2014/main" id="{9259C136-A5D7-4681-ADF2-7B9656D25BEF}"/>
              </a:ext>
            </a:extLst>
          </p:cNvPr>
          <p:cNvSpPr>
            <a:spLocks noChangeShapeType="1"/>
          </p:cNvSpPr>
          <p:nvPr/>
        </p:nvSpPr>
        <p:spPr bwMode="auto">
          <a:xfrm flipH="1">
            <a:off x="2146300" y="2828925"/>
            <a:ext cx="582613" cy="2449513"/>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7909" name="Line 136">
            <a:extLst>
              <a:ext uri="{FF2B5EF4-FFF2-40B4-BE49-F238E27FC236}">
                <a16:creationId xmlns:a16="http://schemas.microsoft.com/office/drawing/2014/main" id="{AE639424-A0CE-47A3-988F-4BFB281A76F3}"/>
              </a:ext>
            </a:extLst>
          </p:cNvPr>
          <p:cNvSpPr>
            <a:spLocks noChangeShapeType="1"/>
          </p:cNvSpPr>
          <p:nvPr/>
        </p:nvSpPr>
        <p:spPr bwMode="auto">
          <a:xfrm flipH="1">
            <a:off x="3846513" y="3962400"/>
            <a:ext cx="544512" cy="973138"/>
          </a:xfrm>
          <a:prstGeom prst="line">
            <a:avLst/>
          </a:prstGeom>
          <a:noFill/>
          <a:ln w="19050">
            <a:solidFill>
              <a:schemeClr val="bg2"/>
            </a:solidFill>
            <a:round/>
            <a:headEnd/>
            <a:tailEnd type="arrow" w="med" len="med"/>
          </a:ln>
          <a:effectLst>
            <a:outerShdw dist="28398" dir="1593903"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37910" name="Line 137">
            <a:extLst>
              <a:ext uri="{FF2B5EF4-FFF2-40B4-BE49-F238E27FC236}">
                <a16:creationId xmlns:a16="http://schemas.microsoft.com/office/drawing/2014/main" id="{8905903A-CB3F-458D-ABB0-4FBA07FACCE1}"/>
              </a:ext>
            </a:extLst>
          </p:cNvPr>
          <p:cNvSpPr>
            <a:spLocks noChangeShapeType="1"/>
          </p:cNvSpPr>
          <p:nvPr/>
        </p:nvSpPr>
        <p:spPr bwMode="auto">
          <a:xfrm flipH="1">
            <a:off x="1565275" y="3962400"/>
            <a:ext cx="2825750" cy="1112838"/>
          </a:xfrm>
          <a:prstGeom prst="line">
            <a:avLst/>
          </a:prstGeom>
          <a:noFill/>
          <a:ln w="19050">
            <a:solidFill>
              <a:schemeClr val="bg2"/>
            </a:solidFill>
            <a:round/>
            <a:headEnd/>
            <a:tailEnd type="arrow" w="med" len="med"/>
          </a:ln>
          <a:effectLst>
            <a:outerShdw dist="28398" dir="1593903"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37911" name="Line 138">
            <a:extLst>
              <a:ext uri="{FF2B5EF4-FFF2-40B4-BE49-F238E27FC236}">
                <a16:creationId xmlns:a16="http://schemas.microsoft.com/office/drawing/2014/main" id="{04559761-A75B-44EE-9068-E41050C1825B}"/>
              </a:ext>
            </a:extLst>
          </p:cNvPr>
          <p:cNvSpPr>
            <a:spLocks noChangeShapeType="1"/>
          </p:cNvSpPr>
          <p:nvPr/>
        </p:nvSpPr>
        <p:spPr bwMode="auto">
          <a:xfrm flipH="1">
            <a:off x="2735263" y="3962400"/>
            <a:ext cx="1655762" cy="1100138"/>
          </a:xfrm>
          <a:prstGeom prst="line">
            <a:avLst/>
          </a:prstGeom>
          <a:noFill/>
          <a:ln w="19050">
            <a:solidFill>
              <a:schemeClr val="bg2"/>
            </a:solidFill>
            <a:round/>
            <a:headEnd/>
            <a:tailEnd type="arrow" w="med" len="med"/>
          </a:ln>
          <a:effectLst>
            <a:outerShdw dist="28398" dir="1593903"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37912" name="Line 139">
            <a:extLst>
              <a:ext uri="{FF2B5EF4-FFF2-40B4-BE49-F238E27FC236}">
                <a16:creationId xmlns:a16="http://schemas.microsoft.com/office/drawing/2014/main" id="{F6817B9D-478F-4789-A3E0-2C6F7D370A06}"/>
              </a:ext>
            </a:extLst>
          </p:cNvPr>
          <p:cNvSpPr>
            <a:spLocks noChangeShapeType="1"/>
          </p:cNvSpPr>
          <p:nvPr/>
        </p:nvSpPr>
        <p:spPr bwMode="auto">
          <a:xfrm>
            <a:off x="1493838" y="4019550"/>
            <a:ext cx="1552575" cy="301625"/>
          </a:xfrm>
          <a:prstGeom prst="line">
            <a:avLst/>
          </a:prstGeom>
          <a:noFill/>
          <a:ln w="19050">
            <a:solidFill>
              <a:schemeClr val="bg2"/>
            </a:solidFill>
            <a:round/>
            <a:headEnd/>
            <a:tailEnd type="arrow" w="med" len="me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37913" name="Line 140">
            <a:extLst>
              <a:ext uri="{FF2B5EF4-FFF2-40B4-BE49-F238E27FC236}">
                <a16:creationId xmlns:a16="http://schemas.microsoft.com/office/drawing/2014/main" id="{1380B280-EFDE-4FAA-89A9-76AD1C5ECED1}"/>
              </a:ext>
            </a:extLst>
          </p:cNvPr>
          <p:cNvSpPr>
            <a:spLocks noChangeShapeType="1"/>
          </p:cNvSpPr>
          <p:nvPr/>
        </p:nvSpPr>
        <p:spPr bwMode="auto">
          <a:xfrm>
            <a:off x="1497013" y="4024313"/>
            <a:ext cx="820737" cy="355600"/>
          </a:xfrm>
          <a:prstGeom prst="line">
            <a:avLst/>
          </a:prstGeom>
          <a:noFill/>
          <a:ln w="19050">
            <a:solidFill>
              <a:schemeClr val="bg2"/>
            </a:solidFill>
            <a:round/>
            <a:headEnd/>
            <a:tailEnd type="arrow" w="med" len="me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grpSp>
        <p:nvGrpSpPr>
          <p:cNvPr id="37914" name="Group 141">
            <a:extLst>
              <a:ext uri="{FF2B5EF4-FFF2-40B4-BE49-F238E27FC236}">
                <a16:creationId xmlns:a16="http://schemas.microsoft.com/office/drawing/2014/main" id="{F1806EE7-CEFE-46CC-AD0B-08F7879171A7}"/>
              </a:ext>
            </a:extLst>
          </p:cNvPr>
          <p:cNvGrpSpPr>
            <a:grpSpLocks/>
          </p:cNvGrpSpPr>
          <p:nvPr/>
        </p:nvGrpSpPr>
        <p:grpSpPr bwMode="auto">
          <a:xfrm>
            <a:off x="673100" y="5467350"/>
            <a:ext cx="4108450" cy="236538"/>
            <a:chOff x="1615" y="8154"/>
            <a:chExt cx="4774" cy="275"/>
          </a:xfrm>
        </p:grpSpPr>
        <p:sp>
          <p:nvSpPr>
            <p:cNvPr id="37923" name="Rectangle 142">
              <a:extLst>
                <a:ext uri="{FF2B5EF4-FFF2-40B4-BE49-F238E27FC236}">
                  <a16:creationId xmlns:a16="http://schemas.microsoft.com/office/drawing/2014/main" id="{E6E1028A-867C-4FF7-9F1E-9893B6A27B43}"/>
                </a:ext>
              </a:extLst>
            </p:cNvPr>
            <p:cNvSpPr>
              <a:spLocks noChangeArrowheads="1"/>
            </p:cNvSpPr>
            <p:nvPr/>
          </p:nvSpPr>
          <p:spPr bwMode="auto">
            <a:xfrm>
              <a:off x="4792" y="8155"/>
              <a:ext cx="1597" cy="274"/>
            </a:xfrm>
            <a:prstGeom prst="rect">
              <a:avLst/>
            </a:prstGeom>
            <a:gradFill rotWithShape="1">
              <a:gsLst>
                <a:gs pos="0">
                  <a:srgbClr val="000000"/>
                </a:gs>
                <a:gs pos="50000">
                  <a:srgbClr val="FFFFFF"/>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37924" name="Rectangle 143">
              <a:extLst>
                <a:ext uri="{FF2B5EF4-FFF2-40B4-BE49-F238E27FC236}">
                  <a16:creationId xmlns:a16="http://schemas.microsoft.com/office/drawing/2014/main" id="{1ADBC763-A7E3-4594-9080-938F50001669}"/>
                </a:ext>
              </a:extLst>
            </p:cNvPr>
            <p:cNvSpPr>
              <a:spLocks noChangeArrowheads="1"/>
            </p:cNvSpPr>
            <p:nvPr/>
          </p:nvSpPr>
          <p:spPr bwMode="auto">
            <a:xfrm>
              <a:off x="3204" y="8155"/>
              <a:ext cx="1596" cy="274"/>
            </a:xfrm>
            <a:prstGeom prst="rect">
              <a:avLst/>
            </a:prstGeom>
            <a:gradFill rotWithShape="1">
              <a:gsLst>
                <a:gs pos="0">
                  <a:srgbClr val="000000"/>
                </a:gs>
                <a:gs pos="50000">
                  <a:srgbClr val="FFFFFF"/>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37925" name="Rectangle 144">
              <a:extLst>
                <a:ext uri="{FF2B5EF4-FFF2-40B4-BE49-F238E27FC236}">
                  <a16:creationId xmlns:a16="http://schemas.microsoft.com/office/drawing/2014/main" id="{0216BFB9-C419-441B-9662-FE5F68EE4AA0}"/>
                </a:ext>
              </a:extLst>
            </p:cNvPr>
            <p:cNvSpPr>
              <a:spLocks noChangeArrowheads="1"/>
            </p:cNvSpPr>
            <p:nvPr/>
          </p:nvSpPr>
          <p:spPr bwMode="auto">
            <a:xfrm>
              <a:off x="1615" y="8154"/>
              <a:ext cx="1597" cy="274"/>
            </a:xfrm>
            <a:prstGeom prst="rect">
              <a:avLst/>
            </a:prstGeom>
            <a:gradFill rotWithShape="1">
              <a:gsLst>
                <a:gs pos="0">
                  <a:srgbClr val="000000"/>
                </a:gs>
                <a:gs pos="50000">
                  <a:srgbClr val="FFFFFF"/>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grpSp>
      <p:sp>
        <p:nvSpPr>
          <p:cNvPr id="37915" name="Line 145">
            <a:extLst>
              <a:ext uri="{FF2B5EF4-FFF2-40B4-BE49-F238E27FC236}">
                <a16:creationId xmlns:a16="http://schemas.microsoft.com/office/drawing/2014/main" id="{7E63C905-0941-4688-B7C2-150611975F75}"/>
              </a:ext>
            </a:extLst>
          </p:cNvPr>
          <p:cNvSpPr>
            <a:spLocks noChangeShapeType="1"/>
          </p:cNvSpPr>
          <p:nvPr/>
        </p:nvSpPr>
        <p:spPr bwMode="auto">
          <a:xfrm>
            <a:off x="1090613" y="2143125"/>
            <a:ext cx="3289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16" name="Line 146">
            <a:extLst>
              <a:ext uri="{FF2B5EF4-FFF2-40B4-BE49-F238E27FC236}">
                <a16:creationId xmlns:a16="http://schemas.microsoft.com/office/drawing/2014/main" id="{A5DA3259-EA65-4371-8E91-440D8377BF61}"/>
              </a:ext>
            </a:extLst>
          </p:cNvPr>
          <p:cNvSpPr>
            <a:spLocks noChangeShapeType="1"/>
          </p:cNvSpPr>
          <p:nvPr/>
        </p:nvSpPr>
        <p:spPr bwMode="auto">
          <a:xfrm>
            <a:off x="1090613" y="2349500"/>
            <a:ext cx="3289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17" name="Line 147">
            <a:extLst>
              <a:ext uri="{FF2B5EF4-FFF2-40B4-BE49-F238E27FC236}">
                <a16:creationId xmlns:a16="http://schemas.microsoft.com/office/drawing/2014/main" id="{25BC8F77-309F-427A-9461-847DC73E731C}"/>
              </a:ext>
            </a:extLst>
          </p:cNvPr>
          <p:cNvSpPr>
            <a:spLocks noChangeShapeType="1"/>
          </p:cNvSpPr>
          <p:nvPr/>
        </p:nvSpPr>
        <p:spPr bwMode="auto">
          <a:xfrm>
            <a:off x="1090613" y="2557463"/>
            <a:ext cx="3289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18" name="Text Box 148">
            <a:extLst>
              <a:ext uri="{FF2B5EF4-FFF2-40B4-BE49-F238E27FC236}">
                <a16:creationId xmlns:a16="http://schemas.microsoft.com/office/drawing/2014/main" id="{37E21A42-B1BF-4B7E-A23E-7B1C204E5FA2}"/>
              </a:ext>
            </a:extLst>
          </p:cNvPr>
          <p:cNvSpPr txBox="1">
            <a:spLocks noChangeArrowheads="1"/>
          </p:cNvSpPr>
          <p:nvPr/>
        </p:nvSpPr>
        <p:spPr bwMode="auto">
          <a:xfrm>
            <a:off x="1085850" y="1768475"/>
            <a:ext cx="3271838" cy="44132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r>
              <a:rPr lang="en-US" altLang="en-US" sz="1800"/>
              <a:t>incoming waves</a:t>
            </a:r>
          </a:p>
        </p:txBody>
      </p:sp>
      <p:sp>
        <p:nvSpPr>
          <p:cNvPr id="37919" name="Text Box 149">
            <a:extLst>
              <a:ext uri="{FF2B5EF4-FFF2-40B4-BE49-F238E27FC236}">
                <a16:creationId xmlns:a16="http://schemas.microsoft.com/office/drawing/2014/main" id="{BDCB40BE-2C2E-4116-8763-A2ECB5564A33}"/>
              </a:ext>
            </a:extLst>
          </p:cNvPr>
          <p:cNvSpPr txBox="1">
            <a:spLocks noChangeArrowheads="1"/>
          </p:cNvSpPr>
          <p:nvPr/>
        </p:nvSpPr>
        <p:spPr bwMode="auto">
          <a:xfrm>
            <a:off x="5529263" y="1768475"/>
            <a:ext cx="3292475" cy="44132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r>
              <a:rPr lang="en-US" altLang="en-US" sz="1800"/>
              <a:t>incoming particles</a:t>
            </a:r>
          </a:p>
        </p:txBody>
      </p:sp>
      <p:sp>
        <p:nvSpPr>
          <p:cNvPr id="37920" name="Text Box 150">
            <a:extLst>
              <a:ext uri="{FF2B5EF4-FFF2-40B4-BE49-F238E27FC236}">
                <a16:creationId xmlns:a16="http://schemas.microsoft.com/office/drawing/2014/main" id="{BD250601-8652-47FA-B1BF-491C7A07171F}"/>
              </a:ext>
            </a:extLst>
          </p:cNvPr>
          <p:cNvSpPr txBox="1">
            <a:spLocks noChangeArrowheads="1"/>
          </p:cNvSpPr>
          <p:nvPr/>
        </p:nvSpPr>
        <p:spPr bwMode="auto">
          <a:xfrm>
            <a:off x="7602538" y="3070225"/>
            <a:ext cx="1357312" cy="124618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r>
              <a:rPr lang="en-US" altLang="en-US" sz="1800"/>
              <a:t>Particles pile up under each slit.</a:t>
            </a:r>
          </a:p>
        </p:txBody>
      </p:sp>
      <p:sp>
        <p:nvSpPr>
          <p:cNvPr id="37921" name="Text Box 151">
            <a:extLst>
              <a:ext uri="{FF2B5EF4-FFF2-40B4-BE49-F238E27FC236}">
                <a16:creationId xmlns:a16="http://schemas.microsoft.com/office/drawing/2014/main" id="{ACC59B1E-1489-4A98-B2F4-1290078ACEEA}"/>
              </a:ext>
            </a:extLst>
          </p:cNvPr>
          <p:cNvSpPr txBox="1">
            <a:spLocks noChangeArrowheads="1"/>
          </p:cNvSpPr>
          <p:nvPr/>
        </p:nvSpPr>
        <p:spPr bwMode="auto">
          <a:xfrm>
            <a:off x="682625" y="5681663"/>
            <a:ext cx="4103688" cy="41592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r>
              <a:rPr lang="en-US" altLang="en-US" sz="1800"/>
              <a:t>Sequence of bright and dark spots.</a:t>
            </a:r>
          </a:p>
        </p:txBody>
      </p:sp>
      <p:sp>
        <p:nvSpPr>
          <p:cNvPr id="37922" name="Text Box 152">
            <a:extLst>
              <a:ext uri="{FF2B5EF4-FFF2-40B4-BE49-F238E27FC236}">
                <a16:creationId xmlns:a16="http://schemas.microsoft.com/office/drawing/2014/main" id="{4F613352-449E-4601-94F5-365F6A61D6A3}"/>
              </a:ext>
            </a:extLst>
          </p:cNvPr>
          <p:cNvSpPr txBox="1">
            <a:spLocks noChangeArrowheads="1"/>
          </p:cNvSpPr>
          <p:nvPr/>
        </p:nvSpPr>
        <p:spPr bwMode="auto">
          <a:xfrm>
            <a:off x="5494338" y="5748338"/>
            <a:ext cx="3429000" cy="41592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r>
              <a:rPr lang="en-US" altLang="en-US" sz="1800"/>
              <a:t>Two bright spots.</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FAA776D3-5F9D-40E9-B41F-C7B7A5D5FAC2}"/>
              </a:ext>
            </a:extLst>
          </p:cNvPr>
          <p:cNvSpPr>
            <a:spLocks noGrp="1" noChangeArrowheads="1"/>
          </p:cNvSpPr>
          <p:nvPr>
            <p:ph type="title"/>
          </p:nvPr>
        </p:nvSpPr>
        <p:spPr>
          <a:xfrm>
            <a:off x="342900" y="349250"/>
            <a:ext cx="4471988" cy="1644650"/>
          </a:xfrm>
        </p:spPr>
        <p:txBody>
          <a:bodyPr/>
          <a:lstStyle/>
          <a:p>
            <a:pPr eaLnBrk="1" hangingPunct="1"/>
            <a:r>
              <a:rPr lang="en-US" altLang="en-US"/>
              <a:t>Light Acts As              A Particle</a:t>
            </a:r>
          </a:p>
        </p:txBody>
      </p:sp>
      <p:sp>
        <p:nvSpPr>
          <p:cNvPr id="39939" name="Text Box 3">
            <a:extLst>
              <a:ext uri="{FF2B5EF4-FFF2-40B4-BE49-F238E27FC236}">
                <a16:creationId xmlns:a16="http://schemas.microsoft.com/office/drawing/2014/main" id="{2A21EC3C-0044-4A43-9C37-E0BA36D729C3}"/>
              </a:ext>
            </a:extLst>
          </p:cNvPr>
          <p:cNvSpPr txBox="1">
            <a:spLocks noChangeArrowheads="1"/>
          </p:cNvSpPr>
          <p:nvPr/>
        </p:nvSpPr>
        <p:spPr bwMode="auto">
          <a:xfrm>
            <a:off x="746125" y="1992313"/>
            <a:ext cx="3635375" cy="118745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2400"/>
              <a:t>Light pushes dust out of the solar system like a stream of particles. </a:t>
            </a:r>
          </a:p>
        </p:txBody>
      </p:sp>
      <p:grpSp>
        <p:nvGrpSpPr>
          <p:cNvPr id="39940" name="Group 4">
            <a:extLst>
              <a:ext uri="{FF2B5EF4-FFF2-40B4-BE49-F238E27FC236}">
                <a16:creationId xmlns:a16="http://schemas.microsoft.com/office/drawing/2014/main" id="{C361BEBF-DB1D-47FE-B49B-C88FA7AD3E73}"/>
              </a:ext>
            </a:extLst>
          </p:cNvPr>
          <p:cNvGrpSpPr>
            <a:grpSpLocks/>
          </p:cNvGrpSpPr>
          <p:nvPr/>
        </p:nvGrpSpPr>
        <p:grpSpPr bwMode="auto">
          <a:xfrm>
            <a:off x="4827588" y="614363"/>
            <a:ext cx="3667125" cy="5715000"/>
            <a:chOff x="3041" y="387"/>
            <a:chExt cx="2310" cy="3600"/>
          </a:xfrm>
        </p:grpSpPr>
        <p:pic>
          <p:nvPicPr>
            <p:cNvPr id="39947" name="Picture 5">
              <a:extLst>
                <a:ext uri="{FF2B5EF4-FFF2-40B4-BE49-F238E27FC236}">
                  <a16:creationId xmlns:a16="http://schemas.microsoft.com/office/drawing/2014/main" id="{7D142DB8-8DD3-4595-8C01-9427C7A5A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 y="387"/>
              <a:ext cx="2310"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Text Box 6">
              <a:extLst>
                <a:ext uri="{FF2B5EF4-FFF2-40B4-BE49-F238E27FC236}">
                  <a16:creationId xmlns:a16="http://schemas.microsoft.com/office/drawing/2014/main" id="{E7590DB7-37A3-4246-91AC-FA1ABBA4B38E}"/>
                </a:ext>
              </a:extLst>
            </p:cNvPr>
            <p:cNvSpPr txBox="1">
              <a:spLocks noChangeArrowheads="1"/>
            </p:cNvSpPr>
            <p:nvPr/>
          </p:nvSpPr>
          <p:spPr bwMode="auto">
            <a:xfrm>
              <a:off x="3083" y="3524"/>
              <a:ext cx="96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1800">
                  <a:solidFill>
                    <a:schemeClr val="tx1"/>
                  </a:solidFill>
                  <a:latin typeface="Times New Roman" panose="02020603050405020304" pitchFamily="18" charset="0"/>
                </a:rPr>
                <a:t>Hale-Bopp APOD 4/1/97</a:t>
              </a:r>
            </a:p>
          </p:txBody>
        </p:sp>
      </p:grpSp>
      <p:grpSp>
        <p:nvGrpSpPr>
          <p:cNvPr id="51207" name="Group 7">
            <a:extLst>
              <a:ext uri="{FF2B5EF4-FFF2-40B4-BE49-F238E27FC236}">
                <a16:creationId xmlns:a16="http://schemas.microsoft.com/office/drawing/2014/main" id="{A9CB692F-E822-4AC0-BE6E-32AA76D36371}"/>
              </a:ext>
            </a:extLst>
          </p:cNvPr>
          <p:cNvGrpSpPr>
            <a:grpSpLocks/>
          </p:cNvGrpSpPr>
          <p:nvPr/>
        </p:nvGrpSpPr>
        <p:grpSpPr bwMode="auto">
          <a:xfrm>
            <a:off x="379413" y="2846388"/>
            <a:ext cx="5781675" cy="1793875"/>
            <a:chOff x="239" y="1793"/>
            <a:chExt cx="3642" cy="1130"/>
          </a:xfrm>
        </p:grpSpPr>
        <p:sp>
          <p:nvSpPr>
            <p:cNvPr id="39945" name="Text Box 8">
              <a:extLst>
                <a:ext uri="{FF2B5EF4-FFF2-40B4-BE49-F238E27FC236}">
                  <a16:creationId xmlns:a16="http://schemas.microsoft.com/office/drawing/2014/main" id="{F3D81F7D-7271-448E-9400-D11A73259CA3}"/>
                </a:ext>
              </a:extLst>
            </p:cNvPr>
            <p:cNvSpPr txBox="1">
              <a:spLocks noChangeArrowheads="1"/>
            </p:cNvSpPr>
            <p:nvPr/>
          </p:nvSpPr>
          <p:spPr bwMode="auto">
            <a:xfrm>
              <a:off x="239" y="2405"/>
              <a:ext cx="2167" cy="51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2400"/>
                <a:t>Ion tail shaped by solar magnetic field.</a:t>
              </a:r>
            </a:p>
          </p:txBody>
        </p:sp>
        <p:cxnSp>
          <p:nvCxnSpPr>
            <p:cNvPr id="39946" name="AutoShape 9">
              <a:extLst>
                <a:ext uri="{FF2B5EF4-FFF2-40B4-BE49-F238E27FC236}">
                  <a16:creationId xmlns:a16="http://schemas.microsoft.com/office/drawing/2014/main" id="{52E6B709-5EE6-4E56-B11D-7C2B1F5F64F4}"/>
                </a:ext>
              </a:extLst>
            </p:cNvPr>
            <p:cNvCxnSpPr>
              <a:cxnSpLocks noChangeShapeType="1"/>
            </p:cNvCxnSpPr>
            <p:nvPr/>
          </p:nvCxnSpPr>
          <p:spPr bwMode="auto">
            <a:xfrm flipV="1">
              <a:off x="2277" y="1793"/>
              <a:ext cx="1604" cy="865"/>
            </a:xfrm>
            <a:prstGeom prst="curvedConnector3">
              <a:avLst>
                <a:gd name="adj1" fmla="val 50000"/>
              </a:avLst>
            </a:prstGeom>
            <a:noFill/>
            <a:ln w="31750">
              <a:solidFill>
                <a:schemeClr val="bg2"/>
              </a:solidFill>
              <a:round/>
              <a:headEnd/>
              <a:tailEnd type="arrow" w="med" len="med"/>
            </a:ln>
            <a:effectLst>
              <a:outerShdw dist="35921" dir="2700000" algn="ctr" rotWithShape="0">
                <a:schemeClr val="bg1"/>
              </a:outerShdw>
            </a:effectLst>
            <a:extLst>
              <a:ext uri="{909E8E84-426E-40DD-AFC4-6F175D3DCCD1}">
                <a14:hiddenFill xmlns:a14="http://schemas.microsoft.com/office/drawing/2010/main">
                  <a:noFill/>
                </a14:hiddenFill>
              </a:ext>
            </a:extLst>
          </p:spPr>
        </p:cxnSp>
      </p:grpSp>
      <p:grpSp>
        <p:nvGrpSpPr>
          <p:cNvPr id="51210" name="Group 10">
            <a:extLst>
              <a:ext uri="{FF2B5EF4-FFF2-40B4-BE49-F238E27FC236}">
                <a16:creationId xmlns:a16="http://schemas.microsoft.com/office/drawing/2014/main" id="{30A55E1A-DFFE-4062-BAEB-B6C744DA953A}"/>
              </a:ext>
            </a:extLst>
          </p:cNvPr>
          <p:cNvGrpSpPr>
            <a:grpSpLocks/>
          </p:cNvGrpSpPr>
          <p:nvPr/>
        </p:nvGrpSpPr>
        <p:grpSpPr bwMode="auto">
          <a:xfrm>
            <a:off x="381000" y="3051175"/>
            <a:ext cx="6313488" cy="3341688"/>
            <a:chOff x="240" y="1922"/>
            <a:chExt cx="3977" cy="2105"/>
          </a:xfrm>
        </p:grpSpPr>
        <p:sp>
          <p:nvSpPr>
            <p:cNvPr id="39943" name="Text Box 11">
              <a:extLst>
                <a:ext uri="{FF2B5EF4-FFF2-40B4-BE49-F238E27FC236}">
                  <a16:creationId xmlns:a16="http://schemas.microsoft.com/office/drawing/2014/main" id="{11FD2145-C8D8-4049-BC45-763DE92F407E}"/>
                </a:ext>
              </a:extLst>
            </p:cNvPr>
            <p:cNvSpPr txBox="1">
              <a:spLocks noChangeArrowheads="1"/>
            </p:cNvSpPr>
            <p:nvPr/>
          </p:nvSpPr>
          <p:spPr bwMode="auto">
            <a:xfrm>
              <a:off x="240" y="3279"/>
              <a:ext cx="2167" cy="74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2400"/>
                <a:t>Dust tail shaped by sunlight pushing dust away from the sun.</a:t>
              </a:r>
            </a:p>
          </p:txBody>
        </p:sp>
        <p:cxnSp>
          <p:nvCxnSpPr>
            <p:cNvPr id="39944" name="AutoShape 12">
              <a:extLst>
                <a:ext uri="{FF2B5EF4-FFF2-40B4-BE49-F238E27FC236}">
                  <a16:creationId xmlns:a16="http://schemas.microsoft.com/office/drawing/2014/main" id="{A1D32DAA-D772-44C3-ABBC-DE890ADE1799}"/>
                </a:ext>
              </a:extLst>
            </p:cNvPr>
            <p:cNvCxnSpPr>
              <a:cxnSpLocks noChangeShapeType="1"/>
              <a:stCxn id="39943" idx="3"/>
            </p:cNvCxnSpPr>
            <p:nvPr/>
          </p:nvCxnSpPr>
          <p:spPr bwMode="auto">
            <a:xfrm flipV="1">
              <a:off x="2407" y="1922"/>
              <a:ext cx="1810" cy="1731"/>
            </a:xfrm>
            <a:prstGeom prst="curvedConnector3">
              <a:avLst>
                <a:gd name="adj1" fmla="val 49944"/>
              </a:avLst>
            </a:prstGeom>
            <a:noFill/>
            <a:ln w="31750">
              <a:solidFill>
                <a:schemeClr val="bg2"/>
              </a:solidFill>
              <a:round/>
              <a:headEnd/>
              <a:tailEnd type="arrow" w="med" len="med"/>
            </a:ln>
            <a:effectLst>
              <a:outerShdw dist="35921" dir="2700000" algn="ctr" rotWithShape="0">
                <a:schemeClr val="bg1"/>
              </a:outerShdw>
            </a:effectLst>
            <a:extLst>
              <a:ext uri="{909E8E84-426E-40DD-AFC4-6F175D3DCCD1}">
                <a14:hiddenFill xmlns:a14="http://schemas.microsoft.com/office/drawing/2010/main">
                  <a:noFill/>
                </a14:hiddenFill>
              </a:ext>
            </a:extLst>
          </p:spPr>
        </p:cxn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1207"/>
                                        </p:tgtEl>
                                        <p:attrNameLst>
                                          <p:attrName>style.visibility</p:attrName>
                                        </p:attrNameLst>
                                      </p:cBhvr>
                                      <p:to>
                                        <p:strVal val="visible"/>
                                      </p:to>
                                    </p:set>
                                    <p:anim calcmode="lin" valueType="num">
                                      <p:cBhvr additive="base">
                                        <p:cTn id="7" dur="1000" fill="hold"/>
                                        <p:tgtEl>
                                          <p:spTgt spid="51207"/>
                                        </p:tgtEl>
                                        <p:attrNameLst>
                                          <p:attrName>ppt_x</p:attrName>
                                        </p:attrNameLst>
                                      </p:cBhvr>
                                      <p:tavLst>
                                        <p:tav tm="0">
                                          <p:val>
                                            <p:strVal val="0-#ppt_w/2"/>
                                          </p:val>
                                        </p:tav>
                                        <p:tav tm="100000">
                                          <p:val>
                                            <p:strVal val="#ppt_x"/>
                                          </p:val>
                                        </p:tav>
                                      </p:tavLst>
                                    </p:anim>
                                    <p:anim calcmode="lin" valueType="num">
                                      <p:cBhvr additive="base">
                                        <p:cTn id="8" dur="1000" fill="hold"/>
                                        <p:tgtEl>
                                          <p:spTgt spid="5120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210"/>
                                        </p:tgtEl>
                                        <p:attrNameLst>
                                          <p:attrName>style.visibility</p:attrName>
                                        </p:attrNameLst>
                                      </p:cBhvr>
                                      <p:to>
                                        <p:strVal val="visible"/>
                                      </p:to>
                                    </p:set>
                                    <p:anim calcmode="lin" valueType="num">
                                      <p:cBhvr additive="base">
                                        <p:cTn id="13" dur="1000" fill="hold"/>
                                        <p:tgtEl>
                                          <p:spTgt spid="51210"/>
                                        </p:tgtEl>
                                        <p:attrNameLst>
                                          <p:attrName>ppt_x</p:attrName>
                                        </p:attrNameLst>
                                      </p:cBhvr>
                                      <p:tavLst>
                                        <p:tav tm="0">
                                          <p:val>
                                            <p:strVal val="#ppt_x"/>
                                          </p:val>
                                        </p:tav>
                                        <p:tav tm="100000">
                                          <p:val>
                                            <p:strVal val="#ppt_x"/>
                                          </p:val>
                                        </p:tav>
                                      </p:tavLst>
                                    </p:anim>
                                    <p:anim calcmode="lin" valueType="num">
                                      <p:cBhvr additive="base">
                                        <p:cTn id="14" dur="1000" fill="hold"/>
                                        <p:tgtEl>
                                          <p:spTgt spid="51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01F8608D-7872-47CC-8C3B-E406AFDB9514}"/>
              </a:ext>
            </a:extLst>
          </p:cNvPr>
          <p:cNvSpPr>
            <a:spLocks noGrp="1" noChangeArrowheads="1"/>
          </p:cNvSpPr>
          <p:nvPr>
            <p:ph type="title"/>
          </p:nvPr>
        </p:nvSpPr>
        <p:spPr>
          <a:noFill/>
        </p:spPr>
        <p:txBody>
          <a:bodyPr/>
          <a:lstStyle/>
          <a:p>
            <a:pPr eaLnBrk="1" hangingPunct="1"/>
            <a:r>
              <a:rPr lang="en-US" altLang="en-US"/>
              <a:t>Wave-Particle Duality</a:t>
            </a:r>
          </a:p>
        </p:txBody>
      </p:sp>
      <p:sp>
        <p:nvSpPr>
          <p:cNvPr id="40963" name="Text Box 3">
            <a:extLst>
              <a:ext uri="{FF2B5EF4-FFF2-40B4-BE49-F238E27FC236}">
                <a16:creationId xmlns:a16="http://schemas.microsoft.com/office/drawing/2014/main" id="{C0F39BA2-1538-4D57-A8AA-8C32D52632FC}"/>
              </a:ext>
            </a:extLst>
          </p:cNvPr>
          <p:cNvSpPr txBox="1">
            <a:spLocks noChangeArrowheads="1"/>
          </p:cNvSpPr>
          <p:nvPr/>
        </p:nvSpPr>
        <p:spPr bwMode="auto">
          <a:xfrm>
            <a:off x="439738" y="1116013"/>
            <a:ext cx="8294687" cy="384175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293688">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636588">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eaLnBrk="1" hangingPunct="1">
              <a:spcBef>
                <a:spcPct val="50000"/>
              </a:spcBef>
              <a:buFontTx/>
              <a:buNone/>
            </a:pPr>
            <a:r>
              <a:rPr lang="en-US" altLang="en-US" sz="3600"/>
              <a:t>Light is a wave </a:t>
            </a:r>
            <a:r>
              <a:rPr lang="en-US" altLang="en-US" sz="3600">
                <a:solidFill>
                  <a:srgbClr val="FF3300"/>
                </a:solidFill>
              </a:rPr>
              <a:t>AND</a:t>
            </a:r>
            <a:r>
              <a:rPr lang="en-US" altLang="en-US" sz="3600"/>
              <a:t> a particle!</a:t>
            </a:r>
          </a:p>
          <a:p>
            <a:pPr lvl="1" eaLnBrk="1" hangingPunct="1">
              <a:spcBef>
                <a:spcPct val="25000"/>
              </a:spcBef>
            </a:pPr>
            <a:r>
              <a:rPr lang="en-US" altLang="en-US"/>
              <a:t> Exists as both natures …</a:t>
            </a:r>
          </a:p>
          <a:p>
            <a:pPr lvl="4" eaLnBrk="1" hangingPunct="1">
              <a:spcBef>
                <a:spcPct val="25000"/>
              </a:spcBef>
              <a:buFont typeface="Webdings" panose="05030102010509060703" pitchFamily="18" charset="2"/>
              <a:buNone/>
            </a:pPr>
            <a:r>
              <a:rPr lang="en-US" altLang="en-US" sz="2800"/>
              <a:t>	until it interacts with matter.</a:t>
            </a:r>
          </a:p>
          <a:p>
            <a:pPr lvl="1" eaLnBrk="1" hangingPunct="1">
              <a:spcBef>
                <a:spcPct val="25000"/>
              </a:spcBef>
            </a:pPr>
            <a:r>
              <a:rPr lang="en-US" altLang="en-US"/>
              <a:t> Manifests one nature</a:t>
            </a:r>
          </a:p>
          <a:p>
            <a:pPr lvl="4" eaLnBrk="1" hangingPunct="1">
              <a:spcBef>
                <a:spcPct val="25000"/>
              </a:spcBef>
              <a:buFont typeface="Webdings" panose="05030102010509060703" pitchFamily="18" charset="2"/>
              <a:buNone/>
            </a:pPr>
            <a:r>
              <a:rPr lang="en-US" altLang="en-US" sz="2800"/>
              <a:t>	appropriate to the interaction.</a:t>
            </a:r>
          </a:p>
          <a:p>
            <a:pPr lvl="2" eaLnBrk="1" hangingPunct="1">
              <a:spcBef>
                <a:spcPct val="25000"/>
              </a:spcBef>
            </a:pPr>
            <a:r>
              <a:rPr lang="en-US" altLang="en-US" sz="2800"/>
              <a:t> Becomes a particle hitting comet dust.</a:t>
            </a:r>
          </a:p>
          <a:p>
            <a:pPr lvl="2" eaLnBrk="1" hangingPunct="1">
              <a:spcBef>
                <a:spcPct val="25000"/>
              </a:spcBef>
            </a:pPr>
            <a:r>
              <a:rPr lang="en-US" altLang="en-US" sz="2800"/>
              <a:t> Becomes a wave passing through a slit.</a:t>
            </a:r>
          </a:p>
        </p:txBody>
      </p:sp>
      <p:sp>
        <p:nvSpPr>
          <p:cNvPr id="40964" name="Text Box 4">
            <a:extLst>
              <a:ext uri="{FF2B5EF4-FFF2-40B4-BE49-F238E27FC236}">
                <a16:creationId xmlns:a16="http://schemas.microsoft.com/office/drawing/2014/main" id="{010FAFDE-4A43-4D24-B328-6A89C5C212C0}"/>
              </a:ext>
            </a:extLst>
          </p:cNvPr>
          <p:cNvSpPr txBox="1">
            <a:spLocks noChangeArrowheads="1"/>
          </p:cNvSpPr>
          <p:nvPr/>
        </p:nvSpPr>
        <p:spPr bwMode="auto">
          <a:xfrm>
            <a:off x="407988" y="5510213"/>
            <a:ext cx="8245475" cy="1006475"/>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eaLnBrk="1" hangingPunct="1">
              <a:spcBef>
                <a:spcPct val="0"/>
              </a:spcBef>
              <a:buFontTx/>
              <a:buNone/>
            </a:pPr>
            <a:r>
              <a:rPr lang="en-US" altLang="en-US" sz="3000" i="1">
                <a:solidFill>
                  <a:schemeClr val="tx1"/>
                </a:solidFill>
              </a:rPr>
              <a:t>How can it be BOTH at ONCE?</a:t>
            </a:r>
          </a:p>
          <a:p>
            <a:pPr algn="r" eaLnBrk="1" hangingPunct="1">
              <a:spcBef>
                <a:spcPct val="0"/>
              </a:spcBef>
              <a:buFontTx/>
              <a:buNone/>
            </a:pPr>
            <a:r>
              <a:rPr lang="en-US" altLang="en-US" sz="3000" i="1">
                <a:solidFill>
                  <a:schemeClr val="tx1"/>
                </a:solidFill>
              </a:rPr>
              <a:t>We don’t know … but it is!</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A87D287-0236-455F-9841-44D6074F7F30}"/>
              </a:ext>
            </a:extLst>
          </p:cNvPr>
          <p:cNvSpPr>
            <a:spLocks noGrp="1" noChangeArrowheads="1"/>
          </p:cNvSpPr>
          <p:nvPr>
            <p:ph type="title"/>
          </p:nvPr>
        </p:nvSpPr>
        <p:spPr>
          <a:xfrm>
            <a:off x="0" y="0"/>
            <a:ext cx="9144000" cy="822325"/>
          </a:xfrm>
        </p:spPr>
        <p:txBody>
          <a:bodyPr/>
          <a:lstStyle/>
          <a:p>
            <a:pPr eaLnBrk="1" hangingPunct="1"/>
            <a:r>
              <a:rPr lang="en-US" altLang="en-US"/>
              <a:t>Wave-Particle Duality</a:t>
            </a:r>
          </a:p>
        </p:txBody>
      </p:sp>
      <p:sp>
        <p:nvSpPr>
          <p:cNvPr id="41987" name="Rectangle 3">
            <a:extLst>
              <a:ext uri="{FF2B5EF4-FFF2-40B4-BE49-F238E27FC236}">
                <a16:creationId xmlns:a16="http://schemas.microsoft.com/office/drawing/2014/main" id="{369E612C-D320-4C2D-835C-60026026C98C}"/>
              </a:ext>
            </a:extLst>
          </p:cNvPr>
          <p:cNvSpPr>
            <a:spLocks noGrp="1" noChangeArrowheads="1"/>
          </p:cNvSpPr>
          <p:nvPr>
            <p:ph type="body" idx="1"/>
          </p:nvPr>
        </p:nvSpPr>
        <p:spPr>
          <a:xfrm>
            <a:off x="336550" y="822325"/>
            <a:ext cx="8469313" cy="5864225"/>
          </a:xfrm>
          <a:noFill/>
          <a:effectLst>
            <a:outerShdw dist="45791" dir="3378596" algn="ctr" rotWithShape="0">
              <a:schemeClr val="bg1"/>
            </a:outerShdw>
          </a:effectLst>
        </p:spPr>
        <p:txBody>
          <a:bodyPr/>
          <a:lstStyle/>
          <a:p>
            <a:pPr marL="171450" indent="-171450" eaLnBrk="1" hangingPunct="1"/>
            <a:r>
              <a:rPr lang="en-US" altLang="en-US"/>
              <a:t> Electrons act like particles</a:t>
            </a:r>
          </a:p>
          <a:p>
            <a:pPr marL="512763" lvl="1" indent="-171450" eaLnBrk="1" hangingPunct="1"/>
            <a:r>
              <a:rPr lang="en-US" altLang="en-US"/>
              <a:t> sweeping e</a:t>
            </a:r>
            <a:r>
              <a:rPr lang="en-US" altLang="en-US" baseline="30000"/>
              <a:t>-</a:t>
            </a:r>
            <a:r>
              <a:rPr lang="en-US" altLang="en-US"/>
              <a:t> beam creates TV pictures </a:t>
            </a:r>
          </a:p>
          <a:p>
            <a:pPr marL="854075" lvl="2" indent="-171450" eaLnBrk="1" hangingPunct="1"/>
            <a:r>
              <a:rPr lang="en-US" altLang="en-US"/>
              <a:t> e</a:t>
            </a:r>
            <a:r>
              <a:rPr lang="en-US" altLang="en-US" baseline="30000"/>
              <a:t>-</a:t>
            </a:r>
            <a:r>
              <a:rPr lang="en-US" altLang="en-US"/>
              <a:t>’s collide with phosphorescent molecules</a:t>
            </a:r>
          </a:p>
          <a:p>
            <a:pPr marL="854075" lvl="2" indent="-171450" eaLnBrk="1" hangingPunct="1"/>
            <a:r>
              <a:rPr lang="en-US" altLang="en-US"/>
              <a:t> knock molecules into excited state</a:t>
            </a:r>
          </a:p>
          <a:p>
            <a:pPr marL="854075" lvl="2" indent="-171450" eaLnBrk="1" hangingPunct="1"/>
            <a:r>
              <a:rPr lang="en-US" altLang="en-US"/>
              <a:t> light emitted when molecule falls to lower state</a:t>
            </a:r>
          </a:p>
        </p:txBody>
      </p:sp>
      <p:pic>
        <p:nvPicPr>
          <p:cNvPr id="41988" name="Picture 4">
            <a:extLst>
              <a:ext uri="{FF2B5EF4-FFF2-40B4-BE49-F238E27FC236}">
                <a16:creationId xmlns:a16="http://schemas.microsoft.com/office/drawing/2014/main" id="{083614DE-4F70-4408-A382-4F60641E4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563" y="3335338"/>
            <a:ext cx="3444875"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253056D-C724-4292-B2A0-4D421C4B7F25}"/>
              </a:ext>
            </a:extLst>
          </p:cNvPr>
          <p:cNvSpPr>
            <a:spLocks noGrp="1" noChangeArrowheads="1"/>
          </p:cNvSpPr>
          <p:nvPr>
            <p:ph type="body" idx="1"/>
          </p:nvPr>
        </p:nvSpPr>
        <p:spPr>
          <a:xfrm>
            <a:off x="200025" y="1052513"/>
            <a:ext cx="8415338" cy="5570537"/>
          </a:xfrm>
          <a:effectLst/>
        </p:spPr>
        <p:txBody>
          <a:bodyPr/>
          <a:lstStyle/>
          <a:p>
            <a:pPr marL="173038" indent="-173038" eaLnBrk="1" hangingPunct="1">
              <a:defRPr/>
            </a:pPr>
            <a:r>
              <a:rPr lang="en-US" altLang="en-US" dirty="0"/>
              <a:t> Electrons act like waves</a:t>
            </a:r>
          </a:p>
          <a:p>
            <a:pPr marL="517525" lvl="1" indent="-173038" eaLnBrk="1" hangingPunct="1">
              <a:defRPr/>
            </a:pPr>
            <a:r>
              <a:rPr lang="en-US" altLang="en-US" dirty="0"/>
              <a:t> Quantum Tunneling</a:t>
            </a:r>
          </a:p>
          <a:p>
            <a:pPr marL="862013" lvl="2" indent="-173038" eaLnBrk="1" hangingPunct="1">
              <a:defRPr/>
            </a:pPr>
            <a:r>
              <a:rPr lang="en-US" altLang="en-US" dirty="0"/>
              <a:t> Energy barrier</a:t>
            </a:r>
            <a:r>
              <a:rPr lang="en-US" altLang="en-US" sz="2000" dirty="0"/>
              <a:t> (insulator)</a:t>
            </a:r>
          </a:p>
          <a:p>
            <a:pPr marL="1206500" lvl="3" indent="-173038" eaLnBrk="1" hangingPunct="1">
              <a:defRPr/>
            </a:pPr>
            <a:r>
              <a:rPr lang="en-US" altLang="en-US" dirty="0"/>
              <a:t> reflects particles</a:t>
            </a:r>
          </a:p>
          <a:p>
            <a:pPr marL="1206500" lvl="3" indent="-173038" eaLnBrk="1" hangingPunct="1">
              <a:defRPr/>
            </a:pPr>
            <a:r>
              <a:rPr lang="en-US" altLang="en-US" dirty="0"/>
              <a:t> waves penetrate</a:t>
            </a:r>
          </a:p>
          <a:p>
            <a:pPr marL="1536700" lvl="4" indent="-158750" eaLnBrk="1" hangingPunct="1">
              <a:defRPr/>
            </a:pPr>
            <a:r>
              <a:rPr lang="en-US" altLang="en-US" dirty="0"/>
              <a:t> waves exist everywhere                                                                     	… can find position beyond barrier</a:t>
            </a:r>
          </a:p>
          <a:p>
            <a:pPr marL="1206500" lvl="3" indent="-173038" eaLnBrk="1" hangingPunct="1">
              <a:defRPr/>
            </a:pPr>
            <a:endParaRPr lang="en-US" altLang="en-US" dirty="0"/>
          </a:p>
          <a:p>
            <a:pPr marL="1536700" lvl="4" indent="-158750" eaLnBrk="1" hangingPunct="1">
              <a:defRPr/>
            </a:pPr>
            <a:r>
              <a:rPr lang="en-US" altLang="en-US" dirty="0"/>
              <a:t> like oranges spontaneously </a:t>
            </a:r>
          </a:p>
          <a:p>
            <a:pPr marL="1536700" lvl="4" indent="-158750" eaLnBrk="1" hangingPunct="1">
              <a:buFont typeface="Webdings" panose="05030102010509060703" pitchFamily="18" charset="2"/>
              <a:buNone/>
              <a:defRPr/>
            </a:pPr>
            <a:r>
              <a:rPr lang="en-US" altLang="en-US" dirty="0"/>
              <a:t>		leaving fruit bowl</a:t>
            </a:r>
          </a:p>
          <a:p>
            <a:pPr marL="1536700" lvl="4" indent="-158750" eaLnBrk="1" hangingPunct="1">
              <a:defRPr/>
            </a:pPr>
            <a:r>
              <a:rPr lang="en-US" altLang="en-US" dirty="0"/>
              <a:t> but oranges are too big!</a:t>
            </a:r>
          </a:p>
          <a:p>
            <a:pPr marL="1377950" lvl="4" indent="0" eaLnBrk="1" hangingPunct="1">
              <a:buFont typeface="Webdings" panose="05030102010509060703" pitchFamily="18" charset="2"/>
              <a:buNone/>
              <a:defRPr/>
            </a:pPr>
            <a:r>
              <a:rPr lang="en-US" altLang="en-US" dirty="0"/>
              <a:t>		… only subatomic particles do this!</a:t>
            </a:r>
          </a:p>
          <a:p>
            <a:pPr marL="512763" lvl="1" indent="-158750" eaLnBrk="1" hangingPunct="1">
              <a:defRPr/>
            </a:pPr>
            <a:r>
              <a:rPr lang="en-US" altLang="en-US" dirty="0"/>
              <a:t> Used in Flash memory (cell phones!)</a:t>
            </a:r>
          </a:p>
          <a:p>
            <a:pPr marL="1536700" lvl="4" indent="-158750" eaLnBrk="1" hangingPunct="1">
              <a:defRPr/>
            </a:pPr>
            <a:endParaRPr lang="en-US" altLang="en-US" dirty="0"/>
          </a:p>
          <a:p>
            <a:pPr marL="1536700" lvl="4" indent="-158750" eaLnBrk="1" hangingPunct="1">
              <a:buFont typeface="Webdings" panose="05030102010509060703" pitchFamily="18" charset="2"/>
              <a:buNone/>
              <a:defRPr/>
            </a:pPr>
            <a:r>
              <a:rPr lang="en-US" altLang="en-US" dirty="0"/>
              <a:t>	   	</a:t>
            </a:r>
          </a:p>
        </p:txBody>
      </p:sp>
      <p:grpSp>
        <p:nvGrpSpPr>
          <p:cNvPr id="54275" name="Group 3">
            <a:extLst>
              <a:ext uri="{FF2B5EF4-FFF2-40B4-BE49-F238E27FC236}">
                <a16:creationId xmlns:a16="http://schemas.microsoft.com/office/drawing/2014/main" id="{174E435D-8581-47AA-A3AA-12A501EDA517}"/>
              </a:ext>
            </a:extLst>
          </p:cNvPr>
          <p:cNvGrpSpPr>
            <a:grpSpLocks/>
          </p:cNvGrpSpPr>
          <p:nvPr/>
        </p:nvGrpSpPr>
        <p:grpSpPr bwMode="auto">
          <a:xfrm>
            <a:off x="7140575" y="3068638"/>
            <a:ext cx="1462088" cy="652462"/>
            <a:chOff x="4640" y="1933"/>
            <a:chExt cx="921" cy="411"/>
          </a:xfrm>
        </p:grpSpPr>
        <p:sp>
          <p:nvSpPr>
            <p:cNvPr id="43040" name="Freeform 4">
              <a:extLst>
                <a:ext uri="{FF2B5EF4-FFF2-40B4-BE49-F238E27FC236}">
                  <a16:creationId xmlns:a16="http://schemas.microsoft.com/office/drawing/2014/main" id="{C028BDF4-67D0-4FA2-A344-856511DC28EE}"/>
                </a:ext>
              </a:extLst>
            </p:cNvPr>
            <p:cNvSpPr>
              <a:spLocks/>
            </p:cNvSpPr>
            <p:nvPr/>
          </p:nvSpPr>
          <p:spPr bwMode="auto">
            <a:xfrm>
              <a:off x="4640" y="1991"/>
              <a:ext cx="921" cy="217"/>
            </a:xfrm>
            <a:custGeom>
              <a:avLst/>
              <a:gdLst>
                <a:gd name="T0" fmla="*/ 136 w 1739"/>
                <a:gd name="T1" fmla="*/ 16 h 410"/>
                <a:gd name="T2" fmla="*/ 122 w 1739"/>
                <a:gd name="T3" fmla="*/ 22 h 410"/>
                <a:gd name="T4" fmla="*/ 91 w 1739"/>
                <a:gd name="T5" fmla="*/ 30 h 410"/>
                <a:gd name="T6" fmla="*/ 46 w 1739"/>
                <a:gd name="T7" fmla="*/ 30 h 410"/>
                <a:gd name="T8" fmla="*/ 1 w 1739"/>
                <a:gd name="T9" fmla="*/ 16 h 410"/>
                <a:gd name="T10" fmla="*/ 46 w 1739"/>
                <a:gd name="T11" fmla="*/ 2 h 410"/>
                <a:gd name="T12" fmla="*/ 92 w 1739"/>
                <a:gd name="T13" fmla="*/ 2 h 410"/>
                <a:gd name="T14" fmla="*/ 137 w 1739"/>
                <a:gd name="T15" fmla="*/ 16 h 4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39" h="410">
                  <a:moveTo>
                    <a:pt x="1733" y="207"/>
                  </a:moveTo>
                  <a:cubicBezTo>
                    <a:pt x="1703" y="219"/>
                    <a:pt x="1650" y="250"/>
                    <a:pt x="1553" y="279"/>
                  </a:cubicBezTo>
                  <a:cubicBezTo>
                    <a:pt x="1456" y="308"/>
                    <a:pt x="1314" y="367"/>
                    <a:pt x="1151" y="384"/>
                  </a:cubicBezTo>
                  <a:cubicBezTo>
                    <a:pt x="988" y="401"/>
                    <a:pt x="766" y="410"/>
                    <a:pt x="575" y="381"/>
                  </a:cubicBezTo>
                  <a:cubicBezTo>
                    <a:pt x="384" y="352"/>
                    <a:pt x="0" y="268"/>
                    <a:pt x="2" y="210"/>
                  </a:cubicBezTo>
                  <a:cubicBezTo>
                    <a:pt x="4" y="152"/>
                    <a:pt x="396" y="60"/>
                    <a:pt x="590" y="30"/>
                  </a:cubicBezTo>
                  <a:cubicBezTo>
                    <a:pt x="784" y="0"/>
                    <a:pt x="975" y="1"/>
                    <a:pt x="1166" y="30"/>
                  </a:cubicBezTo>
                  <a:cubicBezTo>
                    <a:pt x="1357" y="59"/>
                    <a:pt x="1643" y="175"/>
                    <a:pt x="1739" y="204"/>
                  </a:cubicBezTo>
                </a:path>
              </a:pathLst>
            </a:custGeom>
            <a:solidFill>
              <a:schemeClr val="tx1"/>
            </a:solidFill>
            <a:ln w="1270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3041" name="Oval 5">
              <a:extLst>
                <a:ext uri="{FF2B5EF4-FFF2-40B4-BE49-F238E27FC236}">
                  <a16:creationId xmlns:a16="http://schemas.microsoft.com/office/drawing/2014/main" id="{10517985-D313-4E2B-A342-78514F53928A}"/>
                </a:ext>
              </a:extLst>
            </p:cNvPr>
            <p:cNvSpPr>
              <a:spLocks noChangeArrowheads="1"/>
            </p:cNvSpPr>
            <p:nvPr/>
          </p:nvSpPr>
          <p:spPr bwMode="auto">
            <a:xfrm>
              <a:off x="5098" y="1937"/>
              <a:ext cx="270" cy="250"/>
            </a:xfrm>
            <a:prstGeom prst="ellipse">
              <a:avLst/>
            </a:prstGeom>
            <a:solidFill>
              <a:srgbClr val="FF6600"/>
            </a:solidFill>
            <a:ln w="12700" algn="ctr">
              <a:solidFill>
                <a:srgbClr val="9933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43042" name="Oval 6">
              <a:extLst>
                <a:ext uri="{FF2B5EF4-FFF2-40B4-BE49-F238E27FC236}">
                  <a16:creationId xmlns:a16="http://schemas.microsoft.com/office/drawing/2014/main" id="{F05CD186-043D-4BFD-9E9B-AA62EC4E1998}"/>
                </a:ext>
              </a:extLst>
            </p:cNvPr>
            <p:cNvSpPr>
              <a:spLocks noChangeArrowheads="1"/>
            </p:cNvSpPr>
            <p:nvPr/>
          </p:nvSpPr>
          <p:spPr bwMode="auto">
            <a:xfrm>
              <a:off x="4823" y="1933"/>
              <a:ext cx="270" cy="250"/>
            </a:xfrm>
            <a:prstGeom prst="ellipse">
              <a:avLst/>
            </a:prstGeom>
            <a:solidFill>
              <a:srgbClr val="FF6600"/>
            </a:solidFill>
            <a:ln w="12700" algn="ctr">
              <a:solidFill>
                <a:srgbClr val="9933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43043" name="Oval 7">
              <a:extLst>
                <a:ext uri="{FF2B5EF4-FFF2-40B4-BE49-F238E27FC236}">
                  <a16:creationId xmlns:a16="http://schemas.microsoft.com/office/drawing/2014/main" id="{C871FBF8-AC30-4713-A44D-680E621341B4}"/>
                </a:ext>
              </a:extLst>
            </p:cNvPr>
            <p:cNvSpPr>
              <a:spLocks noChangeArrowheads="1"/>
            </p:cNvSpPr>
            <p:nvPr/>
          </p:nvSpPr>
          <p:spPr bwMode="auto">
            <a:xfrm>
              <a:off x="5253" y="2030"/>
              <a:ext cx="270" cy="250"/>
            </a:xfrm>
            <a:prstGeom prst="ellipse">
              <a:avLst/>
            </a:prstGeom>
            <a:solidFill>
              <a:srgbClr val="FF6600"/>
            </a:solidFill>
            <a:ln w="12700" algn="ctr">
              <a:solidFill>
                <a:srgbClr val="9933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43044" name="Oval 8">
              <a:extLst>
                <a:ext uri="{FF2B5EF4-FFF2-40B4-BE49-F238E27FC236}">
                  <a16:creationId xmlns:a16="http://schemas.microsoft.com/office/drawing/2014/main" id="{77F8F562-39CF-4EF9-840E-6F5D4410F650}"/>
                </a:ext>
              </a:extLst>
            </p:cNvPr>
            <p:cNvSpPr>
              <a:spLocks noChangeArrowheads="1"/>
            </p:cNvSpPr>
            <p:nvPr/>
          </p:nvSpPr>
          <p:spPr bwMode="auto">
            <a:xfrm>
              <a:off x="5018" y="2094"/>
              <a:ext cx="270" cy="250"/>
            </a:xfrm>
            <a:prstGeom prst="ellipse">
              <a:avLst/>
            </a:prstGeom>
            <a:solidFill>
              <a:srgbClr val="FF6600"/>
            </a:solidFill>
            <a:ln w="12700" algn="ctr">
              <a:solidFill>
                <a:srgbClr val="9933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43045" name="Oval 9">
              <a:extLst>
                <a:ext uri="{FF2B5EF4-FFF2-40B4-BE49-F238E27FC236}">
                  <a16:creationId xmlns:a16="http://schemas.microsoft.com/office/drawing/2014/main" id="{A953B0BA-0EBC-487B-AE4E-6B4F2468C69A}"/>
                </a:ext>
              </a:extLst>
            </p:cNvPr>
            <p:cNvSpPr>
              <a:spLocks noChangeArrowheads="1"/>
            </p:cNvSpPr>
            <p:nvPr/>
          </p:nvSpPr>
          <p:spPr bwMode="auto">
            <a:xfrm>
              <a:off x="4676" y="2045"/>
              <a:ext cx="270" cy="249"/>
            </a:xfrm>
            <a:prstGeom prst="ellipse">
              <a:avLst/>
            </a:prstGeom>
            <a:solidFill>
              <a:srgbClr val="FF6600"/>
            </a:solidFill>
            <a:ln w="12700" algn="ctr">
              <a:solidFill>
                <a:srgbClr val="9933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grpSp>
      <p:sp>
        <p:nvSpPr>
          <p:cNvPr id="43012" name="Rectangle 10">
            <a:extLst>
              <a:ext uri="{FF2B5EF4-FFF2-40B4-BE49-F238E27FC236}">
                <a16:creationId xmlns:a16="http://schemas.microsoft.com/office/drawing/2014/main" id="{E8274358-AD69-4CDC-990C-BE4C1887A1A4}"/>
              </a:ext>
            </a:extLst>
          </p:cNvPr>
          <p:cNvSpPr>
            <a:spLocks noGrp="1" noChangeArrowheads="1"/>
          </p:cNvSpPr>
          <p:nvPr>
            <p:ph type="title"/>
          </p:nvPr>
        </p:nvSpPr>
        <p:spPr>
          <a:xfrm>
            <a:off x="0" y="0"/>
            <a:ext cx="9144000" cy="822325"/>
          </a:xfrm>
        </p:spPr>
        <p:txBody>
          <a:bodyPr/>
          <a:lstStyle/>
          <a:p>
            <a:pPr eaLnBrk="1" hangingPunct="1"/>
            <a:r>
              <a:rPr lang="en-US" altLang="en-US"/>
              <a:t>Wave-Particle Duality</a:t>
            </a:r>
          </a:p>
        </p:txBody>
      </p:sp>
      <p:grpSp>
        <p:nvGrpSpPr>
          <p:cNvPr id="54283" name="Group 11">
            <a:extLst>
              <a:ext uri="{FF2B5EF4-FFF2-40B4-BE49-F238E27FC236}">
                <a16:creationId xmlns:a16="http://schemas.microsoft.com/office/drawing/2014/main" id="{57D8C663-376B-4A1F-8084-CE867B77C9F6}"/>
              </a:ext>
            </a:extLst>
          </p:cNvPr>
          <p:cNvGrpSpPr>
            <a:grpSpLocks/>
          </p:cNvGrpSpPr>
          <p:nvPr/>
        </p:nvGrpSpPr>
        <p:grpSpPr bwMode="auto">
          <a:xfrm>
            <a:off x="5483225" y="1049338"/>
            <a:ext cx="3419475" cy="1811337"/>
            <a:chOff x="3454" y="661"/>
            <a:chExt cx="2154" cy="1141"/>
          </a:xfrm>
        </p:grpSpPr>
        <p:sp>
          <p:nvSpPr>
            <p:cNvPr id="43038" name="Rectangle 12">
              <a:extLst>
                <a:ext uri="{FF2B5EF4-FFF2-40B4-BE49-F238E27FC236}">
                  <a16:creationId xmlns:a16="http://schemas.microsoft.com/office/drawing/2014/main" id="{455D3287-5774-477B-A223-3C35FB540ACA}"/>
                </a:ext>
              </a:extLst>
            </p:cNvPr>
            <p:cNvSpPr>
              <a:spLocks noChangeArrowheads="1"/>
            </p:cNvSpPr>
            <p:nvPr/>
          </p:nvSpPr>
          <p:spPr bwMode="auto">
            <a:xfrm>
              <a:off x="3454" y="1688"/>
              <a:ext cx="2154" cy="114"/>
            </a:xfrm>
            <a:prstGeom prst="rect">
              <a:avLst/>
            </a:prstGeom>
            <a:solidFill>
              <a:srgbClr val="969696"/>
            </a:solidFill>
            <a:ln w="12700">
              <a:solidFill>
                <a:srgbClr val="969696"/>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43039" name="Rectangle 13">
              <a:extLst>
                <a:ext uri="{FF2B5EF4-FFF2-40B4-BE49-F238E27FC236}">
                  <a16:creationId xmlns:a16="http://schemas.microsoft.com/office/drawing/2014/main" id="{BCFFDB7E-CE95-4DAE-9E2F-25B770598A62}"/>
                </a:ext>
              </a:extLst>
            </p:cNvPr>
            <p:cNvSpPr>
              <a:spLocks noChangeArrowheads="1"/>
            </p:cNvSpPr>
            <p:nvPr/>
          </p:nvSpPr>
          <p:spPr bwMode="auto">
            <a:xfrm rot="-5400000">
              <a:off x="3965" y="1055"/>
              <a:ext cx="1134" cy="345"/>
            </a:xfrm>
            <a:prstGeom prst="rect">
              <a:avLst/>
            </a:prstGeom>
            <a:solidFill>
              <a:srgbClr val="969696"/>
            </a:solidFill>
            <a:ln w="12700">
              <a:solidFill>
                <a:srgbClr val="969696"/>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grpSp>
      <p:sp>
        <p:nvSpPr>
          <p:cNvPr id="54286" name="Freeform 14">
            <a:extLst>
              <a:ext uri="{FF2B5EF4-FFF2-40B4-BE49-F238E27FC236}">
                <a16:creationId xmlns:a16="http://schemas.microsoft.com/office/drawing/2014/main" id="{B92B357F-9BE6-4F11-8990-649E8166173E}"/>
              </a:ext>
            </a:extLst>
          </p:cNvPr>
          <p:cNvSpPr>
            <a:spLocks/>
          </p:cNvSpPr>
          <p:nvPr/>
        </p:nvSpPr>
        <p:spPr bwMode="auto">
          <a:xfrm>
            <a:off x="5518150" y="1619250"/>
            <a:ext cx="1397000" cy="890588"/>
          </a:xfrm>
          <a:custGeom>
            <a:avLst/>
            <a:gdLst>
              <a:gd name="T0" fmla="*/ 0 w 880"/>
              <a:gd name="T1" fmla="*/ 2147483646 h 561"/>
              <a:gd name="T2" fmla="*/ 2147483646 w 880"/>
              <a:gd name="T3" fmla="*/ 2147483646 h 561"/>
              <a:gd name="T4" fmla="*/ 2147483646 w 880"/>
              <a:gd name="T5" fmla="*/ 2147483646 h 561"/>
              <a:gd name="T6" fmla="*/ 2147483646 w 880"/>
              <a:gd name="T7" fmla="*/ 2147483646 h 561"/>
              <a:gd name="T8" fmla="*/ 2147483646 w 880"/>
              <a:gd name="T9" fmla="*/ 2147483646 h 561"/>
              <a:gd name="T10" fmla="*/ 2147483646 w 880"/>
              <a:gd name="T11" fmla="*/ 2147483646 h 561"/>
              <a:gd name="T12" fmla="*/ 2147483646 w 880"/>
              <a:gd name="T13" fmla="*/ 2147483646 h 561"/>
              <a:gd name="T14" fmla="*/ 2147483646 w 880"/>
              <a:gd name="T15" fmla="*/ 2147483646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0" h="561">
                <a:moveTo>
                  <a:pt x="0" y="309"/>
                </a:moveTo>
                <a:cubicBezTo>
                  <a:pt x="16" y="264"/>
                  <a:pt x="50" y="0"/>
                  <a:pt x="87" y="41"/>
                </a:cubicBezTo>
                <a:cubicBezTo>
                  <a:pt x="124" y="83"/>
                  <a:pt x="177" y="557"/>
                  <a:pt x="221" y="557"/>
                </a:cubicBezTo>
                <a:cubicBezTo>
                  <a:pt x="264" y="557"/>
                  <a:pt x="304" y="38"/>
                  <a:pt x="348" y="38"/>
                </a:cubicBezTo>
                <a:cubicBezTo>
                  <a:pt x="391" y="38"/>
                  <a:pt x="441" y="559"/>
                  <a:pt x="485" y="560"/>
                </a:cubicBezTo>
                <a:cubicBezTo>
                  <a:pt x="530" y="561"/>
                  <a:pt x="572" y="41"/>
                  <a:pt x="616" y="41"/>
                </a:cubicBezTo>
                <a:cubicBezTo>
                  <a:pt x="659" y="41"/>
                  <a:pt x="706" y="560"/>
                  <a:pt x="749" y="560"/>
                </a:cubicBezTo>
                <a:cubicBezTo>
                  <a:pt x="793" y="560"/>
                  <a:pt x="825" y="90"/>
                  <a:pt x="880" y="38"/>
                </a:cubicBezTo>
              </a:path>
            </a:pathLst>
          </a:custGeom>
          <a:noFill/>
          <a:ln w="12700" cap="flat" cmpd="sng">
            <a:solidFill>
              <a:schemeClr val="tx1"/>
            </a:solidFill>
            <a:prstDash val="solid"/>
            <a:round/>
            <a:headEnd type="none" w="sm" len="sm"/>
            <a:tailEnd type="none" w="sm" len="sm"/>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Lst>
        </p:spPr>
        <p:txBody>
          <a:bodyPr wrap="none"/>
          <a:lstStyle/>
          <a:p>
            <a:endParaRPr lang="en-US"/>
          </a:p>
        </p:txBody>
      </p:sp>
      <p:grpSp>
        <p:nvGrpSpPr>
          <p:cNvPr id="54287" name="Group 15">
            <a:extLst>
              <a:ext uri="{FF2B5EF4-FFF2-40B4-BE49-F238E27FC236}">
                <a16:creationId xmlns:a16="http://schemas.microsoft.com/office/drawing/2014/main" id="{B3929942-9BC2-4941-B4BD-E2D392F34402}"/>
              </a:ext>
            </a:extLst>
          </p:cNvPr>
          <p:cNvGrpSpPr>
            <a:grpSpLocks/>
          </p:cNvGrpSpPr>
          <p:nvPr/>
        </p:nvGrpSpPr>
        <p:grpSpPr bwMode="auto">
          <a:xfrm>
            <a:off x="5757863" y="1111250"/>
            <a:ext cx="1062037" cy="261938"/>
            <a:chOff x="3627" y="700"/>
            <a:chExt cx="669" cy="165"/>
          </a:xfrm>
        </p:grpSpPr>
        <p:grpSp>
          <p:nvGrpSpPr>
            <p:cNvPr id="43026" name="Group 16">
              <a:extLst>
                <a:ext uri="{FF2B5EF4-FFF2-40B4-BE49-F238E27FC236}">
                  <a16:creationId xmlns:a16="http://schemas.microsoft.com/office/drawing/2014/main" id="{95A3F55A-FDBC-4747-B557-7D3706BCDCD4}"/>
                </a:ext>
              </a:extLst>
            </p:cNvPr>
            <p:cNvGrpSpPr>
              <a:grpSpLocks/>
            </p:cNvGrpSpPr>
            <p:nvPr/>
          </p:nvGrpSpPr>
          <p:grpSpPr bwMode="auto">
            <a:xfrm>
              <a:off x="3881" y="700"/>
              <a:ext cx="415" cy="65"/>
              <a:chOff x="3881" y="700"/>
              <a:chExt cx="415" cy="65"/>
            </a:xfrm>
          </p:grpSpPr>
          <p:sp>
            <p:nvSpPr>
              <p:cNvPr id="43033" name="Oval 17">
                <a:extLst>
                  <a:ext uri="{FF2B5EF4-FFF2-40B4-BE49-F238E27FC236}">
                    <a16:creationId xmlns:a16="http://schemas.microsoft.com/office/drawing/2014/main" id="{2EA67DE3-3971-4AF2-87E1-7CC23676EFC4}"/>
                  </a:ext>
                </a:extLst>
              </p:cNvPr>
              <p:cNvSpPr>
                <a:spLocks noChangeArrowheads="1"/>
              </p:cNvSpPr>
              <p:nvPr/>
            </p:nvSpPr>
            <p:spPr bwMode="auto">
              <a:xfrm>
                <a:off x="4015" y="700"/>
                <a:ext cx="65" cy="65"/>
              </a:xfrm>
              <a:prstGeom prst="ellipse">
                <a:avLst/>
              </a:prstGeom>
              <a:solidFill>
                <a:schemeClr val="tx1"/>
              </a:solidFill>
              <a:ln w="12700" algn="ctr">
                <a:solidFill>
                  <a:schemeClr val="tx1"/>
                </a:solidFill>
                <a:round/>
                <a:headEnd type="none" w="sm" len="sm"/>
                <a:tailEnd type="none" w="sm" len="sm"/>
              </a:ln>
              <a:effectLst>
                <a:outerShdw dist="35921" dir="2700000" algn="ctr" rotWithShape="0">
                  <a:srgbClr val="000066"/>
                </a:outerShdw>
              </a:effectLst>
            </p:spPr>
            <p:txBody>
              <a:bodyPr wrap="none"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grpSp>
            <p:nvGrpSpPr>
              <p:cNvPr id="43034" name="Group 18">
                <a:extLst>
                  <a:ext uri="{FF2B5EF4-FFF2-40B4-BE49-F238E27FC236}">
                    <a16:creationId xmlns:a16="http://schemas.microsoft.com/office/drawing/2014/main" id="{0F84813A-9A2A-4F79-B17E-D55610F598C5}"/>
                  </a:ext>
                </a:extLst>
              </p:cNvPr>
              <p:cNvGrpSpPr>
                <a:grpSpLocks/>
              </p:cNvGrpSpPr>
              <p:nvPr/>
            </p:nvGrpSpPr>
            <p:grpSpPr bwMode="auto">
              <a:xfrm>
                <a:off x="3881" y="722"/>
                <a:ext cx="107" cy="21"/>
                <a:chOff x="2832" y="2328"/>
                <a:chExt cx="96" cy="18"/>
              </a:xfrm>
            </p:grpSpPr>
            <p:sp>
              <p:nvSpPr>
                <p:cNvPr id="43036" name="Line 19">
                  <a:extLst>
                    <a:ext uri="{FF2B5EF4-FFF2-40B4-BE49-F238E27FC236}">
                      <a16:creationId xmlns:a16="http://schemas.microsoft.com/office/drawing/2014/main" id="{530AD7AB-D5A8-479B-8944-FFC9D6B1B44E}"/>
                    </a:ext>
                  </a:extLst>
                </p:cNvPr>
                <p:cNvSpPr>
                  <a:spLocks noChangeShapeType="1"/>
                </p:cNvSpPr>
                <p:nvPr/>
              </p:nvSpPr>
              <p:spPr bwMode="auto">
                <a:xfrm flipH="1">
                  <a:off x="2832" y="2328"/>
                  <a:ext cx="60" cy="0"/>
                </a:xfrm>
                <a:prstGeom prst="line">
                  <a:avLst/>
                </a:prstGeom>
                <a:noFill/>
                <a:ln w="3175">
                  <a:solidFill>
                    <a:schemeClr val="tx1"/>
                  </a:solidFill>
                  <a:round/>
                  <a:headEnd type="none" w="sm" len="sm"/>
                  <a:tailEnd type="none" w="sm" len="sm"/>
                </a:ln>
                <a:effectLst>
                  <a:outerShdw dist="28398" dir="1593903" algn="ctr" rotWithShape="0">
                    <a:srgbClr val="000066"/>
                  </a:outerShdw>
                </a:effectLst>
                <a:extLst>
                  <a:ext uri="{909E8E84-426E-40DD-AFC4-6F175D3DCCD1}">
                    <a14:hiddenFill xmlns:a14="http://schemas.microsoft.com/office/drawing/2010/main">
                      <a:noFill/>
                    </a14:hiddenFill>
                  </a:ext>
                </a:extLst>
              </p:spPr>
              <p:txBody>
                <a:bodyPr wrap="none"/>
                <a:lstStyle/>
                <a:p>
                  <a:endParaRPr lang="en-US"/>
                </a:p>
              </p:txBody>
            </p:sp>
            <p:sp>
              <p:nvSpPr>
                <p:cNvPr id="43037" name="Line 20">
                  <a:extLst>
                    <a:ext uri="{FF2B5EF4-FFF2-40B4-BE49-F238E27FC236}">
                      <a16:creationId xmlns:a16="http://schemas.microsoft.com/office/drawing/2014/main" id="{B8D74BF3-509E-4F62-BAA1-DDFFE6CED7B4}"/>
                    </a:ext>
                  </a:extLst>
                </p:cNvPr>
                <p:cNvSpPr>
                  <a:spLocks noChangeShapeType="1"/>
                </p:cNvSpPr>
                <p:nvPr/>
              </p:nvSpPr>
              <p:spPr bwMode="auto">
                <a:xfrm flipH="1">
                  <a:off x="2868" y="2346"/>
                  <a:ext cx="60" cy="0"/>
                </a:xfrm>
                <a:prstGeom prst="line">
                  <a:avLst/>
                </a:prstGeom>
                <a:noFill/>
                <a:ln w="3175">
                  <a:solidFill>
                    <a:schemeClr val="tx1"/>
                  </a:solidFill>
                  <a:round/>
                  <a:headEnd type="none" w="sm" len="sm"/>
                  <a:tailEnd type="none" w="sm" len="sm"/>
                </a:ln>
                <a:effectLst>
                  <a:outerShdw dist="35921" dir="2700000" algn="ctr" rotWithShape="0">
                    <a:srgbClr val="000066"/>
                  </a:outerShdw>
                </a:effectLst>
                <a:extLst>
                  <a:ext uri="{909E8E84-426E-40DD-AFC4-6F175D3DCCD1}">
                    <a14:hiddenFill xmlns:a14="http://schemas.microsoft.com/office/drawing/2010/main">
                      <a:noFill/>
                    </a14:hiddenFill>
                  </a:ext>
                </a:extLst>
              </p:spPr>
              <p:txBody>
                <a:bodyPr wrap="none"/>
                <a:lstStyle/>
                <a:p>
                  <a:endParaRPr lang="en-US"/>
                </a:p>
              </p:txBody>
            </p:sp>
          </p:grpSp>
          <p:sp>
            <p:nvSpPr>
              <p:cNvPr id="43035" name="Line 21">
                <a:extLst>
                  <a:ext uri="{FF2B5EF4-FFF2-40B4-BE49-F238E27FC236}">
                    <a16:creationId xmlns:a16="http://schemas.microsoft.com/office/drawing/2014/main" id="{0266BA05-AC16-458B-B0DA-8162DA1295EE}"/>
                  </a:ext>
                </a:extLst>
              </p:cNvPr>
              <p:cNvSpPr>
                <a:spLocks noChangeShapeType="1"/>
              </p:cNvSpPr>
              <p:nvPr/>
            </p:nvSpPr>
            <p:spPr bwMode="auto">
              <a:xfrm>
                <a:off x="4135" y="733"/>
                <a:ext cx="161" cy="0"/>
              </a:xfrm>
              <a:prstGeom prst="line">
                <a:avLst/>
              </a:prstGeom>
              <a:noFill/>
              <a:ln w="12700">
                <a:solidFill>
                  <a:schemeClr val="tx1"/>
                </a:solidFill>
                <a:round/>
                <a:headEnd type="none" w="sm" len="sm"/>
                <a:tailEnd type="arrow" w="sm" len="sm"/>
              </a:ln>
              <a:effectLst>
                <a:outerShdw dist="35921" dir="2700000" algn="ctr" rotWithShape="0">
                  <a:srgbClr val="000066"/>
                </a:outerShdw>
              </a:effectLst>
              <a:extLst>
                <a:ext uri="{909E8E84-426E-40DD-AFC4-6F175D3DCCD1}">
                  <a14:hiddenFill xmlns:a14="http://schemas.microsoft.com/office/drawing/2010/main">
                    <a:noFill/>
                  </a14:hiddenFill>
                </a:ext>
              </a:extLst>
            </p:spPr>
            <p:txBody>
              <a:bodyPr wrap="none"/>
              <a:lstStyle/>
              <a:p>
                <a:endParaRPr lang="en-US"/>
              </a:p>
            </p:txBody>
          </p:sp>
        </p:grpSp>
        <p:grpSp>
          <p:nvGrpSpPr>
            <p:cNvPr id="43027" name="Group 22">
              <a:extLst>
                <a:ext uri="{FF2B5EF4-FFF2-40B4-BE49-F238E27FC236}">
                  <a16:creationId xmlns:a16="http://schemas.microsoft.com/office/drawing/2014/main" id="{E2F3B7B1-D4BE-4926-9876-CDDFD70FDB4F}"/>
                </a:ext>
              </a:extLst>
            </p:cNvPr>
            <p:cNvGrpSpPr>
              <a:grpSpLocks/>
            </p:cNvGrpSpPr>
            <p:nvPr/>
          </p:nvGrpSpPr>
          <p:grpSpPr bwMode="auto">
            <a:xfrm flipH="1" flipV="1">
              <a:off x="3627" y="801"/>
              <a:ext cx="415" cy="64"/>
              <a:chOff x="2970" y="2310"/>
              <a:chExt cx="372" cy="58"/>
            </a:xfrm>
          </p:grpSpPr>
          <p:sp>
            <p:nvSpPr>
              <p:cNvPr id="43028" name="Oval 23">
                <a:extLst>
                  <a:ext uri="{FF2B5EF4-FFF2-40B4-BE49-F238E27FC236}">
                    <a16:creationId xmlns:a16="http://schemas.microsoft.com/office/drawing/2014/main" id="{751E1C60-2C94-4183-AEE7-FC230AF487CF}"/>
                  </a:ext>
                </a:extLst>
              </p:cNvPr>
              <p:cNvSpPr>
                <a:spLocks noChangeArrowheads="1"/>
              </p:cNvSpPr>
              <p:nvPr/>
            </p:nvSpPr>
            <p:spPr bwMode="auto">
              <a:xfrm>
                <a:off x="3090" y="2310"/>
                <a:ext cx="58" cy="58"/>
              </a:xfrm>
              <a:prstGeom prst="ellipse">
                <a:avLst/>
              </a:prstGeom>
              <a:solidFill>
                <a:schemeClr val="tx1"/>
              </a:solidFill>
              <a:ln w="12700" algn="ctr">
                <a:solidFill>
                  <a:schemeClr val="tx1"/>
                </a:solidFill>
                <a:round/>
                <a:headEnd type="none" w="sm" len="sm"/>
                <a:tailEnd type="none" w="sm" len="sm"/>
              </a:ln>
              <a:effectLst>
                <a:outerShdw dist="35921" dir="2700000" algn="ctr" rotWithShape="0">
                  <a:srgbClr val="000066"/>
                </a:outerShdw>
              </a:effectLst>
            </p:spPr>
            <p:txBody>
              <a:bodyPr wrap="none"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grpSp>
            <p:nvGrpSpPr>
              <p:cNvPr id="43029" name="Group 24">
                <a:extLst>
                  <a:ext uri="{FF2B5EF4-FFF2-40B4-BE49-F238E27FC236}">
                    <a16:creationId xmlns:a16="http://schemas.microsoft.com/office/drawing/2014/main" id="{72CFF44B-FE6E-48D0-B012-8C2AA4B34010}"/>
                  </a:ext>
                </a:extLst>
              </p:cNvPr>
              <p:cNvGrpSpPr>
                <a:grpSpLocks/>
              </p:cNvGrpSpPr>
              <p:nvPr/>
            </p:nvGrpSpPr>
            <p:grpSpPr bwMode="auto">
              <a:xfrm>
                <a:off x="2970" y="2330"/>
                <a:ext cx="96" cy="18"/>
                <a:chOff x="2832" y="2328"/>
                <a:chExt cx="96" cy="18"/>
              </a:xfrm>
            </p:grpSpPr>
            <p:sp>
              <p:nvSpPr>
                <p:cNvPr id="43031" name="Line 25">
                  <a:extLst>
                    <a:ext uri="{FF2B5EF4-FFF2-40B4-BE49-F238E27FC236}">
                      <a16:creationId xmlns:a16="http://schemas.microsoft.com/office/drawing/2014/main" id="{AA42E37E-5240-4DC1-A795-8320BA3D2422}"/>
                    </a:ext>
                  </a:extLst>
                </p:cNvPr>
                <p:cNvSpPr>
                  <a:spLocks noChangeShapeType="1"/>
                </p:cNvSpPr>
                <p:nvPr/>
              </p:nvSpPr>
              <p:spPr bwMode="auto">
                <a:xfrm flipH="1">
                  <a:off x="2832" y="2328"/>
                  <a:ext cx="60" cy="0"/>
                </a:xfrm>
                <a:prstGeom prst="line">
                  <a:avLst/>
                </a:prstGeom>
                <a:noFill/>
                <a:ln w="3175">
                  <a:solidFill>
                    <a:schemeClr val="tx1"/>
                  </a:solidFill>
                  <a:round/>
                  <a:headEnd type="none" w="sm" len="sm"/>
                  <a:tailEnd type="none" w="sm" len="sm"/>
                </a:ln>
                <a:effectLst>
                  <a:outerShdw dist="28398" dir="1593903" algn="ctr" rotWithShape="0">
                    <a:srgbClr val="000066"/>
                  </a:outerShdw>
                </a:effectLst>
                <a:extLst>
                  <a:ext uri="{909E8E84-426E-40DD-AFC4-6F175D3DCCD1}">
                    <a14:hiddenFill xmlns:a14="http://schemas.microsoft.com/office/drawing/2010/main">
                      <a:noFill/>
                    </a14:hiddenFill>
                  </a:ext>
                </a:extLst>
              </p:spPr>
              <p:txBody>
                <a:bodyPr wrap="none"/>
                <a:lstStyle/>
                <a:p>
                  <a:endParaRPr lang="en-US"/>
                </a:p>
              </p:txBody>
            </p:sp>
            <p:sp>
              <p:nvSpPr>
                <p:cNvPr id="43032" name="Line 26">
                  <a:extLst>
                    <a:ext uri="{FF2B5EF4-FFF2-40B4-BE49-F238E27FC236}">
                      <a16:creationId xmlns:a16="http://schemas.microsoft.com/office/drawing/2014/main" id="{AAF40296-148F-4254-8243-4E433E98B07E}"/>
                    </a:ext>
                  </a:extLst>
                </p:cNvPr>
                <p:cNvSpPr>
                  <a:spLocks noChangeShapeType="1"/>
                </p:cNvSpPr>
                <p:nvPr/>
              </p:nvSpPr>
              <p:spPr bwMode="auto">
                <a:xfrm flipH="1">
                  <a:off x="2868" y="2346"/>
                  <a:ext cx="60" cy="0"/>
                </a:xfrm>
                <a:prstGeom prst="line">
                  <a:avLst/>
                </a:prstGeom>
                <a:noFill/>
                <a:ln w="3175">
                  <a:solidFill>
                    <a:schemeClr val="tx1"/>
                  </a:solidFill>
                  <a:round/>
                  <a:headEnd type="none" w="sm" len="sm"/>
                  <a:tailEnd type="none" w="sm" len="sm"/>
                </a:ln>
                <a:effectLst>
                  <a:outerShdw dist="28398" dir="1593903" algn="ctr" rotWithShape="0">
                    <a:srgbClr val="000066"/>
                  </a:outerShdw>
                </a:effectLst>
                <a:extLst>
                  <a:ext uri="{909E8E84-426E-40DD-AFC4-6F175D3DCCD1}">
                    <a14:hiddenFill xmlns:a14="http://schemas.microsoft.com/office/drawing/2010/main">
                      <a:noFill/>
                    </a14:hiddenFill>
                  </a:ext>
                </a:extLst>
              </p:spPr>
              <p:txBody>
                <a:bodyPr wrap="none"/>
                <a:lstStyle/>
                <a:p>
                  <a:endParaRPr lang="en-US"/>
                </a:p>
              </p:txBody>
            </p:sp>
          </p:grpSp>
          <p:sp>
            <p:nvSpPr>
              <p:cNvPr id="43030" name="Line 27">
                <a:extLst>
                  <a:ext uri="{FF2B5EF4-FFF2-40B4-BE49-F238E27FC236}">
                    <a16:creationId xmlns:a16="http://schemas.microsoft.com/office/drawing/2014/main" id="{DE61C168-C364-47B1-86BA-157A14AA477B}"/>
                  </a:ext>
                </a:extLst>
              </p:cNvPr>
              <p:cNvSpPr>
                <a:spLocks noChangeShapeType="1"/>
              </p:cNvSpPr>
              <p:nvPr/>
            </p:nvSpPr>
            <p:spPr bwMode="auto">
              <a:xfrm>
                <a:off x="3198" y="2339"/>
                <a:ext cx="144" cy="0"/>
              </a:xfrm>
              <a:prstGeom prst="line">
                <a:avLst/>
              </a:prstGeom>
              <a:noFill/>
              <a:ln w="12700">
                <a:solidFill>
                  <a:schemeClr val="tx1"/>
                </a:solidFill>
                <a:round/>
                <a:headEnd type="none" w="sm" len="sm"/>
                <a:tailEnd type="arrow" w="sm" len="sm"/>
              </a:ln>
              <a:effectLst>
                <a:outerShdw dist="35921" dir="2700000" algn="ctr" rotWithShape="0">
                  <a:srgbClr val="000066"/>
                </a:outerShdw>
              </a:effectLst>
              <a:extLst>
                <a:ext uri="{909E8E84-426E-40DD-AFC4-6F175D3DCCD1}">
                  <a14:hiddenFill xmlns:a14="http://schemas.microsoft.com/office/drawing/2010/main">
                    <a:noFill/>
                  </a14:hiddenFill>
                </a:ext>
              </a:extLst>
            </p:spPr>
            <p:txBody>
              <a:bodyPr wrap="none"/>
              <a:lstStyle/>
              <a:p>
                <a:endParaRPr lang="en-US"/>
              </a:p>
            </p:txBody>
          </p:sp>
        </p:grpSp>
      </p:grpSp>
      <p:sp>
        <p:nvSpPr>
          <p:cNvPr id="54300" name="Oval 28">
            <a:extLst>
              <a:ext uri="{FF2B5EF4-FFF2-40B4-BE49-F238E27FC236}">
                <a16:creationId xmlns:a16="http://schemas.microsoft.com/office/drawing/2014/main" id="{2F701D68-7FC5-467D-AE50-9103FF704ECF}"/>
              </a:ext>
            </a:extLst>
          </p:cNvPr>
          <p:cNvSpPr>
            <a:spLocks noChangeArrowheads="1"/>
          </p:cNvSpPr>
          <p:nvPr/>
        </p:nvSpPr>
        <p:spPr bwMode="auto">
          <a:xfrm>
            <a:off x="5594350" y="1196975"/>
            <a:ext cx="103188" cy="103188"/>
          </a:xfrm>
          <a:prstGeom prst="ellipse">
            <a:avLst/>
          </a:prstGeom>
          <a:solidFill>
            <a:schemeClr val="tx1"/>
          </a:solidFill>
          <a:ln w="12700" algn="ctr">
            <a:solidFill>
              <a:schemeClr val="tx1"/>
            </a:solidFill>
            <a:round/>
            <a:headEnd type="none" w="sm" len="sm"/>
            <a:tailEnd type="none" w="sm" len="sm"/>
          </a:ln>
          <a:effectLst>
            <a:outerShdw dist="35921" dir="2700000" algn="ctr" rotWithShape="0">
              <a:srgbClr val="000066"/>
            </a:outerShdw>
          </a:effectLst>
        </p:spPr>
        <p:txBody>
          <a:bodyPr wrap="none"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54301" name="Freeform 29">
            <a:extLst>
              <a:ext uri="{FF2B5EF4-FFF2-40B4-BE49-F238E27FC236}">
                <a16:creationId xmlns:a16="http://schemas.microsoft.com/office/drawing/2014/main" id="{0A3A0CCC-CD17-4EDC-B146-B61F1FF752D8}"/>
              </a:ext>
            </a:extLst>
          </p:cNvPr>
          <p:cNvSpPr>
            <a:spLocks/>
          </p:cNvSpPr>
          <p:nvPr/>
        </p:nvSpPr>
        <p:spPr bwMode="auto">
          <a:xfrm>
            <a:off x="6915150" y="1679575"/>
            <a:ext cx="546100" cy="473075"/>
          </a:xfrm>
          <a:custGeom>
            <a:avLst/>
            <a:gdLst>
              <a:gd name="T0" fmla="*/ 0 w 344"/>
              <a:gd name="T1" fmla="*/ 0 h 298"/>
              <a:gd name="T2" fmla="*/ 2147483646 w 344"/>
              <a:gd name="T3" fmla="*/ 2147483646 h 298"/>
              <a:gd name="T4" fmla="*/ 2147483646 w 344"/>
              <a:gd name="T5" fmla="*/ 2147483646 h 298"/>
              <a:gd name="T6" fmla="*/ 0 60000 65536"/>
              <a:gd name="T7" fmla="*/ 0 60000 65536"/>
              <a:gd name="T8" fmla="*/ 0 60000 65536"/>
            </a:gdLst>
            <a:ahLst/>
            <a:cxnLst>
              <a:cxn ang="T6">
                <a:pos x="T0" y="T1"/>
              </a:cxn>
              <a:cxn ang="T7">
                <a:pos x="T2" y="T3"/>
              </a:cxn>
              <a:cxn ang="T8">
                <a:pos x="T4" y="T5"/>
              </a:cxn>
            </a:cxnLst>
            <a:rect l="0" t="0" r="r" b="b"/>
            <a:pathLst>
              <a:path w="344" h="298">
                <a:moveTo>
                  <a:pt x="0" y="0"/>
                </a:moveTo>
                <a:cubicBezTo>
                  <a:pt x="50" y="20"/>
                  <a:pt x="130" y="154"/>
                  <a:pt x="194" y="211"/>
                </a:cubicBezTo>
                <a:cubicBezTo>
                  <a:pt x="258" y="268"/>
                  <a:pt x="281" y="264"/>
                  <a:pt x="344" y="298"/>
                </a:cubicBezTo>
              </a:path>
            </a:pathLst>
          </a:custGeom>
          <a:noFill/>
          <a:ln w="12700" cap="flat" cmpd="sng">
            <a:solidFill>
              <a:schemeClr val="tx1"/>
            </a:solidFill>
            <a:prstDash val="solid"/>
            <a:round/>
            <a:headEnd type="none" w="sm" len="sm"/>
            <a:tailEnd type="none" w="sm" len="sm"/>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Lst>
        </p:spPr>
        <p:txBody>
          <a:bodyPr wrap="none"/>
          <a:lstStyle/>
          <a:p>
            <a:endParaRPr lang="en-US"/>
          </a:p>
        </p:txBody>
      </p:sp>
      <p:sp>
        <p:nvSpPr>
          <p:cNvPr id="54302" name="Freeform 30">
            <a:extLst>
              <a:ext uri="{FF2B5EF4-FFF2-40B4-BE49-F238E27FC236}">
                <a16:creationId xmlns:a16="http://schemas.microsoft.com/office/drawing/2014/main" id="{C3F31D53-AB9D-4C3E-A794-6D94A3DD5F8A}"/>
              </a:ext>
            </a:extLst>
          </p:cNvPr>
          <p:cNvSpPr>
            <a:spLocks/>
          </p:cNvSpPr>
          <p:nvPr/>
        </p:nvSpPr>
        <p:spPr bwMode="auto">
          <a:xfrm>
            <a:off x="7461250" y="2127250"/>
            <a:ext cx="1376363" cy="382588"/>
          </a:xfrm>
          <a:custGeom>
            <a:avLst/>
            <a:gdLst>
              <a:gd name="T0" fmla="*/ 0 w 867"/>
              <a:gd name="T1" fmla="*/ 2147483646 h 241"/>
              <a:gd name="T2" fmla="*/ 2147483646 w 867"/>
              <a:gd name="T3" fmla="*/ 2147483646 h 241"/>
              <a:gd name="T4" fmla="*/ 2147483646 w 867"/>
              <a:gd name="T5" fmla="*/ 2147483646 h 241"/>
              <a:gd name="T6" fmla="*/ 2147483646 w 867"/>
              <a:gd name="T7" fmla="*/ 2147483646 h 241"/>
              <a:gd name="T8" fmla="*/ 2147483646 w 867"/>
              <a:gd name="T9" fmla="*/ 2147483646 h 241"/>
              <a:gd name="T10" fmla="*/ 2147483646 w 867"/>
              <a:gd name="T11" fmla="*/ 2147483646 h 241"/>
              <a:gd name="T12" fmla="*/ 2147483646 w 867"/>
              <a:gd name="T13" fmla="*/ 2147483646 h 241"/>
              <a:gd name="T14" fmla="*/ 2147483646 w 867"/>
              <a:gd name="T15" fmla="*/ 2147483646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67" h="241">
                <a:moveTo>
                  <a:pt x="0" y="16"/>
                </a:moveTo>
                <a:cubicBezTo>
                  <a:pt x="64" y="69"/>
                  <a:pt x="100" y="240"/>
                  <a:pt x="144" y="240"/>
                </a:cubicBezTo>
                <a:cubicBezTo>
                  <a:pt x="189" y="240"/>
                  <a:pt x="228" y="16"/>
                  <a:pt x="271" y="16"/>
                </a:cubicBezTo>
                <a:cubicBezTo>
                  <a:pt x="315" y="16"/>
                  <a:pt x="365" y="237"/>
                  <a:pt x="409" y="237"/>
                </a:cubicBezTo>
                <a:cubicBezTo>
                  <a:pt x="452" y="237"/>
                  <a:pt x="495" y="16"/>
                  <a:pt x="536" y="16"/>
                </a:cubicBezTo>
                <a:cubicBezTo>
                  <a:pt x="577" y="16"/>
                  <a:pt x="617" y="239"/>
                  <a:pt x="660" y="240"/>
                </a:cubicBezTo>
                <a:cubicBezTo>
                  <a:pt x="702" y="241"/>
                  <a:pt x="755" y="38"/>
                  <a:pt x="790" y="19"/>
                </a:cubicBezTo>
                <a:cubicBezTo>
                  <a:pt x="825" y="0"/>
                  <a:pt x="846" y="63"/>
                  <a:pt x="867" y="126"/>
                </a:cubicBezTo>
              </a:path>
            </a:pathLst>
          </a:custGeom>
          <a:noFill/>
          <a:ln w="12700" cap="flat" cmpd="sng">
            <a:solidFill>
              <a:schemeClr val="tx1"/>
            </a:solidFill>
            <a:prstDash val="solid"/>
            <a:round/>
            <a:headEnd type="none" w="sm" len="sm"/>
            <a:tailEnd type="none" w="sm" len="sm"/>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Lst>
        </p:spPr>
        <p:txBody>
          <a:bodyPr wrap="none"/>
          <a:lstStyle/>
          <a:p>
            <a:endParaRPr lang="en-US"/>
          </a:p>
        </p:txBody>
      </p:sp>
      <p:sp>
        <p:nvSpPr>
          <p:cNvPr id="54303" name="Rectangle 31">
            <a:extLst>
              <a:ext uri="{FF2B5EF4-FFF2-40B4-BE49-F238E27FC236}">
                <a16:creationId xmlns:a16="http://schemas.microsoft.com/office/drawing/2014/main" id="{DD9D30B3-57CC-4AB8-A920-8E240B928075}"/>
              </a:ext>
            </a:extLst>
          </p:cNvPr>
          <p:cNvSpPr>
            <a:spLocks noChangeArrowheads="1"/>
          </p:cNvSpPr>
          <p:nvPr/>
        </p:nvSpPr>
        <p:spPr bwMode="auto">
          <a:xfrm>
            <a:off x="7221538" y="3971925"/>
            <a:ext cx="1922462" cy="2625725"/>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54304" name="Oval 32">
            <a:extLst>
              <a:ext uri="{FF2B5EF4-FFF2-40B4-BE49-F238E27FC236}">
                <a16:creationId xmlns:a16="http://schemas.microsoft.com/office/drawing/2014/main" id="{3B8ADC11-EADD-46FF-95BA-60EBE81A6DF3}"/>
              </a:ext>
            </a:extLst>
          </p:cNvPr>
          <p:cNvSpPr>
            <a:spLocks noChangeArrowheads="1"/>
          </p:cNvSpPr>
          <p:nvPr/>
        </p:nvSpPr>
        <p:spPr bwMode="auto">
          <a:xfrm>
            <a:off x="6772275" y="6213475"/>
            <a:ext cx="428625" cy="396875"/>
          </a:xfrm>
          <a:prstGeom prst="ellipse">
            <a:avLst/>
          </a:prstGeom>
          <a:solidFill>
            <a:srgbClr val="FF6600"/>
          </a:solidFill>
          <a:ln w="12700" algn="ctr">
            <a:solidFill>
              <a:srgbClr val="9933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54305" name="Rectangle 33">
            <a:extLst>
              <a:ext uri="{FF2B5EF4-FFF2-40B4-BE49-F238E27FC236}">
                <a16:creationId xmlns:a16="http://schemas.microsoft.com/office/drawing/2014/main" id="{FCF0FBA5-EAD6-4F35-9A5A-052510045FA7}"/>
              </a:ext>
            </a:extLst>
          </p:cNvPr>
          <p:cNvSpPr>
            <a:spLocks noChangeArrowheads="1"/>
          </p:cNvSpPr>
          <p:nvPr/>
        </p:nvSpPr>
        <p:spPr bwMode="auto">
          <a:xfrm>
            <a:off x="4572000" y="6596063"/>
            <a:ext cx="4572000" cy="233362"/>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54306" name="Oval 34">
            <a:extLst>
              <a:ext uri="{FF2B5EF4-FFF2-40B4-BE49-F238E27FC236}">
                <a16:creationId xmlns:a16="http://schemas.microsoft.com/office/drawing/2014/main" id="{AF70E38F-9B47-43C9-8E5F-9DB5A1746320}"/>
              </a:ext>
            </a:extLst>
          </p:cNvPr>
          <p:cNvSpPr>
            <a:spLocks noChangeArrowheads="1"/>
          </p:cNvSpPr>
          <p:nvPr/>
        </p:nvSpPr>
        <p:spPr bwMode="auto">
          <a:xfrm>
            <a:off x="7740650" y="3324225"/>
            <a:ext cx="428625" cy="396875"/>
          </a:xfrm>
          <a:prstGeom prst="ellipse">
            <a:avLst/>
          </a:prstGeom>
          <a:solidFill>
            <a:srgbClr val="000000"/>
          </a:solidFill>
          <a:ln w="12700" algn="ctr">
            <a:solidFill>
              <a:srgbClr val="9933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54307" name="Freeform 35">
            <a:extLst>
              <a:ext uri="{FF2B5EF4-FFF2-40B4-BE49-F238E27FC236}">
                <a16:creationId xmlns:a16="http://schemas.microsoft.com/office/drawing/2014/main" id="{085948AA-5DCA-4F3D-B492-69ED9D2FFD45}"/>
              </a:ext>
            </a:extLst>
          </p:cNvPr>
          <p:cNvSpPr>
            <a:spLocks/>
          </p:cNvSpPr>
          <p:nvPr/>
        </p:nvSpPr>
        <p:spPr bwMode="auto">
          <a:xfrm>
            <a:off x="7143750" y="3335338"/>
            <a:ext cx="1449388" cy="635000"/>
          </a:xfrm>
          <a:custGeom>
            <a:avLst/>
            <a:gdLst>
              <a:gd name="T0" fmla="*/ 0 w 1724"/>
              <a:gd name="T1" fmla="*/ 0 h 754"/>
              <a:gd name="T2" fmla="*/ 2147483646 w 1724"/>
              <a:gd name="T3" fmla="*/ 2147483646 h 754"/>
              <a:gd name="T4" fmla="*/ 2147483646 w 1724"/>
              <a:gd name="T5" fmla="*/ 2147483646 h 754"/>
              <a:gd name="T6" fmla="*/ 2147483646 w 1724"/>
              <a:gd name="T7" fmla="*/ 2147483646 h 754"/>
              <a:gd name="T8" fmla="*/ 2147483646 w 1724"/>
              <a:gd name="T9" fmla="*/ 2147483646 h 754"/>
              <a:gd name="T10" fmla="*/ 2147483646 w 1724"/>
              <a:gd name="T11" fmla="*/ 2147483646 h 754"/>
              <a:gd name="T12" fmla="*/ 0 w 1724"/>
              <a:gd name="T13" fmla="*/ 0 h 7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4" h="754">
                <a:moveTo>
                  <a:pt x="0" y="0"/>
                </a:moveTo>
                <a:cubicBezTo>
                  <a:pt x="0" y="96"/>
                  <a:pt x="317" y="751"/>
                  <a:pt x="575" y="751"/>
                </a:cubicBezTo>
                <a:cubicBezTo>
                  <a:pt x="833" y="751"/>
                  <a:pt x="929" y="754"/>
                  <a:pt x="1151" y="754"/>
                </a:cubicBezTo>
                <a:cubicBezTo>
                  <a:pt x="1373" y="754"/>
                  <a:pt x="1724" y="97"/>
                  <a:pt x="1724" y="1"/>
                </a:cubicBezTo>
                <a:cubicBezTo>
                  <a:pt x="1637" y="52"/>
                  <a:pt x="1343" y="146"/>
                  <a:pt x="1151" y="175"/>
                </a:cubicBezTo>
                <a:cubicBezTo>
                  <a:pt x="959" y="204"/>
                  <a:pt x="764" y="201"/>
                  <a:pt x="572" y="172"/>
                </a:cubicBezTo>
                <a:cubicBezTo>
                  <a:pt x="380" y="143"/>
                  <a:pt x="119" y="36"/>
                  <a:pt x="0" y="0"/>
                </a:cubicBezTo>
                <a:close/>
              </a:path>
            </a:pathLst>
          </a:custGeom>
          <a:blipFill dpi="0" rotWithShape="1">
            <a:blip r:embed="rId5"/>
            <a:srcRect/>
            <a:tile tx="0" ty="0" sx="100000" sy="100000" flip="none" algn="tl"/>
          </a:blipFill>
          <a:ln>
            <a:noFill/>
          </a:ln>
          <a:effectLst/>
          <a:extLst>
            <a:ext uri="{91240B29-F687-4F45-9708-019B960494DF}">
              <a14:hiddenLine xmlns:a14="http://schemas.microsoft.com/office/drawing/2010/main" w="12700" cap="flat" cmpd="sng">
                <a:solidFill>
                  <a:srgbClr val="FFFF00"/>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FFFF00"/>
                  </a:outerShdw>
                </a:effectLst>
              </a14:hiddenEffects>
            </a:ext>
          </a:extLst>
        </p:spPr>
        <p:txBody>
          <a:bodyPr wrap="none"/>
          <a:lstStyle/>
          <a:p>
            <a:endParaRPr lang="en-US"/>
          </a:p>
        </p:txBody>
      </p:sp>
      <p:sp>
        <p:nvSpPr>
          <p:cNvPr id="54308" name="Text Box 36">
            <a:extLst>
              <a:ext uri="{FF2B5EF4-FFF2-40B4-BE49-F238E27FC236}">
                <a16:creationId xmlns:a16="http://schemas.microsoft.com/office/drawing/2014/main" id="{32FD9D1F-E40F-4BF6-B7E2-AF16DACEFEF6}"/>
              </a:ext>
            </a:extLst>
          </p:cNvPr>
          <p:cNvSpPr txBox="1">
            <a:spLocks noChangeArrowheads="1"/>
          </p:cNvSpPr>
          <p:nvPr/>
        </p:nvSpPr>
        <p:spPr bwMode="auto">
          <a:xfrm>
            <a:off x="6056313" y="3259138"/>
            <a:ext cx="1443037" cy="6413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1800">
                <a:solidFill>
                  <a:schemeClr val="tx1"/>
                </a:solidFill>
              </a:rPr>
              <a:t>High energy</a:t>
            </a:r>
          </a:p>
        </p:txBody>
      </p:sp>
      <p:sp>
        <p:nvSpPr>
          <p:cNvPr id="54309" name="Text Box 37">
            <a:extLst>
              <a:ext uri="{FF2B5EF4-FFF2-40B4-BE49-F238E27FC236}">
                <a16:creationId xmlns:a16="http://schemas.microsoft.com/office/drawing/2014/main" id="{FA051731-D6F6-4D23-8D23-65CD29E91C60}"/>
              </a:ext>
            </a:extLst>
          </p:cNvPr>
          <p:cNvSpPr txBox="1">
            <a:spLocks noChangeArrowheads="1"/>
          </p:cNvSpPr>
          <p:nvPr/>
        </p:nvSpPr>
        <p:spPr bwMode="auto">
          <a:xfrm>
            <a:off x="4938713" y="6256338"/>
            <a:ext cx="1946275" cy="36671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1800">
                <a:solidFill>
                  <a:schemeClr val="tx1"/>
                </a:solidFill>
              </a:rPr>
              <a:t>Lower energy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4274">
                                            <p:txEl>
                                              <p:pRg st="2" end="2"/>
                                            </p:txEl>
                                          </p:spTgt>
                                        </p:tgtEl>
                                        <p:attrNameLst>
                                          <p:attrName>style.visibility</p:attrName>
                                        </p:attrNameLst>
                                      </p:cBhvr>
                                      <p:to>
                                        <p:strVal val="visible"/>
                                      </p:to>
                                    </p:set>
                                    <p:animEffect transition="in" filter="wipe(left)">
                                      <p:cBhvr>
                                        <p:cTn id="7" dur="500"/>
                                        <p:tgtEl>
                                          <p:spTgt spid="54274">
                                            <p:txEl>
                                              <p:pRg st="2" end="2"/>
                                            </p:txEl>
                                          </p:spTgt>
                                        </p:tgtEl>
                                      </p:cBhvr>
                                    </p:animEffect>
                                  </p:childTnLst>
                                </p:cTn>
                              </p:par>
                            </p:childTnLst>
                          </p:cTn>
                        </p:par>
                        <p:par>
                          <p:cTn id="8" fill="hold" nodeType="afterGroup">
                            <p:stCondLst>
                              <p:cond delay="500"/>
                            </p:stCondLst>
                            <p:childTnLst>
                              <p:par>
                                <p:cTn id="9" presetID="2" presetClass="entr" presetSubtype="12" fill="hold" nodeType="afterEffect">
                                  <p:stCondLst>
                                    <p:cond delay="0"/>
                                  </p:stCondLst>
                                  <p:childTnLst>
                                    <p:set>
                                      <p:cBhvr>
                                        <p:cTn id="10" dur="1" fill="hold">
                                          <p:stCondLst>
                                            <p:cond delay="0"/>
                                          </p:stCondLst>
                                        </p:cTn>
                                        <p:tgtEl>
                                          <p:spTgt spid="54283"/>
                                        </p:tgtEl>
                                        <p:attrNameLst>
                                          <p:attrName>style.visibility</p:attrName>
                                        </p:attrNameLst>
                                      </p:cBhvr>
                                      <p:to>
                                        <p:strVal val="visible"/>
                                      </p:to>
                                    </p:set>
                                    <p:anim calcmode="lin" valueType="num">
                                      <p:cBhvr additive="base">
                                        <p:cTn id="11" dur="500" fill="hold"/>
                                        <p:tgtEl>
                                          <p:spTgt spid="54283"/>
                                        </p:tgtEl>
                                        <p:attrNameLst>
                                          <p:attrName>ppt_x</p:attrName>
                                        </p:attrNameLst>
                                      </p:cBhvr>
                                      <p:tavLst>
                                        <p:tav tm="0">
                                          <p:val>
                                            <p:strVal val="0-#ppt_w/2"/>
                                          </p:val>
                                        </p:tav>
                                        <p:tav tm="100000">
                                          <p:val>
                                            <p:strVal val="#ppt_x"/>
                                          </p:val>
                                        </p:tav>
                                      </p:tavLst>
                                    </p:anim>
                                    <p:anim calcmode="lin" valueType="num">
                                      <p:cBhvr additive="base">
                                        <p:cTn id="12" dur="500" fill="hold"/>
                                        <p:tgtEl>
                                          <p:spTgt spid="5428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4274">
                                            <p:txEl>
                                              <p:pRg st="3" end="3"/>
                                            </p:txEl>
                                          </p:spTgt>
                                        </p:tgtEl>
                                        <p:attrNameLst>
                                          <p:attrName>style.visibility</p:attrName>
                                        </p:attrNameLst>
                                      </p:cBhvr>
                                      <p:to>
                                        <p:strVal val="visible"/>
                                      </p:to>
                                    </p:set>
                                    <p:animEffect transition="in" filter="wipe(left)">
                                      <p:cBhvr>
                                        <p:cTn id="17" dur="500"/>
                                        <p:tgtEl>
                                          <p:spTgt spid="54274">
                                            <p:txEl>
                                              <p:pRg st="3" end="3"/>
                                            </p:txEl>
                                          </p:spTgt>
                                        </p:tgtEl>
                                      </p:cBhvr>
                                    </p:animEffect>
                                  </p:childTnLst>
                                </p:cTn>
                              </p:par>
                            </p:childTnLst>
                          </p:cTn>
                        </p:par>
                        <p:par>
                          <p:cTn id="18" fill="hold" nodeType="afterGroup">
                            <p:stCondLst>
                              <p:cond delay="500"/>
                            </p:stCondLst>
                            <p:childTnLst>
                              <p:par>
                                <p:cTn id="19" presetID="1" presetClass="entr" presetSubtype="0" fill="hold" nodeType="afterEffect">
                                  <p:stCondLst>
                                    <p:cond delay="0"/>
                                  </p:stCondLst>
                                  <p:childTnLst>
                                    <p:set>
                                      <p:cBhvr>
                                        <p:cTn id="20" dur="1" fill="hold">
                                          <p:stCondLst>
                                            <p:cond delay="0"/>
                                          </p:stCondLst>
                                        </p:cTn>
                                        <p:tgtEl>
                                          <p:spTgt spid="54300"/>
                                        </p:tgtEl>
                                        <p:attrNameLst>
                                          <p:attrName>style.visibility</p:attrName>
                                        </p:attrNameLst>
                                      </p:cBhvr>
                                      <p:to>
                                        <p:strVal val="visible"/>
                                      </p:to>
                                    </p:set>
                                  </p:childTnLst>
                                </p:cTn>
                              </p:par>
                            </p:childTnLst>
                          </p:cTn>
                        </p:par>
                        <p:par>
                          <p:cTn id="21" fill="hold" nodeType="afterGroup">
                            <p:stCondLst>
                              <p:cond delay="500"/>
                            </p:stCondLst>
                            <p:childTnLst>
                              <p:par>
                                <p:cTn id="22" presetID="63" presetClass="path" presetSubtype="0" accel="50000" decel="50000" fill="hold" nodeType="afterEffect">
                                  <p:stCondLst>
                                    <p:cond delay="0"/>
                                  </p:stCondLst>
                                  <p:childTnLst>
                                    <p:animMotion origin="layout" path="M -1.94444E-6 -3.33333E-6 L 0.13281 -3.33333E-6 " pathEditMode="relative" rAng="0" ptsTypes="AA">
                                      <p:cBhvr>
                                        <p:cTn id="23" dur="1000" fill="hold"/>
                                        <p:tgtEl>
                                          <p:spTgt spid="54300"/>
                                        </p:tgtEl>
                                        <p:attrNameLst>
                                          <p:attrName>ppt_x</p:attrName>
                                          <p:attrName>ppt_y</p:attrName>
                                        </p:attrNameLst>
                                      </p:cBhvr>
                                      <p:rCtr x="6632" y="0"/>
                                    </p:animMotion>
                                  </p:childTnLst>
                                </p:cTn>
                              </p:par>
                            </p:childTnLst>
                          </p:cTn>
                        </p:par>
                        <p:par>
                          <p:cTn id="24" fill="hold" nodeType="afterGroup">
                            <p:stCondLst>
                              <p:cond delay="1500"/>
                            </p:stCondLst>
                            <p:childTnLst>
                              <p:par>
                                <p:cTn id="25" presetID="35" presetClass="path" presetSubtype="0" accel="50000" decel="50000" fill="hold" nodeType="afterEffect">
                                  <p:stCondLst>
                                    <p:cond delay="0"/>
                                  </p:stCondLst>
                                  <p:childTnLst>
                                    <p:animMotion origin="layout" path="M 0.13281 -3.33333E-6 L -0.00052 -3.33333E-6 " pathEditMode="relative" rAng="0" ptsTypes="AA">
                                      <p:cBhvr>
                                        <p:cTn id="26" dur="1000" fill="hold"/>
                                        <p:tgtEl>
                                          <p:spTgt spid="54300"/>
                                        </p:tgtEl>
                                        <p:attrNameLst>
                                          <p:attrName>ppt_x</p:attrName>
                                          <p:attrName>ppt_y</p:attrName>
                                        </p:attrNameLst>
                                      </p:cBhvr>
                                      <p:rCtr x="-6667" y="0"/>
                                    </p:animMotion>
                                  </p:childTnLst>
                                </p:cTn>
                              </p:par>
                            </p:childTnLst>
                          </p:cTn>
                        </p:par>
                        <p:par>
                          <p:cTn id="27" fill="hold" nodeType="afterGroup">
                            <p:stCondLst>
                              <p:cond delay="2500"/>
                            </p:stCondLst>
                            <p:childTnLst>
                              <p:par>
                                <p:cTn id="28" presetID="10" presetClass="entr" presetSubtype="0" fill="hold" nodeType="afterEffect">
                                  <p:stCondLst>
                                    <p:cond delay="0"/>
                                  </p:stCondLst>
                                  <p:childTnLst>
                                    <p:set>
                                      <p:cBhvr>
                                        <p:cTn id="29" dur="1" fill="hold">
                                          <p:stCondLst>
                                            <p:cond delay="0"/>
                                          </p:stCondLst>
                                        </p:cTn>
                                        <p:tgtEl>
                                          <p:spTgt spid="54287"/>
                                        </p:tgtEl>
                                        <p:attrNameLst>
                                          <p:attrName>style.visibility</p:attrName>
                                        </p:attrNameLst>
                                      </p:cBhvr>
                                      <p:to>
                                        <p:strVal val="visible"/>
                                      </p:to>
                                    </p:set>
                                    <p:animEffect transition="in" filter="fade">
                                      <p:cBhvr>
                                        <p:cTn id="30" dur="2000"/>
                                        <p:tgtEl>
                                          <p:spTgt spid="54287"/>
                                        </p:tgtEl>
                                      </p:cBhvr>
                                    </p:animEffect>
                                  </p:childTnLst>
                                </p:cTn>
                              </p:par>
                              <p:par>
                                <p:cTn id="31" presetID="10" presetClass="exit" presetSubtype="0" fill="hold" nodeType="withEffect">
                                  <p:stCondLst>
                                    <p:cond delay="0"/>
                                  </p:stCondLst>
                                  <p:childTnLst>
                                    <p:animEffect transition="out" filter="fade">
                                      <p:cBhvr>
                                        <p:cTn id="32" dur="2000"/>
                                        <p:tgtEl>
                                          <p:spTgt spid="54300"/>
                                        </p:tgtEl>
                                      </p:cBhvr>
                                    </p:animEffect>
                                    <p:set>
                                      <p:cBhvr>
                                        <p:cTn id="33" dur="1" fill="hold">
                                          <p:stCondLst>
                                            <p:cond delay="1999"/>
                                          </p:stCondLst>
                                        </p:cTn>
                                        <p:tgtEl>
                                          <p:spTgt spid="54300"/>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54274">
                                            <p:txEl>
                                              <p:pRg st="4" end="4"/>
                                            </p:txEl>
                                          </p:spTgt>
                                        </p:tgtEl>
                                        <p:attrNameLst>
                                          <p:attrName>style.visibility</p:attrName>
                                        </p:attrNameLst>
                                      </p:cBhvr>
                                      <p:to>
                                        <p:strVal val="visible"/>
                                      </p:to>
                                    </p:set>
                                    <p:animEffect transition="in" filter="wipe(left)">
                                      <p:cBhvr>
                                        <p:cTn id="38" dur="500"/>
                                        <p:tgtEl>
                                          <p:spTgt spid="54274">
                                            <p:txEl>
                                              <p:pRg st="4" end="4"/>
                                            </p:txEl>
                                          </p:spTgt>
                                        </p:tgtEl>
                                      </p:cBhvr>
                                    </p:animEffect>
                                  </p:childTnLst>
                                </p:cTn>
                              </p:par>
                            </p:childTnLst>
                          </p:cTn>
                        </p:par>
                        <p:par>
                          <p:cTn id="39" fill="hold" nodeType="afterGroup">
                            <p:stCondLst>
                              <p:cond delay="500"/>
                            </p:stCondLst>
                            <p:childTnLst>
                              <p:par>
                                <p:cTn id="40" presetID="22" presetClass="entr" presetSubtype="8" fill="hold" nodeType="afterEffect">
                                  <p:stCondLst>
                                    <p:cond delay="0"/>
                                  </p:stCondLst>
                                  <p:childTnLst>
                                    <p:set>
                                      <p:cBhvr>
                                        <p:cTn id="41" dur="1" fill="hold">
                                          <p:stCondLst>
                                            <p:cond delay="0"/>
                                          </p:stCondLst>
                                        </p:cTn>
                                        <p:tgtEl>
                                          <p:spTgt spid="54286"/>
                                        </p:tgtEl>
                                        <p:attrNameLst>
                                          <p:attrName>style.visibility</p:attrName>
                                        </p:attrNameLst>
                                      </p:cBhvr>
                                      <p:to>
                                        <p:strVal val="visible"/>
                                      </p:to>
                                    </p:set>
                                    <p:animEffect transition="in" filter="wipe(left)">
                                      <p:cBhvr>
                                        <p:cTn id="42" dur="500"/>
                                        <p:tgtEl>
                                          <p:spTgt spid="54286"/>
                                        </p:tgtEl>
                                      </p:cBhvr>
                                    </p:animEffect>
                                  </p:childTnLst>
                                </p:cTn>
                              </p:par>
                            </p:childTnLst>
                          </p:cTn>
                        </p:par>
                        <p:par>
                          <p:cTn id="43" fill="hold" nodeType="afterGroup">
                            <p:stCondLst>
                              <p:cond delay="1000"/>
                            </p:stCondLst>
                            <p:childTnLst>
                              <p:par>
                                <p:cTn id="44" presetID="22" presetClass="entr" presetSubtype="8" fill="hold" nodeType="afterEffect">
                                  <p:stCondLst>
                                    <p:cond delay="0"/>
                                  </p:stCondLst>
                                  <p:childTnLst>
                                    <p:set>
                                      <p:cBhvr>
                                        <p:cTn id="45" dur="1" fill="hold">
                                          <p:stCondLst>
                                            <p:cond delay="0"/>
                                          </p:stCondLst>
                                        </p:cTn>
                                        <p:tgtEl>
                                          <p:spTgt spid="54301"/>
                                        </p:tgtEl>
                                        <p:attrNameLst>
                                          <p:attrName>style.visibility</p:attrName>
                                        </p:attrNameLst>
                                      </p:cBhvr>
                                      <p:to>
                                        <p:strVal val="visible"/>
                                      </p:to>
                                    </p:set>
                                    <p:animEffect transition="in" filter="wipe(left)">
                                      <p:cBhvr>
                                        <p:cTn id="46" dur="500"/>
                                        <p:tgtEl>
                                          <p:spTgt spid="54301"/>
                                        </p:tgtEl>
                                      </p:cBhvr>
                                    </p:animEffect>
                                  </p:childTnLst>
                                </p:cTn>
                              </p:par>
                            </p:childTnLst>
                          </p:cTn>
                        </p:par>
                        <p:par>
                          <p:cTn id="47" fill="hold" nodeType="afterGroup">
                            <p:stCondLst>
                              <p:cond delay="1500"/>
                            </p:stCondLst>
                            <p:childTnLst>
                              <p:par>
                                <p:cTn id="48" presetID="22" presetClass="entr" presetSubtype="8" fill="hold" nodeType="afterEffect">
                                  <p:stCondLst>
                                    <p:cond delay="0"/>
                                  </p:stCondLst>
                                  <p:childTnLst>
                                    <p:set>
                                      <p:cBhvr>
                                        <p:cTn id="49" dur="1" fill="hold">
                                          <p:stCondLst>
                                            <p:cond delay="0"/>
                                          </p:stCondLst>
                                        </p:cTn>
                                        <p:tgtEl>
                                          <p:spTgt spid="54302"/>
                                        </p:tgtEl>
                                        <p:attrNameLst>
                                          <p:attrName>style.visibility</p:attrName>
                                        </p:attrNameLst>
                                      </p:cBhvr>
                                      <p:to>
                                        <p:strVal val="visible"/>
                                      </p:to>
                                    </p:set>
                                    <p:animEffect transition="in" filter="wipe(left)">
                                      <p:cBhvr>
                                        <p:cTn id="50" dur="500"/>
                                        <p:tgtEl>
                                          <p:spTgt spid="54302"/>
                                        </p:tgtEl>
                                      </p:cBhvr>
                                    </p:animEffect>
                                  </p:childTnLst>
                                </p:cTn>
                              </p:par>
                            </p:childTnLst>
                          </p:cTn>
                        </p:par>
                        <p:par>
                          <p:cTn id="51" fill="hold" nodeType="afterGroup">
                            <p:stCondLst>
                              <p:cond delay="2000"/>
                            </p:stCondLst>
                            <p:childTnLst>
                              <p:par>
                                <p:cTn id="52" presetID="22" presetClass="entr" presetSubtype="8" fill="hold" nodeType="afterEffect">
                                  <p:stCondLst>
                                    <p:cond delay="0"/>
                                  </p:stCondLst>
                                  <p:childTnLst>
                                    <p:set>
                                      <p:cBhvr>
                                        <p:cTn id="53" dur="1" fill="hold">
                                          <p:stCondLst>
                                            <p:cond delay="0"/>
                                          </p:stCondLst>
                                        </p:cTn>
                                        <p:tgtEl>
                                          <p:spTgt spid="54274">
                                            <p:txEl>
                                              <p:pRg st="5" end="5"/>
                                            </p:txEl>
                                          </p:spTgt>
                                        </p:tgtEl>
                                        <p:attrNameLst>
                                          <p:attrName>style.visibility</p:attrName>
                                        </p:attrNameLst>
                                      </p:cBhvr>
                                      <p:to>
                                        <p:strVal val="visible"/>
                                      </p:to>
                                    </p:set>
                                    <p:animEffect transition="in" filter="wipe(left)">
                                      <p:cBhvr>
                                        <p:cTn id="54" dur="500"/>
                                        <p:tgtEl>
                                          <p:spTgt spid="54274">
                                            <p:txEl>
                                              <p:pRg st="5" end="5"/>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54274">
                                            <p:txEl>
                                              <p:pRg st="7" end="7"/>
                                            </p:txEl>
                                          </p:spTgt>
                                        </p:tgtEl>
                                        <p:attrNameLst>
                                          <p:attrName>style.visibility</p:attrName>
                                        </p:attrNameLst>
                                      </p:cBhvr>
                                      <p:to>
                                        <p:strVal val="visible"/>
                                      </p:to>
                                    </p:set>
                                    <p:animEffect transition="in" filter="wipe(left)">
                                      <p:cBhvr>
                                        <p:cTn id="59" dur="500"/>
                                        <p:tgtEl>
                                          <p:spTgt spid="54274">
                                            <p:txEl>
                                              <p:pRg st="7" end="7"/>
                                            </p:txEl>
                                          </p:spTgt>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54274">
                                            <p:txEl>
                                              <p:pRg st="8" end="8"/>
                                            </p:txEl>
                                          </p:spTgt>
                                        </p:tgtEl>
                                        <p:attrNameLst>
                                          <p:attrName>style.visibility</p:attrName>
                                        </p:attrNameLst>
                                      </p:cBhvr>
                                      <p:to>
                                        <p:strVal val="visible"/>
                                      </p:to>
                                    </p:set>
                                    <p:animEffect transition="in" filter="wipe(left)">
                                      <p:cBhvr>
                                        <p:cTn id="63" dur="500"/>
                                        <p:tgtEl>
                                          <p:spTgt spid="54274">
                                            <p:txEl>
                                              <p:pRg st="8" end="8"/>
                                            </p:txEl>
                                          </p:spTgt>
                                        </p:tgtEl>
                                      </p:cBhvr>
                                    </p:animEffect>
                                  </p:childTnLst>
                                </p:cTn>
                              </p:par>
                              <p:par>
                                <p:cTn id="64" presetID="9" presetClass="entr" presetSubtype="0" fill="hold" nodeType="withEffect">
                                  <p:stCondLst>
                                    <p:cond delay="0"/>
                                  </p:stCondLst>
                                  <p:childTnLst>
                                    <p:set>
                                      <p:cBhvr>
                                        <p:cTn id="65" dur="1" fill="hold">
                                          <p:stCondLst>
                                            <p:cond delay="0"/>
                                          </p:stCondLst>
                                        </p:cTn>
                                        <p:tgtEl>
                                          <p:spTgt spid="54305"/>
                                        </p:tgtEl>
                                        <p:attrNameLst>
                                          <p:attrName>style.visibility</p:attrName>
                                        </p:attrNameLst>
                                      </p:cBhvr>
                                      <p:to>
                                        <p:strVal val="visible"/>
                                      </p:to>
                                    </p:set>
                                    <p:animEffect transition="in" filter="dissolve">
                                      <p:cBhvr>
                                        <p:cTn id="66" dur="500"/>
                                        <p:tgtEl>
                                          <p:spTgt spid="54305"/>
                                        </p:tgtEl>
                                      </p:cBhvr>
                                    </p:animEffect>
                                  </p:childTnLst>
                                </p:cTn>
                              </p:par>
                              <p:par>
                                <p:cTn id="67" presetID="9" presetClass="entr" presetSubtype="0" fill="hold" nodeType="withEffect">
                                  <p:stCondLst>
                                    <p:cond delay="0"/>
                                  </p:stCondLst>
                                  <p:childTnLst>
                                    <p:set>
                                      <p:cBhvr>
                                        <p:cTn id="68" dur="1" fill="hold">
                                          <p:stCondLst>
                                            <p:cond delay="0"/>
                                          </p:stCondLst>
                                        </p:cTn>
                                        <p:tgtEl>
                                          <p:spTgt spid="54303"/>
                                        </p:tgtEl>
                                        <p:attrNameLst>
                                          <p:attrName>style.visibility</p:attrName>
                                        </p:attrNameLst>
                                      </p:cBhvr>
                                      <p:to>
                                        <p:strVal val="visible"/>
                                      </p:to>
                                    </p:set>
                                    <p:animEffect transition="in" filter="dissolve">
                                      <p:cBhvr>
                                        <p:cTn id="69" dur="500"/>
                                        <p:tgtEl>
                                          <p:spTgt spid="54303"/>
                                        </p:tgtEl>
                                      </p:cBhvr>
                                    </p:animEffect>
                                  </p:childTnLst>
                                </p:cTn>
                              </p:par>
                              <p:par>
                                <p:cTn id="70" presetID="9" presetClass="entr" presetSubtype="0" fill="hold" nodeType="withEffect">
                                  <p:stCondLst>
                                    <p:cond delay="0"/>
                                  </p:stCondLst>
                                  <p:childTnLst>
                                    <p:set>
                                      <p:cBhvr>
                                        <p:cTn id="71" dur="1" fill="hold">
                                          <p:stCondLst>
                                            <p:cond delay="0"/>
                                          </p:stCondLst>
                                        </p:cTn>
                                        <p:tgtEl>
                                          <p:spTgt spid="54307"/>
                                        </p:tgtEl>
                                        <p:attrNameLst>
                                          <p:attrName>style.visibility</p:attrName>
                                        </p:attrNameLst>
                                      </p:cBhvr>
                                      <p:to>
                                        <p:strVal val="visible"/>
                                      </p:to>
                                    </p:set>
                                    <p:animEffect transition="in" filter="dissolve">
                                      <p:cBhvr>
                                        <p:cTn id="72" dur="500"/>
                                        <p:tgtEl>
                                          <p:spTgt spid="54307"/>
                                        </p:tgtEl>
                                      </p:cBhvr>
                                    </p:animEffect>
                                  </p:childTnLst>
                                </p:cTn>
                              </p:par>
                              <p:par>
                                <p:cTn id="73" presetID="9" presetClass="entr" presetSubtype="0" fill="hold" nodeType="withEffect">
                                  <p:stCondLst>
                                    <p:cond delay="0"/>
                                  </p:stCondLst>
                                  <p:childTnLst>
                                    <p:set>
                                      <p:cBhvr>
                                        <p:cTn id="74" dur="1" fill="hold">
                                          <p:stCondLst>
                                            <p:cond delay="0"/>
                                          </p:stCondLst>
                                        </p:cTn>
                                        <p:tgtEl>
                                          <p:spTgt spid="54275"/>
                                        </p:tgtEl>
                                        <p:attrNameLst>
                                          <p:attrName>style.visibility</p:attrName>
                                        </p:attrNameLst>
                                      </p:cBhvr>
                                      <p:to>
                                        <p:strVal val="visible"/>
                                      </p:to>
                                    </p:set>
                                    <p:animEffect transition="in" filter="dissolve">
                                      <p:cBhvr>
                                        <p:cTn id="75" dur="500"/>
                                        <p:tgtEl>
                                          <p:spTgt spid="54275"/>
                                        </p:tgtEl>
                                      </p:cBhvr>
                                    </p:animEffect>
                                  </p:childTnLst>
                                </p:cTn>
                              </p:par>
                            </p:childTnLst>
                          </p:cTn>
                        </p:par>
                        <p:par>
                          <p:cTn id="76" fill="hold" nodeType="afterGroup">
                            <p:stCondLst>
                              <p:cond delay="1000"/>
                            </p:stCondLst>
                            <p:childTnLst>
                              <p:par>
                                <p:cTn id="77" presetID="52" presetClass="entr" presetSubtype="0" fill="hold" grpId="0" nodeType="afterEffect">
                                  <p:stCondLst>
                                    <p:cond delay="0"/>
                                  </p:stCondLst>
                                  <p:childTnLst>
                                    <p:set>
                                      <p:cBhvr>
                                        <p:cTn id="78" dur="1" fill="hold">
                                          <p:stCondLst>
                                            <p:cond delay="0"/>
                                          </p:stCondLst>
                                        </p:cTn>
                                        <p:tgtEl>
                                          <p:spTgt spid="54308"/>
                                        </p:tgtEl>
                                        <p:attrNameLst>
                                          <p:attrName>style.visibility</p:attrName>
                                        </p:attrNameLst>
                                      </p:cBhvr>
                                      <p:to>
                                        <p:strVal val="visible"/>
                                      </p:to>
                                    </p:set>
                                    <p:animScale>
                                      <p:cBhvr>
                                        <p:cTn id="79" dur="1000" decel="50000" fill="hold">
                                          <p:stCondLst>
                                            <p:cond delay="0"/>
                                          </p:stCondLst>
                                        </p:cTn>
                                        <p:tgtEl>
                                          <p:spTgt spid="5430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0" dur="1000" decel="50000" fill="hold">
                                          <p:stCondLst>
                                            <p:cond delay="0"/>
                                          </p:stCondLst>
                                        </p:cTn>
                                        <p:tgtEl>
                                          <p:spTgt spid="54308"/>
                                        </p:tgtEl>
                                        <p:attrNameLst>
                                          <p:attrName>ppt_x</p:attrName>
                                          <p:attrName>ppt_y</p:attrName>
                                        </p:attrNameLst>
                                      </p:cBhvr>
                                    </p:animMotion>
                                    <p:animEffect transition="in" filter="fade">
                                      <p:cBhvr>
                                        <p:cTn id="81" dur="1000"/>
                                        <p:tgtEl>
                                          <p:spTgt spid="54308"/>
                                        </p:tgtEl>
                                      </p:cBhvr>
                                    </p:animEffect>
                                  </p:childTnLst>
                                </p:cTn>
                              </p:par>
                            </p:childTnLst>
                          </p:cTn>
                        </p:par>
                        <p:par>
                          <p:cTn id="82" fill="hold" nodeType="afterGroup">
                            <p:stCondLst>
                              <p:cond delay="2000"/>
                            </p:stCondLst>
                            <p:childTnLst>
                              <p:par>
                                <p:cTn id="83" presetID="26" presetClass="entr" presetSubtype="0" fill="hold" grpId="0" nodeType="afterEffect">
                                  <p:stCondLst>
                                    <p:cond delay="0"/>
                                  </p:stCondLst>
                                  <p:childTnLst>
                                    <p:set>
                                      <p:cBhvr>
                                        <p:cTn id="84" dur="1" fill="hold">
                                          <p:stCondLst>
                                            <p:cond delay="0"/>
                                          </p:stCondLst>
                                        </p:cTn>
                                        <p:tgtEl>
                                          <p:spTgt spid="54309"/>
                                        </p:tgtEl>
                                        <p:attrNameLst>
                                          <p:attrName>style.visibility</p:attrName>
                                        </p:attrNameLst>
                                      </p:cBhvr>
                                      <p:to>
                                        <p:strVal val="visible"/>
                                      </p:to>
                                    </p:set>
                                    <p:animEffect transition="in" filter="wipe(down)">
                                      <p:cBhvr>
                                        <p:cTn id="85" dur="580">
                                          <p:stCondLst>
                                            <p:cond delay="0"/>
                                          </p:stCondLst>
                                        </p:cTn>
                                        <p:tgtEl>
                                          <p:spTgt spid="54309"/>
                                        </p:tgtEl>
                                      </p:cBhvr>
                                    </p:animEffect>
                                    <p:anim calcmode="lin" valueType="num">
                                      <p:cBhvr>
                                        <p:cTn id="86" dur="1822" tmFilter="0,0; 0.14,0.36; 0.43,0.73; 0.71,0.91; 1.0,1.0">
                                          <p:stCondLst>
                                            <p:cond delay="0"/>
                                          </p:stCondLst>
                                        </p:cTn>
                                        <p:tgtEl>
                                          <p:spTgt spid="54309"/>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54309"/>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54309"/>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54309"/>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54309"/>
                                        </p:tgtEl>
                                        <p:attrNameLst>
                                          <p:attrName>ppt_y</p:attrName>
                                        </p:attrNameLst>
                                      </p:cBhvr>
                                      <p:tavLst>
                                        <p:tav tm="0" fmla="#ppt_y-sin(pi*$)/81">
                                          <p:val>
                                            <p:fltVal val="0"/>
                                          </p:val>
                                        </p:tav>
                                        <p:tav tm="100000">
                                          <p:val>
                                            <p:fltVal val="1"/>
                                          </p:val>
                                        </p:tav>
                                      </p:tavLst>
                                    </p:anim>
                                    <p:animScale>
                                      <p:cBhvr>
                                        <p:cTn id="91" dur="26">
                                          <p:stCondLst>
                                            <p:cond delay="650"/>
                                          </p:stCondLst>
                                        </p:cTn>
                                        <p:tgtEl>
                                          <p:spTgt spid="54309"/>
                                        </p:tgtEl>
                                      </p:cBhvr>
                                      <p:to x="100000" y="60000"/>
                                    </p:animScale>
                                    <p:animScale>
                                      <p:cBhvr>
                                        <p:cTn id="92" dur="166" decel="50000">
                                          <p:stCondLst>
                                            <p:cond delay="676"/>
                                          </p:stCondLst>
                                        </p:cTn>
                                        <p:tgtEl>
                                          <p:spTgt spid="54309"/>
                                        </p:tgtEl>
                                      </p:cBhvr>
                                      <p:to x="100000" y="100000"/>
                                    </p:animScale>
                                    <p:animScale>
                                      <p:cBhvr>
                                        <p:cTn id="93" dur="26">
                                          <p:stCondLst>
                                            <p:cond delay="1312"/>
                                          </p:stCondLst>
                                        </p:cTn>
                                        <p:tgtEl>
                                          <p:spTgt spid="54309"/>
                                        </p:tgtEl>
                                      </p:cBhvr>
                                      <p:to x="100000" y="80000"/>
                                    </p:animScale>
                                    <p:animScale>
                                      <p:cBhvr>
                                        <p:cTn id="94" dur="166" decel="50000">
                                          <p:stCondLst>
                                            <p:cond delay="1338"/>
                                          </p:stCondLst>
                                        </p:cTn>
                                        <p:tgtEl>
                                          <p:spTgt spid="54309"/>
                                        </p:tgtEl>
                                      </p:cBhvr>
                                      <p:to x="100000" y="100000"/>
                                    </p:animScale>
                                    <p:animScale>
                                      <p:cBhvr>
                                        <p:cTn id="95" dur="26">
                                          <p:stCondLst>
                                            <p:cond delay="1642"/>
                                          </p:stCondLst>
                                        </p:cTn>
                                        <p:tgtEl>
                                          <p:spTgt spid="54309"/>
                                        </p:tgtEl>
                                      </p:cBhvr>
                                      <p:to x="100000" y="90000"/>
                                    </p:animScale>
                                    <p:animScale>
                                      <p:cBhvr>
                                        <p:cTn id="96" dur="166" decel="50000">
                                          <p:stCondLst>
                                            <p:cond delay="1668"/>
                                          </p:stCondLst>
                                        </p:cTn>
                                        <p:tgtEl>
                                          <p:spTgt spid="54309"/>
                                        </p:tgtEl>
                                      </p:cBhvr>
                                      <p:to x="100000" y="100000"/>
                                    </p:animScale>
                                    <p:animScale>
                                      <p:cBhvr>
                                        <p:cTn id="97" dur="26">
                                          <p:stCondLst>
                                            <p:cond delay="1808"/>
                                          </p:stCondLst>
                                        </p:cTn>
                                        <p:tgtEl>
                                          <p:spTgt spid="54309"/>
                                        </p:tgtEl>
                                      </p:cBhvr>
                                      <p:to x="100000" y="95000"/>
                                    </p:animScale>
                                    <p:animScale>
                                      <p:cBhvr>
                                        <p:cTn id="98" dur="166" decel="50000">
                                          <p:stCondLst>
                                            <p:cond delay="1834"/>
                                          </p:stCondLst>
                                        </p:cTn>
                                        <p:tgtEl>
                                          <p:spTgt spid="54309"/>
                                        </p:tgtEl>
                                      </p:cBhvr>
                                      <p:to x="100000" y="100000"/>
                                    </p:animScale>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4306"/>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4304"/>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8" fill="hold" nodeType="clickEffect">
                                  <p:stCondLst>
                                    <p:cond delay="0"/>
                                  </p:stCondLst>
                                  <p:childTnLst>
                                    <p:set>
                                      <p:cBhvr>
                                        <p:cTn id="108" dur="1" fill="hold">
                                          <p:stCondLst>
                                            <p:cond delay="0"/>
                                          </p:stCondLst>
                                        </p:cTn>
                                        <p:tgtEl>
                                          <p:spTgt spid="54274">
                                            <p:txEl>
                                              <p:pRg st="9" end="9"/>
                                            </p:txEl>
                                          </p:spTgt>
                                        </p:tgtEl>
                                        <p:attrNameLst>
                                          <p:attrName>style.visibility</p:attrName>
                                        </p:attrNameLst>
                                      </p:cBhvr>
                                      <p:to>
                                        <p:strVal val="visible"/>
                                      </p:to>
                                    </p:set>
                                    <p:animEffect transition="in" filter="wipe(left)">
                                      <p:cBhvr>
                                        <p:cTn id="109" dur="500"/>
                                        <p:tgtEl>
                                          <p:spTgt spid="54274">
                                            <p:txEl>
                                              <p:pRg st="9" end="9"/>
                                            </p:txEl>
                                          </p:spTgt>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2" presetClass="entr" presetSubtype="8" fill="hold" nodeType="clickEffect">
                                  <p:stCondLst>
                                    <p:cond delay="0"/>
                                  </p:stCondLst>
                                  <p:childTnLst>
                                    <p:set>
                                      <p:cBhvr>
                                        <p:cTn id="113" dur="1" fill="hold">
                                          <p:stCondLst>
                                            <p:cond delay="0"/>
                                          </p:stCondLst>
                                        </p:cTn>
                                        <p:tgtEl>
                                          <p:spTgt spid="54274">
                                            <p:txEl>
                                              <p:pRg st="10" end="10"/>
                                            </p:txEl>
                                          </p:spTgt>
                                        </p:tgtEl>
                                        <p:attrNameLst>
                                          <p:attrName>style.visibility</p:attrName>
                                        </p:attrNameLst>
                                      </p:cBhvr>
                                      <p:to>
                                        <p:strVal val="visible"/>
                                      </p:to>
                                    </p:set>
                                    <p:animEffect transition="in" filter="wipe(left)">
                                      <p:cBhvr>
                                        <p:cTn id="114" dur="500"/>
                                        <p:tgtEl>
                                          <p:spTgt spid="54274">
                                            <p:txEl>
                                              <p:pRg st="10" end="10"/>
                                            </p:txEl>
                                          </p:spTgt>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8" fill="hold" nodeType="clickEffect">
                                  <p:stCondLst>
                                    <p:cond delay="0"/>
                                  </p:stCondLst>
                                  <p:childTnLst>
                                    <p:set>
                                      <p:cBhvr>
                                        <p:cTn id="118" dur="1" fill="hold">
                                          <p:stCondLst>
                                            <p:cond delay="0"/>
                                          </p:stCondLst>
                                        </p:cTn>
                                        <p:tgtEl>
                                          <p:spTgt spid="54274">
                                            <p:txEl>
                                              <p:pRg st="11" end="11"/>
                                            </p:txEl>
                                          </p:spTgt>
                                        </p:tgtEl>
                                        <p:attrNameLst>
                                          <p:attrName>style.visibility</p:attrName>
                                        </p:attrNameLst>
                                      </p:cBhvr>
                                      <p:to>
                                        <p:strVal val="visible"/>
                                      </p:to>
                                    </p:set>
                                    <p:animEffect transition="in" filter="wipe(left)">
                                      <p:cBhvr>
                                        <p:cTn id="119" dur="500"/>
                                        <p:tgtEl>
                                          <p:spTgt spid="54274">
                                            <p:txEl>
                                              <p:pRg st="11" end="11"/>
                                            </p:txEl>
                                          </p:spTgt>
                                        </p:tgtEl>
                                      </p:cBhvr>
                                    </p:animEffect>
                                  </p:childTnLst>
                                </p:cTn>
                              </p:par>
                            </p:childTnLst>
                          </p:cTn>
                        </p:par>
                        <p:par>
                          <p:cTn id="120" fill="hold" nodeType="afterGroup">
                            <p:stCondLst>
                              <p:cond delay="500"/>
                            </p:stCondLst>
                            <p:childTnLst>
                              <p:par>
                                <p:cTn id="121" presetID="22" presetClass="entr" presetSubtype="8" fill="hold" nodeType="afterEffect">
                                  <p:stCondLst>
                                    <p:cond delay="0"/>
                                  </p:stCondLst>
                                  <p:childTnLst>
                                    <p:set>
                                      <p:cBhvr>
                                        <p:cTn id="122" dur="1" fill="hold">
                                          <p:stCondLst>
                                            <p:cond delay="0"/>
                                          </p:stCondLst>
                                        </p:cTn>
                                        <p:tgtEl>
                                          <p:spTgt spid="54274">
                                            <p:txEl>
                                              <p:pRg st="13" end="13"/>
                                            </p:txEl>
                                          </p:spTgt>
                                        </p:tgtEl>
                                        <p:attrNameLst>
                                          <p:attrName>style.visibility</p:attrName>
                                        </p:attrNameLst>
                                      </p:cBhvr>
                                      <p:to>
                                        <p:strVal val="visible"/>
                                      </p:to>
                                    </p:set>
                                    <p:animEffect transition="in" filter="wipe(left)">
                                      <p:cBhvr>
                                        <p:cTn id="123" dur="500"/>
                                        <p:tgtEl>
                                          <p:spTgt spid="5427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08" grpId="0"/>
      <p:bldP spid="5430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17624915-F8D7-4F2D-834C-0B33321BA390}"/>
              </a:ext>
            </a:extLst>
          </p:cNvPr>
          <p:cNvSpPr>
            <a:spLocks noGrp="1" noChangeArrowheads="1"/>
          </p:cNvSpPr>
          <p:nvPr>
            <p:ph type="title"/>
          </p:nvPr>
        </p:nvSpPr>
        <p:spPr>
          <a:xfrm>
            <a:off x="0" y="0"/>
            <a:ext cx="9144000" cy="981075"/>
          </a:xfrm>
          <a:effectLst>
            <a:outerShdw dist="28398" dir="3806097" algn="ctr" rotWithShape="0">
              <a:srgbClr val="000066"/>
            </a:outerShdw>
          </a:effectLst>
        </p:spPr>
        <p:txBody>
          <a:bodyPr/>
          <a:lstStyle/>
          <a:p>
            <a:pPr eaLnBrk="1" hangingPunct="1"/>
            <a:r>
              <a:rPr lang="en-US" altLang="en-US"/>
              <a:t>Wave-Particle Duality</a:t>
            </a:r>
          </a:p>
        </p:txBody>
      </p:sp>
      <p:sp>
        <p:nvSpPr>
          <p:cNvPr id="45059" name="Text Box 3">
            <a:extLst>
              <a:ext uri="{FF2B5EF4-FFF2-40B4-BE49-F238E27FC236}">
                <a16:creationId xmlns:a16="http://schemas.microsoft.com/office/drawing/2014/main" id="{533205BB-2AFD-4D8C-B5C2-D6516986D8D9}"/>
              </a:ext>
            </a:extLst>
          </p:cNvPr>
          <p:cNvSpPr txBox="1">
            <a:spLocks noChangeArrowheads="1"/>
          </p:cNvSpPr>
          <p:nvPr/>
        </p:nvSpPr>
        <p:spPr bwMode="auto">
          <a:xfrm>
            <a:off x="439738" y="1116013"/>
            <a:ext cx="8294687" cy="384175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293688">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636588">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eaLnBrk="1" hangingPunct="1">
              <a:spcBef>
                <a:spcPct val="50000"/>
              </a:spcBef>
              <a:buFontTx/>
              <a:buNone/>
            </a:pPr>
            <a:r>
              <a:rPr lang="en-US" altLang="en-US" sz="3600"/>
              <a:t>Matter is a wave </a:t>
            </a:r>
            <a:r>
              <a:rPr lang="en-US" altLang="en-US" sz="3600">
                <a:solidFill>
                  <a:srgbClr val="FF3300"/>
                </a:solidFill>
              </a:rPr>
              <a:t>AND</a:t>
            </a:r>
            <a:r>
              <a:rPr lang="en-US" altLang="en-US" sz="3600"/>
              <a:t> a particle!</a:t>
            </a:r>
          </a:p>
          <a:p>
            <a:pPr lvl="1" eaLnBrk="1" hangingPunct="1">
              <a:spcBef>
                <a:spcPct val="25000"/>
              </a:spcBef>
            </a:pPr>
            <a:r>
              <a:rPr lang="en-US" altLang="en-US"/>
              <a:t> Exists as both natures …</a:t>
            </a:r>
          </a:p>
          <a:p>
            <a:pPr lvl="4" eaLnBrk="1" hangingPunct="1">
              <a:spcBef>
                <a:spcPct val="25000"/>
              </a:spcBef>
              <a:buFont typeface="Webdings" panose="05030102010509060703" pitchFamily="18" charset="2"/>
              <a:buNone/>
            </a:pPr>
            <a:r>
              <a:rPr lang="en-US" altLang="en-US" sz="2800"/>
              <a:t>	until it interacts with matter.</a:t>
            </a:r>
          </a:p>
          <a:p>
            <a:pPr lvl="1" eaLnBrk="1" hangingPunct="1">
              <a:spcBef>
                <a:spcPct val="25000"/>
              </a:spcBef>
            </a:pPr>
            <a:r>
              <a:rPr lang="en-US" altLang="en-US"/>
              <a:t> Manifests one nature</a:t>
            </a:r>
          </a:p>
          <a:p>
            <a:pPr lvl="4" eaLnBrk="1" hangingPunct="1">
              <a:spcBef>
                <a:spcPct val="25000"/>
              </a:spcBef>
              <a:buFont typeface="Webdings" panose="05030102010509060703" pitchFamily="18" charset="2"/>
              <a:buNone/>
            </a:pPr>
            <a:r>
              <a:rPr lang="en-US" altLang="en-US" sz="2800"/>
              <a:t>	appropriate to the interaction.</a:t>
            </a:r>
          </a:p>
          <a:p>
            <a:pPr lvl="2" eaLnBrk="1" hangingPunct="1">
              <a:spcBef>
                <a:spcPct val="25000"/>
              </a:spcBef>
            </a:pPr>
            <a:r>
              <a:rPr lang="en-US" altLang="en-US" sz="2800"/>
              <a:t> Becomes a particle hitting TV screen.</a:t>
            </a:r>
          </a:p>
          <a:p>
            <a:pPr lvl="2" eaLnBrk="1" hangingPunct="1">
              <a:spcBef>
                <a:spcPct val="25000"/>
              </a:spcBef>
            </a:pPr>
            <a:r>
              <a:rPr lang="en-US" altLang="en-US" sz="2800"/>
              <a:t> Becomes a wave in Flash memory.</a:t>
            </a:r>
          </a:p>
        </p:txBody>
      </p:sp>
      <p:sp>
        <p:nvSpPr>
          <p:cNvPr id="45060" name="Text Box 7">
            <a:extLst>
              <a:ext uri="{FF2B5EF4-FFF2-40B4-BE49-F238E27FC236}">
                <a16:creationId xmlns:a16="http://schemas.microsoft.com/office/drawing/2014/main" id="{F2FACD78-0A46-4F11-9846-B566712E387B}"/>
              </a:ext>
            </a:extLst>
          </p:cNvPr>
          <p:cNvSpPr txBox="1">
            <a:spLocks noChangeArrowheads="1"/>
          </p:cNvSpPr>
          <p:nvPr/>
        </p:nvSpPr>
        <p:spPr bwMode="auto">
          <a:xfrm>
            <a:off x="407988" y="5510213"/>
            <a:ext cx="8245475" cy="1006475"/>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eaLnBrk="1" hangingPunct="1">
              <a:spcBef>
                <a:spcPct val="0"/>
              </a:spcBef>
              <a:buFontTx/>
              <a:buNone/>
            </a:pPr>
            <a:r>
              <a:rPr lang="en-US" altLang="en-US" sz="3000" i="1">
                <a:solidFill>
                  <a:schemeClr val="tx1"/>
                </a:solidFill>
              </a:rPr>
              <a:t>How can it be BOTH at ONCE?</a:t>
            </a:r>
          </a:p>
          <a:p>
            <a:pPr algn="r" eaLnBrk="1" hangingPunct="1">
              <a:spcBef>
                <a:spcPct val="0"/>
              </a:spcBef>
              <a:buFontTx/>
              <a:buNone/>
            </a:pPr>
            <a:r>
              <a:rPr lang="en-US" altLang="en-US" sz="3000" i="1">
                <a:solidFill>
                  <a:schemeClr val="tx1"/>
                </a:solidFill>
              </a:rPr>
              <a:t>We don’t know … but it is!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a:extLst>
              <a:ext uri="{FF2B5EF4-FFF2-40B4-BE49-F238E27FC236}">
                <a16:creationId xmlns:a16="http://schemas.microsoft.com/office/drawing/2014/main" id="{2BE0EF65-E997-40FD-A96A-4DA35C20186F}"/>
              </a:ext>
            </a:extLst>
          </p:cNvPr>
          <p:cNvSpPr>
            <a:spLocks noGrp="1" noChangeArrowheads="1"/>
          </p:cNvSpPr>
          <p:nvPr>
            <p:ph type="title"/>
          </p:nvPr>
        </p:nvSpPr>
        <p:spPr>
          <a:xfrm>
            <a:off x="709613" y="263525"/>
            <a:ext cx="7772400" cy="547688"/>
          </a:xfrm>
        </p:spPr>
        <p:txBody>
          <a:bodyPr/>
          <a:lstStyle/>
          <a:p>
            <a:pPr eaLnBrk="1" hangingPunct="1"/>
            <a:r>
              <a:rPr lang="en-US" altLang="en-US"/>
              <a:t>Inspirited Bodies</a:t>
            </a:r>
          </a:p>
        </p:txBody>
      </p:sp>
      <p:sp>
        <p:nvSpPr>
          <p:cNvPr id="9219" name="Text Box 1027">
            <a:extLst>
              <a:ext uri="{FF2B5EF4-FFF2-40B4-BE49-F238E27FC236}">
                <a16:creationId xmlns:a16="http://schemas.microsoft.com/office/drawing/2014/main" id="{F9DF5AC3-4BC5-471E-A66E-2DBF8CDA2BCF}"/>
              </a:ext>
            </a:extLst>
          </p:cNvPr>
          <p:cNvSpPr txBox="1">
            <a:spLocks noChangeArrowheads="1"/>
          </p:cNvSpPr>
          <p:nvPr/>
        </p:nvSpPr>
        <p:spPr bwMode="auto">
          <a:xfrm>
            <a:off x="614363" y="1095375"/>
            <a:ext cx="8167687" cy="5135563"/>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indent="238125">
              <a:spcBef>
                <a:spcPct val="20000"/>
              </a:spcBef>
              <a:buFont typeface="Wingdings" panose="05000000000000000000" pitchFamily="2" charset="2"/>
              <a:buChar char="¶"/>
              <a:tabLst>
                <a:tab pos="5953125" algn="r"/>
              </a:tabLst>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tabLst>
                <a:tab pos="5953125" algn="r"/>
              </a:tabLst>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tabLst>
                <a:tab pos="5953125" algn="r"/>
              </a:tabLst>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tabLst>
                <a:tab pos="5953125" algn="r"/>
              </a:tabLst>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tabLst>
                <a:tab pos="5953125" algn="r"/>
              </a:tabLst>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tabLst>
                <a:tab pos="5953125" algn="r"/>
              </a:tabLst>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tabLst>
                <a:tab pos="5953125" algn="r"/>
              </a:tabLst>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tabLst>
                <a:tab pos="5953125" algn="r"/>
              </a:tabLst>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tabLst>
                <a:tab pos="5953125" algn="r"/>
              </a:tabLst>
              <a:defRPr sz="2000">
                <a:solidFill>
                  <a:schemeClr val="bg2"/>
                </a:solidFill>
                <a:latin typeface="Comic Sans MS" panose="030F0702030302020204" pitchFamily="66" charset="0"/>
              </a:defRPr>
            </a:lvl9pPr>
          </a:lstStyle>
          <a:p>
            <a:pPr eaLnBrk="1" hangingPunct="1">
              <a:spcBef>
                <a:spcPct val="50000"/>
              </a:spcBef>
              <a:buFontTx/>
              <a:buNone/>
            </a:pPr>
            <a:r>
              <a:rPr lang="en-US" altLang="en-US"/>
              <a:t>“As we are inspirited bodies – living, loving, thinking bodies – so, imagining God in our image (for how else can we model God?), we speak of her as the inspirited body of the entire universe,                          the animating, living spirit                         that produces, guides                                      and saves all that is.”</a:t>
            </a:r>
          </a:p>
          <a:p>
            <a:pPr eaLnBrk="1" hangingPunct="1">
              <a:lnSpc>
                <a:spcPct val="75000"/>
              </a:lnSpc>
              <a:spcBef>
                <a:spcPct val="50000"/>
              </a:spcBef>
              <a:buFontTx/>
              <a:buNone/>
            </a:pPr>
            <a:r>
              <a:rPr lang="en-US" altLang="en-US"/>
              <a:t>	</a:t>
            </a:r>
            <a:r>
              <a:rPr lang="en-US" altLang="en-US" sz="2800"/>
              <a:t>Sally McFague, </a:t>
            </a:r>
          </a:p>
          <a:p>
            <a:pPr eaLnBrk="1" hangingPunct="1">
              <a:lnSpc>
                <a:spcPct val="75000"/>
              </a:lnSpc>
              <a:spcBef>
                <a:spcPct val="50000"/>
              </a:spcBef>
              <a:buFontTx/>
              <a:buNone/>
            </a:pPr>
            <a:r>
              <a:rPr lang="en-US" altLang="en-US" sz="2800"/>
              <a:t>	The Body of God (p.20)</a:t>
            </a:r>
          </a:p>
        </p:txBody>
      </p:sp>
      <p:pic>
        <p:nvPicPr>
          <p:cNvPr id="9220" name="Picture 1028">
            <a:extLst>
              <a:ext uri="{FF2B5EF4-FFF2-40B4-BE49-F238E27FC236}">
                <a16:creationId xmlns:a16="http://schemas.microsoft.com/office/drawing/2014/main" id="{C582DE37-FEDF-4A85-A9D8-43701EF8E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8788" y="3436938"/>
            <a:ext cx="204787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9B9BBE17-25C5-43C2-97A6-4FFA2197AF71}"/>
              </a:ext>
            </a:extLst>
          </p:cNvPr>
          <p:cNvSpPr txBox="1">
            <a:spLocks noChangeArrowheads="1"/>
          </p:cNvSpPr>
          <p:nvPr/>
        </p:nvSpPr>
        <p:spPr bwMode="auto">
          <a:xfrm>
            <a:off x="0" y="0"/>
            <a:ext cx="9144000" cy="963613"/>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r>
              <a:rPr lang="en-US" altLang="en-US" sz="4400"/>
              <a:t>Sin-Grace Duality</a:t>
            </a:r>
          </a:p>
        </p:txBody>
      </p:sp>
      <p:sp>
        <p:nvSpPr>
          <p:cNvPr id="3" name="Text Box 3">
            <a:extLst>
              <a:ext uri="{FF2B5EF4-FFF2-40B4-BE49-F238E27FC236}">
                <a16:creationId xmlns:a16="http://schemas.microsoft.com/office/drawing/2014/main" id="{49B42773-42B6-4638-B158-FB307A255BB5}"/>
              </a:ext>
            </a:extLst>
          </p:cNvPr>
          <p:cNvSpPr txBox="1">
            <a:spLocks noChangeArrowheads="1"/>
          </p:cNvSpPr>
          <p:nvPr/>
        </p:nvSpPr>
        <p:spPr bwMode="auto">
          <a:xfrm>
            <a:off x="423863" y="973138"/>
            <a:ext cx="8296275" cy="3292475"/>
          </a:xfrm>
          <a:prstGeom prst="rect">
            <a:avLst/>
          </a:prstGeom>
          <a:noFill/>
          <a:ln>
            <a:noFill/>
          </a:ln>
          <a:effectLst>
            <a:outerShdw dist="35921" dir="2700000" algn="ctr" rotWithShape="0">
              <a:schemeClr val="bg1"/>
            </a:outerShdw>
          </a:effectLst>
        </p:spPr>
        <p:txBody>
          <a:bodyPr>
            <a:spAutoFit/>
          </a:bodyPr>
          <a:lstStyle>
            <a:lvl1pPr indent="452438"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eaLnBrk="1" hangingPunct="1">
              <a:spcBef>
                <a:spcPct val="50000"/>
              </a:spcBef>
              <a:buFontTx/>
              <a:buNone/>
              <a:defRPr/>
            </a:pPr>
            <a:r>
              <a:rPr lang="en-US" altLang="en-US" dirty="0">
                <a:solidFill>
                  <a:srgbClr val="FFFF00"/>
                </a:solidFill>
              </a:rPr>
              <a:t>But amazingly, when we find our root sin, we will also find our root grace.  Our root grace is the same energy of our root sin channeled in a positive direction.  The root sin and the root grace are linked.</a:t>
            </a:r>
          </a:p>
          <a:p>
            <a:pPr indent="0" algn="r" eaLnBrk="1" hangingPunct="1">
              <a:spcBef>
                <a:spcPct val="50000"/>
              </a:spcBef>
              <a:buFontTx/>
              <a:buNone/>
              <a:defRPr/>
            </a:pPr>
            <a:r>
              <a:rPr lang="en-US" altLang="en-US" dirty="0">
                <a:solidFill>
                  <a:srgbClr val="FFFF00"/>
                </a:solidFill>
              </a:rPr>
              <a:t>-Paul </a:t>
            </a:r>
            <a:r>
              <a:rPr lang="en-US" altLang="en-US" dirty="0" err="1">
                <a:solidFill>
                  <a:srgbClr val="FFFF00"/>
                </a:solidFill>
              </a:rPr>
              <a:t>Coutinho</a:t>
            </a:r>
            <a:r>
              <a:rPr lang="en-US" altLang="en-US" dirty="0">
                <a:solidFill>
                  <a:srgbClr val="FFFF00"/>
                </a:solidFill>
              </a:rPr>
              <a:t>, SJ, </a:t>
            </a:r>
            <a:r>
              <a:rPr lang="en-US" altLang="en-US" i="1" dirty="0">
                <a:solidFill>
                  <a:srgbClr val="FFFF00"/>
                </a:solidFill>
              </a:rPr>
              <a:t>Just as You Are</a:t>
            </a:r>
          </a:p>
        </p:txBody>
      </p:sp>
      <p:sp>
        <p:nvSpPr>
          <p:cNvPr id="4" name="Text Box 7">
            <a:extLst>
              <a:ext uri="{FF2B5EF4-FFF2-40B4-BE49-F238E27FC236}">
                <a16:creationId xmlns:a16="http://schemas.microsoft.com/office/drawing/2014/main" id="{02B42919-7E8A-48E7-BCC0-77AE7E87BC0F}"/>
              </a:ext>
            </a:extLst>
          </p:cNvPr>
          <p:cNvSpPr txBox="1">
            <a:spLocks noChangeArrowheads="1"/>
          </p:cNvSpPr>
          <p:nvPr/>
        </p:nvSpPr>
        <p:spPr bwMode="auto">
          <a:xfrm>
            <a:off x="1812925" y="5083175"/>
            <a:ext cx="7140575" cy="1077913"/>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eaLnBrk="1" hangingPunct="1">
              <a:spcBef>
                <a:spcPct val="0"/>
              </a:spcBef>
              <a:buFontTx/>
              <a:buNone/>
            </a:pPr>
            <a:r>
              <a:rPr lang="en-US" altLang="en-US" i="1">
                <a:solidFill>
                  <a:srgbClr val="FFFFFF"/>
                </a:solidFill>
              </a:rPr>
              <a:t>How can they share a root?</a:t>
            </a:r>
          </a:p>
          <a:p>
            <a:pPr algn="r" eaLnBrk="1" hangingPunct="1">
              <a:spcBef>
                <a:spcPct val="0"/>
              </a:spcBef>
              <a:buFontTx/>
              <a:buNone/>
            </a:pPr>
            <a:r>
              <a:rPr lang="en-US" altLang="en-US" i="1">
                <a:solidFill>
                  <a:srgbClr val="FFFFFF"/>
                </a:solidFill>
              </a:rPr>
              <a:t>We don’t know … but they do!</a:t>
            </a:r>
          </a:p>
        </p:txBody>
      </p:sp>
      <p:pic>
        <p:nvPicPr>
          <p:cNvPr id="46085" name="Picture 2" descr="https://images-na.ssl-images-amazon.com/images/I/519Zyz8wmZL._SX327_BO1,204,203,200_.jpg">
            <a:extLst>
              <a:ext uri="{FF2B5EF4-FFF2-40B4-BE49-F238E27FC236}">
                <a16:creationId xmlns:a16="http://schemas.microsoft.com/office/drawing/2014/main" id="{E67F2330-868E-447E-A175-B0E75B293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22750"/>
            <a:ext cx="1736725"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F65264DC-6B2F-4226-A73F-8A9172BE084C}"/>
              </a:ext>
            </a:extLst>
          </p:cNvPr>
          <p:cNvSpPr>
            <a:spLocks noGrp="1" noChangeArrowheads="1"/>
          </p:cNvSpPr>
          <p:nvPr>
            <p:ph type="title"/>
          </p:nvPr>
        </p:nvSpPr>
        <p:spPr>
          <a:xfrm>
            <a:off x="0" y="0"/>
            <a:ext cx="9144000" cy="963613"/>
          </a:xfrm>
        </p:spPr>
        <p:txBody>
          <a:bodyPr/>
          <a:lstStyle/>
          <a:p>
            <a:pPr eaLnBrk="1" hangingPunct="1"/>
            <a:r>
              <a:rPr lang="en-US" altLang="en-US"/>
              <a:t>Wave-Particle Duality</a:t>
            </a:r>
          </a:p>
        </p:txBody>
      </p:sp>
      <p:sp>
        <p:nvSpPr>
          <p:cNvPr id="4" name="Text Box 3">
            <a:extLst>
              <a:ext uri="{FF2B5EF4-FFF2-40B4-BE49-F238E27FC236}">
                <a16:creationId xmlns:a16="http://schemas.microsoft.com/office/drawing/2014/main" id="{498EB6C2-451F-4C3A-8FEC-DC2EC3272C2A}"/>
              </a:ext>
            </a:extLst>
          </p:cNvPr>
          <p:cNvSpPr txBox="1">
            <a:spLocks noChangeArrowheads="1"/>
          </p:cNvSpPr>
          <p:nvPr/>
        </p:nvSpPr>
        <p:spPr bwMode="auto">
          <a:xfrm>
            <a:off x="288925" y="944563"/>
            <a:ext cx="8567738" cy="4156075"/>
          </a:xfrm>
          <a:prstGeom prst="rect">
            <a:avLst/>
          </a:prstGeom>
          <a:noFill/>
          <a:ln>
            <a:noFill/>
          </a:ln>
          <a:effectLst>
            <a:outerShdw dist="35921" dir="2700000" algn="ctr" rotWithShape="0">
              <a:schemeClr val="bg1"/>
            </a:outerShdw>
          </a:effectLst>
        </p:spPr>
        <p:txBody>
          <a:bodyPr>
            <a:spAutoFit/>
          </a:bodyPr>
          <a:lstStyle>
            <a:lvl1pPr indent="452438" algn="l" eaLnBrk="0" hangingPunct="0">
              <a:spcBef>
                <a:spcPct val="20000"/>
              </a:spcBef>
              <a:buFont typeface="Wingdings" pitchFamily="2" charset="2"/>
              <a:buChar char="¶"/>
              <a:defRPr sz="3200">
                <a:solidFill>
                  <a:schemeClr val="bg2"/>
                </a:solidFill>
                <a:latin typeface="Comic Sans MS" pitchFamily="66" charset="0"/>
              </a:defRPr>
            </a:lvl1pPr>
            <a:lvl2pPr marL="566738" indent="-285750" algn="l" eaLnBrk="0" hangingPunct="0">
              <a:spcBef>
                <a:spcPct val="20000"/>
              </a:spcBef>
              <a:buFont typeface="Webdings" pitchFamily="18" charset="2"/>
              <a:buChar char="þ"/>
              <a:defRPr sz="2800">
                <a:solidFill>
                  <a:schemeClr val="bg2"/>
                </a:solidFill>
                <a:latin typeface="Comic Sans MS" pitchFamily="66" charset="0"/>
              </a:defRPr>
            </a:lvl2pPr>
            <a:lvl3pPr marL="681038"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indent="457200" eaLnBrk="1" hangingPunct="1">
              <a:spcBef>
                <a:spcPts val="0"/>
              </a:spcBef>
              <a:buFontTx/>
              <a:buNone/>
              <a:defRPr/>
            </a:pPr>
            <a:r>
              <a:rPr lang="en-US" altLang="en-US" sz="4000" dirty="0">
                <a:solidFill>
                  <a:srgbClr val="FFFF00"/>
                </a:solidFill>
              </a:rPr>
              <a:t>“The essential marvel of the divine milieu is the ease with which it assembles and harmonizes within itself qualities which appear to us to be contradictory.”</a:t>
            </a:r>
          </a:p>
          <a:p>
            <a:pPr algn="r" eaLnBrk="1" hangingPunct="1">
              <a:spcBef>
                <a:spcPts val="0"/>
              </a:spcBef>
              <a:buFontTx/>
              <a:buNone/>
              <a:defRPr/>
            </a:pPr>
            <a:r>
              <a:rPr lang="en-US" altLang="en-US" dirty="0">
                <a:solidFill>
                  <a:srgbClr val="FFFF00"/>
                </a:solidFill>
              </a:rPr>
              <a:t>Pierre </a:t>
            </a:r>
            <a:r>
              <a:rPr lang="en-US" altLang="en-US" dirty="0" err="1">
                <a:solidFill>
                  <a:srgbClr val="FFFF00"/>
                </a:solidFill>
              </a:rPr>
              <a:t>Teilhard</a:t>
            </a:r>
            <a:r>
              <a:rPr lang="en-US" altLang="en-US" dirty="0">
                <a:solidFill>
                  <a:srgbClr val="FFFF00"/>
                </a:solidFill>
              </a:rPr>
              <a:t> de </a:t>
            </a:r>
            <a:r>
              <a:rPr lang="en-US" altLang="en-US" dirty="0" err="1">
                <a:solidFill>
                  <a:srgbClr val="FFFF00"/>
                </a:solidFill>
              </a:rPr>
              <a:t>Chardin</a:t>
            </a:r>
            <a:endParaRPr lang="en-US" altLang="en-US" dirty="0">
              <a:solidFill>
                <a:srgbClr val="FFFF00"/>
              </a:solidFill>
            </a:endParaRPr>
          </a:p>
          <a:p>
            <a:pPr algn="r" eaLnBrk="1" hangingPunct="1">
              <a:spcBef>
                <a:spcPts val="0"/>
              </a:spcBef>
              <a:buFontTx/>
              <a:buNone/>
              <a:defRPr/>
            </a:pPr>
            <a:r>
              <a:rPr lang="en-US" altLang="en-US" i="1" dirty="0">
                <a:solidFill>
                  <a:srgbClr val="FFFF00"/>
                </a:solidFill>
              </a:rPr>
              <a:t>The Divine Milieu</a:t>
            </a:r>
          </a:p>
        </p:txBody>
      </p:sp>
      <p:sp>
        <p:nvSpPr>
          <p:cNvPr id="5" name="Text Box 7">
            <a:extLst>
              <a:ext uri="{FF2B5EF4-FFF2-40B4-BE49-F238E27FC236}">
                <a16:creationId xmlns:a16="http://schemas.microsoft.com/office/drawing/2014/main" id="{35A35540-7BA0-46D3-B532-4E425005567B}"/>
              </a:ext>
            </a:extLst>
          </p:cNvPr>
          <p:cNvSpPr txBox="1">
            <a:spLocks noChangeArrowheads="1"/>
          </p:cNvSpPr>
          <p:nvPr/>
        </p:nvSpPr>
        <p:spPr bwMode="auto">
          <a:xfrm>
            <a:off x="0" y="5372100"/>
            <a:ext cx="9144000" cy="1077218"/>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r>
              <a:rPr lang="en-US" altLang="en-US" i="1" dirty="0">
                <a:solidFill>
                  <a:srgbClr val="FFFFFF"/>
                </a:solidFill>
              </a:rPr>
              <a:t>OK … light &amp; electrons are weird …                        but what about normal matter?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5" descr="Image result for protons and quarks">
            <a:extLst>
              <a:ext uri="{FF2B5EF4-FFF2-40B4-BE49-F238E27FC236}">
                <a16:creationId xmlns:a16="http://schemas.microsoft.com/office/drawing/2014/main" id="{4919EAF8-7452-419E-9419-6093B64D1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3" y="3517900"/>
            <a:ext cx="3624262"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5">
            <a:extLst>
              <a:ext uri="{FF2B5EF4-FFF2-40B4-BE49-F238E27FC236}">
                <a16:creationId xmlns:a16="http://schemas.microsoft.com/office/drawing/2014/main" id="{12096B72-17EB-4F6F-8485-C5D67E4E9BAE}"/>
              </a:ext>
            </a:extLst>
          </p:cNvPr>
          <p:cNvSpPr/>
          <p:nvPr/>
        </p:nvSpPr>
        <p:spPr>
          <a:xfrm>
            <a:off x="2582863" y="5562600"/>
            <a:ext cx="1243012" cy="198438"/>
          </a:xfrm>
          <a:custGeom>
            <a:avLst/>
            <a:gdLst>
              <a:gd name="connsiteX0" fmla="*/ 0 w 1234440"/>
              <a:gd name="connsiteY0" fmla="*/ 0 h 228600"/>
              <a:gd name="connsiteX1" fmla="*/ 883920 w 1234440"/>
              <a:gd name="connsiteY1" fmla="*/ 60960 h 228600"/>
              <a:gd name="connsiteX2" fmla="*/ 518160 w 1234440"/>
              <a:gd name="connsiteY2" fmla="*/ 152400 h 228600"/>
              <a:gd name="connsiteX3" fmla="*/ 1234440 w 123444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1234440" h="228600">
                <a:moveTo>
                  <a:pt x="0" y="0"/>
                </a:moveTo>
                <a:cubicBezTo>
                  <a:pt x="398780" y="17780"/>
                  <a:pt x="797560" y="35560"/>
                  <a:pt x="883920" y="60960"/>
                </a:cubicBezTo>
                <a:cubicBezTo>
                  <a:pt x="970280" y="86360"/>
                  <a:pt x="459740" y="124460"/>
                  <a:pt x="518160" y="152400"/>
                </a:cubicBezTo>
                <a:cubicBezTo>
                  <a:pt x="576580" y="180340"/>
                  <a:pt x="905510" y="204470"/>
                  <a:pt x="1234440" y="228600"/>
                </a:cubicBezTo>
              </a:path>
            </a:pathLst>
          </a:custGeom>
          <a:noFill/>
          <a:ln w="38100">
            <a:solidFill>
              <a:srgbClr val="FFFFFF"/>
            </a:solidFill>
            <a:headEnd type="arrow" w="med" len="med"/>
            <a:tailEnd type="none" w="med" len="med"/>
          </a:ln>
          <a:effectLst>
            <a:outerShdw dist="38100" dir="5400000" algn="ctr" rotWithShape="0">
              <a:srgbClr val="FF33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pic>
        <p:nvPicPr>
          <p:cNvPr id="14" name="Picture 13" descr="https://userweb.jlab.org/~asignori/inside_quark_2.png">
            <a:extLst>
              <a:ext uri="{FF2B5EF4-FFF2-40B4-BE49-F238E27FC236}">
                <a16:creationId xmlns:a16="http://schemas.microsoft.com/office/drawing/2014/main" id="{49FE8AC7-C4C3-40EB-8692-9872B25C6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19674">
            <a:off x="573088" y="3908425"/>
            <a:ext cx="2779712"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2">
            <a:extLst>
              <a:ext uri="{FF2B5EF4-FFF2-40B4-BE49-F238E27FC236}">
                <a16:creationId xmlns:a16="http://schemas.microsoft.com/office/drawing/2014/main" id="{26763F97-71B0-4BD2-9F42-88D168597447}"/>
              </a:ext>
            </a:extLst>
          </p:cNvPr>
          <p:cNvSpPr>
            <a:spLocks noGrp="1" noChangeArrowheads="1"/>
          </p:cNvSpPr>
          <p:nvPr>
            <p:ph type="title"/>
          </p:nvPr>
        </p:nvSpPr>
        <p:spPr>
          <a:xfrm>
            <a:off x="0" y="0"/>
            <a:ext cx="9144000" cy="914400"/>
          </a:xfrm>
        </p:spPr>
        <p:txBody>
          <a:bodyPr/>
          <a:lstStyle/>
          <a:p>
            <a:pPr eaLnBrk="1" hangingPunct="1"/>
            <a:r>
              <a:rPr lang="en-US" altLang="en-US">
                <a:solidFill>
                  <a:srgbClr val="FFFF00"/>
                </a:solidFill>
              </a:rPr>
              <a:t>The Structure Of Matter</a:t>
            </a:r>
          </a:p>
        </p:txBody>
      </p:sp>
      <p:sp>
        <p:nvSpPr>
          <p:cNvPr id="16" name="Text Box 3">
            <a:extLst>
              <a:ext uri="{FF2B5EF4-FFF2-40B4-BE49-F238E27FC236}">
                <a16:creationId xmlns:a16="http://schemas.microsoft.com/office/drawing/2014/main" id="{DD1A4DCB-CA45-4B31-9B61-54AC0646398E}"/>
              </a:ext>
            </a:extLst>
          </p:cNvPr>
          <p:cNvSpPr txBox="1">
            <a:spLocks noChangeArrowheads="1"/>
          </p:cNvSpPr>
          <p:nvPr/>
        </p:nvSpPr>
        <p:spPr bwMode="auto">
          <a:xfrm>
            <a:off x="1763713" y="865188"/>
            <a:ext cx="5746750" cy="584200"/>
          </a:xfrm>
          <a:prstGeom prst="rect">
            <a:avLst/>
          </a:prstGeom>
          <a:noFill/>
          <a:ln>
            <a:noFill/>
          </a:ln>
          <a:effec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defRPr/>
            </a:pPr>
            <a:r>
              <a:rPr lang="en-US" altLang="en-US" dirty="0">
                <a:solidFill>
                  <a:srgbClr val="FFFF00"/>
                </a:solidFill>
                <a:latin typeface="+mj-lt"/>
              </a:rPr>
              <a:t>… at the Subatomic Scale</a:t>
            </a:r>
          </a:p>
        </p:txBody>
      </p:sp>
      <p:pic>
        <p:nvPicPr>
          <p:cNvPr id="48135" name="Picture 5" descr="F04-12">
            <a:extLst>
              <a:ext uri="{FF2B5EF4-FFF2-40B4-BE49-F238E27FC236}">
                <a16:creationId xmlns:a16="http://schemas.microsoft.com/office/drawing/2014/main" id="{142EB643-F4F9-4011-B7FE-A96500826B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7425" y="1776413"/>
            <a:ext cx="3794125"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6">
            <a:extLst>
              <a:ext uri="{FF2B5EF4-FFF2-40B4-BE49-F238E27FC236}">
                <a16:creationId xmlns:a16="http://schemas.microsoft.com/office/drawing/2014/main" id="{6415FFC7-3BFC-4193-BF15-A24288F89F81}"/>
              </a:ext>
            </a:extLst>
          </p:cNvPr>
          <p:cNvSpPr txBox="1">
            <a:spLocks noChangeArrowheads="1"/>
          </p:cNvSpPr>
          <p:nvPr/>
        </p:nvSpPr>
        <p:spPr bwMode="auto">
          <a:xfrm>
            <a:off x="0" y="1655763"/>
            <a:ext cx="4892675" cy="2246312"/>
          </a:xfrm>
          <a:prstGeom prst="rect">
            <a:avLst/>
          </a:prstGeom>
          <a:noFill/>
          <a:ln>
            <a:noFill/>
          </a:ln>
          <a:effec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defRPr/>
            </a:pPr>
            <a:r>
              <a:rPr lang="en-US" altLang="en-US" sz="2800" dirty="0">
                <a:solidFill>
                  <a:srgbClr val="FFFF00"/>
                </a:solidFill>
                <a:latin typeface="+mj-lt"/>
              </a:rPr>
              <a:t>Protons &amp; Neutrons in Nucleus are made of Quarks held together dynamically by the exchange of gluons.</a:t>
            </a:r>
          </a:p>
        </p:txBody>
      </p:sp>
      <p:sp>
        <p:nvSpPr>
          <p:cNvPr id="19" name="Line 13">
            <a:extLst>
              <a:ext uri="{FF2B5EF4-FFF2-40B4-BE49-F238E27FC236}">
                <a16:creationId xmlns:a16="http://schemas.microsoft.com/office/drawing/2014/main" id="{452F4DCD-CC30-438C-899D-6F0B16802659}"/>
              </a:ext>
            </a:extLst>
          </p:cNvPr>
          <p:cNvSpPr>
            <a:spLocks noChangeShapeType="1"/>
          </p:cNvSpPr>
          <p:nvPr/>
        </p:nvSpPr>
        <p:spPr bwMode="auto">
          <a:xfrm flipH="1">
            <a:off x="3276600" y="3497263"/>
            <a:ext cx="3387725" cy="1196975"/>
          </a:xfrm>
          <a:prstGeom prst="line">
            <a:avLst/>
          </a:prstGeom>
          <a:noFill/>
          <a:ln w="9525">
            <a:solidFill>
              <a:schemeClr val="tx1"/>
            </a:solidFill>
            <a:round/>
            <a:headEnd/>
            <a:tailEnd type="triangle" w="lg" len="lg"/>
          </a:ln>
          <a:effectLst/>
        </p:spPr>
        <p:txBody>
          <a:bodyPr/>
          <a:lstStyle/>
          <a:p>
            <a:pPr>
              <a:defRPr/>
            </a:pPr>
            <a:endParaRPr lang="en-US">
              <a:latin typeface="+mj-lt"/>
            </a:endParaRPr>
          </a:p>
        </p:txBody>
      </p:sp>
      <p:sp>
        <p:nvSpPr>
          <p:cNvPr id="20" name="Text Box 10">
            <a:extLst>
              <a:ext uri="{FF2B5EF4-FFF2-40B4-BE49-F238E27FC236}">
                <a16:creationId xmlns:a16="http://schemas.microsoft.com/office/drawing/2014/main" id="{2696A7EF-6A17-4F6C-B8FA-57CC1711D6C0}"/>
              </a:ext>
            </a:extLst>
          </p:cNvPr>
          <p:cNvSpPr txBox="1">
            <a:spLocks noChangeArrowheads="1"/>
          </p:cNvSpPr>
          <p:nvPr/>
        </p:nvSpPr>
        <p:spPr bwMode="auto">
          <a:xfrm>
            <a:off x="3775075" y="5491163"/>
            <a:ext cx="5368925" cy="584200"/>
          </a:xfrm>
          <a:prstGeom prst="rect">
            <a:avLst/>
          </a:prstGeom>
          <a:noFill/>
          <a:ln>
            <a:noFill/>
          </a:ln>
          <a:effec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defRPr/>
            </a:pPr>
            <a:r>
              <a:rPr lang="en-US" altLang="en-US" dirty="0">
                <a:latin typeface="+mj-lt"/>
              </a:rPr>
              <a:t>Gluons</a:t>
            </a:r>
            <a:r>
              <a:rPr lang="en-US" altLang="en-US" sz="2800" dirty="0">
                <a:latin typeface="+mj-lt"/>
              </a:rPr>
              <a:t> are active, like springs.</a:t>
            </a:r>
          </a:p>
        </p:txBody>
      </p:sp>
      <p:sp>
        <p:nvSpPr>
          <p:cNvPr id="21" name="Text Box 10">
            <a:extLst>
              <a:ext uri="{FF2B5EF4-FFF2-40B4-BE49-F238E27FC236}">
                <a16:creationId xmlns:a16="http://schemas.microsoft.com/office/drawing/2014/main" id="{8345353C-EAF8-4E71-9393-C7EF870DDBEE}"/>
              </a:ext>
            </a:extLst>
          </p:cNvPr>
          <p:cNvSpPr txBox="1">
            <a:spLocks noChangeArrowheads="1"/>
          </p:cNvSpPr>
          <p:nvPr/>
        </p:nvSpPr>
        <p:spPr bwMode="auto">
          <a:xfrm>
            <a:off x="6613525" y="6062663"/>
            <a:ext cx="2606675" cy="522287"/>
          </a:xfrm>
          <a:prstGeom prst="rect">
            <a:avLst/>
          </a:prstGeom>
          <a:noFill/>
          <a:ln>
            <a:noFill/>
          </a:ln>
          <a:effec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defRPr/>
            </a:pPr>
            <a:r>
              <a:rPr lang="en-US" altLang="en-US" sz="2800" dirty="0">
                <a:latin typeface="+mj-lt"/>
              </a:rPr>
              <a:t>… but fuzzier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500"/>
                                        <p:tgtEl>
                                          <p:spTgt spid="22"/>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2" presetClass="entr" presetSubtype="2"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B4197F38-FB00-4E69-A061-4F1260F8E8F4}"/>
              </a:ext>
            </a:extLst>
          </p:cNvPr>
          <p:cNvSpPr>
            <a:spLocks noGrp="1" noChangeArrowheads="1"/>
          </p:cNvSpPr>
          <p:nvPr>
            <p:ph type="title"/>
          </p:nvPr>
        </p:nvSpPr>
        <p:spPr>
          <a:xfrm>
            <a:off x="0" y="0"/>
            <a:ext cx="9144000" cy="1387475"/>
          </a:xfrm>
        </p:spPr>
        <p:txBody>
          <a:bodyPr/>
          <a:lstStyle/>
          <a:p>
            <a:pPr eaLnBrk="1" hangingPunct="1"/>
            <a:r>
              <a:rPr lang="en-US" altLang="en-US">
                <a:solidFill>
                  <a:srgbClr val="FFFF00"/>
                </a:solidFill>
              </a:rPr>
              <a:t>Quarks: Fundamental Constituents of Matter</a:t>
            </a:r>
          </a:p>
        </p:txBody>
      </p:sp>
      <p:sp>
        <p:nvSpPr>
          <p:cNvPr id="49155" name="Text Box 4">
            <a:extLst>
              <a:ext uri="{FF2B5EF4-FFF2-40B4-BE49-F238E27FC236}">
                <a16:creationId xmlns:a16="http://schemas.microsoft.com/office/drawing/2014/main" id="{2F7E7985-568F-43B9-9F64-7B656CFD7381}"/>
              </a:ext>
            </a:extLst>
          </p:cNvPr>
          <p:cNvSpPr txBox="1">
            <a:spLocks noChangeArrowheads="1"/>
          </p:cNvSpPr>
          <p:nvPr/>
        </p:nvSpPr>
        <p:spPr bwMode="auto">
          <a:xfrm>
            <a:off x="0" y="1604963"/>
            <a:ext cx="9144000" cy="3046412"/>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625475" indent="-3365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eaLnBrk="1" hangingPunct="1">
              <a:spcBef>
                <a:spcPct val="0"/>
              </a:spcBef>
              <a:buFontTx/>
              <a:buNone/>
            </a:pPr>
            <a:r>
              <a:rPr lang="en-US" altLang="en-US" dirty="0">
                <a:solidFill>
                  <a:srgbClr val="FFFF00"/>
                </a:solidFill>
              </a:rPr>
              <a:t>Quarks cannot exist alone</a:t>
            </a:r>
          </a:p>
          <a:p>
            <a:pPr lvl="1" eaLnBrk="1" hangingPunct="1">
              <a:spcBef>
                <a:spcPct val="0"/>
              </a:spcBef>
              <a:buFont typeface="Wingdings" panose="05000000000000000000" pitchFamily="2" charset="2"/>
              <a:buChar char=""/>
            </a:pPr>
            <a:r>
              <a:rPr lang="en-US" altLang="en-US" sz="3200" dirty="0">
                <a:solidFill>
                  <a:srgbClr val="FFFF00"/>
                </a:solidFill>
              </a:rPr>
              <a:t> Decay if alone</a:t>
            </a:r>
          </a:p>
          <a:p>
            <a:pPr lvl="1" eaLnBrk="1" hangingPunct="1">
              <a:spcBef>
                <a:spcPct val="0"/>
              </a:spcBef>
              <a:buFont typeface="Wingdings" panose="05000000000000000000" pitchFamily="2" charset="2"/>
              <a:buChar char=""/>
            </a:pPr>
            <a:r>
              <a:rPr lang="en-US" altLang="en-US" sz="3200" dirty="0">
                <a:solidFill>
                  <a:srgbClr val="FFFF00"/>
                </a:solidFill>
              </a:rPr>
              <a:t> Carry 1/3 or 2/3 of an electric charge</a:t>
            </a:r>
          </a:p>
          <a:p>
            <a:pPr lvl="1" eaLnBrk="1" hangingPunct="1">
              <a:spcBef>
                <a:spcPct val="0"/>
              </a:spcBef>
              <a:buFont typeface="Wingdings" panose="05000000000000000000" pitchFamily="2" charset="2"/>
              <a:buChar char=""/>
            </a:pPr>
            <a:r>
              <a:rPr lang="en-US" altLang="en-US" sz="3200" dirty="0">
                <a:solidFill>
                  <a:srgbClr val="FFFF00"/>
                </a:solidFill>
              </a:rPr>
              <a:t> Exist only in relationship to other quarks to create protons, neutrons, atoms, …, all matter (rocks, water, ducks, us!)</a:t>
            </a:r>
          </a:p>
        </p:txBody>
      </p:sp>
      <p:sp>
        <p:nvSpPr>
          <p:cNvPr id="9" name="Text Box 7">
            <a:extLst>
              <a:ext uri="{FF2B5EF4-FFF2-40B4-BE49-F238E27FC236}">
                <a16:creationId xmlns:a16="http://schemas.microsoft.com/office/drawing/2014/main" id="{2F43E442-2E9E-4263-92C1-F9E7BDDEA698}"/>
              </a:ext>
            </a:extLst>
          </p:cNvPr>
          <p:cNvSpPr txBox="1">
            <a:spLocks noChangeArrowheads="1"/>
          </p:cNvSpPr>
          <p:nvPr/>
        </p:nvSpPr>
        <p:spPr bwMode="auto">
          <a:xfrm>
            <a:off x="0" y="4808538"/>
            <a:ext cx="9144000" cy="175418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3600" b="1" i="1" dirty="0">
                <a:solidFill>
                  <a:srgbClr val="FFFFFF"/>
                </a:solidFill>
              </a:rPr>
              <a:t>Matter, at its most fundamental level, must exist in relationship                           to exist at all!</a:t>
            </a:r>
          </a:p>
        </p:txBody>
      </p:sp>
      <p:pic>
        <p:nvPicPr>
          <p:cNvPr id="10" name="Picture 7" descr="White duck PNG image">
            <a:extLst>
              <a:ext uri="{FF2B5EF4-FFF2-40B4-BE49-F238E27FC236}">
                <a16:creationId xmlns:a16="http://schemas.microsoft.com/office/drawing/2014/main" id="{0EE7B826-3DC3-4C90-9B6C-14D917D9D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788" y="1147763"/>
            <a:ext cx="144145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F8128881-E87C-4908-B93F-BE591DE25A4E}"/>
              </a:ext>
            </a:extLst>
          </p:cNvPr>
          <p:cNvSpPr txBox="1">
            <a:spLocks noChangeArrowheads="1"/>
          </p:cNvSpPr>
          <p:nvPr/>
        </p:nvSpPr>
        <p:spPr bwMode="auto">
          <a:xfrm>
            <a:off x="7762875" y="371475"/>
            <a:ext cx="13811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r" eaLnBrk="1" hangingPunct="1">
              <a:spcBef>
                <a:spcPct val="0"/>
              </a:spcBef>
              <a:buFontTx/>
              <a:buNone/>
            </a:pPr>
            <a:r>
              <a:rPr lang="en-US" altLang="en-US" sz="2800">
                <a:solidFill>
                  <a:srgbClr val="FFFFFF"/>
                </a:solidFill>
                <a:latin typeface="Times New Roman" panose="02020603050405020304" pitchFamily="18" charset="0"/>
              </a:rPr>
              <a:t>Quark! Quark!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2" name="Quack Quack-SoundBible.com-620056916.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7"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0" fill="hold"/>
                                        <p:tgtEl>
                                          <p:spTgt spid="9"/>
                                        </p:tgtEl>
                                        <p:attrNameLst>
                                          <p:attrName>ppt_x</p:attrName>
                                        </p:attrNameLst>
                                      </p:cBhvr>
                                      <p:tavLst>
                                        <p:tav tm="0">
                                          <p:val>
                                            <p:strVal val="#ppt_x"/>
                                          </p:val>
                                        </p:tav>
                                        <p:tav tm="100000">
                                          <p:val>
                                            <p:strVal val="#ppt_x"/>
                                          </p:val>
                                        </p:tav>
                                      </p:tavLst>
                                    </p:anim>
                                    <p:anim calcmode="lin" valueType="num">
                                      <p:cBhvr additive="base">
                                        <p:cTn id="21"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E441D-CC94-49A7-83ED-C72565634261}"/>
              </a:ext>
            </a:extLst>
          </p:cNvPr>
          <p:cNvSpPr>
            <a:spLocks noGrp="1"/>
          </p:cNvSpPr>
          <p:nvPr>
            <p:ph type="title"/>
          </p:nvPr>
        </p:nvSpPr>
        <p:spPr/>
        <p:txBody>
          <a:bodyPr/>
          <a:lstStyle/>
          <a:p>
            <a:r>
              <a:rPr lang="en-US" dirty="0"/>
              <a:t>Beatrice </a:t>
            </a:r>
            <a:r>
              <a:rPr lang="en-US" dirty="0" err="1"/>
              <a:t>Bruteau</a:t>
            </a:r>
            <a:r>
              <a:rPr lang="en-US" dirty="0"/>
              <a:t>: God’s </a:t>
            </a:r>
            <a:r>
              <a:rPr lang="en-US" dirty="0" err="1"/>
              <a:t>Ecstacy</a:t>
            </a:r>
            <a:endParaRPr lang="en-US" dirty="0"/>
          </a:p>
        </p:txBody>
      </p:sp>
      <p:sp>
        <p:nvSpPr>
          <p:cNvPr id="3" name="Content Placeholder 2">
            <a:extLst>
              <a:ext uri="{FF2B5EF4-FFF2-40B4-BE49-F238E27FC236}">
                <a16:creationId xmlns:a16="http://schemas.microsoft.com/office/drawing/2014/main" id="{144F055F-A559-4509-851D-80E0D8FED06F}"/>
              </a:ext>
            </a:extLst>
          </p:cNvPr>
          <p:cNvSpPr>
            <a:spLocks noGrp="1"/>
          </p:cNvSpPr>
          <p:nvPr>
            <p:ph idx="1"/>
          </p:nvPr>
        </p:nvSpPr>
        <p:spPr/>
        <p:txBody>
          <a:bodyPr/>
          <a:lstStyle/>
          <a:p>
            <a:r>
              <a:rPr lang="en-US" dirty="0"/>
              <a:t> God exists as “The One.”</a:t>
            </a:r>
          </a:p>
          <a:p>
            <a:pPr lvl="1"/>
            <a:r>
              <a:rPr lang="en-US" dirty="0"/>
              <a:t> Absolute,</a:t>
            </a:r>
          </a:p>
          <a:p>
            <a:pPr lvl="1"/>
            <a:r>
              <a:rPr lang="en-US" dirty="0"/>
              <a:t> Infinite, </a:t>
            </a:r>
          </a:p>
          <a:p>
            <a:pPr lvl="1"/>
            <a:r>
              <a:rPr lang="en-US" dirty="0"/>
              <a:t> Necessary to all other                                 					existence,</a:t>
            </a:r>
          </a:p>
          <a:p>
            <a:pPr lvl="1"/>
            <a:r>
              <a:rPr lang="en-US" dirty="0"/>
              <a:t> Exists in every possible way of being …</a:t>
            </a:r>
          </a:p>
          <a:p>
            <a:endParaRPr lang="en-US" dirty="0"/>
          </a:p>
        </p:txBody>
      </p:sp>
      <p:sp>
        <p:nvSpPr>
          <p:cNvPr id="4" name="Text Box 3">
            <a:extLst>
              <a:ext uri="{FF2B5EF4-FFF2-40B4-BE49-F238E27FC236}">
                <a16:creationId xmlns:a16="http://schemas.microsoft.com/office/drawing/2014/main" id="{63F6D36C-8B9C-42CD-93B2-CEDBB86DA91B}"/>
              </a:ext>
            </a:extLst>
          </p:cNvPr>
          <p:cNvSpPr txBox="1">
            <a:spLocks noChangeArrowheads="1"/>
          </p:cNvSpPr>
          <p:nvPr/>
        </p:nvSpPr>
        <p:spPr bwMode="auto">
          <a:xfrm>
            <a:off x="993775" y="4543198"/>
            <a:ext cx="7156450" cy="1754187"/>
          </a:xfrm>
          <a:prstGeom prst="rect">
            <a:avLst/>
          </a:prstGeom>
          <a:noFill/>
          <a:ln>
            <a:noFill/>
          </a:ln>
          <a:effectLst>
            <a:outerShdw dist="53882"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3600" b="1" i="1" dirty="0">
                <a:solidFill>
                  <a:srgbClr val="FFFFFF"/>
                </a:solidFill>
              </a:rPr>
              <a:t>God, the Ground of All Being, must exist in relationship     to exist at all.</a:t>
            </a:r>
          </a:p>
        </p:txBody>
      </p:sp>
      <p:pic>
        <p:nvPicPr>
          <p:cNvPr id="5" name="Picture 6">
            <a:hlinkClick r:id="rId2"/>
            <a:extLst>
              <a:ext uri="{FF2B5EF4-FFF2-40B4-BE49-F238E27FC236}">
                <a16:creationId xmlns:a16="http://schemas.microsoft.com/office/drawing/2014/main" id="{891307A6-E4E4-4F38-8DD2-BFE4B25E54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833" t="200" r="18300" b="900"/>
          <a:stretch>
            <a:fillRect/>
          </a:stretch>
        </p:blipFill>
        <p:spPr bwMode="auto">
          <a:xfrm>
            <a:off x="6487432" y="971550"/>
            <a:ext cx="15875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01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ppt_x"/>
                                          </p:val>
                                        </p:tav>
                                        <p:tav tm="100000">
                                          <p:val>
                                            <p:strVal val="#ppt_x"/>
                                          </p:val>
                                        </p:tav>
                                      </p:tavLst>
                                    </p:anim>
                                    <p:anim calcmode="lin" valueType="num">
                                      <p:cBhvr additive="base">
                                        <p:cTn id="8"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BCF13A47-34EA-462C-BF66-EC1F901412CE}"/>
              </a:ext>
            </a:extLst>
          </p:cNvPr>
          <p:cNvSpPr>
            <a:spLocks noGrp="1" noChangeArrowheads="1"/>
          </p:cNvSpPr>
          <p:nvPr>
            <p:ph type="title"/>
          </p:nvPr>
        </p:nvSpPr>
        <p:spPr>
          <a:xfrm>
            <a:off x="0" y="0"/>
            <a:ext cx="9144000" cy="862013"/>
          </a:xfrm>
          <a:effectLst>
            <a:outerShdw dist="53882" dir="2700000" algn="ctr" rotWithShape="0">
              <a:srgbClr val="000000"/>
            </a:outerShdw>
          </a:effectLst>
        </p:spPr>
        <p:txBody>
          <a:bodyPr/>
          <a:lstStyle/>
          <a:p>
            <a:pPr eaLnBrk="1" hangingPunct="1"/>
            <a:r>
              <a:rPr lang="en-US" altLang="en-US"/>
              <a:t>God: The Ground of All Being</a:t>
            </a:r>
          </a:p>
        </p:txBody>
      </p:sp>
      <p:sp>
        <p:nvSpPr>
          <p:cNvPr id="51203" name="Text Box 3">
            <a:extLst>
              <a:ext uri="{FF2B5EF4-FFF2-40B4-BE49-F238E27FC236}">
                <a16:creationId xmlns:a16="http://schemas.microsoft.com/office/drawing/2014/main" id="{E2C9ABC2-1641-4C04-B450-B022232F45B7}"/>
              </a:ext>
            </a:extLst>
          </p:cNvPr>
          <p:cNvSpPr txBox="1">
            <a:spLocks noChangeArrowheads="1"/>
          </p:cNvSpPr>
          <p:nvPr/>
        </p:nvSpPr>
        <p:spPr bwMode="auto">
          <a:xfrm>
            <a:off x="0" y="793750"/>
            <a:ext cx="9144000" cy="641350"/>
          </a:xfrm>
          <a:prstGeom prst="rect">
            <a:avLst/>
          </a:prstGeom>
          <a:noFill/>
          <a:ln>
            <a:noFill/>
          </a:ln>
          <a:effectLst>
            <a:outerShdw dist="53882"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3600">
                <a:solidFill>
                  <a:srgbClr val="FFFF00"/>
                </a:solidFill>
              </a:rPr>
              <a:t>Beatrice Bruteau</a:t>
            </a:r>
          </a:p>
        </p:txBody>
      </p:sp>
      <p:sp>
        <p:nvSpPr>
          <p:cNvPr id="51204" name="Text Box 4">
            <a:extLst>
              <a:ext uri="{FF2B5EF4-FFF2-40B4-BE49-F238E27FC236}">
                <a16:creationId xmlns:a16="http://schemas.microsoft.com/office/drawing/2014/main" id="{EC437147-23F8-4C45-957F-1DCC88BD1019}"/>
              </a:ext>
            </a:extLst>
          </p:cNvPr>
          <p:cNvSpPr txBox="1">
            <a:spLocks noChangeArrowheads="1"/>
          </p:cNvSpPr>
          <p:nvPr/>
        </p:nvSpPr>
        <p:spPr bwMode="auto">
          <a:xfrm>
            <a:off x="484981" y="1708150"/>
            <a:ext cx="8174038" cy="1739900"/>
          </a:xfrm>
          <a:prstGeom prst="rect">
            <a:avLst/>
          </a:prstGeom>
          <a:noFill/>
          <a:ln>
            <a:noFill/>
          </a:ln>
          <a:effectLst>
            <a:outerShdw dist="53882"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3600" i="1" dirty="0">
                <a:solidFill>
                  <a:srgbClr val="FFFF00"/>
                </a:solidFill>
              </a:rPr>
              <a:t>“Being is really Be-</a:t>
            </a:r>
            <a:r>
              <a:rPr lang="en-US" altLang="en-US" sz="3600" i="1" dirty="0" err="1">
                <a:solidFill>
                  <a:srgbClr val="FFFF00"/>
                </a:solidFill>
              </a:rPr>
              <a:t>ing</a:t>
            </a:r>
            <a:r>
              <a:rPr lang="en-US" altLang="en-US" sz="3600" i="1" dirty="0">
                <a:solidFill>
                  <a:srgbClr val="FFFF00"/>
                </a:solidFill>
              </a:rPr>
              <a:t>;                        it is not really a noun but a verb.  ...                        To-exist is dynamic, not static.”</a:t>
            </a:r>
          </a:p>
        </p:txBody>
      </p:sp>
      <p:sp>
        <p:nvSpPr>
          <p:cNvPr id="51205" name="Text Box 5">
            <a:extLst>
              <a:ext uri="{FF2B5EF4-FFF2-40B4-BE49-F238E27FC236}">
                <a16:creationId xmlns:a16="http://schemas.microsoft.com/office/drawing/2014/main" id="{87234DFF-41D1-4277-8AB2-960E4817AB4D}"/>
              </a:ext>
            </a:extLst>
          </p:cNvPr>
          <p:cNvSpPr txBox="1">
            <a:spLocks noChangeArrowheads="1"/>
          </p:cNvSpPr>
          <p:nvPr/>
        </p:nvSpPr>
        <p:spPr bwMode="auto">
          <a:xfrm>
            <a:off x="223838" y="3740150"/>
            <a:ext cx="8696325" cy="2563813"/>
          </a:xfrm>
          <a:prstGeom prst="rect">
            <a:avLst/>
          </a:prstGeom>
          <a:noFill/>
          <a:ln>
            <a:noFill/>
          </a:ln>
          <a:effectLst>
            <a:outerShdw dist="53882"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3600" i="1" dirty="0">
                <a:solidFill>
                  <a:srgbClr val="FFFF00"/>
                </a:solidFill>
              </a:rPr>
              <a:t>“Dynamic be-</a:t>
            </a:r>
            <a:r>
              <a:rPr lang="en-US" altLang="en-US" sz="3600" i="1" dirty="0" err="1">
                <a:solidFill>
                  <a:srgbClr val="FFFF00"/>
                </a:solidFill>
              </a:rPr>
              <a:t>ing</a:t>
            </a:r>
            <a:r>
              <a:rPr lang="en-US" altLang="en-US" sz="3600" i="1" dirty="0">
                <a:solidFill>
                  <a:srgbClr val="FFFF00"/>
                </a:solidFill>
              </a:rPr>
              <a:t> means more-being,              being more.  Endlessly more.  Every kind of “more.”</a:t>
            </a:r>
          </a:p>
          <a:p>
            <a:pPr algn="ctr" eaLnBrk="1" hangingPunct="1">
              <a:spcBef>
                <a:spcPct val="50000"/>
              </a:spcBef>
              <a:buFontTx/>
              <a:buNone/>
            </a:pPr>
            <a:r>
              <a:rPr lang="en-US" altLang="en-US" sz="3600" i="1" dirty="0">
                <a:solidFill>
                  <a:schemeClr val="tx1"/>
                </a:solidFill>
              </a:rPr>
              <a:t>Being must be both one and many.”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1C52CF05-4B18-4725-8EB4-1AB58A9926DF}"/>
              </a:ext>
            </a:extLst>
          </p:cNvPr>
          <p:cNvSpPr>
            <a:spLocks noGrp="1" noChangeArrowheads="1"/>
          </p:cNvSpPr>
          <p:nvPr>
            <p:ph type="title"/>
          </p:nvPr>
        </p:nvSpPr>
        <p:spPr>
          <a:effectLst>
            <a:outerShdw dist="53882" dir="2700000" algn="ctr" rotWithShape="0">
              <a:srgbClr val="000000"/>
            </a:outerShdw>
          </a:effectLst>
        </p:spPr>
        <p:txBody>
          <a:bodyPr/>
          <a:lstStyle/>
          <a:p>
            <a:pPr eaLnBrk="1" hangingPunct="1"/>
            <a:r>
              <a:rPr lang="en-US" altLang="en-US"/>
              <a:t>God’s Ecstasy</a:t>
            </a:r>
          </a:p>
        </p:txBody>
      </p:sp>
      <p:sp>
        <p:nvSpPr>
          <p:cNvPr id="52227" name="Text Box 3">
            <a:extLst>
              <a:ext uri="{FF2B5EF4-FFF2-40B4-BE49-F238E27FC236}">
                <a16:creationId xmlns:a16="http://schemas.microsoft.com/office/drawing/2014/main" id="{F2888234-701F-4024-BE28-8E29D8824F9A}"/>
              </a:ext>
            </a:extLst>
          </p:cNvPr>
          <p:cNvSpPr txBox="1">
            <a:spLocks noChangeArrowheads="1"/>
          </p:cNvSpPr>
          <p:nvPr/>
        </p:nvSpPr>
        <p:spPr bwMode="auto">
          <a:xfrm>
            <a:off x="0" y="806450"/>
            <a:ext cx="9144000" cy="579438"/>
          </a:xfrm>
          <a:prstGeom prst="rect">
            <a:avLst/>
          </a:prstGeom>
          <a:noFill/>
          <a:ln>
            <a:noFill/>
          </a:ln>
          <a:effectLst>
            <a:outerShdw dist="53882"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a:solidFill>
                  <a:srgbClr val="FFFF00"/>
                </a:solidFill>
              </a:rPr>
              <a:t>Beatrice Bruteau</a:t>
            </a:r>
          </a:p>
        </p:txBody>
      </p:sp>
      <p:sp>
        <p:nvSpPr>
          <p:cNvPr id="52228" name="Text Box 4">
            <a:extLst>
              <a:ext uri="{FF2B5EF4-FFF2-40B4-BE49-F238E27FC236}">
                <a16:creationId xmlns:a16="http://schemas.microsoft.com/office/drawing/2014/main" id="{BB8A0340-07FF-4DBD-A4AE-13D2CE567DEA}"/>
              </a:ext>
            </a:extLst>
          </p:cNvPr>
          <p:cNvSpPr txBox="1">
            <a:spLocks noChangeArrowheads="1"/>
          </p:cNvSpPr>
          <p:nvPr/>
        </p:nvSpPr>
        <p:spPr bwMode="auto">
          <a:xfrm>
            <a:off x="484188" y="1620838"/>
            <a:ext cx="8175625" cy="3387725"/>
          </a:xfrm>
          <a:prstGeom prst="rect">
            <a:avLst/>
          </a:prstGeom>
          <a:noFill/>
          <a:ln>
            <a:noFill/>
          </a:ln>
          <a:effectLst>
            <a:outerShdw dist="53882"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3600" i="1" dirty="0">
                <a:solidFill>
                  <a:srgbClr val="FFFF00"/>
                </a:solidFill>
              </a:rPr>
              <a:t>“The Trinity is both one and many; Being is present there as Persons; the Persons are necessary and infinite; the Persons are both </a:t>
            </a:r>
            <a:r>
              <a:rPr lang="en-US" altLang="en-US" sz="3600" i="1" dirty="0" err="1">
                <a:solidFill>
                  <a:srgbClr val="FFFF00"/>
                </a:solidFill>
              </a:rPr>
              <a:t>enstatic</a:t>
            </a:r>
            <a:r>
              <a:rPr lang="en-US" altLang="en-US" sz="3600" i="1" dirty="0">
                <a:solidFill>
                  <a:srgbClr val="FFFF00"/>
                </a:solidFill>
              </a:rPr>
              <a:t> and ecstatic; and the Persons are Being-communicating”</a:t>
            </a:r>
          </a:p>
        </p:txBody>
      </p:sp>
      <p:sp>
        <p:nvSpPr>
          <p:cNvPr id="61445" name="Text Box 5">
            <a:extLst>
              <a:ext uri="{FF2B5EF4-FFF2-40B4-BE49-F238E27FC236}">
                <a16:creationId xmlns:a16="http://schemas.microsoft.com/office/drawing/2014/main" id="{3B5DCBFB-566F-465C-BE32-F91A8A53CB06}"/>
              </a:ext>
            </a:extLst>
          </p:cNvPr>
          <p:cNvSpPr txBox="1">
            <a:spLocks noChangeArrowheads="1"/>
          </p:cNvSpPr>
          <p:nvPr/>
        </p:nvSpPr>
        <p:spPr bwMode="auto">
          <a:xfrm>
            <a:off x="0" y="5445125"/>
            <a:ext cx="9144000" cy="762000"/>
          </a:xfrm>
          <a:prstGeom prst="rect">
            <a:avLst/>
          </a:prstGeom>
          <a:noFill/>
          <a:ln>
            <a:noFill/>
          </a:ln>
          <a:effectLst>
            <a:outerShdw dist="53882"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4400">
                <a:solidFill>
                  <a:schemeClr val="tx1"/>
                </a:solidFill>
              </a:rPr>
              <a:t>The Universe is God’s Ecstasy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fade">
                                      <p:cBhvr>
                                        <p:cTn id="7" dur="2000"/>
                                        <p:tgtEl>
                                          <p:spTgt spid="6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452D79D7-1CA9-411C-9161-97B6D17848B7}"/>
              </a:ext>
            </a:extLst>
          </p:cNvPr>
          <p:cNvSpPr>
            <a:spLocks noGrp="1" noChangeArrowheads="1"/>
          </p:cNvSpPr>
          <p:nvPr>
            <p:ph type="title"/>
          </p:nvPr>
        </p:nvSpPr>
        <p:spPr>
          <a:xfrm>
            <a:off x="0" y="0"/>
            <a:ext cx="9144000" cy="806450"/>
          </a:xfrm>
          <a:effectLst>
            <a:outerShdw dist="28398" dir="3806097" algn="ctr" rotWithShape="0">
              <a:srgbClr val="000066"/>
            </a:outerShdw>
          </a:effectLst>
        </p:spPr>
        <p:txBody>
          <a:bodyPr/>
          <a:lstStyle/>
          <a:p>
            <a:pPr eaLnBrk="1" hangingPunct="1"/>
            <a:r>
              <a:rPr lang="en-US" altLang="en-US"/>
              <a:t>Hymn to Matter</a:t>
            </a:r>
          </a:p>
        </p:txBody>
      </p:sp>
      <p:sp>
        <p:nvSpPr>
          <p:cNvPr id="53251" name="Rectangle 3">
            <a:extLst>
              <a:ext uri="{FF2B5EF4-FFF2-40B4-BE49-F238E27FC236}">
                <a16:creationId xmlns:a16="http://schemas.microsoft.com/office/drawing/2014/main" id="{5DC9E574-B7B6-4A01-8109-9E8E527938AA}"/>
              </a:ext>
            </a:extLst>
          </p:cNvPr>
          <p:cNvSpPr>
            <a:spLocks noGrp="1" noChangeArrowheads="1"/>
          </p:cNvSpPr>
          <p:nvPr>
            <p:ph type="body" idx="1"/>
          </p:nvPr>
        </p:nvSpPr>
        <p:spPr>
          <a:xfrm>
            <a:off x="685800" y="1693863"/>
            <a:ext cx="7772400" cy="4067175"/>
          </a:xfrm>
        </p:spPr>
        <p:txBody>
          <a:bodyPr/>
          <a:lstStyle/>
          <a:p>
            <a:pPr marL="0" indent="238125" algn="ctr" eaLnBrk="1" hangingPunct="1">
              <a:buFont typeface="Wingdings" panose="05000000000000000000" pitchFamily="2" charset="2"/>
              <a:buNone/>
            </a:pPr>
            <a:r>
              <a:rPr lang="en-US" altLang="en-US" sz="3600" dirty="0"/>
              <a:t>“I bless you, matter, and you I acclaim: not as the pontiffs of science or the moralizing preachers depict you, debased, disfigured … but as you reveal yourself to me today, </a:t>
            </a:r>
            <a:r>
              <a:rPr lang="en-US" altLang="en-US" sz="3600" i="1" dirty="0"/>
              <a:t>in your totality and your true nature.</a:t>
            </a:r>
            <a:endParaRPr lang="en-US" altLang="en-US" sz="3600" dirty="0"/>
          </a:p>
        </p:txBody>
      </p:sp>
      <p:sp>
        <p:nvSpPr>
          <p:cNvPr id="53252" name="Text Box 4">
            <a:extLst>
              <a:ext uri="{FF2B5EF4-FFF2-40B4-BE49-F238E27FC236}">
                <a16:creationId xmlns:a16="http://schemas.microsoft.com/office/drawing/2014/main" id="{B85A9F7F-F1DE-4049-80CC-199D8D8DE96C}"/>
              </a:ext>
            </a:extLst>
          </p:cNvPr>
          <p:cNvSpPr txBox="1">
            <a:spLocks noChangeArrowheads="1"/>
          </p:cNvSpPr>
          <p:nvPr/>
        </p:nvSpPr>
        <p:spPr bwMode="auto">
          <a:xfrm>
            <a:off x="0" y="806450"/>
            <a:ext cx="9144000" cy="5794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a:t>Teilhard de Chardin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a:extLst>
              <a:ext uri="{FF2B5EF4-FFF2-40B4-BE49-F238E27FC236}">
                <a16:creationId xmlns:a16="http://schemas.microsoft.com/office/drawing/2014/main" id="{E18CB73E-8A85-4F6D-A9B2-EEABCB35A766}"/>
              </a:ext>
            </a:extLst>
          </p:cNvPr>
          <p:cNvSpPr>
            <a:spLocks noGrp="1" noChangeArrowheads="1"/>
          </p:cNvSpPr>
          <p:nvPr>
            <p:ph type="body" idx="1"/>
          </p:nvPr>
        </p:nvSpPr>
        <p:spPr>
          <a:xfrm>
            <a:off x="685800" y="1466850"/>
            <a:ext cx="7772400" cy="2689225"/>
          </a:xfrm>
        </p:spPr>
        <p:txBody>
          <a:bodyPr/>
          <a:lstStyle/>
          <a:p>
            <a:pPr marL="0" indent="238125" algn="ctr" eaLnBrk="1" hangingPunct="1">
              <a:buFont typeface="Wingdings" panose="05000000000000000000" pitchFamily="2" charset="2"/>
              <a:buNone/>
            </a:pPr>
            <a:r>
              <a:rPr lang="en-US" altLang="en-US" sz="3600" dirty="0"/>
              <a:t>I acclaim you as the divine </a:t>
            </a:r>
            <a:r>
              <a:rPr lang="en-US" altLang="en-US" sz="3600" i="1" dirty="0"/>
              <a:t>milieu</a:t>
            </a:r>
            <a:r>
              <a:rPr lang="en-US" altLang="en-US" sz="3600" dirty="0"/>
              <a:t>, charged with creative power, as the ocean stirred by the Spirit, as the clay molded and infused with life by the incarnate Word.”</a:t>
            </a:r>
          </a:p>
        </p:txBody>
      </p:sp>
      <p:sp>
        <p:nvSpPr>
          <p:cNvPr id="54275" name="Rectangle 2">
            <a:extLst>
              <a:ext uri="{FF2B5EF4-FFF2-40B4-BE49-F238E27FC236}">
                <a16:creationId xmlns:a16="http://schemas.microsoft.com/office/drawing/2014/main" id="{9C994438-5956-4F3E-8E81-04BB5A09F382}"/>
              </a:ext>
            </a:extLst>
          </p:cNvPr>
          <p:cNvSpPr>
            <a:spLocks noGrp="1" noChangeArrowheads="1"/>
          </p:cNvSpPr>
          <p:nvPr>
            <p:ph type="title"/>
          </p:nvPr>
        </p:nvSpPr>
        <p:spPr>
          <a:xfrm>
            <a:off x="0" y="0"/>
            <a:ext cx="9144000" cy="806450"/>
          </a:xfrm>
          <a:effectLst>
            <a:outerShdw dist="28398" dir="3806097" algn="ctr" rotWithShape="0">
              <a:srgbClr val="000066"/>
            </a:outerShdw>
          </a:effectLst>
        </p:spPr>
        <p:txBody>
          <a:bodyPr/>
          <a:lstStyle/>
          <a:p>
            <a:pPr eaLnBrk="1" hangingPunct="1"/>
            <a:r>
              <a:rPr lang="en-US" altLang="en-US"/>
              <a:t>Hymn to Matter</a:t>
            </a:r>
          </a:p>
        </p:txBody>
      </p:sp>
      <p:sp>
        <p:nvSpPr>
          <p:cNvPr id="54276" name="Text Box 4">
            <a:extLst>
              <a:ext uri="{FF2B5EF4-FFF2-40B4-BE49-F238E27FC236}">
                <a16:creationId xmlns:a16="http://schemas.microsoft.com/office/drawing/2014/main" id="{B68A1BE8-CC14-4F72-B482-F56AA98B1B24}"/>
              </a:ext>
            </a:extLst>
          </p:cNvPr>
          <p:cNvSpPr txBox="1">
            <a:spLocks noChangeArrowheads="1"/>
          </p:cNvSpPr>
          <p:nvPr/>
        </p:nvSpPr>
        <p:spPr bwMode="auto">
          <a:xfrm>
            <a:off x="0" y="806450"/>
            <a:ext cx="9144000" cy="5794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a:t>Teilhard de Chardin</a:t>
            </a:r>
          </a:p>
        </p:txBody>
      </p:sp>
      <p:pic>
        <p:nvPicPr>
          <p:cNvPr id="54277" name="Picture 2">
            <a:hlinkClick r:id="rId2"/>
            <a:extLst>
              <a:ext uri="{FF2B5EF4-FFF2-40B4-BE49-F238E27FC236}">
                <a16:creationId xmlns:a16="http://schemas.microsoft.com/office/drawing/2014/main" id="{F24E61BC-6475-4AF3-BBBD-DCD0FB04E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8" t="41309" r="626"/>
          <a:stretch>
            <a:fillRect/>
          </a:stretch>
        </p:blipFill>
        <p:spPr bwMode="auto">
          <a:xfrm>
            <a:off x="1358900" y="4370388"/>
            <a:ext cx="6426200" cy="2487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88D53A69-BE49-450F-9171-263BE5568AE8}"/>
              </a:ext>
            </a:extLst>
          </p:cNvPr>
          <p:cNvSpPr txBox="1"/>
          <p:nvPr/>
        </p:nvSpPr>
        <p:spPr>
          <a:xfrm>
            <a:off x="1281164" y="4300694"/>
            <a:ext cx="4308370" cy="307777"/>
          </a:xfrm>
          <a:prstGeom prst="rect">
            <a:avLst/>
          </a:prstGeom>
          <a:noFill/>
        </p:spPr>
        <p:txBody>
          <a:bodyPr wrap="square" rtlCol="0">
            <a:spAutoFit/>
          </a:bodyPr>
          <a:lstStyle/>
          <a:p>
            <a:r>
              <a:rPr lang="en-US" sz="1400" dirty="0">
                <a:solidFill>
                  <a:srgbClr val="30546E"/>
                </a:solidFill>
                <a:latin typeface="+mn-lt"/>
              </a:rPr>
              <a:t>Sunrise on the St Lawrence in the 1000 Islands</a:t>
            </a:r>
          </a:p>
        </p:txBody>
      </p:sp>
      <p:sp>
        <p:nvSpPr>
          <p:cNvPr id="8" name="TextBox 7">
            <a:extLst>
              <a:ext uri="{FF2B5EF4-FFF2-40B4-BE49-F238E27FC236}">
                <a16:creationId xmlns:a16="http://schemas.microsoft.com/office/drawing/2014/main" id="{56F5EE4C-4EAB-459F-AB56-4333E4CDB59B}"/>
              </a:ext>
            </a:extLst>
          </p:cNvPr>
          <p:cNvSpPr txBox="1"/>
          <p:nvPr/>
        </p:nvSpPr>
        <p:spPr>
          <a:xfrm>
            <a:off x="3476730" y="6585476"/>
            <a:ext cx="4308370" cy="307777"/>
          </a:xfrm>
          <a:prstGeom prst="rect">
            <a:avLst/>
          </a:prstGeom>
          <a:noFill/>
        </p:spPr>
        <p:txBody>
          <a:bodyPr wrap="square">
            <a:spAutoFit/>
          </a:bodyPr>
          <a:lstStyle/>
          <a:p>
            <a:pPr algn="r"/>
            <a:r>
              <a:rPr lang="en-US" sz="1400" dirty="0">
                <a:solidFill>
                  <a:srgbClr val="D6A180"/>
                </a:solidFill>
                <a:latin typeface="+mn-lt"/>
              </a:rPr>
              <a:t>https://beautysurroundsyou.photoshelter.com</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A4A05C1C-BFFA-4446-A3D9-143A4CFA8F42}"/>
              </a:ext>
            </a:extLst>
          </p:cNvPr>
          <p:cNvSpPr>
            <a:spLocks noGrp="1" noChangeArrowheads="1"/>
          </p:cNvSpPr>
          <p:nvPr>
            <p:ph type="title"/>
          </p:nvPr>
        </p:nvSpPr>
        <p:spPr>
          <a:xfrm>
            <a:off x="0" y="0"/>
            <a:ext cx="9144000" cy="822325"/>
          </a:xfrm>
          <a:effectLst>
            <a:outerShdw dist="53882" dir="2700000" algn="ctr" rotWithShape="0">
              <a:schemeClr val="bg1"/>
            </a:outerShdw>
          </a:effectLst>
        </p:spPr>
        <p:txBody>
          <a:bodyPr/>
          <a:lstStyle/>
          <a:p>
            <a:pPr eaLnBrk="1" hangingPunct="1"/>
            <a:r>
              <a:rPr lang="en-US" altLang="en-US"/>
              <a:t>Trinity</a:t>
            </a:r>
          </a:p>
        </p:txBody>
      </p:sp>
      <p:sp>
        <p:nvSpPr>
          <p:cNvPr id="55299" name="Rectangle 3">
            <a:extLst>
              <a:ext uri="{FF2B5EF4-FFF2-40B4-BE49-F238E27FC236}">
                <a16:creationId xmlns:a16="http://schemas.microsoft.com/office/drawing/2014/main" id="{F836DCB2-8BB9-40B2-A73A-FE5D07790A46}"/>
              </a:ext>
            </a:extLst>
          </p:cNvPr>
          <p:cNvSpPr>
            <a:spLocks noGrp="1" noChangeArrowheads="1"/>
          </p:cNvSpPr>
          <p:nvPr>
            <p:ph type="body" idx="1"/>
          </p:nvPr>
        </p:nvSpPr>
        <p:spPr>
          <a:xfrm>
            <a:off x="161925" y="800100"/>
            <a:ext cx="8415338" cy="5514975"/>
          </a:xfrm>
        </p:spPr>
        <p:txBody>
          <a:bodyPr/>
          <a:lstStyle/>
          <a:p>
            <a:pPr eaLnBrk="1" hangingPunct="1"/>
            <a:r>
              <a:rPr lang="en-US" altLang="en-US"/>
              <a:t> Perichoresis = Dancing</a:t>
            </a:r>
          </a:p>
          <a:p>
            <a:pPr lvl="1" eaLnBrk="1" hangingPunct="1"/>
            <a:r>
              <a:rPr lang="en-US" altLang="en-US"/>
              <a:t> Developed by “Eastern Fathers”</a:t>
            </a:r>
          </a:p>
          <a:p>
            <a:pPr lvl="2" eaLnBrk="1" hangingPunct="1"/>
            <a:r>
              <a:rPr lang="en-US" altLang="en-US"/>
              <a:t> Didymous the Blind (313-398)</a:t>
            </a:r>
          </a:p>
          <a:p>
            <a:pPr lvl="2" eaLnBrk="1" hangingPunct="1"/>
            <a:r>
              <a:rPr lang="en-US" altLang="en-US"/>
              <a:t> Basil the Great (329-379)</a:t>
            </a:r>
          </a:p>
          <a:p>
            <a:pPr lvl="2" eaLnBrk="1" hangingPunct="1"/>
            <a:r>
              <a:rPr lang="en-US" altLang="en-US"/>
              <a:t> Gregory  of Nazianzus (325-389)</a:t>
            </a:r>
          </a:p>
        </p:txBody>
      </p:sp>
      <p:pic>
        <p:nvPicPr>
          <p:cNvPr id="55300" name="Picture 5">
            <a:hlinkClick r:id="rId2"/>
            <a:extLst>
              <a:ext uri="{FF2B5EF4-FFF2-40B4-BE49-F238E27FC236}">
                <a16:creationId xmlns:a16="http://schemas.microsoft.com/office/drawing/2014/main" id="{BE282AC8-7A55-4CD1-8A1C-DF6D2BAE0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850" y="177800"/>
            <a:ext cx="2298700"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4">
            <a:extLst>
              <a:ext uri="{FF2B5EF4-FFF2-40B4-BE49-F238E27FC236}">
                <a16:creationId xmlns:a16="http://schemas.microsoft.com/office/drawing/2014/main" id="{FAF0CA46-8AB0-45A1-A438-B15544F30246}"/>
              </a:ext>
            </a:extLst>
          </p:cNvPr>
          <p:cNvSpPr txBox="1">
            <a:spLocks noChangeArrowheads="1"/>
          </p:cNvSpPr>
          <p:nvPr/>
        </p:nvSpPr>
        <p:spPr bwMode="auto">
          <a:xfrm>
            <a:off x="477838" y="3508375"/>
            <a:ext cx="8188325" cy="1200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3600">
                <a:solidFill>
                  <a:srgbClr val="FFFFFF"/>
                </a:solidFill>
              </a:rPr>
              <a:t>“Whatever is going on in God                is a flow that’s like a dance</a:t>
            </a:r>
          </a:p>
        </p:txBody>
      </p:sp>
      <p:sp>
        <p:nvSpPr>
          <p:cNvPr id="7" name="Text Box 4">
            <a:extLst>
              <a:ext uri="{FF2B5EF4-FFF2-40B4-BE49-F238E27FC236}">
                <a16:creationId xmlns:a16="http://schemas.microsoft.com/office/drawing/2014/main" id="{38A32C77-6866-4673-8351-5F8D547562F5}"/>
              </a:ext>
            </a:extLst>
          </p:cNvPr>
          <p:cNvSpPr txBox="1">
            <a:spLocks noChangeArrowheads="1"/>
          </p:cNvSpPr>
          <p:nvPr/>
        </p:nvSpPr>
        <p:spPr bwMode="auto">
          <a:xfrm>
            <a:off x="477838" y="4575175"/>
            <a:ext cx="8188325" cy="6461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3600">
                <a:solidFill>
                  <a:srgbClr val="FFFFFF"/>
                </a:solidFill>
              </a:rPr>
              <a:t>and God is not a dancer,</a:t>
            </a:r>
          </a:p>
        </p:txBody>
      </p:sp>
      <p:sp>
        <p:nvSpPr>
          <p:cNvPr id="8" name="Text Box 4">
            <a:extLst>
              <a:ext uri="{FF2B5EF4-FFF2-40B4-BE49-F238E27FC236}">
                <a16:creationId xmlns:a16="http://schemas.microsoft.com/office/drawing/2014/main" id="{16DEB78E-0D8D-445C-9C7F-6A1B3FAAE06E}"/>
              </a:ext>
            </a:extLst>
          </p:cNvPr>
          <p:cNvSpPr txBox="1">
            <a:spLocks noChangeArrowheads="1"/>
          </p:cNvSpPr>
          <p:nvPr/>
        </p:nvSpPr>
        <p:spPr bwMode="auto">
          <a:xfrm>
            <a:off x="477838" y="5122863"/>
            <a:ext cx="8188325" cy="13239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0"/>
              </a:spcBef>
              <a:buFontTx/>
              <a:buNone/>
            </a:pPr>
            <a:r>
              <a:rPr lang="en-US" altLang="en-US" sz="4400">
                <a:solidFill>
                  <a:srgbClr val="FFFFFF"/>
                </a:solidFill>
              </a:rPr>
              <a:t>God is the dance, itself.”</a:t>
            </a:r>
            <a:endParaRPr lang="en-US" altLang="en-US" sz="3600">
              <a:solidFill>
                <a:srgbClr val="FFFFFF"/>
              </a:solidFill>
            </a:endParaRPr>
          </a:p>
          <a:p>
            <a:pPr algn="r" eaLnBrk="1" hangingPunct="1">
              <a:spcBef>
                <a:spcPct val="0"/>
              </a:spcBef>
              <a:buFontTx/>
              <a:buNone/>
            </a:pPr>
            <a:r>
              <a:rPr lang="en-US" altLang="en-US" sz="3600">
                <a:solidFill>
                  <a:srgbClr val="FFFFFF"/>
                </a:solidFill>
              </a:rPr>
              <a:t>- Richard Rohr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par>
                          <p:cTn id="18" fill="hold" nodeType="afterGroup">
                            <p:stCondLst>
                              <p:cond delay="1000"/>
                            </p:stCondLst>
                            <p:childTnLst>
                              <p:par>
                                <p:cTn id="19" presetID="32" presetClass="emph" presetSubtype="0" fill="hold" grpId="1" nodeType="after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4042E11-776B-4EFF-9662-372884B202F2}"/>
              </a:ext>
            </a:extLst>
          </p:cNvPr>
          <p:cNvSpPr>
            <a:spLocks noGrp="1" noChangeArrowheads="1"/>
          </p:cNvSpPr>
          <p:nvPr>
            <p:ph type="title"/>
          </p:nvPr>
        </p:nvSpPr>
        <p:spPr>
          <a:xfrm>
            <a:off x="0" y="0"/>
            <a:ext cx="9144000" cy="822325"/>
          </a:xfrm>
        </p:spPr>
        <p:txBody>
          <a:bodyPr/>
          <a:lstStyle/>
          <a:p>
            <a:pPr eaLnBrk="1" hangingPunct="1"/>
            <a:r>
              <a:rPr lang="en-US" altLang="en-US"/>
              <a:t>Bodies Interacting: Forces</a:t>
            </a:r>
          </a:p>
        </p:txBody>
      </p:sp>
      <p:sp>
        <p:nvSpPr>
          <p:cNvPr id="10243" name="Rectangle 3">
            <a:extLst>
              <a:ext uri="{FF2B5EF4-FFF2-40B4-BE49-F238E27FC236}">
                <a16:creationId xmlns:a16="http://schemas.microsoft.com/office/drawing/2014/main" id="{F411D368-684E-4C99-9167-DEB72E28C620}"/>
              </a:ext>
            </a:extLst>
          </p:cNvPr>
          <p:cNvSpPr>
            <a:spLocks noGrp="1" noChangeArrowheads="1"/>
          </p:cNvSpPr>
          <p:nvPr>
            <p:ph type="body" idx="1"/>
          </p:nvPr>
        </p:nvSpPr>
        <p:spPr>
          <a:xfrm>
            <a:off x="392113" y="887413"/>
            <a:ext cx="8432800" cy="4803775"/>
          </a:xfrm>
        </p:spPr>
        <p:txBody>
          <a:bodyPr/>
          <a:lstStyle/>
          <a:p>
            <a:pPr marL="231775" indent="-231775" eaLnBrk="1" hangingPunct="1"/>
            <a:r>
              <a:rPr lang="en-US" altLang="en-US" dirty="0"/>
              <a:t>Defined by Isaac Newton</a:t>
            </a:r>
          </a:p>
          <a:p>
            <a:pPr marL="682625" lvl="1" indent="-219075" eaLnBrk="1" hangingPunct="1"/>
            <a:r>
              <a:rPr lang="en-US" altLang="en-US" dirty="0"/>
              <a:t> Stuff Coasts </a:t>
            </a:r>
          </a:p>
          <a:p>
            <a:pPr marL="1146175" lvl="2" indent="-231775" eaLnBrk="1" hangingPunct="1"/>
            <a:r>
              <a:rPr lang="en-US" altLang="en-US" dirty="0"/>
              <a:t> (it takes a force to change motion)</a:t>
            </a:r>
          </a:p>
          <a:p>
            <a:pPr marL="1146175" lvl="2" indent="-231775" eaLnBrk="1" hangingPunct="1"/>
            <a:r>
              <a:rPr lang="en-US" altLang="en-US" dirty="0"/>
              <a:t> Stopping takes as much force as starting</a:t>
            </a:r>
          </a:p>
          <a:p>
            <a:pPr marL="682625" lvl="1" indent="-219075" eaLnBrk="1" hangingPunct="1"/>
            <a:r>
              <a:rPr lang="en-US" altLang="en-US" dirty="0"/>
              <a:t> Force changes an object’s velocity </a:t>
            </a:r>
          </a:p>
          <a:p>
            <a:pPr marL="1146175" lvl="2" indent="-231775" eaLnBrk="1" hangingPunct="1"/>
            <a:r>
              <a:rPr lang="en-US" altLang="en-US" dirty="0"/>
              <a:t> (speed or direction)</a:t>
            </a:r>
          </a:p>
          <a:p>
            <a:pPr marL="1146175" lvl="2" indent="-231775" eaLnBrk="1" hangingPunct="1"/>
            <a:r>
              <a:rPr lang="en-US" altLang="en-US" dirty="0"/>
              <a:t> Straight ahead at same speed easiest</a:t>
            </a:r>
          </a:p>
          <a:p>
            <a:pPr marL="682625" lvl="1" indent="-219075" eaLnBrk="1" hangingPunct="1"/>
            <a:r>
              <a:rPr lang="en-US" altLang="en-US" dirty="0"/>
              <a:t> Stuff pushes back </a:t>
            </a:r>
          </a:p>
          <a:p>
            <a:pPr marL="1146175" lvl="2" indent="-231775" eaLnBrk="1" hangingPunct="1"/>
            <a:r>
              <a:rPr lang="en-US" altLang="en-US" dirty="0"/>
              <a:t> (forces are always mutual and equal)</a:t>
            </a:r>
          </a:p>
          <a:p>
            <a:pPr marL="1146175" lvl="2" indent="-231775" eaLnBrk="1" hangingPunct="1"/>
            <a:r>
              <a:rPr lang="en-US" altLang="en-US" dirty="0"/>
              <a:t> Same force acts on both objects</a:t>
            </a:r>
          </a:p>
        </p:txBody>
      </p:sp>
      <p:sp>
        <p:nvSpPr>
          <p:cNvPr id="46084" name="Text Box 4">
            <a:extLst>
              <a:ext uri="{FF2B5EF4-FFF2-40B4-BE49-F238E27FC236}">
                <a16:creationId xmlns:a16="http://schemas.microsoft.com/office/drawing/2014/main" id="{1C07A008-8B24-4B81-9CF9-4A34B1DE29E7}"/>
              </a:ext>
            </a:extLst>
          </p:cNvPr>
          <p:cNvSpPr txBox="1">
            <a:spLocks noChangeArrowheads="1"/>
          </p:cNvSpPr>
          <p:nvPr/>
        </p:nvSpPr>
        <p:spPr bwMode="auto">
          <a:xfrm>
            <a:off x="0" y="5640388"/>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2400" i="1">
                <a:solidFill>
                  <a:schemeClr val="tx1"/>
                </a:solidFill>
              </a:rPr>
              <a:t>If we knew the position and velocity of every particle in the universe at one time, we could predict their motions forever!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p:cTn id="7" dur="500" fill="hold"/>
                                        <p:tgtEl>
                                          <p:spTgt spid="46084"/>
                                        </p:tgtEl>
                                        <p:attrNameLst>
                                          <p:attrName>ppt_w</p:attrName>
                                        </p:attrNameLst>
                                      </p:cBhvr>
                                      <p:tavLst>
                                        <p:tav tm="0">
                                          <p:val>
                                            <p:fltVal val="0"/>
                                          </p:val>
                                        </p:tav>
                                        <p:tav tm="100000">
                                          <p:val>
                                            <p:strVal val="#ppt_w"/>
                                          </p:val>
                                        </p:tav>
                                      </p:tavLst>
                                    </p:anim>
                                    <p:anim calcmode="lin" valueType="num">
                                      <p:cBhvr>
                                        <p:cTn id="8" dur="500" fill="hold"/>
                                        <p:tgtEl>
                                          <p:spTgt spid="46084"/>
                                        </p:tgtEl>
                                        <p:attrNameLst>
                                          <p:attrName>ppt_h</p:attrName>
                                        </p:attrNameLst>
                                      </p:cBhvr>
                                      <p:tavLst>
                                        <p:tav tm="0">
                                          <p:val>
                                            <p:fltVal val="0"/>
                                          </p:val>
                                        </p:tav>
                                        <p:tav tm="100000">
                                          <p:val>
                                            <p:strVal val="#ppt_h"/>
                                          </p:val>
                                        </p:tav>
                                      </p:tavLst>
                                    </p:anim>
                                    <p:animEffect transition="in" filter="fade">
                                      <p:cBhvr>
                                        <p:cTn id="9"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62CD6BC-494A-4FAF-859C-A51CD0590304}"/>
              </a:ext>
            </a:extLst>
          </p:cNvPr>
          <p:cNvSpPr>
            <a:spLocks noGrp="1" noChangeArrowheads="1"/>
          </p:cNvSpPr>
          <p:nvPr>
            <p:ph type="title"/>
          </p:nvPr>
        </p:nvSpPr>
        <p:spPr>
          <a:xfrm>
            <a:off x="0" y="0"/>
            <a:ext cx="9144000" cy="822325"/>
          </a:xfrm>
          <a:effectLst>
            <a:outerShdw dist="53882" dir="2700000" algn="ctr" rotWithShape="0">
              <a:schemeClr val="bg1"/>
            </a:outerShdw>
          </a:effectLst>
        </p:spPr>
        <p:txBody>
          <a:bodyPr/>
          <a:lstStyle/>
          <a:p>
            <a:pPr eaLnBrk="1" hangingPunct="1"/>
            <a:r>
              <a:rPr lang="en-US" altLang="en-US"/>
              <a:t>Perichoresis: Divine Dance</a:t>
            </a:r>
          </a:p>
        </p:txBody>
      </p:sp>
      <p:sp>
        <p:nvSpPr>
          <p:cNvPr id="56323" name="Rectangle 3">
            <a:extLst>
              <a:ext uri="{FF2B5EF4-FFF2-40B4-BE49-F238E27FC236}">
                <a16:creationId xmlns:a16="http://schemas.microsoft.com/office/drawing/2014/main" id="{F4047095-143C-44A6-AAB2-2CA30E24E871}"/>
              </a:ext>
            </a:extLst>
          </p:cNvPr>
          <p:cNvSpPr>
            <a:spLocks noGrp="1" noChangeArrowheads="1"/>
          </p:cNvSpPr>
          <p:nvPr>
            <p:ph type="body" idx="1"/>
          </p:nvPr>
        </p:nvSpPr>
        <p:spPr>
          <a:xfrm>
            <a:off x="228600" y="1038225"/>
            <a:ext cx="8915400" cy="5514975"/>
          </a:xfrm>
        </p:spPr>
        <p:txBody>
          <a:bodyPr/>
          <a:lstStyle/>
          <a:p>
            <a:pPr eaLnBrk="1" hangingPunct="1"/>
            <a:r>
              <a:rPr lang="en-US" altLang="en-US"/>
              <a:t> Relationship is the theology of the Trinity</a:t>
            </a:r>
          </a:p>
          <a:p>
            <a:pPr lvl="1" eaLnBrk="1" hangingPunct="1"/>
            <a:r>
              <a:rPr lang="en-US" altLang="en-US"/>
              <a:t> God for us – Father: Total Giving</a:t>
            </a:r>
          </a:p>
          <a:p>
            <a:pPr lvl="1" eaLnBrk="1" hangingPunct="1"/>
            <a:r>
              <a:rPr lang="en-US" altLang="en-US"/>
              <a:t> God with us – Son invites us into the dance</a:t>
            </a:r>
          </a:p>
          <a:p>
            <a:pPr lvl="1" eaLnBrk="1" hangingPunct="1"/>
            <a:r>
              <a:rPr lang="en-US" altLang="en-US"/>
              <a:t> God within us – Holy Spirit allows someone else to love through us – participation in God</a:t>
            </a:r>
          </a:p>
        </p:txBody>
      </p:sp>
      <p:pic>
        <p:nvPicPr>
          <p:cNvPr id="56324" name="Picture 5">
            <a:extLst>
              <a:ext uri="{FF2B5EF4-FFF2-40B4-BE49-F238E27FC236}">
                <a16:creationId xmlns:a16="http://schemas.microsoft.com/office/drawing/2014/main" id="{C13989F0-7B80-4976-BE9E-6AA4119A0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23" r="17778"/>
          <a:stretch>
            <a:fillRect/>
          </a:stretch>
        </p:blipFill>
        <p:spPr bwMode="auto">
          <a:xfrm>
            <a:off x="7024688" y="3602038"/>
            <a:ext cx="1928812"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6">
            <a:extLst>
              <a:ext uri="{FF2B5EF4-FFF2-40B4-BE49-F238E27FC236}">
                <a16:creationId xmlns:a16="http://schemas.microsoft.com/office/drawing/2014/main" id="{6DB862A2-3B13-48E8-9D59-63F94660B439}"/>
              </a:ext>
            </a:extLst>
          </p:cNvPr>
          <p:cNvSpPr txBox="1">
            <a:spLocks noChangeArrowheads="1"/>
          </p:cNvSpPr>
          <p:nvPr/>
        </p:nvSpPr>
        <p:spPr bwMode="auto">
          <a:xfrm>
            <a:off x="177800" y="3763963"/>
            <a:ext cx="6842125" cy="28003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a:solidFill>
                  <a:schemeClr val="tx1"/>
                </a:solidFill>
              </a:rPr>
              <a:t>“Whatever is happening in God cannot  be just an inner, hidden secret. It has to be reflected in the outer universe”</a:t>
            </a:r>
          </a:p>
          <a:p>
            <a:pPr algn="ctr" eaLnBrk="1" hangingPunct="1">
              <a:spcBef>
                <a:spcPct val="50000"/>
              </a:spcBef>
              <a:buFontTx/>
              <a:buNone/>
            </a:pPr>
            <a:r>
              <a:rPr lang="en-US" altLang="en-US">
                <a:solidFill>
                  <a:schemeClr val="tx1"/>
                </a:solidFill>
              </a:rPr>
              <a:t>- Catherine LaCugna </a:t>
            </a:r>
          </a:p>
        </p:txBody>
      </p:sp>
      <p:pic>
        <p:nvPicPr>
          <p:cNvPr id="56326" name="Picture 7">
            <a:extLst>
              <a:ext uri="{FF2B5EF4-FFF2-40B4-BE49-F238E27FC236}">
                <a16:creationId xmlns:a16="http://schemas.microsoft.com/office/drawing/2014/main" id="{926BAEFB-E863-4B47-A6CA-1A594B4E8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23" r="17778"/>
          <a:stretch>
            <a:fillRect/>
          </a:stretch>
        </p:blipFill>
        <p:spPr bwMode="auto">
          <a:xfrm>
            <a:off x="7024688" y="3667125"/>
            <a:ext cx="1928812"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9BD0B42-B9B9-42B1-BC7D-F10DC2261875}"/>
              </a:ext>
            </a:extLst>
          </p:cNvPr>
          <p:cNvSpPr>
            <a:spLocks noGrp="1" noChangeArrowheads="1"/>
          </p:cNvSpPr>
          <p:nvPr>
            <p:ph type="title"/>
          </p:nvPr>
        </p:nvSpPr>
        <p:spPr>
          <a:xfrm>
            <a:off x="0" y="0"/>
            <a:ext cx="9144000" cy="822325"/>
          </a:xfrm>
        </p:spPr>
        <p:txBody>
          <a:bodyPr/>
          <a:lstStyle/>
          <a:p>
            <a:pPr eaLnBrk="1" hangingPunct="1"/>
            <a:r>
              <a:rPr lang="en-US" altLang="en-US" sz="4000"/>
              <a:t>So what have we learned?</a:t>
            </a:r>
          </a:p>
        </p:txBody>
      </p:sp>
      <p:sp>
        <p:nvSpPr>
          <p:cNvPr id="64515" name="WordArt 3">
            <a:extLst>
              <a:ext uri="{FF2B5EF4-FFF2-40B4-BE49-F238E27FC236}">
                <a16:creationId xmlns:a16="http://schemas.microsoft.com/office/drawing/2014/main" id="{DE3296E8-B255-417E-B15C-BCE5A30649E2}"/>
              </a:ext>
            </a:extLst>
          </p:cNvPr>
          <p:cNvSpPr>
            <a:spLocks noChangeArrowheads="1" noChangeShapeType="1" noTextEdit="1"/>
          </p:cNvSpPr>
          <p:nvPr/>
        </p:nvSpPr>
        <p:spPr bwMode="auto">
          <a:xfrm>
            <a:off x="620713" y="993775"/>
            <a:ext cx="7902575" cy="15986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FadeLeft">
              <a:avLst>
                <a:gd name="adj" fmla="val 33333"/>
              </a:avLst>
            </a:prstTxWarp>
          </a:bodyPr>
          <a:lstStyle/>
          <a:p>
            <a:pPr algn="ctr"/>
            <a:r>
              <a:rPr lang="en-US" sz="7200" kern="10">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gradFill>
                <a:effectLst>
                  <a:outerShdw dist="35921" dir="2700000" algn="ctr" rotWithShape="0">
                    <a:srgbClr val="FFFF00"/>
                  </a:outerShdw>
                </a:effectLst>
                <a:latin typeface="Kelt"/>
              </a:rPr>
              <a:t>The universe dances.</a:t>
            </a:r>
          </a:p>
        </p:txBody>
      </p:sp>
      <p:sp>
        <p:nvSpPr>
          <p:cNvPr id="64516" name="WordArt 4">
            <a:extLst>
              <a:ext uri="{FF2B5EF4-FFF2-40B4-BE49-F238E27FC236}">
                <a16:creationId xmlns:a16="http://schemas.microsoft.com/office/drawing/2014/main" id="{E1B0C572-384F-4AA5-96C9-85C0DF1E6678}"/>
              </a:ext>
            </a:extLst>
          </p:cNvPr>
          <p:cNvSpPr>
            <a:spLocks noChangeArrowheads="1" noChangeShapeType="1" noTextEdit="1"/>
          </p:cNvSpPr>
          <p:nvPr/>
        </p:nvSpPr>
        <p:spPr bwMode="auto">
          <a:xfrm>
            <a:off x="620713" y="2900363"/>
            <a:ext cx="7902575" cy="11128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FadeRight">
              <a:avLst>
                <a:gd name="adj" fmla="val 20255"/>
              </a:avLst>
            </a:prstTxWarp>
          </a:bodyPr>
          <a:lstStyle/>
          <a:p>
            <a:pPr algn="ctr"/>
            <a:r>
              <a:rPr lang="en-US" sz="7200" kern="10">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2700000" scaled="1"/>
                </a:gradFill>
                <a:effectLst>
                  <a:outerShdw dist="35921" dir="2700000" algn="ctr" rotWithShape="0">
                    <a:srgbClr val="FFFF00"/>
                  </a:outerShdw>
                </a:effectLst>
                <a:latin typeface="Kelt"/>
              </a:rPr>
              <a:t>God IS the dance.</a:t>
            </a:r>
          </a:p>
        </p:txBody>
      </p:sp>
      <p:sp>
        <p:nvSpPr>
          <p:cNvPr id="64517" name="WordArt 5">
            <a:extLst>
              <a:ext uri="{FF2B5EF4-FFF2-40B4-BE49-F238E27FC236}">
                <a16:creationId xmlns:a16="http://schemas.microsoft.com/office/drawing/2014/main" id="{95B2EB44-9128-44C6-868D-76B0BC2E8829}"/>
              </a:ext>
            </a:extLst>
          </p:cNvPr>
          <p:cNvSpPr>
            <a:spLocks noChangeArrowheads="1" noChangeShapeType="1" noTextEdit="1"/>
          </p:cNvSpPr>
          <p:nvPr/>
        </p:nvSpPr>
        <p:spPr bwMode="auto">
          <a:xfrm>
            <a:off x="620713" y="5178425"/>
            <a:ext cx="7902575" cy="1112838"/>
          </a:xfrm>
          <a:prstGeom prst="rect">
            <a:avLst/>
          </a:prstGeom>
        </p:spPr>
        <p:txBody>
          <a:bodyPr wrap="none" fromWordArt="1">
            <a:prstTxWarp prst="textWave4">
              <a:avLst>
                <a:gd name="adj1" fmla="val 6500"/>
                <a:gd name="adj2" fmla="val 0"/>
              </a:avLst>
            </a:prstTxWarp>
          </a:bodyPr>
          <a:lstStyle/>
          <a:p>
            <a:pPr algn="ctr">
              <a:defRPr/>
            </a:pPr>
            <a:r>
              <a:rPr lang="en-US" sz="7200" kern="10">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rect">
                    <a:fillToRect l="50000" t="50000" r="50000" b="50000"/>
                  </a:path>
                </a:gradFill>
                <a:effectLst>
                  <a:outerShdw dist="35921" dir="2700000" algn="ctr" rotWithShape="0">
                    <a:srgbClr val="FFFF00"/>
                  </a:outerShdw>
                </a:effectLst>
                <a:latin typeface="Kelt"/>
              </a:rPr>
              <a:t>So dance!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4515"/>
                                        </p:tgtEl>
                                        <p:attrNameLst>
                                          <p:attrName>style.visibility</p:attrName>
                                        </p:attrNameLst>
                                      </p:cBhvr>
                                      <p:to>
                                        <p:strVal val="visible"/>
                                      </p:to>
                                    </p:set>
                                    <p:anim calcmode="lin" valueType="num">
                                      <p:cBhvr>
                                        <p:cTn id="7" dur="1000" fill="hold"/>
                                        <p:tgtEl>
                                          <p:spTgt spid="64515"/>
                                        </p:tgtEl>
                                        <p:attrNameLst>
                                          <p:attrName>ppt_w</p:attrName>
                                        </p:attrNameLst>
                                      </p:cBhvr>
                                      <p:tavLst>
                                        <p:tav tm="0">
                                          <p:val>
                                            <p:fltVal val="0"/>
                                          </p:val>
                                        </p:tav>
                                        <p:tav tm="100000">
                                          <p:val>
                                            <p:strVal val="#ppt_w"/>
                                          </p:val>
                                        </p:tav>
                                      </p:tavLst>
                                    </p:anim>
                                    <p:anim calcmode="lin" valueType="num">
                                      <p:cBhvr>
                                        <p:cTn id="8" dur="1000" fill="hold"/>
                                        <p:tgtEl>
                                          <p:spTgt spid="64515"/>
                                        </p:tgtEl>
                                        <p:attrNameLst>
                                          <p:attrName>ppt_h</p:attrName>
                                        </p:attrNameLst>
                                      </p:cBhvr>
                                      <p:tavLst>
                                        <p:tav tm="0">
                                          <p:val>
                                            <p:fltVal val="0"/>
                                          </p:val>
                                        </p:tav>
                                        <p:tav tm="100000">
                                          <p:val>
                                            <p:strVal val="#ppt_h"/>
                                          </p:val>
                                        </p:tav>
                                      </p:tavLst>
                                    </p:anim>
                                    <p:anim calcmode="lin" valueType="num">
                                      <p:cBhvr>
                                        <p:cTn id="9" dur="1000" fill="hold"/>
                                        <p:tgtEl>
                                          <p:spTgt spid="64515"/>
                                        </p:tgtEl>
                                        <p:attrNameLst>
                                          <p:attrName>style.rotation</p:attrName>
                                        </p:attrNameLst>
                                      </p:cBhvr>
                                      <p:tavLst>
                                        <p:tav tm="0">
                                          <p:val>
                                            <p:fltVal val="90"/>
                                          </p:val>
                                        </p:tav>
                                        <p:tav tm="100000">
                                          <p:val>
                                            <p:fltVal val="0"/>
                                          </p:val>
                                        </p:tav>
                                      </p:tavLst>
                                    </p:anim>
                                    <p:animEffect transition="in" filter="fade">
                                      <p:cBhvr>
                                        <p:cTn id="10" dur="1000"/>
                                        <p:tgtEl>
                                          <p:spTgt spid="64515"/>
                                        </p:tgtEl>
                                      </p:cBhvr>
                                    </p:animEffect>
                                  </p:childTnLst>
                                </p:cTn>
                              </p:par>
                            </p:childTnLst>
                          </p:cTn>
                        </p:par>
                        <p:par>
                          <p:cTn id="11" fill="hold" nodeType="afterGroup">
                            <p:stCondLst>
                              <p:cond delay="1000"/>
                            </p:stCondLst>
                            <p:childTnLst>
                              <p:par>
                                <p:cTn id="12" presetID="22" presetClass="path" presetSubtype="0" accel="50000" decel="50000" fill="hold" nodeType="afterEffect">
                                  <p:stCondLst>
                                    <p:cond delay="0"/>
                                  </p:stCondLst>
                                  <p:iterate type="lt">
                                    <p:tmPct val="0"/>
                                  </p:iterate>
                                  <p:childTnLst>
                                    <p:animMotion origin="layout" path="M 0 0  C 0.033 0  0.06 0.03595  0.06 0.07989  C 0.06 0.13182  0.03 0.15046  0.012 0.15845  L -0.012 0.16644  C -0.03 0.17442  -0.06 0.1944  -0.06 0.25298  C -0.06 0.29026  -0.033 0.33287  0 0.33287  C 0.033 0.33287  0.06 0.29026  0.06 0.25298  C 0.06 0.1944  0.03 0.17442  0.012 0.16644  L -0.012 0.15845  C -0.03 0.15046  -0.06 0.13182  -0.06 0.07989  C -0.06 0.03595  -0.033 0  0 0  Z" pathEditMode="relative" ptsTypes="">
                                      <p:cBhvr>
                                        <p:cTn id="13" dur="2000" fill="hold"/>
                                        <p:tgtEl>
                                          <p:spTgt spid="64515"/>
                                        </p:tgtEl>
                                        <p:attrNameLst>
                                          <p:attrName>ppt_x</p:attrName>
                                          <p:attrName>ppt_y</p:attrName>
                                        </p:attrNameLst>
                                      </p:cBhvr>
                                    </p:animMotion>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64516"/>
                                        </p:tgtEl>
                                        <p:attrNameLst>
                                          <p:attrName>style.visibility</p:attrName>
                                        </p:attrNameLst>
                                      </p:cBhvr>
                                      <p:to>
                                        <p:strVal val="visible"/>
                                      </p:to>
                                    </p:set>
                                    <p:animEffect transition="in" filter="wipe(left)">
                                      <p:cBhvr>
                                        <p:cTn id="18" dur="1000"/>
                                        <p:tgtEl>
                                          <p:spTgt spid="64516"/>
                                        </p:tgtEl>
                                      </p:cBhvr>
                                    </p:animEffect>
                                  </p:childTnLst>
                                </p:cTn>
                              </p:par>
                            </p:childTnLst>
                          </p:cTn>
                        </p:par>
                        <p:par>
                          <p:cTn id="19" fill="hold" nodeType="afterGroup">
                            <p:stCondLst>
                              <p:cond delay="1000"/>
                            </p:stCondLst>
                            <p:childTnLst>
                              <p:par>
                                <p:cTn id="20" presetID="3" presetClass="path" presetSubtype="0" accel="50000" decel="50000" fill="hold" nodeType="afterEffect">
                                  <p:stCondLst>
                                    <p:cond delay="0"/>
                                  </p:stCondLst>
                                  <p:childTnLst>
                                    <p:animMotion origin="layout" path="M 0 0  C 0.069 0  0.125 0.07456  0.125 0.16644  C 0.125 0.25831  0.069 0.33287  0 0.33287  C -0.069 0.33287  -0.125 0.25831  -0.125 0.16644  C -0.125 0.07456  -0.069 0  0 0  Z" pathEditMode="relative" ptsTypes="">
                                      <p:cBhvr>
                                        <p:cTn id="21" dur="2000" fill="hold"/>
                                        <p:tgtEl>
                                          <p:spTgt spid="64516"/>
                                        </p:tgtEl>
                                        <p:attrNameLst>
                                          <p:attrName>ppt_x</p:attrName>
                                          <p:attrName>ppt_y</p:attrName>
                                        </p:attrNameLst>
                                      </p:cBhvr>
                                    </p:animMotion>
                                  </p:childTnLst>
                                </p:cTn>
                              </p:par>
                            </p:childTnLst>
                          </p:cTn>
                        </p:par>
                      </p:childTnLst>
                    </p:cTn>
                  </p:par>
                  <p:par>
                    <p:cTn id="22" fill="hold" nodeType="clickPar">
                      <p:stCondLst>
                        <p:cond delay="indefinite"/>
                      </p:stCondLst>
                      <p:childTnLst>
                        <p:par>
                          <p:cTn id="23" fill="hold" nodeType="withGroup">
                            <p:stCondLst>
                              <p:cond delay="0"/>
                            </p:stCondLst>
                            <p:childTnLst>
                              <p:par>
                                <p:cTn id="24" presetID="35" presetClass="entr" presetSubtype="0" fill="hold" nodeType="clickEffect">
                                  <p:stCondLst>
                                    <p:cond delay="0"/>
                                  </p:stCondLst>
                                  <p:childTnLst>
                                    <p:set>
                                      <p:cBhvr>
                                        <p:cTn id="25" dur="1" fill="hold">
                                          <p:stCondLst>
                                            <p:cond delay="0"/>
                                          </p:stCondLst>
                                        </p:cTn>
                                        <p:tgtEl>
                                          <p:spTgt spid="64517"/>
                                        </p:tgtEl>
                                        <p:attrNameLst>
                                          <p:attrName>style.visibility</p:attrName>
                                        </p:attrNameLst>
                                      </p:cBhvr>
                                      <p:to>
                                        <p:strVal val="visible"/>
                                      </p:to>
                                    </p:set>
                                    <p:animEffect transition="in" filter="fade">
                                      <p:cBhvr>
                                        <p:cTn id="26" dur="2000"/>
                                        <p:tgtEl>
                                          <p:spTgt spid="64517"/>
                                        </p:tgtEl>
                                      </p:cBhvr>
                                    </p:animEffect>
                                    <p:anim calcmode="lin" valueType="num">
                                      <p:cBhvr>
                                        <p:cTn id="27" dur="2000" fill="hold"/>
                                        <p:tgtEl>
                                          <p:spTgt spid="64517"/>
                                        </p:tgtEl>
                                        <p:attrNameLst>
                                          <p:attrName>style.rotation</p:attrName>
                                        </p:attrNameLst>
                                      </p:cBhvr>
                                      <p:tavLst>
                                        <p:tav tm="0">
                                          <p:val>
                                            <p:fltVal val="720"/>
                                          </p:val>
                                        </p:tav>
                                        <p:tav tm="100000">
                                          <p:val>
                                            <p:fltVal val="0"/>
                                          </p:val>
                                        </p:tav>
                                      </p:tavLst>
                                    </p:anim>
                                    <p:anim calcmode="lin" valueType="num">
                                      <p:cBhvr>
                                        <p:cTn id="28" dur="2000" fill="hold"/>
                                        <p:tgtEl>
                                          <p:spTgt spid="64517"/>
                                        </p:tgtEl>
                                        <p:attrNameLst>
                                          <p:attrName>ppt_h</p:attrName>
                                        </p:attrNameLst>
                                      </p:cBhvr>
                                      <p:tavLst>
                                        <p:tav tm="0">
                                          <p:val>
                                            <p:fltVal val="0"/>
                                          </p:val>
                                        </p:tav>
                                        <p:tav tm="100000">
                                          <p:val>
                                            <p:strVal val="#ppt_h"/>
                                          </p:val>
                                        </p:tav>
                                      </p:tavLst>
                                    </p:anim>
                                    <p:anim calcmode="lin" valueType="num">
                                      <p:cBhvr>
                                        <p:cTn id="29" dur="2000" fill="hold"/>
                                        <p:tgtEl>
                                          <p:spTgt spid="64517"/>
                                        </p:tgtEl>
                                        <p:attrNameLst>
                                          <p:attrName>ppt_w</p:attrName>
                                        </p:attrNameLst>
                                      </p:cBhvr>
                                      <p:tavLst>
                                        <p:tav tm="0">
                                          <p:val>
                                            <p:fltVal val="0"/>
                                          </p:val>
                                        </p:tav>
                                        <p:tav tm="100000">
                                          <p:val>
                                            <p:strVal val="#ppt_w"/>
                                          </p:val>
                                        </p:tav>
                                      </p:tavLst>
                                    </p:anim>
                                  </p:childTnLst>
                                </p:cTn>
                              </p:par>
                            </p:childTnLst>
                          </p:cTn>
                        </p:par>
                        <p:par>
                          <p:cTn id="30" fill="hold" nodeType="afterGroup">
                            <p:stCondLst>
                              <p:cond delay="2000"/>
                            </p:stCondLst>
                            <p:childTnLst>
                              <p:par>
                                <p:cTn id="31" presetID="8" presetClass="emph" presetSubtype="0" fill="hold" nodeType="afterEffect">
                                  <p:stCondLst>
                                    <p:cond delay="0"/>
                                  </p:stCondLst>
                                  <p:childTnLst>
                                    <p:animRot by="21600000">
                                      <p:cBhvr>
                                        <p:cTn id="32" dur="2000" fill="hold"/>
                                        <p:tgtEl>
                                          <p:spTgt spid="645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7935A973-02C9-4403-973B-6D643545478F}"/>
              </a:ext>
            </a:extLst>
          </p:cNvPr>
          <p:cNvSpPr>
            <a:spLocks noGrp="1" noChangeArrowheads="1"/>
          </p:cNvSpPr>
          <p:nvPr>
            <p:ph type="title"/>
          </p:nvPr>
        </p:nvSpPr>
        <p:spPr>
          <a:xfrm>
            <a:off x="0" y="0"/>
            <a:ext cx="9144000" cy="822325"/>
          </a:xfrm>
        </p:spPr>
        <p:txBody>
          <a:bodyPr/>
          <a:lstStyle/>
          <a:p>
            <a:pPr eaLnBrk="1" hangingPunct="1"/>
            <a:r>
              <a:rPr lang="en-US" altLang="en-US" sz="4000"/>
              <a:t>My Dancing Day</a:t>
            </a:r>
          </a:p>
        </p:txBody>
      </p:sp>
      <p:sp>
        <p:nvSpPr>
          <p:cNvPr id="58371" name="Rectangle 3">
            <a:extLst>
              <a:ext uri="{FF2B5EF4-FFF2-40B4-BE49-F238E27FC236}">
                <a16:creationId xmlns:a16="http://schemas.microsoft.com/office/drawing/2014/main" id="{2E521780-7588-44E6-B433-C9A81DD26EB4}"/>
              </a:ext>
            </a:extLst>
          </p:cNvPr>
          <p:cNvSpPr>
            <a:spLocks noGrp="1" noChangeArrowheads="1"/>
          </p:cNvSpPr>
          <p:nvPr>
            <p:ph type="body" idx="1"/>
          </p:nvPr>
        </p:nvSpPr>
        <p:spPr>
          <a:xfrm>
            <a:off x="400050" y="812800"/>
            <a:ext cx="8415338" cy="660400"/>
          </a:xfrm>
        </p:spPr>
        <p:txBody>
          <a:bodyPr/>
          <a:lstStyle/>
          <a:p>
            <a:pPr eaLnBrk="1" hangingPunct="1"/>
            <a:r>
              <a:rPr lang="en-US" altLang="en-US"/>
              <a:t> Traditional English Carol (</a:t>
            </a:r>
            <a:r>
              <a:rPr lang="en-US" altLang="en-US" sz="2400"/>
              <a:t>c. 1400-1700</a:t>
            </a:r>
            <a:r>
              <a:rPr lang="en-US" altLang="en-US"/>
              <a:t>) </a:t>
            </a:r>
          </a:p>
        </p:txBody>
      </p:sp>
      <p:sp>
        <p:nvSpPr>
          <p:cNvPr id="58372" name="Text Box 4">
            <a:extLst>
              <a:ext uri="{FF2B5EF4-FFF2-40B4-BE49-F238E27FC236}">
                <a16:creationId xmlns:a16="http://schemas.microsoft.com/office/drawing/2014/main" id="{ECD6AE9C-D1A8-4D0F-9888-A3564EE9D2DB}"/>
              </a:ext>
            </a:extLst>
          </p:cNvPr>
          <p:cNvSpPr txBox="1">
            <a:spLocks noChangeArrowheads="1"/>
          </p:cNvSpPr>
          <p:nvPr/>
        </p:nvSpPr>
        <p:spPr bwMode="auto">
          <a:xfrm>
            <a:off x="114300" y="1406525"/>
            <a:ext cx="4559300" cy="13112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eaLnBrk="1" hangingPunct="1">
              <a:spcBef>
                <a:spcPct val="50000"/>
              </a:spcBef>
              <a:buFontTx/>
              <a:buNone/>
            </a:pPr>
            <a:r>
              <a:rPr lang="en-US" altLang="en-US" sz="2000">
                <a:solidFill>
                  <a:srgbClr val="FFFF00"/>
                </a:solidFill>
              </a:rPr>
              <a:t>Tomorrow shall be my dancing day,                  I would my true love would so chance         To see the legend of my play,                   To call my true love to my dance</a:t>
            </a:r>
          </a:p>
        </p:txBody>
      </p:sp>
      <p:sp>
        <p:nvSpPr>
          <p:cNvPr id="58373" name="Text Box 5">
            <a:extLst>
              <a:ext uri="{FF2B5EF4-FFF2-40B4-BE49-F238E27FC236}">
                <a16:creationId xmlns:a16="http://schemas.microsoft.com/office/drawing/2014/main" id="{4642A9AF-6FE4-4016-B95E-BF0F1039C959}"/>
              </a:ext>
            </a:extLst>
          </p:cNvPr>
          <p:cNvSpPr txBox="1">
            <a:spLocks noChangeArrowheads="1"/>
          </p:cNvSpPr>
          <p:nvPr/>
        </p:nvSpPr>
        <p:spPr bwMode="auto">
          <a:xfrm>
            <a:off x="0" y="5507038"/>
            <a:ext cx="9144000" cy="116046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eaLnBrk="1" hangingPunct="1">
              <a:spcBef>
                <a:spcPct val="50000"/>
              </a:spcBef>
              <a:buFontTx/>
              <a:buNone/>
            </a:pPr>
            <a:r>
              <a:rPr lang="en-US" altLang="en-US" sz="2800">
                <a:solidFill>
                  <a:srgbClr val="FFFF00"/>
                </a:solidFill>
              </a:rPr>
              <a:t>Sing O my love, O my love, my love, my love, my love,</a:t>
            </a:r>
          </a:p>
          <a:p>
            <a:pPr algn="ctr" eaLnBrk="1" hangingPunct="1">
              <a:spcBef>
                <a:spcPct val="50000"/>
              </a:spcBef>
              <a:buFontTx/>
              <a:buNone/>
            </a:pPr>
            <a:r>
              <a:rPr lang="en-US" altLang="en-US" sz="2800">
                <a:solidFill>
                  <a:srgbClr val="FFFF00"/>
                </a:solidFill>
              </a:rPr>
              <a:t>This have I done for my true love.</a:t>
            </a:r>
          </a:p>
        </p:txBody>
      </p:sp>
      <p:sp>
        <p:nvSpPr>
          <p:cNvPr id="58374" name="Text Box 6">
            <a:extLst>
              <a:ext uri="{FF2B5EF4-FFF2-40B4-BE49-F238E27FC236}">
                <a16:creationId xmlns:a16="http://schemas.microsoft.com/office/drawing/2014/main" id="{D9D5A36F-DC1F-4037-AB4E-2C3E1730B15B}"/>
              </a:ext>
            </a:extLst>
          </p:cNvPr>
          <p:cNvSpPr txBox="1">
            <a:spLocks noChangeArrowheads="1"/>
          </p:cNvSpPr>
          <p:nvPr/>
        </p:nvSpPr>
        <p:spPr bwMode="auto">
          <a:xfrm>
            <a:off x="114300" y="3152775"/>
            <a:ext cx="4486275" cy="13112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eaLnBrk="1" hangingPunct="1">
              <a:spcBef>
                <a:spcPct val="50000"/>
              </a:spcBef>
              <a:buFontTx/>
              <a:buNone/>
            </a:pPr>
            <a:r>
              <a:rPr lang="en-US" altLang="en-US" sz="2000">
                <a:solidFill>
                  <a:srgbClr val="FFFF00"/>
                </a:solidFill>
              </a:rPr>
              <a:t>In a manger laid and wrapped I was,    So very poor this was my chance.        Betwixt an ox and a silly poor ass      To call my true love to my dance.</a:t>
            </a:r>
          </a:p>
        </p:txBody>
      </p:sp>
      <p:sp>
        <p:nvSpPr>
          <p:cNvPr id="58375" name="Text Box 7">
            <a:extLst>
              <a:ext uri="{FF2B5EF4-FFF2-40B4-BE49-F238E27FC236}">
                <a16:creationId xmlns:a16="http://schemas.microsoft.com/office/drawing/2014/main" id="{2813400D-ADAA-4CED-90A0-9F437BC1326C}"/>
              </a:ext>
            </a:extLst>
          </p:cNvPr>
          <p:cNvSpPr txBox="1">
            <a:spLocks noChangeArrowheads="1"/>
          </p:cNvSpPr>
          <p:nvPr/>
        </p:nvSpPr>
        <p:spPr bwMode="auto">
          <a:xfrm>
            <a:off x="4443413" y="4056063"/>
            <a:ext cx="4700587" cy="13112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eaLnBrk="1" hangingPunct="1">
              <a:spcBef>
                <a:spcPct val="50000"/>
              </a:spcBef>
              <a:buFontTx/>
              <a:buNone/>
            </a:pPr>
            <a:r>
              <a:rPr lang="en-US" altLang="en-US" sz="2000">
                <a:solidFill>
                  <a:srgbClr val="FFFF00"/>
                </a:solidFill>
              </a:rPr>
              <a:t>Then later on baptized I was.             The holy ghost on me did glance.    The Father’s voice heard from above,     To call my true love to my dance.</a:t>
            </a:r>
          </a:p>
        </p:txBody>
      </p:sp>
      <p:sp>
        <p:nvSpPr>
          <p:cNvPr id="58376" name="Text Box 8">
            <a:extLst>
              <a:ext uri="{FF2B5EF4-FFF2-40B4-BE49-F238E27FC236}">
                <a16:creationId xmlns:a16="http://schemas.microsoft.com/office/drawing/2014/main" id="{F8B20E0A-BE86-4204-A901-A90D83F74BF9}"/>
              </a:ext>
            </a:extLst>
          </p:cNvPr>
          <p:cNvSpPr txBox="1">
            <a:spLocks noChangeArrowheads="1"/>
          </p:cNvSpPr>
          <p:nvPr/>
        </p:nvSpPr>
        <p:spPr bwMode="auto">
          <a:xfrm>
            <a:off x="4821238" y="2279650"/>
            <a:ext cx="4322762" cy="13112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eaLnBrk="1" hangingPunct="1">
              <a:spcBef>
                <a:spcPct val="50000"/>
              </a:spcBef>
              <a:buFontTx/>
              <a:buNone/>
            </a:pPr>
            <a:r>
              <a:rPr lang="en-US" altLang="en-US" sz="2000">
                <a:solidFill>
                  <a:srgbClr val="FFFF00"/>
                </a:solidFill>
              </a:rPr>
              <a:t>Then was I born to a virgin pure.        From her I took fleshy substance.      Thus was I knit to human nature         To call my true love to my dance.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E77387F7-EC4B-4ADA-ADD7-5273151FBC8B}"/>
              </a:ext>
            </a:extLst>
          </p:cNvPr>
          <p:cNvSpPr>
            <a:spLocks noGrp="1" noChangeArrowheads="1"/>
          </p:cNvSpPr>
          <p:nvPr>
            <p:ph type="title"/>
          </p:nvPr>
        </p:nvSpPr>
        <p:spPr>
          <a:xfrm>
            <a:off x="0" y="0"/>
            <a:ext cx="9144000" cy="822325"/>
          </a:xfrm>
        </p:spPr>
        <p:txBody>
          <a:bodyPr/>
          <a:lstStyle/>
          <a:p>
            <a:r>
              <a:rPr lang="en-US" altLang="en-US"/>
              <a:t>Dance with the Universe</a:t>
            </a:r>
          </a:p>
        </p:txBody>
      </p:sp>
      <p:sp>
        <p:nvSpPr>
          <p:cNvPr id="59395" name="Content Placeholder 2">
            <a:extLst>
              <a:ext uri="{FF2B5EF4-FFF2-40B4-BE49-F238E27FC236}">
                <a16:creationId xmlns:a16="http://schemas.microsoft.com/office/drawing/2014/main" id="{9B422C15-BEFB-4C62-BADC-342E46BC46D3}"/>
              </a:ext>
            </a:extLst>
          </p:cNvPr>
          <p:cNvSpPr>
            <a:spLocks noGrp="1" noChangeArrowheads="1"/>
          </p:cNvSpPr>
          <p:nvPr>
            <p:ph idx="1"/>
          </p:nvPr>
        </p:nvSpPr>
        <p:spPr>
          <a:xfrm>
            <a:off x="274638" y="914400"/>
            <a:ext cx="8594725" cy="5438775"/>
          </a:xfrm>
        </p:spPr>
        <p:txBody>
          <a:bodyPr/>
          <a:lstStyle/>
          <a:p>
            <a:r>
              <a:rPr lang="en-US" altLang="en-US" dirty="0"/>
              <a:t> Darkness is something (not nothing)</a:t>
            </a:r>
          </a:p>
          <a:p>
            <a:r>
              <a:rPr lang="en-US" altLang="en-US" dirty="0"/>
              <a:t> Everything is made of stars</a:t>
            </a:r>
          </a:p>
          <a:p>
            <a:r>
              <a:rPr lang="en-US" altLang="en-US" dirty="0"/>
              <a:t> Trees make wood out of air</a:t>
            </a:r>
          </a:p>
          <a:p>
            <a:r>
              <a:rPr lang="en-US" altLang="en-US" dirty="0"/>
              <a:t> Spacetime is something and it ripples</a:t>
            </a:r>
          </a:p>
          <a:p>
            <a:pPr lvl="1"/>
            <a:r>
              <a:rPr lang="en-US" altLang="en-US" dirty="0"/>
              <a:t> God ripples the fabric of our souls</a:t>
            </a:r>
          </a:p>
          <a:p>
            <a:r>
              <a:rPr lang="en-US" altLang="en-US" dirty="0"/>
              <a:t> Light &amp; Matter are waves and particles</a:t>
            </a:r>
          </a:p>
          <a:p>
            <a:r>
              <a:rPr lang="en-US" altLang="en-US" dirty="0"/>
              <a:t> God and quarks must exist in relationship  	in order to exist at all</a:t>
            </a:r>
          </a:p>
          <a:p>
            <a:r>
              <a:rPr lang="en-US" altLang="en-US" dirty="0"/>
              <a:t> God is the dance of the Universe …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17D19245-7EB9-4A08-951B-D5C1021B073A}"/>
              </a:ext>
            </a:extLst>
          </p:cNvPr>
          <p:cNvSpPr>
            <a:spLocks noGrp="1" noChangeArrowheads="1"/>
          </p:cNvSpPr>
          <p:nvPr>
            <p:ph type="title"/>
          </p:nvPr>
        </p:nvSpPr>
        <p:spPr>
          <a:xfrm>
            <a:off x="0" y="0"/>
            <a:ext cx="9144000" cy="822325"/>
          </a:xfrm>
        </p:spPr>
        <p:txBody>
          <a:bodyPr/>
          <a:lstStyle/>
          <a:p>
            <a:r>
              <a:rPr lang="en-US" altLang="en-US"/>
              <a:t>Dance with the Universe</a:t>
            </a:r>
          </a:p>
        </p:txBody>
      </p:sp>
      <p:sp>
        <p:nvSpPr>
          <p:cNvPr id="60419" name="Content Placeholder 2">
            <a:extLst>
              <a:ext uri="{FF2B5EF4-FFF2-40B4-BE49-F238E27FC236}">
                <a16:creationId xmlns:a16="http://schemas.microsoft.com/office/drawing/2014/main" id="{E22E8164-5C1F-4A4A-AE64-7BA605FB1C62}"/>
              </a:ext>
            </a:extLst>
          </p:cNvPr>
          <p:cNvSpPr>
            <a:spLocks noGrp="1" noChangeArrowheads="1"/>
          </p:cNvSpPr>
          <p:nvPr>
            <p:ph idx="1"/>
          </p:nvPr>
        </p:nvSpPr>
        <p:spPr>
          <a:xfrm>
            <a:off x="274638" y="1008063"/>
            <a:ext cx="8594725" cy="2058987"/>
          </a:xfrm>
        </p:spPr>
        <p:txBody>
          <a:bodyPr/>
          <a:lstStyle/>
          <a:p>
            <a:pPr marL="0" indent="0" algn="ctr">
              <a:buFont typeface="Wingdings" panose="05000000000000000000" pitchFamily="2" charset="2"/>
              <a:buNone/>
            </a:pPr>
            <a:r>
              <a:rPr lang="en-US" altLang="en-US" sz="4000"/>
              <a:t>In every heartbeat, breath, and thought, matter and energy interact to give you life</a:t>
            </a:r>
          </a:p>
        </p:txBody>
      </p:sp>
      <p:sp>
        <p:nvSpPr>
          <p:cNvPr id="4" name="TextBox 3">
            <a:extLst>
              <a:ext uri="{FF2B5EF4-FFF2-40B4-BE49-F238E27FC236}">
                <a16:creationId xmlns:a16="http://schemas.microsoft.com/office/drawing/2014/main" id="{5A45F9AE-99C7-4B63-9425-910D6138879B}"/>
              </a:ext>
            </a:extLst>
          </p:cNvPr>
          <p:cNvSpPr txBox="1"/>
          <p:nvPr/>
        </p:nvSpPr>
        <p:spPr>
          <a:xfrm>
            <a:off x="801688" y="3208338"/>
            <a:ext cx="7540625" cy="1570037"/>
          </a:xfrm>
          <a:prstGeom prst="rect">
            <a:avLst/>
          </a:prstGeom>
          <a:noFill/>
        </p:spPr>
        <p:txBody>
          <a:bodyPr>
            <a:spAutoFit/>
          </a:bodyPr>
          <a:lstStyle/>
          <a:p>
            <a:pPr algn="ctr">
              <a:defRPr/>
            </a:pPr>
            <a:r>
              <a:rPr lang="en-US" sz="4800" dirty="0">
                <a:latin typeface="+mn-lt"/>
              </a:rPr>
              <a:t>Breathe in the universe, breathe out love!</a:t>
            </a:r>
          </a:p>
        </p:txBody>
      </p:sp>
      <p:sp>
        <p:nvSpPr>
          <p:cNvPr id="5" name="TextBox 4">
            <a:extLst>
              <a:ext uri="{FF2B5EF4-FFF2-40B4-BE49-F238E27FC236}">
                <a16:creationId xmlns:a16="http://schemas.microsoft.com/office/drawing/2014/main" id="{1384E417-586C-4E8C-93CE-DF840CC524DD}"/>
              </a:ext>
            </a:extLst>
          </p:cNvPr>
          <p:cNvSpPr txBox="1"/>
          <p:nvPr/>
        </p:nvSpPr>
        <p:spPr>
          <a:xfrm rot="21165651">
            <a:off x="429390" y="4948961"/>
            <a:ext cx="8285221" cy="1303873"/>
          </a:xfrm>
          <a:prstGeom prst="rect">
            <a:avLst/>
          </a:prstGeom>
          <a:noFill/>
        </p:spPr>
        <p:txBody>
          <a:bodyPr>
            <a:prstTxWarp prst="textCurveUp">
              <a:avLst/>
            </a:prstTxWarp>
            <a:spAutoFit/>
          </a:bodyPr>
          <a:lstStyle/>
          <a:p>
            <a:pPr algn="ctr">
              <a:defRPr/>
            </a:pPr>
            <a:r>
              <a:rPr lang="en-US" sz="4800" dirty="0">
                <a:gradFill flip="none" rotWithShape="1">
                  <a:gsLst>
                    <a:gs pos="0">
                      <a:srgbClr val="0000FF"/>
                    </a:gs>
                    <a:gs pos="34000">
                      <a:srgbClr val="008000"/>
                    </a:gs>
                    <a:gs pos="68000">
                      <a:srgbClr val="FFFF00"/>
                    </a:gs>
                    <a:gs pos="100000">
                      <a:srgbClr val="FF0000"/>
                    </a:gs>
                  </a:gsLst>
                  <a:path path="circle">
                    <a:fillToRect l="50000" t="50000" r="50000" b="50000"/>
                  </a:path>
                  <a:tileRect/>
                </a:gradFill>
                <a:latin typeface="+mn-lt"/>
              </a:rPr>
              <a:t>God is in it 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6" presetClass="emph" presetSubtype="0" fill="hold" grpId="1" nodeType="afterEffect">
                                  <p:stCondLst>
                                    <p:cond delay="0"/>
                                  </p:stCondLst>
                                  <p:childTnLst>
                                    <p:animScale>
                                      <p:cBhvr>
                                        <p:cTn id="12" dur="2000" fill="hold"/>
                                        <p:tgtEl>
                                          <p:spTgt spid="4"/>
                                        </p:tgtEl>
                                      </p:cBhvr>
                                      <p:by x="150000" y="150000"/>
                                    </p:animScale>
                                  </p:childTnLst>
                                </p:cTn>
                              </p:par>
                            </p:childTnLst>
                          </p:cTn>
                        </p:par>
                        <p:par>
                          <p:cTn id="13" fill="hold" nodeType="afterGroup">
                            <p:stCondLst>
                              <p:cond delay="2500"/>
                            </p:stCondLst>
                            <p:childTnLst>
                              <p:par>
                                <p:cTn id="14" presetID="6" presetClass="emph" presetSubtype="0" fill="hold" grpId="2" nodeType="afterEffect">
                                  <p:stCondLst>
                                    <p:cond delay="0"/>
                                  </p:stCondLst>
                                  <p:childTnLst>
                                    <p:animScale>
                                      <p:cBhvr>
                                        <p:cTn id="15" dur="2000" fill="hold"/>
                                        <p:tgtEl>
                                          <p:spTgt spid="4"/>
                                        </p:tgtEl>
                                      </p:cBhvr>
                                      <p:by x="50000" y="50000"/>
                                    </p:animScale>
                                  </p:childTnLst>
                                </p:cTn>
                              </p:par>
                            </p:childTnLst>
                          </p:cTn>
                        </p:par>
                        <p:par>
                          <p:cTn id="16" fill="hold" nodeType="withGroup">
                            <p:stCondLst>
                              <p:cond delay="4500"/>
                            </p:stCondLst>
                            <p:childTnLst>
                              <p:par>
                                <p:cTn id="17" presetID="6" presetClass="emph" presetSubtype="0" fill="hold" grpId="3" nodeType="afterEffect">
                                  <p:stCondLst>
                                    <p:cond delay="0"/>
                                  </p:stCondLst>
                                  <p:childTnLst>
                                    <p:animScale>
                                      <p:cBhvr>
                                        <p:cTn id="18" dur="2000" fill="hold"/>
                                        <p:tgtEl>
                                          <p:spTgt spid="4"/>
                                        </p:tgtEl>
                                      </p:cBhvr>
                                      <p:by x="125000" y="125000"/>
                                    </p:animScale>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nodeType="clickEffect">
                                  <p:stCondLst>
                                    <p:cond delay="0"/>
                                  </p:stCondLst>
                                  <p:iterate type="lt">
                                    <p:tmPct val="0"/>
                                  </p:iterate>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strVal val="#ppt_w+.3"/>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Effect transition="in" filter="fade">
                                      <p:cBhvr>
                                        <p:cTn id="25" dur="1000"/>
                                        <p:tgtEl>
                                          <p:spTgt spid="5"/>
                                        </p:tgtEl>
                                      </p:cBhvr>
                                    </p:animEffect>
                                  </p:childTnLst>
                                </p:cTn>
                              </p:par>
                            </p:childTnLst>
                          </p:cTn>
                        </p:par>
                        <p:par>
                          <p:cTn id="26" fill="hold">
                            <p:stCondLst>
                              <p:cond delay="1000"/>
                            </p:stCondLst>
                            <p:childTnLst>
                              <p:par>
                                <p:cTn id="27" presetID="34" presetClass="emph" presetSubtype="0" fill="hold" grpId="0" nodeType="afterEffect">
                                  <p:stCondLst>
                                    <p:cond delay="0"/>
                                  </p:stCondLst>
                                  <p:iterate type="lt">
                                    <p:tmPct val="10000"/>
                                  </p:iterate>
                                  <p:childTnLst>
                                    <p:animMotion origin="layout" path="M 0.0 0.0 L 0.0 -0.07213" pathEditMode="relative" ptsTypes="">
                                      <p:cBhvr>
                                        <p:cTn id="28" dur="250" accel="50000" decel="50000" autoRev="1" fill="hold">
                                          <p:stCondLst>
                                            <p:cond delay="0"/>
                                          </p:stCondLst>
                                        </p:cTn>
                                        <p:tgtEl>
                                          <p:spTgt spid="5"/>
                                        </p:tgtEl>
                                        <p:attrNameLst>
                                          <p:attrName>ppt_x</p:attrName>
                                          <p:attrName>ppt_y</p:attrName>
                                        </p:attrNameLst>
                                      </p:cBhvr>
                                    </p:animMotion>
                                    <p:animRot by="1500000">
                                      <p:cBhvr>
                                        <p:cTn id="29" dur="125" fill="hold">
                                          <p:stCondLst>
                                            <p:cond delay="0"/>
                                          </p:stCondLst>
                                        </p:cTn>
                                        <p:tgtEl>
                                          <p:spTgt spid="5"/>
                                        </p:tgtEl>
                                        <p:attrNameLst>
                                          <p:attrName>r</p:attrName>
                                        </p:attrNameLst>
                                      </p:cBhvr>
                                    </p:animRot>
                                    <p:animRot by="-1500000">
                                      <p:cBhvr>
                                        <p:cTn id="30" dur="125" fill="hold">
                                          <p:stCondLst>
                                            <p:cond delay="125"/>
                                          </p:stCondLst>
                                        </p:cTn>
                                        <p:tgtEl>
                                          <p:spTgt spid="5"/>
                                        </p:tgtEl>
                                        <p:attrNameLst>
                                          <p:attrName>r</p:attrName>
                                        </p:attrNameLst>
                                      </p:cBhvr>
                                    </p:animRot>
                                    <p:animRot by="-1500000">
                                      <p:cBhvr>
                                        <p:cTn id="31" dur="125" fill="hold">
                                          <p:stCondLst>
                                            <p:cond delay="250"/>
                                          </p:stCondLst>
                                        </p:cTn>
                                        <p:tgtEl>
                                          <p:spTgt spid="5"/>
                                        </p:tgtEl>
                                        <p:attrNameLst>
                                          <p:attrName>r</p:attrName>
                                        </p:attrNameLst>
                                      </p:cBhvr>
                                    </p:animRot>
                                    <p:animRot by="1500000">
                                      <p:cBhvr>
                                        <p:cTn id="32"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E08A4046-8545-4D26-A4A3-CDFE6B15176D}"/>
              </a:ext>
            </a:extLst>
          </p:cNvPr>
          <p:cNvSpPr>
            <a:spLocks noGrp="1" noChangeArrowheads="1"/>
          </p:cNvSpPr>
          <p:nvPr>
            <p:ph type="title"/>
          </p:nvPr>
        </p:nvSpPr>
        <p:spPr>
          <a:xfrm>
            <a:off x="0" y="0"/>
            <a:ext cx="9144000" cy="822325"/>
          </a:xfrm>
        </p:spPr>
        <p:txBody>
          <a:bodyPr/>
          <a:lstStyle/>
          <a:p>
            <a:r>
              <a:rPr lang="en-US" altLang="en-US"/>
              <a:t>Newton’s Universe</a:t>
            </a:r>
          </a:p>
        </p:txBody>
      </p:sp>
      <p:sp>
        <p:nvSpPr>
          <p:cNvPr id="11267" name="Content Placeholder 2">
            <a:extLst>
              <a:ext uri="{FF2B5EF4-FFF2-40B4-BE49-F238E27FC236}">
                <a16:creationId xmlns:a16="http://schemas.microsoft.com/office/drawing/2014/main" id="{A600A4B5-3818-4D09-AABE-F54250C17B03}"/>
              </a:ext>
            </a:extLst>
          </p:cNvPr>
          <p:cNvSpPr>
            <a:spLocks noGrp="1" noChangeArrowheads="1"/>
          </p:cNvSpPr>
          <p:nvPr>
            <p:ph idx="1"/>
          </p:nvPr>
        </p:nvSpPr>
        <p:spPr>
          <a:xfrm>
            <a:off x="169976" y="914400"/>
            <a:ext cx="8804048" cy="5514975"/>
          </a:xfrm>
        </p:spPr>
        <p:txBody>
          <a:bodyPr/>
          <a:lstStyle/>
          <a:p>
            <a:r>
              <a:rPr lang="en-US" altLang="en-US" dirty="0"/>
              <a:t> Space and time are independent &amp; static</a:t>
            </a:r>
          </a:p>
          <a:p>
            <a:pPr lvl="1"/>
            <a:r>
              <a:rPr lang="en-US" altLang="en-US" dirty="0"/>
              <a:t> nothing alters the dimensions of space</a:t>
            </a:r>
          </a:p>
          <a:p>
            <a:pPr lvl="1"/>
            <a:r>
              <a:rPr lang="en-US" altLang="en-US" dirty="0"/>
              <a:t> nothing alters the flow of time</a:t>
            </a:r>
          </a:p>
          <a:p>
            <a:r>
              <a:rPr lang="en-US" altLang="en-US" dirty="0"/>
              <a:t> Matter and energy are distinct &amp; separate</a:t>
            </a:r>
          </a:p>
          <a:p>
            <a:pPr lvl="1"/>
            <a:r>
              <a:rPr lang="en-US" altLang="en-US" dirty="0"/>
              <a:t> a rock is matter that can be weighed</a:t>
            </a:r>
          </a:p>
          <a:p>
            <a:pPr lvl="2"/>
            <a:r>
              <a:rPr lang="en-US" altLang="en-US" dirty="0"/>
              <a:t> can be melted or vaporized but the “stuff” remains</a:t>
            </a:r>
          </a:p>
          <a:p>
            <a:pPr lvl="1"/>
            <a:r>
              <a:rPr lang="en-US" altLang="en-US" dirty="0"/>
              <a:t> it can have energy</a:t>
            </a:r>
          </a:p>
          <a:p>
            <a:pPr lvl="2"/>
            <a:r>
              <a:rPr lang="en-US" altLang="en-US" dirty="0"/>
              <a:t> raised, it gains potential energy</a:t>
            </a:r>
          </a:p>
          <a:p>
            <a:pPr lvl="2"/>
            <a:r>
              <a:rPr lang="en-US" altLang="en-US" dirty="0"/>
              <a:t> dropped, it gains kinetic energy</a:t>
            </a:r>
          </a:p>
          <a:p>
            <a:endParaRPr lang="en-US"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4A63D08-B114-4AD8-950E-D39C18C89987}"/>
              </a:ext>
            </a:extLst>
          </p:cNvPr>
          <p:cNvSpPr>
            <a:spLocks noGrp="1" noChangeArrowheads="1"/>
          </p:cNvSpPr>
          <p:nvPr>
            <p:ph type="title"/>
          </p:nvPr>
        </p:nvSpPr>
        <p:spPr>
          <a:xfrm>
            <a:off x="0" y="0"/>
            <a:ext cx="9144000" cy="822325"/>
          </a:xfrm>
        </p:spPr>
        <p:txBody>
          <a:bodyPr/>
          <a:lstStyle/>
          <a:p>
            <a:r>
              <a:rPr lang="en-US" altLang="en-US"/>
              <a:t>Einstein’s Universe</a:t>
            </a:r>
          </a:p>
        </p:txBody>
      </p:sp>
      <p:sp>
        <p:nvSpPr>
          <p:cNvPr id="3" name="Content Placeholder 2">
            <a:extLst>
              <a:ext uri="{FF2B5EF4-FFF2-40B4-BE49-F238E27FC236}">
                <a16:creationId xmlns:a16="http://schemas.microsoft.com/office/drawing/2014/main" id="{DA180A7A-E95D-41CB-8EF1-663D9A8138A4}"/>
              </a:ext>
            </a:extLst>
          </p:cNvPr>
          <p:cNvSpPr>
            <a:spLocks noGrp="1"/>
          </p:cNvSpPr>
          <p:nvPr>
            <p:ph idx="1"/>
          </p:nvPr>
        </p:nvSpPr>
        <p:spPr>
          <a:xfrm>
            <a:off x="274638" y="914400"/>
            <a:ext cx="8594725" cy="5514975"/>
          </a:xfrm>
        </p:spPr>
        <p:txBody>
          <a:bodyPr/>
          <a:lstStyle/>
          <a:p>
            <a:pPr>
              <a:defRPr/>
            </a:pPr>
            <a:r>
              <a:rPr lang="en-US" dirty="0"/>
              <a:t> Space and time not independent                                  </a:t>
            </a:r>
          </a:p>
          <a:p>
            <a:pPr marL="0" indent="0">
              <a:buFont typeface="Wingdings" panose="05000000000000000000" pitchFamily="2" charset="2"/>
              <a:buNone/>
              <a:defRPr/>
            </a:pPr>
            <a:r>
              <a:rPr lang="en-US" dirty="0"/>
              <a:t>					           = spacetime</a:t>
            </a:r>
          </a:p>
          <a:p>
            <a:pPr lvl="1">
              <a:defRPr/>
            </a:pPr>
            <a:r>
              <a:rPr lang="en-US" dirty="0"/>
              <a:t> both altered by motion</a:t>
            </a:r>
          </a:p>
          <a:p>
            <a:pPr lvl="1">
              <a:defRPr/>
            </a:pPr>
            <a:r>
              <a:rPr lang="en-US" dirty="0"/>
              <a:t> both altered by gravity</a:t>
            </a:r>
          </a:p>
          <a:p>
            <a:pPr>
              <a:defRPr/>
            </a:pPr>
            <a:r>
              <a:rPr lang="en-US" dirty="0"/>
              <a:t> Matter and energy are same stuff</a:t>
            </a:r>
          </a:p>
          <a:p>
            <a:pPr lvl="1">
              <a:defRPr/>
            </a:pPr>
            <a:r>
              <a:rPr lang="en-US" dirty="0"/>
              <a:t> matter can become energy </a:t>
            </a:r>
          </a:p>
          <a:p>
            <a:pPr lvl="2">
              <a:defRPr/>
            </a:pPr>
            <a:r>
              <a:rPr lang="en-US" dirty="0"/>
              <a:t> stars shine by doing this!</a:t>
            </a:r>
          </a:p>
          <a:p>
            <a:pPr lvl="1">
              <a:defRPr/>
            </a:pPr>
            <a:r>
              <a:rPr lang="en-US" dirty="0"/>
              <a:t> energy can become matter</a:t>
            </a:r>
          </a:p>
          <a:p>
            <a:pPr lvl="2">
              <a:defRPr/>
            </a:pPr>
            <a:r>
              <a:rPr lang="en-US" dirty="0"/>
              <a:t> the Big Bang did this</a:t>
            </a:r>
          </a:p>
        </p:txBody>
      </p:sp>
      <p:graphicFrame>
        <p:nvGraphicFramePr>
          <p:cNvPr id="4" name="Object 3">
            <a:extLst>
              <a:ext uri="{FF2B5EF4-FFF2-40B4-BE49-F238E27FC236}">
                <a16:creationId xmlns:a16="http://schemas.microsoft.com/office/drawing/2014/main" id="{BCA1CDFC-D038-4973-8206-D05186D892BE}"/>
              </a:ext>
            </a:extLst>
          </p:cNvPr>
          <p:cNvGraphicFramePr>
            <a:graphicFrameLocks noChangeAspect="1"/>
          </p:cNvGraphicFramePr>
          <p:nvPr>
            <p:extLst>
              <p:ext uri="{D42A27DB-BD31-4B8C-83A1-F6EECF244321}">
                <p14:modId xmlns:p14="http://schemas.microsoft.com/office/powerpoint/2010/main" val="152895417"/>
              </p:ext>
            </p:extLst>
          </p:nvPr>
        </p:nvGraphicFramePr>
        <p:xfrm>
          <a:off x="6088063" y="4156564"/>
          <a:ext cx="2803525" cy="1082675"/>
        </p:xfrm>
        <a:graphic>
          <a:graphicData uri="http://schemas.openxmlformats.org/presentationml/2006/ole">
            <mc:AlternateContent xmlns:mc="http://schemas.openxmlformats.org/markup-compatibility/2006">
              <mc:Choice xmlns:v="urn:schemas-microsoft-com:vml" Requires="v">
                <p:oleObj name="Equation" r:id="rId2" imgW="558558" imgH="215806" progId="Equation.DSMT4">
                  <p:embed/>
                </p:oleObj>
              </mc:Choice>
              <mc:Fallback>
                <p:oleObj name="Equation" r:id="rId2" imgW="558558" imgH="215806" progId="Equation.DSMT4">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063" y="4156564"/>
                        <a:ext cx="280352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AutoShape 5">
            <a:extLst>
              <a:ext uri="{FF2B5EF4-FFF2-40B4-BE49-F238E27FC236}">
                <a16:creationId xmlns:a16="http://schemas.microsoft.com/office/drawing/2014/main" id="{D8FB5FB9-C4D0-4DD6-8195-760AF68666D9}"/>
              </a:ext>
            </a:extLst>
          </p:cNvPr>
          <p:cNvSpPr>
            <a:spLocks/>
          </p:cNvSpPr>
          <p:nvPr/>
        </p:nvSpPr>
        <p:spPr bwMode="auto">
          <a:xfrm>
            <a:off x="5902325" y="3856527"/>
            <a:ext cx="109538" cy="1682750"/>
          </a:xfrm>
          <a:prstGeom prst="rightBrace">
            <a:avLst>
              <a:gd name="adj1" fmla="val 77949"/>
              <a:gd name="adj2" fmla="val 50000"/>
            </a:avLst>
          </a:prstGeom>
          <a:noFill/>
          <a:ln w="3175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eaLnBrk="1" hangingPunct="1">
              <a:spcBef>
                <a:spcPct val="0"/>
              </a:spcBef>
              <a:buFontTx/>
              <a:buNone/>
            </a:pPr>
            <a:endParaRPr lang="en-US" altLang="en-US" sz="1600">
              <a:solidFill>
                <a:schemeClr val="tx1"/>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272C5B0B-FC95-4549-8529-28249BD62330}"/>
              </a:ext>
            </a:extLst>
          </p:cNvPr>
          <p:cNvSpPr>
            <a:spLocks noGrp="1" noChangeArrowheads="1"/>
          </p:cNvSpPr>
          <p:nvPr>
            <p:ph type="title"/>
          </p:nvPr>
        </p:nvSpPr>
        <p:spPr>
          <a:xfrm>
            <a:off x="0" y="0"/>
            <a:ext cx="9144000" cy="822325"/>
          </a:xfrm>
        </p:spPr>
        <p:txBody>
          <a:bodyPr/>
          <a:lstStyle/>
          <a:p>
            <a:r>
              <a:rPr lang="en-US" altLang="en-US" sz="4000" dirty="0"/>
              <a:t>Gravity acts Across Space: Newton</a:t>
            </a:r>
          </a:p>
        </p:txBody>
      </p:sp>
      <p:sp>
        <p:nvSpPr>
          <p:cNvPr id="13315" name="Content Placeholder 2">
            <a:extLst>
              <a:ext uri="{FF2B5EF4-FFF2-40B4-BE49-F238E27FC236}">
                <a16:creationId xmlns:a16="http://schemas.microsoft.com/office/drawing/2014/main" id="{E0CA60E2-6E4D-4142-864F-4AF5DBF631FE}"/>
              </a:ext>
            </a:extLst>
          </p:cNvPr>
          <p:cNvSpPr>
            <a:spLocks noGrp="1" noChangeArrowheads="1"/>
          </p:cNvSpPr>
          <p:nvPr>
            <p:ph idx="1"/>
          </p:nvPr>
        </p:nvSpPr>
        <p:spPr>
          <a:xfrm>
            <a:off x="228600" y="1050925"/>
            <a:ext cx="8686800" cy="1482725"/>
          </a:xfrm>
        </p:spPr>
        <p:txBody>
          <a:bodyPr/>
          <a:lstStyle/>
          <a:p>
            <a:pPr marL="0" lvl="1" indent="0" algn="ctr">
              <a:buFont typeface="Webdings" panose="05030102010509060703" pitchFamily="18" charset="2"/>
              <a:buNone/>
            </a:pPr>
            <a:r>
              <a:rPr lang="en-US" altLang="en-US" sz="4000"/>
              <a:t>“Gravity is an attractive force between massive bodies.”</a:t>
            </a:r>
          </a:p>
        </p:txBody>
      </p:sp>
      <p:sp>
        <p:nvSpPr>
          <p:cNvPr id="13316" name="Content Placeholder 2">
            <a:extLst>
              <a:ext uri="{FF2B5EF4-FFF2-40B4-BE49-F238E27FC236}">
                <a16:creationId xmlns:a16="http://schemas.microsoft.com/office/drawing/2014/main" id="{B28EA1A4-43F8-4CC7-B20B-6DDF74A4A9CB}"/>
              </a:ext>
            </a:extLst>
          </p:cNvPr>
          <p:cNvSpPr txBox="1">
            <a:spLocks noChangeArrowheads="1"/>
          </p:cNvSpPr>
          <p:nvPr/>
        </p:nvSpPr>
        <p:spPr bwMode="auto">
          <a:xfrm>
            <a:off x="3162300" y="2460625"/>
            <a:ext cx="57340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marL="0" lvl="1" algn="r" eaLnBrk="1" hangingPunct="1">
              <a:buFontTx/>
              <a:buNone/>
            </a:pPr>
            <a:r>
              <a:rPr lang="en-US" altLang="en-US" sz="4000">
                <a:solidFill>
                  <a:srgbClr val="FFFFFF"/>
                </a:solidFill>
              </a:rPr>
              <a:t>- Isaac Newton, 1687</a:t>
            </a:r>
          </a:p>
        </p:txBody>
      </p:sp>
      <p:pic>
        <p:nvPicPr>
          <p:cNvPr id="6" name="Picture 7">
            <a:extLst>
              <a:ext uri="{FF2B5EF4-FFF2-40B4-BE49-F238E27FC236}">
                <a16:creationId xmlns:a16="http://schemas.microsoft.com/office/drawing/2014/main" id="{E2A69808-8C6A-46B3-9FF1-601E2DF34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888" y="3382963"/>
            <a:ext cx="6615112" cy="325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a:extLst>
              <a:ext uri="{FF2B5EF4-FFF2-40B4-BE49-F238E27FC236}">
                <a16:creationId xmlns:a16="http://schemas.microsoft.com/office/drawing/2014/main" id="{3FB908D4-A409-488F-9D99-E87EF649E27D}"/>
              </a:ext>
            </a:extLst>
          </p:cNvPr>
          <p:cNvSpPr txBox="1">
            <a:spLocks noChangeArrowheads="1"/>
          </p:cNvSpPr>
          <p:nvPr/>
        </p:nvSpPr>
        <p:spPr bwMode="auto">
          <a:xfrm>
            <a:off x="152400" y="3432175"/>
            <a:ext cx="42672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marL="0" lvl="1" algn="ctr" eaLnBrk="1" hangingPunct="1">
              <a:buFontTx/>
              <a:buNone/>
            </a:pPr>
            <a:r>
              <a:rPr lang="en-US" altLang="en-US" sz="3200">
                <a:solidFill>
                  <a:srgbClr val="FFFFFF"/>
                </a:solidFill>
              </a:rPr>
              <a:t>Works really well!!  New Horizons got to Pluto using              Newton’s laws!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41A42C0-407F-4918-9CA7-0DCB1DE400C7}"/>
              </a:ext>
            </a:extLst>
          </p:cNvPr>
          <p:cNvSpPr>
            <a:spLocks noGrp="1" noChangeArrowheads="1"/>
          </p:cNvSpPr>
          <p:nvPr>
            <p:ph type="title"/>
          </p:nvPr>
        </p:nvSpPr>
        <p:spPr>
          <a:xfrm>
            <a:off x="0" y="0"/>
            <a:ext cx="9144000" cy="822325"/>
          </a:xfrm>
        </p:spPr>
        <p:txBody>
          <a:bodyPr/>
          <a:lstStyle/>
          <a:p>
            <a:r>
              <a:rPr lang="en-US" altLang="en-US"/>
              <a:t>Spacetime: Einstein</a:t>
            </a:r>
          </a:p>
        </p:txBody>
      </p:sp>
      <p:sp>
        <p:nvSpPr>
          <p:cNvPr id="14340" name="Content Placeholder 2">
            <a:extLst>
              <a:ext uri="{FF2B5EF4-FFF2-40B4-BE49-F238E27FC236}">
                <a16:creationId xmlns:a16="http://schemas.microsoft.com/office/drawing/2014/main" id="{7AA9C559-D659-4FE2-ADC5-A88E3E340DB1}"/>
              </a:ext>
            </a:extLst>
          </p:cNvPr>
          <p:cNvSpPr>
            <a:spLocks noGrp="1" noChangeArrowheads="1"/>
          </p:cNvSpPr>
          <p:nvPr>
            <p:ph idx="1"/>
          </p:nvPr>
        </p:nvSpPr>
        <p:spPr>
          <a:xfrm>
            <a:off x="228600" y="936625"/>
            <a:ext cx="8686800" cy="1482725"/>
          </a:xfrm>
        </p:spPr>
        <p:txBody>
          <a:bodyPr/>
          <a:lstStyle/>
          <a:p>
            <a:pPr marL="0" lvl="1" indent="0" algn="ctr">
              <a:buFont typeface="Webdings" panose="05030102010509060703" pitchFamily="18" charset="2"/>
              <a:buNone/>
            </a:pPr>
            <a:r>
              <a:rPr lang="en-US" altLang="en-US" sz="4000" dirty="0"/>
              <a:t>“Mass tells space how to curve, space tells mass how to move.”</a:t>
            </a:r>
          </a:p>
        </p:txBody>
      </p:sp>
      <p:sp>
        <p:nvSpPr>
          <p:cNvPr id="14341" name="Content Placeholder 2">
            <a:extLst>
              <a:ext uri="{FF2B5EF4-FFF2-40B4-BE49-F238E27FC236}">
                <a16:creationId xmlns:a16="http://schemas.microsoft.com/office/drawing/2014/main" id="{C441257A-B02B-4236-B58B-D72741380293}"/>
              </a:ext>
            </a:extLst>
          </p:cNvPr>
          <p:cNvSpPr txBox="1">
            <a:spLocks noChangeArrowheads="1"/>
          </p:cNvSpPr>
          <p:nvPr/>
        </p:nvSpPr>
        <p:spPr bwMode="auto">
          <a:xfrm>
            <a:off x="1371600" y="2339975"/>
            <a:ext cx="75247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marL="0" lvl="1" algn="r" eaLnBrk="1" hangingPunct="1">
              <a:buFontTx/>
              <a:buNone/>
            </a:pPr>
            <a:r>
              <a:rPr lang="en-US" altLang="en-US" sz="4000" dirty="0">
                <a:solidFill>
                  <a:srgbClr val="FFFFFF"/>
                </a:solidFill>
              </a:rPr>
              <a:t>- Albert Einstein, 1915</a:t>
            </a:r>
          </a:p>
        </p:txBody>
      </p:sp>
      <p:pic>
        <p:nvPicPr>
          <p:cNvPr id="14342" name="Picture 2" descr="http://u.arizona.edu/~sgralla/spacetime2.jpg">
            <a:extLst>
              <a:ext uri="{FF2B5EF4-FFF2-40B4-BE49-F238E27FC236}">
                <a16:creationId xmlns:a16="http://schemas.microsoft.com/office/drawing/2014/main" id="{DBCD9A8D-136C-47E9-9F90-4DE37271F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8" y="3035300"/>
            <a:ext cx="790892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024609E4-CE20-4B39-9C2F-6397E6C8375B}"/>
              </a:ext>
            </a:extLst>
          </p:cNvPr>
          <p:cNvSpPr txBox="1">
            <a:spLocks noChangeArrowheads="1"/>
          </p:cNvSpPr>
          <p:nvPr/>
        </p:nvSpPr>
        <p:spPr bwMode="auto">
          <a:xfrm>
            <a:off x="0" y="3270250"/>
            <a:ext cx="91440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marL="0" lvl="1" algn="ctr" eaLnBrk="1" hangingPunct="1">
              <a:buFontTx/>
              <a:buNone/>
            </a:pPr>
            <a:r>
              <a:rPr lang="en-US" altLang="en-US" sz="3200">
                <a:solidFill>
                  <a:srgbClr val="FFFFFF"/>
                </a:solidFill>
              </a:rPr>
              <a:t>… and mass tells time how to flow …</a:t>
            </a:r>
          </a:p>
        </p:txBody>
      </p:sp>
      <p:sp>
        <p:nvSpPr>
          <p:cNvPr id="9" name="Content Placeholder 2">
            <a:extLst>
              <a:ext uri="{FF2B5EF4-FFF2-40B4-BE49-F238E27FC236}">
                <a16:creationId xmlns:a16="http://schemas.microsoft.com/office/drawing/2014/main" id="{D7C79922-031E-4F3E-B28D-6539E1E0C4D2}"/>
              </a:ext>
            </a:extLst>
          </p:cNvPr>
          <p:cNvSpPr txBox="1">
            <a:spLocks noChangeArrowheads="1"/>
          </p:cNvSpPr>
          <p:nvPr/>
        </p:nvSpPr>
        <p:spPr bwMode="auto">
          <a:xfrm>
            <a:off x="0" y="6022975"/>
            <a:ext cx="91440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marL="0" lvl="1" algn="ctr" eaLnBrk="1" hangingPunct="1">
              <a:buFontTx/>
              <a:buNone/>
            </a:pPr>
            <a:r>
              <a:rPr lang="en-US" altLang="en-US" sz="3200">
                <a:solidFill>
                  <a:srgbClr val="FFFFFF"/>
                </a:solidFill>
              </a:rPr>
              <a:t>the GPS system must account for this!</a:t>
            </a:r>
          </a:p>
        </p:txBody>
      </p:sp>
      <p:sp>
        <p:nvSpPr>
          <p:cNvPr id="10" name="TextBox 9">
            <a:extLst>
              <a:ext uri="{FF2B5EF4-FFF2-40B4-BE49-F238E27FC236}">
                <a16:creationId xmlns:a16="http://schemas.microsoft.com/office/drawing/2014/main" id="{AB0D23C2-914A-4C8B-A83D-45E4D21C03B7}"/>
              </a:ext>
            </a:extLst>
          </p:cNvPr>
          <p:cNvSpPr txBox="1">
            <a:spLocks noChangeArrowheads="1"/>
          </p:cNvSpPr>
          <p:nvPr/>
        </p:nvSpPr>
        <p:spPr bwMode="auto">
          <a:xfrm>
            <a:off x="5130800" y="5543550"/>
            <a:ext cx="2994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bg2"/>
                </a:solidFill>
                <a:latin typeface="Comic Sans MS" panose="030F0702030302020204" pitchFamily="66" charset="0"/>
              </a:defRPr>
            </a:lvl1pPr>
            <a:lvl2pPr marL="742950" indent="-285750">
              <a:spcBef>
                <a:spcPct val="20000"/>
              </a:spcBef>
              <a:buFont typeface="Webdings" panose="05030102010509060703" pitchFamily="18" charset="2"/>
              <a:buChar char="þ"/>
              <a:defRPr sz="2800">
                <a:solidFill>
                  <a:schemeClr val="bg2"/>
                </a:solidFill>
                <a:latin typeface="Comic Sans MS" panose="030F0702030302020204" pitchFamily="66" charset="0"/>
              </a:defRPr>
            </a:lvl2pPr>
            <a:lvl3pPr marL="1143000" indent="-228600">
              <a:spcBef>
                <a:spcPct val="20000"/>
              </a:spcBef>
              <a:buFont typeface="Wingdings 2" panose="05020102010507070707" pitchFamily="18" charset="2"/>
              <a:buChar char=""/>
              <a:defRPr sz="2400">
                <a:solidFill>
                  <a:schemeClr val="bg2"/>
                </a:solidFill>
                <a:latin typeface="Comic Sans MS" panose="030F0702030302020204" pitchFamily="66" charset="0"/>
              </a:defRPr>
            </a:lvl3pPr>
            <a:lvl4pPr marL="1600200" indent="-228600">
              <a:spcBef>
                <a:spcPct val="20000"/>
              </a:spcBef>
              <a:buFont typeface="Webdings" panose="05030102010509060703" pitchFamily="18" charset="2"/>
              <a:buChar char="õ"/>
              <a:defRPr sz="2000">
                <a:solidFill>
                  <a:schemeClr val="bg2"/>
                </a:solidFill>
                <a:latin typeface="Comic Sans MS" panose="030F0702030302020204" pitchFamily="66" charset="0"/>
              </a:defRPr>
            </a:lvl4pPr>
            <a:lvl5pPr marL="2057400" indent="-228600">
              <a:spcBef>
                <a:spcPct val="20000"/>
              </a:spcBef>
              <a:buFont typeface="Webdings" panose="05030102010509060703" pitchFamily="18" charset="2"/>
              <a:buChar char="ö"/>
              <a:defRPr sz="2000">
                <a:solidFill>
                  <a:schemeClr val="bg2"/>
                </a:solidFill>
                <a:latin typeface="Comic Sans MS" panose="030F0702030302020204" pitchFamily="66" charset="0"/>
              </a:defRPr>
            </a:lvl5pPr>
            <a:lvl6pPr marL="25146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6pPr>
            <a:lvl7pPr marL="29718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7pPr>
            <a:lvl8pPr marL="34290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8pPr>
            <a:lvl9pPr marL="3886200" indent="-228600" eaLnBrk="0" fontAlgn="base" hangingPunct="0">
              <a:spcBef>
                <a:spcPct val="20000"/>
              </a:spcBef>
              <a:spcAft>
                <a:spcPct val="0"/>
              </a:spcAft>
              <a:buFont typeface="Webdings" panose="05030102010509060703" pitchFamily="18" charset="2"/>
              <a:buChar char="ö"/>
              <a:defRPr sz="2000">
                <a:solidFill>
                  <a:schemeClr val="bg2"/>
                </a:solidFill>
                <a:latin typeface="Comic Sans MS" panose="030F0702030302020204" pitchFamily="66" charset="0"/>
              </a:defRPr>
            </a:lvl9pPr>
          </a:lstStyle>
          <a:p>
            <a:pPr algn="ctr">
              <a:spcBef>
                <a:spcPct val="0"/>
              </a:spcBef>
              <a:buFontTx/>
              <a:buNone/>
            </a:pPr>
            <a:r>
              <a:rPr lang="en-US" altLang="en-US" sz="2400" dirty="0">
                <a:solidFill>
                  <a:srgbClr val="FFFFFF"/>
                </a:solidFill>
                <a:latin typeface="+mn-lt"/>
              </a:rPr>
              <a:t>Gravity slows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theme/theme1.xml><?xml version="1.0" encoding="utf-8"?>
<a:theme xmlns:a="http://schemas.openxmlformats.org/drawingml/2006/main" name="Default Design">
  <a:themeElements>
    <a:clrScheme name="">
      <a:dk1>
        <a:srgbClr val="FFFF00"/>
      </a:dk1>
      <a:lt1>
        <a:srgbClr val="FFFFFF"/>
      </a:lt1>
      <a:dk2>
        <a:srgbClr val="000000"/>
      </a:dk2>
      <a:lt2>
        <a:srgbClr val="FFFFFF"/>
      </a:lt2>
      <a:accent1>
        <a:srgbClr val="FFFF00"/>
      </a:accent1>
      <a:accent2>
        <a:srgbClr val="FF0000"/>
      </a:accent2>
      <a:accent3>
        <a:srgbClr val="AAAAAA"/>
      </a:accent3>
      <a:accent4>
        <a:srgbClr val="DADADA"/>
      </a:accent4>
      <a:accent5>
        <a:srgbClr val="FFFFAA"/>
      </a:accent5>
      <a:accent6>
        <a:srgbClr val="E70000"/>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1872</TotalTime>
  <Words>2946</Words>
  <Application>Microsoft Office PowerPoint</Application>
  <PresentationFormat>On-screen Show (4:3)</PresentationFormat>
  <Paragraphs>395</Paragraphs>
  <Slides>54</Slides>
  <Notes>4</Notes>
  <HiddenSlides>1</HiddenSlides>
  <MMClips>2</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8" baseType="lpstr">
      <vt:lpstr>Times New Roman</vt:lpstr>
      <vt:lpstr>Arial</vt:lpstr>
      <vt:lpstr>Comic Sans MS</vt:lpstr>
      <vt:lpstr>Wingdings</vt:lpstr>
      <vt:lpstr>Webdings</vt:lpstr>
      <vt:lpstr>Wingdings 2</vt:lpstr>
      <vt:lpstr>Calibri</vt:lpstr>
      <vt:lpstr>Goudy Old Style</vt:lpstr>
      <vt:lpstr>Symbol</vt:lpstr>
      <vt:lpstr>MS Mincho</vt:lpstr>
      <vt:lpstr>Arial Unicode MS</vt:lpstr>
      <vt:lpstr>Lucida Sans Unicode</vt:lpstr>
      <vt:lpstr>Default Design</vt:lpstr>
      <vt:lpstr>Equation</vt:lpstr>
      <vt:lpstr>PowerPoint Presentation</vt:lpstr>
      <vt:lpstr>PowerPoint Presentation</vt:lpstr>
      <vt:lpstr>The Incarnation</vt:lpstr>
      <vt:lpstr>Inspirited Bodies</vt:lpstr>
      <vt:lpstr>Bodies Interacting: Forces</vt:lpstr>
      <vt:lpstr>Newton’s Universe</vt:lpstr>
      <vt:lpstr>Einstein’s Universe</vt:lpstr>
      <vt:lpstr>Gravity acts Across Space: Newton</vt:lpstr>
      <vt:lpstr>Spacetime: Einstein</vt:lpstr>
      <vt:lpstr>Spacetime: Einstein</vt:lpstr>
      <vt:lpstr>Spacetime: Einstein</vt:lpstr>
      <vt:lpstr>Spacetime: Einstein</vt:lpstr>
      <vt:lpstr>Gravitational Waves</vt:lpstr>
      <vt:lpstr>Gravitational Waves</vt:lpstr>
      <vt:lpstr>Detecting Gravitational Waves</vt:lpstr>
      <vt:lpstr>Detecting Gravitational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Fabric of Our Souls</vt:lpstr>
      <vt:lpstr>The Fabric of Our Souls</vt:lpstr>
      <vt:lpstr>The Fabric of Our Souls</vt:lpstr>
      <vt:lpstr>The Fabric of Our Souls</vt:lpstr>
      <vt:lpstr>PowerPoint Presentation</vt:lpstr>
      <vt:lpstr>Substance of Ourselves</vt:lpstr>
      <vt:lpstr>What We Knew Before LIGO</vt:lpstr>
      <vt:lpstr>Light Interacts As A Wave</vt:lpstr>
      <vt:lpstr>Particles and Waves</vt:lpstr>
      <vt:lpstr>Light Acts As              A Particle</vt:lpstr>
      <vt:lpstr>Wave-Particle Duality</vt:lpstr>
      <vt:lpstr>Wave-Particle Duality</vt:lpstr>
      <vt:lpstr>Wave-Particle Duality</vt:lpstr>
      <vt:lpstr>Wave-Particle Duality</vt:lpstr>
      <vt:lpstr>PowerPoint Presentation</vt:lpstr>
      <vt:lpstr>Wave-Particle Duality</vt:lpstr>
      <vt:lpstr>The Structure Of Matter</vt:lpstr>
      <vt:lpstr>Quarks: Fundamental Constituents of Matter</vt:lpstr>
      <vt:lpstr>Beatrice Bruteau: God’s Ecstacy</vt:lpstr>
      <vt:lpstr>God: The Ground of All Being</vt:lpstr>
      <vt:lpstr>God’s Ecstasy</vt:lpstr>
      <vt:lpstr>Hymn to Matter</vt:lpstr>
      <vt:lpstr>Hymn to Matter</vt:lpstr>
      <vt:lpstr>Trinity</vt:lpstr>
      <vt:lpstr>Perichoresis: Divine Dance</vt:lpstr>
      <vt:lpstr>So what have we learned?</vt:lpstr>
      <vt:lpstr>My Dancing Day</vt:lpstr>
      <vt:lpstr>Dance with the Universe</vt:lpstr>
      <vt:lpstr>Dance with the Universe</vt:lpstr>
    </vt:vector>
  </TitlesOfParts>
  <Company>Vatican Observatory Research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Forces</dc:title>
  <dc:creator>Aileen A. O'Donoghue</dc:creator>
  <cp:lastModifiedBy>Aileen O'Donoghue</cp:lastModifiedBy>
  <cp:revision>114</cp:revision>
  <dcterms:created xsi:type="dcterms:W3CDTF">2002-04-28T20:54:50Z</dcterms:created>
  <dcterms:modified xsi:type="dcterms:W3CDTF">2021-09-26T00:44:02Z</dcterms:modified>
</cp:coreProperties>
</file>