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44"/>
  </p:handoutMasterIdLst>
  <p:sldIdLst>
    <p:sldId id="302" r:id="rId3"/>
    <p:sldId id="257" r:id="rId4"/>
    <p:sldId id="280" r:id="rId5"/>
    <p:sldId id="293" r:id="rId6"/>
    <p:sldId id="296" r:id="rId7"/>
    <p:sldId id="297" r:id="rId8"/>
    <p:sldId id="298" r:id="rId9"/>
    <p:sldId id="299" r:id="rId10"/>
    <p:sldId id="300" r:id="rId11"/>
    <p:sldId id="287" r:id="rId12"/>
    <p:sldId id="260" r:id="rId13"/>
    <p:sldId id="258" r:id="rId14"/>
    <p:sldId id="268" r:id="rId15"/>
    <p:sldId id="261" r:id="rId16"/>
    <p:sldId id="262" r:id="rId17"/>
    <p:sldId id="263" r:id="rId18"/>
    <p:sldId id="266" r:id="rId19"/>
    <p:sldId id="264" r:id="rId20"/>
    <p:sldId id="265" r:id="rId21"/>
    <p:sldId id="288" r:id="rId22"/>
    <p:sldId id="267" r:id="rId23"/>
    <p:sldId id="270" r:id="rId24"/>
    <p:sldId id="271" r:id="rId25"/>
    <p:sldId id="284" r:id="rId26"/>
    <p:sldId id="273" r:id="rId27"/>
    <p:sldId id="291" r:id="rId28"/>
    <p:sldId id="289" r:id="rId29"/>
    <p:sldId id="312" r:id="rId30"/>
    <p:sldId id="282" r:id="rId31"/>
    <p:sldId id="276" r:id="rId32"/>
    <p:sldId id="277" r:id="rId33"/>
    <p:sldId id="304" r:id="rId34"/>
    <p:sldId id="278" r:id="rId35"/>
    <p:sldId id="279" r:id="rId36"/>
    <p:sldId id="285" r:id="rId37"/>
    <p:sldId id="309" r:id="rId38"/>
    <p:sldId id="310" r:id="rId39"/>
    <p:sldId id="311" r:id="rId40"/>
    <p:sldId id="275" r:id="rId41"/>
    <p:sldId id="286" r:id="rId42"/>
    <p:sldId id="290" r:id="rId43"/>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66"/>
    <a:srgbClr val="6600FC"/>
    <a:srgbClr val="52458C"/>
    <a:srgbClr val="42307B"/>
    <a:srgbClr val="31286B"/>
    <a:srgbClr val="522BB2"/>
    <a:srgbClr val="7369AD"/>
    <a:srgbClr val="635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6" autoAdjust="0"/>
    <p:restoredTop sz="99468" autoAdjust="0"/>
  </p:normalViewPr>
  <p:slideViewPr>
    <p:cSldViewPr snapToGrid="0">
      <p:cViewPr>
        <p:scale>
          <a:sx n="50" d="100"/>
          <a:sy n="50" d="100"/>
        </p:scale>
        <p:origin x="-852" y="-456"/>
      </p:cViewPr>
      <p:guideLst>
        <p:guide orient="horz" pos="2160"/>
        <p:guide pos="2880"/>
      </p:guideLst>
    </p:cSldViewPr>
  </p:slideViewPr>
  <p:outlineViewPr>
    <p:cViewPr>
      <p:scale>
        <a:sx n="75" d="100"/>
        <a:sy n="75" d="100"/>
      </p:scale>
      <p:origin x="0" y="1098"/>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40963"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40964"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40965" name="Rectangle 5"/>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96D865B-AFF9-4CEF-9E8D-C3121DBB5314}" type="slidenum">
              <a:rPr lang="en-US" altLang="en-US"/>
              <a:pPr>
                <a:defRPr/>
              </a:pPr>
              <a:t>‹#›</a:t>
            </a:fld>
            <a:endParaRPr lang="en-US" altLang="en-US"/>
          </a:p>
        </p:txBody>
      </p:sp>
    </p:spTree>
    <p:extLst>
      <p:ext uri="{BB962C8B-B14F-4D97-AF65-F5344CB8AC3E}">
        <p14:creationId xmlns:p14="http://schemas.microsoft.com/office/powerpoint/2010/main" val="23490577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8287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17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94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94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00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3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2888" y="1008063"/>
            <a:ext cx="4237037"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325" y="1008063"/>
            <a:ext cx="4238625"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88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46113" y="1346200"/>
            <a:ext cx="7929562" cy="1835150"/>
          </a:xfrm>
        </p:spPr>
        <p:txBody>
          <a:bodyPr/>
          <a:lstStyle>
            <a:lvl1pPr>
              <a:defRPr/>
            </a:lvl1pPr>
          </a:lstStyle>
          <a:p>
            <a:r>
              <a:rPr lang="en-US"/>
              <a:t>Click to edit Master title style</a:t>
            </a:r>
          </a:p>
        </p:txBody>
      </p:sp>
      <p:sp>
        <p:nvSpPr>
          <p:cNvPr id="67587" name="Rectangle 3"/>
          <p:cNvSpPr>
            <a:spLocks noGrp="1" noChangeArrowheads="1"/>
          </p:cNvSpPr>
          <p:nvPr>
            <p:ph type="subTitle" idx="1"/>
          </p:nvPr>
        </p:nvSpPr>
        <p:spPr>
          <a:xfrm>
            <a:off x="1371600" y="3886200"/>
            <a:ext cx="6400800" cy="1752600"/>
          </a:xfrm>
          <a:effectLst>
            <a:outerShdw dist="35921" dir="2700000" algn="ctr" rotWithShape="0">
              <a:srgbClr val="561043"/>
            </a:outerShdw>
          </a:effectLst>
        </p:spPr>
        <p:txBody>
          <a:bodyPr/>
          <a:lstStyle>
            <a:lvl1pPr marL="0" indent="0" algn="ctr">
              <a:buFont typeface="Wingdings" pitchFamily="2" charset="2"/>
              <a:buNone/>
              <a:defRPr>
                <a:solidFill>
                  <a:srgbClr val="BDBDCE"/>
                </a:solidFill>
              </a:defRPr>
            </a:lvl1pPr>
          </a:lstStyle>
          <a:p>
            <a:r>
              <a:rPr lang="en-US"/>
              <a:t>Click to edit Master subtitle style</a:t>
            </a:r>
          </a:p>
        </p:txBody>
      </p:sp>
    </p:spTree>
    <p:extLst>
      <p:ext uri="{BB962C8B-B14F-4D97-AF65-F5344CB8AC3E}">
        <p14:creationId xmlns:p14="http://schemas.microsoft.com/office/powerpoint/2010/main" val="69727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98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1085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2888" y="1008063"/>
            <a:ext cx="4237037"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2325" y="1008063"/>
            <a:ext cx="4238625"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580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39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361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5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818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582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03275"/>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42888" y="1008063"/>
            <a:ext cx="8628062" cy="5486400"/>
          </a:xfrm>
          <a:prstGeom prst="rect">
            <a:avLst/>
          </a:prstGeom>
          <a:noFill/>
          <a:ln>
            <a:noFill/>
          </a:ln>
          <a:effectLst>
            <a:outerShdw dist="35921" dir="2700000" algn="ctr" rotWithShape="0">
              <a:srgbClr val="0000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 Click to edit Master text styles</a:t>
            </a:r>
          </a:p>
          <a:p>
            <a:pPr lvl="1"/>
            <a:r>
              <a:rPr lang="en-US" altLang="en-US" smtClean="0"/>
              <a:t>Second level</a:t>
            </a:r>
          </a:p>
          <a:p>
            <a:pPr lvl="2"/>
            <a:r>
              <a:rPr lang="en-US" altLang="en-US" smtClean="0"/>
              <a:t> 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30188" y="1141413"/>
            <a:ext cx="8683625" cy="548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Comic Sans MS" pitchFamily="66" charset="0"/>
        </a:defRPr>
      </a:lvl2pPr>
      <a:lvl3pPr algn="ctr" rtl="0" eaLnBrk="0" fontAlgn="base" hangingPunct="0">
        <a:spcBef>
          <a:spcPct val="0"/>
        </a:spcBef>
        <a:spcAft>
          <a:spcPct val="0"/>
        </a:spcAft>
        <a:defRPr sz="4400">
          <a:solidFill>
            <a:srgbClr val="FFFF00"/>
          </a:solidFill>
          <a:latin typeface="Comic Sans MS" pitchFamily="66" charset="0"/>
        </a:defRPr>
      </a:lvl3pPr>
      <a:lvl4pPr algn="ctr" rtl="0" eaLnBrk="0" fontAlgn="base" hangingPunct="0">
        <a:spcBef>
          <a:spcPct val="0"/>
        </a:spcBef>
        <a:spcAft>
          <a:spcPct val="0"/>
        </a:spcAft>
        <a:defRPr sz="4400">
          <a:solidFill>
            <a:srgbClr val="FFFF00"/>
          </a:solidFill>
          <a:latin typeface="Comic Sans MS" pitchFamily="66" charset="0"/>
        </a:defRPr>
      </a:lvl4pPr>
      <a:lvl5pPr algn="ctr" rtl="0" eaLnBrk="0" fontAlgn="base" hangingPunct="0">
        <a:spcBef>
          <a:spcPct val="0"/>
        </a:spcBef>
        <a:spcAft>
          <a:spcPct val="0"/>
        </a:spcAft>
        <a:defRPr sz="4400">
          <a:solidFill>
            <a:srgbClr val="FFFF00"/>
          </a:solidFill>
          <a:latin typeface="Comic Sans MS" pitchFamily="66" charset="0"/>
        </a:defRPr>
      </a:lvl5pPr>
      <a:lvl6pPr marL="457200" algn="ctr" rtl="0" fontAlgn="base">
        <a:spcBef>
          <a:spcPct val="0"/>
        </a:spcBef>
        <a:spcAft>
          <a:spcPct val="0"/>
        </a:spcAft>
        <a:defRPr sz="4400">
          <a:solidFill>
            <a:srgbClr val="FFFF00"/>
          </a:solidFill>
          <a:latin typeface="Comic Sans MS" pitchFamily="66" charset="0"/>
        </a:defRPr>
      </a:lvl6pPr>
      <a:lvl7pPr marL="914400" algn="ctr" rtl="0" fontAlgn="base">
        <a:spcBef>
          <a:spcPct val="0"/>
        </a:spcBef>
        <a:spcAft>
          <a:spcPct val="0"/>
        </a:spcAft>
        <a:defRPr sz="4400">
          <a:solidFill>
            <a:srgbClr val="FFFF00"/>
          </a:solidFill>
          <a:latin typeface="Comic Sans MS" pitchFamily="66" charset="0"/>
        </a:defRPr>
      </a:lvl7pPr>
      <a:lvl8pPr marL="1371600" algn="ctr" rtl="0" fontAlgn="base">
        <a:spcBef>
          <a:spcPct val="0"/>
        </a:spcBef>
        <a:spcAft>
          <a:spcPct val="0"/>
        </a:spcAft>
        <a:defRPr sz="4400">
          <a:solidFill>
            <a:srgbClr val="FFFF00"/>
          </a:solidFill>
          <a:latin typeface="Comic Sans MS" pitchFamily="66" charset="0"/>
        </a:defRPr>
      </a:lvl8pPr>
      <a:lvl9pPr marL="1828800" algn="ctr" rtl="0" fontAlgn="base">
        <a:spcBef>
          <a:spcPct val="0"/>
        </a:spcBef>
        <a:spcAft>
          <a:spcPct val="0"/>
        </a:spcAft>
        <a:defRPr sz="4400">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þ"/>
        <a:defRPr sz="2800">
          <a:solidFill>
            <a:srgbClr val="FFFF00"/>
          </a:solidFill>
          <a:latin typeface="+mn-lt"/>
        </a:defRPr>
      </a:lvl2pPr>
      <a:lvl3pPr marL="1143000" indent="-228600" algn="l" rtl="0" eaLnBrk="0" fontAlgn="base" hangingPunct="0">
        <a:spcBef>
          <a:spcPct val="20000"/>
        </a:spcBef>
        <a:spcAft>
          <a:spcPct val="0"/>
        </a:spcAft>
        <a:buFont typeface="Wingdings 2" pitchFamily="18" charset="2"/>
        <a:buChar char=""/>
        <a:defRPr sz="2400">
          <a:solidFill>
            <a:srgbClr val="FFFF00"/>
          </a:solidFill>
          <a:latin typeface="+mn-lt"/>
        </a:defRPr>
      </a:lvl3pPr>
      <a:lvl4pPr marL="1600200" indent="-228600" algn="l" rtl="0" eaLnBrk="0" fontAlgn="base" hangingPunct="0">
        <a:spcBef>
          <a:spcPct val="20000"/>
        </a:spcBef>
        <a:spcAft>
          <a:spcPct val="0"/>
        </a:spcAft>
        <a:buFont typeface="Webdings" pitchFamily="18" charset="2"/>
        <a:buChar char="õ"/>
        <a:defRPr sz="2000">
          <a:solidFill>
            <a:srgbClr val="FFFF00"/>
          </a:solidFill>
          <a:latin typeface="+mn-lt"/>
        </a:defRPr>
      </a:lvl4pPr>
      <a:lvl5pPr marL="2057400" indent="-228600" algn="l" rtl="0" eaLnBrk="0" fontAlgn="base" hangingPunct="0">
        <a:spcBef>
          <a:spcPct val="20000"/>
        </a:spcBef>
        <a:spcAft>
          <a:spcPct val="0"/>
        </a:spcAft>
        <a:buFont typeface="Webdings" pitchFamily="18" charset="2"/>
        <a:buChar char="ö"/>
        <a:defRPr sz="2000">
          <a:solidFill>
            <a:srgbClr val="FFFF00"/>
          </a:solidFill>
          <a:latin typeface="+mn-lt"/>
        </a:defRPr>
      </a:lvl5pPr>
      <a:lvl6pPr marL="2514600" indent="-228600" algn="l" rtl="0" fontAlgn="base">
        <a:spcBef>
          <a:spcPct val="20000"/>
        </a:spcBef>
        <a:spcAft>
          <a:spcPct val="0"/>
        </a:spcAft>
        <a:buFont typeface="Webdings" pitchFamily="18" charset="2"/>
        <a:buChar char="õ"/>
        <a:defRPr sz="2000">
          <a:solidFill>
            <a:srgbClr val="FFFF00"/>
          </a:solidFill>
          <a:latin typeface="+mn-lt"/>
        </a:defRPr>
      </a:lvl6pPr>
      <a:lvl7pPr marL="2971800" indent="-228600" algn="l" rtl="0" fontAlgn="base">
        <a:spcBef>
          <a:spcPct val="20000"/>
        </a:spcBef>
        <a:spcAft>
          <a:spcPct val="0"/>
        </a:spcAft>
        <a:buFont typeface="Webdings" pitchFamily="18" charset="2"/>
        <a:buChar char="õ"/>
        <a:defRPr sz="2000">
          <a:solidFill>
            <a:srgbClr val="FFFF00"/>
          </a:solidFill>
          <a:latin typeface="+mn-lt"/>
        </a:defRPr>
      </a:lvl7pPr>
      <a:lvl8pPr marL="3429000" indent="-228600" algn="l" rtl="0" fontAlgn="base">
        <a:spcBef>
          <a:spcPct val="20000"/>
        </a:spcBef>
        <a:spcAft>
          <a:spcPct val="0"/>
        </a:spcAft>
        <a:buFont typeface="Webdings" pitchFamily="18" charset="2"/>
        <a:buChar char="õ"/>
        <a:defRPr sz="2000">
          <a:solidFill>
            <a:srgbClr val="FFFF00"/>
          </a:solidFill>
          <a:latin typeface="+mn-lt"/>
        </a:defRPr>
      </a:lvl8pPr>
      <a:lvl9pPr marL="3886200" indent="-228600" algn="l" rtl="0" fontAlgn="base">
        <a:spcBef>
          <a:spcPct val="20000"/>
        </a:spcBef>
        <a:spcAft>
          <a:spcPct val="0"/>
        </a:spcAft>
        <a:buFont typeface="Webdings" pitchFamily="18" charset="2"/>
        <a:buChar char="õ"/>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Galaxy_rotation_curve"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00088" y="1600200"/>
            <a:ext cx="7772400" cy="2813050"/>
          </a:xfrm>
          <a:effectLst>
            <a:outerShdw dist="25401" dir="2700000" algn="ctr" rotWithShape="0">
              <a:schemeClr val="tx1"/>
            </a:outerShdw>
          </a:effectLst>
        </p:spPr>
        <p:txBody>
          <a:bodyPr/>
          <a:lstStyle/>
          <a:p>
            <a:pPr eaLnBrk="1" hangingPunct="1"/>
            <a:r>
              <a:rPr lang="en-US" altLang="en-US" dirty="0" smtClean="0"/>
              <a:t>Sunlight, Starlight &amp; Grace</a:t>
            </a:r>
            <a:endParaRPr lang="en-US" altLang="en-US" sz="6000" dirty="0" smtClean="0"/>
          </a:p>
        </p:txBody>
      </p:sp>
      <p:sp>
        <p:nvSpPr>
          <p:cNvPr id="4099" name="Rectangle 3"/>
          <p:cNvSpPr>
            <a:spLocks noGrp="1" noChangeArrowheads="1"/>
          </p:cNvSpPr>
          <p:nvPr>
            <p:ph type="subTitle" idx="1"/>
          </p:nvPr>
        </p:nvSpPr>
        <p:spPr>
          <a:xfrm>
            <a:off x="0" y="1057275"/>
            <a:ext cx="9144000" cy="798513"/>
          </a:xfrm>
          <a:effectLst/>
          <a:extLs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p>
            <a:pPr eaLnBrk="1" hangingPunct="1"/>
            <a:r>
              <a:rPr lang="en-US" altLang="en-US" sz="3800" dirty="0" smtClean="0">
                <a:solidFill>
                  <a:srgbClr val="D5D577"/>
                </a:solidFill>
                <a:latin typeface="Goudy Old Style" pitchFamily="18" charset="0"/>
              </a:rPr>
              <a:t>The Cosmos Within</a:t>
            </a:r>
          </a:p>
        </p:txBody>
      </p:sp>
      <p:sp>
        <p:nvSpPr>
          <p:cNvPr id="9" name="Rectangle 3"/>
          <p:cNvSpPr>
            <a:spLocks noChangeArrowheads="1"/>
          </p:cNvSpPr>
          <p:nvPr/>
        </p:nvSpPr>
        <p:spPr bwMode="auto">
          <a:xfrm>
            <a:off x="0" y="5464175"/>
            <a:ext cx="91440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a:solidFill>
                  <a:srgbClr val="D5D577"/>
                </a:solidFill>
                <a:latin typeface="Goudy Old Style" pitchFamily="18" charset="0"/>
              </a:rPr>
              <a:t>Dr. Aileen A. O’Donoghue</a:t>
            </a:r>
          </a:p>
        </p:txBody>
      </p:sp>
      <p:sp>
        <p:nvSpPr>
          <p:cNvPr id="10" name="Rectangle 3"/>
          <p:cNvSpPr>
            <a:spLocks noChangeArrowheads="1"/>
          </p:cNvSpPr>
          <p:nvPr/>
        </p:nvSpPr>
        <p:spPr bwMode="auto">
          <a:xfrm>
            <a:off x="0" y="5832475"/>
            <a:ext cx="9144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5D577"/>
                  </a:outerShdw>
                </a:effectLst>
              </a14:hiddenEffects>
            </a:ext>
          </a:extLst>
        </p:spPr>
        <p:txBody>
          <a:bodyPr/>
          <a:lstStyle>
            <a:lvl1pPr>
              <a:buFont typeface="Wingdings" pitchFamily="2" charset="2"/>
              <a:buChar char="¶"/>
              <a:defRPr sz="3200">
                <a:solidFill>
                  <a:srgbClr val="FFFF00"/>
                </a:solidFill>
                <a:latin typeface="Comic Sans MS" pitchFamily="66" charset="0"/>
              </a:defRPr>
            </a:lvl1pPr>
            <a:lvl2pPr marL="742950" indent="-285750">
              <a:buFont typeface="Webdings" pitchFamily="18" charset="2"/>
              <a:buChar char="þ"/>
              <a:defRPr sz="2800">
                <a:solidFill>
                  <a:srgbClr val="FFFF00"/>
                </a:solidFill>
                <a:latin typeface="Comic Sans MS" pitchFamily="66" charset="0"/>
              </a:defRPr>
            </a:lvl2pPr>
            <a:lvl3pPr marL="1143000" indent="-228600">
              <a:buFont typeface="Wingdings 2" pitchFamily="18" charset="2"/>
              <a:buChar char=""/>
              <a:defRPr sz="2400">
                <a:solidFill>
                  <a:srgbClr val="FFFF00"/>
                </a:solidFill>
                <a:latin typeface="Comic Sans MS" pitchFamily="66" charset="0"/>
              </a:defRPr>
            </a:lvl3pPr>
            <a:lvl4pPr marL="1600200" indent="-228600">
              <a:buFont typeface="Webdings" pitchFamily="18" charset="2"/>
              <a:buChar char="õ"/>
              <a:defRPr sz="2000">
                <a:solidFill>
                  <a:srgbClr val="FFFF00"/>
                </a:solidFill>
                <a:latin typeface="Comic Sans MS" pitchFamily="66" charset="0"/>
              </a:defRPr>
            </a:lvl4pPr>
            <a:lvl5pPr marL="2057400" indent="-228600">
              <a:buFont typeface="Webdings" pitchFamily="18" charset="2"/>
              <a:buChar char="ö"/>
              <a:defRPr sz="2000">
                <a:solidFill>
                  <a:srgbClr val="FFFF00"/>
                </a:solidFill>
                <a:latin typeface="Comic Sans MS" pitchFamily="66" charset="0"/>
              </a:defRPr>
            </a:lvl5pPr>
            <a:lvl6pPr marL="25146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6pPr>
            <a:lvl7pPr marL="29718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7pPr>
            <a:lvl8pPr marL="34290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8pPr>
            <a:lvl9pPr marL="3886200" indent="-228600" eaLnBrk="0" fontAlgn="base" hangingPunct="0">
              <a:spcBef>
                <a:spcPct val="20000"/>
              </a:spcBef>
              <a:spcAft>
                <a:spcPct val="0"/>
              </a:spcAft>
              <a:buFont typeface="Webdings" pitchFamily="18" charset="2"/>
              <a:buChar char="ö"/>
              <a:defRPr sz="2000">
                <a:solidFill>
                  <a:srgbClr val="FFFF00"/>
                </a:solidFill>
                <a:latin typeface="Comic Sans MS" pitchFamily="66" charset="0"/>
              </a:defRPr>
            </a:lvl9pPr>
          </a:lstStyle>
          <a:p>
            <a:pPr algn="ctr" eaLnBrk="1" hangingPunct="1">
              <a:buFont typeface="Wingdings" pitchFamily="2" charset="2"/>
              <a:buNone/>
            </a:pPr>
            <a:r>
              <a:rPr lang="en-US" altLang="en-US" sz="2400" dirty="0" smtClean="0">
                <a:solidFill>
                  <a:srgbClr val="D5D577"/>
                </a:solidFill>
                <a:latin typeface="Goudy Old Style" pitchFamily="18" charset="0"/>
              </a:rPr>
              <a:t>July 8 </a:t>
            </a:r>
            <a:r>
              <a:rPr lang="en-US" altLang="en-US" sz="2400" dirty="0">
                <a:solidFill>
                  <a:srgbClr val="D5D577"/>
                </a:solidFill>
                <a:latin typeface="Goudy Old Style" pitchFamily="18" charset="0"/>
              </a:rPr>
              <a:t>– </a:t>
            </a:r>
            <a:r>
              <a:rPr lang="en-US" altLang="en-US" sz="2400" dirty="0" smtClean="0">
                <a:solidFill>
                  <a:srgbClr val="D5D577"/>
                </a:solidFill>
                <a:latin typeface="Goudy Old Style" pitchFamily="18" charset="0"/>
              </a:rPr>
              <a:t>13, 2019</a:t>
            </a:r>
            <a:endParaRPr lang="en-US" altLang="en-US" sz="2400" dirty="0">
              <a:solidFill>
                <a:srgbClr val="D5D577"/>
              </a:solidFill>
              <a:latin typeface="Goudy Old Style" pitchFamily="18" charset="0"/>
            </a:endParaRPr>
          </a:p>
        </p:txBody>
      </p:sp>
      <p:pic>
        <p:nvPicPr>
          <p:cNvPr id="1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4763" y="300038"/>
            <a:ext cx="26082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s://www.dhm.org/templates/soul_search/images/s5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91" y="0"/>
            <a:ext cx="2143125" cy="1019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9144000" cy="1562100"/>
          </a:xfrm>
          <a:effectLst>
            <a:outerShdw dist="38100" dir="8100000" algn="ctr" rotWithShape="0">
              <a:schemeClr val="bg2"/>
            </a:outerShdw>
          </a:effectLst>
        </p:spPr>
        <p:txBody>
          <a:bodyPr/>
          <a:lstStyle/>
          <a:p>
            <a:pPr eaLnBrk="1" hangingPunct="1"/>
            <a:r>
              <a:rPr lang="en-US" altLang="en-US" dirty="0" smtClean="0"/>
              <a:t>God’s Love is as                     Abundant as Sunlight</a:t>
            </a:r>
          </a:p>
        </p:txBody>
      </p:sp>
      <p:sp>
        <p:nvSpPr>
          <p:cNvPr id="35843" name="Rectangle 3"/>
          <p:cNvSpPr>
            <a:spLocks noGrp="1" noChangeArrowheads="1"/>
          </p:cNvSpPr>
          <p:nvPr>
            <p:ph type="body" idx="1"/>
          </p:nvPr>
        </p:nvSpPr>
        <p:spPr>
          <a:xfrm>
            <a:off x="408782" y="1919288"/>
            <a:ext cx="8326437" cy="4105275"/>
          </a:xfrm>
          <a:effectLst>
            <a:outerShdw dist="38100" dir="8100000" algn="ctr" rotWithShape="0">
              <a:schemeClr val="bg2"/>
            </a:outerShdw>
          </a:effectLst>
        </p:spPr>
        <p:txBody>
          <a:bodyPr/>
          <a:lstStyle/>
          <a:p>
            <a:pPr marL="0" indent="465138" eaLnBrk="1" hangingPunct="1"/>
            <a:r>
              <a:rPr lang="en-US" altLang="en-US" sz="3600" dirty="0" smtClean="0">
                <a:cs typeface="Times New Roman" pitchFamily="18" charset="0"/>
              </a:rPr>
              <a:t>“Are not five sparrows sold for two pennies? Yet not one of them is forgotten in God's sight. But even the hairs of your head are all counted. Do not be afraid; you are of more value than many sparrows.”</a:t>
            </a:r>
          </a:p>
          <a:p>
            <a:pPr marL="0" indent="465138" algn="r" eaLnBrk="1" hangingPunct="1"/>
            <a:r>
              <a:rPr lang="en-US" altLang="en-US" sz="2800" dirty="0" smtClean="0">
                <a:cs typeface="Times New Roman" pitchFamily="18" charset="0"/>
              </a:rPr>
              <a:t>Luke 12:6-7</a:t>
            </a:r>
            <a:endParaRPr lang="en-US" alt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Breadth Of The Spectrum</a:t>
            </a:r>
          </a:p>
        </p:txBody>
      </p:sp>
      <p:sp>
        <p:nvSpPr>
          <p:cNvPr id="11267" name="Rectangle 3"/>
          <p:cNvSpPr>
            <a:spLocks noGrp="1" noChangeArrowheads="1"/>
          </p:cNvSpPr>
          <p:nvPr>
            <p:ph type="body" sz="half" idx="1"/>
          </p:nvPr>
        </p:nvSpPr>
        <p:spPr>
          <a:xfrm>
            <a:off x="1025525" y="911225"/>
            <a:ext cx="7092950" cy="625475"/>
          </a:xfrm>
          <a:effectLst>
            <a:outerShdw dist="38100" dir="8100000" algn="ctr" rotWithShape="0">
              <a:schemeClr val="bg2"/>
            </a:outerShdw>
          </a:effectLst>
        </p:spPr>
        <p:txBody>
          <a:bodyPr/>
          <a:lstStyle/>
          <a:p>
            <a:pPr marL="0" indent="0" algn="ctr" eaLnBrk="1" hangingPunct="1"/>
            <a:r>
              <a:rPr lang="en-US" altLang="en-US" smtClean="0"/>
              <a:t>Different types of light arise from</a:t>
            </a:r>
          </a:p>
        </p:txBody>
      </p:sp>
      <p:graphicFrame>
        <p:nvGraphicFramePr>
          <p:cNvPr id="11268" name="Object 4" descr="50%"/>
          <p:cNvGraphicFramePr>
            <a:graphicFrameLocks noChangeAspect="1"/>
          </p:cNvGraphicFramePr>
          <p:nvPr/>
        </p:nvGraphicFramePr>
        <p:xfrm>
          <a:off x="671513" y="1716088"/>
          <a:ext cx="3276600" cy="1455737"/>
        </p:xfrm>
        <a:graphic>
          <a:graphicData uri="http://schemas.openxmlformats.org/presentationml/2006/ole">
            <mc:AlternateContent xmlns:mc="http://schemas.openxmlformats.org/markup-compatibility/2006">
              <mc:Choice xmlns:v="urn:schemas-microsoft-com:vml" Requires="v">
                <p:oleObj spid="_x0000_s11295" name="Equation" r:id="rId3" imgW="457002" imgH="203112" progId="Equation.3">
                  <p:embed/>
                </p:oleObj>
              </mc:Choice>
              <mc:Fallback>
                <p:oleObj name="Equation" r:id="rId3" imgW="457002" imgH="203112" progId="Equation.3">
                  <p:embed/>
                  <p:pic>
                    <p:nvPicPr>
                      <p:cNvPr id="0" name="Object 4" descr="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716088"/>
                        <a:ext cx="3276600" cy="1455737"/>
                      </a:xfrm>
                      <a:prstGeom prst="rect">
                        <a:avLst/>
                      </a:prstGeom>
                      <a:pattFill prst="pct50">
                        <a:fgClr>
                          <a:schemeClr val="accent1"/>
                        </a:fgClr>
                        <a:bgClr>
                          <a:srgbClr val="FF0000"/>
                        </a:bgClr>
                      </a:patt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Rectangle 18"/>
          <p:cNvSpPr>
            <a:spLocks noChangeArrowheads="1"/>
          </p:cNvSpPr>
          <p:nvPr/>
        </p:nvSpPr>
        <p:spPr bwMode="auto">
          <a:xfrm>
            <a:off x="4094163" y="1576388"/>
            <a:ext cx="4724400" cy="173513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293688" indent="-179388"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energies</a:t>
            </a:r>
          </a:p>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processes</a:t>
            </a:r>
          </a:p>
          <a:p>
            <a:pPr lvl="1" eaLnBrk="1" hangingPunct="1">
              <a:spcBef>
                <a:spcPct val="20000"/>
              </a:spcBef>
              <a:buFont typeface="Wingdings" pitchFamily="2" charset="2"/>
              <a:buChar char="¶"/>
            </a:pPr>
            <a:r>
              <a:rPr lang="en-US" altLang="en-US" sz="3200">
                <a:solidFill>
                  <a:schemeClr val="tx2"/>
                </a:solidFill>
                <a:latin typeface="Comic Sans MS" pitchFamily="66" charset="0"/>
              </a:rPr>
              <a:t> different objects</a:t>
            </a:r>
          </a:p>
        </p:txBody>
      </p:sp>
      <p:grpSp>
        <p:nvGrpSpPr>
          <p:cNvPr id="2" name="Group 19"/>
          <p:cNvGrpSpPr>
            <a:grpSpLocks/>
          </p:cNvGrpSpPr>
          <p:nvPr/>
        </p:nvGrpSpPr>
        <p:grpSpPr bwMode="auto">
          <a:xfrm>
            <a:off x="519113" y="2803525"/>
            <a:ext cx="3657600" cy="2422525"/>
            <a:chOff x="327" y="1918"/>
            <a:chExt cx="2304" cy="1526"/>
          </a:xfrm>
        </p:grpSpPr>
        <p:sp>
          <p:nvSpPr>
            <p:cNvPr id="11272" name="Text Box 5"/>
            <p:cNvSpPr txBox="1">
              <a:spLocks noChangeArrowheads="1"/>
            </p:cNvSpPr>
            <p:nvPr/>
          </p:nvSpPr>
          <p:spPr bwMode="auto">
            <a:xfrm>
              <a:off x="327" y="2206"/>
              <a:ext cx="864" cy="28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Energy</a:t>
              </a:r>
            </a:p>
          </p:txBody>
        </p:sp>
        <p:sp>
          <p:nvSpPr>
            <p:cNvPr id="11273" name="Text Box 6"/>
            <p:cNvSpPr txBox="1">
              <a:spLocks noChangeArrowheads="1"/>
            </p:cNvSpPr>
            <p:nvPr/>
          </p:nvSpPr>
          <p:spPr bwMode="auto">
            <a:xfrm>
              <a:off x="901" y="2398"/>
              <a:ext cx="955" cy="51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Planck’s Constant</a:t>
              </a:r>
            </a:p>
          </p:txBody>
        </p:sp>
        <p:sp>
          <p:nvSpPr>
            <p:cNvPr id="11274" name="Text Box 7"/>
            <p:cNvSpPr txBox="1">
              <a:spLocks noChangeArrowheads="1"/>
            </p:cNvSpPr>
            <p:nvPr/>
          </p:nvSpPr>
          <p:spPr bwMode="auto">
            <a:xfrm>
              <a:off x="1479" y="2926"/>
              <a:ext cx="1152" cy="518"/>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Frequency of the light</a:t>
              </a:r>
            </a:p>
          </p:txBody>
        </p:sp>
        <p:sp>
          <p:nvSpPr>
            <p:cNvPr id="11275" name="Line 8"/>
            <p:cNvSpPr>
              <a:spLocks noChangeShapeType="1"/>
            </p:cNvSpPr>
            <p:nvPr/>
          </p:nvSpPr>
          <p:spPr bwMode="auto">
            <a:xfrm flipV="1">
              <a:off x="663" y="1918"/>
              <a:ext cx="96" cy="336"/>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sp>
          <p:nvSpPr>
            <p:cNvPr id="11276" name="Line 9"/>
            <p:cNvSpPr>
              <a:spLocks noChangeShapeType="1"/>
            </p:cNvSpPr>
            <p:nvPr/>
          </p:nvSpPr>
          <p:spPr bwMode="auto">
            <a:xfrm flipV="1">
              <a:off x="1383" y="1966"/>
              <a:ext cx="384" cy="480"/>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sp>
          <p:nvSpPr>
            <p:cNvPr id="11277" name="Line 10"/>
            <p:cNvSpPr>
              <a:spLocks noChangeShapeType="1"/>
            </p:cNvSpPr>
            <p:nvPr/>
          </p:nvSpPr>
          <p:spPr bwMode="auto">
            <a:xfrm flipV="1">
              <a:off x="1959" y="2062"/>
              <a:ext cx="96" cy="864"/>
            </a:xfrm>
            <a:prstGeom prst="line">
              <a:avLst/>
            </a:prstGeom>
            <a:noFill/>
            <a:ln w="25400">
              <a:solidFill>
                <a:schemeClr val="tx2"/>
              </a:solidFill>
              <a:round/>
              <a:headEnd/>
              <a:tailEnd type="triangle" w="lg" len="med"/>
            </a:ln>
            <a:effectLst>
              <a:outerShdw dist="28398" dir="3806097" algn="ctr" rotWithShape="0">
                <a:srgbClr val="000066"/>
              </a:outerShdw>
            </a:effectLst>
            <a:extLst>
              <a:ext uri="{909E8E84-426E-40DD-AFC4-6F175D3DCCD1}">
                <a14:hiddenFill xmlns:a14="http://schemas.microsoft.com/office/drawing/2010/main">
                  <a:noFill/>
                </a14:hiddenFill>
              </a:ext>
            </a:extLst>
          </p:spPr>
          <p:txBody>
            <a:bodyPr/>
            <a:lstStyle/>
            <a:p>
              <a:endParaRPr lang="en-US"/>
            </a:p>
          </p:txBody>
        </p:sp>
      </p:grpSp>
      <p:sp>
        <p:nvSpPr>
          <p:cNvPr id="6164" name="Rectangle 20"/>
          <p:cNvSpPr>
            <a:spLocks noChangeArrowheads="1"/>
          </p:cNvSpPr>
          <p:nvPr/>
        </p:nvSpPr>
        <p:spPr bwMode="auto">
          <a:xfrm>
            <a:off x="4135626" y="3333517"/>
            <a:ext cx="4615481" cy="1063852"/>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293688" indent="-179388"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None/>
            </a:pPr>
            <a:r>
              <a:rPr lang="en-US" altLang="en-US" dirty="0" smtClean="0"/>
              <a:t>Planck’s Constant                  h </a:t>
            </a:r>
            <a:r>
              <a:rPr lang="en-US" altLang="en-US" dirty="0"/>
              <a:t>= 6.623 X </a:t>
            </a:r>
            <a:r>
              <a:rPr lang="en-US" altLang="en-US" dirty="0" smtClean="0"/>
              <a:t>10</a:t>
            </a:r>
            <a:r>
              <a:rPr lang="en-US" altLang="en-US" baseline="30000" dirty="0" smtClean="0"/>
              <a:t>-34</a:t>
            </a:r>
            <a:r>
              <a:rPr lang="en-US" altLang="en-US" dirty="0" smtClean="0"/>
              <a:t> J-s</a:t>
            </a:r>
            <a:endParaRPr lang="en-US" altLang="en-US" baseline="30000" dirty="0"/>
          </a:p>
        </p:txBody>
      </p:sp>
      <p:sp>
        <p:nvSpPr>
          <p:cNvPr id="3" name="Oval 2"/>
          <p:cNvSpPr/>
          <p:nvPr/>
        </p:nvSpPr>
        <p:spPr>
          <a:xfrm>
            <a:off x="6777790" y="3708935"/>
            <a:ext cx="970548" cy="585537"/>
          </a:xfrm>
          <a:prstGeom prst="ellipse">
            <a:avLst/>
          </a:prstGeom>
          <a:noFill/>
          <a:ln>
            <a:solidFill>
              <a:srgbClr val="FF0000"/>
            </a:solidFill>
          </a:ln>
          <a:effectLst>
            <a:outerShdw dist="12700" dir="27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41669" y="4354285"/>
            <a:ext cx="4009320" cy="1569660"/>
          </a:xfrm>
          <a:prstGeom prst="rect">
            <a:avLst/>
          </a:prstGeom>
          <a:noFill/>
        </p:spPr>
        <p:txBody>
          <a:bodyPr wrap="square" rtlCol="0">
            <a:spAutoFit/>
          </a:bodyPr>
          <a:lstStyle/>
          <a:p>
            <a:pPr algn="ctr"/>
            <a:r>
              <a:rPr lang="en-US" sz="3200" dirty="0" smtClean="0">
                <a:solidFill>
                  <a:srgbClr val="FF0000"/>
                </a:solidFill>
                <a:effectLst>
                  <a:outerShdw dist="12700" dir="2700000" algn="ctr" rotWithShape="0">
                    <a:schemeClr val="tx2"/>
                  </a:outerShdw>
                </a:effectLst>
                <a:latin typeface="+mn-lt"/>
              </a:rPr>
              <a:t>TINY!!  This is why quantum effects are hard to study!</a:t>
            </a:r>
            <a:endParaRPr lang="en-US" sz="3200" dirty="0">
              <a:solidFill>
                <a:srgbClr val="FF0000"/>
              </a:solidFill>
              <a:effectLst>
                <a:outerShdw dist="12700" dir="2700000" algn="ctr" rotWithShape="0">
                  <a:schemeClr val="tx2"/>
                </a:outerShdw>
              </a:effectLst>
              <a:latin typeface="+mn-lt"/>
            </a:endParaRPr>
          </a:p>
        </p:txBody>
      </p:sp>
      <p:sp>
        <p:nvSpPr>
          <p:cNvPr id="17" name="TextBox 16"/>
          <p:cNvSpPr txBox="1"/>
          <p:nvPr/>
        </p:nvSpPr>
        <p:spPr>
          <a:xfrm>
            <a:off x="0" y="5965559"/>
            <a:ext cx="9144000" cy="430887"/>
          </a:xfrm>
          <a:prstGeom prst="rect">
            <a:avLst/>
          </a:prstGeom>
          <a:noFill/>
        </p:spPr>
        <p:txBody>
          <a:bodyPr wrap="square" rtlCol="0">
            <a:spAutoFit/>
          </a:bodyPr>
          <a:lstStyle/>
          <a:p>
            <a:pPr algn="ctr">
              <a:buNone/>
            </a:pPr>
            <a:r>
              <a:rPr lang="en-US" sz="2200" dirty="0" smtClean="0">
                <a:latin typeface="+mn-lt"/>
              </a:rPr>
              <a:t>0.0000000000000000000000000000000006623 J-s</a:t>
            </a:r>
            <a:endParaRPr lang="en-US" sz="2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64"/>
                                        </p:tgtEl>
                                        <p:attrNameLst>
                                          <p:attrName>style.visibility</p:attrName>
                                        </p:attrNameLst>
                                      </p:cBhvr>
                                      <p:to>
                                        <p:strVal val="visible"/>
                                      </p:to>
                                    </p:set>
                                    <p:animEffect transition="in" filter="fade">
                                      <p:cBhvr>
                                        <p:cTn id="11" dur="2000"/>
                                        <p:tgtEl>
                                          <p:spTgt spid="616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2" presetClass="entr" presetSubtype="2" fill="hold" grpId="0" nodeType="withEffect">
                                  <p:stCondLst>
                                    <p:cond delay="0"/>
                                  </p:stCondLst>
                                  <p:iterate type="lt">
                                    <p:tmPct val="0"/>
                                  </p:iterate>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0" fill="hold"/>
                                        <p:tgtEl>
                                          <p:spTgt spid="17"/>
                                        </p:tgtEl>
                                        <p:attrNameLst>
                                          <p:attrName>ppt_x</p:attrName>
                                        </p:attrNameLst>
                                      </p:cBhvr>
                                      <p:tavLst>
                                        <p:tav tm="0">
                                          <p:val>
                                            <p:strVal val="1+#ppt_w/2"/>
                                          </p:val>
                                        </p:tav>
                                        <p:tav tm="100000">
                                          <p:val>
                                            <p:strVal val="#ppt_x"/>
                                          </p:val>
                                        </p:tav>
                                      </p:tavLst>
                                    </p:anim>
                                    <p:anim calcmode="lin" valueType="num">
                                      <p:cBhvr additive="base">
                                        <p:cTn id="26" dur="50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34" presetClass="emph" presetSubtype="0" fill="hold" grpId="1" nodeType="afterEffect">
                                  <p:stCondLst>
                                    <p:cond delay="0"/>
                                  </p:stCondLst>
                                  <p:iterate type="lt">
                                    <p:tmPct val="10000"/>
                                  </p:iterate>
                                  <p:childTnLst>
                                    <p:animMotion origin="layout" path="M 0 4.30919E-6 L 0 -0.03426 " pathEditMode="relative" rAng="0" ptsTypes="AA">
                                      <p:cBhvr>
                                        <p:cTn id="29" dur="250" accel="50000" decel="50000" autoRev="1" fill="hold">
                                          <p:stCondLst>
                                            <p:cond delay="0"/>
                                          </p:stCondLst>
                                        </p:cTn>
                                        <p:tgtEl>
                                          <p:spTgt spid="17"/>
                                        </p:tgtEl>
                                        <p:attrNameLst>
                                          <p:attrName>ppt_x</p:attrName>
                                          <p:attrName>ppt_y</p:attrName>
                                        </p:attrNameLst>
                                      </p:cBhvr>
                                      <p:rCtr x="0" y="-1713"/>
                                    </p:animMotion>
                                    <p:animRot by="1500000">
                                      <p:cBhvr>
                                        <p:cTn id="30" dur="125" fill="hold">
                                          <p:stCondLst>
                                            <p:cond delay="0"/>
                                          </p:stCondLst>
                                        </p:cTn>
                                        <p:tgtEl>
                                          <p:spTgt spid="17"/>
                                        </p:tgtEl>
                                        <p:attrNameLst>
                                          <p:attrName>r</p:attrName>
                                        </p:attrNameLst>
                                      </p:cBhvr>
                                    </p:animRot>
                                    <p:animRot by="-1500000">
                                      <p:cBhvr>
                                        <p:cTn id="31" dur="125" fill="hold">
                                          <p:stCondLst>
                                            <p:cond delay="125"/>
                                          </p:stCondLst>
                                        </p:cTn>
                                        <p:tgtEl>
                                          <p:spTgt spid="17"/>
                                        </p:tgtEl>
                                        <p:attrNameLst>
                                          <p:attrName>r</p:attrName>
                                        </p:attrNameLst>
                                      </p:cBhvr>
                                    </p:animRot>
                                    <p:animRot by="-1500000">
                                      <p:cBhvr>
                                        <p:cTn id="32" dur="125" fill="hold">
                                          <p:stCondLst>
                                            <p:cond delay="250"/>
                                          </p:stCondLst>
                                        </p:cTn>
                                        <p:tgtEl>
                                          <p:spTgt spid="17"/>
                                        </p:tgtEl>
                                        <p:attrNameLst>
                                          <p:attrName>r</p:attrName>
                                        </p:attrNameLst>
                                      </p:cBhvr>
                                    </p:animRot>
                                    <p:animRot by="1500000">
                                      <p:cBhvr>
                                        <p:cTn id="33"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p:bldP spid="3" grpId="0" animBg="1"/>
      <p:bldP spid="4" grpId="0"/>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EM* Spectrum</a:t>
            </a:r>
          </a:p>
        </p:txBody>
      </p:sp>
      <p:pic>
        <p:nvPicPr>
          <p:cNvPr id="12291" name="Picture 3" descr="AACHCLA0"/>
          <p:cNvPicPr>
            <a:picLocks noChangeAspect="1" noChangeArrowheads="1"/>
          </p:cNvPicPr>
          <p:nvPr/>
        </p:nvPicPr>
        <p:blipFill>
          <a:blip r:embed="rId2">
            <a:extLst>
              <a:ext uri="{28A0092B-C50C-407E-A947-70E740481C1C}">
                <a14:useLocalDpi xmlns:a14="http://schemas.microsoft.com/office/drawing/2010/main" val="0"/>
              </a:ext>
            </a:extLst>
          </a:blip>
          <a:srcRect t="1704" r="1886"/>
          <a:stretch>
            <a:fillRect/>
          </a:stretch>
        </p:blipFill>
        <p:spPr bwMode="auto">
          <a:xfrm>
            <a:off x="2751138" y="815975"/>
            <a:ext cx="6192837"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0" y="5972175"/>
            <a:ext cx="2792413" cy="592138"/>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a:solidFill>
                  <a:schemeClr val="tx2"/>
                </a:solidFill>
                <a:latin typeface="Comic Sans MS" pitchFamily="66" charset="0"/>
              </a:rPr>
              <a:t>*ElectroMagnetic</a:t>
            </a:r>
          </a:p>
        </p:txBody>
      </p:sp>
      <p:grpSp>
        <p:nvGrpSpPr>
          <p:cNvPr id="2" name="Group 8"/>
          <p:cNvGrpSpPr>
            <a:grpSpLocks/>
          </p:cNvGrpSpPr>
          <p:nvPr/>
        </p:nvGrpSpPr>
        <p:grpSpPr bwMode="auto">
          <a:xfrm>
            <a:off x="2566988" y="1011238"/>
            <a:ext cx="3849687" cy="2205037"/>
            <a:chOff x="1617" y="637"/>
            <a:chExt cx="2425" cy="1389"/>
          </a:xfrm>
        </p:grpSpPr>
        <p:sp>
          <p:nvSpPr>
            <p:cNvPr id="12295" name="Oval 5"/>
            <p:cNvSpPr>
              <a:spLocks noChangeArrowheads="1"/>
            </p:cNvSpPr>
            <p:nvPr/>
          </p:nvSpPr>
          <p:spPr bwMode="auto">
            <a:xfrm>
              <a:off x="3133" y="637"/>
              <a:ext cx="839" cy="707"/>
            </a:xfrm>
            <a:prstGeom prst="ellipse">
              <a:avLst/>
            </a:prstGeom>
            <a:noFill/>
            <a:ln w="63500">
              <a:solidFill>
                <a:srgbClr val="000066"/>
              </a:solidFill>
              <a:round/>
              <a:headEnd/>
              <a:tailEnd/>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12296" name="Text Box 6"/>
            <p:cNvSpPr txBox="1">
              <a:spLocks noChangeArrowheads="1"/>
            </p:cNvSpPr>
            <p:nvPr/>
          </p:nvSpPr>
          <p:spPr bwMode="auto">
            <a:xfrm>
              <a:off x="1617" y="1354"/>
              <a:ext cx="2425" cy="672"/>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000066"/>
                  </a:solidFill>
                  <a:latin typeface="Comic Sans MS" pitchFamily="66" charset="0"/>
                </a:rPr>
                <a:t>Microwaves are short radio waves</a:t>
              </a:r>
            </a:p>
          </p:txBody>
        </p:sp>
      </p:grpSp>
      <p:sp>
        <p:nvSpPr>
          <p:cNvPr id="12294" name="Rectangle 7"/>
          <p:cNvSpPr>
            <a:spLocks noChangeArrowheads="1"/>
          </p:cNvSpPr>
          <p:nvPr/>
        </p:nvSpPr>
        <p:spPr bwMode="auto">
          <a:xfrm>
            <a:off x="0" y="1230313"/>
            <a:ext cx="2855913" cy="28384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600">
                <a:solidFill>
                  <a:schemeClr val="tx2"/>
                </a:solidFill>
                <a:latin typeface="Comic Sans MS" pitchFamily="66" charset="0"/>
              </a:rPr>
              <a:t>High Energy </a:t>
            </a:r>
            <a:r>
              <a:rPr lang="en-US" altLang="en-US" sz="3600">
                <a:solidFill>
                  <a:schemeClr val="tx2"/>
                </a:solidFill>
                <a:latin typeface="Comic Sans MS" pitchFamily="66" charset="0"/>
                <a:sym typeface="Symbol" pitchFamily="18" charset="2"/>
              </a:rPr>
              <a:t> high frequency, short wavelength</a:t>
            </a:r>
            <a:r>
              <a:rPr lang="en-US" altLang="en-US" sz="3600">
                <a:solidFill>
                  <a:schemeClr val="tx2"/>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Timeline Of Observatories</a:t>
            </a:r>
          </a:p>
        </p:txBody>
      </p:sp>
      <p:sp>
        <p:nvSpPr>
          <p:cNvPr id="13315" name="Rectangle 3"/>
          <p:cNvSpPr>
            <a:spLocks noGrp="1" noChangeArrowheads="1"/>
          </p:cNvSpPr>
          <p:nvPr>
            <p:ph type="body" idx="1"/>
          </p:nvPr>
        </p:nvSpPr>
        <p:spPr>
          <a:xfrm>
            <a:off x="903288" y="1055688"/>
            <a:ext cx="7681912" cy="4191000"/>
          </a:xfrm>
          <a:effectLst>
            <a:outerShdw dist="38100" dir="8100000" algn="ctr" rotWithShape="0">
              <a:schemeClr val="bg2"/>
            </a:outerShdw>
          </a:effectLst>
        </p:spPr>
        <p:txBody>
          <a:bodyPr/>
          <a:lstStyle/>
          <a:p>
            <a:pPr eaLnBrk="1" hangingPunct="1"/>
            <a:r>
              <a:rPr lang="en-US" altLang="en-US" sz="2800" smtClean="0"/>
              <a:t>1609 First Telescope</a:t>
            </a:r>
          </a:p>
          <a:p>
            <a:pPr eaLnBrk="1" hangingPunct="1"/>
            <a:r>
              <a:rPr lang="en-US" altLang="en-US" sz="2800" smtClean="0"/>
              <a:t>1880 First Photos (of Orion Nebula)</a:t>
            </a:r>
          </a:p>
          <a:p>
            <a:pPr eaLnBrk="1" hangingPunct="1"/>
            <a:r>
              <a:rPr lang="en-US" altLang="en-US" sz="2800" smtClean="0"/>
              <a:t>1937 First Radio Telescope</a:t>
            </a:r>
          </a:p>
          <a:p>
            <a:pPr eaLnBrk="1" hangingPunct="1"/>
            <a:r>
              <a:rPr lang="en-US" altLang="en-US" sz="2800" smtClean="0"/>
              <a:t>1961 First Gamma-Ray Detection In Orbit</a:t>
            </a:r>
          </a:p>
          <a:p>
            <a:pPr eaLnBrk="1" hangingPunct="1"/>
            <a:r>
              <a:rPr lang="en-US" altLang="en-US" sz="2800" smtClean="0"/>
              <a:t>1965 First X-Ray Telescope In Orbit</a:t>
            </a:r>
          </a:p>
          <a:p>
            <a:pPr eaLnBrk="1" hangingPunct="1"/>
            <a:r>
              <a:rPr lang="en-US" altLang="en-US" sz="2800" smtClean="0"/>
              <a:t>1983 First Imaging IR Telescope In Orbit</a:t>
            </a:r>
          </a:p>
          <a:p>
            <a:pPr eaLnBrk="1" hangingPunct="1"/>
            <a:r>
              <a:rPr lang="en-US" altLang="en-US" sz="2800" smtClean="0"/>
              <a:t>1978 First Imaging X-Ray Observatory</a:t>
            </a:r>
          </a:p>
          <a:p>
            <a:pPr eaLnBrk="1" hangingPunct="1"/>
            <a:r>
              <a:rPr lang="en-US" altLang="en-US" sz="2800" smtClean="0"/>
              <a:t>1991 First Imaging </a:t>
            </a:r>
            <a:r>
              <a:rPr lang="en-US" altLang="en-US" sz="2800" smtClean="0">
                <a:sym typeface="Symbol" pitchFamily="18" charset="2"/>
              </a:rPr>
              <a:t></a:t>
            </a:r>
            <a:r>
              <a:rPr lang="en-US" altLang="en-US" sz="2800" smtClean="0"/>
              <a:t>-ray Observatory</a:t>
            </a:r>
          </a:p>
        </p:txBody>
      </p:sp>
      <p:sp>
        <p:nvSpPr>
          <p:cNvPr id="14340" name="Text Box 4"/>
          <p:cNvSpPr txBox="1">
            <a:spLocks noChangeArrowheads="1"/>
          </p:cNvSpPr>
          <p:nvPr/>
        </p:nvSpPr>
        <p:spPr bwMode="auto">
          <a:xfrm>
            <a:off x="0" y="58340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800">
                <a:solidFill>
                  <a:schemeClr val="tx1"/>
                </a:solidFill>
              </a:rPr>
              <a:t>Telescopic views of the universe are still very new!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Visible Sky</a:t>
            </a:r>
          </a:p>
        </p:txBody>
      </p:sp>
      <p:sp>
        <p:nvSpPr>
          <p:cNvPr id="14339"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stars, gas, &amp; dust</a:t>
            </a:r>
          </a:p>
        </p:txBody>
      </p:sp>
      <p:pic>
        <p:nvPicPr>
          <p:cNvPr id="14340" name="Picture 4" descr="mwvi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828800"/>
            <a:ext cx="81534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5"/>
          <p:cNvGrpSpPr>
            <a:grpSpLocks/>
          </p:cNvGrpSpPr>
          <p:nvPr/>
        </p:nvGrpSpPr>
        <p:grpSpPr bwMode="auto">
          <a:xfrm>
            <a:off x="2813050" y="1781175"/>
            <a:ext cx="6205538" cy="4230688"/>
            <a:chOff x="1851" y="1175"/>
            <a:chExt cx="3909" cy="2665"/>
          </a:xfrm>
        </p:grpSpPr>
        <p:grpSp>
          <p:nvGrpSpPr>
            <p:cNvPr id="14342" name="Group 14"/>
            <p:cNvGrpSpPr>
              <a:grpSpLocks/>
            </p:cNvGrpSpPr>
            <p:nvPr/>
          </p:nvGrpSpPr>
          <p:grpSpPr bwMode="auto">
            <a:xfrm>
              <a:off x="3408" y="3120"/>
              <a:ext cx="2064" cy="720"/>
              <a:chOff x="3408" y="3120"/>
              <a:chExt cx="2064" cy="720"/>
            </a:xfrm>
          </p:grpSpPr>
          <p:sp>
            <p:nvSpPr>
              <p:cNvPr id="14361" name="Text Box 5"/>
              <p:cNvSpPr txBox="1">
                <a:spLocks noChangeArrowheads="1"/>
              </p:cNvSpPr>
              <p:nvPr/>
            </p:nvSpPr>
            <p:spPr bwMode="auto">
              <a:xfrm>
                <a:off x="3408" y="3552"/>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Magellanic Clouds</a:t>
                </a:r>
              </a:p>
            </p:txBody>
          </p:sp>
          <p:sp>
            <p:nvSpPr>
              <p:cNvPr id="14362" name="Line 6"/>
              <p:cNvSpPr>
                <a:spLocks noChangeShapeType="1"/>
              </p:cNvSpPr>
              <p:nvPr/>
            </p:nvSpPr>
            <p:spPr bwMode="auto">
              <a:xfrm flipH="1" flipV="1">
                <a:off x="3936" y="3120"/>
                <a:ext cx="144"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3" name="Line 7"/>
              <p:cNvSpPr>
                <a:spLocks noChangeShapeType="1"/>
              </p:cNvSpPr>
              <p:nvPr/>
            </p:nvSpPr>
            <p:spPr bwMode="auto">
              <a:xfrm flipH="1" flipV="1">
                <a:off x="3600" y="3312"/>
                <a:ext cx="48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343" name="Group 13"/>
            <p:cNvGrpSpPr>
              <a:grpSpLocks/>
            </p:cNvGrpSpPr>
            <p:nvPr/>
          </p:nvGrpSpPr>
          <p:grpSpPr bwMode="auto">
            <a:xfrm>
              <a:off x="4548" y="2730"/>
              <a:ext cx="744" cy="630"/>
              <a:chOff x="4548" y="2730"/>
              <a:chExt cx="744" cy="630"/>
            </a:xfrm>
          </p:grpSpPr>
          <p:sp>
            <p:nvSpPr>
              <p:cNvPr id="14356" name="Line 8"/>
              <p:cNvSpPr>
                <a:spLocks noChangeShapeType="1"/>
              </p:cNvSpPr>
              <p:nvPr/>
            </p:nvSpPr>
            <p:spPr bwMode="auto">
              <a:xfrm flipV="1">
                <a:off x="4992" y="2730"/>
                <a:ext cx="99" cy="1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9"/>
              <p:cNvSpPr>
                <a:spLocks noChangeShapeType="1"/>
              </p:cNvSpPr>
              <p:nvPr/>
            </p:nvSpPr>
            <p:spPr bwMode="auto">
              <a:xfrm flipV="1">
                <a:off x="5001" y="2856"/>
                <a:ext cx="72" cy="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10"/>
              <p:cNvSpPr>
                <a:spLocks noChangeShapeType="1"/>
              </p:cNvSpPr>
              <p:nvPr/>
            </p:nvSpPr>
            <p:spPr bwMode="auto">
              <a:xfrm flipV="1">
                <a:off x="4875" y="2865"/>
                <a:ext cx="72" cy="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11"/>
              <p:cNvSpPr>
                <a:spLocks noChangeShapeType="1"/>
              </p:cNvSpPr>
              <p:nvPr/>
            </p:nvSpPr>
            <p:spPr bwMode="auto">
              <a:xfrm flipV="1">
                <a:off x="4863" y="2895"/>
                <a:ext cx="126" cy="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Text Box 12"/>
              <p:cNvSpPr txBox="1">
                <a:spLocks noChangeArrowheads="1"/>
              </p:cNvSpPr>
              <p:nvPr/>
            </p:nvSpPr>
            <p:spPr bwMode="auto">
              <a:xfrm>
                <a:off x="4548" y="3072"/>
                <a:ext cx="7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Orion</a:t>
                </a:r>
              </a:p>
            </p:txBody>
          </p:sp>
        </p:grpSp>
        <p:grpSp>
          <p:nvGrpSpPr>
            <p:cNvPr id="14344" name="Group 20"/>
            <p:cNvGrpSpPr>
              <a:grpSpLocks/>
            </p:cNvGrpSpPr>
            <p:nvPr/>
          </p:nvGrpSpPr>
          <p:grpSpPr bwMode="auto">
            <a:xfrm>
              <a:off x="1851" y="1734"/>
              <a:ext cx="549" cy="510"/>
              <a:chOff x="1851" y="1734"/>
              <a:chExt cx="549" cy="510"/>
            </a:xfrm>
          </p:grpSpPr>
          <p:sp>
            <p:nvSpPr>
              <p:cNvPr id="14354" name="Text Box 18"/>
              <p:cNvSpPr txBox="1">
                <a:spLocks noChangeArrowheads="1"/>
              </p:cNvSpPr>
              <p:nvPr/>
            </p:nvSpPr>
            <p:spPr bwMode="auto">
              <a:xfrm>
                <a:off x="1851" y="1734"/>
                <a:ext cx="5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Vega</a:t>
                </a:r>
              </a:p>
            </p:txBody>
          </p:sp>
          <p:sp>
            <p:nvSpPr>
              <p:cNvPr id="14355" name="Line 19"/>
              <p:cNvSpPr>
                <a:spLocks noChangeShapeType="1"/>
              </p:cNvSpPr>
              <p:nvPr/>
            </p:nvSpPr>
            <p:spPr bwMode="auto">
              <a:xfrm flipH="1">
                <a:off x="1887" y="2001"/>
                <a:ext cx="159" cy="24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345" name="Group 24"/>
            <p:cNvGrpSpPr>
              <a:grpSpLocks/>
            </p:cNvGrpSpPr>
            <p:nvPr/>
          </p:nvGrpSpPr>
          <p:grpSpPr bwMode="auto">
            <a:xfrm>
              <a:off x="2976" y="1701"/>
              <a:ext cx="836" cy="669"/>
              <a:chOff x="2976" y="1701"/>
              <a:chExt cx="836" cy="669"/>
            </a:xfrm>
          </p:grpSpPr>
          <p:sp>
            <p:nvSpPr>
              <p:cNvPr id="14352" name="Text Box 22"/>
              <p:cNvSpPr txBox="1">
                <a:spLocks noChangeArrowheads="1"/>
              </p:cNvSpPr>
              <p:nvPr/>
            </p:nvSpPr>
            <p:spPr bwMode="auto">
              <a:xfrm>
                <a:off x="3031" y="1701"/>
                <a:ext cx="7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Antares</a:t>
                </a:r>
              </a:p>
            </p:txBody>
          </p:sp>
          <p:sp>
            <p:nvSpPr>
              <p:cNvPr id="14353" name="Line 23"/>
              <p:cNvSpPr>
                <a:spLocks noChangeShapeType="1"/>
              </p:cNvSpPr>
              <p:nvPr/>
            </p:nvSpPr>
            <p:spPr bwMode="auto">
              <a:xfrm flipH="1">
                <a:off x="2976" y="1941"/>
                <a:ext cx="276" cy="4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346" name="Text Box 28"/>
            <p:cNvSpPr txBox="1">
              <a:spLocks noChangeArrowheads="1"/>
            </p:cNvSpPr>
            <p:nvPr/>
          </p:nvSpPr>
          <p:spPr bwMode="auto">
            <a:xfrm>
              <a:off x="4097" y="1558"/>
              <a:ext cx="7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Castor</a:t>
              </a:r>
            </a:p>
          </p:txBody>
        </p:sp>
        <p:sp>
          <p:nvSpPr>
            <p:cNvPr id="14347" name="Line 29"/>
            <p:cNvSpPr>
              <a:spLocks noChangeShapeType="1"/>
            </p:cNvSpPr>
            <p:nvPr/>
          </p:nvSpPr>
          <p:spPr bwMode="auto">
            <a:xfrm>
              <a:off x="4833" y="1445"/>
              <a:ext cx="247" cy="6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Text Box 31"/>
            <p:cNvSpPr txBox="1">
              <a:spLocks noChangeArrowheads="1"/>
            </p:cNvSpPr>
            <p:nvPr/>
          </p:nvSpPr>
          <p:spPr bwMode="auto">
            <a:xfrm>
              <a:off x="4446" y="1175"/>
              <a:ext cx="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Pollux</a:t>
              </a:r>
            </a:p>
          </p:txBody>
        </p:sp>
        <p:sp>
          <p:nvSpPr>
            <p:cNvPr id="14349" name="Line 32"/>
            <p:cNvSpPr>
              <a:spLocks noChangeShapeType="1"/>
            </p:cNvSpPr>
            <p:nvPr/>
          </p:nvSpPr>
          <p:spPr bwMode="auto">
            <a:xfrm>
              <a:off x="4613" y="1798"/>
              <a:ext cx="376" cy="2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Text Box 33"/>
            <p:cNvSpPr txBox="1">
              <a:spLocks noChangeArrowheads="1"/>
            </p:cNvSpPr>
            <p:nvPr/>
          </p:nvSpPr>
          <p:spPr bwMode="auto">
            <a:xfrm>
              <a:off x="4952" y="1661"/>
              <a:ext cx="8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Procyon</a:t>
              </a:r>
            </a:p>
          </p:txBody>
        </p:sp>
        <p:sp>
          <p:nvSpPr>
            <p:cNvPr id="14351" name="Line 34"/>
            <p:cNvSpPr>
              <a:spLocks noChangeShapeType="1"/>
            </p:cNvSpPr>
            <p:nvPr/>
          </p:nvSpPr>
          <p:spPr bwMode="auto">
            <a:xfrm>
              <a:off x="5385" y="1913"/>
              <a:ext cx="7" cy="4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Infrared Sky</a:t>
            </a:r>
          </a:p>
        </p:txBody>
      </p:sp>
      <p:sp>
        <p:nvSpPr>
          <p:cNvPr id="15363"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star formation &amp; solar system dust</a:t>
            </a:r>
          </a:p>
        </p:txBody>
      </p:sp>
      <p:pic>
        <p:nvPicPr>
          <p:cNvPr id="15364" name="Picture 4" descr="mwIRcir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828800"/>
            <a:ext cx="80264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2365375" y="2284413"/>
            <a:ext cx="5899150" cy="3352800"/>
            <a:chOff x="1536" y="1399"/>
            <a:chExt cx="3716" cy="2112"/>
          </a:xfrm>
        </p:grpSpPr>
        <p:grpSp>
          <p:nvGrpSpPr>
            <p:cNvPr id="15366" name="Group 9"/>
            <p:cNvGrpSpPr>
              <a:grpSpLocks/>
            </p:cNvGrpSpPr>
            <p:nvPr/>
          </p:nvGrpSpPr>
          <p:grpSpPr bwMode="auto">
            <a:xfrm>
              <a:off x="1536" y="1399"/>
              <a:ext cx="3716" cy="1783"/>
              <a:chOff x="1536" y="1399"/>
              <a:chExt cx="3716" cy="1783"/>
            </a:xfrm>
          </p:grpSpPr>
          <p:sp>
            <p:nvSpPr>
              <p:cNvPr id="15369" name="Text Box 5"/>
              <p:cNvSpPr txBox="1">
                <a:spLocks noChangeArrowheads="1"/>
              </p:cNvSpPr>
              <p:nvPr/>
            </p:nvSpPr>
            <p:spPr bwMode="auto">
              <a:xfrm>
                <a:off x="4018" y="2894"/>
                <a:ext cx="12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Orion Nebula</a:t>
                </a:r>
              </a:p>
            </p:txBody>
          </p:sp>
          <p:sp>
            <p:nvSpPr>
              <p:cNvPr id="15370" name="Line 6"/>
              <p:cNvSpPr>
                <a:spLocks noChangeShapeType="1"/>
              </p:cNvSpPr>
              <p:nvPr/>
            </p:nvSpPr>
            <p:spPr bwMode="auto">
              <a:xfrm flipV="1">
                <a:off x="4498" y="2729"/>
                <a:ext cx="453" cy="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Text Box 7"/>
              <p:cNvSpPr txBox="1">
                <a:spLocks noChangeArrowheads="1"/>
              </p:cNvSpPr>
              <p:nvPr/>
            </p:nvSpPr>
            <p:spPr bwMode="auto">
              <a:xfrm>
                <a:off x="1536" y="1399"/>
                <a:ext cx="16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Solar system dust</a:t>
                </a:r>
              </a:p>
            </p:txBody>
          </p:sp>
          <p:sp>
            <p:nvSpPr>
              <p:cNvPr id="15372" name="Line 8"/>
              <p:cNvSpPr>
                <a:spLocks noChangeShapeType="1"/>
              </p:cNvSpPr>
              <p:nvPr/>
            </p:nvSpPr>
            <p:spPr bwMode="auto">
              <a:xfrm>
                <a:off x="2743" y="1632"/>
                <a:ext cx="356" cy="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67" name="Text Box 10"/>
            <p:cNvSpPr txBox="1">
              <a:spLocks noChangeArrowheads="1"/>
            </p:cNvSpPr>
            <p:nvPr/>
          </p:nvSpPr>
          <p:spPr bwMode="auto">
            <a:xfrm>
              <a:off x="1811" y="3223"/>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5368" name="Line 11"/>
            <p:cNvSpPr>
              <a:spLocks noChangeShapeType="1"/>
            </p:cNvSpPr>
            <p:nvPr/>
          </p:nvSpPr>
          <p:spPr bwMode="auto">
            <a:xfrm flipV="1">
              <a:off x="3552" y="2949"/>
              <a:ext cx="384"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Radio Sky</a:t>
            </a:r>
          </a:p>
        </p:txBody>
      </p:sp>
      <p:sp>
        <p:nvSpPr>
          <p:cNvPr id="1638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atomic hydrogen &amp; warm gas</a:t>
            </a:r>
          </a:p>
        </p:txBody>
      </p:sp>
      <p:pic>
        <p:nvPicPr>
          <p:cNvPr id="16388" name="Picture 4" descr="mwra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8288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2660650" y="3024188"/>
            <a:ext cx="5853113" cy="2786062"/>
            <a:chOff x="1742" y="1852"/>
            <a:chExt cx="3687" cy="1755"/>
          </a:xfrm>
        </p:grpSpPr>
        <p:sp>
          <p:nvSpPr>
            <p:cNvPr id="16390" name="Text Box 5"/>
            <p:cNvSpPr txBox="1">
              <a:spLocks noChangeArrowheads="1"/>
            </p:cNvSpPr>
            <p:nvPr/>
          </p:nvSpPr>
          <p:spPr bwMode="auto">
            <a:xfrm>
              <a:off x="3716" y="1892"/>
              <a:ext cx="17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Nearby gas bubble</a:t>
              </a:r>
            </a:p>
          </p:txBody>
        </p:sp>
        <p:sp>
          <p:nvSpPr>
            <p:cNvPr id="16391" name="Line 6"/>
            <p:cNvSpPr>
              <a:spLocks noChangeShapeType="1"/>
            </p:cNvSpPr>
            <p:nvPr/>
          </p:nvSpPr>
          <p:spPr bwMode="auto">
            <a:xfrm flipH="1" flipV="1">
              <a:off x="2853" y="1852"/>
              <a:ext cx="849" cy="2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Text Box 9"/>
            <p:cNvSpPr txBox="1">
              <a:spLocks noChangeArrowheads="1"/>
            </p:cNvSpPr>
            <p:nvPr/>
          </p:nvSpPr>
          <p:spPr bwMode="auto">
            <a:xfrm>
              <a:off x="3908" y="3018"/>
              <a:ext cx="12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Orion Nebula</a:t>
              </a:r>
            </a:p>
          </p:txBody>
        </p:sp>
        <p:sp>
          <p:nvSpPr>
            <p:cNvPr id="16393" name="Line 10"/>
            <p:cNvSpPr>
              <a:spLocks noChangeShapeType="1"/>
            </p:cNvSpPr>
            <p:nvPr/>
          </p:nvSpPr>
          <p:spPr bwMode="auto">
            <a:xfrm flipV="1">
              <a:off x="4388" y="2853"/>
              <a:ext cx="426" cy="2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Text Box 13"/>
            <p:cNvSpPr txBox="1">
              <a:spLocks noChangeArrowheads="1"/>
            </p:cNvSpPr>
            <p:nvPr/>
          </p:nvSpPr>
          <p:spPr bwMode="auto">
            <a:xfrm>
              <a:off x="1742" y="3319"/>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6395" name="Line 14"/>
            <p:cNvSpPr>
              <a:spLocks noChangeShapeType="1"/>
            </p:cNvSpPr>
            <p:nvPr/>
          </p:nvSpPr>
          <p:spPr bwMode="auto">
            <a:xfrm flipV="1">
              <a:off x="3483" y="3045"/>
              <a:ext cx="384" cy="2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068" y="5669280"/>
            <a:ext cx="8055864"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Microwave Sky</a:t>
            </a:r>
          </a:p>
        </p:txBody>
      </p:sp>
      <p:sp>
        <p:nvSpPr>
          <p:cNvPr id="17411" name="Text Box 3"/>
          <p:cNvSpPr txBox="1">
            <a:spLocks noChangeArrowheads="1"/>
          </p:cNvSpPr>
          <p:nvPr/>
        </p:nvSpPr>
        <p:spPr bwMode="auto">
          <a:xfrm>
            <a:off x="0" y="914400"/>
            <a:ext cx="9144000" cy="731838"/>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chemeClr val="tx2"/>
                </a:solidFill>
                <a:latin typeface="Comic Sans MS" pitchFamily="66" charset="0"/>
              </a:rPr>
              <a:t>The Echo of the Big Bang</a:t>
            </a:r>
          </a:p>
        </p:txBody>
      </p:sp>
      <p:pic>
        <p:nvPicPr>
          <p:cNvPr id="17412" name="Picture 4" descr="C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828800"/>
            <a:ext cx="8056562"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935038" y="5578475"/>
            <a:ext cx="211137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ts val="1200"/>
              </a:spcBef>
              <a:buFontTx/>
              <a:buNone/>
            </a:pPr>
            <a:r>
              <a:rPr lang="en-US" altLang="en-US" sz="2400" dirty="0">
                <a:solidFill>
                  <a:schemeClr val="tx1"/>
                </a:solidFill>
                <a:latin typeface="Times New Roman" pitchFamily="18" charset="0"/>
              </a:rPr>
              <a:t>Red = warmish</a:t>
            </a:r>
          </a:p>
          <a:p>
            <a:pPr eaLnBrk="1" hangingPunct="1">
              <a:spcBef>
                <a:spcPts val="600"/>
              </a:spcBef>
              <a:buFontTx/>
              <a:buNone/>
            </a:pPr>
            <a:r>
              <a:rPr lang="en-US" altLang="en-US" sz="2400" dirty="0">
                <a:solidFill>
                  <a:schemeClr val="tx1"/>
                </a:solidFill>
                <a:latin typeface="Times New Roman" pitchFamily="18" charset="0"/>
              </a:rPr>
              <a:t>Blue = </a:t>
            </a:r>
            <a:r>
              <a:rPr lang="en-US" altLang="en-US" sz="2400" dirty="0" err="1">
                <a:solidFill>
                  <a:schemeClr val="tx1"/>
                </a:solidFill>
                <a:latin typeface="Times New Roman" pitchFamily="18" charset="0"/>
              </a:rPr>
              <a:t>coolish</a:t>
            </a:r>
            <a:endParaRPr lang="en-US" altLang="en-US" sz="2400" dirty="0">
              <a:solidFill>
                <a:schemeClr val="tx1"/>
              </a:solidFill>
              <a:latin typeface="Times New Roman" pitchFamily="18" charset="0"/>
            </a:endParaRPr>
          </a:p>
        </p:txBody>
      </p:sp>
      <p:grpSp>
        <p:nvGrpSpPr>
          <p:cNvPr id="2" name="Group 9"/>
          <p:cNvGrpSpPr>
            <a:grpSpLocks/>
          </p:cNvGrpSpPr>
          <p:nvPr/>
        </p:nvGrpSpPr>
        <p:grpSpPr bwMode="auto">
          <a:xfrm>
            <a:off x="2895601" y="5848350"/>
            <a:ext cx="5618163" cy="471487"/>
            <a:chOff x="1824" y="3530"/>
            <a:chExt cx="3539" cy="297"/>
          </a:xfrm>
        </p:grpSpPr>
        <p:sp>
          <p:nvSpPr>
            <p:cNvPr id="17415" name="Text Box 6"/>
            <p:cNvSpPr txBox="1">
              <a:spLocks noChangeArrowheads="1"/>
            </p:cNvSpPr>
            <p:nvPr/>
          </p:nvSpPr>
          <p:spPr bwMode="auto">
            <a:xfrm>
              <a:off x="2826" y="3539"/>
              <a:ext cx="2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2400">
                  <a:solidFill>
                    <a:schemeClr val="tx1"/>
                  </a:solidFill>
                  <a:latin typeface="Times New Roman" pitchFamily="18" charset="0"/>
                </a:rPr>
                <a:t>Differ by 1000ths of a degree!</a:t>
              </a:r>
            </a:p>
          </p:txBody>
        </p:sp>
        <p:sp>
          <p:nvSpPr>
            <p:cNvPr id="17416" name="Line 7"/>
            <p:cNvSpPr>
              <a:spLocks noChangeShapeType="1"/>
            </p:cNvSpPr>
            <p:nvPr/>
          </p:nvSpPr>
          <p:spPr bwMode="auto">
            <a:xfrm flipH="1" flipV="1">
              <a:off x="1836" y="3530"/>
              <a:ext cx="1030" cy="159"/>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17" name="Line 8"/>
            <p:cNvSpPr>
              <a:spLocks noChangeShapeType="1"/>
            </p:cNvSpPr>
            <p:nvPr/>
          </p:nvSpPr>
          <p:spPr bwMode="auto">
            <a:xfrm flipH="1">
              <a:off x="1824" y="3717"/>
              <a:ext cx="1056" cy="77"/>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731838"/>
          </a:xfrm>
          <a:effectLst>
            <a:outerShdw dist="38100" dir="8100000" algn="ctr" rotWithShape="0">
              <a:schemeClr val="bg2"/>
            </a:outerShdw>
          </a:effectLst>
        </p:spPr>
        <p:txBody>
          <a:bodyPr/>
          <a:lstStyle/>
          <a:p>
            <a:pPr eaLnBrk="1" hangingPunct="1"/>
            <a:r>
              <a:rPr lang="en-US" altLang="en-US" smtClean="0"/>
              <a:t>The X-Ray Sky</a:t>
            </a:r>
          </a:p>
        </p:txBody>
      </p:sp>
      <p:sp>
        <p:nvSpPr>
          <p:cNvPr id="18435"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z="3600" smtClean="0"/>
              <a:t>… very HOT gas halo</a:t>
            </a:r>
          </a:p>
        </p:txBody>
      </p:sp>
      <p:pic>
        <p:nvPicPr>
          <p:cNvPr id="18436" name="Picture 4" descr="mwxray"/>
          <p:cNvPicPr>
            <a:picLocks noChangeAspect="1" noChangeArrowheads="1"/>
          </p:cNvPicPr>
          <p:nvPr/>
        </p:nvPicPr>
        <p:blipFill>
          <a:blip r:embed="rId2">
            <a:extLst>
              <a:ext uri="{28A0092B-C50C-407E-A947-70E740481C1C}">
                <a14:useLocalDpi xmlns:a14="http://schemas.microsoft.com/office/drawing/2010/main" val="0"/>
              </a:ext>
            </a:extLst>
          </a:blip>
          <a:srcRect b="1134"/>
          <a:stretch>
            <a:fillRect/>
          </a:stretch>
        </p:blipFill>
        <p:spPr bwMode="auto">
          <a:xfrm>
            <a:off x="381000" y="1828800"/>
            <a:ext cx="8382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0" y="1830388"/>
            <a:ext cx="8751888" cy="3954462"/>
            <a:chOff x="0" y="1830828"/>
            <a:chExt cx="8752582" cy="3954641"/>
          </a:xfrm>
        </p:grpSpPr>
        <p:sp>
          <p:nvSpPr>
            <p:cNvPr id="18438" name="Text Box 5"/>
            <p:cNvSpPr txBox="1">
              <a:spLocks noChangeArrowheads="1"/>
            </p:cNvSpPr>
            <p:nvPr/>
          </p:nvSpPr>
          <p:spPr bwMode="auto">
            <a:xfrm>
              <a:off x="380822" y="1830828"/>
              <a:ext cx="35258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Red = low energy</a:t>
              </a:r>
            </a:p>
            <a:p>
              <a:pPr eaLnBrk="1" hangingPunct="1">
                <a:lnSpc>
                  <a:spcPct val="50000"/>
                </a:lnSpc>
                <a:spcBef>
                  <a:spcPct val="50000"/>
                </a:spcBef>
                <a:buFontTx/>
                <a:buNone/>
              </a:pPr>
              <a:r>
                <a:rPr lang="en-US" altLang="en-US" sz="2400">
                  <a:solidFill>
                    <a:schemeClr val="tx1"/>
                  </a:solidFill>
                  <a:latin typeface="Times New Roman" pitchFamily="18" charset="0"/>
                </a:rPr>
                <a:t>Green = moderate energy</a:t>
              </a:r>
            </a:p>
            <a:p>
              <a:pPr eaLnBrk="1" hangingPunct="1">
                <a:lnSpc>
                  <a:spcPct val="50000"/>
                </a:lnSpc>
                <a:spcBef>
                  <a:spcPct val="50000"/>
                </a:spcBef>
                <a:buFontTx/>
                <a:buNone/>
              </a:pPr>
              <a:r>
                <a:rPr lang="en-US" altLang="en-US" sz="2400">
                  <a:solidFill>
                    <a:schemeClr val="tx1"/>
                  </a:solidFill>
                  <a:latin typeface="Times New Roman" pitchFamily="18" charset="0"/>
                </a:rPr>
                <a:t>Blue = high energy</a:t>
              </a:r>
            </a:p>
          </p:txBody>
        </p:sp>
        <p:sp>
          <p:nvSpPr>
            <p:cNvPr id="18439" name="Text Box 6"/>
            <p:cNvSpPr txBox="1">
              <a:spLocks noChangeArrowheads="1"/>
            </p:cNvSpPr>
            <p:nvPr/>
          </p:nvSpPr>
          <p:spPr bwMode="auto">
            <a:xfrm>
              <a:off x="5160069" y="3086585"/>
              <a:ext cx="3592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Supernova remnant kyr old</a:t>
              </a:r>
            </a:p>
          </p:txBody>
        </p:sp>
        <p:sp>
          <p:nvSpPr>
            <p:cNvPr id="18440" name="Text Box 7"/>
            <p:cNvSpPr txBox="1">
              <a:spLocks noChangeArrowheads="1"/>
            </p:cNvSpPr>
            <p:nvPr/>
          </p:nvSpPr>
          <p:spPr bwMode="auto">
            <a:xfrm>
              <a:off x="0" y="4476676"/>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Black hole candidate in Cygnus</a:t>
              </a:r>
            </a:p>
          </p:txBody>
        </p:sp>
        <p:sp>
          <p:nvSpPr>
            <p:cNvPr id="18441" name="Line 8"/>
            <p:cNvSpPr>
              <a:spLocks noChangeShapeType="1"/>
            </p:cNvSpPr>
            <p:nvPr/>
          </p:nvSpPr>
          <p:spPr bwMode="auto">
            <a:xfrm flipV="1">
              <a:off x="2082085" y="4181222"/>
              <a:ext cx="544513" cy="347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Text Box 9"/>
            <p:cNvSpPr txBox="1">
              <a:spLocks noChangeArrowheads="1"/>
            </p:cNvSpPr>
            <p:nvPr/>
          </p:nvSpPr>
          <p:spPr bwMode="auto">
            <a:xfrm>
              <a:off x="2890481" y="5328269"/>
              <a:ext cx="354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chemeClr val="tx1"/>
                  </a:solidFill>
                  <a:latin typeface="Times New Roman" pitchFamily="18" charset="0"/>
                </a:rPr>
                <a:t>Large Magellanic Cloud</a:t>
              </a:r>
            </a:p>
          </p:txBody>
        </p:sp>
        <p:sp>
          <p:nvSpPr>
            <p:cNvPr id="18443" name="Line 10"/>
            <p:cNvSpPr>
              <a:spLocks noChangeShapeType="1"/>
            </p:cNvSpPr>
            <p:nvPr/>
          </p:nvSpPr>
          <p:spPr bwMode="auto">
            <a:xfrm>
              <a:off x="6225482" y="3487150"/>
              <a:ext cx="654050" cy="371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11"/>
            <p:cNvSpPr>
              <a:spLocks noChangeShapeType="1"/>
            </p:cNvSpPr>
            <p:nvPr/>
          </p:nvSpPr>
          <p:spPr bwMode="auto">
            <a:xfrm flipV="1">
              <a:off x="4724400" y="4848151"/>
              <a:ext cx="1524000" cy="542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731838"/>
          </a:xfrm>
          <a:effectLst>
            <a:outerShdw dist="38100" dir="8100000" algn="ctr" rotWithShape="0">
              <a:schemeClr val="bg2"/>
            </a:outerShdw>
          </a:effectLst>
        </p:spPr>
        <p:txBody>
          <a:bodyPr/>
          <a:lstStyle/>
          <a:p>
            <a:pPr eaLnBrk="1" hangingPunct="1"/>
            <a:r>
              <a:rPr lang="en-US" altLang="en-US" smtClean="0"/>
              <a:t>The </a:t>
            </a:r>
            <a:r>
              <a:rPr lang="en-US" altLang="en-US" smtClean="0">
                <a:sym typeface="Symbol" pitchFamily="18" charset="2"/>
              </a:rPr>
              <a:t></a:t>
            </a:r>
            <a:r>
              <a:rPr lang="en-US" altLang="en-US" smtClean="0"/>
              <a:t>-Ray Sky</a:t>
            </a:r>
          </a:p>
        </p:txBody>
      </p:sp>
      <p:sp>
        <p:nvSpPr>
          <p:cNvPr id="19459"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 extremely energetic events</a:t>
            </a:r>
          </a:p>
        </p:txBody>
      </p:sp>
      <p:pic>
        <p:nvPicPr>
          <p:cNvPr id="19460" name="Picture 6" descr="mwallgam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828800"/>
            <a:ext cx="78962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txBox="1">
            <a:spLocks noChangeArrowheads="1"/>
          </p:cNvSpPr>
          <p:nvPr/>
        </p:nvSpPr>
        <p:spPr bwMode="auto">
          <a:xfrm>
            <a:off x="0" y="5850392"/>
            <a:ext cx="9144000" cy="4572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200"/>
              <a:t>Stellar collisions, stars falling into black holes, stars exploding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nchorCtr="1"/>
          <a:lstStyle/>
          <a:p>
            <a:pPr eaLnBrk="1" hangingPunct="1"/>
            <a:r>
              <a:rPr lang="en-US" altLang="en-US" smtClean="0"/>
              <a:t>Starlight and Grace</a:t>
            </a:r>
          </a:p>
        </p:txBody>
      </p:sp>
      <p:sp>
        <p:nvSpPr>
          <p:cNvPr id="3075" name="Text Box 8"/>
          <p:cNvSpPr txBox="1">
            <a:spLocks noChangeArrowheads="1"/>
          </p:cNvSpPr>
          <p:nvPr/>
        </p:nvSpPr>
        <p:spPr bwMode="auto">
          <a:xfrm>
            <a:off x="0" y="931863"/>
            <a:ext cx="9144000" cy="49657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tabLst>
                <a:tab pos="404813" algn="l"/>
              </a:tabLst>
              <a:defRPr sz="3200">
                <a:solidFill>
                  <a:schemeClr val="tx2"/>
                </a:solidFill>
                <a:latin typeface="Comic Sans MS" pitchFamily="66" charset="0"/>
              </a:defRPr>
            </a:lvl1pPr>
            <a:lvl2pPr marL="742950" indent="-285750" eaLnBrk="0" hangingPunct="0">
              <a:spcBef>
                <a:spcPct val="20000"/>
              </a:spcBef>
              <a:buFont typeface="Wingdings" pitchFamily="2" charset="2"/>
              <a:buChar char="¶"/>
              <a:tabLst>
                <a:tab pos="404813" algn="l"/>
              </a:tabLst>
              <a:defRPr sz="2800">
                <a:solidFill>
                  <a:schemeClr val="tx2"/>
                </a:solidFill>
                <a:latin typeface="Comic Sans MS" pitchFamily="66" charset="0"/>
              </a:defRPr>
            </a:lvl2pPr>
            <a:lvl3pPr marL="1143000" indent="-228600" eaLnBrk="0" hangingPunct="0">
              <a:spcBef>
                <a:spcPct val="20000"/>
              </a:spcBef>
              <a:buFont typeface="Webdings" pitchFamily="18" charset="2"/>
              <a:buChar char="þ"/>
              <a:tabLst>
                <a:tab pos="404813" algn="l"/>
              </a:tabLst>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tabLst>
                <a:tab pos="404813" algn="l"/>
              </a:tabLst>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tabLst>
                <a:tab pos="404813" algn="l"/>
              </a:tabLst>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tabLst>
                <a:tab pos="404813" algn="l"/>
              </a:tabLst>
              <a:defRPr sz="2000">
                <a:solidFill>
                  <a:schemeClr val="tx2"/>
                </a:solidFill>
                <a:latin typeface="Comic Sans MS" pitchFamily="66" charset="0"/>
              </a:defRPr>
            </a:lvl9pPr>
          </a:lstStyle>
          <a:p>
            <a:pPr algn="ctr" eaLnBrk="1" hangingPunct="1">
              <a:spcBef>
                <a:spcPct val="0"/>
              </a:spcBef>
              <a:buFontTx/>
              <a:buNone/>
            </a:pPr>
            <a:r>
              <a:rPr lang="en-US" altLang="en-US"/>
              <a:t>“Through the Word</a:t>
            </a:r>
          </a:p>
          <a:p>
            <a:pPr algn="ctr" eaLnBrk="1" hangingPunct="1">
              <a:spcBef>
                <a:spcPct val="0"/>
              </a:spcBef>
              <a:buFontTx/>
              <a:buNone/>
            </a:pPr>
            <a:r>
              <a:rPr lang="en-US" altLang="en-US"/>
              <a:t>all things came into being,</a:t>
            </a:r>
          </a:p>
          <a:p>
            <a:pPr algn="ctr" eaLnBrk="1" hangingPunct="1">
              <a:spcBef>
                <a:spcPct val="0"/>
              </a:spcBef>
              <a:buFontTx/>
              <a:buNone/>
            </a:pPr>
            <a:r>
              <a:rPr lang="en-US" altLang="en-US"/>
              <a:t>and apart form the Word</a:t>
            </a:r>
          </a:p>
          <a:p>
            <a:pPr algn="ctr" eaLnBrk="1" hangingPunct="1">
              <a:spcBef>
                <a:spcPct val="0"/>
              </a:spcBef>
              <a:buFontTx/>
              <a:buNone/>
            </a:pPr>
            <a:r>
              <a:rPr lang="en-US" altLang="en-US"/>
              <a:t>nothing came into being</a:t>
            </a:r>
          </a:p>
          <a:p>
            <a:pPr algn="ctr" eaLnBrk="1" hangingPunct="1">
              <a:spcBef>
                <a:spcPct val="0"/>
              </a:spcBef>
              <a:buFontTx/>
              <a:buNone/>
            </a:pPr>
            <a:r>
              <a:rPr lang="en-US" altLang="en-US"/>
              <a:t>that has come into being.</a:t>
            </a:r>
          </a:p>
          <a:p>
            <a:pPr algn="ctr" eaLnBrk="1" hangingPunct="1">
              <a:spcBef>
                <a:spcPct val="0"/>
              </a:spcBef>
              <a:buFontTx/>
              <a:buNone/>
            </a:pPr>
            <a:r>
              <a:rPr lang="en-US" altLang="en-US"/>
              <a:t>In the Word was life,</a:t>
            </a:r>
          </a:p>
          <a:p>
            <a:pPr algn="ctr" eaLnBrk="1" hangingPunct="1">
              <a:spcBef>
                <a:spcPct val="0"/>
              </a:spcBef>
              <a:buFontTx/>
              <a:buNone/>
            </a:pPr>
            <a:r>
              <a:rPr lang="en-US" altLang="en-US"/>
              <a:t>and that life was humanity’s light –</a:t>
            </a:r>
          </a:p>
          <a:p>
            <a:pPr algn="ctr" eaLnBrk="1" hangingPunct="1">
              <a:spcBef>
                <a:spcPct val="0"/>
              </a:spcBef>
              <a:buFontTx/>
              <a:buNone/>
            </a:pPr>
            <a:r>
              <a:rPr lang="en-US" altLang="en-US"/>
              <a:t>a Light that shines in the darkness,</a:t>
            </a:r>
          </a:p>
          <a:p>
            <a:pPr algn="ctr" eaLnBrk="1" hangingPunct="1">
              <a:spcBef>
                <a:spcPct val="0"/>
              </a:spcBef>
              <a:buFontTx/>
              <a:buNone/>
            </a:pPr>
            <a:r>
              <a:rPr lang="en-US" altLang="en-US"/>
              <a:t>a Light that the darkness has never overtaken.”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dirty="0" smtClean="0"/>
              <a:t>The Breadth of God’s Grace</a:t>
            </a:r>
          </a:p>
        </p:txBody>
      </p:sp>
      <p:sp>
        <p:nvSpPr>
          <p:cNvPr id="36867" name="Rectangle 5"/>
          <p:cNvSpPr>
            <a:spLocks noChangeArrowheads="1"/>
          </p:cNvSpPr>
          <p:nvPr/>
        </p:nvSpPr>
        <p:spPr bwMode="auto">
          <a:xfrm>
            <a:off x="0" y="1171575"/>
            <a:ext cx="9144000" cy="4576763"/>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22250"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r>
              <a:rPr lang="en-US" altLang="en-US" dirty="0">
                <a:cs typeface="Times New Roman" pitchFamily="18" charset="0"/>
              </a:rPr>
              <a:t>“May Christ dwell in your hearts through faith, so that you , being rooted and grounded in love, will be able to grasp fully the breadth, length, height and depth of Christ’s love and, with all God’s holy ones, experience this love that surpasses all understanding, so that you may be filled with all the fullness of God. ”</a:t>
            </a:r>
          </a:p>
          <a:p>
            <a:pPr algn="ctr" eaLnBrk="1" hangingPunct="1"/>
            <a:r>
              <a:rPr lang="en-US" altLang="en-US" sz="2400" dirty="0">
                <a:cs typeface="Times New Roman" pitchFamily="18" charset="0"/>
              </a:rPr>
              <a:t>Ephesians 3:18-19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Depth Of The Spectrum</a:t>
            </a:r>
          </a:p>
        </p:txBody>
      </p:sp>
      <p:pic>
        <p:nvPicPr>
          <p:cNvPr id="20483" name="Picture 4" descr="F0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063625"/>
            <a:ext cx="8026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Grp="1" noChangeArrowheads="1"/>
          </p:cNvSpPr>
          <p:nvPr>
            <p:ph type="body" idx="1"/>
          </p:nvPr>
        </p:nvSpPr>
        <p:spPr>
          <a:xfrm>
            <a:off x="490538" y="973138"/>
            <a:ext cx="8162925" cy="654050"/>
          </a:xfrm>
          <a:effectLst>
            <a:outerShdw dist="38100" dir="8100000" algn="ctr" rotWithShape="0">
              <a:schemeClr val="bg2"/>
            </a:outerShdw>
          </a:effectLst>
        </p:spPr>
        <p:txBody>
          <a:bodyPr/>
          <a:lstStyle/>
          <a:p>
            <a:pPr algn="ctr" eaLnBrk="1" hangingPunct="1"/>
            <a:r>
              <a:rPr lang="en-US" altLang="en-US" smtClean="0"/>
              <a:t>Bright and Dark Lines Appear In Spectra</a:t>
            </a:r>
          </a:p>
        </p:txBody>
      </p:sp>
      <p:sp>
        <p:nvSpPr>
          <p:cNvPr id="13317" name="Text Box 5"/>
          <p:cNvSpPr txBox="1">
            <a:spLocks noChangeArrowheads="1"/>
          </p:cNvSpPr>
          <p:nvPr/>
        </p:nvSpPr>
        <p:spPr bwMode="auto">
          <a:xfrm>
            <a:off x="5427663" y="2535238"/>
            <a:ext cx="3135312" cy="11874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Absorption Spectrum: Opaque object seen through cloud of gas.</a:t>
            </a:r>
          </a:p>
        </p:txBody>
      </p:sp>
      <p:sp>
        <p:nvSpPr>
          <p:cNvPr id="13319" name="Text Box 7"/>
          <p:cNvSpPr txBox="1">
            <a:spLocks noChangeArrowheads="1"/>
          </p:cNvSpPr>
          <p:nvPr/>
        </p:nvSpPr>
        <p:spPr bwMode="auto">
          <a:xfrm>
            <a:off x="4352925" y="5541963"/>
            <a:ext cx="3222625" cy="822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Emission Spectrum: Glowing cloud of gas.</a:t>
            </a:r>
          </a:p>
        </p:txBody>
      </p:sp>
      <p:sp>
        <p:nvSpPr>
          <p:cNvPr id="13320" name="Text Box 8"/>
          <p:cNvSpPr txBox="1">
            <a:spLocks noChangeArrowheads="1"/>
          </p:cNvSpPr>
          <p:nvPr/>
        </p:nvSpPr>
        <p:spPr bwMode="auto">
          <a:xfrm>
            <a:off x="392113" y="5530850"/>
            <a:ext cx="3222625"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400">
                <a:solidFill>
                  <a:schemeClr val="tx1"/>
                </a:solidFill>
                <a:latin typeface="Times New Roman" pitchFamily="18" charset="0"/>
              </a:rPr>
              <a:t>Continuous Spectrum: Glowing opaque object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500" fill="hold"/>
                                        <p:tgtEl>
                                          <p:spTgt spid="13320"/>
                                        </p:tgtEl>
                                        <p:attrNameLst>
                                          <p:attrName>ppt_x</p:attrName>
                                        </p:attrNameLst>
                                      </p:cBhvr>
                                      <p:tavLst>
                                        <p:tav tm="0">
                                          <p:val>
                                            <p:strVal val="1+#ppt_w/2"/>
                                          </p:val>
                                        </p:tav>
                                        <p:tav tm="100000">
                                          <p:val>
                                            <p:strVal val="#ppt_x"/>
                                          </p:val>
                                        </p:tav>
                                      </p:tavLst>
                                    </p:anim>
                                    <p:anim calcmode="lin" valueType="num">
                                      <p:cBhvr additive="base">
                                        <p:cTn id="8"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0-#ppt_w/2"/>
                                          </p:val>
                                        </p:tav>
                                        <p:tav tm="100000">
                                          <p:val>
                                            <p:strVal val="#ppt_x"/>
                                          </p:val>
                                        </p:tav>
                                      </p:tavLst>
                                    </p:anim>
                                    <p:anim calcmode="lin" valueType="num">
                                      <p:cBhvr additive="base">
                                        <p:cTn id="14"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ppt_x"/>
                                          </p:val>
                                        </p:tav>
                                        <p:tav tm="100000">
                                          <p:val>
                                            <p:strVal val="#ppt_x"/>
                                          </p:val>
                                        </p:tav>
                                      </p:tavLst>
                                    </p:anim>
                                    <p:anim calcmode="lin" valueType="num">
                                      <p:cBhvr additive="base">
                                        <p:cTn id="20" dur="500" fill="hold"/>
                                        <p:tgtEl>
                                          <p:spTgt spid="133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autoUpdateAnimBg="0"/>
      <p:bldP spid="13319" grpId="0" animBg="1" autoUpdateAnimBg="0"/>
      <p:bldP spid="1332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Spectral Lines</a:t>
            </a:r>
          </a:p>
        </p:txBody>
      </p:sp>
      <p:sp>
        <p:nvSpPr>
          <p:cNvPr id="2150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lIns="9144" rIns="9144"/>
          <a:lstStyle/>
          <a:p>
            <a:pPr algn="ctr" eaLnBrk="1" hangingPunct="1"/>
            <a:r>
              <a:rPr lang="en-US" altLang="en-US" sz="2800" smtClean="0"/>
              <a:t>Each Element Emits Unique Set of Lines</a:t>
            </a:r>
          </a:p>
        </p:txBody>
      </p:sp>
      <p:pic>
        <p:nvPicPr>
          <p:cNvPr id="21508" name="Picture 9" descr="AACHCL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81150"/>
            <a:ext cx="748982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5603" name="Rectangle 3"/>
          <p:cNvSpPr>
            <a:spLocks noGrp="1" noChangeArrowheads="1"/>
          </p:cNvSpPr>
          <p:nvPr>
            <p:ph type="body" idx="1"/>
          </p:nvPr>
        </p:nvSpPr>
        <p:spPr>
          <a:xfrm>
            <a:off x="0" y="1654175"/>
            <a:ext cx="3562350" cy="2546350"/>
          </a:xfrm>
          <a:effectLst>
            <a:outerShdw dist="38100" dir="8100000" algn="ctr" rotWithShape="0">
              <a:schemeClr val="bg2"/>
            </a:outerShdw>
          </a:effectLst>
        </p:spPr>
        <p:txBody>
          <a:bodyPr/>
          <a:lstStyle/>
          <a:p>
            <a:pPr marL="0" indent="0" algn="ctr" eaLnBrk="1" hangingPunct="1"/>
            <a:r>
              <a:rPr lang="en-US" altLang="en-US" sz="3600" dirty="0" smtClean="0"/>
              <a:t>Early spectra catalogued &amp; analyzed mostly by women!</a:t>
            </a:r>
          </a:p>
        </p:txBody>
      </p:sp>
      <p:pic>
        <p:nvPicPr>
          <p:cNvPr id="25604" name="Picture 15" descr="AACHDH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863" y="881063"/>
            <a:ext cx="56721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16"/>
          <p:cNvSpPr>
            <a:spLocks noChangeArrowheads="1"/>
          </p:cNvSpPr>
          <p:nvPr/>
        </p:nvSpPr>
        <p:spPr bwMode="auto">
          <a:xfrm>
            <a:off x="0" y="5083175"/>
            <a:ext cx="9144000" cy="6667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Font typeface="Wingdings 2" pitchFamily="18" charset="2"/>
              <a:buNone/>
            </a:pPr>
            <a:r>
              <a:rPr lang="en-US" altLang="en-US" sz="3200" dirty="0">
                <a:latin typeface="Comic Sans MS" pitchFamily="66" charset="0"/>
              </a:rPr>
              <a:t>At Harvard College Observatory</a:t>
            </a:r>
          </a:p>
        </p:txBody>
      </p:sp>
      <p:sp>
        <p:nvSpPr>
          <p:cNvPr id="6" name="Rectangle 16"/>
          <p:cNvSpPr>
            <a:spLocks noChangeArrowheads="1"/>
          </p:cNvSpPr>
          <p:nvPr/>
        </p:nvSpPr>
        <p:spPr bwMode="auto">
          <a:xfrm>
            <a:off x="0" y="5990317"/>
            <a:ext cx="9144000" cy="6667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ts val="0"/>
              </a:spcBef>
              <a:buFont typeface="Wingdings 2" pitchFamily="18" charset="2"/>
              <a:buNone/>
            </a:pPr>
            <a:r>
              <a:rPr lang="en-US" altLang="en-US" dirty="0" smtClean="0">
                <a:latin typeface="Comic Sans MS" pitchFamily="66" charset="0"/>
              </a:rPr>
              <a:t> </a:t>
            </a:r>
            <a:r>
              <a:rPr lang="en-US" altLang="en-US" dirty="0" err="1" smtClean="0">
                <a:latin typeface="Comic Sans MS" pitchFamily="66" charset="0"/>
              </a:rPr>
              <a:t>Dava</a:t>
            </a:r>
            <a:r>
              <a:rPr lang="en-US" altLang="en-US" dirty="0" smtClean="0">
                <a:latin typeface="Comic Sans MS" pitchFamily="66" charset="0"/>
              </a:rPr>
              <a:t> Sobel, </a:t>
            </a:r>
            <a:r>
              <a:rPr lang="en-US" altLang="en-US" i="1" dirty="0">
                <a:latin typeface="Comic Sans MS" pitchFamily="66" charset="0"/>
              </a:rPr>
              <a:t>The Glass </a:t>
            </a:r>
            <a:r>
              <a:rPr lang="en-US" altLang="en-US" i="1" dirty="0" smtClean="0">
                <a:latin typeface="Comic Sans MS" pitchFamily="66" charset="0"/>
              </a:rPr>
              <a:t>Universe  </a:t>
            </a:r>
            <a:r>
              <a:rPr lang="en-US" altLang="en-US" dirty="0" smtClean="0">
                <a:latin typeface="Comic Sans MS" pitchFamily="66" charset="0"/>
              </a:rPr>
              <a:t>(New York: Viking) </a:t>
            </a:r>
            <a:endParaRPr lang="en-US" altLang="en-US"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6627" name="Rectangle 1027"/>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The Solar Spectrum</a:t>
            </a:r>
          </a:p>
        </p:txBody>
      </p:sp>
      <p:pic>
        <p:nvPicPr>
          <p:cNvPr id="26628" name="Picture 1028" descr="AACHCL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9" y="1474334"/>
            <a:ext cx="9029142" cy="538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7651"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The Spectrum Of the Sun (5800 °C)</a:t>
            </a:r>
          </a:p>
          <a:p>
            <a:pPr algn="ctr" eaLnBrk="1" hangingPunct="1"/>
            <a:endParaRPr lang="en-US" altLang="en-US" smtClean="0"/>
          </a:p>
        </p:txBody>
      </p:sp>
      <p:pic>
        <p:nvPicPr>
          <p:cNvPr id="27652" name="Picture 14" descr="plotsChar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600200"/>
            <a:ext cx="74961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2058988" y="3990975"/>
            <a:ext cx="5160962" cy="1763713"/>
            <a:chOff x="1330" y="2427"/>
            <a:chExt cx="3251" cy="1111"/>
          </a:xfrm>
        </p:grpSpPr>
        <p:grpSp>
          <p:nvGrpSpPr>
            <p:cNvPr id="27654" name="Group 16"/>
            <p:cNvGrpSpPr>
              <a:grpSpLocks/>
            </p:cNvGrpSpPr>
            <p:nvPr/>
          </p:nvGrpSpPr>
          <p:grpSpPr bwMode="auto">
            <a:xfrm>
              <a:off x="2839" y="2427"/>
              <a:ext cx="1742" cy="617"/>
              <a:chOff x="2839" y="2427"/>
              <a:chExt cx="1742" cy="617"/>
            </a:xfrm>
          </p:grpSpPr>
          <p:sp>
            <p:nvSpPr>
              <p:cNvPr id="27658" name="Text Box 17"/>
              <p:cNvSpPr txBox="1">
                <a:spLocks noChangeArrowheads="1"/>
              </p:cNvSpPr>
              <p:nvPr/>
            </p:nvSpPr>
            <p:spPr bwMode="auto">
              <a:xfrm>
                <a:off x="2839" y="2756"/>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rgbClr val="000000"/>
                    </a:solidFill>
                    <a:latin typeface="Times New Roman" pitchFamily="18" charset="0"/>
                  </a:rPr>
                  <a:t>Hydrogen Line</a:t>
                </a:r>
              </a:p>
            </p:txBody>
          </p:sp>
          <p:sp>
            <p:nvSpPr>
              <p:cNvPr id="27659" name="Line 18"/>
              <p:cNvSpPr>
                <a:spLocks noChangeShapeType="1"/>
              </p:cNvSpPr>
              <p:nvPr/>
            </p:nvSpPr>
            <p:spPr bwMode="auto">
              <a:xfrm flipV="1">
                <a:off x="3744" y="2427"/>
                <a:ext cx="837" cy="371"/>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nvGrpSpPr>
            <p:cNvPr id="27655" name="Group 19"/>
            <p:cNvGrpSpPr>
              <a:grpSpLocks/>
            </p:cNvGrpSpPr>
            <p:nvPr/>
          </p:nvGrpSpPr>
          <p:grpSpPr bwMode="auto">
            <a:xfrm>
              <a:off x="1330" y="3235"/>
              <a:ext cx="2126" cy="303"/>
              <a:chOff x="1330" y="3235"/>
              <a:chExt cx="2126" cy="303"/>
            </a:xfrm>
          </p:grpSpPr>
          <p:sp>
            <p:nvSpPr>
              <p:cNvPr id="27656" name="Line 20"/>
              <p:cNvSpPr>
                <a:spLocks noChangeShapeType="1"/>
              </p:cNvSpPr>
              <p:nvPr/>
            </p:nvSpPr>
            <p:spPr bwMode="auto">
              <a:xfrm flipH="1" flipV="1">
                <a:off x="1330" y="3235"/>
                <a:ext cx="630" cy="124"/>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7657" name="Text Box 21"/>
              <p:cNvSpPr txBox="1">
                <a:spLocks noChangeArrowheads="1"/>
              </p:cNvSpPr>
              <p:nvPr/>
            </p:nvSpPr>
            <p:spPr bwMode="auto">
              <a:xfrm>
                <a:off x="1947" y="3250"/>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rgbClr val="000000"/>
                    </a:solidFill>
                    <a:latin typeface="Times New Roman" pitchFamily="18" charset="0"/>
                  </a:rPr>
                  <a:t>Calcium Lines</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Stars</a:t>
            </a:r>
          </a:p>
        </p:txBody>
      </p:sp>
      <p:sp>
        <p:nvSpPr>
          <p:cNvPr id="28675"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The Spectrum Of Thuban (9800 °C)</a:t>
            </a:r>
          </a:p>
        </p:txBody>
      </p:sp>
      <p:pic>
        <p:nvPicPr>
          <p:cNvPr id="28676" name="Picture 4" descr="alp_draChar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600200"/>
            <a:ext cx="749617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022475" y="3263900"/>
            <a:ext cx="5357813" cy="2571750"/>
            <a:chOff x="1274" y="2056"/>
            <a:chExt cx="3375" cy="1620"/>
          </a:xfrm>
        </p:grpSpPr>
        <p:grpSp>
          <p:nvGrpSpPr>
            <p:cNvPr id="28678" name="Group 6"/>
            <p:cNvGrpSpPr>
              <a:grpSpLocks/>
            </p:cNvGrpSpPr>
            <p:nvPr/>
          </p:nvGrpSpPr>
          <p:grpSpPr bwMode="auto">
            <a:xfrm>
              <a:off x="2907" y="2386"/>
              <a:ext cx="1742" cy="617"/>
              <a:chOff x="2839" y="2427"/>
              <a:chExt cx="1742" cy="617"/>
            </a:xfrm>
          </p:grpSpPr>
          <p:sp>
            <p:nvSpPr>
              <p:cNvPr id="28682" name="Text Box 7"/>
              <p:cNvSpPr txBox="1">
                <a:spLocks noChangeArrowheads="1"/>
              </p:cNvSpPr>
              <p:nvPr/>
            </p:nvSpPr>
            <p:spPr bwMode="auto">
              <a:xfrm>
                <a:off x="2839" y="2756"/>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rgbClr val="000000"/>
                    </a:solidFill>
                    <a:latin typeface="Times New Roman" pitchFamily="18" charset="0"/>
                  </a:rPr>
                  <a:t>Hydrogen Line</a:t>
                </a:r>
              </a:p>
            </p:txBody>
          </p:sp>
          <p:sp>
            <p:nvSpPr>
              <p:cNvPr id="28683" name="Line 8"/>
              <p:cNvSpPr>
                <a:spLocks noChangeShapeType="1"/>
              </p:cNvSpPr>
              <p:nvPr/>
            </p:nvSpPr>
            <p:spPr bwMode="auto">
              <a:xfrm flipV="1">
                <a:off x="3744" y="2427"/>
                <a:ext cx="837" cy="371"/>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grpSp>
          <p:nvGrpSpPr>
            <p:cNvPr id="28679" name="Group 9"/>
            <p:cNvGrpSpPr>
              <a:grpSpLocks/>
            </p:cNvGrpSpPr>
            <p:nvPr/>
          </p:nvGrpSpPr>
          <p:grpSpPr bwMode="auto">
            <a:xfrm>
              <a:off x="1274" y="2056"/>
              <a:ext cx="1948" cy="1620"/>
              <a:chOff x="1274" y="2056"/>
              <a:chExt cx="1948" cy="1620"/>
            </a:xfrm>
          </p:grpSpPr>
          <p:sp>
            <p:nvSpPr>
              <p:cNvPr id="28680" name="Line 10"/>
              <p:cNvSpPr>
                <a:spLocks noChangeShapeType="1"/>
              </p:cNvSpPr>
              <p:nvPr/>
            </p:nvSpPr>
            <p:spPr bwMode="auto">
              <a:xfrm flipH="1" flipV="1">
                <a:off x="1274" y="2056"/>
                <a:ext cx="452" cy="1386"/>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8681" name="Text Box 11"/>
              <p:cNvSpPr txBox="1">
                <a:spLocks noChangeArrowheads="1"/>
              </p:cNvSpPr>
              <p:nvPr/>
            </p:nvSpPr>
            <p:spPr bwMode="auto">
              <a:xfrm>
                <a:off x="1713" y="3388"/>
                <a:ext cx="15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400">
                    <a:solidFill>
                      <a:srgbClr val="000000"/>
                    </a:solidFill>
                    <a:latin typeface="Times New Roman" pitchFamily="18" charset="0"/>
                  </a:rPr>
                  <a:t>Calcium Line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67" name="Picture 71"/>
          <p:cNvPicPr>
            <a:picLocks noChangeAspect="1" noChangeArrowheads="1"/>
          </p:cNvPicPr>
          <p:nvPr/>
        </p:nvPicPr>
        <p:blipFill rotWithShape="1">
          <a:blip r:embed="rId2">
            <a:extLst>
              <a:ext uri="{28A0092B-C50C-407E-A947-70E740481C1C}">
                <a14:useLocalDpi xmlns:a14="http://schemas.microsoft.com/office/drawing/2010/main" val="0"/>
              </a:ext>
            </a:extLst>
          </a:blip>
          <a:srcRect l="6666" r="18254"/>
          <a:stretch/>
        </p:blipFill>
        <p:spPr bwMode="auto">
          <a:xfrm>
            <a:off x="0" y="792478"/>
            <a:ext cx="7480663" cy="574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68"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84" y="792478"/>
            <a:ext cx="9965641" cy="574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Rectangle 3"/>
          <p:cNvSpPr>
            <a:spLocks noGrp="1" noChangeArrowheads="1"/>
          </p:cNvSpPr>
          <p:nvPr>
            <p:ph type="body" idx="1"/>
          </p:nvPr>
        </p:nvSpPr>
        <p:spPr>
          <a:xfrm>
            <a:off x="5768975" y="776288"/>
            <a:ext cx="3375025" cy="2070100"/>
          </a:xfrm>
          <a:effectLst>
            <a:outerShdw dist="38100" dir="8100000" algn="ctr" rotWithShape="0">
              <a:schemeClr val="bg2"/>
            </a:outerShdw>
          </a:effectLst>
        </p:spPr>
        <p:txBody>
          <a:bodyPr/>
          <a:lstStyle/>
          <a:p>
            <a:pPr algn="ctr" eaLnBrk="1" hangingPunct="1"/>
            <a:r>
              <a:rPr lang="en-US" altLang="en-US" dirty="0" smtClean="0"/>
              <a:t>Pole star in 2700 BCE, used by Egyptians</a:t>
            </a:r>
          </a:p>
        </p:txBody>
      </p:sp>
      <p:sp>
        <p:nvSpPr>
          <p:cNvPr id="29699" name="Rectangle 2"/>
          <p:cNvSpPr>
            <a:spLocks noGrp="1" noChangeArrowheads="1"/>
          </p:cNvSpPr>
          <p:nvPr>
            <p:ph type="title"/>
          </p:nvPr>
        </p:nvSpPr>
        <p:spPr>
          <a:effectLst>
            <a:outerShdw dist="38100" dir="8100000" algn="ctr" rotWithShape="0">
              <a:schemeClr val="bg2"/>
            </a:outerShdw>
          </a:effectLst>
        </p:spPr>
        <p:txBody>
          <a:bodyPr/>
          <a:lstStyle/>
          <a:p>
            <a:pPr eaLnBrk="1" hangingPunct="1"/>
            <a:r>
              <a:rPr lang="en-US" altLang="en-US" smtClean="0"/>
              <a:t>Thuban: </a:t>
            </a:r>
            <a:r>
              <a:rPr lang="en-US" altLang="en-US" smtClean="0">
                <a:sym typeface="Symbol" pitchFamily="18" charset="2"/>
              </a:rPr>
              <a:t></a:t>
            </a:r>
            <a:r>
              <a:rPr lang="en-US" altLang="en-US" smtClean="0"/>
              <a:t> Draconis</a:t>
            </a:r>
          </a:p>
        </p:txBody>
      </p:sp>
      <p:sp>
        <p:nvSpPr>
          <p:cNvPr id="43069" name="Text Box 61"/>
          <p:cNvSpPr txBox="1">
            <a:spLocks noChangeArrowheads="1"/>
          </p:cNvSpPr>
          <p:nvPr/>
        </p:nvSpPr>
        <p:spPr bwMode="auto">
          <a:xfrm>
            <a:off x="2133600" y="4165600"/>
            <a:ext cx="1150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Big Dipper</a:t>
            </a:r>
          </a:p>
        </p:txBody>
      </p:sp>
      <p:sp>
        <p:nvSpPr>
          <p:cNvPr id="43070" name="Text Box 62"/>
          <p:cNvSpPr txBox="1">
            <a:spLocks noChangeArrowheads="1"/>
          </p:cNvSpPr>
          <p:nvPr/>
        </p:nvSpPr>
        <p:spPr bwMode="auto">
          <a:xfrm>
            <a:off x="3549650" y="1685925"/>
            <a:ext cx="1223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Draco</a:t>
            </a:r>
          </a:p>
        </p:txBody>
      </p:sp>
      <p:sp>
        <p:nvSpPr>
          <p:cNvPr id="43071" name="Text Box 63"/>
          <p:cNvSpPr txBox="1">
            <a:spLocks noChangeArrowheads="1"/>
          </p:cNvSpPr>
          <p:nvPr/>
        </p:nvSpPr>
        <p:spPr bwMode="auto">
          <a:xfrm>
            <a:off x="4524784" y="2445294"/>
            <a:ext cx="1127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Little Dipper</a:t>
            </a:r>
          </a:p>
        </p:txBody>
      </p:sp>
      <p:sp>
        <p:nvSpPr>
          <p:cNvPr id="43072" name="Text Box 64"/>
          <p:cNvSpPr txBox="1">
            <a:spLocks noChangeArrowheads="1"/>
          </p:cNvSpPr>
          <p:nvPr/>
        </p:nvSpPr>
        <p:spPr bwMode="auto">
          <a:xfrm>
            <a:off x="1733550" y="1676400"/>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err="1" smtClean="0"/>
              <a:t>Boötes</a:t>
            </a:r>
            <a:endParaRPr lang="en-US" altLang="en-US" sz="2000" dirty="0"/>
          </a:p>
        </p:txBody>
      </p:sp>
      <p:sp>
        <p:nvSpPr>
          <p:cNvPr id="43073" name="Text Box 65"/>
          <p:cNvSpPr txBox="1">
            <a:spLocks noChangeArrowheads="1"/>
          </p:cNvSpPr>
          <p:nvPr/>
        </p:nvSpPr>
        <p:spPr bwMode="auto">
          <a:xfrm>
            <a:off x="6680654" y="3423784"/>
            <a:ext cx="192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Cassiopeia</a:t>
            </a:r>
          </a:p>
        </p:txBody>
      </p:sp>
      <p:sp>
        <p:nvSpPr>
          <p:cNvPr id="43074" name="Text Box 66"/>
          <p:cNvSpPr txBox="1">
            <a:spLocks noChangeArrowheads="1"/>
          </p:cNvSpPr>
          <p:nvPr/>
        </p:nvSpPr>
        <p:spPr bwMode="auto">
          <a:xfrm>
            <a:off x="5257800" y="1597025"/>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smtClean="0"/>
              <a:t>Cepheus</a:t>
            </a:r>
            <a:endParaRPr lang="en-US" altLang="en-US" sz="2000" dirty="0"/>
          </a:p>
        </p:txBody>
      </p:sp>
      <p:sp>
        <p:nvSpPr>
          <p:cNvPr id="29707" name="Text Box 67"/>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1800" dirty="0" smtClean="0"/>
              <a:t>1:00 am July 10, </a:t>
            </a:r>
            <a:r>
              <a:rPr lang="en-US" altLang="en-US" sz="1800" dirty="0"/>
              <a:t>looking </a:t>
            </a:r>
            <a:r>
              <a:rPr lang="en-US" altLang="en-US" sz="1800" dirty="0" smtClean="0"/>
              <a:t>north northwest from Holyoke … during a blackout </a:t>
            </a:r>
            <a:endParaRPr lang="en-US" altLang="en-US" sz="1800" dirty="0"/>
          </a:p>
        </p:txBody>
      </p:sp>
      <p:sp>
        <p:nvSpPr>
          <p:cNvPr id="43078" name="Text Box 70"/>
          <p:cNvSpPr txBox="1">
            <a:spLocks noChangeArrowheads="1"/>
          </p:cNvSpPr>
          <p:nvPr/>
        </p:nvSpPr>
        <p:spPr bwMode="auto">
          <a:xfrm>
            <a:off x="2121694" y="2536825"/>
            <a:ext cx="133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800" dirty="0" err="1">
                <a:solidFill>
                  <a:schemeClr val="tx1"/>
                </a:solidFill>
              </a:rPr>
              <a:t>Thuban</a:t>
            </a:r>
            <a:endParaRPr lang="en-US" altLang="en-US" sz="1800" dirty="0">
              <a:solidFill>
                <a:schemeClr val="tx1"/>
              </a:solidFill>
            </a:endParaRPr>
          </a:p>
        </p:txBody>
      </p:sp>
      <p:sp>
        <p:nvSpPr>
          <p:cNvPr id="43081" name="Text Box 73"/>
          <p:cNvSpPr txBox="1">
            <a:spLocks noChangeArrowheads="1"/>
          </p:cNvSpPr>
          <p:nvPr/>
        </p:nvSpPr>
        <p:spPr bwMode="auto">
          <a:xfrm>
            <a:off x="4972050" y="3281363"/>
            <a:ext cx="1209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000" dirty="0">
                <a:solidFill>
                  <a:schemeClr val="tx1"/>
                </a:solidFill>
              </a:rPr>
              <a:t>Polaris</a:t>
            </a:r>
          </a:p>
        </p:txBody>
      </p:sp>
      <p:sp>
        <p:nvSpPr>
          <p:cNvPr id="43076" name="Text Box 68"/>
          <p:cNvSpPr txBox="1">
            <a:spLocks noChangeArrowheads="1"/>
          </p:cNvSpPr>
          <p:nvPr/>
        </p:nvSpPr>
        <p:spPr bwMode="auto">
          <a:xfrm>
            <a:off x="0" y="1725613"/>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800" dirty="0" smtClean="0">
                <a:solidFill>
                  <a:schemeClr val="tx1"/>
                </a:solidFill>
              </a:rPr>
              <a:t>Arcturus</a:t>
            </a:r>
            <a:endParaRPr lang="en-US" altLang="en-US" sz="1800" dirty="0">
              <a:solidFill>
                <a:schemeClr val="tx1"/>
              </a:solidFill>
            </a:endParaRPr>
          </a:p>
        </p:txBody>
      </p:sp>
      <p:grpSp>
        <p:nvGrpSpPr>
          <p:cNvPr id="43097" name="Group 43096"/>
          <p:cNvGrpSpPr/>
          <p:nvPr/>
        </p:nvGrpSpPr>
        <p:grpSpPr>
          <a:xfrm>
            <a:off x="4045744" y="2838450"/>
            <a:ext cx="916781" cy="609600"/>
            <a:chOff x="4045744" y="2838450"/>
            <a:chExt cx="916781" cy="609600"/>
          </a:xfrm>
        </p:grpSpPr>
        <p:cxnSp>
          <p:nvCxnSpPr>
            <p:cNvPr id="109" name="Straight Connector 108"/>
            <p:cNvCxnSpPr/>
            <p:nvPr/>
          </p:nvCxnSpPr>
          <p:spPr bwMode="auto">
            <a:xfrm>
              <a:off x="4045744" y="2912269"/>
              <a:ext cx="42862" cy="116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a:off x="4881563" y="3302794"/>
              <a:ext cx="80962" cy="145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a:off x="4371635" y="2856660"/>
              <a:ext cx="9865" cy="129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flipV="1">
              <a:off x="4067731" y="2838450"/>
              <a:ext cx="273288" cy="34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a:off x="4693444" y="3095625"/>
              <a:ext cx="150019" cy="164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a:off x="4412456" y="3014663"/>
              <a:ext cx="235744" cy="54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562225" y="3159919"/>
            <a:ext cx="960186" cy="1302596"/>
            <a:chOff x="2562225" y="3159919"/>
            <a:chExt cx="960186" cy="1302596"/>
          </a:xfrm>
        </p:grpSpPr>
        <p:cxnSp>
          <p:nvCxnSpPr>
            <p:cNvPr id="86" name="Straight Connector 85"/>
            <p:cNvCxnSpPr/>
            <p:nvPr/>
          </p:nvCxnSpPr>
          <p:spPr bwMode="auto">
            <a:xfrm flipH="1">
              <a:off x="3326606" y="4324632"/>
              <a:ext cx="195805" cy="137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a:off x="2981325" y="4188619"/>
              <a:ext cx="291512" cy="273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flipH="1">
              <a:off x="2978944" y="3954454"/>
              <a:ext cx="91582" cy="174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a:off x="2974181" y="3667125"/>
              <a:ext cx="101658" cy="239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a:off x="2886075" y="3417094"/>
              <a:ext cx="57461" cy="18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auto">
            <a:xfrm>
              <a:off x="2562225" y="3159919"/>
              <a:ext cx="288673" cy="194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80" name="Group 43079"/>
          <p:cNvGrpSpPr/>
          <p:nvPr/>
        </p:nvGrpSpPr>
        <p:grpSpPr>
          <a:xfrm>
            <a:off x="3367088" y="1173231"/>
            <a:ext cx="1778793" cy="2743925"/>
            <a:chOff x="3367088" y="1173231"/>
            <a:chExt cx="1778793" cy="2743925"/>
          </a:xfrm>
        </p:grpSpPr>
        <p:cxnSp>
          <p:nvCxnSpPr>
            <p:cNvPr id="103" name="Straight Connector 102"/>
            <p:cNvCxnSpPr/>
            <p:nvPr/>
          </p:nvCxnSpPr>
          <p:spPr bwMode="auto">
            <a:xfrm>
              <a:off x="3791662" y="3666976"/>
              <a:ext cx="56438" cy="250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a:off x="3487154" y="3143775"/>
              <a:ext cx="282365" cy="482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a:off x="3367088" y="2488406"/>
              <a:ext cx="95250" cy="602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flipV="1">
              <a:off x="3378994" y="2209360"/>
              <a:ext cx="124996" cy="214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auto">
            <a:xfrm>
              <a:off x="3810000" y="2183606"/>
              <a:ext cx="350044" cy="7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auto">
            <a:xfrm>
              <a:off x="4210442" y="2206223"/>
              <a:ext cx="309171" cy="24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auto">
            <a:xfrm flipV="1">
              <a:off x="3540919" y="2183454"/>
              <a:ext cx="198750" cy="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auto">
            <a:xfrm flipV="1">
              <a:off x="4574381" y="2444660"/>
              <a:ext cx="131533" cy="17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auto">
            <a:xfrm>
              <a:off x="4764881" y="2445544"/>
              <a:ext cx="195521" cy="1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auto">
            <a:xfrm flipV="1">
              <a:off x="5003006" y="2297906"/>
              <a:ext cx="142875"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a:off x="4991100" y="2107406"/>
              <a:ext cx="154781" cy="150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bwMode="auto">
            <a:xfrm>
              <a:off x="4260056" y="1528763"/>
              <a:ext cx="688182"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auto">
            <a:xfrm>
              <a:off x="3908430" y="1346094"/>
              <a:ext cx="84926" cy="13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bwMode="auto">
            <a:xfrm>
              <a:off x="4131584" y="1176520"/>
              <a:ext cx="97516" cy="311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rot="1753398" flipV="1">
              <a:off x="4036800" y="1461542"/>
              <a:ext cx="159474" cy="73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auto">
            <a:xfrm flipH="1">
              <a:off x="3919539" y="1173231"/>
              <a:ext cx="180565" cy="138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42" name="Group 43041"/>
          <p:cNvGrpSpPr/>
          <p:nvPr/>
        </p:nvGrpSpPr>
        <p:grpSpPr>
          <a:xfrm>
            <a:off x="5643563" y="2042316"/>
            <a:ext cx="785812" cy="1146178"/>
            <a:chOff x="5643563" y="2042316"/>
            <a:chExt cx="785812" cy="1146178"/>
          </a:xfrm>
        </p:grpSpPr>
        <p:cxnSp>
          <p:nvCxnSpPr>
            <p:cNvPr id="180" name="Straight Connector 179"/>
            <p:cNvCxnSpPr/>
            <p:nvPr/>
          </p:nvCxnSpPr>
          <p:spPr bwMode="auto">
            <a:xfrm flipV="1">
              <a:off x="5669756" y="2063151"/>
              <a:ext cx="225749" cy="4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auto">
            <a:xfrm flipV="1">
              <a:off x="5643563" y="2543175"/>
              <a:ext cx="9525" cy="631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auto">
            <a:xfrm flipV="1">
              <a:off x="5662613" y="2697956"/>
              <a:ext cx="500062" cy="490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bwMode="auto">
            <a:xfrm flipV="1">
              <a:off x="6193319" y="2133600"/>
              <a:ext cx="236056" cy="524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auto">
            <a:xfrm>
              <a:off x="5933726" y="2042316"/>
              <a:ext cx="481362" cy="57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505575" y="3112918"/>
            <a:ext cx="509588" cy="756613"/>
            <a:chOff x="6505575" y="3112918"/>
            <a:chExt cx="509588" cy="756613"/>
          </a:xfrm>
        </p:grpSpPr>
        <p:cxnSp>
          <p:nvCxnSpPr>
            <p:cNvPr id="191" name="Straight Connector 190"/>
            <p:cNvCxnSpPr/>
            <p:nvPr/>
          </p:nvCxnSpPr>
          <p:spPr bwMode="auto">
            <a:xfrm flipH="1" flipV="1">
              <a:off x="6847625" y="3112918"/>
              <a:ext cx="167538" cy="21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auto">
            <a:xfrm flipV="1">
              <a:off x="6748463" y="3531394"/>
              <a:ext cx="0"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bwMode="auto">
            <a:xfrm flipV="1">
              <a:off x="6779419" y="3370368"/>
              <a:ext cx="223601" cy="106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auto">
            <a:xfrm flipV="1">
              <a:off x="6505575" y="3752850"/>
              <a:ext cx="209550" cy="116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5" name="Straight Connector 214"/>
          <p:cNvCxnSpPr/>
          <p:nvPr/>
        </p:nvCxnSpPr>
        <p:spPr>
          <a:xfrm flipV="1">
            <a:off x="3657600" y="3524250"/>
            <a:ext cx="1228725" cy="695325"/>
          </a:xfrm>
          <a:prstGeom prst="line">
            <a:avLst/>
          </a:prstGeom>
          <a:ln w="12700">
            <a:solidFill>
              <a:schemeClr val="tx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357189" y="1812131"/>
            <a:ext cx="1765048" cy="1143000"/>
            <a:chOff x="357189" y="1812131"/>
            <a:chExt cx="1765048" cy="1143000"/>
          </a:xfrm>
        </p:grpSpPr>
        <p:cxnSp>
          <p:nvCxnSpPr>
            <p:cNvPr id="156" name="Straight Connector 155"/>
            <p:cNvCxnSpPr/>
            <p:nvPr/>
          </p:nvCxnSpPr>
          <p:spPr bwMode="auto">
            <a:xfrm flipH="1">
              <a:off x="1912144" y="2191032"/>
              <a:ext cx="210093" cy="294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auto">
            <a:xfrm>
              <a:off x="1357313" y="2409825"/>
              <a:ext cx="490537" cy="100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bwMode="auto">
            <a:xfrm flipH="1">
              <a:off x="1152525" y="1812131"/>
              <a:ext cx="550069" cy="304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bwMode="auto">
            <a:xfrm flipV="1">
              <a:off x="478631" y="2412206"/>
              <a:ext cx="812007"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auto">
            <a:xfrm flipV="1">
              <a:off x="466725" y="2162175"/>
              <a:ext cx="619125" cy="383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auto">
            <a:xfrm flipH="1">
              <a:off x="357189" y="2640806"/>
              <a:ext cx="57149"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auto">
            <a:xfrm>
              <a:off x="1743619" y="1817176"/>
              <a:ext cx="370931" cy="325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Freeform 81"/>
          <p:cNvSpPr/>
          <p:nvPr/>
        </p:nvSpPr>
        <p:spPr>
          <a:xfrm>
            <a:off x="3140870" y="2828924"/>
            <a:ext cx="300038" cy="276225"/>
          </a:xfrm>
          <a:custGeom>
            <a:avLst/>
            <a:gdLst>
              <a:gd name="connsiteX0" fmla="*/ 0 w 438150"/>
              <a:gd name="connsiteY0" fmla="*/ 0 h 161925"/>
              <a:gd name="connsiteX1" fmla="*/ 295275 w 438150"/>
              <a:gd name="connsiteY1" fmla="*/ 76200 h 161925"/>
              <a:gd name="connsiteX2" fmla="*/ 180975 w 438150"/>
              <a:gd name="connsiteY2" fmla="*/ 104775 h 161925"/>
              <a:gd name="connsiteX3" fmla="*/ 438150 w 438150"/>
              <a:gd name="connsiteY3" fmla="*/ 161925 h 161925"/>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78581 w 321469"/>
              <a:gd name="connsiteY2" fmla="*/ 169068 h 271462"/>
              <a:gd name="connsiteX3" fmla="*/ 321469 w 321469"/>
              <a:gd name="connsiteY3" fmla="*/ 271462 h 271462"/>
              <a:gd name="connsiteX0" fmla="*/ 0 w 321469"/>
              <a:gd name="connsiteY0" fmla="*/ 0 h 271462"/>
              <a:gd name="connsiteX1" fmla="*/ 202407 w 321469"/>
              <a:gd name="connsiteY1" fmla="*/ 154781 h 271462"/>
              <a:gd name="connsiteX2" fmla="*/ 78581 w 321469"/>
              <a:gd name="connsiteY2" fmla="*/ 169068 h 271462"/>
              <a:gd name="connsiteX3" fmla="*/ 321469 w 321469"/>
              <a:gd name="connsiteY3" fmla="*/ 271462 h 271462"/>
              <a:gd name="connsiteX0" fmla="*/ 0 w 300038"/>
              <a:gd name="connsiteY0" fmla="*/ 0 h 276225"/>
              <a:gd name="connsiteX1" fmla="*/ 180976 w 300038"/>
              <a:gd name="connsiteY1" fmla="*/ 159544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61913 w 300038"/>
              <a:gd name="connsiteY2" fmla="*/ 130969 h 276225"/>
              <a:gd name="connsiteX3" fmla="*/ 300038 w 300038"/>
              <a:gd name="connsiteY3" fmla="*/ 276225 h 276225"/>
            </a:gdLst>
            <a:ahLst/>
            <a:cxnLst>
              <a:cxn ang="0">
                <a:pos x="connsiteX0" y="connsiteY0"/>
              </a:cxn>
              <a:cxn ang="0">
                <a:pos x="connsiteX1" y="connsiteY1"/>
              </a:cxn>
              <a:cxn ang="0">
                <a:pos x="connsiteX2" y="connsiteY2"/>
              </a:cxn>
              <a:cxn ang="0">
                <a:pos x="connsiteX3" y="connsiteY3"/>
              </a:cxn>
            </a:cxnLst>
            <a:rect l="l" t="t" r="r" b="b"/>
            <a:pathLst>
              <a:path w="300038" h="276225">
                <a:moveTo>
                  <a:pt x="0" y="0"/>
                </a:moveTo>
                <a:cubicBezTo>
                  <a:pt x="101600" y="69851"/>
                  <a:pt x="199232" y="116285"/>
                  <a:pt x="209551" y="138113"/>
                </a:cubicBezTo>
                <a:cubicBezTo>
                  <a:pt x="219870" y="159941"/>
                  <a:pt x="46832" y="107950"/>
                  <a:pt x="61913" y="130969"/>
                </a:cubicBezTo>
                <a:cubicBezTo>
                  <a:pt x="76994" y="153988"/>
                  <a:pt x="197644" y="204786"/>
                  <a:pt x="300038" y="276225"/>
                </a:cubicBezTo>
              </a:path>
            </a:pathLst>
          </a:custGeom>
          <a:noFill/>
          <a:ln w="12700">
            <a:solidFill>
              <a:srgbClr val="FFFF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410605" y="2019299"/>
            <a:ext cx="98220" cy="509587"/>
          </a:xfrm>
          <a:custGeom>
            <a:avLst/>
            <a:gdLst>
              <a:gd name="connsiteX0" fmla="*/ 0 w 438150"/>
              <a:gd name="connsiteY0" fmla="*/ 0 h 161925"/>
              <a:gd name="connsiteX1" fmla="*/ 295275 w 438150"/>
              <a:gd name="connsiteY1" fmla="*/ 76200 h 161925"/>
              <a:gd name="connsiteX2" fmla="*/ 180975 w 438150"/>
              <a:gd name="connsiteY2" fmla="*/ 104775 h 161925"/>
              <a:gd name="connsiteX3" fmla="*/ 438150 w 438150"/>
              <a:gd name="connsiteY3" fmla="*/ 161925 h 161925"/>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78581 w 321469"/>
              <a:gd name="connsiteY2" fmla="*/ 169068 h 271462"/>
              <a:gd name="connsiteX3" fmla="*/ 321469 w 321469"/>
              <a:gd name="connsiteY3" fmla="*/ 271462 h 271462"/>
              <a:gd name="connsiteX0" fmla="*/ 0 w 321469"/>
              <a:gd name="connsiteY0" fmla="*/ 0 h 271462"/>
              <a:gd name="connsiteX1" fmla="*/ 202407 w 321469"/>
              <a:gd name="connsiteY1" fmla="*/ 154781 h 271462"/>
              <a:gd name="connsiteX2" fmla="*/ 78581 w 321469"/>
              <a:gd name="connsiteY2" fmla="*/ 169068 h 271462"/>
              <a:gd name="connsiteX3" fmla="*/ 321469 w 321469"/>
              <a:gd name="connsiteY3" fmla="*/ 271462 h 271462"/>
              <a:gd name="connsiteX0" fmla="*/ 0 w 300038"/>
              <a:gd name="connsiteY0" fmla="*/ 0 h 276225"/>
              <a:gd name="connsiteX1" fmla="*/ 180976 w 300038"/>
              <a:gd name="connsiteY1" fmla="*/ 159544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61913 w 300038"/>
              <a:gd name="connsiteY2" fmla="*/ 130969 h 276225"/>
              <a:gd name="connsiteX3" fmla="*/ 300038 w 300038"/>
              <a:gd name="connsiteY3" fmla="*/ 276225 h 276225"/>
              <a:gd name="connsiteX0" fmla="*/ 0 w 359570"/>
              <a:gd name="connsiteY0" fmla="*/ 0 h 338137"/>
              <a:gd name="connsiteX1" fmla="*/ 269083 w 359570"/>
              <a:gd name="connsiteY1" fmla="*/ 200025 h 338137"/>
              <a:gd name="connsiteX2" fmla="*/ 121445 w 359570"/>
              <a:gd name="connsiteY2" fmla="*/ 192881 h 338137"/>
              <a:gd name="connsiteX3" fmla="*/ 359570 w 359570"/>
              <a:gd name="connsiteY3" fmla="*/ 338137 h 338137"/>
              <a:gd name="connsiteX0" fmla="*/ 81177 w 352641"/>
              <a:gd name="connsiteY0" fmla="*/ 0 h 509587"/>
              <a:gd name="connsiteX1" fmla="*/ 350260 w 352641"/>
              <a:gd name="connsiteY1" fmla="*/ 200025 h 509587"/>
              <a:gd name="connsiteX2" fmla="*/ 202622 w 352641"/>
              <a:gd name="connsiteY2" fmla="*/ 192881 h 509587"/>
              <a:gd name="connsiteX3" fmla="*/ 26410 w 352641"/>
              <a:gd name="connsiteY3" fmla="*/ 509587 h 509587"/>
              <a:gd name="connsiteX0" fmla="*/ 54767 w 326231"/>
              <a:gd name="connsiteY0" fmla="*/ 0 h 509587"/>
              <a:gd name="connsiteX1" fmla="*/ 323850 w 326231"/>
              <a:gd name="connsiteY1" fmla="*/ 200025 h 509587"/>
              <a:gd name="connsiteX2" fmla="*/ 176212 w 326231"/>
              <a:gd name="connsiteY2" fmla="*/ 192881 h 509587"/>
              <a:gd name="connsiteX3" fmla="*/ 0 w 326231"/>
              <a:gd name="connsiteY3" fmla="*/ 509587 h 509587"/>
              <a:gd name="connsiteX0" fmla="*/ 103065 w 372942"/>
              <a:gd name="connsiteY0" fmla="*/ 0 h 509587"/>
              <a:gd name="connsiteX1" fmla="*/ 372148 w 372942"/>
              <a:gd name="connsiteY1" fmla="*/ 200025 h 509587"/>
              <a:gd name="connsiteX2" fmla="*/ 17341 w 372942"/>
              <a:gd name="connsiteY2" fmla="*/ 235743 h 509587"/>
              <a:gd name="connsiteX3" fmla="*/ 48298 w 372942"/>
              <a:gd name="connsiteY3" fmla="*/ 509587 h 509587"/>
              <a:gd name="connsiteX0" fmla="*/ 88416 w 148872"/>
              <a:gd name="connsiteY0" fmla="*/ 0 h 509587"/>
              <a:gd name="connsiteX1" fmla="*/ 121755 w 148872"/>
              <a:gd name="connsiteY1" fmla="*/ 304800 h 509587"/>
              <a:gd name="connsiteX2" fmla="*/ 2692 w 148872"/>
              <a:gd name="connsiteY2" fmla="*/ 235743 h 509587"/>
              <a:gd name="connsiteX3" fmla="*/ 33649 w 148872"/>
              <a:gd name="connsiteY3" fmla="*/ 509587 h 509587"/>
              <a:gd name="connsiteX0" fmla="*/ 88416 w 126238"/>
              <a:gd name="connsiteY0" fmla="*/ 0 h 509587"/>
              <a:gd name="connsiteX1" fmla="*/ 121755 w 126238"/>
              <a:gd name="connsiteY1" fmla="*/ 304800 h 509587"/>
              <a:gd name="connsiteX2" fmla="*/ 2692 w 126238"/>
              <a:gd name="connsiteY2" fmla="*/ 235743 h 509587"/>
              <a:gd name="connsiteX3" fmla="*/ 33649 w 126238"/>
              <a:gd name="connsiteY3" fmla="*/ 509587 h 509587"/>
              <a:gd name="connsiteX0" fmla="*/ 88075 w 119795"/>
              <a:gd name="connsiteY0" fmla="*/ 0 h 509587"/>
              <a:gd name="connsiteX1" fmla="*/ 114270 w 119795"/>
              <a:gd name="connsiteY1" fmla="*/ 245269 h 509587"/>
              <a:gd name="connsiteX2" fmla="*/ 2351 w 119795"/>
              <a:gd name="connsiteY2" fmla="*/ 235743 h 509587"/>
              <a:gd name="connsiteX3" fmla="*/ 33308 w 119795"/>
              <a:gd name="connsiteY3" fmla="*/ 509587 h 509587"/>
              <a:gd name="connsiteX0" fmla="*/ 88075 w 114270"/>
              <a:gd name="connsiteY0" fmla="*/ 0 h 509587"/>
              <a:gd name="connsiteX1" fmla="*/ 114270 w 114270"/>
              <a:gd name="connsiteY1" fmla="*/ 245269 h 509587"/>
              <a:gd name="connsiteX2" fmla="*/ 2351 w 114270"/>
              <a:gd name="connsiteY2" fmla="*/ 235743 h 509587"/>
              <a:gd name="connsiteX3" fmla="*/ 33308 w 114270"/>
              <a:gd name="connsiteY3" fmla="*/ 509587 h 509587"/>
              <a:gd name="connsiteX0" fmla="*/ 88075 w 114270"/>
              <a:gd name="connsiteY0" fmla="*/ 0 h 509587"/>
              <a:gd name="connsiteX1" fmla="*/ 114270 w 114270"/>
              <a:gd name="connsiteY1" fmla="*/ 245269 h 509587"/>
              <a:gd name="connsiteX2" fmla="*/ 2351 w 114270"/>
              <a:gd name="connsiteY2" fmla="*/ 235743 h 509587"/>
              <a:gd name="connsiteX3" fmla="*/ 33308 w 114270"/>
              <a:gd name="connsiteY3" fmla="*/ 509587 h 509587"/>
              <a:gd name="connsiteX0" fmla="*/ 61801 w 91493"/>
              <a:gd name="connsiteY0" fmla="*/ 0 h 509587"/>
              <a:gd name="connsiteX1" fmla="*/ 87996 w 91493"/>
              <a:gd name="connsiteY1" fmla="*/ 245269 h 509587"/>
              <a:gd name="connsiteX2" fmla="*/ 4652 w 91493"/>
              <a:gd name="connsiteY2" fmla="*/ 221455 h 509587"/>
              <a:gd name="connsiteX3" fmla="*/ 7034 w 91493"/>
              <a:gd name="connsiteY3" fmla="*/ 509587 h 509587"/>
              <a:gd name="connsiteX0" fmla="*/ 68026 w 98220"/>
              <a:gd name="connsiteY0" fmla="*/ 0 h 509587"/>
              <a:gd name="connsiteX1" fmla="*/ 94221 w 98220"/>
              <a:gd name="connsiteY1" fmla="*/ 245269 h 509587"/>
              <a:gd name="connsiteX2" fmla="*/ 3734 w 98220"/>
              <a:gd name="connsiteY2" fmla="*/ 221455 h 509587"/>
              <a:gd name="connsiteX3" fmla="*/ 13259 w 98220"/>
              <a:gd name="connsiteY3" fmla="*/ 509587 h 509587"/>
            </a:gdLst>
            <a:ahLst/>
            <a:cxnLst>
              <a:cxn ang="0">
                <a:pos x="connsiteX0" y="connsiteY0"/>
              </a:cxn>
              <a:cxn ang="0">
                <a:pos x="connsiteX1" y="connsiteY1"/>
              </a:cxn>
              <a:cxn ang="0">
                <a:pos x="connsiteX2" y="connsiteY2"/>
              </a:cxn>
              <a:cxn ang="0">
                <a:pos x="connsiteX3" y="connsiteY3"/>
              </a:cxn>
            </a:cxnLst>
            <a:rect l="l" t="t" r="r" b="b"/>
            <a:pathLst>
              <a:path w="98220" h="509587">
                <a:moveTo>
                  <a:pt x="68026" y="0"/>
                </a:moveTo>
                <a:cubicBezTo>
                  <a:pt x="93426" y="86520"/>
                  <a:pt x="104936" y="208360"/>
                  <a:pt x="94221" y="245269"/>
                </a:cubicBezTo>
                <a:cubicBezTo>
                  <a:pt x="83506" y="282178"/>
                  <a:pt x="17228" y="146446"/>
                  <a:pt x="3734" y="221455"/>
                </a:cubicBezTo>
                <a:cubicBezTo>
                  <a:pt x="-9760" y="296464"/>
                  <a:pt x="18021" y="428623"/>
                  <a:pt x="13259" y="509587"/>
                </a:cubicBezTo>
              </a:path>
            </a:pathLst>
          </a:custGeom>
          <a:noFill/>
          <a:ln w="12700">
            <a:solidFill>
              <a:srgbClr val="FFFF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33400" y="2600325"/>
            <a:ext cx="1885950" cy="495300"/>
          </a:xfrm>
          <a:custGeom>
            <a:avLst/>
            <a:gdLst>
              <a:gd name="connsiteX0" fmla="*/ 1885950 w 1885950"/>
              <a:gd name="connsiteY0" fmla="*/ 495300 h 495300"/>
              <a:gd name="connsiteX1" fmla="*/ 1047750 w 1885950"/>
              <a:gd name="connsiteY1" fmla="*/ 142875 h 495300"/>
              <a:gd name="connsiteX2" fmla="*/ 0 w 1885950"/>
              <a:gd name="connsiteY2" fmla="*/ 0 h 495300"/>
            </a:gdLst>
            <a:ahLst/>
            <a:cxnLst>
              <a:cxn ang="0">
                <a:pos x="connsiteX0" y="connsiteY0"/>
              </a:cxn>
              <a:cxn ang="0">
                <a:pos x="connsiteX1" y="connsiteY1"/>
              </a:cxn>
              <a:cxn ang="0">
                <a:pos x="connsiteX2" y="connsiteY2"/>
              </a:cxn>
            </a:cxnLst>
            <a:rect l="l" t="t" r="r" b="b"/>
            <a:pathLst>
              <a:path w="1885950" h="495300">
                <a:moveTo>
                  <a:pt x="1885950" y="495300"/>
                </a:moveTo>
                <a:cubicBezTo>
                  <a:pt x="1624012" y="360362"/>
                  <a:pt x="1362075" y="225425"/>
                  <a:pt x="1047750" y="142875"/>
                </a:cubicBezTo>
                <a:cubicBezTo>
                  <a:pt x="733425" y="60325"/>
                  <a:pt x="366712" y="30162"/>
                  <a:pt x="0" y="0"/>
                </a:cubicBezTo>
              </a:path>
            </a:pathLst>
          </a:custGeom>
          <a:noFill/>
          <a:ln w="12700">
            <a:solidFill>
              <a:srgbClr val="FFFF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 Box 64"/>
          <p:cNvSpPr txBox="1">
            <a:spLocks noChangeArrowheads="1"/>
          </p:cNvSpPr>
          <p:nvPr/>
        </p:nvSpPr>
        <p:spPr bwMode="auto">
          <a:xfrm>
            <a:off x="762000" y="2762250"/>
            <a:ext cx="126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600" dirty="0" smtClean="0"/>
              <a:t>Arc to Arcturus</a:t>
            </a:r>
            <a:endParaRPr lang="en-US" altLang="en-US" sz="1600" dirty="0"/>
          </a:p>
        </p:txBody>
      </p:sp>
      <p:sp>
        <p:nvSpPr>
          <p:cNvPr id="185" name="Text Box 64"/>
          <p:cNvSpPr txBox="1">
            <a:spLocks noChangeArrowheads="1"/>
          </p:cNvSpPr>
          <p:nvPr/>
        </p:nvSpPr>
        <p:spPr bwMode="auto">
          <a:xfrm>
            <a:off x="4181475" y="3838575"/>
            <a:ext cx="126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600" dirty="0" smtClean="0"/>
              <a:t>Pointers to Polaris</a:t>
            </a:r>
            <a:endParaRPr lang="en-US" altLang="en-US" sz="1600" dirty="0"/>
          </a:p>
        </p:txBody>
      </p:sp>
      <p:grpSp>
        <p:nvGrpSpPr>
          <p:cNvPr id="7" name="Group 6"/>
          <p:cNvGrpSpPr/>
          <p:nvPr/>
        </p:nvGrpSpPr>
        <p:grpSpPr>
          <a:xfrm>
            <a:off x="397683" y="3676537"/>
            <a:ext cx="906284" cy="643868"/>
            <a:chOff x="397683" y="3676537"/>
            <a:chExt cx="906284" cy="643868"/>
          </a:xfrm>
        </p:grpSpPr>
        <p:cxnSp>
          <p:nvCxnSpPr>
            <p:cNvPr id="75" name="Straight Connector 74"/>
            <p:cNvCxnSpPr/>
            <p:nvPr/>
          </p:nvCxnSpPr>
          <p:spPr bwMode="auto">
            <a:xfrm flipH="1">
              <a:off x="397683" y="3676537"/>
              <a:ext cx="689859" cy="151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a:off x="1133063" y="3700185"/>
              <a:ext cx="170904" cy="620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 Box 64"/>
          <p:cNvSpPr txBox="1">
            <a:spLocks noChangeArrowheads="1"/>
          </p:cNvSpPr>
          <p:nvPr/>
        </p:nvSpPr>
        <p:spPr bwMode="auto">
          <a:xfrm>
            <a:off x="0" y="3875998"/>
            <a:ext cx="13626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smtClean="0"/>
              <a:t>Coma Berenices</a:t>
            </a:r>
            <a:endParaRPr lang="en-US" altLang="en-US" sz="2000" dirty="0"/>
          </a:p>
        </p:txBody>
      </p:sp>
      <p:sp>
        <p:nvSpPr>
          <p:cNvPr id="2" name="5-Point Star 1"/>
          <p:cNvSpPr/>
          <p:nvPr/>
        </p:nvSpPr>
        <p:spPr>
          <a:xfrm>
            <a:off x="1880659" y="5088835"/>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5-Point Star 76"/>
          <p:cNvSpPr/>
          <p:nvPr/>
        </p:nvSpPr>
        <p:spPr>
          <a:xfrm>
            <a:off x="1963092" y="5032120"/>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5-Point Star 77"/>
          <p:cNvSpPr/>
          <p:nvPr/>
        </p:nvSpPr>
        <p:spPr>
          <a:xfrm>
            <a:off x="2800112" y="5268009"/>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5-Point Star 79"/>
          <p:cNvSpPr/>
          <p:nvPr/>
        </p:nvSpPr>
        <p:spPr>
          <a:xfrm>
            <a:off x="2898426" y="5251051"/>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5-Point Star 80"/>
          <p:cNvSpPr/>
          <p:nvPr/>
        </p:nvSpPr>
        <p:spPr>
          <a:xfrm>
            <a:off x="3655911" y="5528269"/>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83"/>
          <p:cNvSpPr/>
          <p:nvPr/>
        </p:nvSpPr>
        <p:spPr>
          <a:xfrm>
            <a:off x="3720061" y="5509757"/>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64"/>
          <p:cNvSpPr txBox="1">
            <a:spLocks noChangeArrowheads="1"/>
          </p:cNvSpPr>
          <p:nvPr/>
        </p:nvSpPr>
        <p:spPr bwMode="auto">
          <a:xfrm>
            <a:off x="333375" y="5438098"/>
            <a:ext cx="3028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1600" dirty="0" smtClean="0"/>
              <a:t>Three Leaps of the Gazelle </a:t>
            </a: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3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animEffect transition="in" filter="wipe(down)">
                                      <p:cBhvr>
                                        <p:cTn id="15" dur="500"/>
                                        <p:tgtEl>
                                          <p:spTgt spid="21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85"/>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3097"/>
                                        </p:tgtEl>
                                        <p:attrNameLst>
                                          <p:attrName>style.visibility</p:attrName>
                                        </p:attrNameLst>
                                      </p:cBhvr>
                                      <p:to>
                                        <p:strVal val="visible"/>
                                      </p:to>
                                    </p:set>
                                    <p:animEffect transition="in" filter="fade">
                                      <p:cBhvr>
                                        <p:cTn id="21" dur="500"/>
                                        <p:tgtEl>
                                          <p:spTgt spid="43097"/>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3081"/>
                                        </p:tgtEl>
                                        <p:attrNameLst>
                                          <p:attrName>style.visibility</p:attrName>
                                        </p:attrNameLst>
                                      </p:cBhvr>
                                      <p:to>
                                        <p:strVal val="visible"/>
                                      </p:to>
                                    </p:set>
                                    <p:animEffect transition="in" filter="wipe(left)">
                                      <p:cBhvr>
                                        <p:cTn id="25" dur="500"/>
                                        <p:tgtEl>
                                          <p:spTgt spid="43081"/>
                                        </p:tgtEl>
                                      </p:cBhvr>
                                    </p:animEffec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0"/>
                                          </p:stCondLst>
                                        </p:cTn>
                                        <p:tgtEl>
                                          <p:spTgt spid="430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080"/>
                                        </p:tgtEl>
                                        <p:attrNameLst>
                                          <p:attrName>style.visibility</p:attrName>
                                        </p:attrNameLst>
                                      </p:cBhvr>
                                      <p:to>
                                        <p:strVal val="visible"/>
                                      </p:to>
                                    </p:set>
                                    <p:animEffect transition="in" filter="fade">
                                      <p:cBhvr>
                                        <p:cTn id="33" dur="500"/>
                                        <p:tgtEl>
                                          <p:spTgt spid="43080"/>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43070"/>
                                        </p:tgtEl>
                                        <p:attrNameLst>
                                          <p:attrName>style.visibility</p:attrName>
                                        </p:attrNameLst>
                                      </p:cBhvr>
                                      <p:to>
                                        <p:strVal val="visible"/>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3078"/>
                                        </p:tgtEl>
                                        <p:attrNameLst>
                                          <p:attrName>style.visibility</p:attrName>
                                        </p:attrNameLst>
                                      </p:cBhvr>
                                      <p:to>
                                        <p:strVal val="visible"/>
                                      </p:to>
                                    </p:set>
                                    <p:animEffect transition="in" filter="wipe(left)">
                                      <p:cBhvr>
                                        <p:cTn id="40" dur="500"/>
                                        <p:tgtEl>
                                          <p:spTgt spid="43078"/>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up)">
                                      <p:cBhvr>
                                        <p:cTn id="44" dur="500"/>
                                        <p:tgtEl>
                                          <p:spTgt spid="8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right)">
                                      <p:cBhvr>
                                        <p:cTn id="49" dur="500"/>
                                        <p:tgtEl>
                                          <p:spTgt spid="87"/>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83"/>
                                        </p:tgtEl>
                                        <p:attrNameLst>
                                          <p:attrName>style.visibility</p:attrName>
                                        </p:attrNameLst>
                                      </p:cBhvr>
                                      <p:to>
                                        <p:strVal val="visible"/>
                                      </p:to>
                                    </p:se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3076"/>
                                        </p:tgtEl>
                                        <p:attrNameLst>
                                          <p:attrName>style.visibility</p:attrName>
                                        </p:attrNameLst>
                                      </p:cBhvr>
                                      <p:to>
                                        <p:strVal val="visible"/>
                                      </p:to>
                                    </p:set>
                                    <p:animEffect transition="in" filter="wipe(left)">
                                      <p:cBhvr>
                                        <p:cTn id="56" dur="500"/>
                                        <p:tgtEl>
                                          <p:spTgt spid="43076"/>
                                        </p:tgtEl>
                                      </p:cBhvr>
                                    </p:animEffect>
                                  </p:childTnLst>
                                </p:cTn>
                              </p:par>
                            </p:childTnLst>
                          </p:cTn>
                        </p:par>
                        <p:par>
                          <p:cTn id="57" fill="hold">
                            <p:stCondLst>
                              <p:cond delay="1000"/>
                            </p:stCondLst>
                            <p:childTnLst>
                              <p:par>
                                <p:cTn id="58" presetID="22" presetClass="entr" presetSubtype="1" fill="hold" grpId="0" nodeType="afterEffect">
                                  <p:stCondLst>
                                    <p:cond delay="0"/>
                                  </p:stCondLst>
                                  <p:childTnLst>
                                    <p:set>
                                      <p:cBhvr>
                                        <p:cTn id="59" dur="1" fill="hold">
                                          <p:stCondLst>
                                            <p:cond delay="0"/>
                                          </p:stCondLst>
                                        </p:cTn>
                                        <p:tgtEl>
                                          <p:spTgt spid="181"/>
                                        </p:tgtEl>
                                        <p:attrNameLst>
                                          <p:attrName>style.visibility</p:attrName>
                                        </p:attrNameLst>
                                      </p:cBhvr>
                                      <p:to>
                                        <p:strVal val="visible"/>
                                      </p:to>
                                    </p:set>
                                    <p:animEffect transition="in" filter="wipe(up)">
                                      <p:cBhvr>
                                        <p:cTn id="60" dur="500"/>
                                        <p:tgtEl>
                                          <p:spTgt spid="181"/>
                                        </p:tgtEl>
                                      </p:cBhvr>
                                    </p:animEffect>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childTnLst>
                          </p:cTn>
                        </p:par>
                        <p:par>
                          <p:cTn id="65" fill="hold">
                            <p:stCondLst>
                              <p:cond delay="2000"/>
                            </p:stCondLst>
                            <p:childTnLst>
                              <p:par>
                                <p:cTn id="66" presetID="1" presetClass="entr" presetSubtype="0" fill="hold" grpId="0" nodeType="afterEffect">
                                  <p:stCondLst>
                                    <p:cond delay="0"/>
                                  </p:stCondLst>
                                  <p:childTnLst>
                                    <p:set>
                                      <p:cBhvr>
                                        <p:cTn id="67" dur="1" fill="hold">
                                          <p:stCondLst>
                                            <p:cond delay="0"/>
                                          </p:stCondLst>
                                        </p:cTn>
                                        <p:tgtEl>
                                          <p:spTgt spid="4307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par>
                          <p:cTn id="73" fill="hold">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83"/>
                                        </p:tgtEl>
                                        <p:attrNameLst>
                                          <p:attrName>style.visibility</p:attrName>
                                        </p:attrNameLst>
                                      </p:cBhvr>
                                      <p:to>
                                        <p:strVal val="visible"/>
                                      </p:to>
                                    </p:set>
                                  </p:childTnLst>
                                </p:cTn>
                              </p:par>
                            </p:childTnLst>
                          </p:cTn>
                        </p:par>
                        <p:par>
                          <p:cTn id="76" fill="hold">
                            <p:stCondLst>
                              <p:cond delay="500"/>
                            </p:stCondLst>
                            <p:childTnLst>
                              <p:par>
                                <p:cTn id="77" presetID="2" presetClass="entr" presetSubtype="8"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additive="base">
                                        <p:cTn id="79" dur="250" fill="hold"/>
                                        <p:tgtEl>
                                          <p:spTgt spid="2"/>
                                        </p:tgtEl>
                                        <p:attrNameLst>
                                          <p:attrName>ppt_x</p:attrName>
                                        </p:attrNameLst>
                                      </p:cBhvr>
                                      <p:tavLst>
                                        <p:tav tm="0">
                                          <p:val>
                                            <p:strVal val="0-#ppt_w/2"/>
                                          </p:val>
                                        </p:tav>
                                        <p:tav tm="100000">
                                          <p:val>
                                            <p:strVal val="#ppt_x"/>
                                          </p:val>
                                        </p:tav>
                                      </p:tavLst>
                                    </p:anim>
                                    <p:anim calcmode="lin" valueType="num">
                                      <p:cBhvr additive="base">
                                        <p:cTn id="80" dur="250" fill="hold"/>
                                        <p:tgtEl>
                                          <p:spTgt spid="2"/>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additive="base">
                                        <p:cTn id="83" dur="250" fill="hold"/>
                                        <p:tgtEl>
                                          <p:spTgt spid="77"/>
                                        </p:tgtEl>
                                        <p:attrNameLst>
                                          <p:attrName>ppt_x</p:attrName>
                                        </p:attrNameLst>
                                      </p:cBhvr>
                                      <p:tavLst>
                                        <p:tav tm="0">
                                          <p:val>
                                            <p:strVal val="0-#ppt_w/2"/>
                                          </p:val>
                                        </p:tav>
                                        <p:tav tm="100000">
                                          <p:val>
                                            <p:strVal val="#ppt_x"/>
                                          </p:val>
                                        </p:tav>
                                      </p:tavLst>
                                    </p:anim>
                                    <p:anim calcmode="lin" valueType="num">
                                      <p:cBhvr additive="base">
                                        <p:cTn id="84" dur="250" fill="hold"/>
                                        <p:tgtEl>
                                          <p:spTgt spid="77"/>
                                        </p:tgtEl>
                                        <p:attrNameLst>
                                          <p:attrName>ppt_y</p:attrName>
                                        </p:attrNameLst>
                                      </p:cBhvr>
                                      <p:tavLst>
                                        <p:tav tm="0">
                                          <p:val>
                                            <p:strVal val="#ppt_y"/>
                                          </p:val>
                                        </p:tav>
                                        <p:tav tm="100000">
                                          <p:val>
                                            <p:strVal val="#ppt_y"/>
                                          </p:val>
                                        </p:tav>
                                      </p:tavLst>
                                    </p:anim>
                                  </p:childTnLst>
                                </p:cTn>
                              </p:par>
                            </p:childTnLst>
                          </p:cTn>
                        </p:par>
                        <p:par>
                          <p:cTn id="85" fill="hold">
                            <p:stCondLst>
                              <p:cond delay="750"/>
                            </p:stCondLst>
                            <p:childTnLst>
                              <p:par>
                                <p:cTn id="86" presetID="2" presetClass="entr" presetSubtype="8" fill="hold" grpId="0" nodeType="afterEffect">
                                  <p:stCondLst>
                                    <p:cond delay="0"/>
                                  </p:stCondLst>
                                  <p:childTnLst>
                                    <p:set>
                                      <p:cBhvr>
                                        <p:cTn id="87" dur="1" fill="hold">
                                          <p:stCondLst>
                                            <p:cond delay="0"/>
                                          </p:stCondLst>
                                        </p:cTn>
                                        <p:tgtEl>
                                          <p:spTgt spid="78"/>
                                        </p:tgtEl>
                                        <p:attrNameLst>
                                          <p:attrName>style.visibility</p:attrName>
                                        </p:attrNameLst>
                                      </p:cBhvr>
                                      <p:to>
                                        <p:strVal val="visible"/>
                                      </p:to>
                                    </p:set>
                                    <p:anim calcmode="lin" valueType="num">
                                      <p:cBhvr additive="base">
                                        <p:cTn id="88" dur="250" fill="hold"/>
                                        <p:tgtEl>
                                          <p:spTgt spid="78"/>
                                        </p:tgtEl>
                                        <p:attrNameLst>
                                          <p:attrName>ppt_x</p:attrName>
                                        </p:attrNameLst>
                                      </p:cBhvr>
                                      <p:tavLst>
                                        <p:tav tm="0">
                                          <p:val>
                                            <p:strVal val="0-#ppt_w/2"/>
                                          </p:val>
                                        </p:tav>
                                        <p:tav tm="100000">
                                          <p:val>
                                            <p:strVal val="#ppt_x"/>
                                          </p:val>
                                        </p:tav>
                                      </p:tavLst>
                                    </p:anim>
                                    <p:anim calcmode="lin" valueType="num">
                                      <p:cBhvr additive="base">
                                        <p:cTn id="89" dur="250" fill="hold"/>
                                        <p:tgtEl>
                                          <p:spTgt spid="78"/>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additive="base">
                                        <p:cTn id="92" dur="250" fill="hold"/>
                                        <p:tgtEl>
                                          <p:spTgt spid="80"/>
                                        </p:tgtEl>
                                        <p:attrNameLst>
                                          <p:attrName>ppt_x</p:attrName>
                                        </p:attrNameLst>
                                      </p:cBhvr>
                                      <p:tavLst>
                                        <p:tav tm="0">
                                          <p:val>
                                            <p:strVal val="0-#ppt_w/2"/>
                                          </p:val>
                                        </p:tav>
                                        <p:tav tm="100000">
                                          <p:val>
                                            <p:strVal val="#ppt_x"/>
                                          </p:val>
                                        </p:tav>
                                      </p:tavLst>
                                    </p:anim>
                                    <p:anim calcmode="lin" valueType="num">
                                      <p:cBhvr additive="base">
                                        <p:cTn id="93" dur="250" fill="hold"/>
                                        <p:tgtEl>
                                          <p:spTgt spid="80"/>
                                        </p:tgtEl>
                                        <p:attrNameLst>
                                          <p:attrName>ppt_y</p:attrName>
                                        </p:attrNameLst>
                                      </p:cBhvr>
                                      <p:tavLst>
                                        <p:tav tm="0">
                                          <p:val>
                                            <p:strVal val="#ppt_y"/>
                                          </p:val>
                                        </p:tav>
                                        <p:tav tm="100000">
                                          <p:val>
                                            <p:strVal val="#ppt_y"/>
                                          </p:val>
                                        </p:tav>
                                      </p:tavLst>
                                    </p:anim>
                                  </p:childTnLst>
                                </p:cTn>
                              </p:par>
                            </p:childTnLst>
                          </p:cTn>
                        </p:par>
                        <p:par>
                          <p:cTn id="94" fill="hold">
                            <p:stCondLst>
                              <p:cond delay="1000"/>
                            </p:stCondLst>
                            <p:childTnLst>
                              <p:par>
                                <p:cTn id="95" presetID="2" presetClass="entr" presetSubtype="8" fill="hold" grpId="0" nodeType="afterEffect">
                                  <p:stCondLst>
                                    <p:cond delay="0"/>
                                  </p:stCondLst>
                                  <p:childTnLst>
                                    <p:set>
                                      <p:cBhvr>
                                        <p:cTn id="96" dur="1" fill="hold">
                                          <p:stCondLst>
                                            <p:cond delay="0"/>
                                          </p:stCondLst>
                                        </p:cTn>
                                        <p:tgtEl>
                                          <p:spTgt spid="81"/>
                                        </p:tgtEl>
                                        <p:attrNameLst>
                                          <p:attrName>style.visibility</p:attrName>
                                        </p:attrNameLst>
                                      </p:cBhvr>
                                      <p:to>
                                        <p:strVal val="visible"/>
                                      </p:to>
                                    </p:set>
                                    <p:anim calcmode="lin" valueType="num">
                                      <p:cBhvr additive="base">
                                        <p:cTn id="97" dur="250" fill="hold"/>
                                        <p:tgtEl>
                                          <p:spTgt spid="81"/>
                                        </p:tgtEl>
                                        <p:attrNameLst>
                                          <p:attrName>ppt_x</p:attrName>
                                        </p:attrNameLst>
                                      </p:cBhvr>
                                      <p:tavLst>
                                        <p:tav tm="0">
                                          <p:val>
                                            <p:strVal val="0-#ppt_w/2"/>
                                          </p:val>
                                        </p:tav>
                                        <p:tav tm="100000">
                                          <p:val>
                                            <p:strVal val="#ppt_x"/>
                                          </p:val>
                                        </p:tav>
                                      </p:tavLst>
                                    </p:anim>
                                    <p:anim calcmode="lin" valueType="num">
                                      <p:cBhvr additive="base">
                                        <p:cTn id="98" dur="250" fill="hold"/>
                                        <p:tgtEl>
                                          <p:spTgt spid="81"/>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anim calcmode="lin" valueType="num">
                                      <p:cBhvr additive="base">
                                        <p:cTn id="101" dur="250" fill="hold"/>
                                        <p:tgtEl>
                                          <p:spTgt spid="84"/>
                                        </p:tgtEl>
                                        <p:attrNameLst>
                                          <p:attrName>ppt_x</p:attrName>
                                        </p:attrNameLst>
                                      </p:cBhvr>
                                      <p:tavLst>
                                        <p:tav tm="0">
                                          <p:val>
                                            <p:strVal val="0-#ppt_w/2"/>
                                          </p:val>
                                        </p:tav>
                                        <p:tav tm="100000">
                                          <p:val>
                                            <p:strVal val="#ppt_x"/>
                                          </p:val>
                                        </p:tav>
                                      </p:tavLst>
                                    </p:anim>
                                    <p:anim calcmode="lin" valueType="num">
                                      <p:cBhvr additive="base">
                                        <p:cTn id="102" dur="250" fill="hold"/>
                                        <p:tgtEl>
                                          <p:spTgt spid="84"/>
                                        </p:tgtEl>
                                        <p:attrNameLst>
                                          <p:attrName>ppt_y</p:attrName>
                                        </p:attrNameLst>
                                      </p:cBhvr>
                                      <p:tavLst>
                                        <p:tav tm="0">
                                          <p:val>
                                            <p:strVal val="#ppt_y"/>
                                          </p:val>
                                        </p:tav>
                                        <p:tav tm="100000">
                                          <p:val>
                                            <p:strVal val="#ppt_y"/>
                                          </p:val>
                                        </p:tav>
                                      </p:tavLst>
                                    </p:anim>
                                  </p:childTnLst>
                                </p:cTn>
                              </p:par>
                            </p:childTnLst>
                          </p:cTn>
                        </p:par>
                        <p:par>
                          <p:cTn id="103" fill="hold">
                            <p:stCondLst>
                              <p:cond delay="1250"/>
                            </p:stCondLst>
                            <p:childTnLst>
                              <p:par>
                                <p:cTn id="104" presetID="22" presetClass="entr" presetSubtype="8" fill="hold" grpId="0"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left)">
                                      <p:cBhvr>
                                        <p:cTn id="106" dur="500"/>
                                        <p:tgtEl>
                                          <p:spTgt spid="8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childTnLst>
                          </p:cTn>
                        </p:par>
                        <p:par>
                          <p:cTn id="112" fill="hold">
                            <p:stCondLst>
                              <p:cond delay="500"/>
                            </p:stCondLst>
                            <p:childTnLst>
                              <p:par>
                                <p:cTn id="113" presetID="1" presetClass="entr" presetSubtype="0" fill="hold" grpId="0" nodeType="afterEffect">
                                  <p:stCondLst>
                                    <p:cond delay="0"/>
                                  </p:stCondLst>
                                  <p:childTnLst>
                                    <p:set>
                                      <p:cBhvr>
                                        <p:cTn id="114" dur="1" fill="hold">
                                          <p:stCondLst>
                                            <p:cond delay="0"/>
                                          </p:stCondLst>
                                        </p:cTn>
                                        <p:tgtEl>
                                          <p:spTgt spid="43073"/>
                                        </p:tgtEl>
                                        <p:attrNameLst>
                                          <p:attrName>style.visibility</p:attrName>
                                        </p:attrNameLst>
                                      </p:cBhvr>
                                      <p:to>
                                        <p:strVal val="visible"/>
                                      </p:to>
                                    </p:set>
                                  </p:childTnLst>
                                </p:cTn>
                              </p:par>
                            </p:childTnLst>
                          </p:cTn>
                        </p:par>
                        <p:par>
                          <p:cTn id="115" fill="hold">
                            <p:stCondLst>
                              <p:cond delay="500"/>
                            </p:stCondLst>
                            <p:childTnLst>
                              <p:par>
                                <p:cTn id="116" presetID="10" presetClass="entr" presetSubtype="0" fill="hold" nodeType="afterEffect">
                                  <p:stCondLst>
                                    <p:cond delay="0"/>
                                  </p:stCondLst>
                                  <p:childTnLst>
                                    <p:set>
                                      <p:cBhvr>
                                        <p:cTn id="117" dur="1" fill="hold">
                                          <p:stCondLst>
                                            <p:cond delay="0"/>
                                          </p:stCondLst>
                                        </p:cTn>
                                        <p:tgtEl>
                                          <p:spTgt spid="43042"/>
                                        </p:tgtEl>
                                        <p:attrNameLst>
                                          <p:attrName>style.visibility</p:attrName>
                                        </p:attrNameLst>
                                      </p:cBhvr>
                                      <p:to>
                                        <p:strVal val="visible"/>
                                      </p:to>
                                    </p:set>
                                    <p:animEffect transition="in" filter="fade">
                                      <p:cBhvr>
                                        <p:cTn id="118" dur="500"/>
                                        <p:tgtEl>
                                          <p:spTgt spid="43042"/>
                                        </p:tgtEl>
                                      </p:cBhvr>
                                    </p:animEffect>
                                  </p:childTnLst>
                                </p:cTn>
                              </p:par>
                            </p:childTnLst>
                          </p:cTn>
                        </p:par>
                        <p:par>
                          <p:cTn id="119" fill="hold">
                            <p:stCondLst>
                              <p:cond delay="1000"/>
                            </p:stCondLst>
                            <p:childTnLst>
                              <p:par>
                                <p:cTn id="120" presetID="1" presetClass="entr" presetSubtype="0" fill="hold" grpId="0" nodeType="afterEffect">
                                  <p:stCondLst>
                                    <p:cond delay="0"/>
                                  </p:stCondLst>
                                  <p:childTnLst>
                                    <p:set>
                                      <p:cBhvr>
                                        <p:cTn id="121" dur="1" fill="hold">
                                          <p:stCondLst>
                                            <p:cond delay="0"/>
                                          </p:stCondLst>
                                        </p:cTn>
                                        <p:tgtEl>
                                          <p:spTgt spid="4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9" grpId="0"/>
      <p:bldP spid="43070" grpId="0"/>
      <p:bldP spid="43071" grpId="0"/>
      <p:bldP spid="43072" grpId="0"/>
      <p:bldP spid="43073" grpId="0"/>
      <p:bldP spid="43074" grpId="0"/>
      <p:bldP spid="43078" grpId="0"/>
      <p:bldP spid="43081" grpId="0"/>
      <p:bldP spid="43076" grpId="0"/>
      <p:bldP spid="82" grpId="0" animBg="1"/>
      <p:bldP spid="181" grpId="0" animBg="1"/>
      <p:bldP spid="87" grpId="0" animBg="1"/>
      <p:bldP spid="183" grpId="0"/>
      <p:bldP spid="185" grpId="0"/>
      <p:bldP spid="83" grpId="0"/>
      <p:bldP spid="2" grpId="0" animBg="1"/>
      <p:bldP spid="77" grpId="0" animBg="1"/>
      <p:bldP spid="78" grpId="0" animBg="1"/>
      <p:bldP spid="80" grpId="0" animBg="1"/>
      <p:bldP spid="81" grpId="0" animBg="1"/>
      <p:bldP spid="84" grpId="0" animBg="1"/>
      <p:bldP spid="8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67" name="Picture 71"/>
          <p:cNvPicPr>
            <a:picLocks noChangeAspect="1" noChangeArrowheads="1"/>
          </p:cNvPicPr>
          <p:nvPr/>
        </p:nvPicPr>
        <p:blipFill rotWithShape="1">
          <a:blip r:embed="rId2">
            <a:extLst>
              <a:ext uri="{28A0092B-C50C-407E-A947-70E740481C1C}">
                <a14:useLocalDpi xmlns:a14="http://schemas.microsoft.com/office/drawing/2010/main" val="0"/>
              </a:ext>
            </a:extLst>
          </a:blip>
          <a:srcRect l="6666" r="18254"/>
          <a:stretch/>
        </p:blipFill>
        <p:spPr bwMode="auto">
          <a:xfrm>
            <a:off x="0" y="792478"/>
            <a:ext cx="7480663" cy="574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68"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84" y="792478"/>
            <a:ext cx="9965641" cy="574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700" name="Rectangle 3"/>
          <p:cNvSpPr>
            <a:spLocks noGrp="1" noChangeArrowheads="1"/>
          </p:cNvSpPr>
          <p:nvPr>
            <p:ph type="body" idx="1"/>
          </p:nvPr>
        </p:nvSpPr>
        <p:spPr>
          <a:xfrm>
            <a:off x="5768975" y="776288"/>
            <a:ext cx="3375025" cy="2070100"/>
          </a:xfrm>
          <a:effectLst>
            <a:outerShdw dist="38100" dir="8100000" algn="ctr" rotWithShape="0">
              <a:schemeClr val="bg2"/>
            </a:outerShdw>
          </a:effectLst>
        </p:spPr>
        <p:txBody>
          <a:bodyPr/>
          <a:lstStyle/>
          <a:p>
            <a:pPr algn="ctr" eaLnBrk="1" hangingPunct="1"/>
            <a:r>
              <a:rPr lang="en-US" altLang="en-US" dirty="0" smtClean="0"/>
              <a:t>Pole star in 2700 BCE, used by Egyptians</a:t>
            </a:r>
          </a:p>
        </p:txBody>
      </p:sp>
      <p:sp>
        <p:nvSpPr>
          <p:cNvPr id="29699" name="Rectangle 2"/>
          <p:cNvSpPr>
            <a:spLocks noGrp="1" noChangeArrowheads="1"/>
          </p:cNvSpPr>
          <p:nvPr>
            <p:ph type="title"/>
          </p:nvPr>
        </p:nvSpPr>
        <p:spPr>
          <a:effectLst>
            <a:outerShdw dist="38100" dir="8100000" algn="ctr" rotWithShape="0">
              <a:schemeClr val="bg2"/>
            </a:outerShdw>
          </a:effectLst>
        </p:spPr>
        <p:txBody>
          <a:bodyPr/>
          <a:lstStyle/>
          <a:p>
            <a:pPr eaLnBrk="1" hangingPunct="1"/>
            <a:r>
              <a:rPr lang="en-US" altLang="en-US" smtClean="0"/>
              <a:t>Thuban: </a:t>
            </a:r>
            <a:r>
              <a:rPr lang="en-US" altLang="en-US" smtClean="0">
                <a:sym typeface="Symbol" pitchFamily="18" charset="2"/>
              </a:rPr>
              <a:t></a:t>
            </a:r>
            <a:r>
              <a:rPr lang="en-US" altLang="en-US" smtClean="0"/>
              <a:t> Draconis</a:t>
            </a:r>
          </a:p>
        </p:txBody>
      </p:sp>
      <p:sp>
        <p:nvSpPr>
          <p:cNvPr id="43069" name="Text Box 61"/>
          <p:cNvSpPr txBox="1">
            <a:spLocks noChangeArrowheads="1"/>
          </p:cNvSpPr>
          <p:nvPr/>
        </p:nvSpPr>
        <p:spPr bwMode="auto">
          <a:xfrm>
            <a:off x="2133600" y="4165600"/>
            <a:ext cx="1150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Big Dipper</a:t>
            </a:r>
          </a:p>
        </p:txBody>
      </p:sp>
      <p:sp>
        <p:nvSpPr>
          <p:cNvPr id="43070" name="Text Box 62"/>
          <p:cNvSpPr txBox="1">
            <a:spLocks noChangeArrowheads="1"/>
          </p:cNvSpPr>
          <p:nvPr/>
        </p:nvSpPr>
        <p:spPr bwMode="auto">
          <a:xfrm>
            <a:off x="3549650" y="1685925"/>
            <a:ext cx="1223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Draco</a:t>
            </a:r>
          </a:p>
        </p:txBody>
      </p:sp>
      <p:sp>
        <p:nvSpPr>
          <p:cNvPr id="43071" name="Text Box 63"/>
          <p:cNvSpPr txBox="1">
            <a:spLocks noChangeArrowheads="1"/>
          </p:cNvSpPr>
          <p:nvPr/>
        </p:nvSpPr>
        <p:spPr bwMode="auto">
          <a:xfrm>
            <a:off x="4524784" y="2445294"/>
            <a:ext cx="1127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Little Dipper</a:t>
            </a:r>
          </a:p>
        </p:txBody>
      </p:sp>
      <p:sp>
        <p:nvSpPr>
          <p:cNvPr id="43072" name="Text Box 64"/>
          <p:cNvSpPr txBox="1">
            <a:spLocks noChangeArrowheads="1"/>
          </p:cNvSpPr>
          <p:nvPr/>
        </p:nvSpPr>
        <p:spPr bwMode="auto">
          <a:xfrm>
            <a:off x="1733550" y="1676400"/>
            <a:ext cx="1268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err="1" smtClean="0"/>
              <a:t>Boötes</a:t>
            </a:r>
            <a:endParaRPr lang="en-US" altLang="en-US" sz="2000" dirty="0"/>
          </a:p>
        </p:txBody>
      </p:sp>
      <p:sp>
        <p:nvSpPr>
          <p:cNvPr id="43073" name="Text Box 65"/>
          <p:cNvSpPr txBox="1">
            <a:spLocks noChangeArrowheads="1"/>
          </p:cNvSpPr>
          <p:nvPr/>
        </p:nvSpPr>
        <p:spPr bwMode="auto">
          <a:xfrm>
            <a:off x="6680654" y="3423784"/>
            <a:ext cx="192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a:t>Cassiopeia</a:t>
            </a:r>
          </a:p>
        </p:txBody>
      </p:sp>
      <p:sp>
        <p:nvSpPr>
          <p:cNvPr id="43074" name="Text Box 66"/>
          <p:cNvSpPr txBox="1">
            <a:spLocks noChangeArrowheads="1"/>
          </p:cNvSpPr>
          <p:nvPr/>
        </p:nvSpPr>
        <p:spPr bwMode="auto">
          <a:xfrm>
            <a:off x="5257800" y="1597025"/>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smtClean="0"/>
              <a:t>Cepheus</a:t>
            </a:r>
            <a:endParaRPr lang="en-US" altLang="en-US" sz="2000" dirty="0"/>
          </a:p>
        </p:txBody>
      </p:sp>
      <p:sp>
        <p:nvSpPr>
          <p:cNvPr id="29707" name="Text Box 67"/>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1800" dirty="0" smtClean="0"/>
              <a:t>1:00 am July 10, </a:t>
            </a:r>
            <a:r>
              <a:rPr lang="en-US" altLang="en-US" sz="1800" dirty="0"/>
              <a:t>looking </a:t>
            </a:r>
            <a:r>
              <a:rPr lang="en-US" altLang="en-US" sz="1800" dirty="0" smtClean="0"/>
              <a:t>north northwest from Holyoke … during a blackout </a:t>
            </a:r>
            <a:endParaRPr lang="en-US" altLang="en-US" sz="1800" dirty="0"/>
          </a:p>
        </p:txBody>
      </p:sp>
      <p:sp>
        <p:nvSpPr>
          <p:cNvPr id="43078" name="Text Box 70"/>
          <p:cNvSpPr txBox="1">
            <a:spLocks noChangeArrowheads="1"/>
          </p:cNvSpPr>
          <p:nvPr/>
        </p:nvSpPr>
        <p:spPr bwMode="auto">
          <a:xfrm>
            <a:off x="2121694" y="2536825"/>
            <a:ext cx="133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800" dirty="0" err="1">
                <a:solidFill>
                  <a:schemeClr val="tx1"/>
                </a:solidFill>
              </a:rPr>
              <a:t>Thuban</a:t>
            </a:r>
            <a:endParaRPr lang="en-US" altLang="en-US" sz="1800" dirty="0">
              <a:solidFill>
                <a:schemeClr val="tx1"/>
              </a:solidFill>
            </a:endParaRPr>
          </a:p>
        </p:txBody>
      </p:sp>
      <p:sp>
        <p:nvSpPr>
          <p:cNvPr id="43081" name="Text Box 73"/>
          <p:cNvSpPr txBox="1">
            <a:spLocks noChangeArrowheads="1"/>
          </p:cNvSpPr>
          <p:nvPr/>
        </p:nvSpPr>
        <p:spPr bwMode="auto">
          <a:xfrm>
            <a:off x="4972050" y="3281363"/>
            <a:ext cx="1209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2000" dirty="0">
                <a:solidFill>
                  <a:schemeClr val="tx1"/>
                </a:solidFill>
              </a:rPr>
              <a:t>Polaris</a:t>
            </a:r>
          </a:p>
        </p:txBody>
      </p:sp>
      <p:sp>
        <p:nvSpPr>
          <p:cNvPr id="43076" name="Text Box 68"/>
          <p:cNvSpPr txBox="1">
            <a:spLocks noChangeArrowheads="1"/>
          </p:cNvSpPr>
          <p:nvPr/>
        </p:nvSpPr>
        <p:spPr bwMode="auto">
          <a:xfrm>
            <a:off x="0" y="1725613"/>
            <a:ext cx="1285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800" dirty="0" smtClean="0">
                <a:solidFill>
                  <a:schemeClr val="tx1"/>
                </a:solidFill>
              </a:rPr>
              <a:t>Arcturus</a:t>
            </a:r>
            <a:endParaRPr lang="en-US" altLang="en-US" sz="1800" dirty="0">
              <a:solidFill>
                <a:schemeClr val="tx1"/>
              </a:solidFill>
            </a:endParaRPr>
          </a:p>
        </p:txBody>
      </p:sp>
      <p:grpSp>
        <p:nvGrpSpPr>
          <p:cNvPr id="43097" name="Group 43096"/>
          <p:cNvGrpSpPr/>
          <p:nvPr/>
        </p:nvGrpSpPr>
        <p:grpSpPr>
          <a:xfrm>
            <a:off x="4045744" y="2838450"/>
            <a:ext cx="916781" cy="609600"/>
            <a:chOff x="4045744" y="2838450"/>
            <a:chExt cx="916781" cy="609600"/>
          </a:xfrm>
        </p:grpSpPr>
        <p:cxnSp>
          <p:nvCxnSpPr>
            <p:cNvPr id="109" name="Straight Connector 108"/>
            <p:cNvCxnSpPr/>
            <p:nvPr/>
          </p:nvCxnSpPr>
          <p:spPr bwMode="auto">
            <a:xfrm>
              <a:off x="4045744" y="2912269"/>
              <a:ext cx="42862" cy="116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a:off x="4881563" y="3302794"/>
              <a:ext cx="80962" cy="145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a:off x="4371635" y="2856660"/>
              <a:ext cx="9865" cy="129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flipV="1">
              <a:off x="4067731" y="2838450"/>
              <a:ext cx="273288" cy="34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auto">
            <a:xfrm>
              <a:off x="4693444" y="3095625"/>
              <a:ext cx="150019" cy="164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auto">
            <a:xfrm>
              <a:off x="4412456" y="3014663"/>
              <a:ext cx="235744" cy="54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562225" y="3159919"/>
            <a:ext cx="960186" cy="1302596"/>
            <a:chOff x="2562225" y="3159919"/>
            <a:chExt cx="960186" cy="1302596"/>
          </a:xfrm>
        </p:grpSpPr>
        <p:cxnSp>
          <p:nvCxnSpPr>
            <p:cNvPr id="86" name="Straight Connector 85"/>
            <p:cNvCxnSpPr/>
            <p:nvPr/>
          </p:nvCxnSpPr>
          <p:spPr bwMode="auto">
            <a:xfrm flipH="1">
              <a:off x="3326606" y="4324632"/>
              <a:ext cx="195805" cy="1378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auto">
            <a:xfrm>
              <a:off x="2981325" y="4188619"/>
              <a:ext cx="291512" cy="273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flipH="1">
              <a:off x="2978944" y="3954454"/>
              <a:ext cx="91582" cy="174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auto">
            <a:xfrm>
              <a:off x="2974181" y="3667125"/>
              <a:ext cx="101658" cy="239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auto">
            <a:xfrm>
              <a:off x="2886075" y="3417094"/>
              <a:ext cx="57461" cy="18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auto">
            <a:xfrm>
              <a:off x="2562225" y="3159919"/>
              <a:ext cx="288673" cy="194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80" name="Group 43079"/>
          <p:cNvGrpSpPr/>
          <p:nvPr/>
        </p:nvGrpSpPr>
        <p:grpSpPr>
          <a:xfrm>
            <a:off x="3367088" y="1173231"/>
            <a:ext cx="1778793" cy="2743925"/>
            <a:chOff x="3367088" y="1173231"/>
            <a:chExt cx="1778793" cy="2743925"/>
          </a:xfrm>
        </p:grpSpPr>
        <p:cxnSp>
          <p:nvCxnSpPr>
            <p:cNvPr id="103" name="Straight Connector 102"/>
            <p:cNvCxnSpPr/>
            <p:nvPr/>
          </p:nvCxnSpPr>
          <p:spPr bwMode="auto">
            <a:xfrm>
              <a:off x="3791662" y="3666976"/>
              <a:ext cx="56438" cy="250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a:off x="3487154" y="3143775"/>
              <a:ext cx="282365" cy="482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auto">
            <a:xfrm>
              <a:off x="3367088" y="2488406"/>
              <a:ext cx="95250" cy="602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flipV="1">
              <a:off x="3378994" y="2209360"/>
              <a:ext cx="124996" cy="214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auto">
            <a:xfrm>
              <a:off x="3810000" y="2183606"/>
              <a:ext cx="350044" cy="7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auto">
            <a:xfrm>
              <a:off x="4210442" y="2206223"/>
              <a:ext cx="309171" cy="241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auto">
            <a:xfrm flipV="1">
              <a:off x="3540919" y="2183454"/>
              <a:ext cx="198750" cy="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auto">
            <a:xfrm flipV="1">
              <a:off x="4574381" y="2444660"/>
              <a:ext cx="131533" cy="17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auto">
            <a:xfrm>
              <a:off x="4764881" y="2445544"/>
              <a:ext cx="195521" cy="1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auto">
            <a:xfrm flipV="1">
              <a:off x="5003006" y="2297906"/>
              <a:ext cx="142875"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a:off x="4991100" y="2107406"/>
              <a:ext cx="154781" cy="150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bwMode="auto">
            <a:xfrm>
              <a:off x="4260056" y="1528763"/>
              <a:ext cx="688182"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auto">
            <a:xfrm>
              <a:off x="3908430" y="1346094"/>
              <a:ext cx="84926" cy="13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bwMode="auto">
            <a:xfrm>
              <a:off x="4131584" y="1176520"/>
              <a:ext cx="97516" cy="311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rot="1753398" flipV="1">
              <a:off x="4036800" y="1461542"/>
              <a:ext cx="159474" cy="732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auto">
            <a:xfrm flipH="1">
              <a:off x="3919539" y="1173231"/>
              <a:ext cx="180565" cy="138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042" name="Group 43041"/>
          <p:cNvGrpSpPr/>
          <p:nvPr/>
        </p:nvGrpSpPr>
        <p:grpSpPr>
          <a:xfrm>
            <a:off x="5643563" y="2042316"/>
            <a:ext cx="785812" cy="1146178"/>
            <a:chOff x="5643563" y="2042316"/>
            <a:chExt cx="785812" cy="1146178"/>
          </a:xfrm>
        </p:grpSpPr>
        <p:cxnSp>
          <p:nvCxnSpPr>
            <p:cNvPr id="180" name="Straight Connector 179"/>
            <p:cNvCxnSpPr/>
            <p:nvPr/>
          </p:nvCxnSpPr>
          <p:spPr bwMode="auto">
            <a:xfrm flipV="1">
              <a:off x="5669756" y="2063151"/>
              <a:ext cx="225749" cy="41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auto">
            <a:xfrm flipV="1">
              <a:off x="5643563" y="2543175"/>
              <a:ext cx="9525" cy="6310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auto">
            <a:xfrm flipV="1">
              <a:off x="5662613" y="2697956"/>
              <a:ext cx="500062" cy="490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bwMode="auto">
            <a:xfrm flipV="1">
              <a:off x="6193319" y="2133600"/>
              <a:ext cx="236056" cy="524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auto">
            <a:xfrm>
              <a:off x="5933726" y="2042316"/>
              <a:ext cx="481362" cy="57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505575" y="3112918"/>
            <a:ext cx="509588" cy="756613"/>
            <a:chOff x="6505575" y="3112918"/>
            <a:chExt cx="509588" cy="756613"/>
          </a:xfrm>
        </p:grpSpPr>
        <p:cxnSp>
          <p:nvCxnSpPr>
            <p:cNvPr id="191" name="Straight Connector 190"/>
            <p:cNvCxnSpPr/>
            <p:nvPr/>
          </p:nvCxnSpPr>
          <p:spPr bwMode="auto">
            <a:xfrm flipH="1" flipV="1">
              <a:off x="6847625" y="3112918"/>
              <a:ext cx="167538" cy="213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auto">
            <a:xfrm flipV="1">
              <a:off x="6748463" y="3531394"/>
              <a:ext cx="0"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bwMode="auto">
            <a:xfrm flipV="1">
              <a:off x="6779419" y="3370368"/>
              <a:ext cx="223601" cy="106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auto">
            <a:xfrm flipV="1">
              <a:off x="6505575" y="3752850"/>
              <a:ext cx="209550" cy="116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5" name="Straight Connector 214"/>
          <p:cNvCxnSpPr/>
          <p:nvPr/>
        </p:nvCxnSpPr>
        <p:spPr>
          <a:xfrm flipV="1">
            <a:off x="3657600" y="3524250"/>
            <a:ext cx="1228725" cy="695325"/>
          </a:xfrm>
          <a:prstGeom prst="line">
            <a:avLst/>
          </a:prstGeom>
          <a:ln w="12700">
            <a:solidFill>
              <a:schemeClr val="tx2"/>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357189" y="1812131"/>
            <a:ext cx="1765048" cy="1143000"/>
            <a:chOff x="357189" y="1812131"/>
            <a:chExt cx="1765048" cy="1143000"/>
          </a:xfrm>
        </p:grpSpPr>
        <p:cxnSp>
          <p:nvCxnSpPr>
            <p:cNvPr id="156" name="Straight Connector 155"/>
            <p:cNvCxnSpPr/>
            <p:nvPr/>
          </p:nvCxnSpPr>
          <p:spPr bwMode="auto">
            <a:xfrm flipH="1">
              <a:off x="1912144" y="2191032"/>
              <a:ext cx="210093" cy="2949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auto">
            <a:xfrm>
              <a:off x="1357313" y="2409825"/>
              <a:ext cx="490537" cy="1000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bwMode="auto">
            <a:xfrm flipH="1">
              <a:off x="1152525" y="1812131"/>
              <a:ext cx="550069" cy="304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bwMode="auto">
            <a:xfrm flipV="1">
              <a:off x="478631" y="2412206"/>
              <a:ext cx="812007" cy="164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auto">
            <a:xfrm flipV="1">
              <a:off x="466725" y="2162175"/>
              <a:ext cx="619125" cy="383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auto">
            <a:xfrm flipH="1">
              <a:off x="357189" y="2640806"/>
              <a:ext cx="57149"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auto">
            <a:xfrm>
              <a:off x="1743619" y="1817176"/>
              <a:ext cx="370931" cy="325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Freeform 81"/>
          <p:cNvSpPr/>
          <p:nvPr/>
        </p:nvSpPr>
        <p:spPr>
          <a:xfrm>
            <a:off x="3140870" y="2828924"/>
            <a:ext cx="300038" cy="276225"/>
          </a:xfrm>
          <a:custGeom>
            <a:avLst/>
            <a:gdLst>
              <a:gd name="connsiteX0" fmla="*/ 0 w 438150"/>
              <a:gd name="connsiteY0" fmla="*/ 0 h 161925"/>
              <a:gd name="connsiteX1" fmla="*/ 295275 w 438150"/>
              <a:gd name="connsiteY1" fmla="*/ 76200 h 161925"/>
              <a:gd name="connsiteX2" fmla="*/ 180975 w 438150"/>
              <a:gd name="connsiteY2" fmla="*/ 104775 h 161925"/>
              <a:gd name="connsiteX3" fmla="*/ 438150 w 438150"/>
              <a:gd name="connsiteY3" fmla="*/ 161925 h 161925"/>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78581 w 321469"/>
              <a:gd name="connsiteY2" fmla="*/ 169068 h 271462"/>
              <a:gd name="connsiteX3" fmla="*/ 321469 w 321469"/>
              <a:gd name="connsiteY3" fmla="*/ 271462 h 271462"/>
              <a:gd name="connsiteX0" fmla="*/ 0 w 321469"/>
              <a:gd name="connsiteY0" fmla="*/ 0 h 271462"/>
              <a:gd name="connsiteX1" fmla="*/ 202407 w 321469"/>
              <a:gd name="connsiteY1" fmla="*/ 154781 h 271462"/>
              <a:gd name="connsiteX2" fmla="*/ 78581 w 321469"/>
              <a:gd name="connsiteY2" fmla="*/ 169068 h 271462"/>
              <a:gd name="connsiteX3" fmla="*/ 321469 w 321469"/>
              <a:gd name="connsiteY3" fmla="*/ 271462 h 271462"/>
              <a:gd name="connsiteX0" fmla="*/ 0 w 300038"/>
              <a:gd name="connsiteY0" fmla="*/ 0 h 276225"/>
              <a:gd name="connsiteX1" fmla="*/ 180976 w 300038"/>
              <a:gd name="connsiteY1" fmla="*/ 159544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61913 w 300038"/>
              <a:gd name="connsiteY2" fmla="*/ 130969 h 276225"/>
              <a:gd name="connsiteX3" fmla="*/ 300038 w 300038"/>
              <a:gd name="connsiteY3" fmla="*/ 276225 h 276225"/>
            </a:gdLst>
            <a:ahLst/>
            <a:cxnLst>
              <a:cxn ang="0">
                <a:pos x="connsiteX0" y="connsiteY0"/>
              </a:cxn>
              <a:cxn ang="0">
                <a:pos x="connsiteX1" y="connsiteY1"/>
              </a:cxn>
              <a:cxn ang="0">
                <a:pos x="connsiteX2" y="connsiteY2"/>
              </a:cxn>
              <a:cxn ang="0">
                <a:pos x="connsiteX3" y="connsiteY3"/>
              </a:cxn>
            </a:cxnLst>
            <a:rect l="l" t="t" r="r" b="b"/>
            <a:pathLst>
              <a:path w="300038" h="276225">
                <a:moveTo>
                  <a:pt x="0" y="0"/>
                </a:moveTo>
                <a:cubicBezTo>
                  <a:pt x="101600" y="69851"/>
                  <a:pt x="199232" y="116285"/>
                  <a:pt x="209551" y="138113"/>
                </a:cubicBezTo>
                <a:cubicBezTo>
                  <a:pt x="219870" y="159941"/>
                  <a:pt x="46832" y="107950"/>
                  <a:pt x="61913" y="130969"/>
                </a:cubicBezTo>
                <a:cubicBezTo>
                  <a:pt x="76994" y="153988"/>
                  <a:pt x="197644" y="204786"/>
                  <a:pt x="300038" y="276225"/>
                </a:cubicBezTo>
              </a:path>
            </a:pathLst>
          </a:custGeom>
          <a:noFill/>
          <a:ln w="12700">
            <a:solidFill>
              <a:srgbClr val="FFFF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410605" y="2019299"/>
            <a:ext cx="98220" cy="509587"/>
          </a:xfrm>
          <a:custGeom>
            <a:avLst/>
            <a:gdLst>
              <a:gd name="connsiteX0" fmla="*/ 0 w 438150"/>
              <a:gd name="connsiteY0" fmla="*/ 0 h 161925"/>
              <a:gd name="connsiteX1" fmla="*/ 295275 w 438150"/>
              <a:gd name="connsiteY1" fmla="*/ 76200 h 161925"/>
              <a:gd name="connsiteX2" fmla="*/ 180975 w 438150"/>
              <a:gd name="connsiteY2" fmla="*/ 104775 h 161925"/>
              <a:gd name="connsiteX3" fmla="*/ 438150 w 438150"/>
              <a:gd name="connsiteY3" fmla="*/ 161925 h 161925"/>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64294 w 321469"/>
              <a:gd name="connsiteY2" fmla="*/ 214312 h 271462"/>
              <a:gd name="connsiteX3" fmla="*/ 321469 w 321469"/>
              <a:gd name="connsiteY3" fmla="*/ 271462 h 271462"/>
              <a:gd name="connsiteX0" fmla="*/ 0 w 321469"/>
              <a:gd name="connsiteY0" fmla="*/ 0 h 271462"/>
              <a:gd name="connsiteX1" fmla="*/ 178594 w 321469"/>
              <a:gd name="connsiteY1" fmla="*/ 185737 h 271462"/>
              <a:gd name="connsiteX2" fmla="*/ 78581 w 321469"/>
              <a:gd name="connsiteY2" fmla="*/ 169068 h 271462"/>
              <a:gd name="connsiteX3" fmla="*/ 321469 w 321469"/>
              <a:gd name="connsiteY3" fmla="*/ 271462 h 271462"/>
              <a:gd name="connsiteX0" fmla="*/ 0 w 321469"/>
              <a:gd name="connsiteY0" fmla="*/ 0 h 271462"/>
              <a:gd name="connsiteX1" fmla="*/ 202407 w 321469"/>
              <a:gd name="connsiteY1" fmla="*/ 154781 h 271462"/>
              <a:gd name="connsiteX2" fmla="*/ 78581 w 321469"/>
              <a:gd name="connsiteY2" fmla="*/ 169068 h 271462"/>
              <a:gd name="connsiteX3" fmla="*/ 321469 w 321469"/>
              <a:gd name="connsiteY3" fmla="*/ 271462 h 271462"/>
              <a:gd name="connsiteX0" fmla="*/ 0 w 300038"/>
              <a:gd name="connsiteY0" fmla="*/ 0 h 276225"/>
              <a:gd name="connsiteX1" fmla="*/ 180976 w 300038"/>
              <a:gd name="connsiteY1" fmla="*/ 159544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57150 w 300038"/>
              <a:gd name="connsiteY2" fmla="*/ 173831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78582 w 300038"/>
              <a:gd name="connsiteY2" fmla="*/ 121444 h 276225"/>
              <a:gd name="connsiteX3" fmla="*/ 300038 w 300038"/>
              <a:gd name="connsiteY3" fmla="*/ 276225 h 276225"/>
              <a:gd name="connsiteX0" fmla="*/ 0 w 300038"/>
              <a:gd name="connsiteY0" fmla="*/ 0 h 276225"/>
              <a:gd name="connsiteX1" fmla="*/ 209551 w 300038"/>
              <a:gd name="connsiteY1" fmla="*/ 138113 h 276225"/>
              <a:gd name="connsiteX2" fmla="*/ 61913 w 300038"/>
              <a:gd name="connsiteY2" fmla="*/ 130969 h 276225"/>
              <a:gd name="connsiteX3" fmla="*/ 300038 w 300038"/>
              <a:gd name="connsiteY3" fmla="*/ 276225 h 276225"/>
              <a:gd name="connsiteX0" fmla="*/ 0 w 359570"/>
              <a:gd name="connsiteY0" fmla="*/ 0 h 338137"/>
              <a:gd name="connsiteX1" fmla="*/ 269083 w 359570"/>
              <a:gd name="connsiteY1" fmla="*/ 200025 h 338137"/>
              <a:gd name="connsiteX2" fmla="*/ 121445 w 359570"/>
              <a:gd name="connsiteY2" fmla="*/ 192881 h 338137"/>
              <a:gd name="connsiteX3" fmla="*/ 359570 w 359570"/>
              <a:gd name="connsiteY3" fmla="*/ 338137 h 338137"/>
              <a:gd name="connsiteX0" fmla="*/ 81177 w 352641"/>
              <a:gd name="connsiteY0" fmla="*/ 0 h 509587"/>
              <a:gd name="connsiteX1" fmla="*/ 350260 w 352641"/>
              <a:gd name="connsiteY1" fmla="*/ 200025 h 509587"/>
              <a:gd name="connsiteX2" fmla="*/ 202622 w 352641"/>
              <a:gd name="connsiteY2" fmla="*/ 192881 h 509587"/>
              <a:gd name="connsiteX3" fmla="*/ 26410 w 352641"/>
              <a:gd name="connsiteY3" fmla="*/ 509587 h 509587"/>
              <a:gd name="connsiteX0" fmla="*/ 54767 w 326231"/>
              <a:gd name="connsiteY0" fmla="*/ 0 h 509587"/>
              <a:gd name="connsiteX1" fmla="*/ 323850 w 326231"/>
              <a:gd name="connsiteY1" fmla="*/ 200025 h 509587"/>
              <a:gd name="connsiteX2" fmla="*/ 176212 w 326231"/>
              <a:gd name="connsiteY2" fmla="*/ 192881 h 509587"/>
              <a:gd name="connsiteX3" fmla="*/ 0 w 326231"/>
              <a:gd name="connsiteY3" fmla="*/ 509587 h 509587"/>
              <a:gd name="connsiteX0" fmla="*/ 103065 w 372942"/>
              <a:gd name="connsiteY0" fmla="*/ 0 h 509587"/>
              <a:gd name="connsiteX1" fmla="*/ 372148 w 372942"/>
              <a:gd name="connsiteY1" fmla="*/ 200025 h 509587"/>
              <a:gd name="connsiteX2" fmla="*/ 17341 w 372942"/>
              <a:gd name="connsiteY2" fmla="*/ 235743 h 509587"/>
              <a:gd name="connsiteX3" fmla="*/ 48298 w 372942"/>
              <a:gd name="connsiteY3" fmla="*/ 509587 h 509587"/>
              <a:gd name="connsiteX0" fmla="*/ 88416 w 148872"/>
              <a:gd name="connsiteY0" fmla="*/ 0 h 509587"/>
              <a:gd name="connsiteX1" fmla="*/ 121755 w 148872"/>
              <a:gd name="connsiteY1" fmla="*/ 304800 h 509587"/>
              <a:gd name="connsiteX2" fmla="*/ 2692 w 148872"/>
              <a:gd name="connsiteY2" fmla="*/ 235743 h 509587"/>
              <a:gd name="connsiteX3" fmla="*/ 33649 w 148872"/>
              <a:gd name="connsiteY3" fmla="*/ 509587 h 509587"/>
              <a:gd name="connsiteX0" fmla="*/ 88416 w 126238"/>
              <a:gd name="connsiteY0" fmla="*/ 0 h 509587"/>
              <a:gd name="connsiteX1" fmla="*/ 121755 w 126238"/>
              <a:gd name="connsiteY1" fmla="*/ 304800 h 509587"/>
              <a:gd name="connsiteX2" fmla="*/ 2692 w 126238"/>
              <a:gd name="connsiteY2" fmla="*/ 235743 h 509587"/>
              <a:gd name="connsiteX3" fmla="*/ 33649 w 126238"/>
              <a:gd name="connsiteY3" fmla="*/ 509587 h 509587"/>
              <a:gd name="connsiteX0" fmla="*/ 88075 w 119795"/>
              <a:gd name="connsiteY0" fmla="*/ 0 h 509587"/>
              <a:gd name="connsiteX1" fmla="*/ 114270 w 119795"/>
              <a:gd name="connsiteY1" fmla="*/ 245269 h 509587"/>
              <a:gd name="connsiteX2" fmla="*/ 2351 w 119795"/>
              <a:gd name="connsiteY2" fmla="*/ 235743 h 509587"/>
              <a:gd name="connsiteX3" fmla="*/ 33308 w 119795"/>
              <a:gd name="connsiteY3" fmla="*/ 509587 h 509587"/>
              <a:gd name="connsiteX0" fmla="*/ 88075 w 114270"/>
              <a:gd name="connsiteY0" fmla="*/ 0 h 509587"/>
              <a:gd name="connsiteX1" fmla="*/ 114270 w 114270"/>
              <a:gd name="connsiteY1" fmla="*/ 245269 h 509587"/>
              <a:gd name="connsiteX2" fmla="*/ 2351 w 114270"/>
              <a:gd name="connsiteY2" fmla="*/ 235743 h 509587"/>
              <a:gd name="connsiteX3" fmla="*/ 33308 w 114270"/>
              <a:gd name="connsiteY3" fmla="*/ 509587 h 509587"/>
              <a:gd name="connsiteX0" fmla="*/ 88075 w 114270"/>
              <a:gd name="connsiteY0" fmla="*/ 0 h 509587"/>
              <a:gd name="connsiteX1" fmla="*/ 114270 w 114270"/>
              <a:gd name="connsiteY1" fmla="*/ 245269 h 509587"/>
              <a:gd name="connsiteX2" fmla="*/ 2351 w 114270"/>
              <a:gd name="connsiteY2" fmla="*/ 235743 h 509587"/>
              <a:gd name="connsiteX3" fmla="*/ 33308 w 114270"/>
              <a:gd name="connsiteY3" fmla="*/ 509587 h 509587"/>
              <a:gd name="connsiteX0" fmla="*/ 61801 w 91493"/>
              <a:gd name="connsiteY0" fmla="*/ 0 h 509587"/>
              <a:gd name="connsiteX1" fmla="*/ 87996 w 91493"/>
              <a:gd name="connsiteY1" fmla="*/ 245269 h 509587"/>
              <a:gd name="connsiteX2" fmla="*/ 4652 w 91493"/>
              <a:gd name="connsiteY2" fmla="*/ 221455 h 509587"/>
              <a:gd name="connsiteX3" fmla="*/ 7034 w 91493"/>
              <a:gd name="connsiteY3" fmla="*/ 509587 h 509587"/>
              <a:gd name="connsiteX0" fmla="*/ 68026 w 98220"/>
              <a:gd name="connsiteY0" fmla="*/ 0 h 509587"/>
              <a:gd name="connsiteX1" fmla="*/ 94221 w 98220"/>
              <a:gd name="connsiteY1" fmla="*/ 245269 h 509587"/>
              <a:gd name="connsiteX2" fmla="*/ 3734 w 98220"/>
              <a:gd name="connsiteY2" fmla="*/ 221455 h 509587"/>
              <a:gd name="connsiteX3" fmla="*/ 13259 w 98220"/>
              <a:gd name="connsiteY3" fmla="*/ 509587 h 509587"/>
            </a:gdLst>
            <a:ahLst/>
            <a:cxnLst>
              <a:cxn ang="0">
                <a:pos x="connsiteX0" y="connsiteY0"/>
              </a:cxn>
              <a:cxn ang="0">
                <a:pos x="connsiteX1" y="connsiteY1"/>
              </a:cxn>
              <a:cxn ang="0">
                <a:pos x="connsiteX2" y="connsiteY2"/>
              </a:cxn>
              <a:cxn ang="0">
                <a:pos x="connsiteX3" y="connsiteY3"/>
              </a:cxn>
            </a:cxnLst>
            <a:rect l="l" t="t" r="r" b="b"/>
            <a:pathLst>
              <a:path w="98220" h="509587">
                <a:moveTo>
                  <a:pt x="68026" y="0"/>
                </a:moveTo>
                <a:cubicBezTo>
                  <a:pt x="93426" y="86520"/>
                  <a:pt x="104936" y="208360"/>
                  <a:pt x="94221" y="245269"/>
                </a:cubicBezTo>
                <a:cubicBezTo>
                  <a:pt x="83506" y="282178"/>
                  <a:pt x="17228" y="146446"/>
                  <a:pt x="3734" y="221455"/>
                </a:cubicBezTo>
                <a:cubicBezTo>
                  <a:pt x="-9760" y="296464"/>
                  <a:pt x="18021" y="428623"/>
                  <a:pt x="13259" y="509587"/>
                </a:cubicBezTo>
              </a:path>
            </a:pathLst>
          </a:custGeom>
          <a:noFill/>
          <a:ln w="12700">
            <a:solidFill>
              <a:srgbClr val="FFFF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533400" y="2600325"/>
            <a:ext cx="1885950" cy="495300"/>
          </a:xfrm>
          <a:custGeom>
            <a:avLst/>
            <a:gdLst>
              <a:gd name="connsiteX0" fmla="*/ 1885950 w 1885950"/>
              <a:gd name="connsiteY0" fmla="*/ 495300 h 495300"/>
              <a:gd name="connsiteX1" fmla="*/ 1047750 w 1885950"/>
              <a:gd name="connsiteY1" fmla="*/ 142875 h 495300"/>
              <a:gd name="connsiteX2" fmla="*/ 0 w 1885950"/>
              <a:gd name="connsiteY2" fmla="*/ 0 h 495300"/>
            </a:gdLst>
            <a:ahLst/>
            <a:cxnLst>
              <a:cxn ang="0">
                <a:pos x="connsiteX0" y="connsiteY0"/>
              </a:cxn>
              <a:cxn ang="0">
                <a:pos x="connsiteX1" y="connsiteY1"/>
              </a:cxn>
              <a:cxn ang="0">
                <a:pos x="connsiteX2" y="connsiteY2"/>
              </a:cxn>
            </a:cxnLst>
            <a:rect l="l" t="t" r="r" b="b"/>
            <a:pathLst>
              <a:path w="1885950" h="495300">
                <a:moveTo>
                  <a:pt x="1885950" y="495300"/>
                </a:moveTo>
                <a:cubicBezTo>
                  <a:pt x="1624012" y="360362"/>
                  <a:pt x="1362075" y="225425"/>
                  <a:pt x="1047750" y="142875"/>
                </a:cubicBezTo>
                <a:cubicBezTo>
                  <a:pt x="733425" y="60325"/>
                  <a:pt x="366712" y="30162"/>
                  <a:pt x="0" y="0"/>
                </a:cubicBezTo>
              </a:path>
            </a:pathLst>
          </a:custGeom>
          <a:noFill/>
          <a:ln w="12700">
            <a:solidFill>
              <a:srgbClr val="FFFF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 Box 64"/>
          <p:cNvSpPr txBox="1">
            <a:spLocks noChangeArrowheads="1"/>
          </p:cNvSpPr>
          <p:nvPr/>
        </p:nvSpPr>
        <p:spPr bwMode="auto">
          <a:xfrm>
            <a:off x="762000" y="2762250"/>
            <a:ext cx="126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600" dirty="0" smtClean="0"/>
              <a:t>Arc to Arcturus</a:t>
            </a:r>
            <a:endParaRPr lang="en-US" altLang="en-US" sz="1600" dirty="0"/>
          </a:p>
        </p:txBody>
      </p:sp>
      <p:sp>
        <p:nvSpPr>
          <p:cNvPr id="185" name="Text Box 64"/>
          <p:cNvSpPr txBox="1">
            <a:spLocks noChangeArrowheads="1"/>
          </p:cNvSpPr>
          <p:nvPr/>
        </p:nvSpPr>
        <p:spPr bwMode="auto">
          <a:xfrm>
            <a:off x="4181475" y="3838575"/>
            <a:ext cx="126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1600" dirty="0" smtClean="0"/>
              <a:t>Pointers to Polaris</a:t>
            </a:r>
            <a:endParaRPr lang="en-US" altLang="en-US" sz="1600" dirty="0"/>
          </a:p>
        </p:txBody>
      </p:sp>
      <p:grpSp>
        <p:nvGrpSpPr>
          <p:cNvPr id="7" name="Group 6"/>
          <p:cNvGrpSpPr/>
          <p:nvPr/>
        </p:nvGrpSpPr>
        <p:grpSpPr>
          <a:xfrm>
            <a:off x="397683" y="3676537"/>
            <a:ext cx="906284" cy="643868"/>
            <a:chOff x="397683" y="3676537"/>
            <a:chExt cx="906284" cy="643868"/>
          </a:xfrm>
        </p:grpSpPr>
        <p:cxnSp>
          <p:nvCxnSpPr>
            <p:cNvPr id="75" name="Straight Connector 74"/>
            <p:cNvCxnSpPr/>
            <p:nvPr/>
          </p:nvCxnSpPr>
          <p:spPr bwMode="auto">
            <a:xfrm flipH="1">
              <a:off x="397683" y="3676537"/>
              <a:ext cx="689859" cy="151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a:off x="1133063" y="3700185"/>
              <a:ext cx="170904" cy="620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 Box 64"/>
          <p:cNvSpPr txBox="1">
            <a:spLocks noChangeArrowheads="1"/>
          </p:cNvSpPr>
          <p:nvPr/>
        </p:nvSpPr>
        <p:spPr bwMode="auto">
          <a:xfrm>
            <a:off x="0" y="3875998"/>
            <a:ext cx="13626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000" dirty="0" smtClean="0"/>
              <a:t>Coma Berenices</a:t>
            </a:r>
            <a:endParaRPr lang="en-US" altLang="en-US" sz="2000" dirty="0"/>
          </a:p>
        </p:txBody>
      </p:sp>
      <p:sp>
        <p:nvSpPr>
          <p:cNvPr id="2" name="5-Point Star 1"/>
          <p:cNvSpPr/>
          <p:nvPr/>
        </p:nvSpPr>
        <p:spPr>
          <a:xfrm>
            <a:off x="1880659" y="5088835"/>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5-Point Star 76"/>
          <p:cNvSpPr/>
          <p:nvPr/>
        </p:nvSpPr>
        <p:spPr>
          <a:xfrm>
            <a:off x="1963092" y="5032120"/>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5-Point Star 77"/>
          <p:cNvSpPr/>
          <p:nvPr/>
        </p:nvSpPr>
        <p:spPr>
          <a:xfrm>
            <a:off x="2800112" y="5268009"/>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5-Point Star 79"/>
          <p:cNvSpPr/>
          <p:nvPr/>
        </p:nvSpPr>
        <p:spPr>
          <a:xfrm>
            <a:off x="2898426" y="5251051"/>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5-Point Star 80"/>
          <p:cNvSpPr/>
          <p:nvPr/>
        </p:nvSpPr>
        <p:spPr>
          <a:xfrm>
            <a:off x="3655911" y="5528269"/>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83"/>
          <p:cNvSpPr/>
          <p:nvPr/>
        </p:nvSpPr>
        <p:spPr>
          <a:xfrm>
            <a:off x="3720061" y="5509757"/>
            <a:ext cx="91440" cy="91440"/>
          </a:xfrm>
          <a:prstGeom prst="star5">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64"/>
          <p:cNvSpPr txBox="1">
            <a:spLocks noChangeArrowheads="1"/>
          </p:cNvSpPr>
          <p:nvPr/>
        </p:nvSpPr>
        <p:spPr bwMode="auto">
          <a:xfrm>
            <a:off x="333375" y="5438098"/>
            <a:ext cx="3028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r" eaLnBrk="1" hangingPunct="1">
              <a:spcBef>
                <a:spcPct val="50000"/>
              </a:spcBef>
              <a:buFontTx/>
              <a:buNone/>
            </a:pPr>
            <a:r>
              <a:rPr lang="en-US" altLang="en-US" sz="1600" dirty="0" smtClean="0"/>
              <a:t>Three Leaps of the Gazelle </a:t>
            </a:r>
            <a:endParaRPr lang="en-US" altLang="en-US" sz="1600" dirty="0"/>
          </a:p>
        </p:txBody>
      </p:sp>
    </p:spTree>
    <p:extLst>
      <p:ext uri="{BB962C8B-B14F-4D97-AF65-F5344CB8AC3E}">
        <p14:creationId xmlns:p14="http://schemas.microsoft.com/office/powerpoint/2010/main" val="1901345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3069"/>
                                        </p:tgtEl>
                                        <p:attrNameLst>
                                          <p:attrName>style.visibility</p:attrName>
                                        </p:attrNameLst>
                                      </p:cBhvr>
                                      <p:to>
                                        <p:strVal val="visible"/>
                                      </p:to>
                                    </p:set>
                                  </p:childTnLst>
                                </p:cTn>
                              </p:par>
                              <p:par>
                                <p:cTn id="10" presetID="22" presetClass="entr" presetSubtype="4" fill="hold" nodeType="with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wipe(down)">
                                      <p:cBhvr>
                                        <p:cTn id="12" dur="500"/>
                                        <p:tgtEl>
                                          <p:spTgt spid="21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3097"/>
                                        </p:tgtEl>
                                        <p:attrNameLst>
                                          <p:attrName>style.visibility</p:attrName>
                                        </p:attrNameLst>
                                      </p:cBhvr>
                                      <p:to>
                                        <p:strVal val="visible"/>
                                      </p:to>
                                    </p:set>
                                    <p:animEffect transition="in" filter="fade">
                                      <p:cBhvr>
                                        <p:cTn id="17" dur="500"/>
                                        <p:tgtEl>
                                          <p:spTgt spid="4309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3081"/>
                                        </p:tgtEl>
                                        <p:attrNameLst>
                                          <p:attrName>style.visibility</p:attrName>
                                        </p:attrNameLst>
                                      </p:cBhvr>
                                      <p:to>
                                        <p:strVal val="visible"/>
                                      </p:to>
                                    </p:set>
                                    <p:animEffect transition="in" filter="wipe(left)">
                                      <p:cBhvr>
                                        <p:cTn id="20" dur="500"/>
                                        <p:tgtEl>
                                          <p:spTgt spid="4308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43071"/>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43080"/>
                                        </p:tgtEl>
                                        <p:attrNameLst>
                                          <p:attrName>style.visibility</p:attrName>
                                        </p:attrNameLst>
                                      </p:cBhvr>
                                      <p:to>
                                        <p:strVal val="visible"/>
                                      </p:to>
                                    </p:set>
                                    <p:animEffect transition="in" filter="fade">
                                      <p:cBhvr>
                                        <p:cTn id="25" dur="500"/>
                                        <p:tgtEl>
                                          <p:spTgt spid="4308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43070"/>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43078"/>
                                        </p:tgtEl>
                                        <p:attrNameLst>
                                          <p:attrName>style.visibility</p:attrName>
                                        </p:attrNameLst>
                                      </p:cBhvr>
                                      <p:to>
                                        <p:strVal val="visible"/>
                                      </p:to>
                                    </p:set>
                                    <p:animEffect transition="in" filter="wipe(left)">
                                      <p:cBhvr>
                                        <p:cTn id="30" dur="500"/>
                                        <p:tgtEl>
                                          <p:spTgt spid="4307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up)">
                                      <p:cBhvr>
                                        <p:cTn id="33" dur="500"/>
                                        <p:tgtEl>
                                          <p:spTgt spid="82"/>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wipe(right)">
                                      <p:cBhvr>
                                        <p:cTn id="36" dur="500"/>
                                        <p:tgtEl>
                                          <p:spTgt spid="8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83"/>
                                        </p:tgtEl>
                                        <p:attrNameLst>
                                          <p:attrName>style.visibility</p:attrName>
                                        </p:attrNameLst>
                                      </p:cBhvr>
                                      <p:to>
                                        <p:strVal val="visible"/>
                                      </p:to>
                                    </p:set>
                                  </p:childTnLst>
                                </p:cTn>
                              </p:par>
                              <p:par>
                                <p:cTn id="39" presetID="22" presetClass="entr" presetSubtype="8" fill="hold" grpId="0" nodeType="withEffect">
                                  <p:stCondLst>
                                    <p:cond delay="0"/>
                                  </p:stCondLst>
                                  <p:childTnLst>
                                    <p:set>
                                      <p:cBhvr>
                                        <p:cTn id="40" dur="1" fill="hold">
                                          <p:stCondLst>
                                            <p:cond delay="0"/>
                                          </p:stCondLst>
                                        </p:cTn>
                                        <p:tgtEl>
                                          <p:spTgt spid="43076"/>
                                        </p:tgtEl>
                                        <p:attrNameLst>
                                          <p:attrName>style.visibility</p:attrName>
                                        </p:attrNameLst>
                                      </p:cBhvr>
                                      <p:to>
                                        <p:strVal val="visible"/>
                                      </p:to>
                                    </p:set>
                                    <p:animEffect transition="in" filter="wipe(left)">
                                      <p:cBhvr>
                                        <p:cTn id="41" dur="500"/>
                                        <p:tgtEl>
                                          <p:spTgt spid="4307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wipe(up)">
                                      <p:cBhvr>
                                        <p:cTn id="44" dur="500"/>
                                        <p:tgtEl>
                                          <p:spTgt spid="181"/>
                                        </p:tgtEl>
                                      </p:cBhvr>
                                    </p:animEffect>
                                  </p:childTnLst>
                                </p:cTn>
                              </p:par>
                              <p:par>
                                <p:cTn id="45" presetID="10"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fade">
                                      <p:cBhvr>
                                        <p:cTn id="47" dur="500"/>
                                        <p:tgtEl>
                                          <p:spTgt spid="85"/>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43072"/>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2" presetClass="entr" presetSubtype="8"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250" fill="hold"/>
                                        <p:tgtEl>
                                          <p:spTgt spid="2"/>
                                        </p:tgtEl>
                                        <p:attrNameLst>
                                          <p:attrName>ppt_x</p:attrName>
                                        </p:attrNameLst>
                                      </p:cBhvr>
                                      <p:tavLst>
                                        <p:tav tm="0">
                                          <p:val>
                                            <p:strVal val="0-#ppt_w/2"/>
                                          </p:val>
                                        </p:tav>
                                        <p:tav tm="100000">
                                          <p:val>
                                            <p:strVal val="#ppt_x"/>
                                          </p:val>
                                        </p:tav>
                                      </p:tavLst>
                                    </p:anim>
                                    <p:anim calcmode="lin" valueType="num">
                                      <p:cBhvr additive="base">
                                        <p:cTn id="58" dur="250" fill="hold"/>
                                        <p:tgtEl>
                                          <p:spTgt spid="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250" fill="hold"/>
                                        <p:tgtEl>
                                          <p:spTgt spid="77"/>
                                        </p:tgtEl>
                                        <p:attrNameLst>
                                          <p:attrName>ppt_x</p:attrName>
                                        </p:attrNameLst>
                                      </p:cBhvr>
                                      <p:tavLst>
                                        <p:tav tm="0">
                                          <p:val>
                                            <p:strVal val="0-#ppt_w/2"/>
                                          </p:val>
                                        </p:tav>
                                        <p:tav tm="100000">
                                          <p:val>
                                            <p:strVal val="#ppt_x"/>
                                          </p:val>
                                        </p:tav>
                                      </p:tavLst>
                                    </p:anim>
                                    <p:anim calcmode="lin" valueType="num">
                                      <p:cBhvr additive="base">
                                        <p:cTn id="62" dur="250" fill="hold"/>
                                        <p:tgtEl>
                                          <p:spTgt spid="7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additive="base">
                                        <p:cTn id="65" dur="250" fill="hold"/>
                                        <p:tgtEl>
                                          <p:spTgt spid="78"/>
                                        </p:tgtEl>
                                        <p:attrNameLst>
                                          <p:attrName>ppt_x</p:attrName>
                                        </p:attrNameLst>
                                      </p:cBhvr>
                                      <p:tavLst>
                                        <p:tav tm="0">
                                          <p:val>
                                            <p:strVal val="0-#ppt_w/2"/>
                                          </p:val>
                                        </p:tav>
                                        <p:tav tm="100000">
                                          <p:val>
                                            <p:strVal val="#ppt_x"/>
                                          </p:val>
                                        </p:tav>
                                      </p:tavLst>
                                    </p:anim>
                                    <p:anim calcmode="lin" valueType="num">
                                      <p:cBhvr additive="base">
                                        <p:cTn id="66" dur="250" fill="hold"/>
                                        <p:tgtEl>
                                          <p:spTgt spid="7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 calcmode="lin" valueType="num">
                                      <p:cBhvr additive="base">
                                        <p:cTn id="69" dur="250" fill="hold"/>
                                        <p:tgtEl>
                                          <p:spTgt spid="80"/>
                                        </p:tgtEl>
                                        <p:attrNameLst>
                                          <p:attrName>ppt_x</p:attrName>
                                        </p:attrNameLst>
                                      </p:cBhvr>
                                      <p:tavLst>
                                        <p:tav tm="0">
                                          <p:val>
                                            <p:strVal val="0-#ppt_w/2"/>
                                          </p:val>
                                        </p:tav>
                                        <p:tav tm="100000">
                                          <p:val>
                                            <p:strVal val="#ppt_x"/>
                                          </p:val>
                                        </p:tav>
                                      </p:tavLst>
                                    </p:anim>
                                    <p:anim calcmode="lin" valueType="num">
                                      <p:cBhvr additive="base">
                                        <p:cTn id="70" dur="250" fill="hold"/>
                                        <p:tgtEl>
                                          <p:spTgt spid="8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250" fill="hold"/>
                                        <p:tgtEl>
                                          <p:spTgt spid="81"/>
                                        </p:tgtEl>
                                        <p:attrNameLst>
                                          <p:attrName>ppt_x</p:attrName>
                                        </p:attrNameLst>
                                      </p:cBhvr>
                                      <p:tavLst>
                                        <p:tav tm="0">
                                          <p:val>
                                            <p:strVal val="0-#ppt_w/2"/>
                                          </p:val>
                                        </p:tav>
                                        <p:tav tm="100000">
                                          <p:val>
                                            <p:strVal val="#ppt_x"/>
                                          </p:val>
                                        </p:tav>
                                      </p:tavLst>
                                    </p:anim>
                                    <p:anim calcmode="lin" valueType="num">
                                      <p:cBhvr additive="base">
                                        <p:cTn id="74" dur="250" fill="hold"/>
                                        <p:tgtEl>
                                          <p:spTgt spid="8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250" fill="hold"/>
                                        <p:tgtEl>
                                          <p:spTgt spid="84"/>
                                        </p:tgtEl>
                                        <p:attrNameLst>
                                          <p:attrName>ppt_x</p:attrName>
                                        </p:attrNameLst>
                                      </p:cBhvr>
                                      <p:tavLst>
                                        <p:tav tm="0">
                                          <p:val>
                                            <p:strVal val="0-#ppt_w/2"/>
                                          </p:val>
                                        </p:tav>
                                        <p:tav tm="100000">
                                          <p:val>
                                            <p:strVal val="#ppt_x"/>
                                          </p:val>
                                        </p:tav>
                                      </p:tavLst>
                                    </p:anim>
                                    <p:anim calcmode="lin" valueType="num">
                                      <p:cBhvr additive="base">
                                        <p:cTn id="78" dur="250" fill="hold"/>
                                        <p:tgtEl>
                                          <p:spTgt spid="84"/>
                                        </p:tgtEl>
                                        <p:attrNameLst>
                                          <p:attrName>ppt_y</p:attrName>
                                        </p:attrNameLst>
                                      </p:cBhvr>
                                      <p:tavLst>
                                        <p:tav tm="0">
                                          <p:val>
                                            <p:strVal val="#ppt_y"/>
                                          </p:val>
                                        </p:tav>
                                        <p:tav tm="100000">
                                          <p:val>
                                            <p:strVal val="#ppt_y"/>
                                          </p:val>
                                        </p:tav>
                                      </p:tavLst>
                                    </p:anim>
                                  </p:childTnLst>
                                </p:cTn>
                              </p:par>
                              <p:par>
                                <p:cTn id="79" presetID="22" presetClass="entr" presetSubtype="8" fill="hold" grpId="0"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wipe(left)">
                                      <p:cBhvr>
                                        <p:cTn id="81" dur="500"/>
                                        <p:tgtEl>
                                          <p:spTgt spid="89"/>
                                        </p:tgtEl>
                                      </p:cBhvr>
                                    </p:animEffect>
                                  </p:childTnLst>
                                </p:cTn>
                              </p:par>
                              <p:par>
                                <p:cTn id="82" presetID="10"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43073"/>
                                        </p:tgtEl>
                                        <p:attrNameLst>
                                          <p:attrName>style.visibility</p:attrName>
                                        </p:attrNameLst>
                                      </p:cBhvr>
                                      <p:to>
                                        <p:strVal val="visible"/>
                                      </p:to>
                                    </p:set>
                                  </p:childTnLst>
                                </p:cTn>
                              </p:par>
                              <p:par>
                                <p:cTn id="87" presetID="10" presetClass="entr" presetSubtype="0" fill="hold" nodeType="withEffect">
                                  <p:stCondLst>
                                    <p:cond delay="0"/>
                                  </p:stCondLst>
                                  <p:childTnLst>
                                    <p:set>
                                      <p:cBhvr>
                                        <p:cTn id="88" dur="1" fill="hold">
                                          <p:stCondLst>
                                            <p:cond delay="0"/>
                                          </p:stCondLst>
                                        </p:cTn>
                                        <p:tgtEl>
                                          <p:spTgt spid="43042"/>
                                        </p:tgtEl>
                                        <p:attrNameLst>
                                          <p:attrName>style.visibility</p:attrName>
                                        </p:attrNameLst>
                                      </p:cBhvr>
                                      <p:to>
                                        <p:strVal val="visible"/>
                                      </p:to>
                                    </p:set>
                                    <p:animEffect transition="in" filter="fade">
                                      <p:cBhvr>
                                        <p:cTn id="89" dur="500"/>
                                        <p:tgtEl>
                                          <p:spTgt spid="43042"/>
                                        </p:tgtEl>
                                      </p:cBhvr>
                                    </p:animEffect>
                                  </p:childTnLst>
                                </p:cTn>
                              </p:par>
                              <p:par>
                                <p:cTn id="90" presetID="1" presetClass="entr" presetSubtype="0" fill="hold" grpId="0" nodeType="withEffect">
                                  <p:stCondLst>
                                    <p:cond delay="0"/>
                                  </p:stCondLst>
                                  <p:childTnLst>
                                    <p:set>
                                      <p:cBhvr>
                                        <p:cTn id="91" dur="1" fill="hold">
                                          <p:stCondLst>
                                            <p:cond delay="0"/>
                                          </p:stCondLst>
                                        </p:cTn>
                                        <p:tgtEl>
                                          <p:spTgt spid="4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9" grpId="0"/>
      <p:bldP spid="43070" grpId="0"/>
      <p:bldP spid="43071" grpId="0"/>
      <p:bldP spid="43072" grpId="0"/>
      <p:bldP spid="43073" grpId="0"/>
      <p:bldP spid="43074" grpId="0"/>
      <p:bldP spid="43078" grpId="0"/>
      <p:bldP spid="43081" grpId="0"/>
      <p:bldP spid="43076" grpId="0"/>
      <p:bldP spid="82" grpId="0" animBg="1"/>
      <p:bldP spid="181" grpId="0" animBg="1"/>
      <p:bldP spid="87" grpId="0" animBg="1"/>
      <p:bldP spid="183" grpId="0"/>
      <p:bldP spid="185" grpId="0"/>
      <p:bldP spid="83" grpId="0"/>
      <p:bldP spid="2" grpId="0" animBg="1"/>
      <p:bldP spid="77" grpId="0" animBg="1"/>
      <p:bldP spid="78" grpId="0" animBg="1"/>
      <p:bldP spid="80" grpId="0" animBg="1"/>
      <p:bldP spid="81" grpId="0" animBg="1"/>
      <p:bldP spid="84" grpId="0" animBg="1"/>
      <p:bldP spid="8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smtClean="0"/>
              <a:t>Spectra Of The Stars</a:t>
            </a:r>
          </a:p>
        </p:txBody>
      </p:sp>
      <p:sp>
        <p:nvSpPr>
          <p:cNvPr id="30723" name="Rectangle 3"/>
          <p:cNvSpPr>
            <a:spLocks noGrp="1" noChangeArrowheads="1"/>
          </p:cNvSpPr>
          <p:nvPr>
            <p:ph type="body" idx="1"/>
          </p:nvPr>
        </p:nvSpPr>
        <p:spPr>
          <a:xfrm>
            <a:off x="0" y="720725"/>
            <a:ext cx="9144000" cy="3736975"/>
          </a:xfrm>
          <a:effectLst>
            <a:outerShdw dist="38100" dir="8100000" algn="ctr" rotWithShape="0">
              <a:schemeClr val="bg2"/>
            </a:outerShdw>
          </a:effectLst>
        </p:spPr>
        <p:txBody>
          <a:bodyPr/>
          <a:lstStyle/>
          <a:p>
            <a:pPr eaLnBrk="1" hangingPunct="1">
              <a:tabLst>
                <a:tab pos="1828800" algn="l"/>
              </a:tabLst>
            </a:pPr>
            <a:r>
              <a:rPr lang="en-US" altLang="en-US" sz="3000" dirty="0" smtClean="0"/>
              <a:t>Tell us</a:t>
            </a:r>
          </a:p>
          <a:p>
            <a:pPr lvl="1" eaLnBrk="1" hangingPunct="1">
              <a:tabLst>
                <a:tab pos="1828800" algn="l"/>
              </a:tabLst>
            </a:pPr>
            <a:r>
              <a:rPr lang="en-US" altLang="en-US" sz="2600" dirty="0" smtClean="0"/>
              <a:t> </a:t>
            </a:r>
            <a:r>
              <a:rPr lang="en-US" altLang="en-US" dirty="0" smtClean="0"/>
              <a:t>Chemical Composition</a:t>
            </a:r>
          </a:p>
          <a:p>
            <a:pPr lvl="2" eaLnBrk="1" hangingPunct="1">
              <a:tabLst>
                <a:tab pos="1828800" algn="l"/>
              </a:tabLst>
            </a:pPr>
            <a:r>
              <a:rPr lang="en-US" altLang="en-US" sz="2600" dirty="0" smtClean="0"/>
              <a:t> Helium first discovered in spectrum of the Sun!</a:t>
            </a:r>
          </a:p>
          <a:p>
            <a:pPr lvl="1" eaLnBrk="1" hangingPunct="1">
              <a:tabLst>
                <a:tab pos="1828800" algn="l"/>
              </a:tabLst>
            </a:pPr>
            <a:r>
              <a:rPr lang="en-US" altLang="en-US" dirty="0" smtClean="0"/>
              <a:t> Temperatures</a:t>
            </a:r>
          </a:p>
          <a:p>
            <a:pPr lvl="2" eaLnBrk="1" hangingPunct="1">
              <a:tabLst>
                <a:tab pos="1828800" algn="l"/>
              </a:tabLst>
            </a:pPr>
            <a:r>
              <a:rPr lang="en-US" altLang="en-US" sz="2600" dirty="0" smtClean="0"/>
              <a:t> 3000K to 40,000K</a:t>
            </a:r>
          </a:p>
          <a:p>
            <a:pPr lvl="2" eaLnBrk="1" hangingPunct="1">
              <a:tabLst>
                <a:tab pos="1828800" algn="l"/>
              </a:tabLst>
            </a:pPr>
            <a:r>
              <a:rPr lang="en-US" altLang="en-US" sz="2600" dirty="0" smtClean="0"/>
              <a:t> First determined by </a:t>
            </a:r>
            <a:r>
              <a:rPr lang="en-US" altLang="en-US" sz="2600" dirty="0" err="1" smtClean="0"/>
              <a:t>Cecila</a:t>
            </a:r>
            <a:r>
              <a:rPr lang="en-US" altLang="en-US" sz="2600" dirty="0" smtClean="0"/>
              <a:t> Payne-</a:t>
            </a:r>
            <a:r>
              <a:rPr lang="en-US" altLang="en-US" sz="2600" dirty="0" err="1" smtClean="0"/>
              <a:t>Gaposchkin</a:t>
            </a:r>
            <a:endParaRPr lang="en-US" altLang="en-US" sz="2600" dirty="0" smtClean="0"/>
          </a:p>
          <a:p>
            <a:pPr lvl="2" eaLnBrk="1" hangingPunct="1">
              <a:buFont typeface="Webdings" pitchFamily="18" charset="2"/>
              <a:buNone/>
              <a:tabLst>
                <a:tab pos="1828800" algn="l"/>
              </a:tabLst>
            </a:pPr>
            <a:r>
              <a:rPr lang="en-US" altLang="en-US" sz="2600" dirty="0" smtClean="0"/>
              <a:t>          </a:t>
            </a:r>
            <a:r>
              <a:rPr lang="en-US" altLang="en-US" sz="2200" dirty="0" smtClean="0"/>
              <a:t> (first PhD through HCO for anyone!)</a:t>
            </a:r>
          </a:p>
        </p:txBody>
      </p:sp>
      <p:sp>
        <p:nvSpPr>
          <p:cNvPr id="4" name="Text Box 11"/>
          <p:cNvSpPr txBox="1">
            <a:spLocks noChangeArrowheads="1"/>
          </p:cNvSpPr>
          <p:nvPr/>
        </p:nvSpPr>
        <p:spPr bwMode="auto">
          <a:xfrm>
            <a:off x="466726" y="4378325"/>
            <a:ext cx="8210549" cy="1323439"/>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Spectra tell us the chemistry and temperatures of the stars!</a:t>
            </a:r>
            <a:endParaRPr lang="en-US" altLang="en-US" sz="4000" dirty="0">
              <a:solidFill>
                <a:schemeClr val="tx1"/>
              </a:solidFill>
            </a:endParaRPr>
          </a:p>
        </p:txBody>
      </p:sp>
      <p:sp>
        <p:nvSpPr>
          <p:cNvPr id="5" name="Text Box 11"/>
          <p:cNvSpPr txBox="1">
            <a:spLocks noChangeArrowheads="1"/>
          </p:cNvSpPr>
          <p:nvPr/>
        </p:nvSpPr>
        <p:spPr bwMode="auto">
          <a:xfrm>
            <a:off x="466726" y="5839361"/>
            <a:ext cx="8210549" cy="707886"/>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 but there’s MORE …</a:t>
            </a:r>
            <a:endParaRPr lang="en-US" alt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0" y="0"/>
            <a:ext cx="9144000" cy="777875"/>
          </a:xfrm>
          <a:effectLst>
            <a:outerShdw dist="35921" dir="2700000" algn="ctr" rotWithShape="0">
              <a:schemeClr val="bg2"/>
            </a:outerShdw>
          </a:effectLst>
        </p:spPr>
        <p:txBody>
          <a:bodyPr anchorCtr="1"/>
          <a:lstStyle/>
          <a:p>
            <a:pPr eaLnBrk="1" hangingPunct="1"/>
            <a:r>
              <a:rPr lang="en-US" altLang="en-US" smtClean="0"/>
              <a:t>Seeing the Light</a:t>
            </a:r>
          </a:p>
        </p:txBody>
      </p:sp>
      <p:sp>
        <p:nvSpPr>
          <p:cNvPr id="4099" name="Text Box 1027"/>
          <p:cNvSpPr txBox="1">
            <a:spLocks noChangeArrowheads="1"/>
          </p:cNvSpPr>
          <p:nvPr/>
        </p:nvSpPr>
        <p:spPr bwMode="auto">
          <a:xfrm>
            <a:off x="0" y="893763"/>
            <a:ext cx="9144000" cy="1200329"/>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dirty="0" smtClean="0">
                <a:solidFill>
                  <a:schemeClr val="tx2"/>
                </a:solidFill>
                <a:latin typeface="Comic Sans MS" pitchFamily="66" charset="0"/>
              </a:rPr>
              <a:t>(Almost) All </a:t>
            </a:r>
            <a:r>
              <a:rPr lang="en-US" altLang="en-US" sz="3600" dirty="0">
                <a:solidFill>
                  <a:schemeClr val="tx2"/>
                </a:solidFill>
                <a:latin typeface="Comic Sans MS" pitchFamily="66" charset="0"/>
              </a:rPr>
              <a:t>we know of the universe is from light.</a:t>
            </a:r>
          </a:p>
        </p:txBody>
      </p:sp>
      <p:sp>
        <p:nvSpPr>
          <p:cNvPr id="4100" name="Text Box 1028"/>
          <p:cNvSpPr txBox="1">
            <a:spLocks noChangeArrowheads="1"/>
          </p:cNvSpPr>
          <p:nvPr/>
        </p:nvSpPr>
        <p:spPr bwMode="auto">
          <a:xfrm>
            <a:off x="693738" y="2318884"/>
            <a:ext cx="7734300" cy="157003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buFont typeface="Wingdings" pitchFamily="2" charset="2"/>
              <a:buChar char="¶"/>
            </a:pPr>
            <a:r>
              <a:rPr lang="en-US" altLang="en-US" sz="3200" dirty="0">
                <a:solidFill>
                  <a:schemeClr val="tx2"/>
                </a:solidFill>
                <a:latin typeface="Comic Sans MS" pitchFamily="66" charset="0"/>
              </a:rPr>
              <a:t> Light of all wavelengths falls everywhere all the time,                    filled with information.</a:t>
            </a:r>
          </a:p>
        </p:txBody>
      </p:sp>
      <p:sp>
        <p:nvSpPr>
          <p:cNvPr id="28677" name="Text Box 1029"/>
          <p:cNvSpPr txBox="1">
            <a:spLocks noChangeArrowheads="1"/>
          </p:cNvSpPr>
          <p:nvPr/>
        </p:nvSpPr>
        <p:spPr bwMode="auto">
          <a:xfrm>
            <a:off x="0" y="5499100"/>
            <a:ext cx="9144000"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 typeface="Wingdings" pitchFamily="2" charset="2"/>
              <a:buChar char="¶"/>
            </a:pPr>
            <a:r>
              <a:rPr lang="en-US" altLang="en-US" sz="3600" b="1"/>
              <a:t> We must learn to see the light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wipe(left)">
                                      <p:cBhvr>
                                        <p:cTn id="7"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Doppler Shift</a:t>
            </a:r>
          </a:p>
        </p:txBody>
      </p:sp>
      <p:sp>
        <p:nvSpPr>
          <p:cNvPr id="22531" name="Rectangle 3"/>
          <p:cNvSpPr>
            <a:spLocks noGrp="1" noChangeArrowheads="1"/>
          </p:cNvSpPr>
          <p:nvPr>
            <p:ph type="body" idx="1"/>
          </p:nvPr>
        </p:nvSpPr>
        <p:spPr>
          <a:xfrm>
            <a:off x="0" y="914400"/>
            <a:ext cx="4017963" cy="2646363"/>
          </a:xfrm>
          <a:effectLst>
            <a:outerShdw dist="38100" dir="8100000" algn="ctr" rotWithShape="0">
              <a:schemeClr val="bg2"/>
            </a:outerShdw>
          </a:effectLst>
        </p:spPr>
        <p:txBody>
          <a:bodyPr/>
          <a:lstStyle/>
          <a:p>
            <a:pPr marL="0" indent="0" algn="ctr" eaLnBrk="1" hangingPunct="1"/>
            <a:r>
              <a:rPr lang="en-US" altLang="en-US" smtClean="0"/>
              <a:t>Waves are squashed or stretched by motion of the source …</a:t>
            </a:r>
          </a:p>
        </p:txBody>
      </p:sp>
      <p:pic>
        <p:nvPicPr>
          <p:cNvPr id="22532" name="Picture 4" descr="AACHCLG0"/>
          <p:cNvPicPr>
            <a:picLocks noChangeAspect="1" noChangeArrowheads="1"/>
          </p:cNvPicPr>
          <p:nvPr/>
        </p:nvPicPr>
        <p:blipFill>
          <a:blip r:embed="rId2">
            <a:extLst>
              <a:ext uri="{28A0092B-C50C-407E-A947-70E740481C1C}">
                <a14:useLocalDpi xmlns:a14="http://schemas.microsoft.com/office/drawing/2010/main" val="0"/>
              </a:ext>
            </a:extLst>
          </a:blip>
          <a:srcRect t="1224" r="3650" b="1790"/>
          <a:stretch>
            <a:fillRect/>
          </a:stretch>
        </p:blipFill>
        <p:spPr bwMode="auto">
          <a:xfrm>
            <a:off x="4073525" y="904875"/>
            <a:ext cx="5070475"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0" y="3924300"/>
            <a:ext cx="4273550" cy="171450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 typeface="Wingdings 2" pitchFamily="18" charset="2"/>
              <a:buNone/>
            </a:pPr>
            <a:r>
              <a:rPr lang="en-US" altLang="en-US" sz="2600">
                <a:solidFill>
                  <a:schemeClr val="tx2"/>
                </a:solidFill>
                <a:latin typeface="Comic Sans MS" pitchFamily="66" charset="0"/>
                <a:sym typeface="Wingdings" pitchFamily="2" charset="2"/>
              </a:rPr>
              <a:t> </a:t>
            </a:r>
            <a:r>
              <a:rPr lang="en-US" altLang="en-US" sz="2600">
                <a:solidFill>
                  <a:schemeClr val="tx2"/>
                </a:solidFill>
                <a:latin typeface="Comic Sans MS" pitchFamily="66" charset="0"/>
              </a:rPr>
              <a:t>Horn of a passing car</a:t>
            </a:r>
          </a:p>
          <a:p>
            <a:pPr eaLnBrk="1" hangingPunct="1">
              <a:spcBef>
                <a:spcPct val="20000"/>
              </a:spcBef>
              <a:buFont typeface="Wingdings" pitchFamily="2" charset="2"/>
              <a:buChar char="¶"/>
            </a:pPr>
            <a:r>
              <a:rPr lang="en-US" altLang="en-US" sz="2600">
                <a:solidFill>
                  <a:schemeClr val="tx2"/>
                </a:solidFill>
                <a:latin typeface="Comic Sans MS" pitchFamily="66" charset="0"/>
              </a:rPr>
              <a:t> Light of a moving </a:t>
            </a:r>
          </a:p>
          <a:p>
            <a:pPr eaLnBrk="1" hangingPunct="1">
              <a:spcBef>
                <a:spcPct val="20000"/>
              </a:spcBef>
              <a:buFont typeface="Wingdings" pitchFamily="2" charset="2"/>
              <a:buNone/>
            </a:pPr>
            <a:r>
              <a:rPr lang="en-US" altLang="en-US" sz="2600">
                <a:solidFill>
                  <a:schemeClr val="tx2"/>
                </a:solidFill>
                <a:latin typeface="Comic Sans MS" pitchFamily="66" charset="0"/>
              </a:rPr>
              <a:t>            star or galaxy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Doppler Shift</a:t>
            </a:r>
          </a:p>
        </p:txBody>
      </p:sp>
      <p:sp>
        <p:nvSpPr>
          <p:cNvPr id="23555" name="Rectangle 3"/>
          <p:cNvSpPr>
            <a:spLocks noGrp="1" noChangeArrowheads="1"/>
          </p:cNvSpPr>
          <p:nvPr>
            <p:ph type="body" idx="1"/>
          </p:nvPr>
        </p:nvSpPr>
        <p:spPr>
          <a:xfrm>
            <a:off x="400050" y="952500"/>
            <a:ext cx="8345488" cy="2190750"/>
          </a:xfrm>
          <a:effectLst>
            <a:outerShdw dist="38100" dir="8100000" algn="ctr" rotWithShape="0">
              <a:schemeClr val="bg2"/>
            </a:outerShdw>
          </a:effectLst>
        </p:spPr>
        <p:txBody>
          <a:bodyPr/>
          <a:lstStyle/>
          <a:p>
            <a:pPr eaLnBrk="1" hangingPunct="1"/>
            <a:r>
              <a:rPr lang="en-US" altLang="en-US" smtClean="0"/>
              <a:t>We know the wavelength for no motion</a:t>
            </a:r>
          </a:p>
          <a:p>
            <a:pPr lvl="1" eaLnBrk="1" hangingPunct="1"/>
            <a:r>
              <a:rPr lang="en-US" altLang="en-US" smtClean="0"/>
              <a:t> Measure wavelength shift</a:t>
            </a:r>
          </a:p>
          <a:p>
            <a:pPr lvl="1" eaLnBrk="1" hangingPunct="1"/>
            <a:r>
              <a:rPr lang="en-US" altLang="en-US" smtClean="0"/>
              <a:t> Calculate velocity of object       						with respect to us</a:t>
            </a:r>
          </a:p>
        </p:txBody>
      </p:sp>
      <p:graphicFrame>
        <p:nvGraphicFramePr>
          <p:cNvPr id="23556" name="Object 5"/>
          <p:cNvGraphicFramePr>
            <a:graphicFrameLocks noChangeAspect="1"/>
          </p:cNvGraphicFramePr>
          <p:nvPr>
            <p:extLst>
              <p:ext uri="{D42A27DB-BD31-4B8C-83A1-F6EECF244321}">
                <p14:modId xmlns:p14="http://schemas.microsoft.com/office/powerpoint/2010/main" val="1342794013"/>
              </p:ext>
            </p:extLst>
          </p:nvPr>
        </p:nvGraphicFramePr>
        <p:xfrm>
          <a:off x="3422650" y="4025900"/>
          <a:ext cx="2822575" cy="2271713"/>
        </p:xfrm>
        <a:graphic>
          <a:graphicData uri="http://schemas.openxmlformats.org/presentationml/2006/ole">
            <mc:AlternateContent xmlns:mc="http://schemas.openxmlformats.org/markup-compatibility/2006">
              <mc:Choice xmlns:v="urn:schemas-microsoft-com:vml" Requires="v">
                <p:oleObj spid="_x0000_s23581" name="Equation" r:id="rId3" imgW="520560" imgH="419040" progId="Equation.DSMT4">
                  <p:embed/>
                </p:oleObj>
              </mc:Choice>
              <mc:Fallback>
                <p:oleObj name="Equation" r:id="rId3" imgW="520560" imgH="419040" progId="Equation.DSMT4">
                  <p:embed/>
                  <p:pic>
                    <p:nvPicPr>
                      <p:cNvPr id="0" name="Object 5"/>
                      <p:cNvPicPr>
                        <a:picLocks noChangeAspect="1" noChangeArrowheads="1"/>
                      </p:cNvPicPr>
                      <p:nvPr/>
                    </p:nvPicPr>
                    <p:blipFill>
                      <a:blip r:embed="rId4"/>
                      <a:srcRect/>
                      <a:stretch>
                        <a:fillRect/>
                      </a:stretch>
                    </p:blipFill>
                    <p:spPr bwMode="auto">
                      <a:xfrm>
                        <a:off x="3422650" y="4025900"/>
                        <a:ext cx="2822575" cy="2271713"/>
                      </a:xfrm>
                      <a:prstGeom prst="rect">
                        <a:avLst/>
                      </a:prstGeom>
                      <a:noFill/>
                      <a:ln>
                        <a:noFill/>
                      </a:ln>
                      <a:effectLst/>
                    </p:spPr>
                  </p:pic>
                </p:oleObj>
              </mc:Fallback>
            </mc:AlternateContent>
          </a:graphicData>
        </a:graphic>
      </p:graphicFrame>
      <p:grpSp>
        <p:nvGrpSpPr>
          <p:cNvPr id="2" name="Group 11"/>
          <p:cNvGrpSpPr>
            <a:grpSpLocks/>
          </p:cNvGrpSpPr>
          <p:nvPr/>
        </p:nvGrpSpPr>
        <p:grpSpPr bwMode="auto">
          <a:xfrm>
            <a:off x="331788" y="4092575"/>
            <a:ext cx="3084512" cy="1841500"/>
            <a:chOff x="209" y="2578"/>
            <a:chExt cx="1943" cy="1160"/>
          </a:xfrm>
          <a:effectLst>
            <a:outerShdw dist="38100" dir="8100000" algn="ctr" rotWithShape="0">
              <a:schemeClr val="bg2"/>
            </a:outerShdw>
          </a:effectLst>
        </p:grpSpPr>
        <p:sp>
          <p:nvSpPr>
            <p:cNvPr id="25606" name="Text Box 6"/>
            <p:cNvSpPr txBox="1">
              <a:spLocks noChangeArrowheads="1"/>
            </p:cNvSpPr>
            <p:nvPr/>
          </p:nvSpPr>
          <p:spPr bwMode="auto">
            <a:xfrm>
              <a:off x="212" y="2578"/>
              <a:ext cx="1940" cy="756"/>
            </a:xfrm>
            <a:prstGeom prst="rect">
              <a:avLst/>
            </a:prstGeom>
            <a:noFill/>
            <a:ln w="9525">
              <a:noFill/>
              <a:miter lim="800000"/>
              <a:headEnd/>
              <a:tailEnd/>
            </a:ln>
            <a:effectLst>
              <a:outerShdw dist="25400" dir="8100000" algn="ctr" rotWithShape="0">
                <a:schemeClr val="bg2"/>
              </a:outerShdw>
            </a:effectLst>
          </p:spPr>
          <p:txBody>
            <a:bodyPr>
              <a:spAutoFit/>
            </a:bodyPr>
            <a:lstStyle/>
            <a:p>
              <a:pPr algn="ctr">
                <a:spcBef>
                  <a:spcPct val="50000"/>
                </a:spcBef>
                <a:defRPr/>
              </a:pPr>
              <a:r>
                <a:rPr lang="en-US" dirty="0">
                  <a:solidFill>
                    <a:schemeClr val="tx2"/>
                  </a:solidFill>
                  <a:latin typeface="Comic Sans MS" pitchFamily="66" charset="0"/>
                </a:rPr>
                <a:t>Difference between proper and shifted wavelength</a:t>
              </a:r>
            </a:p>
          </p:txBody>
        </p:sp>
        <p:sp>
          <p:nvSpPr>
            <p:cNvPr id="25607" name="Text Box 7"/>
            <p:cNvSpPr txBox="1">
              <a:spLocks noChangeArrowheads="1"/>
            </p:cNvSpPr>
            <p:nvPr/>
          </p:nvSpPr>
          <p:spPr bwMode="auto">
            <a:xfrm>
              <a:off x="209" y="3450"/>
              <a:ext cx="1849" cy="288"/>
            </a:xfrm>
            <a:prstGeom prst="rect">
              <a:avLst/>
            </a:prstGeom>
            <a:noFill/>
            <a:ln w="9525">
              <a:noFill/>
              <a:miter lim="800000"/>
              <a:headEnd/>
              <a:tailEnd/>
            </a:ln>
            <a:effectLst>
              <a:outerShdw dist="25400" dir="8100000" algn="ctr" rotWithShape="0">
                <a:schemeClr val="bg2"/>
              </a:outerShdw>
            </a:effectLst>
          </p:spPr>
          <p:txBody>
            <a:bodyPr>
              <a:spAutoFit/>
            </a:bodyPr>
            <a:lstStyle/>
            <a:p>
              <a:pPr algn="ctr">
                <a:spcBef>
                  <a:spcPct val="50000"/>
                </a:spcBef>
                <a:defRPr/>
              </a:pPr>
              <a:r>
                <a:rPr lang="en-US" dirty="0">
                  <a:solidFill>
                    <a:schemeClr val="tx2"/>
                  </a:solidFill>
                  <a:latin typeface="Comic Sans MS" pitchFamily="66" charset="0"/>
                </a:rPr>
                <a:t>Proper wavelength</a:t>
              </a:r>
            </a:p>
          </p:txBody>
        </p:sp>
        <p:sp>
          <p:nvSpPr>
            <p:cNvPr id="25610" name="Line 10"/>
            <p:cNvSpPr>
              <a:spLocks noChangeShapeType="1"/>
            </p:cNvSpPr>
            <p:nvPr/>
          </p:nvSpPr>
          <p:spPr bwMode="auto">
            <a:xfrm>
              <a:off x="337" y="3386"/>
              <a:ext cx="1588" cy="0"/>
            </a:xfrm>
            <a:prstGeom prst="line">
              <a:avLst/>
            </a:prstGeom>
            <a:noFill/>
            <a:ln w="9525">
              <a:solidFill>
                <a:schemeClr val="tx2"/>
              </a:solidFill>
              <a:round/>
              <a:headEnd/>
              <a:tailEnd/>
            </a:ln>
            <a:effectLst/>
          </p:spPr>
          <p:txBody>
            <a:bodyPr/>
            <a:lstStyle/>
            <a:p>
              <a:pPr>
                <a:defRPr/>
              </a:pPr>
              <a:endParaRPr lang="en-US">
                <a:latin typeface="Comic Sans MS" pitchFamily="66" charset="0"/>
              </a:endParaRPr>
            </a:p>
          </p:txBody>
        </p:sp>
      </p:grpSp>
      <p:grpSp>
        <p:nvGrpSpPr>
          <p:cNvPr id="3" name="Group 12"/>
          <p:cNvGrpSpPr>
            <a:grpSpLocks/>
          </p:cNvGrpSpPr>
          <p:nvPr/>
        </p:nvGrpSpPr>
        <p:grpSpPr bwMode="auto">
          <a:xfrm>
            <a:off x="6223000" y="4581525"/>
            <a:ext cx="2763838" cy="1123950"/>
            <a:chOff x="6223494" y="4581087"/>
            <a:chExt cx="2762851" cy="1124091"/>
          </a:xfrm>
        </p:grpSpPr>
        <p:sp>
          <p:nvSpPr>
            <p:cNvPr id="23560" name="Text Box 8"/>
            <p:cNvSpPr txBox="1">
              <a:spLocks noChangeArrowheads="1"/>
            </p:cNvSpPr>
            <p:nvPr/>
          </p:nvSpPr>
          <p:spPr bwMode="auto">
            <a:xfrm>
              <a:off x="6482165" y="5243158"/>
              <a:ext cx="2285184" cy="4620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Speed of light</a:t>
              </a:r>
            </a:p>
          </p:txBody>
        </p:sp>
        <p:sp>
          <p:nvSpPr>
            <p:cNvPr id="23561" name="Text Box 9"/>
            <p:cNvSpPr txBox="1">
              <a:spLocks noChangeArrowheads="1"/>
            </p:cNvSpPr>
            <p:nvPr/>
          </p:nvSpPr>
          <p:spPr bwMode="auto">
            <a:xfrm>
              <a:off x="6223494" y="4581087"/>
              <a:ext cx="2762851" cy="462021"/>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dirty="0">
                  <a:solidFill>
                    <a:schemeClr val="tx2"/>
                  </a:solidFill>
                  <a:latin typeface="Comic Sans MS" pitchFamily="66" charset="0"/>
                </a:rPr>
                <a:t>Speed of object</a:t>
              </a:r>
            </a:p>
          </p:txBody>
        </p:sp>
        <p:sp>
          <p:nvSpPr>
            <p:cNvPr id="23562" name="Line 12"/>
            <p:cNvSpPr>
              <a:spLocks noChangeShapeType="1"/>
            </p:cNvSpPr>
            <p:nvPr/>
          </p:nvSpPr>
          <p:spPr bwMode="auto">
            <a:xfrm>
              <a:off x="6511926" y="5153025"/>
              <a:ext cx="2141538" cy="0"/>
            </a:xfrm>
            <a:prstGeom prst="line">
              <a:avLst/>
            </a:prstGeom>
            <a:noFill/>
            <a:ln w="9525">
              <a:solidFill>
                <a:srgbClr val="FFFF00"/>
              </a:solidFill>
              <a:round/>
              <a:headEnd/>
              <a:tailEnd/>
            </a:ln>
            <a:effectLst>
              <a:outerShdw dist="25400" dir="54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grpSp>
      <p:sp>
        <p:nvSpPr>
          <p:cNvPr id="14" name="Text Box 9"/>
          <p:cNvSpPr txBox="1">
            <a:spLocks noChangeArrowheads="1"/>
          </p:cNvSpPr>
          <p:nvPr/>
        </p:nvSpPr>
        <p:spPr bwMode="auto">
          <a:xfrm>
            <a:off x="0" y="3265488"/>
            <a:ext cx="9144000" cy="461962"/>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a:solidFill>
                  <a:schemeClr val="tx2"/>
                </a:solidFill>
                <a:latin typeface="Comic Sans MS" pitchFamily="66" charset="0"/>
              </a:rPr>
              <a:t>Really easy to measure!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fade">
                                      <p:cBhvr>
                                        <p:cTn id="13" dur="1000"/>
                                        <p:tgtEl>
                                          <p:spTgt spid="23556"/>
                                        </p:tgtEl>
                                      </p:cBhvr>
                                    </p:animEffect>
                                    <p:anim calcmode="lin" valueType="num">
                                      <p:cBhvr>
                                        <p:cTn id="14" dur="1000" fill="hold"/>
                                        <p:tgtEl>
                                          <p:spTgt spid="23556"/>
                                        </p:tgtEl>
                                        <p:attrNameLst>
                                          <p:attrName>ppt_x</p:attrName>
                                        </p:attrNameLst>
                                      </p:cBhvr>
                                      <p:tavLst>
                                        <p:tav tm="0">
                                          <p:val>
                                            <p:strVal val="#ppt_x"/>
                                          </p:val>
                                        </p:tav>
                                        <p:tav tm="100000">
                                          <p:val>
                                            <p:strVal val="#ppt_x"/>
                                          </p:val>
                                        </p:tav>
                                      </p:tavLst>
                                    </p:anim>
                                    <p:anim calcmode="lin" valueType="num">
                                      <p:cBhvr>
                                        <p:cTn id="15" dur="1000" fill="hold"/>
                                        <p:tgtEl>
                                          <p:spTgt spid="2355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1000"/>
                                        <p:tgtEl>
                                          <p:spTgt spid="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0" y="0"/>
            <a:ext cx="4283075" cy="1282700"/>
          </a:xfrm>
          <a:effectLst>
            <a:outerShdw dist="38100" dir="8100000" algn="ctr" rotWithShape="0">
              <a:schemeClr val="bg2"/>
            </a:outerShdw>
          </a:effectLst>
        </p:spPr>
        <p:txBody>
          <a:bodyPr/>
          <a:lstStyle/>
          <a:p>
            <a:pPr eaLnBrk="1" hangingPunct="1">
              <a:defRPr/>
            </a:pPr>
            <a:r>
              <a:rPr lang="en-US" dirty="0" smtClean="0"/>
              <a:t>Spectral Lines</a:t>
            </a:r>
          </a:p>
        </p:txBody>
      </p:sp>
      <p:sp>
        <p:nvSpPr>
          <p:cNvPr id="31747" name="Rectangle 1027"/>
          <p:cNvSpPr>
            <a:spLocks noGrp="1" noChangeArrowheads="1"/>
          </p:cNvSpPr>
          <p:nvPr>
            <p:ph type="body" idx="1"/>
          </p:nvPr>
        </p:nvSpPr>
        <p:spPr>
          <a:xfrm>
            <a:off x="520700" y="1144588"/>
            <a:ext cx="3241675" cy="1497012"/>
          </a:xfrm>
          <a:effectLst>
            <a:outerShdw dist="38100" dir="8100000" algn="ctr" rotWithShape="0">
              <a:schemeClr val="bg2"/>
            </a:outerShdw>
          </a:effectLst>
        </p:spPr>
        <p:txBody>
          <a:bodyPr lIns="9144" rIns="9144"/>
          <a:lstStyle/>
          <a:p>
            <a:pPr marL="0" indent="0" algn="ctr" eaLnBrk="1" hangingPunct="1">
              <a:lnSpc>
                <a:spcPct val="90000"/>
              </a:lnSpc>
              <a:defRPr/>
            </a:pPr>
            <a:r>
              <a:rPr lang="en-US" dirty="0" smtClean="0"/>
              <a:t>Breadth of Lines Gives Range of Speeds</a:t>
            </a:r>
          </a:p>
        </p:txBody>
      </p:sp>
      <p:pic>
        <p:nvPicPr>
          <p:cNvPr id="24580" name="Picture 1029" descr="AACHCMB0"/>
          <p:cNvPicPr>
            <a:picLocks noChangeAspect="1" noChangeArrowheads="1"/>
          </p:cNvPicPr>
          <p:nvPr/>
        </p:nvPicPr>
        <p:blipFill>
          <a:blip r:embed="rId2">
            <a:extLst>
              <a:ext uri="{28A0092B-C50C-407E-A947-70E740481C1C}">
                <a14:useLocalDpi xmlns:a14="http://schemas.microsoft.com/office/drawing/2010/main" val="0"/>
              </a:ext>
            </a:extLst>
          </a:blip>
          <a:srcRect t="2223" r="4083"/>
          <a:stretch>
            <a:fillRect/>
          </a:stretch>
        </p:blipFill>
        <p:spPr bwMode="auto">
          <a:xfrm>
            <a:off x="4278313" y="239713"/>
            <a:ext cx="4681537"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1030"/>
          <p:cNvSpPr>
            <a:spLocks noChangeArrowheads="1"/>
          </p:cNvSpPr>
          <p:nvPr/>
        </p:nvSpPr>
        <p:spPr bwMode="auto">
          <a:xfrm>
            <a:off x="131763" y="2551113"/>
            <a:ext cx="4059237" cy="2039937"/>
          </a:xfrm>
          <a:prstGeom prst="rect">
            <a:avLst/>
          </a:prstGeom>
          <a:noFill/>
          <a:ln w="9525">
            <a:noFill/>
            <a:miter lim="800000"/>
            <a:headEnd/>
            <a:tailEnd/>
          </a:ln>
          <a:effectLst>
            <a:outerShdw dist="38100" dir="8100000" algn="ctr" rotWithShape="0">
              <a:schemeClr val="bg2"/>
            </a:outerShdw>
          </a:effectLst>
        </p:spPr>
        <p:txBody>
          <a:bodyPr lIns="9144" rIns="9144"/>
          <a:lstStyle/>
          <a:p>
            <a:pPr algn="ctr">
              <a:spcBef>
                <a:spcPct val="20000"/>
              </a:spcBef>
              <a:buFont typeface="Wingdings 2" pitchFamily="18" charset="2"/>
              <a:buNone/>
              <a:defRPr/>
            </a:pPr>
            <a:r>
              <a:rPr lang="en-US" sz="2800" dirty="0">
                <a:latin typeface="Comic Sans MS" pitchFamily="66" charset="0"/>
              </a:rPr>
              <a:t>Small </a:t>
            </a:r>
            <a:r>
              <a:rPr lang="en-US" sz="2800" dirty="0" smtClean="0">
                <a:latin typeface="Comic Sans MS" pitchFamily="66" charset="0"/>
              </a:rPr>
              <a:t>stars: large </a:t>
            </a:r>
            <a:r>
              <a:rPr lang="en-US" sz="2800" dirty="0">
                <a:latin typeface="Comic Sans MS" pitchFamily="66" charset="0"/>
              </a:rPr>
              <a:t>range  </a:t>
            </a:r>
            <a:r>
              <a:rPr lang="en-US" sz="2800" dirty="0" smtClean="0">
                <a:latin typeface="Comic Sans MS" pitchFamily="66" charset="0"/>
              </a:rPr>
              <a:t>             (</a:t>
            </a:r>
            <a:r>
              <a:rPr lang="en-US" sz="2800" dirty="0">
                <a:latin typeface="Comic Sans MS" pitchFamily="66" charset="0"/>
              </a:rPr>
              <a:t>wide lines)</a:t>
            </a:r>
          </a:p>
          <a:p>
            <a:pPr algn="ctr">
              <a:spcBef>
                <a:spcPct val="20000"/>
              </a:spcBef>
              <a:buFont typeface="Wingdings 2" pitchFamily="18" charset="2"/>
              <a:buNone/>
              <a:defRPr/>
            </a:pPr>
            <a:r>
              <a:rPr lang="en-US" sz="2800" dirty="0">
                <a:latin typeface="Comic Sans MS" pitchFamily="66" charset="0"/>
              </a:rPr>
              <a:t>Large </a:t>
            </a:r>
            <a:r>
              <a:rPr lang="en-US" sz="2800" dirty="0" smtClean="0">
                <a:latin typeface="Comic Sans MS" pitchFamily="66" charset="0"/>
              </a:rPr>
              <a:t>stars: </a:t>
            </a:r>
            <a:r>
              <a:rPr lang="en-US" sz="2800" dirty="0">
                <a:latin typeface="Comic Sans MS" pitchFamily="66" charset="0"/>
              </a:rPr>
              <a:t>small range   (narrow lines).</a:t>
            </a:r>
          </a:p>
        </p:txBody>
      </p:sp>
      <p:sp>
        <p:nvSpPr>
          <p:cNvPr id="6" name="Rectangle 1030"/>
          <p:cNvSpPr>
            <a:spLocks noChangeArrowheads="1"/>
          </p:cNvSpPr>
          <p:nvPr/>
        </p:nvSpPr>
        <p:spPr bwMode="auto">
          <a:xfrm>
            <a:off x="131763" y="4713288"/>
            <a:ext cx="4059237" cy="1430337"/>
          </a:xfrm>
          <a:prstGeom prst="rect">
            <a:avLst/>
          </a:prstGeom>
          <a:noFill/>
          <a:ln w="9525">
            <a:noFill/>
            <a:miter lim="800000"/>
            <a:headEnd/>
            <a:tailEnd/>
          </a:ln>
          <a:effectLst>
            <a:outerShdw dist="38100" dir="8100000" algn="ctr" rotWithShape="0">
              <a:schemeClr val="bg2"/>
            </a:outerShdw>
          </a:effectLst>
        </p:spPr>
        <p:txBody>
          <a:bodyPr lIns="9144" rIns="9144"/>
          <a:lstStyle/>
          <a:p>
            <a:pPr algn="ctr">
              <a:spcBef>
                <a:spcPct val="20000"/>
              </a:spcBef>
              <a:buFont typeface="Wingdings 2" pitchFamily="18" charset="2"/>
              <a:buNone/>
              <a:defRPr/>
            </a:pPr>
            <a:r>
              <a:rPr lang="en-US" sz="3600" dirty="0" smtClean="0">
                <a:latin typeface="Comic Sans MS" pitchFamily="66" charset="0"/>
              </a:rPr>
              <a:t>Spectra tell us the sizes of stars!</a:t>
            </a:r>
            <a:endParaRPr lang="en-US" sz="3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Galaxies</a:t>
            </a:r>
          </a:p>
        </p:txBody>
      </p:sp>
      <p:sp>
        <p:nvSpPr>
          <p:cNvPr id="31747" name="Rectangle 3"/>
          <p:cNvSpPr>
            <a:spLocks noGrp="1" noChangeArrowheads="1"/>
          </p:cNvSpPr>
          <p:nvPr>
            <p:ph type="body" idx="1"/>
          </p:nvPr>
        </p:nvSpPr>
        <p:spPr>
          <a:xfrm>
            <a:off x="0" y="914400"/>
            <a:ext cx="9144000" cy="731838"/>
          </a:xfrm>
          <a:effectLst>
            <a:outerShdw dist="38100" dir="8100000" algn="ctr" rotWithShape="0">
              <a:schemeClr val="bg2"/>
            </a:outerShdw>
          </a:effectLst>
        </p:spPr>
        <p:txBody>
          <a:bodyPr/>
          <a:lstStyle/>
          <a:p>
            <a:pPr algn="ctr" eaLnBrk="1" hangingPunct="1"/>
            <a:r>
              <a:rPr lang="en-US" altLang="en-US" smtClean="0"/>
              <a:t>Expansion of the Universe</a:t>
            </a:r>
          </a:p>
        </p:txBody>
      </p:sp>
      <p:sp>
        <p:nvSpPr>
          <p:cNvPr id="31748" name="Text Box 12"/>
          <p:cNvSpPr txBox="1">
            <a:spLocks noChangeArrowheads="1"/>
          </p:cNvSpPr>
          <p:nvPr/>
        </p:nvSpPr>
        <p:spPr bwMode="auto">
          <a:xfrm>
            <a:off x="481013" y="1754188"/>
            <a:ext cx="8418512" cy="449103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2" pitchFamily="18" charset="2"/>
              <a:defRPr sz="3200">
                <a:solidFill>
                  <a:schemeClr val="tx2"/>
                </a:solidFill>
                <a:latin typeface="Comic Sans MS" pitchFamily="66" charset="0"/>
              </a:defRPr>
            </a:lvl1pPr>
            <a:lvl2pPr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50000"/>
              </a:spcBef>
              <a:buFontTx/>
              <a:buNone/>
            </a:pPr>
            <a:r>
              <a:rPr lang="en-US" altLang="en-US" sz="3400"/>
              <a:t>All galaxy spectra are redshifted</a:t>
            </a:r>
          </a:p>
          <a:p>
            <a:pPr lvl="1" eaLnBrk="1" hangingPunct="1">
              <a:spcBef>
                <a:spcPct val="50000"/>
              </a:spcBef>
              <a:buFontTx/>
              <a:buNone/>
            </a:pPr>
            <a:r>
              <a:rPr lang="en-US" altLang="en-US" sz="3400">
                <a:sym typeface="Symbol" pitchFamily="18" charset="2"/>
              </a:rPr>
              <a:t>All galaxies are moving away</a:t>
            </a:r>
          </a:p>
          <a:p>
            <a:pPr eaLnBrk="1" hangingPunct="1">
              <a:spcBef>
                <a:spcPct val="50000"/>
              </a:spcBef>
              <a:buFontTx/>
              <a:buNone/>
            </a:pPr>
            <a:r>
              <a:rPr lang="en-US" altLang="en-US" sz="3400"/>
              <a:t>More distant galaxies more redshifted</a:t>
            </a:r>
          </a:p>
          <a:p>
            <a:pPr lvl="1" eaLnBrk="1" hangingPunct="1">
              <a:spcBef>
                <a:spcPct val="50000"/>
              </a:spcBef>
              <a:buFontTx/>
              <a:buNone/>
            </a:pPr>
            <a:r>
              <a:rPr lang="en-US" altLang="en-US" sz="3400">
                <a:sym typeface="Symbol" pitchFamily="18" charset="2"/>
              </a:rPr>
              <a:t>More distant moving faster</a:t>
            </a:r>
          </a:p>
          <a:p>
            <a:pPr eaLnBrk="1" hangingPunct="1">
              <a:spcBef>
                <a:spcPct val="50000"/>
              </a:spcBef>
              <a:buFontTx/>
              <a:buNone/>
            </a:pPr>
            <a:endParaRPr lang="en-US" altLang="en-US" sz="3400"/>
          </a:p>
          <a:p>
            <a:pPr eaLnBrk="1" hangingPunct="1">
              <a:spcBef>
                <a:spcPct val="50000"/>
              </a:spcBef>
              <a:buFontTx/>
              <a:buNone/>
            </a:pPr>
            <a:endParaRPr lang="en-US" altLang="en-US" sz="3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Galaxies</a:t>
            </a:r>
          </a:p>
        </p:txBody>
      </p:sp>
      <p:sp>
        <p:nvSpPr>
          <p:cNvPr id="32771" name="Rectangle 3"/>
          <p:cNvSpPr>
            <a:spLocks noGrp="1" noChangeArrowheads="1"/>
          </p:cNvSpPr>
          <p:nvPr>
            <p:ph type="body" idx="1"/>
          </p:nvPr>
        </p:nvSpPr>
        <p:spPr>
          <a:xfrm>
            <a:off x="0" y="914400"/>
            <a:ext cx="9144000" cy="727075"/>
          </a:xfrm>
          <a:effectLst>
            <a:outerShdw dist="38100" dir="8100000" algn="ctr" rotWithShape="0">
              <a:schemeClr val="bg2"/>
            </a:outerShdw>
          </a:effectLst>
        </p:spPr>
        <p:txBody>
          <a:bodyPr/>
          <a:lstStyle/>
          <a:p>
            <a:pPr algn="ctr" eaLnBrk="1" hangingPunct="1"/>
            <a:r>
              <a:rPr lang="en-US" altLang="en-US" smtClean="0"/>
              <a:t>Expansion of the Universe</a:t>
            </a:r>
          </a:p>
        </p:txBody>
      </p:sp>
      <p:pic>
        <p:nvPicPr>
          <p:cNvPr id="32772" name="Picture 5" descr="DFY1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876425"/>
            <a:ext cx="80264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1828800" y="5148263"/>
            <a:ext cx="5486400" cy="946150"/>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a:solidFill>
                  <a:schemeClr val="tx2"/>
                </a:solidFill>
                <a:latin typeface="Comic Sans MS" pitchFamily="66" charset="0"/>
              </a:rPr>
              <a:t>As space expands, more distant objects move away faster.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Spectra Of The Galaxies</a:t>
            </a:r>
          </a:p>
        </p:txBody>
      </p:sp>
      <p:sp>
        <p:nvSpPr>
          <p:cNvPr id="33795" name="Rectangle 3"/>
          <p:cNvSpPr>
            <a:spLocks noGrp="1" noChangeArrowheads="1"/>
          </p:cNvSpPr>
          <p:nvPr>
            <p:ph type="body" idx="1"/>
          </p:nvPr>
        </p:nvSpPr>
        <p:spPr>
          <a:xfrm>
            <a:off x="685800" y="914400"/>
            <a:ext cx="7772400" cy="2019300"/>
          </a:xfrm>
          <a:effectLst>
            <a:outerShdw dist="38100" dir="8100000" algn="ctr" rotWithShape="0">
              <a:schemeClr val="bg2"/>
            </a:outerShdw>
          </a:effectLst>
        </p:spPr>
        <p:txBody>
          <a:bodyPr/>
          <a:lstStyle/>
          <a:p>
            <a:pPr eaLnBrk="1" hangingPunct="1"/>
            <a:r>
              <a:rPr lang="en-US" altLang="en-US" dirty="0" smtClean="0"/>
              <a:t>Rotation creates red and blue shifts</a:t>
            </a:r>
          </a:p>
          <a:p>
            <a:pPr lvl="1" eaLnBrk="1" hangingPunct="1"/>
            <a:r>
              <a:rPr lang="en-US" altLang="en-US" dirty="0" smtClean="0"/>
              <a:t> Shift tells us rotational speed</a:t>
            </a:r>
          </a:p>
          <a:p>
            <a:pPr lvl="1" eaLnBrk="1" hangingPunct="1"/>
            <a:r>
              <a:rPr lang="en-US" altLang="en-US" dirty="0" smtClean="0"/>
              <a:t> Rotational speed tells us the mass of the galaxy by Newton’s laws!</a:t>
            </a:r>
          </a:p>
        </p:txBody>
      </p:sp>
      <p:pic>
        <p:nvPicPr>
          <p:cNvPr id="33796" name="Picture 4" descr="AACHDHQ0"/>
          <p:cNvPicPr>
            <a:picLocks noChangeAspect="1" noChangeArrowheads="1"/>
          </p:cNvPicPr>
          <p:nvPr/>
        </p:nvPicPr>
        <p:blipFill>
          <a:blip r:embed="rId2">
            <a:extLst>
              <a:ext uri="{28A0092B-C50C-407E-A947-70E740481C1C}">
                <a14:useLocalDpi xmlns:a14="http://schemas.microsoft.com/office/drawing/2010/main" val="0"/>
              </a:ext>
            </a:extLst>
          </a:blip>
          <a:srcRect t="2824" r="1146"/>
          <a:stretch>
            <a:fillRect/>
          </a:stretch>
        </p:blipFill>
        <p:spPr bwMode="auto">
          <a:xfrm>
            <a:off x="1017588" y="3024188"/>
            <a:ext cx="6981825"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0" y="6000750"/>
            <a:ext cx="9144000" cy="646331"/>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dirty="0" smtClean="0">
                <a:latin typeface="Comic Sans MS" pitchFamily="66" charset="0"/>
              </a:rPr>
              <a:t>Spectra tell us the masses of galaxies!</a:t>
            </a:r>
            <a:endParaRPr lang="en-US" altLang="en-US" sz="3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500" fill="hold"/>
                                        <p:tgtEl>
                                          <p:spTgt spid="33797"/>
                                        </p:tgtEl>
                                        <p:attrNameLst>
                                          <p:attrName>ppt_w</p:attrName>
                                        </p:attrNameLst>
                                      </p:cBhvr>
                                      <p:tavLst>
                                        <p:tav tm="0">
                                          <p:val>
                                            <p:fltVal val="0"/>
                                          </p:val>
                                        </p:tav>
                                        <p:tav tm="100000">
                                          <p:val>
                                            <p:strVal val="#ppt_w"/>
                                          </p:val>
                                        </p:tav>
                                      </p:tavLst>
                                    </p:anim>
                                    <p:anim calcmode="lin" valueType="num">
                                      <p:cBhvr>
                                        <p:cTn id="8" dur="500" fill="hold"/>
                                        <p:tgtEl>
                                          <p:spTgt spid="33797"/>
                                        </p:tgtEl>
                                        <p:attrNameLst>
                                          <p:attrName>ppt_h</p:attrName>
                                        </p:attrNameLst>
                                      </p:cBhvr>
                                      <p:tavLst>
                                        <p:tav tm="0">
                                          <p:val>
                                            <p:fltVal val="0"/>
                                          </p:val>
                                        </p:tav>
                                        <p:tav tm="100000">
                                          <p:val>
                                            <p:strVal val="#ppt_h"/>
                                          </p:val>
                                        </p:tav>
                                      </p:tavLst>
                                    </p:anim>
                                    <p:animEffect transition="in" filter="fade">
                                      <p:cBhvr>
                                        <p:cTn id="9" dur="500"/>
                                        <p:tgtEl>
                                          <p:spTgt spid="33797"/>
                                        </p:tgtEl>
                                      </p:cBhvr>
                                    </p:animEffect>
                                    <p:anim calcmode="lin" valueType="num">
                                      <p:cBhvr>
                                        <p:cTn id="10" dur="500" fill="hold"/>
                                        <p:tgtEl>
                                          <p:spTgt spid="33797"/>
                                        </p:tgtEl>
                                        <p:attrNameLst>
                                          <p:attrName>ppt_x</p:attrName>
                                        </p:attrNameLst>
                                      </p:cBhvr>
                                      <p:tavLst>
                                        <p:tav tm="0">
                                          <p:val>
                                            <p:fltVal val="0.5"/>
                                          </p:val>
                                        </p:tav>
                                        <p:tav tm="100000">
                                          <p:val>
                                            <p:strVal val="#ppt_x"/>
                                          </p:val>
                                        </p:tav>
                                      </p:tavLst>
                                    </p:anim>
                                    <p:anim calcmode="lin" valueType="num">
                                      <p:cBhvr>
                                        <p:cTn id="11" dur="500" fill="hold"/>
                                        <p:tgtEl>
                                          <p:spTgt spid="337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dirty="0" smtClean="0"/>
              <a:t>Galaxy Rotation Speeds</a:t>
            </a:r>
          </a:p>
        </p:txBody>
      </p:sp>
      <p:grpSp>
        <p:nvGrpSpPr>
          <p:cNvPr id="3" name="Group 2"/>
          <p:cNvGrpSpPr/>
          <p:nvPr/>
        </p:nvGrpSpPr>
        <p:grpSpPr>
          <a:xfrm>
            <a:off x="0" y="1887793"/>
            <a:ext cx="4542503" cy="4970207"/>
            <a:chOff x="4188542" y="855407"/>
            <a:chExt cx="4542503" cy="4970207"/>
          </a:xfrm>
        </p:grpSpPr>
        <p:pic>
          <p:nvPicPr>
            <p:cNvPr id="25604" name="Picture 4" descr="http://www.ice-age-ahead-iaa.ca/s/planets.jpg"/>
            <p:cNvPicPr>
              <a:picLocks noChangeAspect="1" noChangeArrowheads="1"/>
            </p:cNvPicPr>
            <p:nvPr/>
          </p:nvPicPr>
          <p:blipFill rotWithShape="1">
            <a:blip r:embed="rId3">
              <a:extLst>
                <a:ext uri="{28A0092B-C50C-407E-A947-70E740481C1C}">
                  <a14:useLocalDpi xmlns:a14="http://schemas.microsoft.com/office/drawing/2010/main" val="0"/>
                </a:ext>
              </a:extLst>
            </a:blip>
            <a:srcRect l="9863" t="13056" r="26124" b="4641"/>
            <a:stretch/>
          </p:blipFill>
          <p:spPr bwMode="auto">
            <a:xfrm>
              <a:off x="4188542" y="855407"/>
              <a:ext cx="4542503" cy="49702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57060" y="1190847"/>
              <a:ext cx="2573080" cy="4253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3100" y="4561367"/>
              <a:ext cx="917945" cy="3331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23" name="Rectangle 3"/>
          <p:cNvSpPr>
            <a:spLocks noGrp="1" noChangeArrowheads="1"/>
          </p:cNvSpPr>
          <p:nvPr>
            <p:ph type="body" idx="1"/>
          </p:nvPr>
        </p:nvSpPr>
        <p:spPr>
          <a:xfrm>
            <a:off x="2124221" y="912454"/>
            <a:ext cx="7019777" cy="3736975"/>
          </a:xfrm>
          <a:effectLst>
            <a:outerShdw dist="38100" dir="8100000" algn="ctr" rotWithShape="0">
              <a:schemeClr val="bg2"/>
            </a:outerShdw>
          </a:effectLst>
        </p:spPr>
        <p:txBody>
          <a:bodyPr/>
          <a:lstStyle/>
          <a:p>
            <a:pPr eaLnBrk="1" hangingPunct="1">
              <a:tabLst>
                <a:tab pos="1828800" algn="l"/>
              </a:tabLst>
            </a:pPr>
            <a:r>
              <a:rPr lang="en-US" altLang="en-US" sz="3600" dirty="0" smtClean="0"/>
              <a:t>Orbital Speeds of the Planets</a:t>
            </a:r>
          </a:p>
          <a:p>
            <a:pPr lvl="1" eaLnBrk="1" hangingPunct="1">
              <a:tabLst>
                <a:tab pos="1828800" algn="l"/>
              </a:tabLst>
            </a:pPr>
            <a:r>
              <a:rPr lang="en-US" altLang="en-US" sz="3200" dirty="0" smtClean="0"/>
              <a:t> </a:t>
            </a:r>
            <a:r>
              <a:rPr lang="en-US" altLang="en-US" sz="3600" dirty="0" smtClean="0"/>
              <a:t>“</a:t>
            </a:r>
            <a:r>
              <a:rPr lang="en-US" altLang="en-US" sz="3600" dirty="0" err="1" smtClean="0"/>
              <a:t>Keplerian</a:t>
            </a:r>
            <a:r>
              <a:rPr lang="en-US" altLang="en-US" sz="3600" dirty="0" smtClean="0"/>
              <a:t> Velocities”</a:t>
            </a:r>
          </a:p>
          <a:p>
            <a:pPr lvl="2" eaLnBrk="1" hangingPunct="1">
              <a:tabLst>
                <a:tab pos="1828800" algn="l"/>
              </a:tabLst>
            </a:pPr>
            <a:r>
              <a:rPr lang="en-US" altLang="en-US" sz="3200" dirty="0"/>
              <a:t> </a:t>
            </a:r>
            <a:r>
              <a:rPr lang="en-US" altLang="en-US" sz="3200" dirty="0" smtClean="0"/>
              <a:t>Kepler figured them out</a:t>
            </a:r>
          </a:p>
          <a:p>
            <a:pPr lvl="2" eaLnBrk="1" hangingPunct="1">
              <a:tabLst>
                <a:tab pos="1828800" algn="l"/>
              </a:tabLst>
            </a:pPr>
            <a:r>
              <a:rPr lang="en-US" altLang="en-US" sz="3200" dirty="0"/>
              <a:t> </a:t>
            </a:r>
            <a:r>
              <a:rPr lang="en-US" altLang="en-US" sz="3200" dirty="0" smtClean="0"/>
              <a:t>Get smaller with distance</a:t>
            </a:r>
          </a:p>
          <a:p>
            <a:pPr lvl="1" eaLnBrk="1" hangingPunct="1">
              <a:tabLst>
                <a:tab pos="1828800" algn="l"/>
              </a:tabLst>
            </a:pPr>
            <a:r>
              <a:rPr lang="en-US" altLang="en-US" sz="3600" dirty="0" smtClean="0"/>
              <a:t> Explained by Newton</a:t>
            </a:r>
            <a:endParaRPr lang="en-US" altLang="en-US" sz="3600" dirty="0"/>
          </a:p>
        </p:txBody>
      </p:sp>
      <p:sp>
        <p:nvSpPr>
          <p:cNvPr id="6" name="TextBox 5"/>
          <p:cNvSpPr txBox="1"/>
          <p:nvPr/>
        </p:nvSpPr>
        <p:spPr>
          <a:xfrm>
            <a:off x="0" y="1617785"/>
            <a:ext cx="1083212" cy="400110"/>
          </a:xfrm>
          <a:prstGeom prst="rect">
            <a:avLst/>
          </a:prstGeom>
          <a:noFill/>
        </p:spPr>
        <p:txBody>
          <a:bodyPr wrap="square" rtlCol="0">
            <a:spAutoFit/>
          </a:bodyPr>
          <a:lstStyle/>
          <a:p>
            <a:r>
              <a:rPr lang="en-US" sz="2000" dirty="0" smtClean="0">
                <a:solidFill>
                  <a:srgbClr val="FFFF00"/>
                </a:solidFill>
                <a:latin typeface="+mn-lt"/>
              </a:rPr>
              <a:t>Speed</a:t>
            </a:r>
            <a:endParaRPr lang="en-US" sz="2000" dirty="0">
              <a:solidFill>
                <a:srgbClr val="FFFF00"/>
              </a:solidFill>
              <a:latin typeface="+mn-lt"/>
            </a:endParaRPr>
          </a:p>
        </p:txBody>
      </p:sp>
      <p:sp>
        <p:nvSpPr>
          <p:cNvPr id="12" name="TextBox 11"/>
          <p:cNvSpPr txBox="1"/>
          <p:nvPr/>
        </p:nvSpPr>
        <p:spPr>
          <a:xfrm>
            <a:off x="1913206" y="6314050"/>
            <a:ext cx="2501704" cy="400110"/>
          </a:xfrm>
          <a:prstGeom prst="rect">
            <a:avLst/>
          </a:prstGeom>
          <a:noFill/>
        </p:spPr>
        <p:txBody>
          <a:bodyPr wrap="square" rtlCol="0">
            <a:spAutoFit/>
          </a:bodyPr>
          <a:lstStyle/>
          <a:p>
            <a:pPr algn="r"/>
            <a:r>
              <a:rPr lang="en-US" sz="2000" dirty="0" smtClean="0">
                <a:solidFill>
                  <a:srgbClr val="FFFF00"/>
                </a:solidFill>
                <a:latin typeface="+mn-lt"/>
              </a:rPr>
              <a:t>Distance from sun</a:t>
            </a:r>
            <a:endParaRPr lang="en-US" sz="2000" dirty="0">
              <a:solidFill>
                <a:srgbClr val="FFFF00"/>
              </a:solidFill>
              <a:latin typeface="+mn-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61919963"/>
              </p:ext>
            </p:extLst>
          </p:nvPr>
        </p:nvGraphicFramePr>
        <p:xfrm>
          <a:off x="4521298" y="4206485"/>
          <a:ext cx="3846513" cy="1654175"/>
        </p:xfrm>
        <a:graphic>
          <a:graphicData uri="http://schemas.openxmlformats.org/presentationml/2006/ole">
            <mc:AlternateContent xmlns:mc="http://schemas.openxmlformats.org/markup-compatibility/2006">
              <mc:Choice xmlns:v="urn:schemas-microsoft-com:vml" Requires="v">
                <p:oleObj spid="_x0000_s25613" name="Equation" r:id="rId4" imgW="1091880" imgH="469800" progId="Equation.DSMT4">
                  <p:embed/>
                </p:oleObj>
              </mc:Choice>
              <mc:Fallback>
                <p:oleObj name="Equation" r:id="rId4" imgW="1091880" imgH="469800" progId="Equation.DSMT4">
                  <p:embed/>
                  <p:pic>
                    <p:nvPicPr>
                      <p:cNvPr id="0" name=""/>
                      <p:cNvPicPr/>
                      <p:nvPr/>
                    </p:nvPicPr>
                    <p:blipFill>
                      <a:blip r:embed="rId5"/>
                      <a:stretch>
                        <a:fillRect/>
                      </a:stretch>
                    </p:blipFill>
                    <p:spPr>
                      <a:xfrm>
                        <a:off x="4521298" y="4206485"/>
                        <a:ext cx="3846513" cy="1654175"/>
                      </a:xfrm>
                      <a:prstGeom prst="rect">
                        <a:avLst/>
                      </a:prstGeom>
                    </p:spPr>
                  </p:pic>
                </p:oleObj>
              </mc:Fallback>
            </mc:AlternateContent>
          </a:graphicData>
        </a:graphic>
      </p:graphicFrame>
      <p:sp>
        <p:nvSpPr>
          <p:cNvPr id="8" name="Rectangle 7"/>
          <p:cNvSpPr/>
          <p:nvPr/>
        </p:nvSpPr>
        <p:spPr>
          <a:xfrm>
            <a:off x="4572000" y="6488668"/>
            <a:ext cx="4572000" cy="369332"/>
          </a:xfrm>
          <a:prstGeom prst="rect">
            <a:avLst/>
          </a:prstGeom>
        </p:spPr>
        <p:txBody>
          <a:bodyPr>
            <a:spAutoFit/>
          </a:bodyPr>
          <a:lstStyle/>
          <a:p>
            <a:r>
              <a:rPr lang="en-US" sz="1800" dirty="0"/>
              <a:t>http://www.ice-age-ahead-iaa.ca/s/planets.jpg</a:t>
            </a:r>
          </a:p>
        </p:txBody>
      </p:sp>
    </p:spTree>
    <p:extLst>
      <p:ext uri="{BB962C8B-B14F-4D97-AF65-F5344CB8AC3E}">
        <p14:creationId xmlns:p14="http://schemas.microsoft.com/office/powerpoint/2010/main" val="1464585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dirty="0" smtClean="0"/>
              <a:t>Galaxy Rotation Speeds</a:t>
            </a:r>
          </a:p>
        </p:txBody>
      </p:sp>
      <p:pic>
        <p:nvPicPr>
          <p:cNvPr id="26626" name="Picture 2" descr="https://upload.wikimedia.org/wikipedia/commons/c/cd/Rotation_curve_of_spiral_galaxy_Messier_33_%28Triangulum%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1357829"/>
            <a:ext cx="9777046" cy="55001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upload.wikimedia.org/wikipedia/commons/c/cd/Rotation_curve_of_spiral_galaxy_Messier_33_%28Triangulum%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1146814"/>
            <a:ext cx="9777046" cy="55001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upload.wikimedia.org/wikipedia/commons/c/cd/Rotation_curve_of_spiral_galaxy_Messier_33_%28Triangulum%29.png">
            <a:hlinkClick r:id="rId3"/>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1104611"/>
            <a:ext cx="9777046" cy="550017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7"/>
          <p:cNvSpPr txBox="1">
            <a:spLocks noChangeArrowheads="1"/>
          </p:cNvSpPr>
          <p:nvPr/>
        </p:nvSpPr>
        <p:spPr bwMode="auto">
          <a:xfrm>
            <a:off x="2518117" y="877302"/>
            <a:ext cx="6288259" cy="65607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45720" rIns="9144"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a:lstStyle>
          <a:p>
            <a:pPr marL="0" indent="0" algn="ctr" eaLnBrk="1" hangingPunct="1">
              <a:lnSpc>
                <a:spcPct val="90000"/>
              </a:lnSpc>
              <a:defRPr/>
            </a:pPr>
            <a:r>
              <a:rPr lang="en-US" kern="0" dirty="0" smtClean="0"/>
              <a:t>Outer stars orbit way too fast!!!</a:t>
            </a:r>
          </a:p>
        </p:txBody>
      </p:sp>
    </p:spTree>
    <p:extLst>
      <p:ext uri="{BB962C8B-B14F-4D97-AF65-F5344CB8AC3E}">
        <p14:creationId xmlns:p14="http://schemas.microsoft.com/office/powerpoint/2010/main" val="35019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dirty="0" smtClean="0"/>
              <a:t>Galaxy Rotation Speeds</a:t>
            </a:r>
          </a:p>
        </p:txBody>
      </p:sp>
      <p:sp>
        <p:nvSpPr>
          <p:cNvPr id="30723" name="Rectangle 3"/>
          <p:cNvSpPr>
            <a:spLocks noGrp="1" noChangeArrowheads="1"/>
          </p:cNvSpPr>
          <p:nvPr>
            <p:ph type="body" idx="1"/>
          </p:nvPr>
        </p:nvSpPr>
        <p:spPr>
          <a:xfrm>
            <a:off x="253220" y="912455"/>
            <a:ext cx="8637561" cy="1647866"/>
          </a:xfrm>
          <a:effectLst>
            <a:outerShdw dist="38100" dir="8100000" algn="ctr" rotWithShape="0">
              <a:schemeClr val="bg2"/>
            </a:outerShdw>
          </a:effectLst>
        </p:spPr>
        <p:txBody>
          <a:bodyPr/>
          <a:lstStyle/>
          <a:p>
            <a:pPr eaLnBrk="1" hangingPunct="1">
              <a:tabLst>
                <a:tab pos="1828800" algn="l"/>
              </a:tabLst>
            </a:pPr>
            <a:r>
              <a:rPr lang="en-US" altLang="en-US" sz="3600" dirty="0" smtClean="0"/>
              <a:t>Galaxies have more mass than is visible</a:t>
            </a:r>
            <a:endParaRPr lang="en-US" altLang="en-US" sz="3600" dirty="0" smtClean="0"/>
          </a:p>
          <a:p>
            <a:pPr lvl="1" eaLnBrk="1" hangingPunct="1">
              <a:tabLst>
                <a:tab pos="1828800" algn="l"/>
              </a:tabLst>
            </a:pPr>
            <a:r>
              <a:rPr lang="en-US" altLang="en-US" sz="3200" dirty="0" smtClean="0"/>
              <a:t> </a:t>
            </a:r>
            <a:r>
              <a:rPr lang="en-US" altLang="en-US" sz="3600" dirty="0" smtClean="0"/>
              <a:t>Discovered by Vera Rubin</a:t>
            </a:r>
          </a:p>
        </p:txBody>
      </p:sp>
      <p:pic>
        <p:nvPicPr>
          <p:cNvPr id="27652" name="Picture 4" descr="https://d3i6fh83elv35t.cloudfront.net/newshour/app/uploads/2016/12/Vera-Rubin_GettyImages-57199968-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722" y="2194560"/>
            <a:ext cx="6215278" cy="46634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txBox="1">
            <a:spLocks noChangeArrowheads="1"/>
          </p:cNvSpPr>
          <p:nvPr/>
        </p:nvSpPr>
        <p:spPr bwMode="auto">
          <a:xfrm>
            <a:off x="0" y="2443488"/>
            <a:ext cx="5629420" cy="1368858"/>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a:lstStyle>
          <a:p>
            <a:pPr marL="0" lvl="1" indent="0" eaLnBrk="1" hangingPunct="1">
              <a:buNone/>
              <a:tabLst>
                <a:tab pos="1828800" algn="l"/>
              </a:tabLst>
            </a:pPr>
            <a:r>
              <a:rPr lang="en-US" altLang="en-US" sz="3600" kern="0" dirty="0" smtClean="0">
                <a:sym typeface="Symbol"/>
              </a:rPr>
              <a:t>  90% of the mass of</a:t>
            </a:r>
          </a:p>
          <a:p>
            <a:pPr marL="0" lvl="2" indent="0" eaLnBrk="1" hangingPunct="1">
              <a:buNone/>
              <a:tabLst>
                <a:tab pos="1828800" algn="l"/>
              </a:tabLst>
            </a:pPr>
            <a:r>
              <a:rPr lang="en-US" altLang="en-US" sz="3200" kern="0" dirty="0" smtClean="0"/>
              <a:t>       galaxies is invisible </a:t>
            </a:r>
          </a:p>
          <a:p>
            <a:pPr marL="0" lvl="2" indent="0" eaLnBrk="1" hangingPunct="1">
              <a:buNone/>
              <a:tabLst>
                <a:tab pos="1828800" algn="l"/>
              </a:tabLst>
            </a:pPr>
            <a:endParaRPr lang="en-US" altLang="en-US" sz="3200" kern="0" dirty="0"/>
          </a:p>
        </p:txBody>
      </p:sp>
      <p:sp>
        <p:nvSpPr>
          <p:cNvPr id="14" name="Rectangle 3"/>
          <p:cNvSpPr txBox="1">
            <a:spLocks noChangeArrowheads="1"/>
          </p:cNvSpPr>
          <p:nvPr/>
        </p:nvSpPr>
        <p:spPr bwMode="auto">
          <a:xfrm>
            <a:off x="196948" y="4023756"/>
            <a:ext cx="2363372" cy="1575184"/>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a:lstStyle>
          <a:p>
            <a:pPr marL="0" lvl="1" indent="0" algn="ctr" eaLnBrk="1" hangingPunct="1">
              <a:buNone/>
            </a:pPr>
            <a:r>
              <a:rPr lang="en-US" altLang="en-US" sz="4800" kern="0" dirty="0" smtClean="0">
                <a:sym typeface="Symbol"/>
              </a:rPr>
              <a:t>Dark Matter</a:t>
            </a:r>
            <a:endParaRPr lang="en-US" altLang="en-US" sz="4400" kern="0" dirty="0" smtClean="0"/>
          </a:p>
        </p:txBody>
      </p:sp>
    </p:spTree>
    <p:extLst>
      <p:ext uri="{BB962C8B-B14F-4D97-AF65-F5344CB8AC3E}">
        <p14:creationId xmlns:p14="http://schemas.microsoft.com/office/powerpoint/2010/main" val="16166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anim calcmode="lin" valueType="num">
                                      <p:cBhvr>
                                        <p:cTn id="13" dur="2000" fill="hold"/>
                                        <p:tgtEl>
                                          <p:spTgt spid="14"/>
                                        </p:tgtEl>
                                        <p:attrNameLst>
                                          <p:attrName>style.rotation</p:attrName>
                                        </p:attrNameLst>
                                      </p:cBhvr>
                                      <p:tavLst>
                                        <p:tav tm="0">
                                          <p:val>
                                            <p:fltVal val="720"/>
                                          </p:val>
                                        </p:tav>
                                        <p:tav tm="100000">
                                          <p:val>
                                            <p:fltVal val="0"/>
                                          </p:val>
                                        </p:tav>
                                      </p:tavLst>
                                    </p:anim>
                                    <p:anim calcmode="lin" valueType="num">
                                      <p:cBhvr>
                                        <p:cTn id="14" dur="2000" fill="hold"/>
                                        <p:tgtEl>
                                          <p:spTgt spid="14"/>
                                        </p:tgtEl>
                                        <p:attrNameLst>
                                          <p:attrName>ppt_h</p:attrName>
                                        </p:attrNameLst>
                                      </p:cBhvr>
                                      <p:tavLst>
                                        <p:tav tm="0">
                                          <p:val>
                                            <p:fltVal val="0"/>
                                          </p:val>
                                        </p:tav>
                                        <p:tav tm="100000">
                                          <p:val>
                                            <p:strVal val="#ppt_h"/>
                                          </p:val>
                                        </p:tav>
                                      </p:tavLst>
                                    </p:anim>
                                    <p:anim calcmode="lin" valueType="num">
                                      <p:cBhvr>
                                        <p:cTn id="15"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mtClean="0"/>
              <a:t>The Gift Of Starlight</a:t>
            </a:r>
          </a:p>
        </p:txBody>
      </p:sp>
      <p:sp>
        <p:nvSpPr>
          <p:cNvPr id="34819" name="Rectangle 3"/>
          <p:cNvSpPr>
            <a:spLocks noGrp="1" noChangeArrowheads="1"/>
          </p:cNvSpPr>
          <p:nvPr>
            <p:ph type="body" idx="1"/>
          </p:nvPr>
        </p:nvSpPr>
        <p:spPr>
          <a:xfrm>
            <a:off x="349250" y="914400"/>
            <a:ext cx="8445500" cy="2307771"/>
          </a:xfrm>
          <a:effectLst>
            <a:outerShdw dist="38100" dir="8100000" algn="ctr" rotWithShape="0">
              <a:schemeClr val="bg2"/>
            </a:outerShdw>
          </a:effectLst>
        </p:spPr>
        <p:txBody>
          <a:bodyPr/>
          <a:lstStyle/>
          <a:p>
            <a:pPr marL="0" indent="0" algn="ctr" eaLnBrk="1" hangingPunct="1">
              <a:spcBef>
                <a:spcPts val="0"/>
              </a:spcBef>
            </a:pPr>
            <a:r>
              <a:rPr lang="en-US" altLang="en-US" sz="3600" dirty="0" smtClean="0"/>
              <a:t>The universe has been gratuitously showering us with information </a:t>
            </a:r>
          </a:p>
          <a:p>
            <a:pPr marL="0" indent="0" algn="ctr" eaLnBrk="1" hangingPunct="1">
              <a:spcBef>
                <a:spcPts val="0"/>
              </a:spcBef>
            </a:pPr>
            <a:r>
              <a:rPr lang="en-US" altLang="en-US" sz="3600" dirty="0" smtClean="0"/>
              <a:t>about its objects, history, and origin since the Earth formed!</a:t>
            </a:r>
          </a:p>
        </p:txBody>
      </p:sp>
      <p:sp>
        <p:nvSpPr>
          <p:cNvPr id="4" name="Rectangle 3"/>
          <p:cNvSpPr txBox="1">
            <a:spLocks noChangeArrowheads="1"/>
          </p:cNvSpPr>
          <p:nvPr/>
        </p:nvSpPr>
        <p:spPr bwMode="auto">
          <a:xfrm>
            <a:off x="349250" y="3635829"/>
            <a:ext cx="8445500" cy="1850571"/>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2" pitchFamily="18" charset="2"/>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2"/>
                </a:solidFill>
                <a:latin typeface="+mn-lt"/>
              </a:defRPr>
            </a:lvl2pPr>
            <a:lvl3pPr marL="1143000" indent="-228600" algn="l" rtl="0" eaLnBrk="0" fontAlgn="base" hangingPunct="0">
              <a:spcBef>
                <a:spcPct val="20000"/>
              </a:spcBef>
              <a:spcAft>
                <a:spcPct val="0"/>
              </a:spcAft>
              <a:buFont typeface="Webdings" pitchFamily="18" charset="2"/>
              <a:buChar char="þ"/>
              <a:defRPr sz="2400">
                <a:solidFill>
                  <a:schemeClr val="tx2"/>
                </a:solidFill>
                <a:latin typeface="+mn-lt"/>
              </a:defRPr>
            </a:lvl3pPr>
            <a:lvl4pPr marL="1600200" indent="-228600" algn="l" rtl="0" eaLnBrk="0" fontAlgn="base" hangingPunct="0">
              <a:spcBef>
                <a:spcPct val="20000"/>
              </a:spcBef>
              <a:spcAft>
                <a:spcPct val="0"/>
              </a:spcAft>
              <a:buFont typeface="Ann's Astro Flared" pitchFamily="2" charset="0"/>
              <a:buChar char="o"/>
              <a:defRPr sz="2000">
                <a:solidFill>
                  <a:schemeClr val="tx2"/>
                </a:solidFill>
                <a:latin typeface="+mn-lt"/>
              </a:defRPr>
            </a:lvl4pPr>
            <a:lvl5pPr marL="2057400" indent="-228600" algn="l" rtl="0" eaLnBrk="0" fontAlgn="base" hangingPunct="0">
              <a:spcBef>
                <a:spcPct val="20000"/>
              </a:spcBef>
              <a:spcAft>
                <a:spcPct val="0"/>
              </a:spcAft>
              <a:buFont typeface="Ann's Astro Flared" pitchFamily="2" charset="0"/>
              <a:buChar char="+"/>
              <a:defRPr sz="2000">
                <a:solidFill>
                  <a:schemeClr val="tx2"/>
                </a:solidFill>
                <a:latin typeface="+mn-lt"/>
              </a:defRPr>
            </a:lvl5pPr>
            <a:lvl6pPr marL="2514600" indent="-228600" algn="l" rtl="0" fontAlgn="base">
              <a:spcBef>
                <a:spcPct val="20000"/>
              </a:spcBef>
              <a:spcAft>
                <a:spcPct val="0"/>
              </a:spcAft>
              <a:buFont typeface="Ann's Astro Flared" pitchFamily="2" charset="0"/>
              <a:buChar char="+"/>
              <a:defRPr sz="2000">
                <a:solidFill>
                  <a:schemeClr val="tx2"/>
                </a:solidFill>
                <a:latin typeface="+mn-lt"/>
              </a:defRPr>
            </a:lvl6pPr>
            <a:lvl7pPr marL="2971800" indent="-228600" algn="l" rtl="0" fontAlgn="base">
              <a:spcBef>
                <a:spcPct val="20000"/>
              </a:spcBef>
              <a:spcAft>
                <a:spcPct val="0"/>
              </a:spcAft>
              <a:buFont typeface="Ann's Astro Flared" pitchFamily="2" charset="0"/>
              <a:buChar char="+"/>
              <a:defRPr sz="2000">
                <a:solidFill>
                  <a:schemeClr val="tx2"/>
                </a:solidFill>
                <a:latin typeface="+mn-lt"/>
              </a:defRPr>
            </a:lvl7pPr>
            <a:lvl8pPr marL="3429000" indent="-228600" algn="l" rtl="0" fontAlgn="base">
              <a:spcBef>
                <a:spcPct val="20000"/>
              </a:spcBef>
              <a:spcAft>
                <a:spcPct val="0"/>
              </a:spcAft>
              <a:buFont typeface="Ann's Astro Flared" pitchFamily="2" charset="0"/>
              <a:buChar char="+"/>
              <a:defRPr sz="2000">
                <a:solidFill>
                  <a:schemeClr val="tx2"/>
                </a:solidFill>
                <a:latin typeface="+mn-lt"/>
              </a:defRPr>
            </a:lvl8pPr>
            <a:lvl9pPr marL="3886200" indent="-228600" algn="l" rtl="0" fontAlgn="base">
              <a:spcBef>
                <a:spcPct val="20000"/>
              </a:spcBef>
              <a:spcAft>
                <a:spcPct val="0"/>
              </a:spcAft>
              <a:buFont typeface="Ann's Astro Flared" pitchFamily="2" charset="0"/>
              <a:buChar char="+"/>
              <a:defRPr sz="2000">
                <a:solidFill>
                  <a:schemeClr val="tx2"/>
                </a:solidFill>
                <a:latin typeface="+mn-lt"/>
              </a:defRPr>
            </a:lvl9pPr>
          </a:lstStyle>
          <a:p>
            <a:pPr marL="0" indent="0" algn="ctr" eaLnBrk="1" hangingPunct="1">
              <a:spcBef>
                <a:spcPts val="0"/>
              </a:spcBef>
            </a:pPr>
            <a:r>
              <a:rPr lang="en-US" altLang="en-US" sz="3600" kern="0" dirty="0" smtClean="0">
                <a:solidFill>
                  <a:schemeClr val="tx1"/>
                </a:solidFill>
              </a:rPr>
              <a:t>We only started finding this information in the past few centuries.</a:t>
            </a:r>
          </a:p>
          <a:p>
            <a:pPr marL="0" indent="0" algn="ctr" eaLnBrk="1" hangingPunct="1">
              <a:spcBef>
                <a:spcPts val="0"/>
              </a:spcBef>
            </a:pPr>
            <a:r>
              <a:rPr lang="en-US" altLang="en-US" sz="3600" kern="0" dirty="0" smtClean="0">
                <a:solidFill>
                  <a:schemeClr val="tx1"/>
                </a:solidFill>
              </a:rPr>
              <a:t>What else could we be missing?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AACHDEJ0"/>
          <p:cNvPicPr>
            <a:picLocks noChangeAspect="1" noChangeArrowheads="1"/>
          </p:cNvPicPr>
          <p:nvPr/>
        </p:nvPicPr>
        <p:blipFill>
          <a:blip r:embed="rId2">
            <a:extLst>
              <a:ext uri="{28A0092B-C50C-407E-A947-70E740481C1C}">
                <a14:useLocalDpi xmlns:a14="http://schemas.microsoft.com/office/drawing/2010/main" val="0"/>
              </a:ext>
            </a:extLst>
          </a:blip>
          <a:srcRect t="4057" r="3947"/>
          <a:stretch>
            <a:fillRect/>
          </a:stretch>
        </p:blipFill>
        <p:spPr bwMode="auto">
          <a:xfrm>
            <a:off x="3638549" y="1914525"/>
            <a:ext cx="3832225" cy="287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p:cNvSpPr>
            <a:spLocks noChangeArrowheads="1"/>
          </p:cNvSpPr>
          <p:nvPr/>
        </p:nvSpPr>
        <p:spPr bwMode="auto">
          <a:xfrm>
            <a:off x="1200150" y="2603500"/>
            <a:ext cx="2593975" cy="166687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buFontTx/>
              <a:buNone/>
            </a:pPr>
            <a:r>
              <a:rPr lang="en-US" altLang="en-US" dirty="0">
                <a:solidFill>
                  <a:srgbClr val="FFFF00"/>
                </a:solidFill>
              </a:rPr>
              <a:t>Hydrogen fuses to Helium</a:t>
            </a:r>
            <a:endParaRPr lang="en-US" altLang="en-US" sz="2800" dirty="0">
              <a:solidFill>
                <a:srgbClr val="FFFF00"/>
              </a:solidFill>
            </a:endParaRPr>
          </a:p>
        </p:txBody>
      </p:sp>
      <p:sp>
        <p:nvSpPr>
          <p:cNvPr id="5124" name="Rectangle 2"/>
          <p:cNvSpPr>
            <a:spLocks noGrp="1" noChangeArrowheads="1"/>
          </p:cNvSpPr>
          <p:nvPr>
            <p:ph type="title"/>
          </p:nvPr>
        </p:nvSpPr>
        <p:spPr>
          <a:xfrm>
            <a:off x="0" y="0"/>
            <a:ext cx="9144000" cy="774700"/>
          </a:xfrm>
          <a:effectLst>
            <a:outerShdw dist="38100" dir="8100000" algn="ctr" rotWithShape="0">
              <a:schemeClr val="bg2"/>
            </a:outerShdw>
          </a:effectLst>
        </p:spPr>
        <p:txBody>
          <a:bodyPr/>
          <a:lstStyle/>
          <a:p>
            <a:pPr eaLnBrk="1" hangingPunct="1"/>
            <a:r>
              <a:rPr lang="en-US" altLang="en-US" dirty="0" smtClean="0"/>
              <a:t>Source of the Light</a:t>
            </a:r>
          </a:p>
        </p:txBody>
      </p:sp>
      <p:sp>
        <p:nvSpPr>
          <p:cNvPr id="5125" name="Rectangle 3"/>
          <p:cNvSpPr>
            <a:spLocks noGrp="1" noChangeArrowheads="1"/>
          </p:cNvSpPr>
          <p:nvPr>
            <p:ph type="body" idx="1"/>
          </p:nvPr>
        </p:nvSpPr>
        <p:spPr>
          <a:xfrm>
            <a:off x="0" y="739775"/>
            <a:ext cx="9144000" cy="1987550"/>
          </a:xfrm>
          <a:effectLst>
            <a:outerShdw dist="38100" dir="8100000" algn="ctr" rotWithShape="0">
              <a:schemeClr val="bg2"/>
            </a:outerShdw>
          </a:effectLst>
        </p:spPr>
        <p:txBody>
          <a:bodyPr/>
          <a:lstStyle/>
          <a:p>
            <a:pPr marL="228600" indent="-228600" eaLnBrk="1" hangingPunct="1"/>
            <a:r>
              <a:rPr lang="en-US" altLang="en-US" dirty="0" smtClean="0"/>
              <a:t>   Nuclear Fusion</a:t>
            </a:r>
          </a:p>
          <a:p>
            <a:pPr marL="514350" lvl="1" eaLnBrk="1" hangingPunct="1"/>
            <a:r>
              <a:rPr lang="en-US" altLang="en-US" dirty="0" smtClean="0"/>
              <a:t> Light elements combine to make heavy elements.</a:t>
            </a:r>
          </a:p>
        </p:txBody>
      </p:sp>
      <p:sp>
        <p:nvSpPr>
          <p:cNvPr id="6" name="Rectangle 8"/>
          <p:cNvSpPr>
            <a:spLocks noChangeArrowheads="1"/>
          </p:cNvSpPr>
          <p:nvPr/>
        </p:nvSpPr>
        <p:spPr bwMode="auto">
          <a:xfrm>
            <a:off x="0" y="4991099"/>
            <a:ext cx="9144000" cy="147637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buFontTx/>
              <a:buNone/>
            </a:pPr>
            <a:r>
              <a:rPr lang="en-US" altLang="en-US" sz="4800" dirty="0" smtClean="0">
                <a:solidFill>
                  <a:schemeClr val="tx1"/>
                </a:solidFill>
              </a:rPr>
              <a:t>Stars are nuclear explosions contained by gravity!</a:t>
            </a:r>
            <a:endParaRPr lang="en-US" altLang="en-US"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sz="4000" smtClean="0"/>
              <a:t>God’s Gift Of Love</a:t>
            </a:r>
          </a:p>
        </p:txBody>
      </p:sp>
      <p:sp>
        <p:nvSpPr>
          <p:cNvPr id="37891" name="Rectangle 3"/>
          <p:cNvSpPr>
            <a:spLocks noGrp="1" noChangeArrowheads="1"/>
          </p:cNvSpPr>
          <p:nvPr>
            <p:ph type="body" idx="1"/>
          </p:nvPr>
        </p:nvSpPr>
        <p:spPr>
          <a:xfrm>
            <a:off x="0" y="914400"/>
            <a:ext cx="9144000" cy="1060450"/>
          </a:xfrm>
          <a:effectLst>
            <a:outerShdw dist="38100" dir="8100000" algn="ctr" rotWithShape="0">
              <a:schemeClr val="bg2"/>
            </a:outerShdw>
          </a:effectLst>
        </p:spPr>
        <p:txBody>
          <a:bodyPr/>
          <a:lstStyle/>
          <a:p>
            <a:pPr algn="ctr" eaLnBrk="1" hangingPunct="1">
              <a:lnSpc>
                <a:spcPct val="90000"/>
              </a:lnSpc>
            </a:pPr>
            <a:r>
              <a:rPr lang="en-US" altLang="en-US" sz="3600" smtClean="0"/>
              <a:t>Ignatian 4</a:t>
            </a:r>
            <a:r>
              <a:rPr lang="en-US" altLang="en-US" sz="3600" baseline="30000" smtClean="0"/>
              <a:t>th</a:t>
            </a:r>
            <a:r>
              <a:rPr lang="en-US" altLang="en-US" sz="3600" smtClean="0"/>
              <a:t> Week:                               Contemplation on the Love of God</a:t>
            </a:r>
          </a:p>
        </p:txBody>
      </p:sp>
      <p:sp>
        <p:nvSpPr>
          <p:cNvPr id="37892" name="Rectangle 4"/>
          <p:cNvSpPr>
            <a:spLocks noChangeArrowheads="1"/>
          </p:cNvSpPr>
          <p:nvPr/>
        </p:nvSpPr>
        <p:spPr bwMode="auto">
          <a:xfrm>
            <a:off x="838200" y="2195513"/>
            <a:ext cx="7772400" cy="4662487"/>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2250" indent="-222250"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r>
              <a:rPr lang="en-US" altLang="en-US"/>
              <a:t>4</a:t>
            </a:r>
            <a:r>
              <a:rPr lang="en-US" altLang="en-US" baseline="30000"/>
              <a:t>th</a:t>
            </a:r>
            <a:r>
              <a:rPr lang="en-US" altLang="en-US"/>
              <a:t> Point: “God’s love shines down upon me like the light rays from the sun … Just as I see the sun in its rays, so God pours forth a sharing in divine life in all the gifts showered upon me.  God’s delight and joy is  to be with the ones called God’s children.”</a:t>
            </a:r>
          </a:p>
          <a:p>
            <a:pPr algn="r" eaLnBrk="1" hangingPunct="1"/>
            <a:r>
              <a:rPr lang="en-US" altLang="en-US" sz="2400"/>
              <a:t>-- David L. Fleming, S. J.</a:t>
            </a:r>
          </a:p>
          <a:p>
            <a:pPr algn="r" eaLnBrk="1" hangingPunct="1"/>
            <a:r>
              <a:rPr lang="en-US" altLang="en-US" sz="2400"/>
              <a:t>Draw Me Into Your Friendship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effectLst>
            <a:outerShdw dist="38100" dir="8100000" algn="ctr" rotWithShape="0">
              <a:schemeClr val="bg2"/>
            </a:outerShdw>
          </a:effectLst>
        </p:spPr>
        <p:txBody>
          <a:bodyPr/>
          <a:lstStyle/>
          <a:p>
            <a:pPr eaLnBrk="1" hangingPunct="1"/>
            <a:r>
              <a:rPr lang="en-US" altLang="en-US" smtClean="0"/>
              <a:t>God’s Gifts of Grace</a:t>
            </a:r>
          </a:p>
        </p:txBody>
      </p:sp>
      <p:sp>
        <p:nvSpPr>
          <p:cNvPr id="38915" name="Rectangle 4"/>
          <p:cNvSpPr>
            <a:spLocks noGrp="1" noChangeArrowheads="1"/>
          </p:cNvSpPr>
          <p:nvPr>
            <p:ph type="body" idx="1"/>
          </p:nvPr>
        </p:nvSpPr>
        <p:spPr>
          <a:xfrm>
            <a:off x="279400" y="1008062"/>
            <a:ext cx="8585200" cy="5659437"/>
          </a:xfrm>
          <a:effectLst>
            <a:outerShdw dist="38100" dir="8100000" algn="ctr" rotWithShape="0">
              <a:schemeClr val="bg2"/>
            </a:outerShdw>
          </a:effectLst>
        </p:spPr>
        <p:txBody>
          <a:bodyPr/>
          <a:lstStyle/>
          <a:p>
            <a:pPr eaLnBrk="1" hangingPunct="1"/>
            <a:r>
              <a:rPr lang="en-US" altLang="en-US" sz="3600" dirty="0" smtClean="0"/>
              <a:t>In your life, what is the</a:t>
            </a:r>
          </a:p>
          <a:p>
            <a:pPr lvl="1" eaLnBrk="1" hangingPunct="1"/>
            <a:r>
              <a:rPr lang="en-US" altLang="en-US" sz="3200" dirty="0" smtClean="0"/>
              <a:t> Abundance of God’s grace?</a:t>
            </a:r>
          </a:p>
          <a:p>
            <a:pPr lvl="2" eaLnBrk="1" hangingPunct="1"/>
            <a:r>
              <a:rPr lang="en-US" altLang="en-US" sz="2800" dirty="0"/>
              <a:t> </a:t>
            </a:r>
            <a:r>
              <a:rPr lang="en-US" altLang="en-US" sz="2800" dirty="0" smtClean="0"/>
              <a:t>Gifts you might overlook?</a:t>
            </a:r>
          </a:p>
          <a:p>
            <a:pPr lvl="1" eaLnBrk="1" hangingPunct="1"/>
            <a:r>
              <a:rPr lang="en-US" altLang="en-US" sz="3200" dirty="0"/>
              <a:t> </a:t>
            </a:r>
            <a:r>
              <a:rPr lang="en-US" altLang="en-US" sz="3200" dirty="0" smtClean="0"/>
              <a:t>Breadth of God’s grace?</a:t>
            </a:r>
          </a:p>
          <a:p>
            <a:pPr lvl="2" eaLnBrk="1" hangingPunct="1"/>
            <a:r>
              <a:rPr lang="en-US" altLang="en-US" sz="2800" dirty="0" smtClean="0"/>
              <a:t> Immanence to Transcendence</a:t>
            </a:r>
          </a:p>
          <a:p>
            <a:pPr lvl="2" eaLnBrk="1" hangingPunct="1"/>
            <a:r>
              <a:rPr lang="en-US" altLang="en-US" sz="2800" dirty="0" smtClean="0"/>
              <a:t> In a single flower and distant galaxies</a:t>
            </a:r>
          </a:p>
          <a:p>
            <a:pPr lvl="1" eaLnBrk="1" hangingPunct="1"/>
            <a:r>
              <a:rPr lang="en-US" altLang="en-US" sz="3200" dirty="0" smtClean="0"/>
              <a:t> Depth of God’s grace?</a:t>
            </a:r>
          </a:p>
          <a:p>
            <a:pPr lvl="2" eaLnBrk="1" hangingPunct="1"/>
            <a:r>
              <a:rPr lang="en-US" altLang="en-US" sz="2800" dirty="0" smtClean="0"/>
              <a:t> What must you look deeply to see?</a:t>
            </a:r>
          </a:p>
          <a:p>
            <a:pPr lvl="2" eaLnBrk="1" hangingPunct="1"/>
            <a:r>
              <a:rPr lang="en-US" altLang="en-US" sz="2800" dirty="0"/>
              <a:t> </a:t>
            </a:r>
            <a:r>
              <a:rPr lang="en-US" altLang="en-US" sz="2800" dirty="0" smtClean="0"/>
              <a:t>God’s “hidden” actions?</a:t>
            </a:r>
          </a:p>
          <a:p>
            <a:pPr lvl="1" eaLnBrk="1" hangingPunct="1"/>
            <a:r>
              <a:rPr lang="en-US" altLang="en-US" sz="3200" dirty="0"/>
              <a:t> </a:t>
            </a:r>
            <a:r>
              <a:rPr lang="en-US" altLang="en-US" sz="3200" dirty="0" smtClean="0"/>
              <a:t>Surprises … what’s your Dark Matter?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smtClean="0"/>
              <a:t>Fusion Releases Energy</a:t>
            </a:r>
          </a:p>
        </p:txBody>
      </p:sp>
      <p:sp>
        <p:nvSpPr>
          <p:cNvPr id="6147" name="Rectangle 3"/>
          <p:cNvSpPr>
            <a:spLocks noGrp="1" noChangeArrowheads="1"/>
          </p:cNvSpPr>
          <p:nvPr>
            <p:ph type="body" idx="1"/>
          </p:nvPr>
        </p:nvSpPr>
        <p:spPr>
          <a:xfrm>
            <a:off x="722313" y="979488"/>
            <a:ext cx="7697787" cy="2505075"/>
          </a:xfrm>
          <a:effectLst>
            <a:outerShdw dist="35921" dir="2700000" algn="ctr" rotWithShape="0">
              <a:schemeClr val="bg2"/>
            </a:outerShdw>
          </a:effectLst>
        </p:spPr>
        <p:txBody>
          <a:bodyPr/>
          <a:lstStyle/>
          <a:p>
            <a:pPr marL="0" indent="0" eaLnBrk="1" hangingPunct="1"/>
            <a:r>
              <a:rPr lang="en-US" altLang="en-US" sz="2600" dirty="0" smtClean="0"/>
              <a:t>Mass of 4 H atoms	=  4 x (1.007940 </a:t>
            </a:r>
            <a:r>
              <a:rPr lang="en-US" altLang="en-US" sz="2600" dirty="0" err="1" smtClean="0"/>
              <a:t>amu</a:t>
            </a:r>
            <a:r>
              <a:rPr lang="en-US" altLang="en-US" sz="2600" dirty="0" smtClean="0"/>
              <a:t>)</a:t>
            </a:r>
          </a:p>
          <a:p>
            <a:pPr marL="0" indent="0" eaLnBrk="1" hangingPunct="1">
              <a:buFont typeface="Wingdings" pitchFamily="2" charset="2"/>
              <a:buNone/>
            </a:pPr>
            <a:r>
              <a:rPr lang="en-US" altLang="en-US" sz="2600" dirty="0" smtClean="0"/>
              <a:t>				=  4.031760 </a:t>
            </a:r>
            <a:r>
              <a:rPr lang="en-US" altLang="en-US" sz="2600" dirty="0" err="1" smtClean="0"/>
              <a:t>amu</a:t>
            </a:r>
            <a:endParaRPr lang="en-US" altLang="en-US" sz="2600" dirty="0" smtClean="0"/>
          </a:p>
          <a:p>
            <a:pPr marL="0" indent="0" eaLnBrk="1" hangingPunct="1"/>
            <a:r>
              <a:rPr lang="en-US" altLang="en-US" sz="2600" dirty="0" smtClean="0"/>
              <a:t>Mass of 1 He atom	=  4.002602 </a:t>
            </a:r>
            <a:r>
              <a:rPr lang="en-US" altLang="en-US" sz="2600" dirty="0" err="1" smtClean="0"/>
              <a:t>amu</a:t>
            </a:r>
            <a:endParaRPr lang="en-US" altLang="en-US" sz="2600" dirty="0" smtClean="0"/>
          </a:p>
          <a:p>
            <a:pPr marL="0" indent="0" eaLnBrk="1" hangingPunct="1"/>
            <a:r>
              <a:rPr lang="en-US" altLang="en-US" sz="2600" dirty="0" smtClean="0"/>
              <a:t>Difference (loss)	=  0.029158 </a:t>
            </a:r>
            <a:r>
              <a:rPr lang="en-US" altLang="en-US" sz="2600" dirty="0" err="1" smtClean="0"/>
              <a:t>amu</a:t>
            </a:r>
            <a:endParaRPr lang="en-US" altLang="en-US" sz="2600" dirty="0" smtClean="0"/>
          </a:p>
          <a:p>
            <a:pPr marL="0" indent="0" eaLnBrk="1" hangingPunct="1">
              <a:buFont typeface="Wingdings" pitchFamily="2" charset="2"/>
              <a:buNone/>
            </a:pPr>
            <a:r>
              <a:rPr lang="en-US" altLang="en-US" sz="2600" dirty="0" smtClean="0"/>
              <a:t>				=  0.7 % of H</a:t>
            </a:r>
          </a:p>
        </p:txBody>
      </p:sp>
      <p:sp>
        <p:nvSpPr>
          <p:cNvPr id="338948" name="Text Box 4"/>
          <p:cNvSpPr txBox="1">
            <a:spLocks noChangeArrowheads="1"/>
          </p:cNvSpPr>
          <p:nvPr/>
        </p:nvSpPr>
        <p:spPr bwMode="auto">
          <a:xfrm>
            <a:off x="2382838" y="4579938"/>
            <a:ext cx="4378325"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600" b="1">
                <a:solidFill>
                  <a:srgbClr val="FFFF00"/>
                </a:solidFill>
                <a:latin typeface="Comic Sans MS" pitchFamily="66" charset="0"/>
              </a:rPr>
              <a:t>Where does it go?</a:t>
            </a:r>
          </a:p>
        </p:txBody>
      </p:sp>
      <p:grpSp>
        <p:nvGrpSpPr>
          <p:cNvPr id="2" name="Group 5"/>
          <p:cNvGrpSpPr>
            <a:grpSpLocks/>
          </p:cNvGrpSpPr>
          <p:nvPr/>
        </p:nvGrpSpPr>
        <p:grpSpPr bwMode="auto">
          <a:xfrm>
            <a:off x="908844" y="5588493"/>
            <a:ext cx="7326312" cy="968375"/>
            <a:chOff x="620" y="3229"/>
            <a:chExt cx="4615" cy="610"/>
          </a:xfrm>
          <a:effectLst>
            <a:outerShdw blurRad="50800" dist="50800" dir="5400000" algn="ctr" rotWithShape="0">
              <a:schemeClr val="bg2"/>
            </a:outerShdw>
          </a:effectLst>
        </p:grpSpPr>
        <p:sp>
          <p:nvSpPr>
            <p:cNvPr id="338950" name="Text Box 6"/>
            <p:cNvSpPr txBox="1">
              <a:spLocks noChangeArrowheads="1"/>
            </p:cNvSpPr>
            <p:nvPr/>
          </p:nvSpPr>
          <p:spPr bwMode="auto">
            <a:xfrm>
              <a:off x="620" y="3229"/>
              <a:ext cx="1638" cy="576"/>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lgn="ctr">
                <a:spcBef>
                  <a:spcPct val="50000"/>
                </a:spcBef>
                <a:defRPr/>
              </a:pPr>
              <a:r>
                <a:rPr lang="en-US" sz="5400" dirty="0">
                  <a:solidFill>
                    <a:srgbClr val="FFFF00"/>
                  </a:solidFill>
                  <a:latin typeface="Comic Sans MS" pitchFamily="66" charset="0"/>
                </a:rPr>
                <a:t>E = mc</a:t>
              </a:r>
              <a:r>
                <a:rPr lang="en-US" sz="5400" baseline="30000" dirty="0">
                  <a:solidFill>
                    <a:srgbClr val="FFFF00"/>
                  </a:solidFill>
                  <a:latin typeface="Comic Sans MS" pitchFamily="66" charset="0"/>
                </a:rPr>
                <a:t>2</a:t>
              </a:r>
              <a:endParaRPr lang="en-US" sz="5400" dirty="0">
                <a:solidFill>
                  <a:srgbClr val="FFFF00"/>
                </a:solidFill>
                <a:latin typeface="Comic Sans MS" pitchFamily="66" charset="0"/>
              </a:endParaRPr>
            </a:p>
          </p:txBody>
        </p:sp>
        <p:sp>
          <p:nvSpPr>
            <p:cNvPr id="338951" name="Text Box 7"/>
            <p:cNvSpPr txBox="1">
              <a:spLocks noChangeArrowheads="1"/>
            </p:cNvSpPr>
            <p:nvPr/>
          </p:nvSpPr>
          <p:spPr bwMode="auto">
            <a:xfrm>
              <a:off x="3597" y="3263"/>
              <a:ext cx="1638" cy="576"/>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a:spcBef>
                  <a:spcPct val="50000"/>
                </a:spcBef>
                <a:defRPr/>
              </a:pPr>
              <a:r>
                <a:rPr lang="en-US" sz="5400" dirty="0">
                  <a:solidFill>
                    <a:srgbClr val="FFFF00"/>
                  </a:solidFill>
                  <a:latin typeface="Comic Sans MS" pitchFamily="66" charset="0"/>
                </a:rPr>
                <a:t>Energy!</a:t>
              </a:r>
            </a:p>
          </p:txBody>
        </p:sp>
        <p:sp>
          <p:nvSpPr>
            <p:cNvPr id="338952" name="Line 8"/>
            <p:cNvSpPr>
              <a:spLocks noChangeShapeType="1"/>
            </p:cNvSpPr>
            <p:nvPr/>
          </p:nvSpPr>
          <p:spPr bwMode="auto">
            <a:xfrm flipV="1">
              <a:off x="2304" y="3501"/>
              <a:ext cx="1122" cy="0"/>
            </a:xfrm>
            <a:prstGeom prst="line">
              <a:avLst/>
            </a:prstGeom>
            <a:noFill/>
            <a:ln w="63500">
              <a:solidFill>
                <a:srgbClr val="FFFF00"/>
              </a:solidFill>
              <a:round/>
              <a:headEnd/>
              <a:tailEnd type="triangle" w="lg" len="lg"/>
            </a:ln>
            <a:effectLst>
              <a:outerShdw dist="35921" dir="2700000" algn="ctr" rotWithShape="0">
                <a:schemeClr val="bg2"/>
              </a:outerShdw>
            </a:effectLst>
          </p:spPr>
          <p:txBody>
            <a:bodyPr/>
            <a:lstStyle/>
            <a:p>
              <a:pPr>
                <a:defRPr/>
              </a:pPr>
              <a:endParaRPr lang="en-US"/>
            </a:p>
          </p:txBody>
        </p:sp>
      </p:grpSp>
      <p:sp>
        <p:nvSpPr>
          <p:cNvPr id="9" name="Text Box 4"/>
          <p:cNvSpPr txBox="1">
            <a:spLocks noChangeArrowheads="1"/>
          </p:cNvSpPr>
          <p:nvPr/>
        </p:nvSpPr>
        <p:spPr bwMode="auto">
          <a:xfrm>
            <a:off x="1239838" y="3744913"/>
            <a:ext cx="6664325" cy="646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600" b="1" dirty="0">
                <a:solidFill>
                  <a:srgbClr val="FFFF00"/>
                </a:solidFill>
                <a:latin typeface="Comic Sans MS" pitchFamily="66" charset="0"/>
              </a:rPr>
              <a:t>0.7% of mass DISAPPEARS! </a:t>
            </a:r>
          </a:p>
        </p:txBody>
      </p:sp>
      <p:sp>
        <p:nvSpPr>
          <p:cNvPr id="10" name="Oval 9"/>
          <p:cNvSpPr/>
          <p:nvPr/>
        </p:nvSpPr>
        <p:spPr>
          <a:xfrm>
            <a:off x="3957638" y="2835275"/>
            <a:ext cx="3292475" cy="639763"/>
          </a:xfrm>
          <a:prstGeom prst="ellipse">
            <a:avLst/>
          </a:prstGeom>
          <a:noFill/>
          <a:ln w="28575">
            <a:solidFill>
              <a:srgbClr val="FFFF00"/>
            </a:solidFill>
          </a:ln>
          <a:effectLst>
            <a:outerShdw dist="25400" dir="810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en-US" altLang="en-US" smtClean="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nodeType="afterGroup">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38948"/>
                                        </p:tgtEl>
                                        <p:attrNameLst>
                                          <p:attrName>style.visibility</p:attrName>
                                        </p:attrNameLst>
                                      </p:cBhvr>
                                      <p:to>
                                        <p:strVal val="visible"/>
                                      </p:to>
                                    </p:set>
                                    <p:anim calcmode="lin" valueType="num">
                                      <p:cBhvr additive="base">
                                        <p:cTn id="17" dur="500" fill="hold"/>
                                        <p:tgtEl>
                                          <p:spTgt spid="338948"/>
                                        </p:tgtEl>
                                        <p:attrNameLst>
                                          <p:attrName>ppt_x</p:attrName>
                                        </p:attrNameLst>
                                      </p:cBhvr>
                                      <p:tavLst>
                                        <p:tav tm="0">
                                          <p:val>
                                            <p:strVal val="0-#ppt_w/2"/>
                                          </p:val>
                                        </p:tav>
                                        <p:tav tm="100000">
                                          <p:val>
                                            <p:strVal val="#ppt_x"/>
                                          </p:val>
                                        </p:tav>
                                      </p:tavLst>
                                    </p:anim>
                                    <p:anim calcmode="lin" valueType="num">
                                      <p:cBhvr additive="base">
                                        <p:cTn id="18" dur="500" fill="hold"/>
                                        <p:tgtEl>
                                          <p:spTgt spid="338948"/>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8" grpId="0" autoUpdateAnimBg="0"/>
      <p:bldP spid="9" grpId="0" autoUpdateAnimBg="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4" name="Rectangle 6"/>
          <p:cNvSpPr>
            <a:spLocks noChangeArrowheads="1"/>
          </p:cNvSpPr>
          <p:nvPr/>
        </p:nvSpPr>
        <p:spPr bwMode="auto">
          <a:xfrm>
            <a:off x="0" y="3784600"/>
            <a:ext cx="9144000" cy="1152525"/>
          </a:xfrm>
          <a:prstGeom prst="rect">
            <a:avLst/>
          </a:prstGeom>
          <a:noFill/>
          <a:ln>
            <a:noFill/>
          </a:ln>
          <a:effectLst>
            <a:outerShdw dist="38100"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solidFill>
                  <a:srgbClr val="FFFF00"/>
                </a:solidFill>
                <a:latin typeface="Comic Sans MS" pitchFamily="66" charset="0"/>
              </a:rPr>
              <a:t>Fusing 1 kg of </a:t>
            </a:r>
            <a:r>
              <a:rPr lang="en-US" altLang="en-US" sz="3200" dirty="0" smtClean="0">
                <a:solidFill>
                  <a:srgbClr val="FFFF00"/>
                </a:solidFill>
                <a:latin typeface="Comic Sans MS" pitchFamily="66" charset="0"/>
              </a:rPr>
              <a:t>hydrogen </a:t>
            </a:r>
            <a:r>
              <a:rPr lang="en-US" altLang="en-US" sz="3200" dirty="0">
                <a:solidFill>
                  <a:srgbClr val="FFFF00"/>
                </a:solidFill>
                <a:latin typeface="Comic Sans MS" pitchFamily="66" charset="0"/>
              </a:rPr>
              <a:t>to </a:t>
            </a:r>
            <a:r>
              <a:rPr lang="en-US" altLang="en-US" sz="3200" dirty="0" smtClean="0">
                <a:solidFill>
                  <a:srgbClr val="FFFF00"/>
                </a:solidFill>
                <a:latin typeface="Comic Sans MS" pitchFamily="66" charset="0"/>
              </a:rPr>
              <a:t>helium </a:t>
            </a:r>
            <a:r>
              <a:rPr lang="en-US" altLang="en-US" sz="3200" dirty="0">
                <a:solidFill>
                  <a:srgbClr val="FFFF00"/>
                </a:solidFill>
                <a:latin typeface="Comic Sans MS" pitchFamily="66" charset="0"/>
              </a:rPr>
              <a:t>yields  </a:t>
            </a:r>
            <a:r>
              <a:rPr lang="en-US" altLang="en-US" sz="3200" dirty="0" smtClean="0">
                <a:solidFill>
                  <a:srgbClr val="FFFF00"/>
                </a:solidFill>
                <a:latin typeface="Comic Sans MS" pitchFamily="66" charset="0"/>
              </a:rPr>
              <a:t>    </a:t>
            </a:r>
            <a:r>
              <a:rPr lang="en-US" altLang="en-US" sz="3200" dirty="0">
                <a:solidFill>
                  <a:srgbClr val="FFFF00"/>
                </a:solidFill>
                <a:latin typeface="Comic Sans MS" pitchFamily="66" charset="0"/>
              </a:rPr>
              <a:t>175 MILLION </a:t>
            </a:r>
            <a:r>
              <a:rPr lang="en-US" altLang="en-US" sz="3200" dirty="0" err="1">
                <a:solidFill>
                  <a:srgbClr val="FFFF00"/>
                </a:solidFill>
                <a:latin typeface="Comic Sans MS" pitchFamily="66" charset="0"/>
              </a:rPr>
              <a:t>kWhr</a:t>
            </a:r>
            <a:r>
              <a:rPr lang="en-US" altLang="en-US" sz="3200" dirty="0">
                <a:solidFill>
                  <a:srgbClr val="FFFF00"/>
                </a:solidFill>
                <a:latin typeface="Comic Sans MS" pitchFamily="66" charset="0"/>
              </a:rPr>
              <a:t> of energy!!!!</a:t>
            </a:r>
          </a:p>
        </p:txBody>
      </p:sp>
      <p:sp>
        <p:nvSpPr>
          <p:cNvPr id="7171" name="Rectangle 2"/>
          <p:cNvSpPr>
            <a:spLocks noGrp="1" noChangeArrowheads="1"/>
          </p:cNvSpPr>
          <p:nvPr>
            <p:ph type="title"/>
          </p:nvPr>
        </p:nvSpPr>
        <p:spPr>
          <a:xfrm>
            <a:off x="0" y="0"/>
            <a:ext cx="9144000" cy="777875"/>
          </a:xfrm>
          <a:effectLst>
            <a:outerShdw dist="38100" dir="8100000" algn="ctr" rotWithShape="0">
              <a:schemeClr val="bg2"/>
            </a:outerShdw>
          </a:effectLst>
        </p:spPr>
        <p:txBody>
          <a:bodyPr/>
          <a:lstStyle/>
          <a:p>
            <a:pPr eaLnBrk="1" hangingPunct="1"/>
            <a:r>
              <a:rPr lang="en-US" altLang="en-US" dirty="0" smtClean="0"/>
              <a:t>Energy Of Fusion: Star Power</a:t>
            </a:r>
          </a:p>
        </p:txBody>
      </p:sp>
      <p:sp>
        <p:nvSpPr>
          <p:cNvPr id="7172" name="Rectangle 3"/>
          <p:cNvSpPr>
            <a:spLocks noGrp="1" noChangeArrowheads="1"/>
          </p:cNvSpPr>
          <p:nvPr>
            <p:ph type="body" idx="1"/>
          </p:nvPr>
        </p:nvSpPr>
        <p:spPr>
          <a:xfrm>
            <a:off x="292100" y="1168400"/>
            <a:ext cx="8526463" cy="2462213"/>
          </a:xfrm>
          <a:effectLst>
            <a:outerShdw dist="38100" dir="8100000" algn="ctr" rotWithShape="0">
              <a:schemeClr val="bg2"/>
            </a:outerShdw>
          </a:effectLst>
        </p:spPr>
        <p:txBody>
          <a:bodyPr/>
          <a:lstStyle/>
          <a:p>
            <a:pPr marL="0" indent="0" eaLnBrk="1" hangingPunct="1">
              <a:buFont typeface="Wingdings" pitchFamily="2" charset="2"/>
              <a:buNone/>
            </a:pPr>
            <a:r>
              <a:rPr lang="en-US" altLang="en-US" sz="2600" dirty="0" smtClean="0"/>
              <a:t>Convert 1 kg of H to He:</a:t>
            </a:r>
          </a:p>
          <a:p>
            <a:pPr marL="400050" lvl="1" indent="-171450" eaLnBrk="1" hangingPunct="1">
              <a:buFont typeface="Webdings" pitchFamily="18" charset="2"/>
              <a:buNone/>
            </a:pPr>
            <a:r>
              <a:rPr lang="en-US" altLang="en-US" sz="2600" dirty="0" smtClean="0"/>
              <a:t> 0.7% ( = 7 grams) becomes energy</a:t>
            </a:r>
          </a:p>
          <a:p>
            <a:pPr marL="400050" lvl="1" indent="-171450" eaLnBrk="1" hangingPunct="1">
              <a:buFont typeface="Webdings" pitchFamily="18" charset="2"/>
              <a:buNone/>
            </a:pPr>
            <a:r>
              <a:rPr lang="en-US" altLang="en-US" sz="2600" dirty="0" smtClean="0"/>
              <a:t> by E = mc</a:t>
            </a:r>
            <a:r>
              <a:rPr lang="en-US" altLang="en-US" sz="2600" baseline="30000" dirty="0" smtClean="0"/>
              <a:t>2</a:t>
            </a:r>
            <a:r>
              <a:rPr lang="en-US" altLang="en-US" sz="2600" dirty="0" smtClean="0"/>
              <a:t>,</a:t>
            </a:r>
          </a:p>
          <a:p>
            <a:pPr marL="400050" lvl="1" indent="-171450" eaLnBrk="1" hangingPunct="1">
              <a:buFont typeface="Webdings" pitchFamily="18" charset="2"/>
              <a:buNone/>
            </a:pPr>
            <a:r>
              <a:rPr lang="en-US" altLang="en-US" sz="2600" dirty="0" smtClean="0"/>
              <a:t>(0.007 kg)x(3.0 x 10</a:t>
            </a:r>
            <a:r>
              <a:rPr lang="en-US" altLang="en-US" sz="2600" baseline="30000" dirty="0" smtClean="0"/>
              <a:t>8</a:t>
            </a:r>
            <a:r>
              <a:rPr lang="en-US" altLang="en-US" sz="2600" dirty="0" smtClean="0"/>
              <a:t> m/s)</a:t>
            </a:r>
            <a:r>
              <a:rPr lang="en-US" altLang="en-US" sz="2600" baseline="30000" dirty="0" smtClean="0"/>
              <a:t>2 	</a:t>
            </a:r>
            <a:r>
              <a:rPr lang="en-US" altLang="en-US" sz="2600" dirty="0" smtClean="0"/>
              <a:t>= 630 trillion joules</a:t>
            </a:r>
          </a:p>
          <a:p>
            <a:pPr marL="400050" lvl="1" indent="-171450" eaLnBrk="1" hangingPunct="1">
              <a:buFont typeface="Webdings" pitchFamily="18" charset="2"/>
              <a:buNone/>
            </a:pPr>
            <a:r>
              <a:rPr lang="en-US" altLang="en-US" sz="2600" dirty="0" smtClean="0"/>
              <a:t>						= 175 x 10</a:t>
            </a:r>
            <a:r>
              <a:rPr lang="en-US" altLang="en-US" sz="2600" baseline="30000" dirty="0" smtClean="0"/>
              <a:t>6</a:t>
            </a:r>
            <a:r>
              <a:rPr lang="en-US" altLang="en-US" sz="2600" dirty="0" smtClean="0"/>
              <a:t> </a:t>
            </a:r>
            <a:r>
              <a:rPr lang="en-US" altLang="en-US" sz="2600" dirty="0" err="1" smtClean="0"/>
              <a:t>kWhr</a:t>
            </a:r>
            <a:endParaRPr lang="en-US" altLang="en-US" sz="2600" dirty="0" smtClean="0"/>
          </a:p>
          <a:p>
            <a:pPr marL="400050" lvl="1" indent="-171450" eaLnBrk="1" hangingPunct="1">
              <a:buFont typeface="Webdings" pitchFamily="18" charset="2"/>
              <a:buNone/>
            </a:pPr>
            <a:r>
              <a:rPr lang="en-US" altLang="en-US" sz="1000" dirty="0" smtClean="0"/>
              <a:t>	</a:t>
            </a:r>
            <a:r>
              <a:rPr lang="en-US" altLang="en-US" sz="5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9974"/>
                                        </p:tgtEl>
                                        <p:attrNameLst>
                                          <p:attrName>style.visibility</p:attrName>
                                        </p:attrNameLst>
                                      </p:cBhvr>
                                      <p:to>
                                        <p:strVal val="visible"/>
                                      </p:to>
                                    </p:set>
                                    <p:anim calcmode="lin" valueType="num">
                                      <p:cBhvr additive="base">
                                        <p:cTn id="7" dur="500" fill="hold"/>
                                        <p:tgtEl>
                                          <p:spTgt spid="339974"/>
                                        </p:tgtEl>
                                        <p:attrNameLst>
                                          <p:attrName>ppt_x</p:attrName>
                                        </p:attrNameLst>
                                      </p:cBhvr>
                                      <p:tavLst>
                                        <p:tav tm="0">
                                          <p:val>
                                            <p:strVal val="0-#ppt_w/2"/>
                                          </p:val>
                                        </p:tav>
                                        <p:tav tm="100000">
                                          <p:val>
                                            <p:strVal val="#ppt_x"/>
                                          </p:val>
                                        </p:tav>
                                      </p:tavLst>
                                    </p:anim>
                                    <p:anim calcmode="lin" valueType="num">
                                      <p:cBhvr additive="base">
                                        <p:cTn id="8" dur="500" fill="hold"/>
                                        <p:tgtEl>
                                          <p:spTgt spid="339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dirty="0" smtClean="0"/>
              <a:t>Energy Of Fusion: Bring it Home</a:t>
            </a:r>
          </a:p>
        </p:txBody>
      </p:sp>
      <p:sp>
        <p:nvSpPr>
          <p:cNvPr id="8195" name="Rectangle 3"/>
          <p:cNvSpPr>
            <a:spLocks noGrp="1" noChangeArrowheads="1"/>
          </p:cNvSpPr>
          <p:nvPr>
            <p:ph type="body" idx="1"/>
          </p:nvPr>
        </p:nvSpPr>
        <p:spPr>
          <a:xfrm>
            <a:off x="0" y="769938"/>
            <a:ext cx="9144000" cy="641350"/>
          </a:xfrm>
          <a:effectLst>
            <a:outerShdw dist="35921" dir="2700000" algn="ctr" rotWithShape="0">
              <a:schemeClr val="bg2"/>
            </a:outerShdw>
          </a:effectLst>
        </p:spPr>
        <p:txBody>
          <a:bodyPr/>
          <a:lstStyle/>
          <a:p>
            <a:pPr marL="114300" lvl="1" indent="0" algn="ctr" eaLnBrk="1" hangingPunct="1">
              <a:buFont typeface="Webdings" pitchFamily="18" charset="2"/>
              <a:buNone/>
            </a:pPr>
            <a:r>
              <a:rPr lang="en-US" altLang="en-US" sz="2600" smtClean="0"/>
              <a:t>1 kg of H to He</a:t>
            </a:r>
            <a:r>
              <a:rPr lang="en-US" altLang="en-US" sz="3000" baseline="30000" smtClean="0"/>
              <a:t> </a:t>
            </a:r>
            <a:r>
              <a:rPr lang="en-US" altLang="en-US" sz="3000" smtClean="0"/>
              <a:t> = 175 x 10</a:t>
            </a:r>
            <a:r>
              <a:rPr lang="en-US" altLang="en-US" sz="3000" baseline="30000" smtClean="0"/>
              <a:t>6</a:t>
            </a:r>
            <a:r>
              <a:rPr lang="en-US" altLang="en-US" sz="3000" smtClean="0"/>
              <a:t> kWhr</a:t>
            </a:r>
          </a:p>
        </p:txBody>
      </p:sp>
      <p:graphicFrame>
        <p:nvGraphicFramePr>
          <p:cNvPr id="8196" name="Object 8"/>
          <p:cNvGraphicFramePr>
            <a:graphicFrameLocks noChangeAspect="1"/>
          </p:cNvGraphicFramePr>
          <p:nvPr>
            <p:extLst>
              <p:ext uri="{D42A27DB-BD31-4B8C-83A1-F6EECF244321}">
                <p14:modId xmlns:p14="http://schemas.microsoft.com/office/powerpoint/2010/main" val="1243638204"/>
              </p:ext>
            </p:extLst>
          </p:nvPr>
        </p:nvGraphicFramePr>
        <p:xfrm>
          <a:off x="555625" y="2565174"/>
          <a:ext cx="8031163" cy="1200150"/>
        </p:xfrm>
        <a:graphic>
          <a:graphicData uri="http://schemas.openxmlformats.org/presentationml/2006/ole">
            <mc:AlternateContent xmlns:mc="http://schemas.openxmlformats.org/markup-compatibility/2006">
              <mc:Choice xmlns:v="urn:schemas-microsoft-com:vml" Requires="v">
                <p:oleObj spid="_x0000_s8221" name="Equation" r:id="rId3" imgW="3085920" imgH="457200" progId="Equation.DSMT4">
                  <p:embed/>
                </p:oleObj>
              </mc:Choice>
              <mc:Fallback>
                <p:oleObj name="Equation" r:id="rId3" imgW="3085920" imgH="457200" progId="Equation.DSMT4">
                  <p:embed/>
                  <p:pic>
                    <p:nvPicPr>
                      <p:cNvPr id="0" name="Object 8"/>
                      <p:cNvPicPr>
                        <a:picLocks noChangeAspect="1" noChangeArrowheads="1"/>
                      </p:cNvPicPr>
                      <p:nvPr/>
                    </p:nvPicPr>
                    <p:blipFill>
                      <a:blip r:embed="rId4"/>
                      <a:srcRect/>
                      <a:stretch>
                        <a:fillRect/>
                      </a:stretch>
                    </p:blipFill>
                    <p:spPr bwMode="auto">
                      <a:xfrm>
                        <a:off x="555625" y="2565174"/>
                        <a:ext cx="8031163" cy="1200150"/>
                      </a:xfrm>
                      <a:prstGeom prst="rect">
                        <a:avLst/>
                      </a:prstGeom>
                      <a:solidFill>
                        <a:schemeClr val="accent1"/>
                      </a:solidFill>
                      <a:ln>
                        <a:noFill/>
                      </a:ln>
                    </p:spPr>
                  </p:pic>
                </p:oleObj>
              </mc:Fallback>
            </mc:AlternateContent>
          </a:graphicData>
        </a:graphic>
      </p:graphicFrame>
      <p:sp>
        <p:nvSpPr>
          <p:cNvPr id="8197" name="Rectangle 6"/>
          <p:cNvSpPr>
            <a:spLocks noChangeArrowheads="1"/>
          </p:cNvSpPr>
          <p:nvPr/>
        </p:nvSpPr>
        <p:spPr bwMode="auto">
          <a:xfrm>
            <a:off x="0" y="1397453"/>
            <a:ext cx="9144000" cy="109900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400050" indent="-1714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Font typeface="Webdings" pitchFamily="18" charset="2"/>
              <a:buNone/>
            </a:pPr>
            <a:r>
              <a:rPr lang="en-US" altLang="en-US" sz="3200" dirty="0" smtClean="0">
                <a:solidFill>
                  <a:srgbClr val="FFFF00"/>
                </a:solidFill>
              </a:rPr>
              <a:t>MA 2017 Fossil Fuel Energy Use =                       301 </a:t>
            </a:r>
            <a:r>
              <a:rPr lang="en-US" altLang="en-US" sz="3200" dirty="0">
                <a:solidFill>
                  <a:srgbClr val="FFFF00"/>
                </a:solidFill>
              </a:rPr>
              <a:t>x 10</a:t>
            </a:r>
            <a:r>
              <a:rPr lang="en-US" altLang="en-US" sz="3200" baseline="30000" dirty="0">
                <a:solidFill>
                  <a:srgbClr val="FFFF00"/>
                </a:solidFill>
              </a:rPr>
              <a:t>9</a:t>
            </a:r>
            <a:r>
              <a:rPr lang="en-US" altLang="en-US" sz="3200" dirty="0">
                <a:solidFill>
                  <a:srgbClr val="FFFF00"/>
                </a:solidFill>
              </a:rPr>
              <a:t> </a:t>
            </a:r>
            <a:r>
              <a:rPr lang="en-US" altLang="en-US" sz="3200" dirty="0" err="1">
                <a:solidFill>
                  <a:srgbClr val="FFFF00"/>
                </a:solidFill>
              </a:rPr>
              <a:t>kWhr</a:t>
            </a:r>
            <a:endParaRPr lang="en-US" altLang="en-US" sz="3200" baseline="30000" dirty="0">
              <a:solidFill>
                <a:srgbClr val="FFFF00"/>
              </a:solidFill>
            </a:endParaRPr>
          </a:p>
        </p:txBody>
      </p:sp>
      <p:sp>
        <p:nvSpPr>
          <p:cNvPr id="8199" name="Rectangle 6"/>
          <p:cNvSpPr>
            <a:spLocks noChangeArrowheads="1"/>
          </p:cNvSpPr>
          <p:nvPr/>
        </p:nvSpPr>
        <p:spPr bwMode="auto">
          <a:xfrm>
            <a:off x="0" y="3917724"/>
            <a:ext cx="9144000" cy="169319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400050" indent="-1714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Font typeface="Webdings" pitchFamily="18" charset="2"/>
              <a:buNone/>
            </a:pPr>
            <a:r>
              <a:rPr lang="en-US" altLang="en-US" sz="3200" dirty="0">
                <a:solidFill>
                  <a:srgbClr val="FFFF00"/>
                </a:solidFill>
              </a:rPr>
              <a:t>Fusing </a:t>
            </a:r>
            <a:r>
              <a:rPr lang="en-US" altLang="en-US" sz="3200" dirty="0" smtClean="0">
                <a:solidFill>
                  <a:srgbClr val="FFFF00"/>
                </a:solidFill>
              </a:rPr>
              <a:t>5,483 </a:t>
            </a:r>
            <a:r>
              <a:rPr lang="en-US" altLang="en-US" sz="3200" dirty="0">
                <a:solidFill>
                  <a:srgbClr val="FFFF00"/>
                </a:solidFill>
              </a:rPr>
              <a:t>kg of H to He </a:t>
            </a:r>
            <a:r>
              <a:rPr lang="en-US" altLang="en-US" sz="3200" dirty="0" smtClean="0">
                <a:solidFill>
                  <a:srgbClr val="FFFF00"/>
                </a:solidFill>
              </a:rPr>
              <a:t>could replace Massachusetts’ fossil fuel </a:t>
            </a:r>
            <a:r>
              <a:rPr lang="en-US" altLang="en-US" sz="3200" dirty="0">
                <a:solidFill>
                  <a:srgbClr val="FFFF00"/>
                </a:solidFill>
              </a:rPr>
              <a:t>energy for 1 year</a:t>
            </a:r>
            <a:r>
              <a:rPr lang="en-US" altLang="en-US" sz="3200" dirty="0" smtClean="0">
                <a:solidFill>
                  <a:srgbClr val="FFFF00"/>
                </a:solidFill>
              </a:rPr>
              <a:t>!                     </a:t>
            </a:r>
            <a:r>
              <a:rPr lang="en-US" altLang="en-US" sz="2000" dirty="0" smtClean="0">
                <a:solidFill>
                  <a:srgbClr val="FFFF00"/>
                </a:solidFill>
              </a:rPr>
              <a:t>(at 100% efficiency)</a:t>
            </a:r>
            <a:endParaRPr lang="en-US" altLang="en-US" sz="2000" baseline="30000" dirty="0">
              <a:solidFill>
                <a:srgbClr val="FFFF00"/>
              </a:solidFill>
            </a:endParaRPr>
          </a:p>
        </p:txBody>
      </p:sp>
      <p:sp>
        <p:nvSpPr>
          <p:cNvPr id="2" name="Rectangle 1"/>
          <p:cNvSpPr/>
          <p:nvPr/>
        </p:nvSpPr>
        <p:spPr>
          <a:xfrm>
            <a:off x="0" y="6488668"/>
            <a:ext cx="9144000" cy="369332"/>
          </a:xfrm>
          <a:prstGeom prst="rect">
            <a:avLst/>
          </a:prstGeom>
        </p:spPr>
        <p:txBody>
          <a:bodyPr wrap="square">
            <a:spAutoFit/>
          </a:bodyPr>
          <a:lstStyle/>
          <a:p>
            <a:r>
              <a:rPr lang="en-US" sz="1800" dirty="0"/>
              <a:t>https://www.eia.gov/state/seds/seds-data-complete.php?sid=US#Consumption</a:t>
            </a:r>
          </a:p>
        </p:txBody>
      </p:sp>
      <p:sp>
        <p:nvSpPr>
          <p:cNvPr id="9" name="Rectangle 6"/>
          <p:cNvSpPr>
            <a:spLocks noChangeArrowheads="1"/>
          </p:cNvSpPr>
          <p:nvPr/>
        </p:nvSpPr>
        <p:spPr bwMode="auto">
          <a:xfrm>
            <a:off x="471715" y="5536068"/>
            <a:ext cx="8200571" cy="90827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Wingdings 2" pitchFamily="18" charset="2"/>
              <a:defRPr sz="3200">
                <a:solidFill>
                  <a:schemeClr val="tx2"/>
                </a:solidFill>
                <a:latin typeface="Comic Sans MS" pitchFamily="66" charset="0"/>
              </a:defRPr>
            </a:lvl1pPr>
            <a:lvl2pPr marL="400050" indent="-1714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lvl="1" algn="ctr" eaLnBrk="1" hangingPunct="1">
              <a:buFont typeface="Webdings" pitchFamily="18" charset="2"/>
              <a:buNone/>
            </a:pPr>
            <a:r>
              <a:rPr lang="en-US" altLang="en-US" sz="2400" dirty="0">
                <a:solidFill>
                  <a:srgbClr val="FFFF00"/>
                </a:solidFill>
              </a:rPr>
              <a:t>Fusing </a:t>
            </a:r>
            <a:r>
              <a:rPr lang="en-US" altLang="en-US" sz="2400" dirty="0" smtClean="0">
                <a:solidFill>
                  <a:srgbClr val="FFFF00"/>
                </a:solidFill>
              </a:rPr>
              <a:t>66 </a:t>
            </a:r>
            <a:r>
              <a:rPr lang="en-US" altLang="en-US" sz="2400" dirty="0">
                <a:solidFill>
                  <a:srgbClr val="FFFF00"/>
                </a:solidFill>
              </a:rPr>
              <a:t>kg of H to He could </a:t>
            </a:r>
            <a:r>
              <a:rPr lang="en-US" altLang="en-US" sz="2400" dirty="0" smtClean="0">
                <a:solidFill>
                  <a:srgbClr val="FFFF00"/>
                </a:solidFill>
              </a:rPr>
              <a:t>replace </a:t>
            </a:r>
            <a:r>
              <a:rPr lang="en-US" altLang="en-US" sz="2400" dirty="0">
                <a:solidFill>
                  <a:srgbClr val="FFFF00"/>
                </a:solidFill>
              </a:rPr>
              <a:t> </a:t>
            </a:r>
            <a:r>
              <a:rPr lang="en-US" altLang="en-US" sz="2400" dirty="0" smtClean="0">
                <a:solidFill>
                  <a:srgbClr val="FFFF00"/>
                </a:solidFill>
              </a:rPr>
              <a:t>                         </a:t>
            </a:r>
            <a:r>
              <a:rPr lang="en-US" altLang="en-US" sz="2400" dirty="0" smtClean="0">
                <a:solidFill>
                  <a:srgbClr val="FFFF00"/>
                </a:solidFill>
              </a:rPr>
              <a:t>Massachusetts’ </a:t>
            </a:r>
            <a:r>
              <a:rPr lang="en-US" altLang="en-US" sz="2400" dirty="0" smtClean="0">
                <a:solidFill>
                  <a:srgbClr val="FFFF00"/>
                </a:solidFill>
              </a:rPr>
              <a:t>coal energy </a:t>
            </a:r>
            <a:r>
              <a:rPr lang="en-US" altLang="en-US" sz="2400" dirty="0">
                <a:solidFill>
                  <a:srgbClr val="FFFF00"/>
                </a:solidFill>
              </a:rPr>
              <a:t>for 1 </a:t>
            </a:r>
            <a:r>
              <a:rPr lang="en-US" altLang="en-US" sz="2400" dirty="0" smtClean="0">
                <a:solidFill>
                  <a:srgbClr val="FFFF00"/>
                </a:solidFill>
              </a:rPr>
              <a:t>year</a:t>
            </a:r>
            <a:endParaRPr lang="en-US" altLang="en-US" sz="1600" baseline="30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ipe(left)">
                                      <p:cBhvr>
                                        <p:cTn id="7" dur="500"/>
                                        <p:tgtEl>
                                          <p:spTgt spid="819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196"/>
                                        </p:tgtEl>
                                        <p:attrNameLst>
                                          <p:attrName>style.visibility</p:attrName>
                                        </p:attrNameLst>
                                      </p:cBhvr>
                                      <p:to>
                                        <p:strVal val="visible"/>
                                      </p:to>
                                    </p:set>
                                    <p:animEffect transition="in" filter="fade">
                                      <p:cBhvr>
                                        <p:cTn id="14" dur="50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1000"/>
                                        <p:tgtEl>
                                          <p:spTgt spid="8199"/>
                                        </p:tgtEl>
                                      </p:cBhvr>
                                    </p:animEffect>
                                    <p:anim calcmode="lin" valueType="num">
                                      <p:cBhvr>
                                        <p:cTn id="20" dur="1000" fill="hold"/>
                                        <p:tgtEl>
                                          <p:spTgt spid="8199"/>
                                        </p:tgtEl>
                                        <p:attrNameLst>
                                          <p:attrName>ppt_x</p:attrName>
                                        </p:attrNameLst>
                                      </p:cBhvr>
                                      <p:tavLst>
                                        <p:tav tm="0">
                                          <p:val>
                                            <p:strVal val="#ppt_x"/>
                                          </p:val>
                                        </p:tav>
                                        <p:tav tm="100000">
                                          <p:val>
                                            <p:strVal val="#ppt_x"/>
                                          </p:val>
                                        </p:tav>
                                      </p:tavLst>
                                    </p:anim>
                                    <p:anim calcmode="lin" valueType="num">
                                      <p:cBhvr>
                                        <p:cTn id="21" dur="1000" fill="hold"/>
                                        <p:tgtEl>
                                          <p:spTgt spid="819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9" grpId="0"/>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777875"/>
          </a:xfrm>
          <a:effectLst>
            <a:outerShdw dist="35921" dir="2700000" algn="ctr" rotWithShape="0">
              <a:schemeClr val="bg2"/>
            </a:outerShdw>
          </a:effectLst>
        </p:spPr>
        <p:txBody>
          <a:bodyPr/>
          <a:lstStyle/>
          <a:p>
            <a:pPr eaLnBrk="1" hangingPunct="1"/>
            <a:r>
              <a:rPr lang="en-US" altLang="en-US" dirty="0" smtClean="0"/>
              <a:t>Energy Of Fusion: Power of Sol</a:t>
            </a:r>
          </a:p>
        </p:txBody>
      </p:sp>
      <p:sp>
        <p:nvSpPr>
          <p:cNvPr id="9219" name="Rectangle 3"/>
          <p:cNvSpPr>
            <a:spLocks noGrp="1" noChangeArrowheads="1"/>
          </p:cNvSpPr>
          <p:nvPr>
            <p:ph type="body" idx="1"/>
          </p:nvPr>
        </p:nvSpPr>
        <p:spPr>
          <a:xfrm>
            <a:off x="0" y="769938"/>
            <a:ext cx="9144000" cy="641350"/>
          </a:xfrm>
          <a:effectLst>
            <a:outerShdw dist="35921" dir="2700000" algn="ctr" rotWithShape="0">
              <a:schemeClr val="bg2"/>
            </a:outerShdw>
          </a:effectLst>
        </p:spPr>
        <p:txBody>
          <a:bodyPr/>
          <a:lstStyle/>
          <a:p>
            <a:pPr marL="114300" lvl="1" indent="0" algn="ctr" eaLnBrk="1" hangingPunct="1">
              <a:buFont typeface="Webdings" pitchFamily="18" charset="2"/>
              <a:buNone/>
            </a:pPr>
            <a:r>
              <a:rPr lang="en-US" altLang="en-US" sz="2600" smtClean="0"/>
              <a:t>Total  Luminosity</a:t>
            </a:r>
            <a:r>
              <a:rPr lang="en-US" altLang="en-US" sz="3000" baseline="30000" smtClean="0"/>
              <a:t> </a:t>
            </a:r>
            <a:r>
              <a:rPr lang="en-US" altLang="en-US" sz="3000" smtClean="0"/>
              <a:t> = 3.83 x 10</a:t>
            </a:r>
            <a:r>
              <a:rPr lang="en-US" altLang="en-US" sz="3000" baseline="30000" smtClean="0"/>
              <a:t>26</a:t>
            </a:r>
            <a:r>
              <a:rPr lang="en-US" altLang="en-US" sz="3000" smtClean="0"/>
              <a:t> W</a:t>
            </a:r>
          </a:p>
        </p:txBody>
      </p:sp>
      <p:sp>
        <p:nvSpPr>
          <p:cNvPr id="9220" name="Rectangle 6"/>
          <p:cNvSpPr>
            <a:spLocks noChangeArrowheads="1"/>
          </p:cNvSpPr>
          <p:nvPr/>
        </p:nvSpPr>
        <p:spPr bwMode="auto">
          <a:xfrm>
            <a:off x="0" y="1332593"/>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solidFill>
                  <a:srgbClr val="FFFF00"/>
                </a:solidFill>
                <a:latin typeface="Comic Sans MS" pitchFamily="66" charset="0"/>
              </a:rPr>
              <a:t>Energy from one fusion = 8.94 x 10</a:t>
            </a:r>
            <a:r>
              <a:rPr lang="en-US" altLang="en-US" sz="3200" baseline="30000" dirty="0">
                <a:solidFill>
                  <a:srgbClr val="FFFF00"/>
                </a:solidFill>
                <a:latin typeface="Comic Sans MS" pitchFamily="66" charset="0"/>
              </a:rPr>
              <a:t>-12</a:t>
            </a:r>
            <a:r>
              <a:rPr lang="en-US" altLang="en-US" sz="3200" dirty="0">
                <a:solidFill>
                  <a:srgbClr val="FFFF00"/>
                </a:solidFill>
                <a:latin typeface="Comic Sans MS" pitchFamily="66" charset="0"/>
              </a:rPr>
              <a:t> J</a:t>
            </a:r>
          </a:p>
        </p:txBody>
      </p:sp>
      <p:sp>
        <p:nvSpPr>
          <p:cNvPr id="9221" name="Rectangle 6"/>
          <p:cNvSpPr>
            <a:spLocks noChangeArrowheads="1"/>
          </p:cNvSpPr>
          <p:nvPr/>
        </p:nvSpPr>
        <p:spPr bwMode="auto">
          <a:xfrm>
            <a:off x="0" y="1617209"/>
            <a:ext cx="9144000" cy="622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500" dirty="0">
                <a:solidFill>
                  <a:srgbClr val="FFFF00"/>
                </a:solidFill>
                <a:latin typeface="Comic Sans MS" pitchFamily="66" charset="0"/>
              </a:rPr>
              <a:t>			</a:t>
            </a:r>
          </a:p>
          <a:p>
            <a:pPr lvl="1" algn="ctr" eaLnBrk="1" hangingPunct="1">
              <a:spcBef>
                <a:spcPct val="20000"/>
              </a:spcBef>
              <a:buFont typeface="Webdings" pitchFamily="18" charset="2"/>
              <a:buNone/>
            </a:pPr>
            <a:r>
              <a:rPr lang="en-US" altLang="en-US" dirty="0">
                <a:solidFill>
                  <a:srgbClr val="FFFF00"/>
                </a:solidFill>
                <a:latin typeface="Comic Sans MS" pitchFamily="66" charset="0"/>
              </a:rPr>
              <a:t>1 W = 1 J/sec</a:t>
            </a:r>
          </a:p>
        </p:txBody>
      </p:sp>
      <p:sp>
        <p:nvSpPr>
          <p:cNvPr id="9222" name="Rectangle 6"/>
          <p:cNvSpPr>
            <a:spLocks noChangeArrowheads="1"/>
          </p:cNvSpPr>
          <p:nvPr/>
        </p:nvSpPr>
        <p:spPr bwMode="auto">
          <a:xfrm>
            <a:off x="0" y="2254250"/>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solidFill>
                  <a:srgbClr val="FFFF00"/>
                </a:solidFill>
                <a:latin typeface="Comic Sans MS" pitchFamily="66" charset="0"/>
              </a:rPr>
              <a:t>Sun fuses = 5.98 x 10</a:t>
            </a:r>
            <a:r>
              <a:rPr lang="en-US" altLang="en-US" sz="3200" baseline="30000" dirty="0">
                <a:solidFill>
                  <a:srgbClr val="FFFF00"/>
                </a:solidFill>
                <a:latin typeface="Comic Sans MS" pitchFamily="66" charset="0"/>
              </a:rPr>
              <a:t>11</a:t>
            </a:r>
            <a:r>
              <a:rPr lang="en-US" altLang="en-US" sz="3200" dirty="0">
                <a:solidFill>
                  <a:srgbClr val="FFFF00"/>
                </a:solidFill>
                <a:latin typeface="Comic Sans MS" pitchFamily="66" charset="0"/>
              </a:rPr>
              <a:t> kg of H/sec</a:t>
            </a:r>
          </a:p>
        </p:txBody>
      </p:sp>
      <p:sp>
        <p:nvSpPr>
          <p:cNvPr id="9223" name="Rectangle 6"/>
          <p:cNvSpPr>
            <a:spLocks noChangeArrowheads="1"/>
          </p:cNvSpPr>
          <p:nvPr/>
        </p:nvSpPr>
        <p:spPr bwMode="auto">
          <a:xfrm>
            <a:off x="0" y="3323546"/>
            <a:ext cx="9144000" cy="65246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smtClean="0">
                <a:latin typeface="Comic Sans MS" pitchFamily="66" charset="0"/>
              </a:rPr>
              <a:t>That’s </a:t>
            </a:r>
            <a:r>
              <a:rPr lang="en-US" altLang="en-US" sz="3200" dirty="0">
                <a:latin typeface="Comic Sans MS" pitchFamily="66" charset="0"/>
              </a:rPr>
              <a:t>6070 aircraft carriers of </a:t>
            </a:r>
            <a:r>
              <a:rPr lang="en-US" altLang="en-US" sz="3200" dirty="0" smtClean="0">
                <a:latin typeface="Comic Sans MS" pitchFamily="66" charset="0"/>
              </a:rPr>
              <a:t>H per </a:t>
            </a:r>
            <a:r>
              <a:rPr lang="en-US" altLang="en-US" sz="3200" dirty="0" smtClean="0">
                <a:latin typeface="Comic Sans MS" pitchFamily="66" charset="0"/>
              </a:rPr>
              <a:t>sec </a:t>
            </a:r>
            <a:r>
              <a:rPr lang="en-US" altLang="en-US" sz="3200" dirty="0" smtClean="0">
                <a:latin typeface="Comic Sans MS" pitchFamily="66" charset="0"/>
              </a:rPr>
              <a:t>…</a:t>
            </a:r>
            <a:endParaRPr lang="en-US" altLang="en-US" sz="3200" dirty="0">
              <a:latin typeface="Comic Sans MS" pitchFamily="66" charset="0"/>
            </a:endParaRPr>
          </a:p>
        </p:txBody>
      </p:sp>
      <p:sp>
        <p:nvSpPr>
          <p:cNvPr id="10" name="Rectangle 6"/>
          <p:cNvSpPr>
            <a:spLocks noChangeArrowheads="1"/>
          </p:cNvSpPr>
          <p:nvPr/>
        </p:nvSpPr>
        <p:spPr bwMode="auto">
          <a:xfrm>
            <a:off x="14515" y="2813051"/>
            <a:ext cx="9144000" cy="65246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lvl="1" indent="0" algn="ctr" eaLnBrk="1" hangingPunct="1">
              <a:spcBef>
                <a:spcPct val="20000"/>
              </a:spcBef>
              <a:buFont typeface="Webdings" pitchFamily="18" charset="2"/>
              <a:buNone/>
            </a:pPr>
            <a:r>
              <a:rPr lang="en-US" altLang="en-US" sz="3200" dirty="0" smtClean="0">
                <a:latin typeface="Comic Sans MS" pitchFamily="66" charset="0"/>
              </a:rPr>
              <a:t>598,000,000,000 </a:t>
            </a:r>
            <a:r>
              <a:rPr lang="en-US" altLang="en-US" sz="3200" dirty="0" smtClean="0">
                <a:latin typeface="Comic Sans MS" pitchFamily="66" charset="0"/>
              </a:rPr>
              <a:t>kg/sec</a:t>
            </a:r>
            <a:endParaRPr lang="en-US" altLang="en-US" sz="3200" dirty="0">
              <a:latin typeface="Comic Sans MS" pitchFamily="66" charset="0"/>
            </a:endParaRPr>
          </a:p>
        </p:txBody>
      </p:sp>
      <p:pic>
        <p:nvPicPr>
          <p:cNvPr id="24578" name="Picture 2" descr="http://3kbo302xo3lg2i1rj8450xje.wpengine.netdna-cdn.com/wp-content/uploads/2017/02/110217-N-WO496-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26464" b="18047"/>
          <a:stretch/>
        </p:blipFill>
        <p:spPr bwMode="auto">
          <a:xfrm>
            <a:off x="969911" y="3901274"/>
            <a:ext cx="7462890" cy="2956726"/>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6"/>
          <p:cNvSpPr>
            <a:spLocks noChangeArrowheads="1"/>
          </p:cNvSpPr>
          <p:nvPr/>
        </p:nvSpPr>
        <p:spPr bwMode="auto">
          <a:xfrm>
            <a:off x="0" y="6297613"/>
            <a:ext cx="9144000" cy="5603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400050" indent="-1714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ctr" eaLnBrk="1" hangingPunct="1">
              <a:spcBef>
                <a:spcPct val="20000"/>
              </a:spcBef>
              <a:buFont typeface="Webdings" pitchFamily="18" charset="2"/>
              <a:buNone/>
            </a:pPr>
            <a:r>
              <a:rPr lang="en-US" altLang="en-US" sz="3200" dirty="0">
                <a:latin typeface="Comic Sans MS" pitchFamily="66" charset="0"/>
              </a:rPr>
              <a:t>… and </a:t>
            </a:r>
            <a:r>
              <a:rPr lang="en-US" altLang="en-US" sz="3200" dirty="0" smtClean="0">
                <a:latin typeface="Comic Sans MS" pitchFamily="66" charset="0"/>
              </a:rPr>
              <a:t>5483 </a:t>
            </a:r>
            <a:r>
              <a:rPr lang="en-US" altLang="en-US" sz="3200" dirty="0">
                <a:latin typeface="Comic Sans MS" pitchFamily="66" charset="0"/>
              </a:rPr>
              <a:t>kg would supply </a:t>
            </a:r>
            <a:r>
              <a:rPr lang="en-US" altLang="en-US" sz="3200" dirty="0" smtClean="0">
                <a:latin typeface="Comic Sans MS" pitchFamily="66" charset="0"/>
              </a:rPr>
              <a:t>MA </a:t>
            </a:r>
            <a:r>
              <a:rPr lang="en-US" altLang="en-US" sz="3200" dirty="0">
                <a:latin typeface="Comic Sans MS" pitchFamily="66" charset="0"/>
              </a:rPr>
              <a:t>for a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9223"/>
                                        </p:tgtEl>
                                        <p:attrNameLst>
                                          <p:attrName>style.visibility</p:attrName>
                                        </p:attrNameLst>
                                      </p:cBhvr>
                                      <p:to>
                                        <p:strVal val="visible"/>
                                      </p:to>
                                    </p:set>
                                    <p:animEffect transition="in" filter="barn(outVertical)">
                                      <p:cBhvr>
                                        <p:cTn id="14" dur="500"/>
                                        <p:tgtEl>
                                          <p:spTgt spid="9223"/>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4578"/>
                                        </p:tgtEl>
                                        <p:attrNameLst>
                                          <p:attrName>style.visibility</p:attrName>
                                        </p:attrNameLst>
                                      </p:cBhvr>
                                      <p:to>
                                        <p:strVal val="visible"/>
                                      </p:to>
                                    </p:set>
                                    <p:anim calcmode="lin" valueType="num">
                                      <p:cBhvr additive="base">
                                        <p:cTn id="18" dur="5000" fill="hold"/>
                                        <p:tgtEl>
                                          <p:spTgt spid="24578"/>
                                        </p:tgtEl>
                                        <p:attrNameLst>
                                          <p:attrName>ppt_x</p:attrName>
                                        </p:attrNameLst>
                                      </p:cBhvr>
                                      <p:tavLst>
                                        <p:tav tm="0">
                                          <p:val>
                                            <p:strVal val="1+#ppt_w/2"/>
                                          </p:val>
                                        </p:tav>
                                        <p:tav tm="100000">
                                          <p:val>
                                            <p:strVal val="#ppt_x"/>
                                          </p:val>
                                        </p:tav>
                                      </p:tavLst>
                                    </p:anim>
                                    <p:anim calcmode="lin" valueType="num">
                                      <p:cBhvr additive="base">
                                        <p:cTn id="19" dur="5000" fill="hold"/>
                                        <p:tgtEl>
                                          <p:spTgt spid="24578"/>
                                        </p:tgtEl>
                                        <p:attrNameLst>
                                          <p:attrName>ppt_y</p:attrName>
                                        </p:attrNameLst>
                                      </p:cBhvr>
                                      <p:tavLst>
                                        <p:tav tm="0">
                                          <p:val>
                                            <p:strVal val="#ppt_y"/>
                                          </p:val>
                                        </p:tav>
                                        <p:tav tm="100000">
                                          <p:val>
                                            <p:strVal val="#ppt_y"/>
                                          </p:val>
                                        </p:tav>
                                      </p:tavLst>
                                    </p:anim>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9225"/>
                                        </p:tgtEl>
                                        <p:attrNameLst>
                                          <p:attrName>style.visibility</p:attrName>
                                        </p:attrNameLst>
                                      </p:cBhvr>
                                      <p:to>
                                        <p:strVal val="visible"/>
                                      </p:to>
                                    </p:set>
                                    <p:animEffect transition="in" filter="fade">
                                      <p:cBhvr>
                                        <p:cTn id="23" dur="5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10" grpId="0"/>
      <p:bldP spid="92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 y="0"/>
            <a:ext cx="7305675" cy="777875"/>
          </a:xfrm>
          <a:effectLst>
            <a:outerShdw dist="25401" dir="8100000" algn="ctr" rotWithShape="0">
              <a:schemeClr val="bg2"/>
            </a:outerShdw>
          </a:effectLst>
        </p:spPr>
        <p:txBody>
          <a:bodyPr/>
          <a:lstStyle/>
          <a:p>
            <a:pPr eaLnBrk="1" hangingPunct="1"/>
            <a:r>
              <a:rPr lang="en-US" altLang="en-US" sz="4000" dirty="0" smtClean="0"/>
              <a:t>Abundance of Sol’s Energy</a:t>
            </a:r>
          </a:p>
        </p:txBody>
      </p:sp>
      <p:sp>
        <p:nvSpPr>
          <p:cNvPr id="10243" name="Rectangle 3"/>
          <p:cNvSpPr>
            <a:spLocks noGrp="1" noChangeArrowheads="1"/>
          </p:cNvSpPr>
          <p:nvPr>
            <p:ph type="body" sz="half" idx="1"/>
          </p:nvPr>
        </p:nvSpPr>
        <p:spPr>
          <a:xfrm>
            <a:off x="0" y="1057275"/>
            <a:ext cx="7585075" cy="4870449"/>
          </a:xfrm>
          <a:effectLst>
            <a:outerShdw dist="25401" dir="8100000" algn="ctr" rotWithShape="0">
              <a:schemeClr val="bg2"/>
            </a:outerShdw>
          </a:effectLst>
        </p:spPr>
        <p:txBody>
          <a:bodyPr/>
          <a:lstStyle/>
          <a:p>
            <a:pPr marL="857250" lvl="1" indent="-457200" eaLnBrk="1" hangingPunct="1">
              <a:buFont typeface="Wingdings" panose="05000000000000000000" pitchFamily="2" charset="2"/>
              <a:buChar char=""/>
            </a:pPr>
            <a:r>
              <a:rPr lang="en-US" altLang="en-US" dirty="0" smtClean="0"/>
              <a:t>Emitted </a:t>
            </a:r>
            <a:r>
              <a:rPr lang="en-US" altLang="en-US" dirty="0" smtClean="0"/>
              <a:t>power </a:t>
            </a:r>
            <a:r>
              <a:rPr lang="en-US" altLang="en-US" dirty="0" smtClean="0"/>
              <a:t>= expanding                spheres of energy 1 second thick</a:t>
            </a:r>
          </a:p>
          <a:p>
            <a:pPr lvl="1" eaLnBrk="1" hangingPunct="1"/>
            <a:r>
              <a:rPr lang="en-US" altLang="en-US" dirty="0" smtClean="0"/>
              <a:t> Energy spreads over surface of sphere 1 second thick</a:t>
            </a:r>
          </a:p>
        </p:txBody>
      </p:sp>
      <p:grpSp>
        <p:nvGrpSpPr>
          <p:cNvPr id="10244" name="Group 4"/>
          <p:cNvGrpSpPr>
            <a:grpSpLocks/>
          </p:cNvGrpSpPr>
          <p:nvPr/>
        </p:nvGrpSpPr>
        <p:grpSpPr bwMode="auto">
          <a:xfrm>
            <a:off x="3384550" y="3379788"/>
            <a:ext cx="393700" cy="428625"/>
            <a:chOff x="486" y="1728"/>
            <a:chExt cx="1944" cy="2115"/>
          </a:xfrm>
        </p:grpSpPr>
        <p:sp>
          <p:nvSpPr>
            <p:cNvPr id="10252" name="Freeform 5"/>
            <p:cNvSpPr>
              <a:spLocks/>
            </p:cNvSpPr>
            <p:nvPr/>
          </p:nvSpPr>
          <p:spPr bwMode="auto">
            <a:xfrm>
              <a:off x="486" y="1728"/>
              <a:ext cx="1944" cy="2115"/>
            </a:xfrm>
            <a:custGeom>
              <a:avLst/>
              <a:gdLst>
                <a:gd name="T0" fmla="*/ 756 w 1944"/>
                <a:gd name="T1" fmla="*/ 729 h 2115"/>
                <a:gd name="T2" fmla="*/ 891 w 1944"/>
                <a:gd name="T3" fmla="*/ 0 h 2115"/>
                <a:gd name="T4" fmla="*/ 1062 w 1944"/>
                <a:gd name="T5" fmla="*/ 720 h 2115"/>
                <a:gd name="T6" fmla="*/ 1476 w 1944"/>
                <a:gd name="T7" fmla="*/ 342 h 2115"/>
                <a:gd name="T8" fmla="*/ 1251 w 1944"/>
                <a:gd name="T9" fmla="*/ 882 h 2115"/>
                <a:gd name="T10" fmla="*/ 1809 w 1944"/>
                <a:gd name="T11" fmla="*/ 756 h 2115"/>
                <a:gd name="T12" fmla="*/ 1296 w 1944"/>
                <a:gd name="T13" fmla="*/ 999 h 2115"/>
                <a:gd name="T14" fmla="*/ 1944 w 1944"/>
                <a:gd name="T15" fmla="*/ 1098 h 2115"/>
                <a:gd name="T16" fmla="*/ 1314 w 1944"/>
                <a:gd name="T17" fmla="*/ 1161 h 2115"/>
                <a:gd name="T18" fmla="*/ 1845 w 1944"/>
                <a:gd name="T19" fmla="*/ 1485 h 2115"/>
                <a:gd name="T20" fmla="*/ 1251 w 1944"/>
                <a:gd name="T21" fmla="*/ 1341 h 2115"/>
                <a:gd name="T22" fmla="*/ 1638 w 1944"/>
                <a:gd name="T23" fmla="*/ 1872 h 2115"/>
                <a:gd name="T24" fmla="*/ 1134 w 1944"/>
                <a:gd name="T25" fmla="*/ 1485 h 2115"/>
                <a:gd name="T26" fmla="*/ 1143 w 1944"/>
                <a:gd name="T27" fmla="*/ 2079 h 2115"/>
                <a:gd name="T28" fmla="*/ 981 w 1944"/>
                <a:gd name="T29" fmla="*/ 1494 h 2115"/>
                <a:gd name="T30" fmla="*/ 864 w 1944"/>
                <a:gd name="T31" fmla="*/ 2115 h 2115"/>
                <a:gd name="T32" fmla="*/ 846 w 1944"/>
                <a:gd name="T33" fmla="*/ 1512 h 2115"/>
                <a:gd name="T34" fmla="*/ 513 w 1944"/>
                <a:gd name="T35" fmla="*/ 1935 h 2115"/>
                <a:gd name="T36" fmla="*/ 711 w 1944"/>
                <a:gd name="T37" fmla="*/ 1404 h 2115"/>
                <a:gd name="T38" fmla="*/ 225 w 1944"/>
                <a:gd name="T39" fmla="*/ 1539 h 2115"/>
                <a:gd name="T40" fmla="*/ 612 w 1944"/>
                <a:gd name="T41" fmla="*/ 1278 h 2115"/>
                <a:gd name="T42" fmla="*/ 0 w 1944"/>
                <a:gd name="T43" fmla="*/ 1161 h 2115"/>
                <a:gd name="T44" fmla="*/ 549 w 1944"/>
                <a:gd name="T45" fmla="*/ 1026 h 2115"/>
                <a:gd name="T46" fmla="*/ 171 w 1944"/>
                <a:gd name="T47" fmla="*/ 621 h 2115"/>
                <a:gd name="T48" fmla="*/ 684 w 1944"/>
                <a:gd name="T49" fmla="*/ 864 h 2115"/>
                <a:gd name="T50" fmla="*/ 450 w 1944"/>
                <a:gd name="T51" fmla="*/ 225 h 2115"/>
                <a:gd name="T52" fmla="*/ 756 w 1944"/>
                <a:gd name="T53" fmla="*/ 729 h 2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44"/>
                <a:gd name="T82" fmla="*/ 0 h 2115"/>
                <a:gd name="T83" fmla="*/ 1944 w 1944"/>
                <a:gd name="T84" fmla="*/ 2115 h 2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44" h="2115">
                  <a:moveTo>
                    <a:pt x="756" y="729"/>
                  </a:moveTo>
                  <a:lnTo>
                    <a:pt x="891" y="0"/>
                  </a:lnTo>
                  <a:lnTo>
                    <a:pt x="1062" y="720"/>
                  </a:lnTo>
                  <a:lnTo>
                    <a:pt x="1476" y="342"/>
                  </a:lnTo>
                  <a:lnTo>
                    <a:pt x="1251" y="882"/>
                  </a:lnTo>
                  <a:lnTo>
                    <a:pt x="1809" y="756"/>
                  </a:lnTo>
                  <a:lnTo>
                    <a:pt x="1296" y="999"/>
                  </a:lnTo>
                  <a:lnTo>
                    <a:pt x="1944" y="1098"/>
                  </a:lnTo>
                  <a:lnTo>
                    <a:pt x="1314" y="1161"/>
                  </a:lnTo>
                  <a:lnTo>
                    <a:pt x="1845" y="1485"/>
                  </a:lnTo>
                  <a:lnTo>
                    <a:pt x="1251" y="1341"/>
                  </a:lnTo>
                  <a:lnTo>
                    <a:pt x="1638" y="1872"/>
                  </a:lnTo>
                  <a:lnTo>
                    <a:pt x="1134" y="1485"/>
                  </a:lnTo>
                  <a:lnTo>
                    <a:pt x="1143" y="2079"/>
                  </a:lnTo>
                  <a:lnTo>
                    <a:pt x="981" y="1494"/>
                  </a:lnTo>
                  <a:lnTo>
                    <a:pt x="864" y="2115"/>
                  </a:lnTo>
                  <a:lnTo>
                    <a:pt x="846" y="1512"/>
                  </a:lnTo>
                  <a:lnTo>
                    <a:pt x="513" y="1935"/>
                  </a:lnTo>
                  <a:lnTo>
                    <a:pt x="711" y="1404"/>
                  </a:lnTo>
                  <a:lnTo>
                    <a:pt x="225" y="1539"/>
                  </a:lnTo>
                  <a:lnTo>
                    <a:pt x="612" y="1278"/>
                  </a:lnTo>
                  <a:lnTo>
                    <a:pt x="0" y="1161"/>
                  </a:lnTo>
                  <a:lnTo>
                    <a:pt x="549" y="1026"/>
                  </a:lnTo>
                  <a:lnTo>
                    <a:pt x="171" y="621"/>
                  </a:lnTo>
                  <a:lnTo>
                    <a:pt x="684" y="864"/>
                  </a:lnTo>
                  <a:lnTo>
                    <a:pt x="450" y="225"/>
                  </a:lnTo>
                  <a:lnTo>
                    <a:pt x="756" y="7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Oval 6"/>
            <p:cNvSpPr>
              <a:spLocks noChangeAspect="1" noChangeArrowheads="1"/>
            </p:cNvSpPr>
            <p:nvPr/>
          </p:nvSpPr>
          <p:spPr bwMode="auto">
            <a:xfrm>
              <a:off x="999" y="2403"/>
              <a:ext cx="864" cy="864"/>
            </a:xfrm>
            <a:prstGeom prst="ellipse">
              <a:avLst/>
            </a:prstGeom>
            <a:gradFill rotWithShape="1">
              <a:gsLst>
                <a:gs pos="0">
                  <a:srgbClr val="FFFF99"/>
                </a:gs>
                <a:gs pos="100000">
                  <a:srgbClr val="FFFF00"/>
                </a:gs>
              </a:gsLst>
              <a:path path="shape">
                <a:fillToRect l="50000" t="50000" r="50000" b="50000"/>
              </a:path>
            </a:gradFill>
            <a:ln w="9525">
              <a:solidFill>
                <a:srgbClr val="FFFF00"/>
              </a:solidFill>
              <a:round/>
              <a:headEnd/>
              <a:tailEnd/>
            </a:ln>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grpSp>
      <p:pic>
        <p:nvPicPr>
          <p:cNvPr id="10245" name="Picture 7" descr="NPole90Tran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475" y="3248025"/>
            <a:ext cx="69532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8" name="Oval 8"/>
          <p:cNvSpPr>
            <a:spLocks noChangeArrowheads="1"/>
          </p:cNvSpPr>
          <p:nvPr/>
        </p:nvSpPr>
        <p:spPr bwMode="auto">
          <a:xfrm>
            <a:off x="-1446213" y="-1433513"/>
            <a:ext cx="10055226" cy="10055226"/>
          </a:xfrm>
          <a:prstGeom prst="ellipse">
            <a:avLst/>
          </a:prstGeom>
          <a:noFill/>
          <a:ln w="1905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eaLnBrk="1" hangingPunct="1">
              <a:spcBef>
                <a:spcPct val="0"/>
              </a:spcBef>
              <a:buFontTx/>
              <a:buNone/>
            </a:pPr>
            <a:endParaRPr lang="en-US" altLang="en-US" sz="2400">
              <a:solidFill>
                <a:schemeClr val="tx1"/>
              </a:solidFill>
              <a:latin typeface="Times New Roman" pitchFamily="18" charset="0"/>
            </a:endParaRPr>
          </a:p>
        </p:txBody>
      </p:sp>
      <p:sp>
        <p:nvSpPr>
          <p:cNvPr id="261130" name="Line 10"/>
          <p:cNvSpPr>
            <a:spLocks noChangeShapeType="1"/>
          </p:cNvSpPr>
          <p:nvPr/>
        </p:nvSpPr>
        <p:spPr bwMode="auto">
          <a:xfrm>
            <a:off x="3660775" y="3586163"/>
            <a:ext cx="4840288" cy="17462"/>
          </a:xfrm>
          <a:prstGeom prst="line">
            <a:avLst/>
          </a:prstGeom>
          <a:noFill/>
          <a:ln w="31750">
            <a:solidFill>
              <a:srgbClr val="FFFF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261131" name="Text Box 11"/>
          <p:cNvSpPr txBox="1">
            <a:spLocks noChangeArrowheads="1"/>
          </p:cNvSpPr>
          <p:nvPr/>
        </p:nvSpPr>
        <p:spPr bwMode="auto">
          <a:xfrm>
            <a:off x="3714750" y="2955925"/>
            <a:ext cx="4572000" cy="58420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3200">
                <a:solidFill>
                  <a:srgbClr val="FFFF00"/>
                </a:solidFill>
                <a:latin typeface="Comic Sans MS" pitchFamily="66" charset="0"/>
              </a:rPr>
              <a:t>r</a:t>
            </a:r>
            <a:r>
              <a:rPr lang="en-US" altLang="en-US" sz="3200" baseline="-25000">
                <a:solidFill>
                  <a:srgbClr val="FFFF00"/>
                </a:solidFill>
                <a:latin typeface="Comic Sans MS" pitchFamily="66" charset="0"/>
              </a:rPr>
              <a:t>Sol</a:t>
            </a:r>
            <a:r>
              <a:rPr lang="en-US" altLang="en-US" sz="3200">
                <a:solidFill>
                  <a:srgbClr val="FFFF00"/>
                </a:solidFill>
                <a:latin typeface="Comic Sans MS" pitchFamily="66" charset="0"/>
              </a:rPr>
              <a:t> = 93 million miles </a:t>
            </a:r>
          </a:p>
        </p:txBody>
      </p:sp>
      <p:sp>
        <p:nvSpPr>
          <p:cNvPr id="261133" name="Rectangle 13"/>
          <p:cNvSpPr>
            <a:spLocks noChangeArrowheads="1"/>
          </p:cNvSpPr>
          <p:nvPr/>
        </p:nvSpPr>
        <p:spPr bwMode="auto">
          <a:xfrm>
            <a:off x="227013" y="3822700"/>
            <a:ext cx="7585075" cy="56515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spcBef>
                <a:spcPct val="20000"/>
              </a:spcBef>
              <a:buFont typeface="Webdings" pitchFamily="18" charset="2"/>
              <a:buChar char="þ"/>
            </a:pPr>
            <a:r>
              <a:rPr lang="en-US" altLang="en-US" sz="2800" dirty="0">
                <a:solidFill>
                  <a:srgbClr val="FFFF00"/>
                </a:solidFill>
                <a:latin typeface="Comic Sans MS" pitchFamily="66" charset="0"/>
              </a:rPr>
              <a:t> Energy falling on </a:t>
            </a:r>
            <a:r>
              <a:rPr lang="en-US" altLang="en-US" sz="2800" dirty="0" smtClean="0">
                <a:solidFill>
                  <a:srgbClr val="FFFF00"/>
                </a:solidFill>
                <a:latin typeface="Comic Sans MS" pitchFamily="66" charset="0"/>
              </a:rPr>
              <a:t>entire Earth</a:t>
            </a:r>
            <a:endParaRPr lang="en-US" altLang="en-US" sz="2800" dirty="0">
              <a:solidFill>
                <a:srgbClr val="FFFF00"/>
              </a:solidFill>
              <a:latin typeface="Comic Sans MS" pitchFamily="66" charset="0"/>
            </a:endParaRPr>
          </a:p>
        </p:txBody>
      </p:sp>
      <p:sp>
        <p:nvSpPr>
          <p:cNvPr id="14" name="Text Box 11"/>
          <p:cNvSpPr txBox="1">
            <a:spLocks noChangeArrowheads="1"/>
          </p:cNvSpPr>
          <p:nvPr/>
        </p:nvSpPr>
        <p:spPr bwMode="auto">
          <a:xfrm>
            <a:off x="1200150" y="4359275"/>
            <a:ext cx="6496049" cy="523220"/>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2800" dirty="0" smtClean="0">
                <a:solidFill>
                  <a:srgbClr val="FFFF00"/>
                </a:solidFill>
              </a:rPr>
              <a:t>= </a:t>
            </a:r>
            <a:r>
              <a:rPr lang="en-US" altLang="en-US" sz="2800" dirty="0">
                <a:solidFill>
                  <a:srgbClr val="FFFF00"/>
                </a:solidFill>
              </a:rPr>
              <a:t>0.0000005% of </a:t>
            </a:r>
            <a:r>
              <a:rPr lang="en-US" altLang="en-US" sz="2800" dirty="0" smtClean="0">
                <a:solidFill>
                  <a:srgbClr val="FFFF00"/>
                </a:solidFill>
              </a:rPr>
              <a:t>what Sun emits!</a:t>
            </a:r>
            <a:endParaRPr lang="en-US" altLang="en-US" sz="2800" dirty="0">
              <a:solidFill>
                <a:srgbClr val="FFFF00"/>
              </a:solidFill>
            </a:endParaRPr>
          </a:p>
        </p:txBody>
      </p:sp>
      <p:sp>
        <p:nvSpPr>
          <p:cNvPr id="16" name="Text Box 11"/>
          <p:cNvSpPr txBox="1">
            <a:spLocks noChangeArrowheads="1"/>
          </p:cNvSpPr>
          <p:nvPr/>
        </p:nvSpPr>
        <p:spPr bwMode="auto">
          <a:xfrm>
            <a:off x="542926" y="4968875"/>
            <a:ext cx="6496049" cy="1323439"/>
          </a:xfrm>
          <a:prstGeom prst="rect">
            <a:avLst/>
          </a:prstGeom>
          <a:noFill/>
          <a:ln>
            <a:noFill/>
          </a:ln>
          <a:effectLst>
            <a:outerShdw dist="25401" dir="81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2" pitchFamily="18" charset="2"/>
              <a:defRPr sz="3200">
                <a:solidFill>
                  <a:schemeClr val="tx2"/>
                </a:solidFill>
                <a:latin typeface="Comic Sans MS" pitchFamily="66" charset="0"/>
              </a:defRPr>
            </a:lvl1pPr>
            <a:lvl2pPr marL="742950" indent="-285750" eaLnBrk="0" hangingPunct="0">
              <a:spcBef>
                <a:spcPct val="20000"/>
              </a:spcBef>
              <a:buFont typeface="Wingdings" pitchFamily="2" charset="2"/>
              <a:buChar char="¶"/>
              <a:defRPr sz="2800">
                <a:solidFill>
                  <a:schemeClr val="tx2"/>
                </a:solidFill>
                <a:latin typeface="Comic Sans MS" pitchFamily="66" charset="0"/>
              </a:defRPr>
            </a:lvl2pPr>
            <a:lvl3pPr marL="1143000" indent="-228600" eaLnBrk="0" hangingPunct="0">
              <a:spcBef>
                <a:spcPct val="20000"/>
              </a:spcBef>
              <a:buFont typeface="Webdings" pitchFamily="18" charset="2"/>
              <a:buChar char="þ"/>
              <a:defRPr sz="2400">
                <a:solidFill>
                  <a:schemeClr val="tx2"/>
                </a:solidFill>
                <a:latin typeface="Comic Sans MS" pitchFamily="66" charset="0"/>
              </a:defRPr>
            </a:lvl3pPr>
            <a:lvl4pPr marL="1600200" indent="-228600" eaLnBrk="0" hangingPunct="0">
              <a:spcBef>
                <a:spcPct val="20000"/>
              </a:spcBef>
              <a:buFont typeface="Ann's Astro Flared" pitchFamily="2" charset="0"/>
              <a:buChar char="o"/>
              <a:defRPr sz="2000">
                <a:solidFill>
                  <a:schemeClr val="tx2"/>
                </a:solidFill>
                <a:latin typeface="Comic Sans MS" pitchFamily="66" charset="0"/>
              </a:defRPr>
            </a:lvl4pPr>
            <a:lvl5pPr marL="2057400" indent="-228600" eaLnBrk="0" hangingPunct="0">
              <a:spcBef>
                <a:spcPct val="20000"/>
              </a:spcBef>
              <a:buFont typeface="Ann's Astro Flared" pitchFamily="2" charset="0"/>
              <a:buChar char="+"/>
              <a:defRPr sz="2000">
                <a:solidFill>
                  <a:schemeClr val="tx2"/>
                </a:solidFill>
                <a:latin typeface="Comic Sans MS" pitchFamily="66" charset="0"/>
              </a:defRPr>
            </a:lvl5pPr>
            <a:lvl6pPr marL="25146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6pPr>
            <a:lvl7pPr marL="29718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7pPr>
            <a:lvl8pPr marL="34290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8pPr>
            <a:lvl9pPr marL="3886200" indent="-228600" eaLnBrk="0" fontAlgn="base" hangingPunct="0">
              <a:spcBef>
                <a:spcPct val="20000"/>
              </a:spcBef>
              <a:spcAft>
                <a:spcPct val="0"/>
              </a:spcAft>
              <a:buFont typeface="Ann's Astro Flared" pitchFamily="2" charset="0"/>
              <a:buChar char="+"/>
              <a:defRPr sz="2000">
                <a:solidFill>
                  <a:schemeClr val="tx2"/>
                </a:solidFill>
                <a:latin typeface="Comic Sans MS" pitchFamily="66" charset="0"/>
              </a:defRPr>
            </a:lvl9pPr>
          </a:lstStyle>
          <a:p>
            <a:pPr algn="ctr" eaLnBrk="1" hangingPunct="1">
              <a:spcBef>
                <a:spcPct val="50000"/>
              </a:spcBef>
              <a:buFontTx/>
              <a:buNone/>
            </a:pPr>
            <a:r>
              <a:rPr lang="en-US" altLang="en-US" sz="4000" dirty="0" smtClean="0">
                <a:solidFill>
                  <a:schemeClr val="tx1"/>
                </a:solidFill>
              </a:rPr>
              <a:t>5 10-millionths of Sun’s Energy powers Earth!</a:t>
            </a:r>
            <a:endParaRPr lang="en-US" altLang="en-US"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1128"/>
                                        </p:tgtEl>
                                        <p:attrNameLst>
                                          <p:attrName>style.visibility</p:attrName>
                                        </p:attrNameLst>
                                      </p:cBhvr>
                                      <p:to>
                                        <p:strVal val="visible"/>
                                      </p:to>
                                    </p:set>
                                    <p:anim calcmode="lin" valueType="num">
                                      <p:cBhvr>
                                        <p:cTn id="7" dur="5000" fill="hold"/>
                                        <p:tgtEl>
                                          <p:spTgt spid="261128"/>
                                        </p:tgtEl>
                                        <p:attrNameLst>
                                          <p:attrName>ppt_w</p:attrName>
                                        </p:attrNameLst>
                                      </p:cBhvr>
                                      <p:tavLst>
                                        <p:tav tm="0">
                                          <p:val>
                                            <p:fltVal val="0"/>
                                          </p:val>
                                        </p:tav>
                                        <p:tav tm="100000">
                                          <p:val>
                                            <p:strVal val="#ppt_w"/>
                                          </p:val>
                                        </p:tav>
                                      </p:tavLst>
                                    </p:anim>
                                    <p:anim calcmode="lin" valueType="num">
                                      <p:cBhvr>
                                        <p:cTn id="8" dur="5000" fill="hold"/>
                                        <p:tgtEl>
                                          <p:spTgt spid="2611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0"/>
                            </p:stCondLst>
                            <p:childTnLst>
                              <p:par>
                                <p:cTn id="10" presetID="22" presetClass="entr" presetSubtype="4" fill="hold" grpId="0" nodeType="afterEffect">
                                  <p:stCondLst>
                                    <p:cond delay="0"/>
                                  </p:stCondLst>
                                  <p:childTnLst>
                                    <p:set>
                                      <p:cBhvr>
                                        <p:cTn id="11" dur="1" fill="hold">
                                          <p:stCondLst>
                                            <p:cond delay="0"/>
                                          </p:stCondLst>
                                        </p:cTn>
                                        <p:tgtEl>
                                          <p:spTgt spid="261130"/>
                                        </p:tgtEl>
                                        <p:attrNameLst>
                                          <p:attrName>style.visibility</p:attrName>
                                        </p:attrNameLst>
                                      </p:cBhvr>
                                      <p:to>
                                        <p:strVal val="visible"/>
                                      </p:to>
                                    </p:set>
                                    <p:animEffect transition="in" filter="wipe(down)">
                                      <p:cBhvr>
                                        <p:cTn id="12" dur="500"/>
                                        <p:tgtEl>
                                          <p:spTgt spid="261130"/>
                                        </p:tgtEl>
                                      </p:cBhvr>
                                    </p:animEffect>
                                  </p:childTnLst>
                                </p:cTn>
                              </p:par>
                            </p:childTnLst>
                          </p:cTn>
                        </p:par>
                        <p:par>
                          <p:cTn id="13" fill="hold" nodeType="afterGroup">
                            <p:stCondLst>
                              <p:cond delay="5500"/>
                            </p:stCondLst>
                            <p:childTnLst>
                              <p:par>
                                <p:cTn id="14" presetID="10" presetClass="entr" presetSubtype="0" fill="hold" grpId="0" nodeType="afterEffect">
                                  <p:stCondLst>
                                    <p:cond delay="0"/>
                                  </p:stCondLst>
                                  <p:childTnLst>
                                    <p:set>
                                      <p:cBhvr>
                                        <p:cTn id="15" dur="1" fill="hold">
                                          <p:stCondLst>
                                            <p:cond delay="0"/>
                                          </p:stCondLst>
                                        </p:cTn>
                                        <p:tgtEl>
                                          <p:spTgt spid="261131"/>
                                        </p:tgtEl>
                                        <p:attrNameLst>
                                          <p:attrName>style.visibility</p:attrName>
                                        </p:attrNameLst>
                                      </p:cBhvr>
                                      <p:to>
                                        <p:strVal val="visible"/>
                                      </p:to>
                                    </p:set>
                                    <p:animEffect transition="in" filter="fade">
                                      <p:cBhvr>
                                        <p:cTn id="16" dur="2000"/>
                                        <p:tgtEl>
                                          <p:spTgt spid="2611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1133"/>
                                        </p:tgtEl>
                                        <p:attrNameLst>
                                          <p:attrName>style.visibility</p:attrName>
                                        </p:attrNameLst>
                                      </p:cBhvr>
                                      <p:to>
                                        <p:strVal val="visible"/>
                                      </p:to>
                                    </p:set>
                                  </p:childTnLst>
                                </p:cTn>
                              </p:par>
                            </p:childTnLst>
                          </p:cTn>
                        </p:par>
                        <p:par>
                          <p:cTn id="21" fill="hold" nodeType="withGroup">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fltVal val="0.5"/>
                                          </p:val>
                                        </p:tav>
                                        <p:tav tm="100000">
                                          <p:val>
                                            <p:strVal val="#ppt_x"/>
                                          </p:val>
                                        </p:tav>
                                      </p:tavLst>
                                    </p:anim>
                                    <p:anim calcmode="lin" valueType="num">
                                      <p:cBhvr>
                                        <p:cTn id="33"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8" grpId="0" animBg="1"/>
      <p:bldP spid="261130" grpId="0" animBg="1"/>
      <p:bldP spid="261131" grpId="0"/>
      <p:bldP spid="261133" grpId="0"/>
      <p:bldP spid="14" grpId="0"/>
      <p:bldP spid="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3303</TotalTime>
  <Words>1521</Words>
  <Application>Microsoft Office PowerPoint</Application>
  <PresentationFormat>On-screen Show (4:3)</PresentationFormat>
  <Paragraphs>263</Paragraphs>
  <Slides>41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Default Design</vt:lpstr>
      <vt:lpstr>1_Default Design</vt:lpstr>
      <vt:lpstr>Equation</vt:lpstr>
      <vt:lpstr>Sunlight, Starlight &amp; Grace</vt:lpstr>
      <vt:lpstr>Starlight and Grace</vt:lpstr>
      <vt:lpstr>Seeing the Light</vt:lpstr>
      <vt:lpstr>Source of the Light</vt:lpstr>
      <vt:lpstr>Fusion Releases Energy</vt:lpstr>
      <vt:lpstr>Energy Of Fusion: Star Power</vt:lpstr>
      <vt:lpstr>Energy Of Fusion: Bring it Home</vt:lpstr>
      <vt:lpstr>Energy Of Fusion: Power of Sol</vt:lpstr>
      <vt:lpstr>Abundance of Sol’s Energy</vt:lpstr>
      <vt:lpstr>God’s Love is as                     Abundant as Sunlight</vt:lpstr>
      <vt:lpstr>The Breadth Of The Spectrum</vt:lpstr>
      <vt:lpstr>The EM* Spectrum</vt:lpstr>
      <vt:lpstr>Timeline Of Observatories</vt:lpstr>
      <vt:lpstr>The Visible Sky</vt:lpstr>
      <vt:lpstr>The Infrared Sky</vt:lpstr>
      <vt:lpstr>The Radio Sky</vt:lpstr>
      <vt:lpstr>The Microwave Sky</vt:lpstr>
      <vt:lpstr>The X-Ray Sky</vt:lpstr>
      <vt:lpstr>The -Ray Sky</vt:lpstr>
      <vt:lpstr>The Breadth of God’s Grace</vt:lpstr>
      <vt:lpstr>The Depth Of The Spectrum</vt:lpstr>
      <vt:lpstr>Spectral Lines</vt:lpstr>
      <vt:lpstr>Spectra Of The Stars</vt:lpstr>
      <vt:lpstr>Spectra Of The Stars</vt:lpstr>
      <vt:lpstr>Spectra Of The Stars</vt:lpstr>
      <vt:lpstr>Spectra Of The Stars</vt:lpstr>
      <vt:lpstr>Thuban:  Draconis</vt:lpstr>
      <vt:lpstr>Thuban:  Draconis</vt:lpstr>
      <vt:lpstr>Spectra Of The Stars</vt:lpstr>
      <vt:lpstr>Doppler Shift</vt:lpstr>
      <vt:lpstr>Doppler Shift</vt:lpstr>
      <vt:lpstr>Spectral Lines</vt:lpstr>
      <vt:lpstr>Spectra Of The Galaxies</vt:lpstr>
      <vt:lpstr>Spectra Of The Galaxies</vt:lpstr>
      <vt:lpstr>Spectra Of The Galaxies</vt:lpstr>
      <vt:lpstr>Galaxy Rotation Speeds</vt:lpstr>
      <vt:lpstr>Galaxy Rotation Speeds</vt:lpstr>
      <vt:lpstr>Galaxy Rotation Speeds</vt:lpstr>
      <vt:lpstr>The Gift Of Starlight</vt:lpstr>
      <vt:lpstr>God’s Gift Of Love</vt:lpstr>
      <vt:lpstr>God’s Gifts of Grace</vt:lpstr>
    </vt:vector>
  </TitlesOfParts>
  <Company>Vatican Observatory Research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Universe</dc:title>
  <dc:creator>Aileen A. O'Donoghue</dc:creator>
  <cp:lastModifiedBy>AOD</cp:lastModifiedBy>
  <cp:revision>216</cp:revision>
  <dcterms:created xsi:type="dcterms:W3CDTF">2002-04-30T04:09:20Z</dcterms:created>
  <dcterms:modified xsi:type="dcterms:W3CDTF">2019-07-09T17:45:16Z</dcterms:modified>
</cp:coreProperties>
</file>