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46"/>
  </p:handoutMasterIdLst>
  <p:sldIdLst>
    <p:sldId id="256" r:id="rId3"/>
    <p:sldId id="310" r:id="rId4"/>
    <p:sldId id="270" r:id="rId5"/>
    <p:sldId id="265" r:id="rId6"/>
    <p:sldId id="303" r:id="rId7"/>
    <p:sldId id="305" r:id="rId8"/>
    <p:sldId id="306" r:id="rId9"/>
    <p:sldId id="259" r:id="rId10"/>
    <p:sldId id="268" r:id="rId11"/>
    <p:sldId id="269" r:id="rId12"/>
    <p:sldId id="260" r:id="rId13"/>
    <p:sldId id="311" r:id="rId14"/>
    <p:sldId id="312" r:id="rId15"/>
    <p:sldId id="263" r:id="rId16"/>
    <p:sldId id="266" r:id="rId17"/>
    <p:sldId id="281" r:id="rId18"/>
    <p:sldId id="258" r:id="rId19"/>
    <p:sldId id="301" r:id="rId20"/>
    <p:sldId id="295" r:id="rId21"/>
    <p:sldId id="272" r:id="rId22"/>
    <p:sldId id="273" r:id="rId23"/>
    <p:sldId id="261" r:id="rId24"/>
    <p:sldId id="274" r:id="rId25"/>
    <p:sldId id="275" r:id="rId26"/>
    <p:sldId id="257" r:id="rId27"/>
    <p:sldId id="276" r:id="rId28"/>
    <p:sldId id="282" r:id="rId29"/>
    <p:sldId id="279" r:id="rId30"/>
    <p:sldId id="285" r:id="rId31"/>
    <p:sldId id="277" r:id="rId32"/>
    <p:sldId id="278" r:id="rId33"/>
    <p:sldId id="291" r:id="rId34"/>
    <p:sldId id="297" r:id="rId35"/>
    <p:sldId id="287" r:id="rId36"/>
    <p:sldId id="298" r:id="rId37"/>
    <p:sldId id="296" r:id="rId38"/>
    <p:sldId id="292" r:id="rId39"/>
    <p:sldId id="293" r:id="rId40"/>
    <p:sldId id="280" r:id="rId41"/>
    <p:sldId id="300" r:id="rId42"/>
    <p:sldId id="284" r:id="rId43"/>
    <p:sldId id="288" r:id="rId44"/>
    <p:sldId id="286" r:id="rId45"/>
  </p:sldIdLst>
  <p:sldSz cx="9144000" cy="6858000" type="screen4x3"/>
  <p:notesSz cx="9144000" cy="6858000"/>
  <p:defaultTextStyle>
    <a:defPPr>
      <a:defRPr lang="en-US"/>
    </a:defPPr>
    <a:lvl1pPr algn="ctr" rtl="0" fontAlgn="base">
      <a:spcBef>
        <a:spcPct val="50000"/>
      </a:spcBef>
      <a:spcAft>
        <a:spcPct val="0"/>
      </a:spcAft>
      <a:defRPr sz="2800" kern="1200">
        <a:solidFill>
          <a:srgbClr val="FFFF00"/>
        </a:solidFill>
        <a:latin typeface="Times New Roman" pitchFamily="18" charset="0"/>
        <a:ea typeface="+mn-ea"/>
        <a:cs typeface="+mn-cs"/>
      </a:defRPr>
    </a:lvl1pPr>
    <a:lvl2pPr marL="457200" algn="ctr" rtl="0" fontAlgn="base">
      <a:spcBef>
        <a:spcPct val="50000"/>
      </a:spcBef>
      <a:spcAft>
        <a:spcPct val="0"/>
      </a:spcAft>
      <a:defRPr sz="2800" kern="1200">
        <a:solidFill>
          <a:srgbClr val="FFFF00"/>
        </a:solidFill>
        <a:latin typeface="Times New Roman" pitchFamily="18" charset="0"/>
        <a:ea typeface="+mn-ea"/>
        <a:cs typeface="+mn-cs"/>
      </a:defRPr>
    </a:lvl2pPr>
    <a:lvl3pPr marL="914400" algn="ctr" rtl="0" fontAlgn="base">
      <a:spcBef>
        <a:spcPct val="50000"/>
      </a:spcBef>
      <a:spcAft>
        <a:spcPct val="0"/>
      </a:spcAft>
      <a:defRPr sz="2800" kern="1200">
        <a:solidFill>
          <a:srgbClr val="FFFF00"/>
        </a:solidFill>
        <a:latin typeface="Times New Roman" pitchFamily="18" charset="0"/>
        <a:ea typeface="+mn-ea"/>
        <a:cs typeface="+mn-cs"/>
      </a:defRPr>
    </a:lvl3pPr>
    <a:lvl4pPr marL="1371600" algn="ctr" rtl="0" fontAlgn="base">
      <a:spcBef>
        <a:spcPct val="50000"/>
      </a:spcBef>
      <a:spcAft>
        <a:spcPct val="0"/>
      </a:spcAft>
      <a:defRPr sz="2800" kern="1200">
        <a:solidFill>
          <a:srgbClr val="FFFF00"/>
        </a:solidFill>
        <a:latin typeface="Times New Roman" pitchFamily="18" charset="0"/>
        <a:ea typeface="+mn-ea"/>
        <a:cs typeface="+mn-cs"/>
      </a:defRPr>
    </a:lvl4pPr>
    <a:lvl5pPr marL="1828800" algn="ctr" rtl="0" fontAlgn="base">
      <a:spcBef>
        <a:spcPct val="50000"/>
      </a:spcBef>
      <a:spcAft>
        <a:spcPct val="0"/>
      </a:spcAft>
      <a:defRPr sz="2800" kern="1200">
        <a:solidFill>
          <a:srgbClr val="FFFF00"/>
        </a:solidFill>
        <a:latin typeface="Times New Roman" pitchFamily="18" charset="0"/>
        <a:ea typeface="+mn-ea"/>
        <a:cs typeface="+mn-cs"/>
      </a:defRPr>
    </a:lvl5pPr>
    <a:lvl6pPr marL="2286000" algn="l" defTabSz="914400" rtl="0" eaLnBrk="1" latinLnBrk="0" hangingPunct="1">
      <a:defRPr sz="2800" kern="1200">
        <a:solidFill>
          <a:srgbClr val="FFFF00"/>
        </a:solidFill>
        <a:latin typeface="Times New Roman" pitchFamily="18" charset="0"/>
        <a:ea typeface="+mn-ea"/>
        <a:cs typeface="+mn-cs"/>
      </a:defRPr>
    </a:lvl6pPr>
    <a:lvl7pPr marL="2743200" algn="l" defTabSz="914400" rtl="0" eaLnBrk="1" latinLnBrk="0" hangingPunct="1">
      <a:defRPr sz="2800" kern="1200">
        <a:solidFill>
          <a:srgbClr val="FFFF00"/>
        </a:solidFill>
        <a:latin typeface="Times New Roman" pitchFamily="18" charset="0"/>
        <a:ea typeface="+mn-ea"/>
        <a:cs typeface="+mn-cs"/>
      </a:defRPr>
    </a:lvl7pPr>
    <a:lvl8pPr marL="3200400" algn="l" defTabSz="914400" rtl="0" eaLnBrk="1" latinLnBrk="0" hangingPunct="1">
      <a:defRPr sz="2800" kern="1200">
        <a:solidFill>
          <a:srgbClr val="FFFF00"/>
        </a:solidFill>
        <a:latin typeface="Times New Roman" pitchFamily="18" charset="0"/>
        <a:ea typeface="+mn-ea"/>
        <a:cs typeface="+mn-cs"/>
      </a:defRPr>
    </a:lvl8pPr>
    <a:lvl9pPr marL="3657600" algn="l" defTabSz="914400" rtl="0" eaLnBrk="1" latinLnBrk="0" hangingPunct="1">
      <a:defRPr sz="2800"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8000"/>
    <a:srgbClr val="006600"/>
    <a:srgbClr val="FFFF00"/>
    <a:srgbClr val="CCECFF"/>
    <a:srgbClr val="003300"/>
    <a:srgbClr val="CCFF33"/>
    <a:srgbClr val="CCCC00"/>
    <a:srgbClr val="FF898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685" autoAdjust="0"/>
  </p:normalViewPr>
  <p:slideViewPr>
    <p:cSldViewPr snapToGrid="0">
      <p:cViewPr varScale="1">
        <p:scale>
          <a:sx n="68" d="100"/>
          <a:sy n="68" d="100"/>
        </p:scale>
        <p:origin x="-9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45059" name="Rectangle 3"/>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5060" name="Rectangle 4"/>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45061" name="Rectangle 5"/>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0CB0CF5-E38A-49D8-8E22-6719465AFBDC}" type="slidenum">
              <a:rPr lang="en-US" altLang="en-US"/>
              <a:pPr/>
              <a:t>‹#›</a:t>
            </a:fld>
            <a:endParaRPr lang="en-US" altLang="en-US"/>
          </a:p>
        </p:txBody>
      </p:sp>
    </p:spTree>
    <p:extLst>
      <p:ext uri="{BB962C8B-B14F-4D97-AF65-F5344CB8AC3E}">
        <p14:creationId xmlns:p14="http://schemas.microsoft.com/office/powerpoint/2010/main" val="25804499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523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42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42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7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32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98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237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192213"/>
            <a:ext cx="4148138" cy="524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92213"/>
            <a:ext cx="4149725" cy="524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36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19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121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65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20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400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76288"/>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46075" y="1192213"/>
            <a:ext cx="8450263" cy="5249862"/>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000">
          <a:solidFill>
            <a:srgbClr val="FFFF00"/>
          </a:solidFill>
          <a:latin typeface="+mj-lt"/>
          <a:ea typeface="+mj-ea"/>
          <a:cs typeface="+mj-cs"/>
        </a:defRPr>
      </a:lvl1pPr>
      <a:lvl2pPr algn="ctr" rtl="0" fontAlgn="base">
        <a:spcBef>
          <a:spcPct val="0"/>
        </a:spcBef>
        <a:spcAft>
          <a:spcPct val="0"/>
        </a:spcAft>
        <a:defRPr sz="4000">
          <a:solidFill>
            <a:srgbClr val="FFFF00"/>
          </a:solidFill>
          <a:latin typeface="Comic Sans MS" pitchFamily="66" charset="0"/>
        </a:defRPr>
      </a:lvl2pPr>
      <a:lvl3pPr algn="ctr" rtl="0" fontAlgn="base">
        <a:spcBef>
          <a:spcPct val="0"/>
        </a:spcBef>
        <a:spcAft>
          <a:spcPct val="0"/>
        </a:spcAft>
        <a:defRPr sz="4000">
          <a:solidFill>
            <a:srgbClr val="FFFF00"/>
          </a:solidFill>
          <a:latin typeface="Comic Sans MS" pitchFamily="66" charset="0"/>
        </a:defRPr>
      </a:lvl3pPr>
      <a:lvl4pPr algn="ctr" rtl="0" fontAlgn="base">
        <a:spcBef>
          <a:spcPct val="0"/>
        </a:spcBef>
        <a:spcAft>
          <a:spcPct val="0"/>
        </a:spcAft>
        <a:defRPr sz="4000">
          <a:solidFill>
            <a:srgbClr val="FFFF00"/>
          </a:solidFill>
          <a:latin typeface="Comic Sans MS" pitchFamily="66" charset="0"/>
        </a:defRPr>
      </a:lvl4pPr>
      <a:lvl5pPr algn="ctr" rtl="0" fontAlgn="base">
        <a:spcBef>
          <a:spcPct val="0"/>
        </a:spcBef>
        <a:spcAft>
          <a:spcPct val="0"/>
        </a:spcAft>
        <a:defRPr sz="4000">
          <a:solidFill>
            <a:srgbClr val="FFFF00"/>
          </a:solidFill>
          <a:latin typeface="Comic Sans MS" pitchFamily="66" charset="0"/>
        </a:defRPr>
      </a:lvl5pPr>
      <a:lvl6pPr marL="457200" algn="ctr" rtl="0" fontAlgn="base">
        <a:spcBef>
          <a:spcPct val="0"/>
        </a:spcBef>
        <a:spcAft>
          <a:spcPct val="0"/>
        </a:spcAft>
        <a:defRPr sz="4000">
          <a:solidFill>
            <a:srgbClr val="FFFF00"/>
          </a:solidFill>
          <a:latin typeface="Comic Sans MS" pitchFamily="66" charset="0"/>
        </a:defRPr>
      </a:lvl6pPr>
      <a:lvl7pPr marL="914400" algn="ctr" rtl="0" fontAlgn="base">
        <a:spcBef>
          <a:spcPct val="0"/>
        </a:spcBef>
        <a:spcAft>
          <a:spcPct val="0"/>
        </a:spcAft>
        <a:defRPr sz="4000">
          <a:solidFill>
            <a:srgbClr val="FFFF00"/>
          </a:solidFill>
          <a:latin typeface="Comic Sans MS" pitchFamily="66" charset="0"/>
        </a:defRPr>
      </a:lvl7pPr>
      <a:lvl8pPr marL="1371600" algn="ctr" rtl="0" fontAlgn="base">
        <a:spcBef>
          <a:spcPct val="0"/>
        </a:spcBef>
        <a:spcAft>
          <a:spcPct val="0"/>
        </a:spcAft>
        <a:defRPr sz="4000">
          <a:solidFill>
            <a:srgbClr val="FFFF00"/>
          </a:solidFill>
          <a:latin typeface="Comic Sans MS" pitchFamily="66" charset="0"/>
        </a:defRPr>
      </a:lvl8pPr>
      <a:lvl9pPr marL="1828800" algn="ctr" rtl="0" fontAlgn="base">
        <a:spcBef>
          <a:spcPct val="0"/>
        </a:spcBef>
        <a:spcAft>
          <a:spcPct val="0"/>
        </a:spcAft>
        <a:defRPr sz="4000">
          <a:solidFill>
            <a:srgbClr val="FFFF00"/>
          </a:solidFill>
          <a:latin typeface="Comic Sans MS" pitchFamily="66" charset="0"/>
        </a:defRPr>
      </a:lvl9pPr>
    </p:titleStyle>
    <p:bodyStyle>
      <a:lvl1pPr marL="342900" indent="-342900" algn="l" rtl="0" fontAlgn="base">
        <a:spcBef>
          <a:spcPct val="20000"/>
        </a:spcBef>
        <a:spcAft>
          <a:spcPct val="0"/>
        </a:spcAft>
        <a:defRPr sz="3600">
          <a:solidFill>
            <a:srgbClr val="FFFF00"/>
          </a:solidFill>
          <a:latin typeface="+mn-lt"/>
          <a:ea typeface="+mn-ea"/>
          <a:cs typeface="+mn-cs"/>
        </a:defRPr>
      </a:lvl1pPr>
      <a:lvl2pPr marL="742950" indent="-285750" algn="l" rtl="0" fontAlgn="base">
        <a:spcBef>
          <a:spcPct val="20000"/>
        </a:spcBef>
        <a:spcAft>
          <a:spcPct val="0"/>
        </a:spcAft>
        <a:buFont typeface="Webdings" pitchFamily="18" charset="2"/>
        <a:buChar char="ÿ"/>
        <a:defRPr sz="3400">
          <a:solidFill>
            <a:srgbClr val="FFFF00"/>
          </a:solidFill>
          <a:latin typeface="+mn-lt"/>
        </a:defRPr>
      </a:lvl2pPr>
      <a:lvl3pPr marL="1143000" indent="-228600" algn="l" rtl="0" fontAlgn="base">
        <a:spcBef>
          <a:spcPct val="20000"/>
        </a:spcBef>
        <a:spcAft>
          <a:spcPct val="0"/>
        </a:spcAft>
        <a:buFont typeface="Webdings" pitchFamily="18" charset="2"/>
        <a:buChar char="õ"/>
        <a:defRPr sz="3200">
          <a:solidFill>
            <a:srgbClr val="FFFF00"/>
          </a:solidFill>
          <a:latin typeface="+mn-lt"/>
        </a:defRPr>
      </a:lvl3pPr>
      <a:lvl4pPr marL="1600200" indent="-228600" algn="l" rtl="0" fontAlgn="base">
        <a:spcBef>
          <a:spcPct val="20000"/>
        </a:spcBef>
        <a:spcAft>
          <a:spcPct val="0"/>
        </a:spcAft>
        <a:buFont typeface="Webdings" pitchFamily="18" charset="2"/>
        <a:buChar char="ö"/>
        <a:defRPr sz="2800" b="1">
          <a:solidFill>
            <a:srgbClr val="FFFF00"/>
          </a:solidFill>
          <a:latin typeface="+mn-lt"/>
        </a:defRPr>
      </a:lvl4pPr>
      <a:lvl5pPr marL="2057400" indent="-228600" algn="l" rtl="0" fontAlgn="base">
        <a:spcBef>
          <a:spcPct val="20000"/>
        </a:spcBef>
        <a:spcAft>
          <a:spcPct val="0"/>
        </a:spcAft>
        <a:buFont typeface="Webdings" pitchFamily="18" charset="2"/>
        <a:buChar char="ó"/>
        <a:defRPr sz="2600" b="1">
          <a:solidFill>
            <a:srgbClr val="FFFF00"/>
          </a:solidFill>
          <a:latin typeface="+mn-lt"/>
        </a:defRPr>
      </a:lvl5pPr>
      <a:lvl6pPr marL="2514600" indent="-228600" algn="l" rtl="0" fontAlgn="base">
        <a:spcBef>
          <a:spcPct val="20000"/>
        </a:spcBef>
        <a:spcAft>
          <a:spcPct val="0"/>
        </a:spcAft>
        <a:buFont typeface="Webdings" pitchFamily="18" charset="2"/>
        <a:buChar char="ó"/>
        <a:defRPr sz="2600" b="1">
          <a:solidFill>
            <a:srgbClr val="FFFF00"/>
          </a:solidFill>
          <a:latin typeface="+mn-lt"/>
        </a:defRPr>
      </a:lvl6pPr>
      <a:lvl7pPr marL="2971800" indent="-228600" algn="l" rtl="0" fontAlgn="base">
        <a:spcBef>
          <a:spcPct val="20000"/>
        </a:spcBef>
        <a:spcAft>
          <a:spcPct val="0"/>
        </a:spcAft>
        <a:buFont typeface="Webdings" pitchFamily="18" charset="2"/>
        <a:buChar char="ó"/>
        <a:defRPr sz="2600" b="1">
          <a:solidFill>
            <a:srgbClr val="FFFF00"/>
          </a:solidFill>
          <a:latin typeface="+mn-lt"/>
        </a:defRPr>
      </a:lvl7pPr>
      <a:lvl8pPr marL="3429000" indent="-228600" algn="l" rtl="0" fontAlgn="base">
        <a:spcBef>
          <a:spcPct val="20000"/>
        </a:spcBef>
        <a:spcAft>
          <a:spcPct val="0"/>
        </a:spcAft>
        <a:buFont typeface="Webdings" pitchFamily="18" charset="2"/>
        <a:buChar char="ó"/>
        <a:defRPr sz="2600" b="1">
          <a:solidFill>
            <a:srgbClr val="FFFF00"/>
          </a:solidFill>
          <a:latin typeface="+mn-lt"/>
        </a:defRPr>
      </a:lvl8pPr>
      <a:lvl9pPr marL="3886200" indent="-228600" algn="l" rtl="0" fontAlgn="base">
        <a:spcBef>
          <a:spcPct val="20000"/>
        </a:spcBef>
        <a:spcAft>
          <a:spcPct val="0"/>
        </a:spcAft>
        <a:buFont typeface="Webdings" pitchFamily="18" charset="2"/>
        <a:buChar char="ó"/>
        <a:defRPr sz="2600" b="1">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5725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0050" y="1038225"/>
            <a:ext cx="8415338" cy="5514975"/>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Comic Sans MS" pitchFamily="66" charset="0"/>
        </a:defRPr>
      </a:lvl2pPr>
      <a:lvl3pPr algn="ctr" rtl="0" eaLnBrk="0" fontAlgn="base" hangingPunct="0">
        <a:spcBef>
          <a:spcPct val="0"/>
        </a:spcBef>
        <a:spcAft>
          <a:spcPct val="0"/>
        </a:spcAft>
        <a:defRPr sz="4400">
          <a:solidFill>
            <a:schemeClr val="bg2"/>
          </a:solidFill>
          <a:latin typeface="Comic Sans MS" pitchFamily="66" charset="0"/>
        </a:defRPr>
      </a:lvl3pPr>
      <a:lvl4pPr algn="ctr" rtl="0" eaLnBrk="0" fontAlgn="base" hangingPunct="0">
        <a:spcBef>
          <a:spcPct val="0"/>
        </a:spcBef>
        <a:spcAft>
          <a:spcPct val="0"/>
        </a:spcAft>
        <a:defRPr sz="4400">
          <a:solidFill>
            <a:schemeClr val="bg2"/>
          </a:solidFill>
          <a:latin typeface="Comic Sans MS" pitchFamily="66" charset="0"/>
        </a:defRPr>
      </a:lvl4pPr>
      <a:lvl5pPr algn="ctr" rtl="0" eaLnBrk="0" fontAlgn="base" hangingPunct="0">
        <a:spcBef>
          <a:spcPct val="0"/>
        </a:spcBef>
        <a:spcAft>
          <a:spcPct val="0"/>
        </a:spcAft>
        <a:defRPr sz="4400">
          <a:solidFill>
            <a:schemeClr val="bg2"/>
          </a:solidFill>
          <a:latin typeface="Comic Sans MS" pitchFamily="66" charset="0"/>
        </a:defRPr>
      </a:lvl5pPr>
      <a:lvl6pPr marL="457200" algn="ctr" rtl="0" fontAlgn="base">
        <a:spcBef>
          <a:spcPct val="0"/>
        </a:spcBef>
        <a:spcAft>
          <a:spcPct val="0"/>
        </a:spcAft>
        <a:defRPr sz="4400">
          <a:solidFill>
            <a:schemeClr val="bg2"/>
          </a:solidFill>
          <a:latin typeface="Comic Sans MS" pitchFamily="66" charset="0"/>
        </a:defRPr>
      </a:lvl6pPr>
      <a:lvl7pPr marL="914400" algn="ctr" rtl="0" fontAlgn="base">
        <a:spcBef>
          <a:spcPct val="0"/>
        </a:spcBef>
        <a:spcAft>
          <a:spcPct val="0"/>
        </a:spcAft>
        <a:defRPr sz="4400">
          <a:solidFill>
            <a:schemeClr val="bg2"/>
          </a:solidFill>
          <a:latin typeface="Comic Sans MS" pitchFamily="66" charset="0"/>
        </a:defRPr>
      </a:lvl7pPr>
      <a:lvl8pPr marL="1371600" algn="ctr" rtl="0" fontAlgn="base">
        <a:spcBef>
          <a:spcPct val="0"/>
        </a:spcBef>
        <a:spcAft>
          <a:spcPct val="0"/>
        </a:spcAft>
        <a:defRPr sz="4400">
          <a:solidFill>
            <a:schemeClr val="bg2"/>
          </a:solidFill>
          <a:latin typeface="Comic Sans MS" pitchFamily="66" charset="0"/>
        </a:defRPr>
      </a:lvl8pPr>
      <a:lvl9pPr marL="1828800" algn="ctr" rtl="0" fontAlgn="base">
        <a:spcBef>
          <a:spcPct val="0"/>
        </a:spcBef>
        <a:spcAft>
          <a:spcPct val="0"/>
        </a:spcAft>
        <a:defRPr sz="44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versions/Revised-Standard-Version-RSV-Bib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ctrTitle"/>
          </p:nvPr>
        </p:nvSpPr>
        <p:spPr>
          <a:xfrm>
            <a:off x="685800" y="1936750"/>
            <a:ext cx="7772400" cy="2014538"/>
          </a:xfrm>
        </p:spPr>
        <p:txBody>
          <a:bodyPr/>
          <a:lstStyle/>
          <a:p>
            <a:r>
              <a:rPr lang="en-US" altLang="en-US" sz="5400" dirty="0" smtClean="0"/>
              <a:t>Roadkill </a:t>
            </a:r>
            <a:r>
              <a:rPr lang="en-US" altLang="en-US" sz="5400" dirty="0"/>
              <a:t>&amp; </a:t>
            </a:r>
            <a:r>
              <a:rPr lang="en-US" altLang="en-US" sz="5400" dirty="0" smtClean="0"/>
              <a:t>Redemption</a:t>
            </a:r>
            <a:endParaRPr lang="en-US" altLang="en-US" sz="5400" dirty="0"/>
          </a:p>
        </p:txBody>
      </p:sp>
      <p:sp>
        <p:nvSpPr>
          <p:cNvPr id="7" name="Rectangle 3"/>
          <p:cNvSpPr>
            <a:spLocks noGrp="1" noChangeArrowheads="1"/>
          </p:cNvSpPr>
          <p:nvPr>
            <p:ph type="subTitle" idx="4294967295"/>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marL="0" indent="0" algn="ctr" eaLnBrk="1" hangingPunct="1">
              <a:buNone/>
            </a:pPr>
            <a:r>
              <a:rPr lang="en-US" altLang="en-US" sz="3800" dirty="0" smtClean="0">
                <a:solidFill>
                  <a:srgbClr val="D5D577"/>
                </a:solidFill>
                <a:latin typeface="Goudy Old Style" pitchFamily="18" charset="0"/>
              </a:rPr>
              <a:t>The Cosmos Within</a:t>
            </a:r>
          </a:p>
        </p:txBody>
      </p:sp>
      <p:sp>
        <p:nvSpPr>
          <p:cNvPr id="8"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a:solidFill>
                  <a:srgbClr val="D5D577"/>
                </a:solidFill>
                <a:latin typeface="Goudy Old Style" pitchFamily="18" charset="0"/>
              </a:rPr>
              <a:t>Dr. Aileen A. O’Donoghue</a:t>
            </a:r>
          </a:p>
        </p:txBody>
      </p:sp>
      <p:sp>
        <p:nvSpPr>
          <p:cNvPr id="9"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July 8 </a:t>
            </a:r>
            <a:r>
              <a:rPr lang="en-US" altLang="en-US" sz="2400" dirty="0">
                <a:solidFill>
                  <a:srgbClr val="D5D577"/>
                </a:solidFill>
                <a:latin typeface="Goudy Old Style" pitchFamily="18" charset="0"/>
              </a:rPr>
              <a:t>– </a:t>
            </a:r>
            <a:r>
              <a:rPr lang="en-US" altLang="en-US" sz="2400" dirty="0" smtClean="0">
                <a:solidFill>
                  <a:srgbClr val="D5D577"/>
                </a:solidFill>
                <a:latin typeface="Goudy Old Style" pitchFamily="18" charset="0"/>
              </a:rPr>
              <a:t>13, 2019</a:t>
            </a:r>
            <a:endParaRPr lang="en-US" altLang="en-US" sz="2400" dirty="0">
              <a:solidFill>
                <a:srgbClr val="D5D577"/>
              </a:solidFill>
              <a:latin typeface="Goudy Old Style" pitchFamily="18" charset="0"/>
            </a:endParaRPr>
          </a:p>
        </p:txBody>
      </p:sp>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300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s://www.dhm.org/templates/soul_search/images/s5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91" y="0"/>
            <a:ext cx="2143125" cy="1019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
            <a:ext cx="9144000" cy="914400"/>
          </a:xfrm>
          <a:noFill/>
        </p:spPr>
        <p:txBody>
          <a:bodyPr/>
          <a:lstStyle/>
          <a:p>
            <a:r>
              <a:rPr lang="en-US" altLang="en-US" dirty="0"/>
              <a:t>Life In The Dark</a:t>
            </a:r>
          </a:p>
        </p:txBody>
      </p:sp>
      <p:sp>
        <p:nvSpPr>
          <p:cNvPr id="20484" name="Text Box 4"/>
          <p:cNvSpPr txBox="1">
            <a:spLocks noChangeArrowheads="1"/>
          </p:cNvSpPr>
          <p:nvPr/>
        </p:nvSpPr>
        <p:spPr bwMode="auto">
          <a:xfrm>
            <a:off x="0" y="990600"/>
            <a:ext cx="9144000" cy="64135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3600" dirty="0">
                <a:latin typeface="Comic Sans MS" pitchFamily="66" charset="0"/>
              </a:rPr>
              <a:t>The Deep Sea Vents</a:t>
            </a:r>
          </a:p>
        </p:txBody>
      </p:sp>
      <p:pic>
        <p:nvPicPr>
          <p:cNvPr id="20486" name="Picture 6" descr="smoker1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4495800" cy="346868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tubeworms2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90800"/>
            <a:ext cx="4589463" cy="2952750"/>
          </a:xfrm>
          <a:prstGeom prst="rect">
            <a:avLst/>
          </a:prstGeom>
          <a:noFill/>
          <a:extLst>
            <a:ext uri="{909E8E84-426E-40DD-AFC4-6F175D3DCCD1}">
              <a14:hiddenFill xmlns:a14="http://schemas.microsoft.com/office/drawing/2010/main">
                <a:solidFill>
                  <a:srgbClr val="FFFFFF"/>
                </a:solidFill>
              </a14:hiddenFill>
            </a:ext>
          </a:extLst>
        </p:spPr>
      </p:pic>
      <p:sp>
        <p:nvSpPr>
          <p:cNvPr id="20487" name="Text Box 7"/>
          <p:cNvSpPr txBox="1">
            <a:spLocks noChangeArrowheads="1"/>
          </p:cNvSpPr>
          <p:nvPr/>
        </p:nvSpPr>
        <p:spPr bwMode="auto">
          <a:xfrm>
            <a:off x="914400" y="1600200"/>
            <a:ext cx="7467600" cy="519113"/>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latin typeface="Comic Sans MS" pitchFamily="66" charset="0"/>
              </a:rPr>
              <a:t>Life utilizes minerals from Earth’s interior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ox(out)">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962526"/>
            <a:ext cx="8277726" cy="4524315"/>
          </a:xfrm>
          <a:prstGeom prst="rect">
            <a:avLst/>
          </a:prstGeom>
          <a:noFill/>
        </p:spPr>
        <p:txBody>
          <a:bodyPr wrap="square" rtlCol="0">
            <a:spAutoFit/>
          </a:bodyPr>
          <a:lstStyle/>
          <a:p>
            <a:r>
              <a:rPr lang="en-US" sz="3200" dirty="0" smtClean="0">
                <a:effectLst>
                  <a:outerShdw blurRad="63500" dist="38100" dir="2700000" algn="ctr" rotWithShape="0">
                    <a:schemeClr val="tx1"/>
                  </a:outerShdw>
                </a:effectLst>
                <a:latin typeface="+mn-lt"/>
              </a:rPr>
              <a:t>“And God said, "Let the earth bring forth living creatures of every kind: cattle and creeping things and wild animals of the earth of every kind." And it was so. God made the wild animals of the earth of every kind, and the cattle of every kind, and everything that creeps upon the ground of every kind. And God saw that it was good.”</a:t>
            </a:r>
          </a:p>
        </p:txBody>
      </p:sp>
      <p:sp>
        <p:nvSpPr>
          <p:cNvPr id="11266" name="Rectangle 2"/>
          <p:cNvSpPr>
            <a:spLocks noGrp="1" noChangeArrowheads="1"/>
          </p:cNvSpPr>
          <p:nvPr>
            <p:ph type="title"/>
          </p:nvPr>
        </p:nvSpPr>
        <p:spPr>
          <a:xfrm>
            <a:off x="0" y="-1"/>
            <a:ext cx="9144000" cy="914400"/>
          </a:xfrm>
          <a:noFill/>
        </p:spPr>
        <p:txBody>
          <a:bodyPr/>
          <a:lstStyle/>
          <a:p>
            <a:r>
              <a:rPr lang="en-US" altLang="en-US" sz="3600" dirty="0"/>
              <a:t>Genesis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dailyspreaddotcom.files.wordpress.com/2013/07/cow_face-e13731977903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437" y="3815222"/>
            <a:ext cx="2657964" cy="27790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Megafauna</a:t>
            </a:r>
            <a:endParaRPr lang="en-US" dirty="0"/>
          </a:p>
        </p:txBody>
      </p:sp>
      <p:pic>
        <p:nvPicPr>
          <p:cNvPr id="3074" name="Picture 2" descr="https://senalala.com/wp-content/uploads/2017/08/Huge-Cape-Buffalo-B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6" y="967153"/>
            <a:ext cx="5248960" cy="29542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340" y="3637748"/>
            <a:ext cx="4237892" cy="338554"/>
          </a:xfrm>
          <a:prstGeom prst="rect">
            <a:avLst/>
          </a:prstGeom>
        </p:spPr>
        <p:txBody>
          <a:bodyPr wrap="square">
            <a:spAutoFit/>
          </a:bodyPr>
          <a:lstStyle/>
          <a:p>
            <a:pPr algn="l"/>
            <a:r>
              <a:rPr lang="en-US" sz="1600" dirty="0"/>
              <a:t>https://senalala.com/news/cape-buffalo/</a:t>
            </a:r>
          </a:p>
        </p:txBody>
      </p:sp>
      <p:pic>
        <p:nvPicPr>
          <p:cNvPr id="3076" name="Picture 4" descr="https://upload.wikimedia.org/wikipedia/commons/7/71/2010-kodiak-bear-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75" t="6443" r="20208"/>
          <a:stretch/>
        </p:blipFill>
        <p:spPr bwMode="auto">
          <a:xfrm>
            <a:off x="4642338" y="2041928"/>
            <a:ext cx="4255477" cy="38705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89584" y="5589639"/>
            <a:ext cx="3675185" cy="338554"/>
          </a:xfrm>
          <a:prstGeom prst="rect">
            <a:avLst/>
          </a:prstGeom>
        </p:spPr>
        <p:txBody>
          <a:bodyPr wrap="square">
            <a:spAutoFit/>
          </a:bodyPr>
          <a:lstStyle/>
          <a:p>
            <a:pPr algn="l"/>
            <a:r>
              <a:rPr lang="en-US" sz="1600" dirty="0">
                <a:latin typeface="+mn-lt"/>
              </a:rPr>
              <a:t>https://en.wikipedia.org/wiki/Bear</a:t>
            </a:r>
          </a:p>
        </p:txBody>
      </p:sp>
      <p:sp>
        <p:nvSpPr>
          <p:cNvPr id="6" name="Rectangle 5"/>
          <p:cNvSpPr/>
          <p:nvPr/>
        </p:nvSpPr>
        <p:spPr>
          <a:xfrm>
            <a:off x="1635368" y="6519446"/>
            <a:ext cx="5468815" cy="338554"/>
          </a:xfrm>
          <a:prstGeom prst="rect">
            <a:avLst/>
          </a:prstGeom>
        </p:spPr>
        <p:txBody>
          <a:bodyPr wrap="square">
            <a:spAutoFit/>
          </a:bodyPr>
          <a:lstStyle/>
          <a:p>
            <a:r>
              <a:rPr lang="en-US" sz="1600" dirty="0">
                <a:latin typeface="+mj-lt"/>
              </a:rPr>
              <a:t>http://animalia-life.club/other/holstein-cow-face.html</a:t>
            </a:r>
          </a:p>
        </p:txBody>
      </p:sp>
    </p:spTree>
    <p:extLst>
      <p:ext uri="{BB962C8B-B14F-4D97-AF65-F5344CB8AC3E}">
        <p14:creationId xmlns:p14="http://schemas.microsoft.com/office/powerpoint/2010/main" val="9205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additive="base">
                                        <p:cTn id="16" dur="500" fill="hold"/>
                                        <p:tgtEl>
                                          <p:spTgt spid="3078"/>
                                        </p:tgtEl>
                                        <p:attrNameLst>
                                          <p:attrName>ppt_x</p:attrName>
                                        </p:attrNameLst>
                                      </p:cBhvr>
                                      <p:tavLst>
                                        <p:tav tm="0">
                                          <p:val>
                                            <p:strVal val="1+#ppt_w/2"/>
                                          </p:val>
                                        </p:tav>
                                        <p:tav tm="100000">
                                          <p:val>
                                            <p:strVal val="#ppt_x"/>
                                          </p:val>
                                        </p:tav>
                                      </p:tavLst>
                                    </p:anim>
                                    <p:anim calcmode="lin" valueType="num">
                                      <p:cBhvr additive="base">
                                        <p:cTn id="17" dur="500" fill="hold"/>
                                        <p:tgtEl>
                                          <p:spTgt spid="307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10200" y="457200"/>
            <a:ext cx="3352800" cy="2362200"/>
          </a:xfrm>
        </p:spPr>
        <p:txBody>
          <a:bodyPr/>
          <a:lstStyle/>
          <a:p>
            <a:pPr eaLnBrk="1" hangingPunct="1"/>
            <a:r>
              <a:rPr lang="en-US" altLang="en-US" dirty="0" smtClean="0"/>
              <a:t>Creepy-Crawlies</a:t>
            </a:r>
          </a:p>
        </p:txBody>
      </p:sp>
      <p:pic>
        <p:nvPicPr>
          <p:cNvPr id="21508" name="Picture 4" descr="gilamon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4953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s://www.nwf.org/-/media/NEW-WEBSITE/Shared-Folder/Wildlife/Mammals/mammal_mole_600x300.ash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469" y="3253154"/>
            <a:ext cx="6488720" cy="3244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1+#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914400"/>
          </a:xfrm>
          <a:noFill/>
        </p:spPr>
        <p:txBody>
          <a:bodyPr/>
          <a:lstStyle/>
          <a:p>
            <a:r>
              <a:rPr lang="en-US" altLang="en-US" sz="3600" dirty="0"/>
              <a:t>Abundance Of Life</a:t>
            </a:r>
          </a:p>
        </p:txBody>
      </p:sp>
      <p:sp>
        <p:nvSpPr>
          <p:cNvPr id="14339" name="Rectangle 3"/>
          <p:cNvSpPr>
            <a:spLocks noGrp="1" noChangeArrowheads="1"/>
          </p:cNvSpPr>
          <p:nvPr>
            <p:ph type="body" idx="1"/>
          </p:nvPr>
        </p:nvSpPr>
        <p:spPr>
          <a:xfrm>
            <a:off x="685800" y="990600"/>
            <a:ext cx="7772400" cy="1219200"/>
          </a:xfrm>
        </p:spPr>
        <p:txBody>
          <a:bodyPr/>
          <a:lstStyle/>
          <a:p>
            <a:pPr marL="0" indent="0" algn="ctr"/>
            <a:r>
              <a:rPr lang="en-US" altLang="en-US"/>
              <a:t>Life survives in every ecosystem on Earth … even within ice and rocks!</a:t>
            </a:r>
          </a:p>
        </p:txBody>
      </p:sp>
      <p:grpSp>
        <p:nvGrpSpPr>
          <p:cNvPr id="14345" name="Group 9"/>
          <p:cNvGrpSpPr>
            <a:grpSpLocks/>
          </p:cNvGrpSpPr>
          <p:nvPr/>
        </p:nvGrpSpPr>
        <p:grpSpPr bwMode="auto">
          <a:xfrm>
            <a:off x="4419600" y="2057400"/>
            <a:ext cx="4202113" cy="4146550"/>
            <a:chOff x="2784" y="1392"/>
            <a:chExt cx="2647" cy="2612"/>
          </a:xfrm>
        </p:grpSpPr>
        <p:pic>
          <p:nvPicPr>
            <p:cNvPr id="14340" name="Picture 4" descr="icemicr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4" y="1392"/>
              <a:ext cx="2647" cy="2127"/>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3216" y="3408"/>
              <a:ext cx="1927" cy="596"/>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latin typeface="Comic Sans MS" pitchFamily="66" charset="0"/>
                </a:rPr>
                <a:t>Microbe from Antarctic Ice</a:t>
              </a:r>
            </a:p>
          </p:txBody>
        </p:sp>
      </p:grpSp>
      <p:grpSp>
        <p:nvGrpSpPr>
          <p:cNvPr id="14346" name="Group 10"/>
          <p:cNvGrpSpPr>
            <a:grpSpLocks/>
          </p:cNvGrpSpPr>
          <p:nvPr/>
        </p:nvGrpSpPr>
        <p:grpSpPr bwMode="auto">
          <a:xfrm>
            <a:off x="685800" y="2209800"/>
            <a:ext cx="3886200" cy="3994150"/>
            <a:chOff x="336" y="1392"/>
            <a:chExt cx="2448" cy="2516"/>
          </a:xfrm>
        </p:grpSpPr>
        <p:pic>
          <p:nvPicPr>
            <p:cNvPr id="14343" name="Picture 7" descr="life-black-chert-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392"/>
              <a:ext cx="2448" cy="1958"/>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Box 8"/>
            <p:cNvSpPr txBox="1">
              <a:spLocks noChangeArrowheads="1"/>
            </p:cNvSpPr>
            <p:nvPr/>
          </p:nvSpPr>
          <p:spPr bwMode="auto">
            <a:xfrm>
              <a:off x="576" y="3312"/>
              <a:ext cx="1968" cy="596"/>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latin typeface="Comic Sans MS" pitchFamily="66" charset="0"/>
                </a:rPr>
                <a:t>Sulfide-digesting bacteria on rocks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 calcmode="lin" valueType="num">
                                      <p:cBhvr>
                                        <p:cTn id="7" dur="500" fill="hold"/>
                                        <p:tgtEl>
                                          <p:spTgt spid="14346"/>
                                        </p:tgtEl>
                                        <p:attrNameLst>
                                          <p:attrName>ppt_x</p:attrName>
                                        </p:attrNameLst>
                                      </p:cBhvr>
                                      <p:tavLst>
                                        <p:tav tm="0">
                                          <p:val>
                                            <p:strVal val="#ppt_x+#ppt_w/2"/>
                                          </p:val>
                                        </p:tav>
                                        <p:tav tm="100000">
                                          <p:val>
                                            <p:strVal val="#ppt_x"/>
                                          </p:val>
                                        </p:tav>
                                      </p:tavLst>
                                    </p:anim>
                                    <p:anim calcmode="lin" valueType="num">
                                      <p:cBhvr>
                                        <p:cTn id="8" dur="500" fill="hold"/>
                                        <p:tgtEl>
                                          <p:spTgt spid="14346"/>
                                        </p:tgtEl>
                                        <p:attrNameLst>
                                          <p:attrName>ppt_y</p:attrName>
                                        </p:attrNameLst>
                                      </p:cBhvr>
                                      <p:tavLst>
                                        <p:tav tm="0">
                                          <p:val>
                                            <p:strVal val="#ppt_y"/>
                                          </p:val>
                                        </p:tav>
                                        <p:tav tm="100000">
                                          <p:val>
                                            <p:strVal val="#ppt_y"/>
                                          </p:val>
                                        </p:tav>
                                      </p:tavLst>
                                    </p:anim>
                                    <p:anim calcmode="lin" valueType="num">
                                      <p:cBhvr>
                                        <p:cTn id="9" dur="500" fill="hold"/>
                                        <p:tgtEl>
                                          <p:spTgt spid="14346"/>
                                        </p:tgtEl>
                                        <p:attrNameLst>
                                          <p:attrName>ppt_w</p:attrName>
                                        </p:attrNameLst>
                                      </p:cBhvr>
                                      <p:tavLst>
                                        <p:tav tm="0">
                                          <p:val>
                                            <p:fltVal val="0"/>
                                          </p:val>
                                        </p:tav>
                                        <p:tav tm="100000">
                                          <p:val>
                                            <p:strVal val="#ppt_w"/>
                                          </p:val>
                                        </p:tav>
                                      </p:tavLst>
                                    </p:anim>
                                    <p:anim calcmode="lin" valueType="num">
                                      <p:cBhvr>
                                        <p:cTn id="10" dur="500" fill="hold"/>
                                        <p:tgtEl>
                                          <p:spTgt spid="1434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nodeType="afterEffect">
                                  <p:stCondLst>
                                    <p:cond delay="0"/>
                                  </p:stCondLst>
                                  <p:childTnLst>
                                    <p:set>
                                      <p:cBhvr>
                                        <p:cTn id="13" dur="1" fill="hold">
                                          <p:stCondLst>
                                            <p:cond delay="0"/>
                                          </p:stCondLst>
                                        </p:cTn>
                                        <p:tgtEl>
                                          <p:spTgt spid="14345"/>
                                        </p:tgtEl>
                                        <p:attrNameLst>
                                          <p:attrName>style.visibility</p:attrName>
                                        </p:attrNameLst>
                                      </p:cBhvr>
                                      <p:to>
                                        <p:strVal val="visible"/>
                                      </p:to>
                                    </p:set>
                                    <p:anim calcmode="lin" valueType="num">
                                      <p:cBhvr>
                                        <p:cTn id="14" dur="500" fill="hold"/>
                                        <p:tgtEl>
                                          <p:spTgt spid="14345"/>
                                        </p:tgtEl>
                                        <p:attrNameLst>
                                          <p:attrName>ppt_x</p:attrName>
                                        </p:attrNameLst>
                                      </p:cBhvr>
                                      <p:tavLst>
                                        <p:tav tm="0">
                                          <p:val>
                                            <p:strVal val="#ppt_x-#ppt_w/2"/>
                                          </p:val>
                                        </p:tav>
                                        <p:tav tm="100000">
                                          <p:val>
                                            <p:strVal val="#ppt_x"/>
                                          </p:val>
                                        </p:tav>
                                      </p:tavLst>
                                    </p:anim>
                                    <p:anim calcmode="lin" valueType="num">
                                      <p:cBhvr>
                                        <p:cTn id="15" dur="500" fill="hold"/>
                                        <p:tgtEl>
                                          <p:spTgt spid="14345"/>
                                        </p:tgtEl>
                                        <p:attrNameLst>
                                          <p:attrName>ppt_y</p:attrName>
                                        </p:attrNameLst>
                                      </p:cBhvr>
                                      <p:tavLst>
                                        <p:tav tm="0">
                                          <p:val>
                                            <p:strVal val="#ppt_y"/>
                                          </p:val>
                                        </p:tav>
                                        <p:tav tm="100000">
                                          <p:val>
                                            <p:strVal val="#ppt_y"/>
                                          </p:val>
                                        </p:tav>
                                      </p:tavLst>
                                    </p:anim>
                                    <p:anim calcmode="lin" valueType="num">
                                      <p:cBhvr>
                                        <p:cTn id="16" dur="500" fill="hold"/>
                                        <p:tgtEl>
                                          <p:spTgt spid="14345"/>
                                        </p:tgtEl>
                                        <p:attrNameLst>
                                          <p:attrName>ppt_w</p:attrName>
                                        </p:attrNameLst>
                                      </p:cBhvr>
                                      <p:tavLst>
                                        <p:tav tm="0">
                                          <p:val>
                                            <p:fltVal val="0"/>
                                          </p:val>
                                        </p:tav>
                                        <p:tav tm="100000">
                                          <p:val>
                                            <p:strVal val="#ppt_w"/>
                                          </p:val>
                                        </p:tav>
                                      </p:tavLst>
                                    </p:anim>
                                    <p:anim calcmode="lin" valueType="num">
                                      <p:cBhvr>
                                        <p:cTn id="17" dur="500" fill="hold"/>
                                        <p:tgtEl>
                                          <p:spTgt spid="143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0413" y="338138"/>
            <a:ext cx="4573587" cy="1304925"/>
          </a:xfrm>
        </p:spPr>
        <p:txBody>
          <a:bodyPr/>
          <a:lstStyle/>
          <a:p>
            <a:r>
              <a:rPr lang="en-US" altLang="en-US"/>
              <a:t>Life On The Trees</a:t>
            </a:r>
          </a:p>
        </p:txBody>
      </p:sp>
      <p:pic>
        <p:nvPicPr>
          <p:cNvPr id="17413" name="Picture 5" descr="monarc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105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7418" name="Group 10"/>
          <p:cNvGrpSpPr>
            <a:grpSpLocks/>
          </p:cNvGrpSpPr>
          <p:nvPr/>
        </p:nvGrpSpPr>
        <p:grpSpPr bwMode="auto">
          <a:xfrm>
            <a:off x="2971800" y="2590800"/>
            <a:ext cx="5638800" cy="3429000"/>
            <a:chOff x="1872" y="1632"/>
            <a:chExt cx="3552" cy="2160"/>
          </a:xfrm>
        </p:grpSpPr>
        <p:pic>
          <p:nvPicPr>
            <p:cNvPr id="17412" name="Picture 4" descr="monarc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1632"/>
              <a:ext cx="1565" cy="2160"/>
            </a:xfrm>
            <a:prstGeom prst="rect">
              <a:avLst/>
            </a:prstGeom>
            <a:noFill/>
            <a:extLst>
              <a:ext uri="{909E8E84-426E-40DD-AFC4-6F175D3DCCD1}">
                <a14:hiddenFill xmlns:a14="http://schemas.microsoft.com/office/drawing/2010/main">
                  <a:solidFill>
                    <a:srgbClr val="FFFFFF"/>
                  </a:solidFill>
                </a14:hiddenFill>
              </a:ext>
            </a:extLst>
          </p:spPr>
        </p:pic>
        <p:sp>
          <p:nvSpPr>
            <p:cNvPr id="17414" name="Rectangle 6"/>
            <p:cNvSpPr>
              <a:spLocks noChangeArrowheads="1"/>
            </p:cNvSpPr>
            <p:nvPr/>
          </p:nvSpPr>
          <p:spPr bwMode="auto">
            <a:xfrm>
              <a:off x="1872" y="1728"/>
              <a:ext cx="144" cy="240"/>
            </a:xfrm>
            <a:prstGeom prst="rect">
              <a:avLst/>
            </a:prstGeom>
            <a:noFill/>
            <a:ln w="635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Line 7"/>
            <p:cNvSpPr>
              <a:spLocks noChangeShapeType="1"/>
            </p:cNvSpPr>
            <p:nvPr/>
          </p:nvSpPr>
          <p:spPr bwMode="auto">
            <a:xfrm flipV="1">
              <a:off x="2016" y="1632"/>
              <a:ext cx="1824" cy="96"/>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8"/>
            <p:cNvSpPr>
              <a:spLocks noChangeShapeType="1"/>
            </p:cNvSpPr>
            <p:nvPr/>
          </p:nvSpPr>
          <p:spPr bwMode="auto">
            <a:xfrm>
              <a:off x="2016" y="1968"/>
              <a:ext cx="1824" cy="1824"/>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Rectangle 9"/>
            <p:cNvSpPr>
              <a:spLocks noChangeArrowheads="1"/>
            </p:cNvSpPr>
            <p:nvPr/>
          </p:nvSpPr>
          <p:spPr bwMode="auto">
            <a:xfrm>
              <a:off x="3840" y="1632"/>
              <a:ext cx="1584" cy="2160"/>
            </a:xfrm>
            <a:prstGeom prst="rect">
              <a:avLst/>
            </a:prstGeom>
            <a:noFill/>
            <a:ln w="635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wipe(left)">
                                      <p:cBhvr>
                                        <p:cTn id="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44538"/>
            <a:ext cx="9144000" cy="914400"/>
          </a:xfrm>
        </p:spPr>
        <p:txBody>
          <a:bodyPr/>
          <a:lstStyle/>
          <a:p>
            <a:r>
              <a:rPr lang="en-US" altLang="en-US" sz="3600" dirty="0"/>
              <a:t>Given Hydrogen, Gravity &amp; 15 Billion Years The Universe Made</a:t>
            </a:r>
          </a:p>
        </p:txBody>
      </p:sp>
      <p:grpSp>
        <p:nvGrpSpPr>
          <p:cNvPr id="32774" name="Group 6"/>
          <p:cNvGrpSpPr>
            <a:grpSpLocks/>
          </p:cNvGrpSpPr>
          <p:nvPr/>
        </p:nvGrpSpPr>
        <p:grpSpPr bwMode="auto">
          <a:xfrm>
            <a:off x="1298620" y="2022476"/>
            <a:ext cx="6546760" cy="4363960"/>
            <a:chOff x="968" y="1274"/>
            <a:chExt cx="3998" cy="2665"/>
          </a:xfrm>
        </p:grpSpPr>
        <p:pic>
          <p:nvPicPr>
            <p:cNvPr id="32772" name="Picture 4" descr="Pace and 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 y="1274"/>
              <a:ext cx="3998" cy="2665"/>
            </a:xfrm>
            <a:prstGeom prst="rect">
              <a:avLst/>
            </a:prstGeom>
            <a:noFill/>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2179" y="3254"/>
              <a:ext cx="2354" cy="48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4400" dirty="0">
                  <a:latin typeface="Comic Sans MS" pitchFamily="66" charset="0"/>
                </a:rPr>
                <a:t>Puppies!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out)">
                                      <p:cBhvr>
                                        <p:cTn id="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Touching Earth</a:t>
            </a:r>
          </a:p>
        </p:txBody>
      </p:sp>
      <p:sp>
        <p:nvSpPr>
          <p:cNvPr id="4" name="TextBox 3"/>
          <p:cNvSpPr txBox="1"/>
          <p:nvPr/>
        </p:nvSpPr>
        <p:spPr>
          <a:xfrm>
            <a:off x="737936" y="1522579"/>
            <a:ext cx="7668128" cy="2308324"/>
          </a:xfrm>
          <a:prstGeom prst="rect">
            <a:avLst/>
          </a:prstGeom>
          <a:noFill/>
        </p:spPr>
        <p:txBody>
          <a:bodyPr wrap="square" rtlCol="0">
            <a:spAutoFit/>
          </a:bodyPr>
          <a:lstStyle/>
          <a:p>
            <a:pPr algn="l">
              <a:spcBef>
                <a:spcPts val="0"/>
              </a:spcBef>
            </a:pPr>
            <a:r>
              <a:rPr lang="en-US" sz="3600" dirty="0" smtClean="0">
                <a:effectLst>
                  <a:outerShdw dist="50800" dir="2700000" algn="ctr" rotWithShape="0">
                    <a:schemeClr val="tx1"/>
                  </a:outerShdw>
                </a:effectLst>
                <a:latin typeface="+mn-lt"/>
              </a:rPr>
              <a:t>Whenever your feet touch Earth</a:t>
            </a:r>
          </a:p>
          <a:p>
            <a:pPr algn="l">
              <a:spcBef>
                <a:spcPts val="0"/>
              </a:spcBef>
            </a:pPr>
            <a:r>
              <a:rPr lang="en-US" sz="3600" dirty="0" smtClean="0">
                <a:effectLst>
                  <a:outerShdw dist="50800" dir="2700000" algn="ctr" rotWithShape="0">
                    <a:schemeClr val="tx1"/>
                  </a:outerShdw>
                </a:effectLst>
                <a:latin typeface="+mn-lt"/>
              </a:rPr>
              <a:t>	you know they are touching</a:t>
            </a:r>
          </a:p>
          <a:p>
            <a:pPr algn="l">
              <a:spcBef>
                <a:spcPts val="0"/>
              </a:spcBef>
            </a:pPr>
            <a:r>
              <a:rPr lang="en-US" sz="3600" dirty="0" smtClean="0">
                <a:effectLst>
                  <a:outerShdw dist="50800" dir="2700000" algn="ctr" rotWithShape="0">
                    <a:schemeClr val="tx1"/>
                  </a:outerShdw>
                </a:effectLst>
                <a:latin typeface="+mn-lt"/>
              </a:rPr>
              <a:t>Where something has died </a:t>
            </a:r>
          </a:p>
          <a:p>
            <a:pPr algn="l">
              <a:spcBef>
                <a:spcPts val="0"/>
              </a:spcBef>
            </a:pPr>
            <a:r>
              <a:rPr lang="en-US" sz="3600" dirty="0" smtClean="0">
                <a:effectLst>
                  <a:outerShdw dist="50800" dir="2700000" algn="ctr" rotWithShape="0">
                    <a:schemeClr val="tx1"/>
                  </a:outerShdw>
                </a:effectLst>
                <a:latin typeface="+mn-lt"/>
              </a:rPr>
              <a:t>	or been born.</a:t>
            </a:r>
          </a:p>
        </p:txBody>
      </p:sp>
      <p:sp>
        <p:nvSpPr>
          <p:cNvPr id="5" name="TextBox 4"/>
          <p:cNvSpPr txBox="1"/>
          <p:nvPr/>
        </p:nvSpPr>
        <p:spPr>
          <a:xfrm>
            <a:off x="737936" y="3600031"/>
            <a:ext cx="7668128" cy="954107"/>
          </a:xfrm>
          <a:prstGeom prst="rect">
            <a:avLst/>
          </a:prstGeom>
          <a:noFill/>
        </p:spPr>
        <p:txBody>
          <a:bodyPr wrap="square" rtlCol="0">
            <a:spAutoFit/>
          </a:bodyPr>
          <a:lstStyle/>
          <a:p>
            <a:pPr algn="r">
              <a:spcBef>
                <a:spcPts val="0"/>
              </a:spcBef>
            </a:pPr>
            <a:r>
              <a:rPr lang="en-US" dirty="0" smtClean="0">
                <a:effectLst>
                  <a:outerShdw dist="50800" dir="2700000" algn="ctr" rotWithShape="0">
                    <a:schemeClr val="tx1"/>
                  </a:outerShdw>
                </a:effectLst>
                <a:latin typeface="+mn-lt"/>
              </a:rPr>
              <a:t>Antler</a:t>
            </a:r>
          </a:p>
          <a:p>
            <a:pPr algn="r">
              <a:spcBef>
                <a:spcPts val="0"/>
              </a:spcBef>
            </a:pPr>
            <a:r>
              <a:rPr lang="en-US" dirty="0" smtClean="0">
                <a:effectLst>
                  <a:outerShdw dist="50800" dir="2700000" algn="ctr" rotWithShape="0">
                    <a:schemeClr val="tx1"/>
                  </a:outerShdw>
                </a:effectLst>
                <a:latin typeface="+mn-lt"/>
              </a:rPr>
              <a:t>Earth Prayers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all is from the stars</a:t>
            </a:r>
            <a:endParaRPr lang="en-US" dirty="0"/>
          </a:p>
        </p:txBody>
      </p:sp>
      <p:pic>
        <p:nvPicPr>
          <p:cNvPr id="4" name="Picture 4" descr="PNstingray"/>
          <p:cNvPicPr>
            <a:picLocks noChangeAspect="1" noChangeArrowheads="1"/>
          </p:cNvPicPr>
          <p:nvPr/>
        </p:nvPicPr>
        <p:blipFill rotWithShape="1">
          <a:blip r:embed="rId2">
            <a:extLst>
              <a:ext uri="{28A0092B-C50C-407E-A947-70E740481C1C}">
                <a14:useLocalDpi xmlns:a14="http://schemas.microsoft.com/office/drawing/2010/main" val="0"/>
              </a:ext>
            </a:extLst>
          </a:blip>
          <a:srcRect l="7346" t="15713" r="9009" b="23913"/>
          <a:stretch/>
        </p:blipFill>
        <p:spPr bwMode="auto">
          <a:xfrm>
            <a:off x="1255396" y="1115728"/>
            <a:ext cx="3377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1322053"/>
            <a:ext cx="1315453" cy="2246769"/>
          </a:xfrm>
          <a:prstGeom prst="rect">
            <a:avLst/>
          </a:prstGeom>
          <a:noFill/>
        </p:spPr>
        <p:txBody>
          <a:bodyPr wrap="square" rtlCol="0">
            <a:spAutoFit/>
          </a:bodyPr>
          <a:lstStyle/>
          <a:p>
            <a:pPr>
              <a:spcBef>
                <a:spcPts val="0"/>
              </a:spcBef>
            </a:pPr>
            <a:r>
              <a:rPr lang="en-US" dirty="0" smtClean="0">
                <a:effectLst>
                  <a:outerShdw dist="50800" dir="2700000" algn="ctr" rotWithShape="0">
                    <a:schemeClr val="tx1"/>
                  </a:outerShdw>
                </a:effectLst>
                <a:latin typeface="+mn-lt"/>
              </a:rPr>
              <a:t>C &amp; N from    small stars (P.N.)</a:t>
            </a:r>
          </a:p>
        </p:txBody>
      </p:sp>
      <p:pic>
        <p:nvPicPr>
          <p:cNvPr id="6" name="Picture 26" descr="CrabPalom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871" y="978569"/>
            <a:ext cx="3017520" cy="301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3346" t="9214" r="2470" b="9691"/>
          <a:stretch/>
        </p:blipFill>
        <p:spPr>
          <a:xfrm>
            <a:off x="1764631" y="4124050"/>
            <a:ext cx="2743201" cy="2568905"/>
          </a:xfrm>
          <a:prstGeom prst="rect">
            <a:avLst/>
          </a:prstGeom>
        </p:spPr>
      </p:pic>
      <p:pic>
        <p:nvPicPr>
          <p:cNvPr id="8" name="Picture 2" descr="https://www.ligo.caltech.edu/system/video_items/images/17/medium/BNS.jpg?1446843629"/>
          <p:cNvPicPr>
            <a:picLocks noChangeAspect="1" noChangeArrowheads="1"/>
          </p:cNvPicPr>
          <p:nvPr/>
        </p:nvPicPr>
        <p:blipFill rotWithShape="1">
          <a:blip r:embed="rId5">
            <a:extLst>
              <a:ext uri="{28A0092B-C50C-407E-A947-70E740481C1C}">
                <a14:useLocalDpi xmlns:a14="http://schemas.microsoft.com/office/drawing/2010/main" val="0"/>
              </a:ext>
            </a:extLst>
          </a:blip>
          <a:srcRect l="35414" t="27072" r="30327" b="23961"/>
          <a:stretch/>
        </p:blipFill>
        <p:spPr bwMode="auto">
          <a:xfrm>
            <a:off x="6093909" y="4281545"/>
            <a:ext cx="2803445" cy="22539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6274" y="1265905"/>
            <a:ext cx="1315453" cy="2246769"/>
          </a:xfrm>
          <a:prstGeom prst="rect">
            <a:avLst/>
          </a:prstGeom>
          <a:noFill/>
        </p:spPr>
        <p:txBody>
          <a:bodyPr wrap="square" rtlCol="0">
            <a:spAutoFit/>
          </a:bodyPr>
          <a:lstStyle/>
          <a:p>
            <a:pPr>
              <a:spcBef>
                <a:spcPts val="0"/>
              </a:spcBef>
            </a:pPr>
            <a:r>
              <a:rPr lang="en-US" dirty="0" smtClean="0">
                <a:effectLst>
                  <a:outerShdw dist="50800" dir="2700000" algn="ctr" rotWithShape="0">
                    <a:schemeClr val="tx1"/>
                  </a:outerShdw>
                </a:effectLst>
                <a:latin typeface="+mn-lt"/>
              </a:rPr>
              <a:t>O &amp; Ca from    giant stars (S.N.)</a:t>
            </a:r>
          </a:p>
        </p:txBody>
      </p:sp>
      <p:sp>
        <p:nvSpPr>
          <p:cNvPr id="10" name="TextBox 9"/>
          <p:cNvSpPr txBox="1"/>
          <p:nvPr/>
        </p:nvSpPr>
        <p:spPr>
          <a:xfrm>
            <a:off x="-1" y="4500561"/>
            <a:ext cx="1828801" cy="1815882"/>
          </a:xfrm>
          <a:prstGeom prst="rect">
            <a:avLst/>
          </a:prstGeom>
          <a:noFill/>
        </p:spPr>
        <p:txBody>
          <a:bodyPr wrap="square" rtlCol="0">
            <a:spAutoFit/>
          </a:bodyPr>
          <a:lstStyle/>
          <a:p>
            <a:pPr>
              <a:spcBef>
                <a:spcPts val="0"/>
              </a:spcBef>
            </a:pPr>
            <a:r>
              <a:rPr lang="en-US" dirty="0" smtClean="0">
                <a:effectLst>
                  <a:outerShdw dist="50800" dir="2700000" algn="ctr" rotWithShape="0">
                    <a:schemeClr val="tx1"/>
                  </a:outerShdw>
                </a:effectLst>
                <a:latin typeface="+mn-lt"/>
              </a:rPr>
              <a:t>Fe &amp; Cu from    exploding W.D.’s</a:t>
            </a:r>
          </a:p>
        </p:txBody>
      </p:sp>
      <p:sp>
        <p:nvSpPr>
          <p:cNvPr id="11" name="TextBox 10"/>
          <p:cNvSpPr txBox="1"/>
          <p:nvPr/>
        </p:nvSpPr>
        <p:spPr>
          <a:xfrm>
            <a:off x="4555956" y="4500561"/>
            <a:ext cx="1588169" cy="1815882"/>
          </a:xfrm>
          <a:prstGeom prst="rect">
            <a:avLst/>
          </a:prstGeom>
          <a:noFill/>
        </p:spPr>
        <p:txBody>
          <a:bodyPr wrap="square" rtlCol="0">
            <a:spAutoFit/>
          </a:bodyPr>
          <a:lstStyle/>
          <a:p>
            <a:pPr>
              <a:spcBef>
                <a:spcPts val="0"/>
              </a:spcBef>
            </a:pPr>
            <a:r>
              <a:rPr lang="en-US" dirty="0" smtClean="0">
                <a:effectLst>
                  <a:outerShdw dist="50800" dir="2700000" algn="ctr" rotWithShape="0">
                    <a:schemeClr val="tx1"/>
                  </a:outerShdw>
                </a:effectLst>
                <a:latin typeface="+mn-lt"/>
              </a:rPr>
              <a:t>Ag &amp; U from    colliding N.S.</a:t>
            </a:r>
          </a:p>
        </p:txBody>
      </p:sp>
    </p:spTree>
    <p:extLst>
      <p:ext uri="{BB962C8B-B14F-4D97-AF65-F5344CB8AC3E}">
        <p14:creationId xmlns:p14="http://schemas.microsoft.com/office/powerpoint/2010/main" val="27766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000"/>
                            </p:stCondLst>
                            <p:childTnLst>
                              <p:par>
                                <p:cTn id="23" presetID="2" presetClass="entr" presetSubtype="3"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par>
                          <p:cTn id="31" fill="hold">
                            <p:stCondLst>
                              <p:cond delay="3000"/>
                            </p:stCondLst>
                            <p:childTnLst>
                              <p:par>
                                <p:cTn id="32" presetID="2" presetClass="entr" presetSubtype="9"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Mass on the World</a:t>
            </a:r>
          </a:p>
        </p:txBody>
      </p:sp>
      <p:sp>
        <p:nvSpPr>
          <p:cNvPr id="4" name="TextBox 3"/>
          <p:cNvSpPr txBox="1"/>
          <p:nvPr/>
        </p:nvSpPr>
        <p:spPr>
          <a:xfrm>
            <a:off x="630989" y="1426327"/>
            <a:ext cx="7882023" cy="4062651"/>
          </a:xfrm>
          <a:prstGeom prst="rect">
            <a:avLst/>
          </a:prstGeom>
          <a:noFill/>
        </p:spPr>
        <p:txBody>
          <a:bodyPr wrap="square" rtlCol="0">
            <a:spAutoFit/>
          </a:bodyPr>
          <a:lstStyle/>
          <a:p>
            <a:pPr>
              <a:spcBef>
                <a:spcPts val="0"/>
              </a:spcBef>
            </a:pPr>
            <a:r>
              <a:rPr lang="en-US" sz="4000" dirty="0" smtClean="0">
                <a:effectLst>
                  <a:outerShdw dist="50800" dir="2700000" algn="ctr" rotWithShape="0">
                    <a:schemeClr val="tx1"/>
                  </a:outerShdw>
                </a:effectLst>
                <a:latin typeface="+mn-lt"/>
              </a:rPr>
              <a:t>“… Over every living thing which is to spring up, to grow to flower, to ripen during this day say again the words:                           </a:t>
            </a:r>
            <a:r>
              <a:rPr lang="en-US" sz="6600" dirty="0" smtClean="0">
                <a:effectLst>
                  <a:outerShdw dist="50800" dir="2700000" algn="ctr" rotWithShape="0">
                    <a:schemeClr val="tx1"/>
                  </a:outerShdw>
                </a:effectLst>
                <a:latin typeface="+mn-lt"/>
              </a:rPr>
              <a:t>This is my Body</a:t>
            </a:r>
            <a:r>
              <a:rPr lang="en-US" sz="4000" dirty="0" smtClean="0">
                <a:effectLst>
                  <a:outerShdw dist="50800" dir="2700000" algn="ctr" rotWithShape="0">
                    <a:schemeClr val="tx1"/>
                  </a:outerShdw>
                </a:effectLst>
                <a:latin typeface="+mn-lt"/>
              </a:rPr>
              <a:t>.</a:t>
            </a:r>
          </a:p>
          <a:p>
            <a:pPr>
              <a:spcBef>
                <a:spcPts val="0"/>
              </a:spcBef>
            </a:pPr>
            <a:r>
              <a:rPr lang="en-US" sz="3200" dirty="0" smtClean="0">
                <a:effectLst>
                  <a:outerShdw dist="50800" dir="2700000" algn="ctr" rotWithShape="0">
                    <a:schemeClr val="tx1"/>
                  </a:outerShdw>
                </a:effectLst>
                <a:latin typeface="+mn-lt"/>
              </a:rPr>
              <a:t>                                       </a:t>
            </a:r>
            <a:r>
              <a:rPr lang="en-US" sz="2400" dirty="0" err="1" smtClean="0">
                <a:effectLst>
                  <a:outerShdw dist="50800" dir="2700000" algn="ctr" rotWithShape="0">
                    <a:schemeClr val="tx1"/>
                  </a:outerShdw>
                </a:effectLst>
                <a:latin typeface="+mn-lt"/>
              </a:rPr>
              <a:t>Teilhard</a:t>
            </a:r>
            <a:r>
              <a:rPr lang="en-US" sz="2400" dirty="0" smtClean="0">
                <a:effectLst>
                  <a:outerShdw dist="50800" dir="2700000" algn="ctr" rotWithShape="0">
                    <a:schemeClr val="tx1"/>
                  </a:outerShdw>
                </a:effectLst>
                <a:latin typeface="+mn-lt"/>
              </a:rPr>
              <a:t> de </a:t>
            </a:r>
            <a:r>
              <a:rPr lang="en-US" sz="2400" dirty="0" err="1" smtClean="0">
                <a:effectLst>
                  <a:outerShdw dist="50800" dir="2700000" algn="ctr" rotWithShape="0">
                    <a:schemeClr val="tx1"/>
                  </a:outerShdw>
                </a:effectLst>
                <a:latin typeface="+mn-lt"/>
              </a:rPr>
              <a:t>Chardin</a:t>
            </a:r>
            <a:endParaRPr lang="en-US" sz="3200" dirty="0" smtClean="0">
              <a:effectLst>
                <a:outerShdw dist="50800" dir="2700000" algn="ctr" rotWithShape="0">
                  <a:schemeClr val="tx1"/>
                </a:outerShdw>
              </a:effectLst>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3137" y="962526"/>
            <a:ext cx="8277726" cy="5755422"/>
          </a:xfrm>
          <a:prstGeom prst="rect">
            <a:avLst/>
          </a:prstGeom>
          <a:noFill/>
        </p:spPr>
        <p:txBody>
          <a:bodyPr wrap="square" rtlCol="0">
            <a:spAutoFit/>
          </a:bodyPr>
          <a:lstStyle/>
          <a:p>
            <a:r>
              <a:rPr lang="en-US" sz="3200" dirty="0">
                <a:effectLst>
                  <a:outerShdw blurRad="63500" dist="38100" dir="2700000" algn="ctr" rotWithShape="0">
                    <a:schemeClr val="tx1"/>
                  </a:outerShdw>
                </a:effectLst>
                <a:latin typeface="+mn-lt"/>
              </a:rPr>
              <a:t>“And God said, “Let the earth put forth vegetation, plants yielding seed, and fruit trees bearing fruit in which is their seed, each according to its kind, upon the earth.” And it was so. </a:t>
            </a:r>
            <a:r>
              <a:rPr lang="en-US" sz="3200" dirty="0" smtClean="0">
                <a:effectLst>
                  <a:outerShdw blurRad="63500" dist="38100" dir="2700000" algn="ctr" rotWithShape="0">
                    <a:schemeClr val="tx1"/>
                  </a:outerShdw>
                </a:effectLst>
                <a:latin typeface="+mn-lt"/>
              </a:rPr>
              <a:t>The </a:t>
            </a:r>
            <a:r>
              <a:rPr lang="en-US" sz="3200" dirty="0">
                <a:effectLst>
                  <a:outerShdw blurRad="63500" dist="38100" dir="2700000" algn="ctr" rotWithShape="0">
                    <a:schemeClr val="tx1"/>
                  </a:outerShdw>
                </a:effectLst>
                <a:latin typeface="+mn-lt"/>
              </a:rPr>
              <a:t>earth brought forth vegetation, plants yielding seed </a:t>
            </a:r>
            <a:r>
              <a:rPr lang="en-US" sz="3200" dirty="0" smtClean="0">
                <a:effectLst>
                  <a:outerShdw blurRad="63500" dist="38100" dir="2700000" algn="ctr" rotWithShape="0">
                    <a:schemeClr val="tx1"/>
                  </a:outerShdw>
                </a:effectLst>
                <a:latin typeface="+mn-lt"/>
              </a:rPr>
              <a:t>… , </a:t>
            </a:r>
            <a:r>
              <a:rPr lang="en-US" sz="3200" dirty="0">
                <a:effectLst>
                  <a:outerShdw blurRad="63500" dist="38100" dir="2700000" algn="ctr" rotWithShape="0">
                    <a:schemeClr val="tx1"/>
                  </a:outerShdw>
                </a:effectLst>
                <a:latin typeface="+mn-lt"/>
              </a:rPr>
              <a:t>and trees bearing fruit in which is their seed, each according to its kind. And God saw that it was good.</a:t>
            </a:r>
            <a:endParaRPr lang="en-US" sz="3200" dirty="0" smtClean="0">
              <a:effectLst>
                <a:outerShdw blurRad="63500" dist="38100" dir="2700000" algn="ctr" rotWithShape="0">
                  <a:schemeClr val="tx1"/>
                </a:outerShdw>
              </a:effectLst>
              <a:latin typeface="+mn-lt"/>
            </a:endParaRPr>
          </a:p>
          <a:p>
            <a:r>
              <a:rPr lang="en-US" sz="3200" dirty="0" smtClean="0">
                <a:effectLst>
                  <a:outerShdw blurRad="63500" dist="38100" dir="2700000" algn="ctr" rotWithShape="0">
                    <a:schemeClr val="tx1"/>
                  </a:outerShdw>
                </a:effectLst>
                <a:latin typeface="+mn-lt"/>
              </a:rPr>
              <a:t>And there was evening and there was morning, the third day.</a:t>
            </a:r>
            <a:endParaRPr lang="en-US" sz="3200" dirty="0">
              <a:effectLst>
                <a:outerShdw blurRad="63500" dist="38100" dir="2700000" algn="ctr" rotWithShape="0">
                  <a:schemeClr val="tx1"/>
                </a:outerShdw>
              </a:effectLst>
              <a:latin typeface="+mn-lt"/>
            </a:endParaRPr>
          </a:p>
        </p:txBody>
      </p:sp>
      <p:sp>
        <p:nvSpPr>
          <p:cNvPr id="4" name="Title 3"/>
          <p:cNvSpPr>
            <a:spLocks noGrp="1"/>
          </p:cNvSpPr>
          <p:nvPr>
            <p:ph type="title"/>
          </p:nvPr>
        </p:nvSpPr>
        <p:spPr/>
        <p:txBody>
          <a:bodyPr/>
          <a:lstStyle/>
          <a:p>
            <a:r>
              <a:rPr lang="en-US" dirty="0" smtClean="0"/>
              <a:t>Genesis</a:t>
            </a:r>
            <a:endParaRPr lang="en-US" dirty="0"/>
          </a:p>
        </p:txBody>
      </p:sp>
      <p:sp>
        <p:nvSpPr>
          <p:cNvPr id="2" name="TextBox 1"/>
          <p:cNvSpPr txBox="1"/>
          <p:nvPr/>
        </p:nvSpPr>
        <p:spPr>
          <a:xfrm>
            <a:off x="0" y="6523892"/>
            <a:ext cx="650631" cy="338554"/>
          </a:xfrm>
          <a:prstGeom prst="rect">
            <a:avLst/>
          </a:prstGeom>
          <a:noFill/>
        </p:spPr>
        <p:txBody>
          <a:bodyPr wrap="square" rtlCol="0">
            <a:spAutoFit/>
          </a:bodyPr>
          <a:lstStyle/>
          <a:p>
            <a:pPr algn="l"/>
            <a:r>
              <a:rPr lang="en-US" sz="1600" dirty="0" smtClean="0">
                <a:latin typeface="+mn-lt"/>
                <a:hlinkClick r:id="rId2"/>
              </a:rPr>
              <a:t>RSV</a:t>
            </a:r>
            <a:endParaRPr lang="en-US" sz="1600" dirty="0">
              <a:latin typeface="+mn-lt"/>
            </a:endParaRPr>
          </a:p>
        </p:txBody>
      </p:sp>
    </p:spTree>
    <p:extLst>
      <p:ext uri="{BB962C8B-B14F-4D97-AF65-F5344CB8AC3E}">
        <p14:creationId xmlns:p14="http://schemas.microsoft.com/office/powerpoint/2010/main" val="3040632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r>
              <a:rPr lang="en-US" altLang="en-US"/>
              <a:t>Life’s History</a:t>
            </a:r>
          </a:p>
        </p:txBody>
      </p:sp>
      <p:pic>
        <p:nvPicPr>
          <p:cNvPr id="23556" name="Picture 4" descr="Geo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111250"/>
            <a:ext cx="8445500" cy="2312988"/>
          </a:xfrm>
          <a:prstGeom prst="rect">
            <a:avLst/>
          </a:prstGeom>
          <a:noFill/>
          <a:extLst>
            <a:ext uri="{909E8E84-426E-40DD-AFC4-6F175D3DCCD1}">
              <a14:hiddenFill xmlns:a14="http://schemas.microsoft.com/office/drawing/2010/main">
                <a:solidFill>
                  <a:srgbClr val="FFFFFF"/>
                </a:solidFill>
              </a14:hiddenFill>
            </a:ext>
          </a:extLst>
        </p:spPr>
      </p:pic>
      <p:grpSp>
        <p:nvGrpSpPr>
          <p:cNvPr id="23562" name="Group 10"/>
          <p:cNvGrpSpPr>
            <a:grpSpLocks/>
          </p:cNvGrpSpPr>
          <p:nvPr/>
        </p:nvGrpSpPr>
        <p:grpSpPr bwMode="auto">
          <a:xfrm>
            <a:off x="563563" y="2259013"/>
            <a:ext cx="7818437" cy="641350"/>
            <a:chOff x="355" y="1542"/>
            <a:chExt cx="4925" cy="404"/>
          </a:xfrm>
        </p:grpSpPr>
        <p:sp>
          <p:nvSpPr>
            <p:cNvPr id="23558" name="Text Box 6"/>
            <p:cNvSpPr txBox="1">
              <a:spLocks noChangeArrowheads="1"/>
            </p:cNvSpPr>
            <p:nvPr/>
          </p:nvSpPr>
          <p:spPr bwMode="auto">
            <a:xfrm>
              <a:off x="1542" y="1542"/>
              <a:ext cx="281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3600">
                  <a:solidFill>
                    <a:schemeClr val="tx1"/>
                  </a:solidFill>
                </a:rPr>
                <a:t>Earth is 4.5 by old</a:t>
              </a:r>
            </a:p>
          </p:txBody>
        </p:sp>
        <p:sp>
          <p:nvSpPr>
            <p:cNvPr id="23560" name="Line 8"/>
            <p:cNvSpPr>
              <a:spLocks noChangeShapeType="1"/>
            </p:cNvSpPr>
            <p:nvPr/>
          </p:nvSpPr>
          <p:spPr bwMode="auto">
            <a:xfrm flipH="1">
              <a:off x="355" y="1779"/>
              <a:ext cx="1512" cy="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1" name="Line 9"/>
            <p:cNvSpPr>
              <a:spLocks noChangeShapeType="1"/>
            </p:cNvSpPr>
            <p:nvPr/>
          </p:nvSpPr>
          <p:spPr bwMode="auto">
            <a:xfrm>
              <a:off x="4044" y="1724"/>
              <a:ext cx="12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23565" name="Picture 13" descr="stromatol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3716338"/>
            <a:ext cx="1684337"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alg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3624263"/>
            <a:ext cx="4060825" cy="2640012"/>
          </a:xfrm>
          <a:prstGeom prst="rect">
            <a:avLst/>
          </a:prstGeom>
          <a:noFill/>
          <a:extLst>
            <a:ext uri="{909E8E84-426E-40DD-AFC4-6F175D3DCCD1}">
              <a14:hiddenFill xmlns:a14="http://schemas.microsoft.com/office/drawing/2010/main">
                <a:solidFill>
                  <a:srgbClr val="FFFFFF"/>
                </a:solidFill>
              </a14:hiddenFill>
            </a:ext>
          </a:extLst>
        </p:spPr>
      </p:pic>
      <p:sp>
        <p:nvSpPr>
          <p:cNvPr id="23569" name="Text Box 17"/>
          <p:cNvSpPr txBox="1">
            <a:spLocks noChangeArrowheads="1"/>
          </p:cNvSpPr>
          <p:nvPr/>
        </p:nvSpPr>
        <p:spPr bwMode="auto">
          <a:xfrm>
            <a:off x="366713" y="2978150"/>
            <a:ext cx="946150" cy="519113"/>
          </a:xfrm>
          <a:prstGeom prst="rect">
            <a:avLst/>
          </a:prstGeom>
          <a:noFill/>
          <a:ln>
            <a:noFill/>
          </a:ln>
          <a:effectLst>
            <a:outerShdw dist="1796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a:solidFill>
                  <a:srgbClr val="FF0000"/>
                </a:solidFill>
                <a:latin typeface="Comic Sans MS" pitchFamily="66" charset="0"/>
              </a:rPr>
              <a:t>Now</a:t>
            </a:r>
          </a:p>
        </p:txBody>
      </p:sp>
      <p:sp>
        <p:nvSpPr>
          <p:cNvPr id="23570" name="Text Box 18"/>
          <p:cNvSpPr txBox="1">
            <a:spLocks noChangeArrowheads="1"/>
          </p:cNvSpPr>
          <p:nvPr/>
        </p:nvSpPr>
        <p:spPr bwMode="auto">
          <a:xfrm>
            <a:off x="7743825" y="2979738"/>
            <a:ext cx="1082675" cy="519112"/>
          </a:xfrm>
          <a:prstGeom prst="rect">
            <a:avLst/>
          </a:prstGeom>
          <a:noFill/>
          <a:ln>
            <a:noFill/>
          </a:ln>
          <a:effectLst>
            <a:outerShdw dist="1796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a:solidFill>
                  <a:srgbClr val="FF0000"/>
                </a:solidFill>
                <a:latin typeface="Comic Sans MS" pitchFamily="66" charset="0"/>
              </a:rPr>
              <a:t>Then</a:t>
            </a:r>
          </a:p>
        </p:txBody>
      </p:sp>
      <p:sp>
        <p:nvSpPr>
          <p:cNvPr id="23571" name="Line 19"/>
          <p:cNvSpPr>
            <a:spLocks noChangeShapeType="1"/>
          </p:cNvSpPr>
          <p:nvPr/>
        </p:nvSpPr>
        <p:spPr bwMode="auto">
          <a:xfrm flipH="1">
            <a:off x="1335088" y="3279775"/>
            <a:ext cx="6384925" cy="0"/>
          </a:xfrm>
          <a:prstGeom prst="line">
            <a:avLst/>
          </a:prstGeom>
          <a:noFill/>
          <a:ln w="152400">
            <a:solidFill>
              <a:srgbClr val="FF0000"/>
            </a:solidFill>
            <a:round/>
            <a:headEnd/>
            <a:tailEnd type="triangle" w="med" len="med"/>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sp>
        <p:nvSpPr>
          <p:cNvPr id="23563" name="Line 11"/>
          <p:cNvSpPr>
            <a:spLocks noChangeShapeType="1"/>
          </p:cNvSpPr>
          <p:nvPr/>
        </p:nvSpPr>
        <p:spPr bwMode="auto">
          <a:xfrm flipV="1">
            <a:off x="6265864" y="3070224"/>
            <a:ext cx="269875" cy="876300"/>
          </a:xfrm>
          <a:prstGeom prst="line">
            <a:avLst/>
          </a:prstGeom>
          <a:noFill/>
          <a:ln w="63500">
            <a:solidFill>
              <a:srgbClr val="FF0000"/>
            </a:solidFill>
            <a:round/>
            <a:headEnd/>
            <a:tailEnd type="triangle" w="med" len="med"/>
          </a:ln>
          <a:effectLst>
            <a:outerShdw dist="28398" dir="3806097" algn="ctr" rotWithShape="0">
              <a:srgbClr val="FFFF00"/>
            </a:outerShdw>
          </a:effectLst>
          <a:extLst>
            <a:ext uri="{909E8E84-426E-40DD-AFC4-6F175D3DCCD1}">
              <a14:hiddenFill xmlns:a14="http://schemas.microsoft.com/office/drawing/2010/main">
                <a:noFill/>
              </a14:hiddenFill>
            </a:ext>
          </a:extLst>
        </p:spPr>
        <p:txBody>
          <a:bodyPr/>
          <a:lstStyle/>
          <a:p>
            <a:endParaRPr lang="en-US"/>
          </a:p>
        </p:txBody>
      </p:sp>
      <p:pic>
        <p:nvPicPr>
          <p:cNvPr id="23573" name="Picture 21" descr="cyanobacte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025" y="5616575"/>
            <a:ext cx="1770063" cy="12414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07829" y="4041189"/>
            <a:ext cx="2470485" cy="1569660"/>
          </a:xfrm>
          <a:prstGeom prst="rect">
            <a:avLst/>
          </a:prstGeom>
          <a:noFill/>
        </p:spPr>
        <p:txBody>
          <a:bodyPr wrap="square" rtlCol="0">
            <a:spAutoFit/>
          </a:bodyPr>
          <a:lstStyle/>
          <a:p>
            <a:pPr>
              <a:spcBef>
                <a:spcPts val="0"/>
              </a:spcBef>
            </a:pPr>
            <a:r>
              <a:rPr lang="en-US" sz="2400" dirty="0" smtClean="0">
                <a:effectLst>
                  <a:outerShdw dist="50800" dir="2700000" algn="ctr" rotWithShape="0">
                    <a:schemeClr val="tx1"/>
                  </a:outerShdw>
                </a:effectLst>
                <a:latin typeface="+mn-lt"/>
              </a:rPr>
              <a:t>Earliest life 3.5 by ago: stromatolites (cyanobacteria)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3570"/>
                                        </p:tgtEl>
                                        <p:attrNameLst>
                                          <p:attrName>style.visibility</p:attrName>
                                        </p:attrNameLst>
                                      </p:cBhvr>
                                      <p:to>
                                        <p:strVal val="visible"/>
                                      </p:to>
                                    </p:set>
                                    <p:animEffect transition="in" filter="dissolve">
                                      <p:cBhvr>
                                        <p:cTn id="7" dur="500"/>
                                        <p:tgtEl>
                                          <p:spTgt spid="23570"/>
                                        </p:tgtEl>
                                      </p:cBhvr>
                                    </p:animEffect>
                                  </p:childTnLst>
                                </p:cTn>
                              </p:par>
                            </p:childTnLst>
                          </p:cTn>
                        </p:par>
                        <p:par>
                          <p:cTn id="8" fill="hold" nodeType="afterGroup">
                            <p:stCondLst>
                              <p:cond delay="2500"/>
                            </p:stCondLst>
                            <p:childTnLst>
                              <p:par>
                                <p:cTn id="9" presetID="22" presetClass="entr" presetSubtype="2" fill="hold" grpId="0" nodeType="afterEffect">
                                  <p:stCondLst>
                                    <p:cond delay="0"/>
                                  </p:stCondLst>
                                  <p:childTnLst>
                                    <p:set>
                                      <p:cBhvr>
                                        <p:cTn id="10" dur="1" fill="hold">
                                          <p:stCondLst>
                                            <p:cond delay="0"/>
                                          </p:stCondLst>
                                        </p:cTn>
                                        <p:tgtEl>
                                          <p:spTgt spid="23571"/>
                                        </p:tgtEl>
                                        <p:attrNameLst>
                                          <p:attrName>style.visibility</p:attrName>
                                        </p:attrNameLst>
                                      </p:cBhvr>
                                      <p:to>
                                        <p:strVal val="visible"/>
                                      </p:to>
                                    </p:set>
                                    <p:animEffect transition="in" filter="wipe(right)">
                                      <p:cBhvr>
                                        <p:cTn id="11" dur="2000"/>
                                        <p:tgtEl>
                                          <p:spTgt spid="23571"/>
                                        </p:tgtEl>
                                      </p:cBhvr>
                                    </p:animEffect>
                                  </p:childTnLst>
                                </p:cTn>
                              </p:par>
                            </p:childTnLst>
                          </p:cTn>
                        </p:par>
                        <p:par>
                          <p:cTn id="12" fill="hold" nodeType="afterGroup">
                            <p:stCondLst>
                              <p:cond delay="4500"/>
                            </p:stCondLst>
                            <p:childTnLst>
                              <p:par>
                                <p:cTn id="13" presetID="9" presetClass="entr" presetSubtype="0" fill="hold" grpId="0" nodeType="afterEffect">
                                  <p:stCondLst>
                                    <p:cond delay="0"/>
                                  </p:stCondLst>
                                  <p:childTnLst>
                                    <p:set>
                                      <p:cBhvr>
                                        <p:cTn id="14" dur="1" fill="hold">
                                          <p:stCondLst>
                                            <p:cond delay="0"/>
                                          </p:stCondLst>
                                        </p:cTn>
                                        <p:tgtEl>
                                          <p:spTgt spid="23569"/>
                                        </p:tgtEl>
                                        <p:attrNameLst>
                                          <p:attrName>style.visibility</p:attrName>
                                        </p:attrNameLst>
                                      </p:cBhvr>
                                      <p:to>
                                        <p:strVal val="visible"/>
                                      </p:to>
                                    </p:set>
                                    <p:animEffect transition="in" filter="dissolve">
                                      <p:cBhvr>
                                        <p:cTn id="15" dur="500"/>
                                        <p:tgtEl>
                                          <p:spTgt spid="235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23562"/>
                                        </p:tgtEl>
                                        <p:attrNameLst>
                                          <p:attrName>style.visibility</p:attrName>
                                        </p:attrNameLst>
                                      </p:cBhvr>
                                      <p:to>
                                        <p:strVal val="visible"/>
                                      </p:to>
                                    </p:set>
                                    <p:anim calcmode="lin" valueType="num">
                                      <p:cBhvr>
                                        <p:cTn id="20" dur="500" fill="hold"/>
                                        <p:tgtEl>
                                          <p:spTgt spid="23562"/>
                                        </p:tgtEl>
                                        <p:attrNameLst>
                                          <p:attrName>ppt_w</p:attrName>
                                        </p:attrNameLst>
                                      </p:cBhvr>
                                      <p:tavLst>
                                        <p:tav tm="0">
                                          <p:val>
                                            <p:fltVal val="0"/>
                                          </p:val>
                                        </p:tav>
                                        <p:tav tm="100000">
                                          <p:val>
                                            <p:strVal val="#ppt_w"/>
                                          </p:val>
                                        </p:tav>
                                      </p:tavLst>
                                    </p:anim>
                                    <p:anim calcmode="lin" valueType="num">
                                      <p:cBhvr>
                                        <p:cTn id="21" dur="500" fill="hold"/>
                                        <p:tgtEl>
                                          <p:spTgt spid="23562"/>
                                        </p:tgtEl>
                                        <p:attrNameLst>
                                          <p:attrName>ppt_h</p:attrName>
                                        </p:attrNameLst>
                                      </p:cBhvr>
                                      <p:tavLst>
                                        <p:tav tm="0">
                                          <p:val>
                                            <p:strVal val="#ppt_h"/>
                                          </p:val>
                                        </p:tav>
                                        <p:tav tm="100000">
                                          <p:val>
                                            <p:strVal val="#ppt_h"/>
                                          </p:val>
                                        </p:tav>
                                      </p:tavLst>
                                    </p:anim>
                                  </p:childTnLst>
                                </p:cTn>
                              </p:par>
                              <p:par>
                                <p:cTn id="22" presetID="10" presetClass="exit" presetSubtype="0" fill="hold" grpId="1" nodeType="withEffect">
                                  <p:stCondLst>
                                    <p:cond delay="0"/>
                                  </p:stCondLst>
                                  <p:childTnLst>
                                    <p:animEffect transition="out" filter="fade">
                                      <p:cBhvr>
                                        <p:cTn id="23" dur="2000"/>
                                        <p:tgtEl>
                                          <p:spTgt spid="23571"/>
                                        </p:tgtEl>
                                      </p:cBhvr>
                                    </p:animEffect>
                                    <p:set>
                                      <p:cBhvr>
                                        <p:cTn id="24" dur="1" fill="hold">
                                          <p:stCondLst>
                                            <p:cond delay="1999"/>
                                          </p:stCondLst>
                                        </p:cTn>
                                        <p:tgtEl>
                                          <p:spTgt spid="23571"/>
                                        </p:tgtEl>
                                        <p:attrNameLst>
                                          <p:attrName>style.visibility</p:attrName>
                                        </p:attrNameLst>
                                      </p:cBhvr>
                                      <p:to>
                                        <p:strVal val="hidden"/>
                                      </p:to>
                                    </p:set>
                                  </p:childTnLst>
                                </p:cTn>
                              </p:par>
                            </p:childTnLst>
                          </p:cTn>
                        </p:par>
                      </p:childTnLst>
                    </p:cTn>
                  </p:par>
                  <p:par>
                    <p:cTn id="25" fill="hold">
                      <p:stCondLst>
                        <p:cond delay="indefinite"/>
                      </p:stCondLst>
                      <p:childTnLst>
                        <p:par>
                          <p:cTn id="26" fill="hold" nodeType="after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23563"/>
                                        </p:tgtEl>
                                        <p:attrNameLst>
                                          <p:attrName>style.visibility</p:attrName>
                                        </p:attrNameLst>
                                      </p:cBhvr>
                                      <p:to>
                                        <p:strVal val="visible"/>
                                      </p:to>
                                    </p:set>
                                    <p:animEffect transition="in" filter="wipe(down)">
                                      <p:cBhvr>
                                        <p:cTn id="34" dur="500"/>
                                        <p:tgtEl>
                                          <p:spTgt spid="23563"/>
                                        </p:tgtEl>
                                      </p:cBhvr>
                                    </p:animEffect>
                                  </p:childTnLst>
                                </p:cTn>
                              </p:par>
                            </p:childTnLst>
                          </p:cTn>
                        </p:par>
                        <p:par>
                          <p:cTn id="35" fill="hold">
                            <p:stCondLst>
                              <p:cond delay="1000"/>
                            </p:stCondLst>
                            <p:childTnLst>
                              <p:par>
                                <p:cTn id="36" presetID="16" presetClass="entr" presetSubtype="37" fill="hold" nodeType="afterEffect">
                                  <p:stCondLst>
                                    <p:cond delay="0"/>
                                  </p:stCondLst>
                                  <p:childTnLst>
                                    <p:set>
                                      <p:cBhvr>
                                        <p:cTn id="37" dur="1" fill="hold">
                                          <p:stCondLst>
                                            <p:cond delay="0"/>
                                          </p:stCondLst>
                                        </p:cTn>
                                        <p:tgtEl>
                                          <p:spTgt spid="23573"/>
                                        </p:tgtEl>
                                        <p:attrNameLst>
                                          <p:attrName>style.visibility</p:attrName>
                                        </p:attrNameLst>
                                      </p:cBhvr>
                                      <p:to>
                                        <p:strVal val="visible"/>
                                      </p:to>
                                    </p:set>
                                    <p:animEffect transition="in" filter="barn(outVertical)">
                                      <p:cBhvr>
                                        <p:cTn id="38" dur="500"/>
                                        <p:tgtEl>
                                          <p:spTgt spid="23573"/>
                                        </p:tgtEl>
                                      </p:cBhvr>
                                    </p:animEffect>
                                  </p:childTnLst>
                                </p:cTn>
                              </p:par>
                            </p:childTnLst>
                          </p:cTn>
                        </p:par>
                        <p:par>
                          <p:cTn id="39" fill="hold">
                            <p:stCondLst>
                              <p:cond delay="1500"/>
                            </p:stCondLst>
                            <p:childTnLst>
                              <p:par>
                                <p:cTn id="40" presetID="3" presetClass="entr" presetSubtype="5" fill="hold" nodeType="afterEffect">
                                  <p:stCondLst>
                                    <p:cond delay="0"/>
                                  </p:stCondLst>
                                  <p:childTnLst>
                                    <p:set>
                                      <p:cBhvr>
                                        <p:cTn id="41" dur="1" fill="hold">
                                          <p:stCondLst>
                                            <p:cond delay="0"/>
                                          </p:stCondLst>
                                        </p:cTn>
                                        <p:tgtEl>
                                          <p:spTgt spid="23565"/>
                                        </p:tgtEl>
                                        <p:attrNameLst>
                                          <p:attrName>style.visibility</p:attrName>
                                        </p:attrNameLst>
                                      </p:cBhvr>
                                      <p:to>
                                        <p:strVal val="visible"/>
                                      </p:to>
                                    </p:set>
                                    <p:animEffect transition="in" filter="blinds(vertical)">
                                      <p:cBhvr>
                                        <p:cTn id="42" dur="500"/>
                                        <p:tgtEl>
                                          <p:spTgt spid="23565"/>
                                        </p:tgtEl>
                                      </p:cBhvr>
                                    </p:animEffect>
                                  </p:childTnLst>
                                </p:cTn>
                              </p:par>
                            </p:childTnLst>
                          </p:cTn>
                        </p:par>
                        <p:par>
                          <p:cTn id="43" fill="hold">
                            <p:stCondLst>
                              <p:cond delay="2000"/>
                            </p:stCondLst>
                            <p:childTnLst>
                              <p:par>
                                <p:cTn id="44" presetID="3" presetClass="entr" presetSubtype="5" fill="hold" nodeType="afterEffect">
                                  <p:stCondLst>
                                    <p:cond delay="0"/>
                                  </p:stCondLst>
                                  <p:childTnLst>
                                    <p:set>
                                      <p:cBhvr>
                                        <p:cTn id="45" dur="1" fill="hold">
                                          <p:stCondLst>
                                            <p:cond delay="0"/>
                                          </p:stCondLst>
                                        </p:cTn>
                                        <p:tgtEl>
                                          <p:spTgt spid="23566"/>
                                        </p:tgtEl>
                                        <p:attrNameLst>
                                          <p:attrName>style.visibility</p:attrName>
                                        </p:attrNameLst>
                                      </p:cBhvr>
                                      <p:to>
                                        <p:strVal val="visible"/>
                                      </p:to>
                                    </p:set>
                                    <p:animEffect transition="in" filter="blinds(vertical)">
                                      <p:cBhvr>
                                        <p:cTn id="46"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p:bldP spid="23570" grpId="0"/>
      <p:bldP spid="23571" grpId="0" animBg="1"/>
      <p:bldP spid="23571" grpId="1" animBg="1"/>
      <p:bldP spid="23563"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altLang="en-US" dirty="0"/>
              <a:t>Life’s History</a:t>
            </a:r>
          </a:p>
        </p:txBody>
      </p:sp>
      <p:pic>
        <p:nvPicPr>
          <p:cNvPr id="24589" name="Picture 13" descr="GeoTi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466729"/>
            <a:ext cx="8105775" cy="1806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7936" y="4362031"/>
            <a:ext cx="7668128" cy="1754326"/>
          </a:xfrm>
          <a:prstGeom prst="rect">
            <a:avLst/>
          </a:prstGeom>
          <a:noFill/>
        </p:spPr>
        <p:txBody>
          <a:bodyPr wrap="square" rtlCol="0">
            <a:spAutoFit/>
          </a:bodyPr>
          <a:lstStyle/>
          <a:p>
            <a:pPr>
              <a:spcBef>
                <a:spcPts val="0"/>
              </a:spcBef>
            </a:pPr>
            <a:r>
              <a:rPr lang="en-US" sz="3600" dirty="0" smtClean="0">
                <a:effectLst>
                  <a:outerShdw dist="50800" dir="2700000" algn="ctr" rotWithShape="0">
                    <a:schemeClr val="tx1"/>
                  </a:outerShdw>
                </a:effectLst>
                <a:latin typeface="+mn-lt"/>
              </a:rPr>
              <a:t>Most evolution has taken                      place ONLY in last 4% of the                      age of the universe!</a:t>
            </a:r>
          </a:p>
        </p:txBody>
      </p:sp>
      <p:sp>
        <p:nvSpPr>
          <p:cNvPr id="8" name="TextBox 7"/>
          <p:cNvSpPr txBox="1"/>
          <p:nvPr/>
        </p:nvSpPr>
        <p:spPr>
          <a:xfrm>
            <a:off x="737936" y="1177673"/>
            <a:ext cx="7668128" cy="1200329"/>
          </a:xfrm>
          <a:prstGeom prst="rect">
            <a:avLst/>
          </a:prstGeom>
          <a:noFill/>
        </p:spPr>
        <p:txBody>
          <a:bodyPr wrap="square" rtlCol="0">
            <a:spAutoFit/>
          </a:bodyPr>
          <a:lstStyle/>
          <a:p>
            <a:pPr>
              <a:spcBef>
                <a:spcPts val="0"/>
              </a:spcBef>
            </a:pPr>
            <a:r>
              <a:rPr lang="en-US" sz="3600" dirty="0" smtClean="0">
                <a:effectLst>
                  <a:outerShdw dist="50800" dir="2700000" algn="ctr" rotWithShape="0">
                    <a:schemeClr val="tx1"/>
                  </a:outerShdw>
                </a:effectLst>
                <a:latin typeface="+mn-lt"/>
              </a:rPr>
              <a:t>Evolution of complex life only in last 570 million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r>
              <a:rPr lang="en-US" altLang="en-US"/>
              <a:t>Genesis</a:t>
            </a:r>
          </a:p>
        </p:txBody>
      </p:sp>
      <p:sp>
        <p:nvSpPr>
          <p:cNvPr id="4" name="TextBox 3"/>
          <p:cNvSpPr txBox="1"/>
          <p:nvPr/>
        </p:nvSpPr>
        <p:spPr>
          <a:xfrm>
            <a:off x="376989" y="1025273"/>
            <a:ext cx="8390022" cy="5016758"/>
          </a:xfrm>
          <a:prstGeom prst="rect">
            <a:avLst/>
          </a:prstGeom>
          <a:noFill/>
        </p:spPr>
        <p:txBody>
          <a:bodyPr wrap="square" rtlCol="0">
            <a:spAutoFit/>
          </a:bodyPr>
          <a:lstStyle/>
          <a:p>
            <a:pPr algn="l">
              <a:spcBef>
                <a:spcPts val="0"/>
              </a:spcBef>
            </a:pPr>
            <a:r>
              <a:rPr lang="en-US" sz="3200" dirty="0" smtClean="0">
                <a:effectLst>
                  <a:outerShdw dist="50800" dir="2700000" algn="ctr" rotWithShape="0">
                    <a:schemeClr val="tx1"/>
                  </a:outerShdw>
                </a:effectLst>
                <a:latin typeface="+mn-lt"/>
              </a:rPr>
              <a:t> Then God said, "Let us make humankind in our image, according to our likeness; and let them have dominion over the fish of the sea, and over the birds of the air, and over the cattle, and over all the wild animals of the earth, and over every creeping thing that creeps upon the earth.“ So God created humankind in his image, in the image of God he created them; male and female he created them.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r>
              <a:rPr lang="en-US" altLang="en-US"/>
              <a:t>Human History</a:t>
            </a:r>
          </a:p>
        </p:txBody>
      </p:sp>
      <p:pic>
        <p:nvPicPr>
          <p:cNvPr id="25604" name="Picture 4" descr="GeoTi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4" y="1182688"/>
            <a:ext cx="8024812" cy="2279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7936" y="3784516"/>
            <a:ext cx="7668128" cy="2308324"/>
          </a:xfrm>
          <a:prstGeom prst="rect">
            <a:avLst/>
          </a:prstGeom>
          <a:noFill/>
        </p:spPr>
        <p:txBody>
          <a:bodyPr wrap="square" rtlCol="0">
            <a:spAutoFit/>
          </a:bodyPr>
          <a:lstStyle/>
          <a:p>
            <a:pPr>
              <a:spcBef>
                <a:spcPts val="0"/>
              </a:spcBef>
            </a:pPr>
            <a:r>
              <a:rPr lang="en-US" sz="3600" dirty="0" smtClean="0">
                <a:effectLst>
                  <a:outerShdw dist="50800" dir="2700000" algn="ctr" rotWithShape="0">
                    <a:schemeClr val="tx1"/>
                  </a:outerShdw>
                </a:effectLst>
                <a:latin typeface="+mn-lt"/>
              </a:rPr>
              <a:t>Humanoids appeared about a million years ago …                              0.02% of Earth’s age,</a:t>
            </a:r>
          </a:p>
          <a:p>
            <a:pPr>
              <a:spcBef>
                <a:spcPts val="0"/>
              </a:spcBef>
            </a:pPr>
            <a:r>
              <a:rPr lang="en-US" sz="3600" dirty="0" smtClean="0">
                <a:effectLst>
                  <a:outerShdw dist="50800" dir="2700000" algn="ctr" rotWithShape="0">
                    <a:schemeClr val="tx1"/>
                  </a:outerShdw>
                </a:effectLst>
                <a:latin typeface="+mn-lt"/>
              </a:rPr>
              <a:t> 0.007% of Universe’s 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r>
              <a:rPr lang="en-US" altLang="en-US"/>
              <a:t>Human History</a:t>
            </a:r>
          </a:p>
        </p:txBody>
      </p:sp>
      <p:sp>
        <p:nvSpPr>
          <p:cNvPr id="5" name="TextBox 4"/>
          <p:cNvSpPr txBox="1"/>
          <p:nvPr/>
        </p:nvSpPr>
        <p:spPr>
          <a:xfrm>
            <a:off x="737936" y="941583"/>
            <a:ext cx="7668128" cy="2862322"/>
          </a:xfrm>
          <a:prstGeom prst="rect">
            <a:avLst/>
          </a:prstGeom>
          <a:noFill/>
        </p:spPr>
        <p:txBody>
          <a:bodyPr wrap="square" rtlCol="0">
            <a:spAutoFit/>
          </a:bodyPr>
          <a:lstStyle/>
          <a:p>
            <a:pPr>
              <a:spcBef>
                <a:spcPts val="0"/>
              </a:spcBef>
            </a:pPr>
            <a:r>
              <a:rPr lang="en-US" sz="3600" dirty="0" smtClean="0">
                <a:effectLst>
                  <a:outerShdw dist="50800" dir="2700000" algn="ctr" rotWithShape="0">
                    <a:schemeClr val="tx1"/>
                  </a:outerShdw>
                </a:effectLst>
                <a:latin typeface="+mn-lt"/>
              </a:rPr>
              <a:t>Written human history covers about last 10,000 years                (since the glaciers melted)          0.0002% of Earth’s age,</a:t>
            </a:r>
          </a:p>
          <a:p>
            <a:pPr>
              <a:spcBef>
                <a:spcPts val="0"/>
              </a:spcBef>
            </a:pPr>
            <a:r>
              <a:rPr lang="en-US" sz="3600" dirty="0" smtClean="0">
                <a:effectLst>
                  <a:outerShdw dist="50800" dir="2700000" algn="ctr" rotWithShape="0">
                    <a:schemeClr val="tx1"/>
                  </a:outerShdw>
                </a:effectLst>
                <a:latin typeface="+mn-lt"/>
              </a:rPr>
              <a:t> 0.00007% of Universe’s age</a:t>
            </a:r>
          </a:p>
        </p:txBody>
      </p:sp>
      <p:sp>
        <p:nvSpPr>
          <p:cNvPr id="8" name="TextBox 7"/>
          <p:cNvSpPr txBox="1"/>
          <p:nvPr/>
        </p:nvSpPr>
        <p:spPr>
          <a:xfrm>
            <a:off x="167054" y="3847734"/>
            <a:ext cx="8809893" cy="2062103"/>
          </a:xfrm>
          <a:prstGeom prst="rect">
            <a:avLst/>
          </a:prstGeom>
          <a:noFill/>
        </p:spPr>
        <p:txBody>
          <a:bodyPr wrap="square" rtlCol="0">
            <a:spAutoFit/>
          </a:bodyPr>
          <a:lstStyle/>
          <a:p>
            <a:pPr>
              <a:spcBef>
                <a:spcPts val="0"/>
              </a:spcBef>
            </a:pPr>
            <a:r>
              <a:rPr lang="en-US" sz="3200" dirty="0" smtClean="0">
                <a:effectLst>
                  <a:outerShdw dist="50800" dir="2700000" algn="ctr" rotWithShape="0">
                    <a:schemeClr val="tx1"/>
                  </a:outerShdw>
                </a:effectLst>
                <a:latin typeface="+mn-lt"/>
              </a:rPr>
              <a:t>If the history of the universe were a year</a:t>
            </a:r>
            <a:r>
              <a:rPr lang="en-US" sz="3200" smtClean="0">
                <a:effectLst>
                  <a:outerShdw dist="50800" dir="2700000" algn="ctr" rotWithShape="0">
                    <a:schemeClr val="tx1"/>
                  </a:outerShdw>
                </a:effectLst>
                <a:latin typeface="+mn-lt"/>
              </a:rPr>
              <a:t>, </a:t>
            </a:r>
            <a:r>
              <a:rPr lang="en-US" sz="3200" smtClean="0">
                <a:effectLst>
                  <a:outerShdw dist="50800" dir="2700000" algn="ctr" rotWithShape="0">
                    <a:schemeClr val="tx1"/>
                  </a:outerShdw>
                </a:effectLst>
                <a:latin typeface="+mn-lt"/>
              </a:rPr>
              <a:t>human </a:t>
            </a:r>
            <a:r>
              <a:rPr lang="en-US" sz="3200" dirty="0" smtClean="0">
                <a:effectLst>
                  <a:outerShdw dist="50800" dir="2700000" algn="ctr" rotWithShape="0">
                    <a:schemeClr val="tx1"/>
                  </a:outerShdw>
                </a:effectLst>
                <a:latin typeface="+mn-lt"/>
              </a:rPr>
              <a:t>history would take place in the                               last ½ minute before midnight                                 on December 31!</a:t>
            </a:r>
          </a:p>
        </p:txBody>
      </p:sp>
      <p:sp>
        <p:nvSpPr>
          <p:cNvPr id="9" name="TextBox 8"/>
          <p:cNvSpPr txBox="1"/>
          <p:nvPr/>
        </p:nvSpPr>
        <p:spPr>
          <a:xfrm>
            <a:off x="167054" y="6011814"/>
            <a:ext cx="8809893" cy="584775"/>
          </a:xfrm>
          <a:prstGeom prst="rect">
            <a:avLst/>
          </a:prstGeom>
          <a:noFill/>
        </p:spPr>
        <p:txBody>
          <a:bodyPr wrap="square" rtlCol="0">
            <a:spAutoFit/>
          </a:bodyPr>
          <a:lstStyle/>
          <a:p>
            <a:pPr>
              <a:spcBef>
                <a:spcPts val="0"/>
              </a:spcBef>
            </a:pPr>
            <a:r>
              <a:rPr lang="en-US" sz="3200" dirty="0" smtClean="0">
                <a:effectLst>
                  <a:outerShdw dist="50800" dir="2700000" algn="ctr" rotWithShape="0">
                    <a:schemeClr val="tx1"/>
                  </a:outerShdw>
                </a:effectLst>
                <a:latin typeface="+mn-lt"/>
              </a:rPr>
              <a:t>… Christianity in the last 5 seconds!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r>
              <a:rPr lang="en-US" altLang="en-US" sz="4400"/>
              <a:t>Psalm 8</a:t>
            </a:r>
          </a:p>
        </p:txBody>
      </p:sp>
      <p:sp>
        <p:nvSpPr>
          <p:cNvPr id="4" name="TextBox 3"/>
          <p:cNvSpPr txBox="1"/>
          <p:nvPr/>
        </p:nvSpPr>
        <p:spPr>
          <a:xfrm>
            <a:off x="495007" y="1122822"/>
            <a:ext cx="8153986" cy="4401205"/>
          </a:xfrm>
          <a:prstGeom prst="rect">
            <a:avLst/>
          </a:prstGeom>
          <a:noFill/>
        </p:spPr>
        <p:txBody>
          <a:bodyPr wrap="square" rtlCol="0">
            <a:spAutoFit/>
          </a:bodyPr>
          <a:lstStyle/>
          <a:p>
            <a:pPr>
              <a:spcBef>
                <a:spcPts val="0"/>
              </a:spcBef>
            </a:pPr>
            <a:r>
              <a:rPr lang="en-US" sz="4000" dirty="0" smtClean="0">
                <a:effectLst>
                  <a:outerShdw dist="50800" dir="2700000" algn="ctr" rotWithShape="0">
                    <a:schemeClr val="tx1"/>
                  </a:outerShdw>
                </a:effectLst>
                <a:latin typeface="+mn-lt"/>
              </a:rPr>
              <a:t>When I look at your heavens, </a:t>
            </a:r>
          </a:p>
          <a:p>
            <a:pPr>
              <a:spcBef>
                <a:spcPts val="0"/>
              </a:spcBef>
            </a:pPr>
            <a:r>
              <a:rPr lang="en-US" sz="4000" dirty="0" smtClean="0">
                <a:effectLst>
                  <a:outerShdw dist="50800" dir="2700000" algn="ctr" rotWithShape="0">
                    <a:schemeClr val="tx1"/>
                  </a:outerShdw>
                </a:effectLst>
                <a:latin typeface="+mn-lt"/>
              </a:rPr>
              <a:t>	the work of your fingers,</a:t>
            </a:r>
          </a:p>
          <a:p>
            <a:pPr>
              <a:spcBef>
                <a:spcPts val="0"/>
              </a:spcBef>
            </a:pPr>
            <a:r>
              <a:rPr lang="en-US" sz="4000" dirty="0" smtClean="0">
                <a:effectLst>
                  <a:outerShdw dist="50800" dir="2700000" algn="ctr" rotWithShape="0">
                    <a:schemeClr val="tx1"/>
                  </a:outerShdw>
                </a:effectLst>
                <a:latin typeface="+mn-lt"/>
              </a:rPr>
              <a:t>the moon and the stars that </a:t>
            </a:r>
          </a:p>
          <a:p>
            <a:pPr>
              <a:spcBef>
                <a:spcPts val="0"/>
              </a:spcBef>
            </a:pPr>
            <a:r>
              <a:rPr lang="en-US" sz="4000" dirty="0" smtClean="0">
                <a:effectLst>
                  <a:outerShdw dist="50800" dir="2700000" algn="ctr" rotWithShape="0">
                    <a:schemeClr val="tx1"/>
                  </a:outerShdw>
                </a:effectLst>
                <a:latin typeface="+mn-lt"/>
              </a:rPr>
              <a:t>	you have established;</a:t>
            </a:r>
          </a:p>
          <a:p>
            <a:pPr>
              <a:spcBef>
                <a:spcPts val="0"/>
              </a:spcBef>
            </a:pPr>
            <a:r>
              <a:rPr lang="en-US" sz="4000" dirty="0" smtClean="0">
                <a:effectLst>
                  <a:outerShdw dist="50800" dir="2700000" algn="ctr" rotWithShape="0">
                    <a:schemeClr val="tx1"/>
                  </a:outerShdw>
                </a:effectLst>
                <a:latin typeface="+mn-lt"/>
              </a:rPr>
              <a:t>what are human beings that </a:t>
            </a:r>
          </a:p>
          <a:p>
            <a:pPr>
              <a:spcBef>
                <a:spcPts val="0"/>
              </a:spcBef>
            </a:pPr>
            <a:r>
              <a:rPr lang="en-US" sz="4000" dirty="0" smtClean="0">
                <a:effectLst>
                  <a:outerShdw dist="50800" dir="2700000" algn="ctr" rotWithShape="0">
                    <a:schemeClr val="tx1"/>
                  </a:outerShdw>
                </a:effectLst>
                <a:latin typeface="+mn-lt"/>
              </a:rPr>
              <a:t>	you are mindful of them,</a:t>
            </a:r>
          </a:p>
          <a:p>
            <a:pPr>
              <a:spcBef>
                <a:spcPts val="0"/>
              </a:spcBef>
            </a:pPr>
            <a:r>
              <a:rPr lang="en-US" sz="4000" dirty="0" smtClean="0">
                <a:effectLst>
                  <a:outerShdw dist="50800" dir="2700000" algn="ctr" rotWithShape="0">
                    <a:schemeClr val="tx1"/>
                  </a:outerShdw>
                </a:effectLst>
                <a:latin typeface="+mn-lt"/>
              </a:rPr>
              <a:t>mortals that you care for them?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r>
              <a:rPr lang="en-US" altLang="en-US"/>
              <a:t>But Wait! Don’t Order Yet …</a:t>
            </a:r>
          </a:p>
        </p:txBody>
      </p:sp>
      <p:sp>
        <p:nvSpPr>
          <p:cNvPr id="27652" name="Rectangle 4"/>
          <p:cNvSpPr>
            <a:spLocks noChangeArrowheads="1"/>
          </p:cNvSpPr>
          <p:nvPr/>
        </p:nvSpPr>
        <p:spPr bwMode="auto">
          <a:xfrm>
            <a:off x="685800" y="1027113"/>
            <a:ext cx="7772400" cy="1397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pPr>
            <a:r>
              <a:rPr lang="en-US" altLang="en-US" sz="3600" dirty="0">
                <a:solidFill>
                  <a:srgbClr val="FFFF00"/>
                </a:solidFill>
                <a:latin typeface="Comic Sans MS" pitchFamily="66" charset="0"/>
              </a:rPr>
              <a:t>Meteors have wiped out up to 90% of life on Earth …</a:t>
            </a:r>
          </a:p>
        </p:txBody>
      </p:sp>
      <p:sp>
        <p:nvSpPr>
          <p:cNvPr id="27653" name="Rectangle 5"/>
          <p:cNvSpPr>
            <a:spLocks noChangeArrowheads="1"/>
          </p:cNvSpPr>
          <p:nvPr/>
        </p:nvSpPr>
        <p:spPr bwMode="auto">
          <a:xfrm>
            <a:off x="685800" y="2701742"/>
            <a:ext cx="7772400" cy="1397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pPr>
            <a:r>
              <a:rPr lang="en-US" altLang="en-US" sz="3600" dirty="0">
                <a:solidFill>
                  <a:srgbClr val="FFFF00"/>
                </a:solidFill>
                <a:latin typeface="Comic Sans MS" pitchFamily="66" charset="0"/>
              </a:rPr>
              <a:t>A nearby supernova would destroy life on Earth with radiation …</a:t>
            </a:r>
          </a:p>
        </p:txBody>
      </p:sp>
      <p:sp>
        <p:nvSpPr>
          <p:cNvPr id="6" name="Rectangle 5"/>
          <p:cNvSpPr>
            <a:spLocks noChangeArrowheads="1"/>
          </p:cNvSpPr>
          <p:nvPr/>
        </p:nvSpPr>
        <p:spPr bwMode="auto">
          <a:xfrm>
            <a:off x="685800" y="4376371"/>
            <a:ext cx="7772400" cy="1397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pPr>
            <a:r>
              <a:rPr lang="en-US" altLang="en-US" sz="3600" dirty="0" smtClean="0">
                <a:solidFill>
                  <a:srgbClr val="FFFF00"/>
                </a:solidFill>
                <a:latin typeface="Comic Sans MS" pitchFamily="66" charset="0"/>
              </a:rPr>
              <a:t>The sun becoming a red giant will destroy life on Earth …</a:t>
            </a:r>
            <a:endParaRPr lang="en-US" altLang="en-US" sz="3600" dirty="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p:cTn id="13" dur="500" fill="hold"/>
                                        <p:tgtEl>
                                          <p:spTgt spid="27653"/>
                                        </p:tgtEl>
                                        <p:attrNameLst>
                                          <p:attrName>ppt_w</p:attrName>
                                        </p:attrNameLst>
                                      </p:cBhvr>
                                      <p:tavLst>
                                        <p:tav tm="0">
                                          <p:val>
                                            <p:fltVal val="0"/>
                                          </p:val>
                                        </p:tav>
                                        <p:tav tm="100000">
                                          <p:val>
                                            <p:strVal val="#ppt_w"/>
                                          </p:val>
                                        </p:tav>
                                      </p:tavLst>
                                    </p:anim>
                                    <p:anim calcmode="lin" valueType="num">
                                      <p:cBhvr>
                                        <p:cTn id="14" dur="500" fill="hold"/>
                                        <p:tgtEl>
                                          <p:spTgt spid="2765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P spid="27653" grpId="0" autoUpdateAnimBg="0"/>
      <p:bldP spid="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r>
              <a:rPr lang="en-US" altLang="en-US"/>
              <a:t>The Very Wonders Kill</a:t>
            </a:r>
          </a:p>
        </p:txBody>
      </p:sp>
      <p:sp>
        <p:nvSpPr>
          <p:cNvPr id="33795" name="Rectangle 3"/>
          <p:cNvSpPr>
            <a:spLocks noGrp="1" noChangeArrowheads="1"/>
          </p:cNvSpPr>
          <p:nvPr>
            <p:ph type="body" idx="1"/>
          </p:nvPr>
        </p:nvSpPr>
        <p:spPr>
          <a:xfrm>
            <a:off x="701675" y="1231900"/>
            <a:ext cx="7772400" cy="3281363"/>
          </a:xfrm>
        </p:spPr>
        <p:txBody>
          <a:bodyPr/>
          <a:lstStyle/>
          <a:p>
            <a:pPr>
              <a:lnSpc>
                <a:spcPct val="90000"/>
              </a:lnSpc>
            </a:pPr>
            <a:r>
              <a:rPr lang="en-US" altLang="en-US" sz="3200"/>
              <a:t>The universe is not always gentle</a:t>
            </a:r>
          </a:p>
          <a:p>
            <a:pPr lvl="1">
              <a:lnSpc>
                <a:spcPct val="90000"/>
              </a:lnSpc>
            </a:pPr>
            <a:r>
              <a:rPr lang="en-US" altLang="en-US" sz="3000"/>
              <a:t> meteors kill</a:t>
            </a:r>
          </a:p>
          <a:p>
            <a:pPr lvl="1">
              <a:lnSpc>
                <a:spcPct val="90000"/>
              </a:lnSpc>
            </a:pPr>
            <a:r>
              <a:rPr lang="en-US" altLang="en-US" sz="3000"/>
              <a:t> volcanoes kill</a:t>
            </a:r>
          </a:p>
          <a:p>
            <a:pPr lvl="1">
              <a:lnSpc>
                <a:spcPct val="90000"/>
              </a:lnSpc>
            </a:pPr>
            <a:r>
              <a:rPr lang="en-US" altLang="en-US" sz="3000"/>
              <a:t> solar radiation kills</a:t>
            </a:r>
          </a:p>
          <a:p>
            <a:pPr lvl="1">
              <a:lnSpc>
                <a:spcPct val="90000"/>
              </a:lnSpc>
            </a:pPr>
            <a:r>
              <a:rPr lang="en-US" altLang="en-US" sz="3000"/>
              <a:t> animals must kill </a:t>
            </a:r>
          </a:p>
          <a:p>
            <a:pPr lvl="1">
              <a:lnSpc>
                <a:spcPct val="90000"/>
              </a:lnSpc>
              <a:buFont typeface="Webdings" pitchFamily="18" charset="2"/>
              <a:buNone/>
            </a:pPr>
            <a:r>
              <a:rPr lang="en-US" altLang="en-US" sz="3000"/>
              <a:t>                       to live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altLang="en-US"/>
              <a:t>Genesis</a:t>
            </a:r>
          </a:p>
        </p:txBody>
      </p:sp>
      <p:sp>
        <p:nvSpPr>
          <p:cNvPr id="30723" name="Rectangle 3"/>
          <p:cNvSpPr>
            <a:spLocks noGrp="1" noChangeArrowheads="1"/>
          </p:cNvSpPr>
          <p:nvPr>
            <p:ph type="body" idx="1"/>
          </p:nvPr>
        </p:nvSpPr>
        <p:spPr>
          <a:xfrm>
            <a:off x="346075" y="1192213"/>
            <a:ext cx="8450263" cy="3122612"/>
          </a:xfrm>
        </p:spPr>
        <p:txBody>
          <a:bodyPr/>
          <a:lstStyle/>
          <a:p>
            <a:pPr marL="0" indent="461963"/>
            <a:r>
              <a:rPr lang="en-US" altLang="en-US"/>
              <a:t>“God saw everything that he had made, and indeed, it was very good. And there was evening and there was morning, the sixth day.”</a:t>
            </a:r>
          </a:p>
        </p:txBody>
      </p:sp>
      <p:sp>
        <p:nvSpPr>
          <p:cNvPr id="30724" name="Rectangle 4"/>
          <p:cNvSpPr>
            <a:spLocks noChangeArrowheads="1"/>
          </p:cNvSpPr>
          <p:nvPr/>
        </p:nvSpPr>
        <p:spPr bwMode="auto">
          <a:xfrm>
            <a:off x="863600" y="5351463"/>
            <a:ext cx="7772400" cy="725487"/>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lvl="1" algn="r">
              <a:spcBef>
                <a:spcPct val="20000"/>
              </a:spcBef>
              <a:buFont typeface="Webdings" pitchFamily="18" charset="2"/>
              <a:buNone/>
            </a:pPr>
            <a:r>
              <a:rPr lang="en-US" altLang="en-US" sz="3400">
                <a:solidFill>
                  <a:srgbClr val="FFFF00"/>
                </a:solidFill>
                <a:latin typeface="Comic Sans MS" pitchFamily="66" charset="0"/>
              </a:rPr>
              <a:t>But what about roadkill?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0" fill="hold"/>
                                        <p:tgtEl>
                                          <p:spTgt spid="30724"/>
                                        </p:tgtEl>
                                        <p:attrNameLst>
                                          <p:attrName>ppt_x</p:attrName>
                                        </p:attrNameLst>
                                      </p:cBhvr>
                                      <p:tavLst>
                                        <p:tav tm="0">
                                          <p:val>
                                            <p:strVal val="1+#ppt_w/2"/>
                                          </p:val>
                                        </p:tav>
                                        <p:tav tm="100000">
                                          <p:val>
                                            <p:strVal val="#ppt_x"/>
                                          </p:val>
                                        </p:tav>
                                      </p:tavLst>
                                    </p:anim>
                                    <p:anim calcmode="lin" valueType="num">
                                      <p:cBhvr additive="base">
                                        <p:cTn id="8" dur="5000" fill="hold"/>
                                        <p:tgtEl>
                                          <p:spTgt spid="30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WordArt 6"/>
          <p:cNvSpPr>
            <a:spLocks noChangeArrowheads="1" noChangeShapeType="1" noTextEdit="1"/>
          </p:cNvSpPr>
          <p:nvPr/>
        </p:nvSpPr>
        <p:spPr bwMode="auto">
          <a:xfrm>
            <a:off x="1149350" y="1536700"/>
            <a:ext cx="6845300" cy="2598738"/>
          </a:xfrm>
          <a:prstGeom prst="rect">
            <a:avLst/>
          </a:prstGeom>
        </p:spPr>
        <p:txBody>
          <a:bodyPr wrap="none" fromWordArt="1">
            <a:prstTxWarp prst="textDeflateBottom">
              <a:avLst>
                <a:gd name="adj" fmla="val 58625"/>
              </a:avLst>
            </a:prstTxWarp>
          </a:bodyPr>
          <a:lstStyle/>
          <a:p>
            <a:r>
              <a:rPr lang="en-US" sz="3600" kern="10">
                <a:ln w="12700">
                  <a:solidFill>
                    <a:srgbClr val="008000"/>
                  </a:solidFill>
                  <a:round/>
                  <a:headEnd/>
                  <a:tailEnd/>
                </a:ln>
                <a:gradFill rotWithShape="0">
                  <a:gsLst>
                    <a:gs pos="0">
                      <a:srgbClr val="FF0000"/>
                    </a:gs>
                    <a:gs pos="100000">
                      <a:srgbClr val="FFCC00"/>
                    </a:gs>
                  </a:gsLst>
                  <a:lin ang="5400000" scaled="1"/>
                </a:gradFill>
                <a:effectLst>
                  <a:outerShdw dist="101600" dir="5400000" sy="50000" rotWithShape="0">
                    <a:srgbClr val="0033CC"/>
                  </a:outerShdw>
                </a:effectLst>
                <a:latin typeface="Arial Black"/>
              </a:rPr>
              <a:t>Even Roadkill Is Star Stuff!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ppt_w</p:attrName>
                                        </p:attrNameLst>
                                      </p:cBhvr>
                                      <p:tavLst>
                                        <p:tav tm="0">
                                          <p:val>
                                            <p:fltVal val="0"/>
                                          </p:val>
                                        </p:tav>
                                        <p:tav tm="100000">
                                          <p:val>
                                            <p:strVal val="#ppt_w"/>
                                          </p:val>
                                        </p:tav>
                                      </p:tavLst>
                                    </p:anim>
                                    <p:anim calcmode="lin" valueType="num">
                                      <p:cBhvr>
                                        <p:cTn id="8" dur="500" fill="hold"/>
                                        <p:tgtEl>
                                          <p:spTgt spid="36870"/>
                                        </p:tgtEl>
                                        <p:attrNameLst>
                                          <p:attrName>ppt_h</p:attrName>
                                        </p:attrNameLst>
                                      </p:cBhvr>
                                      <p:tavLst>
                                        <p:tav tm="0">
                                          <p:val>
                                            <p:fltVal val="0"/>
                                          </p:val>
                                        </p:tav>
                                        <p:tav tm="100000">
                                          <p:val>
                                            <p:strVal val="#ppt_h"/>
                                          </p:val>
                                        </p:tav>
                                      </p:tavLst>
                                    </p:anim>
                                    <p:anim calcmode="lin" valueType="num">
                                      <p:cBhvr>
                                        <p:cTn id="9" dur="500" fill="hold"/>
                                        <p:tgtEl>
                                          <p:spTgt spid="36870"/>
                                        </p:tgtEl>
                                        <p:attrNameLst>
                                          <p:attrName>ppt_x</p:attrName>
                                        </p:attrNameLst>
                                      </p:cBhvr>
                                      <p:tavLst>
                                        <p:tav tm="0">
                                          <p:val>
                                            <p:fltVal val="0.5"/>
                                          </p:val>
                                        </p:tav>
                                        <p:tav tm="100000">
                                          <p:val>
                                            <p:strVal val="#ppt_x"/>
                                          </p:val>
                                        </p:tav>
                                      </p:tavLst>
                                    </p:anim>
                                    <p:anim calcmode="lin" valueType="num">
                                      <p:cBhvr>
                                        <p:cTn id="10" dur="500" fill="hold"/>
                                        <p:tgtEl>
                                          <p:spTgt spid="368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upload.wikimedia.org/wikipedia/commons/9/97/D.A.R._State_For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5522" y="2715725"/>
            <a:ext cx="5107109" cy="3833811"/>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4829908" y="457200"/>
            <a:ext cx="3352800" cy="2362200"/>
          </a:xfrm>
        </p:spPr>
        <p:txBody>
          <a:bodyPr/>
          <a:lstStyle/>
          <a:p>
            <a:r>
              <a:rPr lang="en-US" altLang="en-US" dirty="0" smtClean="0"/>
              <a:t>Plants </a:t>
            </a:r>
            <a:r>
              <a:rPr lang="en-US" altLang="en-US" dirty="0"/>
              <a:t>Everywhere On Land</a:t>
            </a:r>
          </a:p>
        </p:txBody>
      </p:sp>
      <p:pic>
        <p:nvPicPr>
          <p:cNvPr id="2050" name="Picture 2" descr="https://i.pinimg.com/originals/5f/f3/65/5ff36563120b3aa3b2c7c471459dde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84" y="457199"/>
            <a:ext cx="3888886" cy="5185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r>
              <a:rPr lang="en-US" altLang="en-US"/>
              <a:t>Roadkill: Inadvertent Death</a:t>
            </a:r>
          </a:p>
        </p:txBody>
      </p:sp>
      <p:pic>
        <p:nvPicPr>
          <p:cNvPr id="28678" name="Picture 6" descr="skunk1"/>
          <p:cNvPicPr>
            <a:picLocks noChangeAspect="1" noChangeArrowheads="1"/>
          </p:cNvPicPr>
          <p:nvPr/>
        </p:nvPicPr>
        <p:blipFill>
          <a:blip r:embed="rId2">
            <a:extLst>
              <a:ext uri="{28A0092B-C50C-407E-A947-70E740481C1C}">
                <a14:useLocalDpi xmlns:a14="http://schemas.microsoft.com/office/drawing/2010/main" val="0"/>
              </a:ext>
            </a:extLst>
          </a:blip>
          <a:srcRect b="1730"/>
          <a:stretch>
            <a:fillRect/>
          </a:stretch>
        </p:blipFill>
        <p:spPr bwMode="auto">
          <a:xfrm>
            <a:off x="3730625" y="2995613"/>
            <a:ext cx="5413375" cy="3425825"/>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roadrunner1"/>
          <p:cNvPicPr>
            <a:picLocks noChangeAspect="1" noChangeArrowheads="1"/>
          </p:cNvPicPr>
          <p:nvPr/>
        </p:nvPicPr>
        <p:blipFill>
          <a:blip r:embed="rId3">
            <a:extLst>
              <a:ext uri="{28A0092B-C50C-407E-A947-70E740481C1C}">
                <a14:useLocalDpi xmlns:a14="http://schemas.microsoft.com/office/drawing/2010/main" val="0"/>
              </a:ext>
            </a:extLst>
          </a:blip>
          <a:srcRect r="2097" b="1726"/>
          <a:stretch>
            <a:fillRect/>
          </a:stretch>
        </p:blipFill>
        <p:spPr bwMode="auto">
          <a:xfrm>
            <a:off x="577850" y="1270000"/>
            <a:ext cx="3557588" cy="5151438"/>
          </a:xfrm>
          <a:prstGeom prst="rect">
            <a:avLst/>
          </a:prstGeom>
          <a:noFill/>
          <a:extLst>
            <a:ext uri="{909E8E84-426E-40DD-AFC4-6F175D3DCCD1}">
              <a14:hiddenFill xmlns:a14="http://schemas.microsoft.com/office/drawing/2010/main">
                <a:solidFill>
                  <a:srgbClr val="FFFFFF"/>
                </a:solidFill>
              </a14:hiddenFill>
            </a:ext>
          </a:extLst>
        </p:spPr>
      </p:pic>
      <p:sp>
        <p:nvSpPr>
          <p:cNvPr id="28679" name="Text Box 7"/>
          <p:cNvSpPr txBox="1">
            <a:spLocks noChangeArrowheads="1"/>
          </p:cNvSpPr>
          <p:nvPr/>
        </p:nvSpPr>
        <p:spPr bwMode="auto">
          <a:xfrm>
            <a:off x="4410075" y="1371600"/>
            <a:ext cx="4357688" cy="119062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a:latin typeface="Comic Sans MS" pitchFamily="66" charset="0"/>
              </a:rPr>
              <a:t>“The Earth is full of your creatures”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93700"/>
            <a:ext cx="4787900" cy="846138"/>
          </a:xfrm>
        </p:spPr>
        <p:txBody>
          <a:bodyPr/>
          <a:lstStyle/>
          <a:p>
            <a:r>
              <a:rPr lang="en-US" altLang="en-US"/>
              <a:t>Roadkill</a:t>
            </a:r>
          </a:p>
        </p:txBody>
      </p:sp>
      <p:sp>
        <p:nvSpPr>
          <p:cNvPr id="29706" name="Text Box 10"/>
          <p:cNvSpPr txBox="1">
            <a:spLocks noChangeArrowheads="1"/>
          </p:cNvSpPr>
          <p:nvPr/>
        </p:nvSpPr>
        <p:spPr bwMode="auto">
          <a:xfrm>
            <a:off x="401638" y="1238250"/>
            <a:ext cx="5003800" cy="64135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3600">
                <a:latin typeface="Comic Sans MS" pitchFamily="66" charset="0"/>
              </a:rPr>
              <a:t>Life is so abundant …</a:t>
            </a:r>
          </a:p>
        </p:txBody>
      </p:sp>
      <p:grpSp>
        <p:nvGrpSpPr>
          <p:cNvPr id="29711" name="Group 15"/>
          <p:cNvGrpSpPr>
            <a:grpSpLocks/>
          </p:cNvGrpSpPr>
          <p:nvPr/>
        </p:nvGrpSpPr>
        <p:grpSpPr bwMode="auto">
          <a:xfrm>
            <a:off x="1817688" y="442913"/>
            <a:ext cx="6416675" cy="3522662"/>
            <a:chOff x="1145" y="279"/>
            <a:chExt cx="4042" cy="2219"/>
          </a:xfrm>
        </p:grpSpPr>
        <p:pic>
          <p:nvPicPr>
            <p:cNvPr id="29708" name="Picture 12" descr="roadkillpossumpain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 y="279"/>
              <a:ext cx="1616" cy="2219"/>
            </a:xfrm>
            <a:prstGeom prst="rect">
              <a:avLst/>
            </a:prstGeom>
            <a:noFill/>
            <a:extLst>
              <a:ext uri="{909E8E84-426E-40DD-AFC4-6F175D3DCCD1}">
                <a14:hiddenFill xmlns:a14="http://schemas.microsoft.com/office/drawing/2010/main">
                  <a:solidFill>
                    <a:srgbClr val="FFFFFF"/>
                  </a:solidFill>
                </a14:hiddenFill>
              </a:ext>
            </a:extLst>
          </p:spPr>
        </p:pic>
        <p:sp>
          <p:nvSpPr>
            <p:cNvPr id="29709" name="Text Box 13"/>
            <p:cNvSpPr txBox="1">
              <a:spLocks noChangeArrowheads="1"/>
            </p:cNvSpPr>
            <p:nvPr/>
          </p:nvSpPr>
          <p:spPr bwMode="auto">
            <a:xfrm>
              <a:off x="1145" y="1368"/>
              <a:ext cx="2390" cy="36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en-US" altLang="en-US" sz="3200">
                  <a:latin typeface="Comic Sans MS" pitchFamily="66" charset="0"/>
                </a:rPr>
                <a:t>We can waste it</a:t>
              </a:r>
            </a:p>
          </p:txBody>
        </p:sp>
      </p:grpSp>
      <p:grpSp>
        <p:nvGrpSpPr>
          <p:cNvPr id="29712" name="Group 16"/>
          <p:cNvGrpSpPr>
            <a:grpSpLocks/>
          </p:cNvGrpSpPr>
          <p:nvPr/>
        </p:nvGrpSpPr>
        <p:grpSpPr bwMode="auto">
          <a:xfrm>
            <a:off x="334963" y="3452813"/>
            <a:ext cx="8382000" cy="3074987"/>
            <a:chOff x="211" y="2175"/>
            <a:chExt cx="5280" cy="1937"/>
          </a:xfrm>
        </p:grpSpPr>
        <p:pic>
          <p:nvPicPr>
            <p:cNvPr id="29707" name="Picture 11" descr="GarfieldRoadk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 y="2528"/>
              <a:ext cx="5280" cy="1584"/>
            </a:xfrm>
            <a:prstGeom prst="rect">
              <a:avLst/>
            </a:prstGeom>
            <a:noFill/>
            <a:extLst>
              <a:ext uri="{909E8E84-426E-40DD-AFC4-6F175D3DCCD1}">
                <a14:hiddenFill xmlns:a14="http://schemas.microsoft.com/office/drawing/2010/main">
                  <a:solidFill>
                    <a:srgbClr val="FFFFFF"/>
                  </a:solidFill>
                </a14:hiddenFill>
              </a:ext>
            </a:extLst>
          </p:spPr>
        </p:pic>
        <p:sp>
          <p:nvSpPr>
            <p:cNvPr id="29710" name="Text Box 14"/>
            <p:cNvSpPr txBox="1">
              <a:spLocks noChangeArrowheads="1"/>
            </p:cNvSpPr>
            <p:nvPr/>
          </p:nvSpPr>
          <p:spPr bwMode="auto">
            <a:xfrm>
              <a:off x="377" y="2175"/>
              <a:ext cx="3152" cy="36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3200">
                  <a:latin typeface="Comic Sans MS" pitchFamily="66" charset="0"/>
                </a:rPr>
                <a:t>And make fun of it.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9711"/>
                                        </p:tgtEl>
                                        <p:attrNameLst>
                                          <p:attrName>style.visibility</p:attrName>
                                        </p:attrNameLst>
                                      </p:cBhvr>
                                      <p:to>
                                        <p:strVal val="visible"/>
                                      </p:to>
                                    </p:set>
                                    <p:anim calcmode="lin" valueType="num">
                                      <p:cBhvr additive="base">
                                        <p:cTn id="7" dur="500" fill="hold"/>
                                        <p:tgtEl>
                                          <p:spTgt spid="29711"/>
                                        </p:tgtEl>
                                        <p:attrNameLst>
                                          <p:attrName>ppt_x</p:attrName>
                                        </p:attrNameLst>
                                      </p:cBhvr>
                                      <p:tavLst>
                                        <p:tav tm="0">
                                          <p:val>
                                            <p:strVal val="1+#ppt_w/2"/>
                                          </p:val>
                                        </p:tav>
                                        <p:tav tm="100000">
                                          <p:val>
                                            <p:strVal val="#ppt_x"/>
                                          </p:val>
                                        </p:tav>
                                      </p:tavLst>
                                    </p:anim>
                                    <p:anim calcmode="lin" valueType="num">
                                      <p:cBhvr additive="base">
                                        <p:cTn id="8" dur="500" fill="hold"/>
                                        <p:tgtEl>
                                          <p:spTgt spid="297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712"/>
                                        </p:tgtEl>
                                        <p:attrNameLst>
                                          <p:attrName>style.visibility</p:attrName>
                                        </p:attrNameLst>
                                      </p:cBhvr>
                                      <p:to>
                                        <p:strVal val="visible"/>
                                      </p:to>
                                    </p:set>
                                    <p:anim calcmode="lin" valueType="num">
                                      <p:cBhvr additive="base">
                                        <p:cTn id="13" dur="500" fill="hold"/>
                                        <p:tgtEl>
                                          <p:spTgt spid="29712"/>
                                        </p:tgtEl>
                                        <p:attrNameLst>
                                          <p:attrName>ppt_x</p:attrName>
                                        </p:attrNameLst>
                                      </p:cBhvr>
                                      <p:tavLst>
                                        <p:tav tm="0">
                                          <p:val>
                                            <p:strVal val="0-#ppt_w/2"/>
                                          </p:val>
                                        </p:tav>
                                        <p:tav tm="100000">
                                          <p:val>
                                            <p:strVal val="#ppt_x"/>
                                          </p:val>
                                        </p:tav>
                                      </p:tavLst>
                                    </p:anim>
                                    <p:anim calcmode="lin" valueType="num">
                                      <p:cBhvr additive="base">
                                        <p:cTn id="14" dur="500" fill="hold"/>
                                        <p:tgtEl>
                                          <p:spTgt spid="29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Is God Present in Roadkill?</a:t>
            </a:r>
          </a:p>
        </p:txBody>
      </p:sp>
      <p:sp>
        <p:nvSpPr>
          <p:cNvPr id="46083" name="Rectangle 3"/>
          <p:cNvSpPr>
            <a:spLocks noGrp="1" noChangeArrowheads="1"/>
          </p:cNvSpPr>
          <p:nvPr>
            <p:ph type="body" idx="1"/>
          </p:nvPr>
        </p:nvSpPr>
        <p:spPr>
          <a:xfrm>
            <a:off x="455613" y="855663"/>
            <a:ext cx="8226425" cy="776287"/>
          </a:xfrm>
          <a:noFill/>
        </p:spPr>
        <p:txBody>
          <a:bodyPr/>
          <a:lstStyle/>
          <a:p>
            <a:r>
              <a:rPr lang="en-US" altLang="en-US"/>
              <a:t>Inadvertent, wasteful death</a:t>
            </a:r>
          </a:p>
        </p:txBody>
      </p:sp>
      <p:sp>
        <p:nvSpPr>
          <p:cNvPr id="46084" name="Rectangle 4"/>
          <p:cNvSpPr>
            <a:spLocks noChangeArrowheads="1"/>
          </p:cNvSpPr>
          <p:nvPr/>
        </p:nvSpPr>
        <p:spPr bwMode="auto">
          <a:xfrm>
            <a:off x="498475" y="4468813"/>
            <a:ext cx="8226425" cy="1747837"/>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tabLst>
                <a:tab pos="4910138" algn="l"/>
              </a:tabLst>
              <a:defRPr sz="3600">
                <a:solidFill>
                  <a:srgbClr val="FFFF00"/>
                </a:solidFill>
                <a:latin typeface="Comic Sans MS" pitchFamily="66" charset="0"/>
              </a:defRPr>
            </a:lvl1pPr>
            <a:lvl2pPr marL="742950" indent="-285750" algn="l">
              <a:spcBef>
                <a:spcPct val="20000"/>
              </a:spcBef>
              <a:buFont typeface="Webdings" pitchFamily="18" charset="2"/>
              <a:buChar char="ÿ"/>
              <a:tabLst>
                <a:tab pos="4910138" algn="l"/>
              </a:tabLst>
              <a:defRPr sz="3400">
                <a:solidFill>
                  <a:srgbClr val="FFFF00"/>
                </a:solidFill>
                <a:latin typeface="Comic Sans MS" pitchFamily="66" charset="0"/>
              </a:defRPr>
            </a:lvl2pPr>
            <a:lvl3pPr marL="1143000" indent="-228600" algn="l">
              <a:spcBef>
                <a:spcPct val="20000"/>
              </a:spcBef>
              <a:buFont typeface="Webdings" pitchFamily="18" charset="2"/>
              <a:buChar char="õ"/>
              <a:tabLst>
                <a:tab pos="4910138" algn="l"/>
              </a:tabLst>
              <a:defRPr sz="3200">
                <a:solidFill>
                  <a:srgbClr val="FFFF00"/>
                </a:solidFill>
                <a:latin typeface="Comic Sans MS" pitchFamily="66" charset="0"/>
              </a:defRPr>
            </a:lvl3pPr>
            <a:lvl4pPr marL="1600200" indent="-228600" algn="l">
              <a:spcBef>
                <a:spcPct val="20000"/>
              </a:spcBef>
              <a:buFont typeface="Webdings" pitchFamily="18" charset="2"/>
              <a:buChar char="ö"/>
              <a:tabLst>
                <a:tab pos="4910138" algn="l"/>
              </a:tabLst>
              <a:defRPr sz="2800" b="1">
                <a:solidFill>
                  <a:srgbClr val="FFFF00"/>
                </a:solidFill>
                <a:latin typeface="Comic Sans MS" pitchFamily="66" charset="0"/>
              </a:defRPr>
            </a:lvl4pPr>
            <a:lvl5pPr marL="2057400" indent="-228600" algn="l">
              <a:spcBef>
                <a:spcPct val="20000"/>
              </a:spcBef>
              <a:buFont typeface="Webdings" pitchFamily="18" charset="2"/>
              <a:buChar char="ó"/>
              <a:tabLst>
                <a:tab pos="4910138" algn="l"/>
              </a:tabLst>
              <a:defRPr sz="2600" b="1">
                <a:solidFill>
                  <a:srgbClr val="FFFF00"/>
                </a:solidFill>
                <a:latin typeface="Comic Sans MS" pitchFamily="66" charset="0"/>
              </a:defRPr>
            </a:lvl5pPr>
            <a:lvl6pPr marL="2514600" indent="-228600" fontAlgn="base">
              <a:spcBef>
                <a:spcPct val="20000"/>
              </a:spcBef>
              <a:spcAft>
                <a:spcPct val="0"/>
              </a:spcAft>
              <a:buFont typeface="Webdings" pitchFamily="18" charset="2"/>
              <a:buChar char="ó"/>
              <a:tabLst>
                <a:tab pos="4910138" algn="l"/>
              </a:tabLst>
              <a:defRPr sz="2600" b="1">
                <a:solidFill>
                  <a:srgbClr val="FFFF00"/>
                </a:solidFill>
                <a:latin typeface="Comic Sans MS" pitchFamily="66" charset="0"/>
              </a:defRPr>
            </a:lvl6pPr>
            <a:lvl7pPr marL="2971800" indent="-228600" fontAlgn="base">
              <a:spcBef>
                <a:spcPct val="20000"/>
              </a:spcBef>
              <a:spcAft>
                <a:spcPct val="0"/>
              </a:spcAft>
              <a:buFont typeface="Webdings" pitchFamily="18" charset="2"/>
              <a:buChar char="ó"/>
              <a:tabLst>
                <a:tab pos="4910138" algn="l"/>
              </a:tabLst>
              <a:defRPr sz="2600" b="1">
                <a:solidFill>
                  <a:srgbClr val="FFFF00"/>
                </a:solidFill>
                <a:latin typeface="Comic Sans MS" pitchFamily="66" charset="0"/>
              </a:defRPr>
            </a:lvl7pPr>
            <a:lvl8pPr marL="3429000" indent="-228600" fontAlgn="base">
              <a:spcBef>
                <a:spcPct val="20000"/>
              </a:spcBef>
              <a:spcAft>
                <a:spcPct val="0"/>
              </a:spcAft>
              <a:buFont typeface="Webdings" pitchFamily="18" charset="2"/>
              <a:buChar char="ó"/>
              <a:tabLst>
                <a:tab pos="4910138" algn="l"/>
              </a:tabLst>
              <a:defRPr sz="2600" b="1">
                <a:solidFill>
                  <a:srgbClr val="FFFF00"/>
                </a:solidFill>
                <a:latin typeface="Comic Sans MS" pitchFamily="66" charset="0"/>
              </a:defRPr>
            </a:lvl8pPr>
            <a:lvl9pPr marL="3886200" indent="-228600" fontAlgn="base">
              <a:spcBef>
                <a:spcPct val="20000"/>
              </a:spcBef>
              <a:spcAft>
                <a:spcPct val="0"/>
              </a:spcAft>
              <a:buFont typeface="Webdings" pitchFamily="18" charset="2"/>
              <a:buChar char="ó"/>
              <a:tabLst>
                <a:tab pos="4910138" algn="l"/>
              </a:tabLst>
              <a:defRPr sz="2600" b="1">
                <a:solidFill>
                  <a:srgbClr val="FFFF00"/>
                </a:solidFill>
                <a:latin typeface="Comic Sans MS" pitchFamily="66" charset="0"/>
              </a:defRPr>
            </a:lvl9pPr>
          </a:lstStyle>
          <a:p>
            <a:pPr>
              <a:spcBef>
                <a:spcPct val="0"/>
              </a:spcBef>
            </a:pPr>
            <a:r>
              <a:rPr lang="en-US" altLang="en-US"/>
              <a:t>Caused by the gifts of	metals,</a:t>
            </a:r>
          </a:p>
          <a:p>
            <a:pPr>
              <a:spcBef>
                <a:spcPct val="0"/>
              </a:spcBef>
            </a:pPr>
            <a:r>
              <a:rPr lang="en-US" altLang="en-US"/>
              <a:t>		machines</a:t>
            </a:r>
          </a:p>
          <a:p>
            <a:pPr>
              <a:spcBef>
                <a:spcPct val="0"/>
              </a:spcBef>
            </a:pPr>
            <a:r>
              <a:rPr lang="en-US" altLang="en-US"/>
              <a:t>		and minds.</a:t>
            </a:r>
          </a:p>
        </p:txBody>
      </p:sp>
      <p:pic>
        <p:nvPicPr>
          <p:cNvPr id="46085" name="Picture 5" descr="javalina"/>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663700"/>
            <a:ext cx="3846513" cy="2570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Coping with Roadkill</a:t>
            </a:r>
          </a:p>
        </p:txBody>
      </p:sp>
      <p:sp>
        <p:nvSpPr>
          <p:cNvPr id="52232" name="Rectangle 8"/>
          <p:cNvSpPr>
            <a:spLocks noChangeArrowheads="1"/>
          </p:cNvSpPr>
          <p:nvPr/>
        </p:nvSpPr>
        <p:spPr bwMode="auto">
          <a:xfrm>
            <a:off x="347663" y="1344613"/>
            <a:ext cx="8455025" cy="3100387"/>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defRPr sz="3600">
                <a:solidFill>
                  <a:srgbClr val="FFFF00"/>
                </a:solidFill>
                <a:latin typeface="Comic Sans MS" pitchFamily="66" charset="0"/>
              </a:defRPr>
            </a:lvl1pPr>
            <a:lvl2pPr marL="742950" indent="-285750" algn="l">
              <a:spcBef>
                <a:spcPct val="20000"/>
              </a:spcBef>
              <a:buFont typeface="Webdings" pitchFamily="18" charset="2"/>
              <a:buChar char="ÿ"/>
              <a:defRPr sz="3400">
                <a:solidFill>
                  <a:srgbClr val="FFFF00"/>
                </a:solidFill>
                <a:latin typeface="Comic Sans MS" pitchFamily="66" charset="0"/>
              </a:defRPr>
            </a:lvl2pPr>
            <a:lvl3pPr marL="1143000" indent="-228600" algn="l">
              <a:spcBef>
                <a:spcPct val="20000"/>
              </a:spcBef>
              <a:buFont typeface="Webdings" pitchFamily="18" charset="2"/>
              <a:buChar char="õ"/>
              <a:defRPr sz="3200">
                <a:solidFill>
                  <a:srgbClr val="FFFF00"/>
                </a:solidFill>
                <a:latin typeface="Comic Sans MS" pitchFamily="66" charset="0"/>
              </a:defRPr>
            </a:lvl3pPr>
            <a:lvl4pPr marL="1600200" indent="-228600" algn="l">
              <a:spcBef>
                <a:spcPct val="20000"/>
              </a:spcBef>
              <a:buFont typeface="Webdings" pitchFamily="18" charset="2"/>
              <a:buChar char="ö"/>
              <a:defRPr sz="2800" b="1">
                <a:solidFill>
                  <a:srgbClr val="FFFF00"/>
                </a:solidFill>
                <a:latin typeface="Comic Sans MS" pitchFamily="66" charset="0"/>
              </a:defRPr>
            </a:lvl4pPr>
            <a:lvl5pPr marL="2057400" indent="-228600" algn="l">
              <a:spcBef>
                <a:spcPct val="20000"/>
              </a:spcBef>
              <a:buFont typeface="Webdings" pitchFamily="18" charset="2"/>
              <a:buChar char="ó"/>
              <a:defRPr sz="2600" b="1">
                <a:solidFill>
                  <a:srgbClr val="FFFF00"/>
                </a:solidFill>
                <a:latin typeface="Comic Sans MS" pitchFamily="66" charset="0"/>
              </a:defRPr>
            </a:lvl5pPr>
            <a:lvl6pPr marL="2514600" indent="-228600" fontAlgn="base">
              <a:spcBef>
                <a:spcPct val="20000"/>
              </a:spcBef>
              <a:spcAft>
                <a:spcPct val="0"/>
              </a:spcAft>
              <a:buFont typeface="Webdings" pitchFamily="18" charset="2"/>
              <a:buChar char="ó"/>
              <a:defRPr sz="2600" b="1">
                <a:solidFill>
                  <a:srgbClr val="FFFF00"/>
                </a:solidFill>
                <a:latin typeface="Comic Sans MS" pitchFamily="66" charset="0"/>
              </a:defRPr>
            </a:lvl6pPr>
            <a:lvl7pPr marL="2971800" indent="-228600" fontAlgn="base">
              <a:spcBef>
                <a:spcPct val="20000"/>
              </a:spcBef>
              <a:spcAft>
                <a:spcPct val="0"/>
              </a:spcAft>
              <a:buFont typeface="Webdings" pitchFamily="18" charset="2"/>
              <a:buChar char="ó"/>
              <a:defRPr sz="2600" b="1">
                <a:solidFill>
                  <a:srgbClr val="FFFF00"/>
                </a:solidFill>
                <a:latin typeface="Comic Sans MS" pitchFamily="66" charset="0"/>
              </a:defRPr>
            </a:lvl7pPr>
            <a:lvl8pPr marL="3429000" indent="-228600" fontAlgn="base">
              <a:spcBef>
                <a:spcPct val="20000"/>
              </a:spcBef>
              <a:spcAft>
                <a:spcPct val="0"/>
              </a:spcAft>
              <a:buFont typeface="Webdings" pitchFamily="18" charset="2"/>
              <a:buChar char="ó"/>
              <a:defRPr sz="2600" b="1">
                <a:solidFill>
                  <a:srgbClr val="FFFF00"/>
                </a:solidFill>
                <a:latin typeface="Comic Sans MS" pitchFamily="66" charset="0"/>
              </a:defRPr>
            </a:lvl8pPr>
            <a:lvl9pPr marL="3886200" indent="-228600" fontAlgn="base">
              <a:spcBef>
                <a:spcPct val="20000"/>
              </a:spcBef>
              <a:spcAft>
                <a:spcPct val="0"/>
              </a:spcAft>
              <a:buFont typeface="Webdings" pitchFamily="18" charset="2"/>
              <a:buChar char="ó"/>
              <a:defRPr sz="2600" b="1">
                <a:solidFill>
                  <a:srgbClr val="FFFF00"/>
                </a:solidFill>
                <a:latin typeface="Comic Sans MS" pitchFamily="66" charset="0"/>
              </a:defRPr>
            </a:lvl9pPr>
          </a:lstStyle>
          <a:p>
            <a:pPr>
              <a:lnSpc>
                <a:spcPct val="90000"/>
              </a:lnSpc>
            </a:pPr>
            <a:r>
              <a:rPr lang="en-US" altLang="en-US"/>
              <a:t>What can we do about roadkill?</a:t>
            </a:r>
          </a:p>
          <a:p>
            <a:pPr lvl="1">
              <a:lnSpc>
                <a:spcPct val="90000"/>
              </a:lnSpc>
            </a:pPr>
            <a:r>
              <a:rPr lang="en-US" altLang="en-US"/>
              <a:t> stop driving?</a:t>
            </a:r>
          </a:p>
          <a:p>
            <a:pPr lvl="1">
              <a:lnSpc>
                <a:spcPct val="90000"/>
              </a:lnSpc>
            </a:pPr>
            <a:r>
              <a:rPr lang="en-US" altLang="en-US"/>
              <a:t> drive slower?</a:t>
            </a:r>
          </a:p>
          <a:p>
            <a:pPr lvl="1">
              <a:lnSpc>
                <a:spcPct val="90000"/>
              </a:lnSpc>
            </a:pPr>
            <a:r>
              <a:rPr lang="en-US" altLang="en-US"/>
              <a:t> elevate all roads?</a:t>
            </a:r>
          </a:p>
          <a:p>
            <a:pPr lvl="1">
              <a:lnSpc>
                <a:spcPct val="90000"/>
              </a:lnSpc>
            </a:pPr>
            <a:r>
              <a:rPr lang="en-US" altLang="en-US"/>
              <a:t> drive hovercraft?</a:t>
            </a:r>
          </a:p>
        </p:txBody>
      </p:sp>
      <p:pic>
        <p:nvPicPr>
          <p:cNvPr id="52233" name="Picture 9" descr="Rage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119313"/>
            <a:ext cx="9140825" cy="2257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422031" y="4308230"/>
            <a:ext cx="8299938" cy="70338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pPr>
            <a:r>
              <a:rPr lang="en-US" altLang="en-US" sz="3600" dirty="0">
                <a:solidFill>
                  <a:srgbClr val="FFFF00"/>
                </a:solidFill>
                <a:latin typeface="Comic Sans MS" pitchFamily="66" charset="0"/>
              </a:rPr>
              <a:t>As we work to reduce &amp; eliminate it, </a:t>
            </a:r>
          </a:p>
        </p:txBody>
      </p:sp>
      <p:sp>
        <p:nvSpPr>
          <p:cNvPr id="8" name="Rectangle 5"/>
          <p:cNvSpPr>
            <a:spLocks noChangeArrowheads="1"/>
          </p:cNvSpPr>
          <p:nvPr/>
        </p:nvSpPr>
        <p:spPr bwMode="auto">
          <a:xfrm>
            <a:off x="422031" y="5006485"/>
            <a:ext cx="8299938" cy="670414"/>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pPr>
            <a:r>
              <a:rPr lang="en-US" altLang="en-US" sz="3600" dirty="0" smtClean="0">
                <a:solidFill>
                  <a:srgbClr val="FFFF00"/>
                </a:solidFill>
                <a:latin typeface="Comic Sans MS" pitchFamily="66" charset="0"/>
              </a:rPr>
              <a:t> can </a:t>
            </a:r>
            <a:r>
              <a:rPr lang="en-US" altLang="en-US" sz="3600" dirty="0">
                <a:solidFill>
                  <a:srgbClr val="FFFF00"/>
                </a:solidFill>
                <a:latin typeface="Comic Sans MS" pitchFamily="66" charset="0"/>
              </a:rPr>
              <a:t>we acknowledge and bless it</a:t>
            </a:r>
            <a:r>
              <a:rPr lang="en-US" altLang="en-US" sz="3600" dirty="0" smtClean="0">
                <a:solidFill>
                  <a:srgbClr val="FFFF00"/>
                </a:solidFill>
                <a:latin typeface="Comic Sans MS" pitchFamily="66" charset="0"/>
              </a:rPr>
              <a:t>?</a:t>
            </a:r>
            <a:endParaRPr lang="en-US" altLang="en-US" sz="3600" dirty="0">
              <a:solidFill>
                <a:srgbClr val="FFFF00"/>
              </a:solidFill>
              <a:latin typeface="Comic Sans MS" pitchFamily="66" charset="0"/>
            </a:endParaRPr>
          </a:p>
        </p:txBody>
      </p:sp>
      <p:sp>
        <p:nvSpPr>
          <p:cNvPr id="9" name="Rectangle 5"/>
          <p:cNvSpPr>
            <a:spLocks noChangeArrowheads="1"/>
          </p:cNvSpPr>
          <p:nvPr/>
        </p:nvSpPr>
        <p:spPr bwMode="auto">
          <a:xfrm>
            <a:off x="-61546" y="5671769"/>
            <a:ext cx="9267092" cy="71144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pPr>
            <a:r>
              <a:rPr lang="en-US" altLang="en-US" sz="3600" dirty="0" smtClean="0">
                <a:solidFill>
                  <a:srgbClr val="FFFF00"/>
                </a:solidFill>
                <a:latin typeface="Comic Sans MS" pitchFamily="66" charset="0"/>
              </a:rPr>
              <a:t>Can </a:t>
            </a:r>
            <a:r>
              <a:rPr lang="en-US" altLang="en-US" sz="3600" dirty="0">
                <a:solidFill>
                  <a:srgbClr val="FFFF00"/>
                </a:solidFill>
                <a:latin typeface="Comic Sans MS" pitchFamily="66" charset="0"/>
              </a:rPr>
              <a:t>we include it in the </a:t>
            </a:r>
            <a:r>
              <a:rPr lang="en-US" altLang="en-US" sz="3600" dirty="0" err="1">
                <a:solidFill>
                  <a:srgbClr val="FFFF00"/>
                </a:solidFill>
                <a:latin typeface="Comic Sans MS" pitchFamily="66" charset="0"/>
              </a:rPr>
              <a:t>Christic</a:t>
            </a:r>
            <a:r>
              <a:rPr lang="en-US" altLang="en-US" sz="3600" dirty="0">
                <a:solidFill>
                  <a:srgbClr val="FFFF00"/>
                </a:solidFill>
                <a:latin typeface="Comic Sans MS" pitchFamily="66" charset="0"/>
              </a:rPr>
              <a:t> Universe?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2000"/>
                                  </p:stCondLst>
                                  <p:childTnLst>
                                    <p:set>
                                      <p:cBhvr>
                                        <p:cTn id="6" dur="1" fill="hold">
                                          <p:stCondLst>
                                            <p:cond delay="0"/>
                                          </p:stCondLst>
                                        </p:cTn>
                                        <p:tgtEl>
                                          <p:spTgt spid="52233"/>
                                        </p:tgtEl>
                                        <p:attrNameLst>
                                          <p:attrName>style.visibility</p:attrName>
                                        </p:attrNameLst>
                                      </p:cBhvr>
                                      <p:to>
                                        <p:strVal val="visible"/>
                                      </p:to>
                                    </p:set>
                                    <p:anim calcmode="lin" valueType="num">
                                      <p:cBhvr additive="base">
                                        <p:cTn id="7" dur="5000" fill="hold"/>
                                        <p:tgtEl>
                                          <p:spTgt spid="52233"/>
                                        </p:tgtEl>
                                        <p:attrNameLst>
                                          <p:attrName>ppt_x</p:attrName>
                                        </p:attrNameLst>
                                      </p:cBhvr>
                                      <p:tavLst>
                                        <p:tav tm="0">
                                          <p:val>
                                            <p:strVal val="#ppt_x"/>
                                          </p:val>
                                        </p:tav>
                                        <p:tav tm="100000">
                                          <p:val>
                                            <p:strVal val="#ppt_x"/>
                                          </p:val>
                                        </p:tav>
                                      </p:tavLst>
                                    </p:anim>
                                    <p:anim calcmode="lin" valueType="num">
                                      <p:cBhvr additive="base">
                                        <p:cTn id="8" dur="5000" fill="hold"/>
                                        <p:tgtEl>
                                          <p:spTgt spid="5223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000"/>
                            </p:stCondLst>
                            <p:childTnLst>
                              <p:par>
                                <p:cTn id="10" presetID="7" presetClass="exit" presetSubtype="1" fill="hold" nodeType="afterEffect">
                                  <p:stCondLst>
                                    <p:cond delay="0"/>
                                  </p:stCondLst>
                                  <p:childTnLst>
                                    <p:anim calcmode="lin" valueType="num">
                                      <p:cBhvr additive="base">
                                        <p:cTn id="11" dur="5000"/>
                                        <p:tgtEl>
                                          <p:spTgt spid="52233"/>
                                        </p:tgtEl>
                                        <p:attrNameLst>
                                          <p:attrName>ppt_x</p:attrName>
                                        </p:attrNameLst>
                                      </p:cBhvr>
                                      <p:tavLst>
                                        <p:tav tm="0">
                                          <p:val>
                                            <p:strVal val="ppt_x"/>
                                          </p:val>
                                        </p:tav>
                                        <p:tav tm="100000">
                                          <p:val>
                                            <p:strVal val="ppt_x"/>
                                          </p:val>
                                        </p:tav>
                                      </p:tavLst>
                                    </p:anim>
                                    <p:anim calcmode="lin" valueType="num">
                                      <p:cBhvr additive="base">
                                        <p:cTn id="12" dur="5000"/>
                                        <p:tgtEl>
                                          <p:spTgt spid="52233"/>
                                        </p:tgtEl>
                                        <p:attrNameLst>
                                          <p:attrName>ppt_y</p:attrName>
                                        </p:attrNameLst>
                                      </p:cBhvr>
                                      <p:tavLst>
                                        <p:tav tm="0">
                                          <p:val>
                                            <p:strVal val="ppt_y"/>
                                          </p:val>
                                        </p:tav>
                                        <p:tav tm="100000">
                                          <p:val>
                                            <p:strVal val="0-ppt_h/2"/>
                                          </p:val>
                                        </p:tav>
                                      </p:tavLst>
                                    </p:anim>
                                    <p:set>
                                      <p:cBhvr>
                                        <p:cTn id="13" dur="1" fill="hold">
                                          <p:stCondLst>
                                            <p:cond delay="4999"/>
                                          </p:stCondLst>
                                        </p:cTn>
                                        <p:tgtEl>
                                          <p:spTgt spid="522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r>
              <a:rPr lang="en-US" altLang="en-US"/>
              <a:t>Reducing/Eliminating Roadkill</a:t>
            </a:r>
          </a:p>
        </p:txBody>
      </p:sp>
      <p:sp>
        <p:nvSpPr>
          <p:cNvPr id="38915" name="Rectangle 3"/>
          <p:cNvSpPr>
            <a:spLocks noGrp="1" noChangeArrowheads="1"/>
          </p:cNvSpPr>
          <p:nvPr>
            <p:ph type="body" idx="1"/>
          </p:nvPr>
        </p:nvSpPr>
        <p:spPr>
          <a:xfrm>
            <a:off x="763588" y="1041400"/>
            <a:ext cx="7772400" cy="4975225"/>
          </a:xfrm>
        </p:spPr>
        <p:txBody>
          <a:bodyPr/>
          <a:lstStyle/>
          <a:p>
            <a:pPr marL="0" indent="0" algn="ctr"/>
            <a:r>
              <a:rPr lang="en-US" altLang="en-US"/>
              <a:t>“The concern here is with the possibility of a theology of nature, that is, using the picture of reality coming to us from postmodern science as a way to reimagine the relationship between                            God and the world.”</a:t>
            </a:r>
          </a:p>
          <a:p>
            <a:pPr marL="0" indent="0" algn="r"/>
            <a:r>
              <a:rPr lang="en-US" altLang="en-US" sz="2800"/>
              <a:t>Sally McFague</a:t>
            </a:r>
          </a:p>
          <a:p>
            <a:pPr marL="0" indent="0" algn="r"/>
            <a:r>
              <a:rPr lang="en-US" altLang="en-US" sz="2800"/>
              <a:t>The Body of God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lstStyle/>
          <a:p>
            <a:r>
              <a:rPr lang="en-US" altLang="en-US"/>
              <a:t>Reducing/Eliminating Roadkill</a:t>
            </a:r>
          </a:p>
        </p:txBody>
      </p:sp>
      <p:sp>
        <p:nvSpPr>
          <p:cNvPr id="53251" name="Rectangle 3"/>
          <p:cNvSpPr>
            <a:spLocks noGrp="1" noChangeArrowheads="1"/>
          </p:cNvSpPr>
          <p:nvPr>
            <p:ph type="body" idx="1"/>
          </p:nvPr>
        </p:nvSpPr>
        <p:spPr>
          <a:xfrm>
            <a:off x="763588" y="1041400"/>
            <a:ext cx="7772400" cy="4975225"/>
          </a:xfrm>
        </p:spPr>
        <p:txBody>
          <a:bodyPr/>
          <a:lstStyle/>
          <a:p>
            <a:pPr marL="0" indent="0" algn="ctr"/>
            <a:r>
              <a:rPr lang="en-US" altLang="en-US"/>
              <a:t>“…to consider ourselves as inspirited bodies, profoundly interrelated with all other such bodies and yet having the distinction of shared responsibility with God for the well being of our planet.”</a:t>
            </a:r>
          </a:p>
          <a:p>
            <a:pPr marL="0" indent="0" algn="r"/>
            <a:r>
              <a:rPr lang="en-US" altLang="en-US" sz="2800"/>
              <a:t>Sally McFague</a:t>
            </a:r>
          </a:p>
          <a:p>
            <a:pPr marL="0" indent="0" algn="r"/>
            <a:r>
              <a:rPr lang="en-US" altLang="en-US" sz="2800"/>
              <a:t>The Body of God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Acknowledging Roadkill</a:t>
            </a:r>
          </a:p>
        </p:txBody>
      </p:sp>
      <p:sp>
        <p:nvSpPr>
          <p:cNvPr id="51203" name="Rectangle 3"/>
          <p:cNvSpPr>
            <a:spLocks noGrp="1" noChangeArrowheads="1"/>
          </p:cNvSpPr>
          <p:nvPr>
            <p:ph type="body" idx="1"/>
          </p:nvPr>
        </p:nvSpPr>
        <p:spPr/>
        <p:txBody>
          <a:bodyPr/>
          <a:lstStyle/>
          <a:p>
            <a:pPr algn="ctr"/>
            <a:r>
              <a:rPr lang="en-US" altLang="en-US"/>
              <a:t>“Written into the very fabric of evolutionary E-mergence, at the cosmic, planetary, and human levels, is this paradox of creation and destruction.”</a:t>
            </a:r>
          </a:p>
          <a:p>
            <a:pPr algn="r"/>
            <a:r>
              <a:rPr lang="en-US" altLang="en-US" sz="2800"/>
              <a:t>Diarmuid O’Murchu</a:t>
            </a:r>
          </a:p>
          <a:p>
            <a:pPr algn="r"/>
            <a:r>
              <a:rPr lang="en-US" altLang="en-US" sz="2800" i="1"/>
              <a:t>Evolutionary Faith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err="1" smtClean="0"/>
              <a:t>Teilhard</a:t>
            </a:r>
            <a:r>
              <a:rPr lang="en-US" altLang="en-US" dirty="0" smtClean="0"/>
              <a:t> Blessing </a:t>
            </a:r>
            <a:r>
              <a:rPr lang="en-US" altLang="en-US" dirty="0"/>
              <a:t>Roadkill</a:t>
            </a:r>
          </a:p>
        </p:txBody>
      </p:sp>
      <p:sp>
        <p:nvSpPr>
          <p:cNvPr id="47107" name="Rectangle 3"/>
          <p:cNvSpPr>
            <a:spLocks noGrp="1" noChangeArrowheads="1"/>
          </p:cNvSpPr>
          <p:nvPr>
            <p:ph type="body" idx="1"/>
          </p:nvPr>
        </p:nvSpPr>
        <p:spPr>
          <a:xfrm>
            <a:off x="346075" y="1192213"/>
            <a:ext cx="8450263" cy="3392487"/>
          </a:xfrm>
        </p:spPr>
        <p:txBody>
          <a:bodyPr/>
          <a:lstStyle/>
          <a:p>
            <a:pPr algn="ctr"/>
            <a:r>
              <a:rPr lang="en-US" altLang="en-US"/>
              <a:t>“My communion would be incomplete – would, quite simply, not be christian – if, together with the gains which this new day brings me, I did not accept, in my own name and in the name of the world,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Blessing Roadkill</a:t>
            </a:r>
          </a:p>
        </p:txBody>
      </p:sp>
      <p:sp>
        <p:nvSpPr>
          <p:cNvPr id="48131" name="Rectangle 3"/>
          <p:cNvSpPr>
            <a:spLocks noGrp="1" noChangeArrowheads="1"/>
          </p:cNvSpPr>
          <p:nvPr>
            <p:ph type="body" idx="1"/>
          </p:nvPr>
        </p:nvSpPr>
        <p:spPr>
          <a:xfrm>
            <a:off x="346075" y="949325"/>
            <a:ext cx="8450263" cy="5095875"/>
          </a:xfrm>
        </p:spPr>
        <p:txBody>
          <a:bodyPr/>
          <a:lstStyle/>
          <a:p>
            <a:pPr algn="ctr">
              <a:lnSpc>
                <a:spcPct val="90000"/>
              </a:lnSpc>
            </a:pPr>
            <a:r>
              <a:rPr lang="en-US" altLang="en-US"/>
              <a:t>“… as the most immediate sharing in your own being, those processes, hidden or manifest,                          of enfeeblement,                             of aging,                                          of death,                                              which unceasingly                   consume the universe.”</a:t>
            </a:r>
          </a:p>
          <a:p>
            <a:pPr algn="r">
              <a:lnSpc>
                <a:spcPct val="90000"/>
              </a:lnSpc>
            </a:pPr>
            <a:r>
              <a:rPr lang="en-US" altLang="en-US" sz="2800"/>
              <a:t>Teilhard de Chardin</a:t>
            </a:r>
          </a:p>
          <a:p>
            <a:pPr algn="r">
              <a:lnSpc>
                <a:spcPct val="90000"/>
              </a:lnSpc>
            </a:pPr>
            <a:r>
              <a:rPr lang="en-US" altLang="en-US" sz="2800" i="1"/>
              <a:t>The Mass on the World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altLang="en-US"/>
              <a:t>The Wonder Of Roadkill</a:t>
            </a:r>
          </a:p>
        </p:txBody>
      </p:sp>
      <p:sp>
        <p:nvSpPr>
          <p:cNvPr id="31747" name="Rectangle 3"/>
          <p:cNvSpPr>
            <a:spLocks noGrp="1" noChangeArrowheads="1"/>
          </p:cNvSpPr>
          <p:nvPr>
            <p:ph type="body" idx="1"/>
          </p:nvPr>
        </p:nvSpPr>
        <p:spPr>
          <a:xfrm>
            <a:off x="763588" y="1096963"/>
            <a:ext cx="7772400" cy="1963737"/>
          </a:xfrm>
        </p:spPr>
        <p:txBody>
          <a:bodyPr/>
          <a:lstStyle/>
          <a:p>
            <a:pPr marL="0" indent="0"/>
            <a:r>
              <a:rPr lang="en-US" altLang="en-US"/>
              <a:t>“…yet not a single sparrow falls to the ground without your Abba God’s knowledge.”</a:t>
            </a:r>
          </a:p>
        </p:txBody>
      </p:sp>
      <p:pic>
        <p:nvPicPr>
          <p:cNvPr id="31748" name="Picture 4" descr="coyote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675" y="3259138"/>
            <a:ext cx="4621213" cy="2994025"/>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b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3579813"/>
            <a:ext cx="3994150" cy="244157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EagleM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2730500"/>
            <a:ext cx="1892300" cy="2287588"/>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descr="LittleGho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875" y="4572000"/>
            <a:ext cx="18288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31750"/>
                                        </p:tgtEl>
                                        <p:attrNameLst>
                                          <p:attrName>style.visibility</p:attrName>
                                        </p:attrNameLst>
                                      </p:cBhvr>
                                      <p:to>
                                        <p:strVal val="visible"/>
                                      </p:to>
                                    </p:set>
                                    <p:animEffect transition="in" filter="dissolve">
                                      <p:cBhvr>
                                        <p:cTn id="11" dur="500"/>
                                        <p:tgtEl>
                                          <p:spTgt spid="31750"/>
                                        </p:tgtEl>
                                      </p:cBhvr>
                                    </p:animEffect>
                                  </p:childTnLst>
                                </p:cTn>
                              </p:par>
                            </p:childTnLst>
                          </p:cTn>
                        </p:par>
                        <p:par>
                          <p:cTn id="12" fill="hold" nodeType="afterGroup">
                            <p:stCondLst>
                              <p:cond delay="3000"/>
                            </p:stCondLst>
                            <p:childTnLst>
                              <p:par>
                                <p:cTn id="13" presetID="9" presetClass="entr" presetSubtype="0" fill="hold" nodeType="afterEffect">
                                  <p:stCondLst>
                                    <p:cond delay="3000"/>
                                  </p:stCondLst>
                                  <p:childTnLst>
                                    <p:set>
                                      <p:cBhvr>
                                        <p:cTn id="14" dur="1" fill="hold">
                                          <p:stCondLst>
                                            <p:cond delay="0"/>
                                          </p:stCondLst>
                                        </p:cTn>
                                        <p:tgtEl>
                                          <p:spTgt spid="31749"/>
                                        </p:tgtEl>
                                        <p:attrNameLst>
                                          <p:attrName>style.visibility</p:attrName>
                                        </p:attrNameLst>
                                      </p:cBhvr>
                                      <p:to>
                                        <p:strVal val="visible"/>
                                      </p:to>
                                    </p:set>
                                    <p:animEffect transition="in" filter="dissolve">
                                      <p:cBhvr>
                                        <p:cTn id="15" dur="500"/>
                                        <p:tgtEl>
                                          <p:spTgt spid="31749"/>
                                        </p:tgtEl>
                                      </p:cBhvr>
                                    </p:animEffect>
                                  </p:childTnLst>
                                </p:cTn>
                              </p:par>
                            </p:childTnLst>
                          </p:cTn>
                        </p:par>
                        <p:par>
                          <p:cTn id="16" fill="hold" nodeType="afterGroup">
                            <p:stCondLst>
                              <p:cond delay="6500"/>
                            </p:stCondLst>
                            <p:childTnLst>
                              <p:par>
                                <p:cTn id="17" presetID="9" presetClass="entr" presetSubtype="0" fill="hold" nodeType="afterEffect">
                                  <p:stCondLst>
                                    <p:cond delay="2000"/>
                                  </p:stCondLst>
                                  <p:childTnLst>
                                    <p:set>
                                      <p:cBhvr>
                                        <p:cTn id="18" dur="1" fill="hold">
                                          <p:stCondLst>
                                            <p:cond delay="0"/>
                                          </p:stCondLst>
                                        </p:cTn>
                                        <p:tgtEl>
                                          <p:spTgt spid="31752"/>
                                        </p:tgtEl>
                                        <p:attrNameLst>
                                          <p:attrName>style.visibility</p:attrName>
                                        </p:attrNameLst>
                                      </p:cBhvr>
                                      <p:to>
                                        <p:strVal val="visible"/>
                                      </p:to>
                                    </p:set>
                                    <p:animEffect transition="in" filter="dissolve">
                                      <p:cBhvr>
                                        <p:cTn id="19"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457200"/>
            <a:ext cx="3657600" cy="1600200"/>
          </a:xfrm>
        </p:spPr>
        <p:txBody>
          <a:bodyPr/>
          <a:lstStyle/>
          <a:p>
            <a:r>
              <a:rPr lang="en-US" altLang="en-US"/>
              <a:t>Trees From The Rocks</a:t>
            </a:r>
          </a:p>
        </p:txBody>
      </p:sp>
      <p:pic>
        <p:nvPicPr>
          <p:cNvPr id="16389" name="Picture 5" descr="tree2"/>
          <p:cNvPicPr>
            <a:picLocks noChangeAspect="1" noChangeArrowheads="1"/>
          </p:cNvPicPr>
          <p:nvPr/>
        </p:nvPicPr>
        <p:blipFill>
          <a:blip r:embed="rId2">
            <a:extLst>
              <a:ext uri="{28A0092B-C50C-407E-A947-70E740481C1C}">
                <a14:useLocalDpi xmlns:a14="http://schemas.microsoft.com/office/drawing/2010/main" val="0"/>
              </a:ext>
            </a:extLst>
          </a:blip>
          <a:srcRect t="2417"/>
          <a:stretch>
            <a:fillRect/>
          </a:stretch>
        </p:blipFill>
        <p:spPr bwMode="auto">
          <a:xfrm>
            <a:off x="457200" y="2530475"/>
            <a:ext cx="5413375" cy="37179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ree4"/>
          <p:cNvPicPr>
            <a:picLocks noChangeAspect="1" noChangeArrowheads="1"/>
          </p:cNvPicPr>
          <p:nvPr/>
        </p:nvPicPr>
        <p:blipFill>
          <a:blip r:embed="rId3">
            <a:extLst>
              <a:ext uri="{28A0092B-C50C-407E-A947-70E740481C1C}">
                <a14:useLocalDpi xmlns:a14="http://schemas.microsoft.com/office/drawing/2010/main" val="0"/>
              </a:ext>
            </a:extLst>
          </a:blip>
          <a:srcRect r="2602"/>
          <a:stretch>
            <a:fillRect/>
          </a:stretch>
        </p:blipFill>
        <p:spPr bwMode="auto">
          <a:xfrm>
            <a:off x="4738688" y="381000"/>
            <a:ext cx="398145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anim calcmode="lin" valueType="num">
                                      <p:cBhvr>
                                        <p:cTn id="9" dur="500" fill="hold"/>
                                        <p:tgtEl>
                                          <p:spTgt spid="16388"/>
                                        </p:tgtEl>
                                        <p:attrNameLst>
                                          <p:attrName>ppt_x</p:attrName>
                                        </p:attrNameLst>
                                      </p:cBhvr>
                                      <p:tavLst>
                                        <p:tav tm="0">
                                          <p:val>
                                            <p:fltVal val="0.5"/>
                                          </p:val>
                                        </p:tav>
                                        <p:tav tm="100000">
                                          <p:val>
                                            <p:strVal val="#ppt_x"/>
                                          </p:val>
                                        </p:tav>
                                      </p:tavLst>
                                    </p:anim>
                                    <p:anim calcmode="lin" valueType="num">
                                      <p:cBhvr>
                                        <p:cTn id="10" dur="500" fill="hold"/>
                                        <p:tgtEl>
                                          <p:spTgt spid="1638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Mass on the World</a:t>
            </a:r>
          </a:p>
        </p:txBody>
      </p:sp>
      <p:sp>
        <p:nvSpPr>
          <p:cNvPr id="55299" name="Rectangle 3"/>
          <p:cNvSpPr>
            <a:spLocks noGrp="1" noChangeArrowheads="1"/>
          </p:cNvSpPr>
          <p:nvPr>
            <p:ph type="body" idx="1"/>
          </p:nvPr>
        </p:nvSpPr>
        <p:spPr>
          <a:xfrm>
            <a:off x="346075" y="917575"/>
            <a:ext cx="8450263" cy="5249863"/>
          </a:xfrm>
        </p:spPr>
        <p:txBody>
          <a:bodyPr/>
          <a:lstStyle/>
          <a:p>
            <a:pPr marL="0" indent="0" algn="ctr">
              <a:lnSpc>
                <a:spcPct val="150000"/>
              </a:lnSpc>
              <a:spcBef>
                <a:spcPts val="0"/>
              </a:spcBef>
            </a:pPr>
            <a:r>
              <a:rPr lang="en-US" altLang="en-US" dirty="0"/>
              <a:t>“… Over every living thing which is to spring up, to grow to flower, to ripen during this day say again the </a:t>
            </a:r>
            <a:r>
              <a:rPr lang="en-US" altLang="en-US" dirty="0" smtClean="0"/>
              <a:t>words:</a:t>
            </a:r>
          </a:p>
          <a:p>
            <a:pPr marL="0" indent="0" algn="ctr"/>
            <a:r>
              <a:rPr lang="en-US" altLang="en-US" sz="5400" dirty="0" smtClean="0"/>
              <a:t>This </a:t>
            </a:r>
            <a:r>
              <a:rPr lang="en-US" altLang="en-US" sz="5400" dirty="0"/>
              <a:t>is my Body</a:t>
            </a:r>
            <a:r>
              <a:rPr lang="en-US" altLang="en-US" dirty="0"/>
              <a:t>.</a:t>
            </a:r>
          </a:p>
          <a:p>
            <a:pPr marL="0" indent="0" algn="r"/>
            <a:endParaRPr lang="en-US" altLang="en-US" sz="2800" dirty="0" smtClean="0"/>
          </a:p>
          <a:p>
            <a:pPr marL="0" indent="0" algn="r"/>
            <a:r>
              <a:rPr lang="en-US" altLang="en-US" sz="2800" dirty="0" err="1" smtClean="0"/>
              <a:t>Teilhard</a:t>
            </a:r>
            <a:r>
              <a:rPr lang="en-US" altLang="en-US" sz="2800" dirty="0" smtClean="0"/>
              <a:t> </a:t>
            </a:r>
            <a:r>
              <a:rPr lang="en-US" altLang="en-US" sz="2800" dirty="0"/>
              <a:t>de </a:t>
            </a:r>
            <a:r>
              <a:rPr lang="en-US" altLang="en-US" sz="2800" dirty="0" err="1"/>
              <a:t>Chardin</a:t>
            </a:r>
            <a:endParaRPr lang="en-US" alt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647700"/>
          </a:xfrm>
        </p:spPr>
        <p:txBody>
          <a:bodyPr/>
          <a:lstStyle/>
          <a:p>
            <a:r>
              <a:rPr lang="en-US" altLang="en-US"/>
              <a:t>Finding God In Roadkill</a:t>
            </a:r>
          </a:p>
        </p:txBody>
      </p:sp>
      <p:sp>
        <p:nvSpPr>
          <p:cNvPr id="35843" name="Rectangle 3"/>
          <p:cNvSpPr>
            <a:spLocks noGrp="1" noChangeArrowheads="1"/>
          </p:cNvSpPr>
          <p:nvPr>
            <p:ph type="body" idx="1"/>
          </p:nvPr>
        </p:nvSpPr>
        <p:spPr>
          <a:xfrm>
            <a:off x="0" y="741363"/>
            <a:ext cx="9144000" cy="2840037"/>
          </a:xfrm>
        </p:spPr>
        <p:txBody>
          <a:bodyPr/>
          <a:lstStyle/>
          <a:p>
            <a:pPr algn="ctr"/>
            <a:r>
              <a:rPr lang="en-US" altLang="en-US" sz="3200"/>
              <a:t>“And over every death-force which waits in readiness to corrode, to wither, to cut down, speak again your commanding words which express the supreme mystery of faith:</a:t>
            </a:r>
          </a:p>
        </p:txBody>
      </p:sp>
      <p:pic>
        <p:nvPicPr>
          <p:cNvPr id="35844" name="Picture 4" descr="coyot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738" y="2887663"/>
            <a:ext cx="5294312" cy="3970337"/>
          </a:xfrm>
          <a:prstGeom prst="rect">
            <a:avLst/>
          </a:prstGeom>
          <a:noFill/>
          <a:extLst>
            <a:ext uri="{909E8E84-426E-40DD-AFC4-6F175D3DCCD1}">
              <a14:hiddenFill xmlns:a14="http://schemas.microsoft.com/office/drawing/2010/main">
                <a:solidFill>
                  <a:srgbClr val="FFFFFF"/>
                </a:solidFill>
              </a14:hiddenFill>
            </a:ext>
          </a:extLst>
        </p:spPr>
      </p:pic>
      <p:sp>
        <p:nvSpPr>
          <p:cNvPr id="35846" name="Rectangle 6"/>
          <p:cNvSpPr>
            <a:spLocks noChangeArrowheads="1"/>
          </p:cNvSpPr>
          <p:nvPr/>
        </p:nvSpPr>
        <p:spPr bwMode="auto">
          <a:xfrm>
            <a:off x="2995613" y="4257675"/>
            <a:ext cx="3878262" cy="1458913"/>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pPr>
            <a:r>
              <a:rPr lang="en-US" altLang="en-US" sz="4000">
                <a:latin typeface="Comic Sans MS" pitchFamily="66" charset="0"/>
              </a:rPr>
              <a:t>This is my Blood.”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2000"/>
                                        <p:tgtEl>
                                          <p:spTgt spid="3584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846"/>
                                        </p:tgtEl>
                                        <p:attrNameLst>
                                          <p:attrName>style.visibility</p:attrName>
                                        </p:attrNameLst>
                                      </p:cBhvr>
                                      <p:to>
                                        <p:strVal val="visible"/>
                                      </p:to>
                                    </p:set>
                                    <p:animEffect transition="in" filter="fade">
                                      <p:cBhvr>
                                        <p:cTn id="11"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en-US" altLang="en-US"/>
              <a:t>Loving The Universe …</a:t>
            </a:r>
          </a:p>
        </p:txBody>
      </p:sp>
      <p:sp>
        <p:nvSpPr>
          <p:cNvPr id="39939" name="Rectangle 3"/>
          <p:cNvSpPr>
            <a:spLocks noGrp="1" noChangeArrowheads="1"/>
          </p:cNvSpPr>
          <p:nvPr>
            <p:ph type="body" idx="1"/>
          </p:nvPr>
        </p:nvSpPr>
        <p:spPr>
          <a:xfrm>
            <a:off x="817563" y="1443038"/>
            <a:ext cx="7772400" cy="4438650"/>
          </a:xfrm>
        </p:spPr>
        <p:txBody>
          <a:bodyPr/>
          <a:lstStyle/>
          <a:p>
            <a:pPr marL="0" indent="0"/>
            <a:r>
              <a:rPr lang="en-US" altLang="en-US"/>
              <a:t>Loving the </a:t>
            </a:r>
            <a:r>
              <a:rPr lang="en-US" altLang="en-US" i="1"/>
              <a:t>reality</a:t>
            </a:r>
            <a:r>
              <a:rPr lang="en-US" altLang="en-US"/>
              <a:t> of the universe</a:t>
            </a:r>
          </a:p>
          <a:p>
            <a:pPr lvl="1"/>
            <a:r>
              <a:rPr lang="en-US" altLang="en-US"/>
              <a:t> Loving all life</a:t>
            </a:r>
          </a:p>
          <a:p>
            <a:pPr lvl="1"/>
            <a:r>
              <a:rPr lang="en-US" altLang="en-US"/>
              <a:t> Loving the Earth</a:t>
            </a:r>
          </a:p>
          <a:p>
            <a:pPr lvl="1"/>
            <a:r>
              <a:rPr lang="en-US" altLang="en-US"/>
              <a:t> Loving the stars</a:t>
            </a:r>
          </a:p>
          <a:p>
            <a:pPr lvl="1"/>
            <a:r>
              <a:rPr lang="en-US" altLang="en-US"/>
              <a:t> Loving the light</a:t>
            </a:r>
          </a:p>
          <a:p>
            <a:pPr lvl="1"/>
            <a:r>
              <a:rPr lang="en-US" altLang="en-US"/>
              <a:t> Loving matter</a:t>
            </a:r>
          </a:p>
          <a:p>
            <a:pPr lvl="1"/>
            <a:r>
              <a:rPr lang="en-US" altLang="en-US"/>
              <a:t> Loving the darkness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r>
              <a:rPr lang="en-US" altLang="en-US"/>
              <a:t>Loving God</a:t>
            </a:r>
          </a:p>
        </p:txBody>
      </p:sp>
      <p:sp>
        <p:nvSpPr>
          <p:cNvPr id="37891" name="Rectangle 3"/>
          <p:cNvSpPr>
            <a:spLocks noGrp="1" noChangeArrowheads="1"/>
          </p:cNvSpPr>
          <p:nvPr>
            <p:ph type="body" idx="1"/>
          </p:nvPr>
        </p:nvSpPr>
        <p:spPr>
          <a:xfrm>
            <a:off x="724633" y="1459523"/>
            <a:ext cx="7694735" cy="3815862"/>
          </a:xfrm>
        </p:spPr>
        <p:txBody>
          <a:bodyPr/>
          <a:lstStyle/>
          <a:p>
            <a:pPr marL="0" indent="163513"/>
            <a:r>
              <a:rPr lang="en-US" altLang="en-US" sz="4400" dirty="0"/>
              <a:t>“Matter and spirit: these were no longer two things, but two states of one and the same cosmic stuff.”</a:t>
            </a:r>
          </a:p>
          <a:p>
            <a:pPr marL="0" indent="163513" algn="r"/>
            <a:endParaRPr lang="en-US" altLang="en-US" sz="2400" dirty="0" smtClean="0"/>
          </a:p>
          <a:p>
            <a:pPr marL="0" indent="163513" algn="r"/>
            <a:r>
              <a:rPr lang="en-US" altLang="en-US" sz="2400" dirty="0" err="1" smtClean="0"/>
              <a:t>Teilhard</a:t>
            </a:r>
            <a:r>
              <a:rPr lang="en-US" altLang="en-US" sz="2400" dirty="0" smtClean="0"/>
              <a:t> </a:t>
            </a:r>
            <a:r>
              <a:rPr lang="en-US" altLang="en-US" sz="2400" dirty="0"/>
              <a:t>de </a:t>
            </a:r>
            <a:r>
              <a:rPr lang="en-US" altLang="en-US" sz="2400" dirty="0" err="1"/>
              <a:t>Chardin</a:t>
            </a:r>
            <a:endParaRPr lang="en-US"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oughtco.com/thmb/pU5dgFNkT8qHh8LQyZqGBW8Hb5Y=/768x0/filters:no_upscale():max_bytes(150000):strip_icc()/GettyImages-93205941-5bb95ad74cedfd0026106e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908" y="1613114"/>
            <a:ext cx="7104184" cy="5244886"/>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1" y="0"/>
            <a:ext cx="9144000" cy="914400"/>
          </a:xfrm>
        </p:spPr>
        <p:txBody>
          <a:bodyPr/>
          <a:lstStyle/>
          <a:p>
            <a:r>
              <a:rPr lang="en-US" altLang="en-US" dirty="0"/>
              <a:t>Trees </a:t>
            </a:r>
            <a:r>
              <a:rPr lang="en-US" altLang="en-US" dirty="0" smtClean="0"/>
              <a:t>everywhere!</a:t>
            </a:r>
            <a:endParaRPr lang="en-US" altLang="en-US" dirty="0"/>
          </a:p>
        </p:txBody>
      </p:sp>
      <p:sp>
        <p:nvSpPr>
          <p:cNvPr id="9" name="Rectangle 2"/>
          <p:cNvSpPr txBox="1">
            <a:spLocks noChangeArrowheads="1"/>
          </p:cNvSpPr>
          <p:nvPr/>
        </p:nvSpPr>
        <p:spPr bwMode="auto">
          <a:xfrm>
            <a:off x="0" y="715108"/>
            <a:ext cx="9144000" cy="9144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rgbClr val="FFFF00"/>
                </a:solidFill>
                <a:latin typeface="+mj-lt"/>
                <a:ea typeface="+mj-ea"/>
                <a:cs typeface="+mj-cs"/>
              </a:defRPr>
            </a:lvl1pPr>
            <a:lvl2pPr algn="ctr" rtl="0" fontAlgn="base">
              <a:spcBef>
                <a:spcPct val="0"/>
              </a:spcBef>
              <a:spcAft>
                <a:spcPct val="0"/>
              </a:spcAft>
              <a:defRPr sz="4000">
                <a:solidFill>
                  <a:srgbClr val="FFFF00"/>
                </a:solidFill>
                <a:latin typeface="Comic Sans MS" pitchFamily="66" charset="0"/>
              </a:defRPr>
            </a:lvl2pPr>
            <a:lvl3pPr algn="ctr" rtl="0" fontAlgn="base">
              <a:spcBef>
                <a:spcPct val="0"/>
              </a:spcBef>
              <a:spcAft>
                <a:spcPct val="0"/>
              </a:spcAft>
              <a:defRPr sz="4000">
                <a:solidFill>
                  <a:srgbClr val="FFFF00"/>
                </a:solidFill>
                <a:latin typeface="Comic Sans MS" pitchFamily="66" charset="0"/>
              </a:defRPr>
            </a:lvl3pPr>
            <a:lvl4pPr algn="ctr" rtl="0" fontAlgn="base">
              <a:spcBef>
                <a:spcPct val="0"/>
              </a:spcBef>
              <a:spcAft>
                <a:spcPct val="0"/>
              </a:spcAft>
              <a:defRPr sz="4000">
                <a:solidFill>
                  <a:srgbClr val="FFFF00"/>
                </a:solidFill>
                <a:latin typeface="Comic Sans MS" pitchFamily="66" charset="0"/>
              </a:defRPr>
            </a:lvl4pPr>
            <a:lvl5pPr algn="ctr" rtl="0" fontAlgn="base">
              <a:spcBef>
                <a:spcPct val="0"/>
              </a:spcBef>
              <a:spcAft>
                <a:spcPct val="0"/>
              </a:spcAft>
              <a:defRPr sz="4000">
                <a:solidFill>
                  <a:srgbClr val="FFFF00"/>
                </a:solidFill>
                <a:latin typeface="Comic Sans MS" pitchFamily="66" charset="0"/>
              </a:defRPr>
            </a:lvl5pPr>
            <a:lvl6pPr marL="457200" algn="ctr" rtl="0" fontAlgn="base">
              <a:spcBef>
                <a:spcPct val="0"/>
              </a:spcBef>
              <a:spcAft>
                <a:spcPct val="0"/>
              </a:spcAft>
              <a:defRPr sz="4000">
                <a:solidFill>
                  <a:srgbClr val="FFFF00"/>
                </a:solidFill>
                <a:latin typeface="Comic Sans MS" pitchFamily="66" charset="0"/>
              </a:defRPr>
            </a:lvl6pPr>
            <a:lvl7pPr marL="914400" algn="ctr" rtl="0" fontAlgn="base">
              <a:spcBef>
                <a:spcPct val="0"/>
              </a:spcBef>
              <a:spcAft>
                <a:spcPct val="0"/>
              </a:spcAft>
              <a:defRPr sz="4000">
                <a:solidFill>
                  <a:srgbClr val="FFFF00"/>
                </a:solidFill>
                <a:latin typeface="Comic Sans MS" pitchFamily="66" charset="0"/>
              </a:defRPr>
            </a:lvl7pPr>
            <a:lvl8pPr marL="1371600" algn="ctr" rtl="0" fontAlgn="base">
              <a:spcBef>
                <a:spcPct val="0"/>
              </a:spcBef>
              <a:spcAft>
                <a:spcPct val="0"/>
              </a:spcAft>
              <a:defRPr sz="4000">
                <a:solidFill>
                  <a:srgbClr val="FFFF00"/>
                </a:solidFill>
                <a:latin typeface="Comic Sans MS" pitchFamily="66" charset="0"/>
              </a:defRPr>
            </a:lvl8pPr>
            <a:lvl9pPr marL="1828800" algn="ctr" rtl="0" fontAlgn="base">
              <a:spcBef>
                <a:spcPct val="0"/>
              </a:spcBef>
              <a:spcAft>
                <a:spcPct val="0"/>
              </a:spcAft>
              <a:defRPr sz="4000">
                <a:solidFill>
                  <a:srgbClr val="FFFF00"/>
                </a:solidFill>
                <a:latin typeface="Comic Sans MS" pitchFamily="66" charset="0"/>
              </a:defRPr>
            </a:lvl9pPr>
          </a:lstStyle>
          <a:p>
            <a:pPr algn="l"/>
            <a:r>
              <a:rPr lang="en-US" altLang="en-US" sz="3200" kern="0" dirty="0" smtClean="0"/>
              <a:t>Making their substance out of … </a:t>
            </a:r>
            <a:endParaRPr lang="en-US" altLang="en-US" sz="3200" kern="0" dirty="0"/>
          </a:p>
        </p:txBody>
      </p:sp>
      <p:sp>
        <p:nvSpPr>
          <p:cNvPr id="2" name="TextBox 1"/>
          <p:cNvSpPr txBox="1"/>
          <p:nvPr/>
        </p:nvSpPr>
        <p:spPr>
          <a:xfrm>
            <a:off x="3006969" y="3204561"/>
            <a:ext cx="3130062" cy="1323439"/>
          </a:xfrm>
          <a:prstGeom prst="rect">
            <a:avLst/>
          </a:prstGeom>
          <a:noFill/>
        </p:spPr>
        <p:txBody>
          <a:bodyPr wrap="square" rtlCol="0">
            <a:spAutoFit/>
          </a:bodyPr>
          <a:lstStyle/>
          <a:p>
            <a:r>
              <a:rPr lang="en-US" sz="8000" dirty="0" smtClean="0">
                <a:solidFill>
                  <a:srgbClr val="CCECFF"/>
                </a:solidFill>
                <a:effectLst>
                  <a:outerShdw dist="50800" dir="2700000" algn="ctr" rotWithShape="0">
                    <a:srgbClr val="000066"/>
                  </a:outerShdw>
                </a:effectLst>
                <a:latin typeface="+mn-lt"/>
              </a:rPr>
              <a:t>Air!</a:t>
            </a:r>
            <a:endParaRPr lang="en-US" sz="8000" dirty="0">
              <a:solidFill>
                <a:srgbClr val="CCECFF"/>
              </a:solidFill>
              <a:effectLst>
                <a:outerShdw dist="50800" dir="2700000" algn="ctr" rotWithShape="0">
                  <a:srgbClr val="000066"/>
                </a:outerShdw>
              </a:effectLst>
              <a:latin typeface="+mn-lt"/>
            </a:endParaRPr>
          </a:p>
        </p:txBody>
      </p:sp>
    </p:spTree>
    <p:extLst>
      <p:ext uri="{BB962C8B-B14F-4D97-AF65-F5344CB8AC3E}">
        <p14:creationId xmlns:p14="http://schemas.microsoft.com/office/powerpoint/2010/main" val="17279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The Secret Work of Plants</a:t>
            </a:r>
          </a:p>
        </p:txBody>
      </p:sp>
      <p:sp>
        <p:nvSpPr>
          <p:cNvPr id="9219" name="Rectangle 3"/>
          <p:cNvSpPr>
            <a:spLocks noGrp="1" noChangeArrowheads="1"/>
          </p:cNvSpPr>
          <p:nvPr>
            <p:ph type="body" idx="1"/>
          </p:nvPr>
        </p:nvSpPr>
        <p:spPr/>
        <p:txBody>
          <a:bodyPr/>
          <a:lstStyle/>
          <a:p>
            <a:pPr eaLnBrk="1" hangingPunct="1"/>
            <a:r>
              <a:rPr lang="en-US" altLang="en-US" dirty="0" smtClean="0"/>
              <a:t> Plants use water &amp; sunlight</a:t>
            </a:r>
          </a:p>
          <a:p>
            <a:pPr eaLnBrk="1" hangingPunct="1">
              <a:buFont typeface="Wingdings" pitchFamily="2" charset="2"/>
              <a:buNone/>
            </a:pPr>
            <a:r>
              <a:rPr lang="en-US" altLang="en-US" dirty="0" smtClean="0"/>
              <a:t>				      to make wood out of air!</a:t>
            </a:r>
          </a:p>
          <a:p>
            <a:pPr eaLnBrk="1" hangingPunct="1"/>
            <a:r>
              <a:rPr lang="en-US" altLang="en-US" dirty="0" smtClean="0"/>
              <a:t> Photosynthesis:</a:t>
            </a:r>
          </a:p>
          <a:p>
            <a:pPr eaLnBrk="1" hangingPunct="1">
              <a:buFont typeface="Wingdings" pitchFamily="2" charset="2"/>
              <a:buNone/>
            </a:pPr>
            <a:endParaRPr lang="en-US" altLang="en-US" dirty="0" smtClean="0"/>
          </a:p>
          <a:p>
            <a:pPr eaLnBrk="1" hangingPunct="1"/>
            <a:endParaRPr lang="en-US" altLang="en-US" dirty="0" smtClean="0"/>
          </a:p>
          <a:p>
            <a:pPr eaLnBrk="1" hangingPunct="1"/>
            <a:endParaRPr lang="en-US" altLang="en-US" dirty="0" smtClean="0"/>
          </a:p>
        </p:txBody>
      </p:sp>
      <p:sp>
        <p:nvSpPr>
          <p:cNvPr id="9220" name="Text Box 4"/>
          <p:cNvSpPr txBox="1">
            <a:spLocks noChangeArrowheads="1"/>
          </p:cNvSpPr>
          <p:nvPr/>
        </p:nvSpPr>
        <p:spPr bwMode="auto">
          <a:xfrm>
            <a:off x="515938" y="2970213"/>
            <a:ext cx="8067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a:solidFill>
                  <a:srgbClr val="FFFFFF"/>
                </a:solidFill>
              </a:rPr>
              <a:t>6CO</a:t>
            </a:r>
            <a:r>
              <a:rPr lang="en-US" altLang="en-US" baseline="-25000">
                <a:solidFill>
                  <a:srgbClr val="FFFFFF"/>
                </a:solidFill>
              </a:rPr>
              <a:t>2</a:t>
            </a:r>
            <a:r>
              <a:rPr lang="en-US" altLang="en-US">
                <a:solidFill>
                  <a:srgbClr val="FFFFFF"/>
                </a:solidFill>
              </a:rPr>
              <a:t> + 6H</a:t>
            </a:r>
            <a:r>
              <a:rPr lang="en-US" altLang="en-US" baseline="-25000">
                <a:solidFill>
                  <a:srgbClr val="FFFFFF"/>
                </a:solidFill>
              </a:rPr>
              <a:t>2</a:t>
            </a:r>
            <a:r>
              <a:rPr lang="en-US" altLang="en-US">
                <a:solidFill>
                  <a:srgbClr val="FFFFFF"/>
                </a:solidFill>
              </a:rPr>
              <a:t>O + Light </a:t>
            </a:r>
            <a:r>
              <a:rPr lang="en-US" altLang="en-US">
                <a:solidFill>
                  <a:srgbClr val="FFFFFF"/>
                </a:solidFill>
                <a:sym typeface="Symbol" pitchFamily="18" charset="2"/>
              </a:rPr>
              <a:t> C</a:t>
            </a:r>
            <a:r>
              <a:rPr lang="en-US" altLang="en-US" baseline="-25000">
                <a:solidFill>
                  <a:srgbClr val="FFFFFF"/>
                </a:solidFill>
                <a:sym typeface="Symbol" pitchFamily="18" charset="2"/>
              </a:rPr>
              <a:t>6</a:t>
            </a:r>
            <a:r>
              <a:rPr lang="en-US" altLang="en-US">
                <a:solidFill>
                  <a:srgbClr val="FFFFFF"/>
                </a:solidFill>
                <a:sym typeface="Symbol" pitchFamily="18" charset="2"/>
              </a:rPr>
              <a:t>H</a:t>
            </a:r>
            <a:r>
              <a:rPr lang="en-US" altLang="en-US" baseline="-25000">
                <a:solidFill>
                  <a:srgbClr val="FFFFFF"/>
                </a:solidFill>
                <a:sym typeface="Symbol" pitchFamily="18" charset="2"/>
              </a:rPr>
              <a:t>12</a:t>
            </a:r>
            <a:r>
              <a:rPr lang="en-US" altLang="en-US">
                <a:solidFill>
                  <a:srgbClr val="FFFFFF"/>
                </a:solidFill>
                <a:sym typeface="Symbol" pitchFamily="18" charset="2"/>
              </a:rPr>
              <a:t>O</a:t>
            </a:r>
            <a:r>
              <a:rPr lang="en-US" altLang="en-US" baseline="-25000">
                <a:solidFill>
                  <a:srgbClr val="FFFFFF"/>
                </a:solidFill>
                <a:sym typeface="Symbol" pitchFamily="18" charset="2"/>
              </a:rPr>
              <a:t>6</a:t>
            </a:r>
            <a:r>
              <a:rPr lang="en-US" altLang="en-US">
                <a:solidFill>
                  <a:srgbClr val="FFFFFF"/>
                </a:solidFill>
                <a:sym typeface="Symbol" pitchFamily="18" charset="2"/>
              </a:rPr>
              <a:t> + 6O</a:t>
            </a:r>
            <a:r>
              <a:rPr lang="en-US" altLang="en-US" baseline="-25000">
                <a:solidFill>
                  <a:srgbClr val="FFFFFF"/>
                </a:solidFill>
                <a:sym typeface="Symbol" pitchFamily="18" charset="2"/>
              </a:rPr>
              <a:t>2</a:t>
            </a:r>
          </a:p>
        </p:txBody>
      </p:sp>
      <p:sp>
        <p:nvSpPr>
          <p:cNvPr id="9221" name="AutoShape 5"/>
          <p:cNvSpPr>
            <a:spLocks/>
          </p:cNvSpPr>
          <p:nvPr/>
        </p:nvSpPr>
        <p:spPr bwMode="auto">
          <a:xfrm rot="5400000">
            <a:off x="6180138" y="2887663"/>
            <a:ext cx="122237" cy="1538287"/>
          </a:xfrm>
          <a:prstGeom prst="rightBrace">
            <a:avLst>
              <a:gd name="adj1" fmla="val 104871"/>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a:solidFill>
                <a:srgbClr val="FFFFFF"/>
              </a:solidFill>
              <a:latin typeface="Times New Roman" pitchFamily="18" charset="0"/>
            </a:endParaRPr>
          </a:p>
        </p:txBody>
      </p:sp>
      <p:sp>
        <p:nvSpPr>
          <p:cNvPr id="9222" name="Text Box 6"/>
          <p:cNvSpPr txBox="1">
            <a:spLocks noChangeArrowheads="1"/>
          </p:cNvSpPr>
          <p:nvPr/>
        </p:nvSpPr>
        <p:spPr bwMode="auto">
          <a:xfrm>
            <a:off x="5137150" y="3776663"/>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000">
                <a:solidFill>
                  <a:srgbClr val="FFFFFF"/>
                </a:solidFill>
              </a:rPr>
              <a:t>Sugar … becomes cellulose</a:t>
            </a:r>
          </a:p>
        </p:txBody>
      </p:sp>
      <p:sp>
        <p:nvSpPr>
          <p:cNvPr id="9223" name="Text Box 7"/>
          <p:cNvSpPr txBox="1">
            <a:spLocks noChangeArrowheads="1"/>
          </p:cNvSpPr>
          <p:nvPr/>
        </p:nvSpPr>
        <p:spPr bwMode="auto">
          <a:xfrm>
            <a:off x="501650" y="4889500"/>
            <a:ext cx="80676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dirty="0">
                <a:solidFill>
                  <a:srgbClr val="FFFF00"/>
                </a:solidFill>
                <a:effectLst>
                  <a:outerShdw dist="38100" dir="2700000" algn="ctr" rotWithShape="0">
                    <a:srgbClr val="000000"/>
                  </a:outerShdw>
                </a:effectLst>
              </a:rPr>
              <a:t>So the plants make themselves out of light, </a:t>
            </a:r>
            <a:r>
              <a:rPr lang="en-US" altLang="en-US" dirty="0" smtClean="0">
                <a:solidFill>
                  <a:srgbClr val="FFFF00"/>
                </a:solidFill>
                <a:effectLst>
                  <a:outerShdw dist="38100" dir="2700000" algn="ctr" rotWithShape="0">
                    <a:srgbClr val="000000"/>
                  </a:outerShdw>
                </a:effectLst>
              </a:rPr>
              <a:t>water, </a:t>
            </a:r>
            <a:r>
              <a:rPr lang="en-US" altLang="en-US" dirty="0">
                <a:solidFill>
                  <a:srgbClr val="FFFF00"/>
                </a:solidFill>
                <a:effectLst>
                  <a:outerShdw dist="38100" dir="2700000" algn="ctr" rotWithShape="0">
                    <a:srgbClr val="000000"/>
                  </a:outerShdw>
                </a:effectLst>
              </a:rPr>
              <a:t>and air                                    </a:t>
            </a:r>
            <a:r>
              <a:rPr lang="en-US" altLang="en-US" sz="2400" dirty="0">
                <a:solidFill>
                  <a:srgbClr val="FFFF00"/>
                </a:solidFill>
                <a:effectLst>
                  <a:outerShdw dist="38100" dir="2700000" algn="ctr" rotWithShape="0">
                    <a:srgbClr val="000000"/>
                  </a:outerShdw>
                </a:effectLst>
              </a:rPr>
              <a:t>(with the help of chlorophyll &amp; nutrients)</a:t>
            </a:r>
            <a:endParaRPr lang="en-US" altLang="en-US" sz="2400" baseline="-25000" dirty="0">
              <a:solidFill>
                <a:srgbClr val="FFFF00"/>
              </a:solidFill>
              <a:effectLst>
                <a:outerShdw dist="38100" dir="2700000" algn="ctr" rotWithShape="0">
                  <a:srgbClr val="000000"/>
                </a:outerShdw>
              </a:effectLst>
              <a:sym typeface="Symbol" pitchFamily="18"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Text Box 7"/>
          <p:cNvSpPr txBox="1">
            <a:spLocks noChangeArrowheads="1"/>
          </p:cNvSpPr>
          <p:nvPr/>
        </p:nvSpPr>
        <p:spPr bwMode="auto">
          <a:xfrm>
            <a:off x="455613" y="3998913"/>
            <a:ext cx="4525962" cy="13112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4000">
                <a:solidFill>
                  <a:srgbClr val="FFFF00"/>
                </a:solidFill>
              </a:rPr>
              <a:t>                                 Sticks!</a:t>
            </a:r>
          </a:p>
        </p:txBody>
      </p:sp>
      <p:sp>
        <p:nvSpPr>
          <p:cNvPr id="10243" name="Rectangle 2"/>
          <p:cNvSpPr>
            <a:spLocks noGrp="1" noChangeArrowheads="1"/>
          </p:cNvSpPr>
          <p:nvPr>
            <p:ph type="title"/>
          </p:nvPr>
        </p:nvSpPr>
        <p:spPr/>
        <p:txBody>
          <a:bodyPr/>
          <a:lstStyle/>
          <a:p>
            <a:pPr eaLnBrk="1" hangingPunct="1"/>
            <a:r>
              <a:rPr lang="en-US" altLang="en-US" smtClean="0"/>
              <a:t>Quiz Question</a:t>
            </a:r>
          </a:p>
        </p:txBody>
      </p:sp>
      <p:sp>
        <p:nvSpPr>
          <p:cNvPr id="10244"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en-US" smtClean="0"/>
              <a:t> The planet shown is unique for</a:t>
            </a:r>
          </a:p>
          <a:p>
            <a:pPr marL="609600" indent="-609600" eaLnBrk="1" hangingPunct="1">
              <a:buFont typeface="Wingdings" pitchFamily="2" charset="2"/>
              <a:buNone/>
            </a:pPr>
            <a:r>
              <a:rPr lang="en-US" altLang="en-US" smtClean="0"/>
              <a:t>	A) Carbon Dioxide in its atmosphere</a:t>
            </a:r>
          </a:p>
          <a:p>
            <a:pPr marL="609600" indent="-609600" eaLnBrk="1" hangingPunct="1">
              <a:buFont typeface="Wingdings" pitchFamily="2" charset="2"/>
              <a:buNone/>
            </a:pPr>
            <a:r>
              <a:rPr lang="en-US" altLang="en-US" smtClean="0"/>
              <a:t>	B) Solid water on its surface</a:t>
            </a:r>
          </a:p>
          <a:p>
            <a:pPr marL="609600" indent="-609600" eaLnBrk="1" hangingPunct="1">
              <a:buFont typeface="Wingdings" pitchFamily="2" charset="2"/>
              <a:buNone/>
            </a:pPr>
            <a:r>
              <a:rPr lang="en-US" altLang="en-US" smtClean="0"/>
              <a:t>	C) Sticks</a:t>
            </a:r>
          </a:p>
        </p:txBody>
      </p:sp>
      <p:pic>
        <p:nvPicPr>
          <p:cNvPr id="10245" name="Picture 5" descr="GlobeAfricaAP17tran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288" y="2646363"/>
            <a:ext cx="4176712"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Oval 5"/>
          <p:cNvSpPr>
            <a:spLocks noChangeArrowheads="1"/>
          </p:cNvSpPr>
          <p:nvPr/>
        </p:nvSpPr>
        <p:spPr bwMode="auto">
          <a:xfrm>
            <a:off x="800100" y="2674938"/>
            <a:ext cx="2239963" cy="822325"/>
          </a:xfrm>
          <a:prstGeom prst="ellipse">
            <a:avLst/>
          </a:prstGeom>
          <a:noFill/>
          <a:ln w="6350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a:solidFill>
                <a:srgbClr val="FFFFFF"/>
              </a:solidFill>
              <a:latin typeface="Times New Roman" pitchFamily="18" charset="0"/>
            </a:endParaRPr>
          </a:p>
        </p:txBody>
      </p:sp>
      <p:sp>
        <p:nvSpPr>
          <p:cNvPr id="75782" name="Text Box 6"/>
          <p:cNvSpPr txBox="1">
            <a:spLocks noChangeArrowheads="1"/>
          </p:cNvSpPr>
          <p:nvPr/>
        </p:nvSpPr>
        <p:spPr bwMode="auto">
          <a:xfrm>
            <a:off x="455613" y="3998913"/>
            <a:ext cx="4525962" cy="7016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4000">
                <a:solidFill>
                  <a:srgbClr val="FFFF00"/>
                </a:solidFill>
              </a:rPr>
              <a:t>Yeah!                                   </a:t>
            </a:r>
          </a:p>
        </p:txBody>
      </p:sp>
      <p:sp>
        <p:nvSpPr>
          <p:cNvPr id="75784" name="Text Box 8"/>
          <p:cNvSpPr txBox="1">
            <a:spLocks noChangeArrowheads="1"/>
          </p:cNvSpPr>
          <p:nvPr/>
        </p:nvSpPr>
        <p:spPr bwMode="auto">
          <a:xfrm>
            <a:off x="455613" y="5218113"/>
            <a:ext cx="4525962" cy="7016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4000" dirty="0">
                <a:solidFill>
                  <a:srgbClr val="FFFF00"/>
                </a:solidFill>
              </a:rPr>
              <a:t>They’re amazing!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wheel(1)">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75782"/>
                                        </p:tgtEl>
                                        <p:attrNameLst>
                                          <p:attrName>style.visibility</p:attrName>
                                        </p:attrNameLst>
                                      </p:cBhvr>
                                      <p:to>
                                        <p:strVal val="visible"/>
                                      </p:to>
                                    </p:set>
                                    <p:anim calcmode="lin" valueType="num">
                                      <p:cBhvr additive="base">
                                        <p:cTn id="12" dur="500" fill="hold"/>
                                        <p:tgtEl>
                                          <p:spTgt spid="75782"/>
                                        </p:tgtEl>
                                        <p:attrNameLst>
                                          <p:attrName>ppt_x</p:attrName>
                                        </p:attrNameLst>
                                      </p:cBhvr>
                                      <p:tavLst>
                                        <p:tav tm="0">
                                          <p:val>
                                            <p:strVal val="#ppt_x"/>
                                          </p:val>
                                        </p:tav>
                                        <p:tav tm="100000">
                                          <p:val>
                                            <p:strVal val="#ppt_x"/>
                                          </p:val>
                                        </p:tav>
                                      </p:tavLst>
                                    </p:anim>
                                    <p:anim calcmode="lin" valueType="num">
                                      <p:cBhvr additive="base">
                                        <p:cTn id="13" dur="500" fill="hold"/>
                                        <p:tgtEl>
                                          <p:spTgt spid="7578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75783"/>
                                        </p:tgtEl>
                                        <p:attrNameLst>
                                          <p:attrName>style.visibility</p:attrName>
                                        </p:attrNameLst>
                                      </p:cBhvr>
                                      <p:to>
                                        <p:strVal val="visible"/>
                                      </p:to>
                                    </p:set>
                                    <p:anim calcmode="lin" valueType="num">
                                      <p:cBhvr additive="base">
                                        <p:cTn id="17" dur="500" fill="hold"/>
                                        <p:tgtEl>
                                          <p:spTgt spid="75783"/>
                                        </p:tgtEl>
                                        <p:attrNameLst>
                                          <p:attrName>ppt_x</p:attrName>
                                        </p:attrNameLst>
                                      </p:cBhvr>
                                      <p:tavLst>
                                        <p:tav tm="0">
                                          <p:val>
                                            <p:strVal val="1+#ppt_w/2"/>
                                          </p:val>
                                        </p:tav>
                                        <p:tav tm="100000">
                                          <p:val>
                                            <p:strVal val="#ppt_x"/>
                                          </p:val>
                                        </p:tav>
                                      </p:tavLst>
                                    </p:anim>
                                    <p:anim calcmode="lin" valueType="num">
                                      <p:cBhvr additive="base">
                                        <p:cTn id="18" dur="500" fill="hold"/>
                                        <p:tgtEl>
                                          <p:spTgt spid="7578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000"/>
                            </p:stCondLst>
                            <p:childTnLst>
                              <p:par>
                                <p:cTn id="20" presetID="35" presetClass="entr" presetSubtype="0" fill="hold" grpId="0" nodeType="afterEffect">
                                  <p:stCondLst>
                                    <p:cond delay="0"/>
                                  </p:stCondLst>
                                  <p:childTnLst>
                                    <p:set>
                                      <p:cBhvr>
                                        <p:cTn id="21" dur="1" fill="hold">
                                          <p:stCondLst>
                                            <p:cond delay="0"/>
                                          </p:stCondLst>
                                        </p:cTn>
                                        <p:tgtEl>
                                          <p:spTgt spid="75784"/>
                                        </p:tgtEl>
                                        <p:attrNameLst>
                                          <p:attrName>style.visibility</p:attrName>
                                        </p:attrNameLst>
                                      </p:cBhvr>
                                      <p:to>
                                        <p:strVal val="visible"/>
                                      </p:to>
                                    </p:set>
                                    <p:animEffect transition="in" filter="fade">
                                      <p:cBhvr>
                                        <p:cTn id="22" dur="2000"/>
                                        <p:tgtEl>
                                          <p:spTgt spid="75784"/>
                                        </p:tgtEl>
                                      </p:cBhvr>
                                    </p:animEffect>
                                    <p:anim calcmode="lin" valueType="num">
                                      <p:cBhvr>
                                        <p:cTn id="23" dur="2000" fill="hold"/>
                                        <p:tgtEl>
                                          <p:spTgt spid="75784"/>
                                        </p:tgtEl>
                                        <p:attrNameLst>
                                          <p:attrName>style.rotation</p:attrName>
                                        </p:attrNameLst>
                                      </p:cBhvr>
                                      <p:tavLst>
                                        <p:tav tm="0">
                                          <p:val>
                                            <p:fltVal val="720"/>
                                          </p:val>
                                        </p:tav>
                                        <p:tav tm="100000">
                                          <p:val>
                                            <p:fltVal val="0"/>
                                          </p:val>
                                        </p:tav>
                                      </p:tavLst>
                                    </p:anim>
                                    <p:anim calcmode="lin" valueType="num">
                                      <p:cBhvr>
                                        <p:cTn id="24" dur="2000" fill="hold"/>
                                        <p:tgtEl>
                                          <p:spTgt spid="75784"/>
                                        </p:tgtEl>
                                        <p:attrNameLst>
                                          <p:attrName>ppt_h</p:attrName>
                                        </p:attrNameLst>
                                      </p:cBhvr>
                                      <p:tavLst>
                                        <p:tav tm="0">
                                          <p:val>
                                            <p:fltVal val="0"/>
                                          </p:val>
                                        </p:tav>
                                        <p:tav tm="100000">
                                          <p:val>
                                            <p:strVal val="#ppt_h"/>
                                          </p:val>
                                        </p:tav>
                                      </p:tavLst>
                                    </p:anim>
                                    <p:anim calcmode="lin" valueType="num">
                                      <p:cBhvr>
                                        <p:cTn id="25" dur="2000" fill="hold"/>
                                        <p:tgtEl>
                                          <p:spTgt spid="757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p:bldP spid="75781" grpId="0" animBg="1"/>
      <p:bldP spid="75782" grpId="0"/>
      <p:bldP spid="757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3137" y="962526"/>
            <a:ext cx="8277726" cy="5262979"/>
          </a:xfrm>
          <a:prstGeom prst="rect">
            <a:avLst/>
          </a:prstGeom>
          <a:noFill/>
        </p:spPr>
        <p:txBody>
          <a:bodyPr wrap="square" rtlCol="0">
            <a:spAutoFit/>
          </a:bodyPr>
          <a:lstStyle/>
          <a:p>
            <a:r>
              <a:rPr lang="en-US" sz="3200" dirty="0" smtClean="0">
                <a:effectLst>
                  <a:outerShdw blurRad="63500" dist="38100" dir="2700000" algn="ctr" rotWithShape="0">
                    <a:schemeClr val="tx1"/>
                  </a:outerShdw>
                </a:effectLst>
                <a:latin typeface="+mn-lt"/>
              </a:rPr>
              <a:t>“And God said, "Let the waters bring forth swarms of living creatures, and let birds fly above the earth across the dome of the sky." So God created the great sea monsters and every living creature that moves, of every kind, with which the waters swarm, and every winged bird of every kind. And God saw that it was good. </a:t>
            </a:r>
          </a:p>
          <a:p>
            <a:r>
              <a:rPr lang="en-US" sz="3200" dirty="0" smtClean="0">
                <a:effectLst>
                  <a:outerShdw blurRad="63500" dist="38100" dir="2700000" algn="ctr" rotWithShape="0">
                    <a:schemeClr val="tx1"/>
                  </a:outerShdw>
                </a:effectLst>
                <a:latin typeface="+mn-lt"/>
              </a:rPr>
              <a:t>And there was evening and there was morning, the fifth day.</a:t>
            </a:r>
            <a:endParaRPr lang="en-US" sz="3200" dirty="0">
              <a:effectLst>
                <a:outerShdw blurRad="63500" dist="38100" dir="2700000" algn="ctr" rotWithShape="0">
                  <a:schemeClr val="tx1"/>
                </a:outerShdw>
              </a:effectLst>
              <a:latin typeface="+mn-lt"/>
            </a:endParaRPr>
          </a:p>
        </p:txBody>
      </p:sp>
      <p:sp>
        <p:nvSpPr>
          <p:cNvPr id="4" name="Title 3"/>
          <p:cNvSpPr>
            <a:spLocks noGrp="1"/>
          </p:cNvSpPr>
          <p:nvPr>
            <p:ph type="title"/>
          </p:nvPr>
        </p:nvSpPr>
        <p:spPr/>
        <p:txBody>
          <a:bodyPr/>
          <a:lstStyle/>
          <a:p>
            <a:r>
              <a:rPr lang="en-US" dirty="0" smtClean="0"/>
              <a:t>Genesis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0825" cy="914400"/>
          </a:xfrm>
          <a:noFill/>
        </p:spPr>
        <p:txBody>
          <a:bodyPr/>
          <a:lstStyle/>
          <a:p>
            <a:r>
              <a:rPr lang="en-US" altLang="en-US" sz="3600" dirty="0"/>
              <a:t>Life At High Temperature</a:t>
            </a:r>
          </a:p>
        </p:txBody>
      </p:sp>
      <p:sp>
        <p:nvSpPr>
          <p:cNvPr id="19460" name="Text Box 4"/>
          <p:cNvSpPr txBox="1">
            <a:spLocks noChangeArrowheads="1"/>
          </p:cNvSpPr>
          <p:nvPr/>
        </p:nvSpPr>
        <p:spPr bwMode="auto">
          <a:xfrm>
            <a:off x="381000" y="914400"/>
            <a:ext cx="8458200" cy="579438"/>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sz="3200" dirty="0">
                <a:latin typeface="Comic Sans MS" pitchFamily="66" charset="0"/>
              </a:rPr>
              <a:t>Hot Springs in Yellowstone National Park</a:t>
            </a:r>
          </a:p>
        </p:txBody>
      </p:sp>
      <p:pic>
        <p:nvPicPr>
          <p:cNvPr id="19462" name="Picture 6" descr="cyano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621088"/>
            <a:ext cx="3721100" cy="2611437"/>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boilingp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0200"/>
            <a:ext cx="32512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Thermus_acuati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3" y="2097088"/>
            <a:ext cx="4754562" cy="2560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1263" y="4812632"/>
            <a:ext cx="3304674" cy="1384995"/>
          </a:xfrm>
          <a:prstGeom prst="rect">
            <a:avLst/>
          </a:prstGeom>
          <a:noFill/>
        </p:spPr>
        <p:txBody>
          <a:bodyPr wrap="square" rtlCol="0">
            <a:spAutoFit/>
          </a:bodyPr>
          <a:lstStyle/>
          <a:p>
            <a:r>
              <a:rPr lang="en-US" dirty="0" smtClean="0">
                <a:effectLst>
                  <a:outerShdw dist="38100" dir="2700000" algn="ctr" rotWithShape="0">
                    <a:schemeClr val="tx1"/>
                  </a:outerShdw>
                </a:effectLst>
                <a:latin typeface="+mn-lt"/>
              </a:rPr>
              <a:t>Cyanobacteria … the most ancient life on Earth</a:t>
            </a:r>
            <a:endParaRPr lang="en-US" dirty="0">
              <a:effectLst>
                <a:outerShdw dist="38100" dir="2700000" algn="ctr" rotWithShape="0">
                  <a:schemeClr val="tx1"/>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barn(outVertical)">
                                      <p:cBhvr>
                                        <p:cTn id="10" dur="500"/>
                                        <p:tgtEl>
                                          <p:spTgt spid="19462"/>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9461"/>
                                        </p:tgtEl>
                                        <p:attrNameLst>
                                          <p:attrName>style.visibility</p:attrName>
                                        </p:attrNameLst>
                                      </p:cBhvr>
                                      <p:to>
                                        <p:strVal val="visible"/>
                                      </p:to>
                                    </p:set>
                                    <p:animEffect transition="in" filter="barn(inVertical)">
                                      <p:cBhvr>
                                        <p:cTn id="14" dur="500"/>
                                        <p:tgtEl>
                                          <p:spTgt spid="19461"/>
                                        </p:tgtEl>
                                      </p:cBhvr>
                                    </p:animEffect>
                                  </p:childTnLst>
                                </p:cTn>
                              </p:par>
                            </p:childTnLst>
                          </p:cTn>
                        </p:par>
                        <p:par>
                          <p:cTn id="15" fill="hold">
                            <p:stCondLst>
                              <p:cond delay="1000"/>
                            </p:stCondLst>
                            <p:childTnLst>
                              <p:par>
                                <p:cTn id="16" presetID="16" presetClass="entr" presetSubtype="26" fill="hold" nodeType="afterEffect">
                                  <p:stCondLst>
                                    <p:cond delay="0"/>
                                  </p:stCondLst>
                                  <p:childTnLst>
                                    <p:set>
                                      <p:cBhvr>
                                        <p:cTn id="17" dur="1" fill="hold">
                                          <p:stCondLst>
                                            <p:cond delay="0"/>
                                          </p:stCondLst>
                                        </p:cTn>
                                        <p:tgtEl>
                                          <p:spTgt spid="19463"/>
                                        </p:tgtEl>
                                        <p:attrNameLst>
                                          <p:attrName>style.visibility</p:attrName>
                                        </p:attrNameLst>
                                      </p:cBhvr>
                                      <p:to>
                                        <p:strVal val="visible"/>
                                      </p:to>
                                    </p:set>
                                    <p:animEffect transition="in" filter="barn(inHorizontal)">
                                      <p:cBhvr>
                                        <p:cTn id="18"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28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28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TotalTime>
  <Words>1345</Words>
  <Application>Microsoft Office PowerPoint</Application>
  <PresentationFormat>On-screen Show (4:3)</PresentationFormat>
  <Paragraphs>168</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Default Design</vt:lpstr>
      <vt:lpstr>1_Default Design</vt:lpstr>
      <vt:lpstr>Roadkill &amp; Redemption</vt:lpstr>
      <vt:lpstr>Genesis</vt:lpstr>
      <vt:lpstr>Plants Everywhere On Land</vt:lpstr>
      <vt:lpstr>Trees From The Rocks</vt:lpstr>
      <vt:lpstr>Trees everywhere!</vt:lpstr>
      <vt:lpstr>The Secret Work of Plants</vt:lpstr>
      <vt:lpstr>Quiz Question</vt:lpstr>
      <vt:lpstr>Genesis</vt:lpstr>
      <vt:lpstr>Life At High Temperature</vt:lpstr>
      <vt:lpstr>Life In The Dark</vt:lpstr>
      <vt:lpstr>Genesis</vt:lpstr>
      <vt:lpstr>Megafauna</vt:lpstr>
      <vt:lpstr>Creepy-Crawlies</vt:lpstr>
      <vt:lpstr>Abundance Of Life</vt:lpstr>
      <vt:lpstr>Life On The Trees</vt:lpstr>
      <vt:lpstr>Given Hydrogen, Gravity &amp; 15 Billion Years The Universe Made</vt:lpstr>
      <vt:lpstr>Touching Earth</vt:lpstr>
      <vt:lpstr>And all is from the stars</vt:lpstr>
      <vt:lpstr>Mass on the World</vt:lpstr>
      <vt:lpstr>Life’s History</vt:lpstr>
      <vt:lpstr>Life’s History</vt:lpstr>
      <vt:lpstr>Genesis</vt:lpstr>
      <vt:lpstr>Human History</vt:lpstr>
      <vt:lpstr>Human History</vt:lpstr>
      <vt:lpstr>Psalm 8</vt:lpstr>
      <vt:lpstr>But Wait! Don’t Order Yet …</vt:lpstr>
      <vt:lpstr>The Very Wonders Kill</vt:lpstr>
      <vt:lpstr>Genesis</vt:lpstr>
      <vt:lpstr>PowerPoint Presentation</vt:lpstr>
      <vt:lpstr>Roadkill: Inadvertent Death</vt:lpstr>
      <vt:lpstr>Roadkill</vt:lpstr>
      <vt:lpstr>Is God Present in Roadkill?</vt:lpstr>
      <vt:lpstr>Coping with Roadkill</vt:lpstr>
      <vt:lpstr>Reducing/Eliminating Roadkill</vt:lpstr>
      <vt:lpstr>Reducing/Eliminating Roadkill</vt:lpstr>
      <vt:lpstr>Acknowledging Roadkill</vt:lpstr>
      <vt:lpstr>Teilhard Blessing Roadkill</vt:lpstr>
      <vt:lpstr>Blessing Roadkill</vt:lpstr>
      <vt:lpstr>The Wonder Of Roadkill</vt:lpstr>
      <vt:lpstr>Mass on the World</vt:lpstr>
      <vt:lpstr>Finding God In Roadkill</vt:lpstr>
      <vt:lpstr>Loving The Universe …</vt:lpstr>
      <vt:lpstr>Loving God</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AOD</cp:lastModifiedBy>
  <cp:revision>49</cp:revision>
  <dcterms:created xsi:type="dcterms:W3CDTF">2002-05-07T19:40:30Z</dcterms:created>
  <dcterms:modified xsi:type="dcterms:W3CDTF">2019-07-11T19:19:17Z</dcterms:modified>
</cp:coreProperties>
</file>