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407" r:id="rId4"/>
    <p:sldId id="373" r:id="rId5"/>
    <p:sldId id="375" r:id="rId6"/>
    <p:sldId id="307" r:id="rId7"/>
    <p:sldId id="370" r:id="rId8"/>
    <p:sldId id="343" r:id="rId9"/>
    <p:sldId id="344" r:id="rId10"/>
    <p:sldId id="399" r:id="rId11"/>
    <p:sldId id="354" r:id="rId12"/>
    <p:sldId id="350" r:id="rId13"/>
    <p:sldId id="352" r:id="rId14"/>
    <p:sldId id="364" r:id="rId15"/>
    <p:sldId id="409" r:id="rId16"/>
    <p:sldId id="410" r:id="rId17"/>
    <p:sldId id="411" r:id="rId18"/>
    <p:sldId id="408" r:id="rId19"/>
    <p:sldId id="412" r:id="rId20"/>
    <p:sldId id="413" r:id="rId21"/>
    <p:sldId id="362" r:id="rId22"/>
    <p:sldId id="356" r:id="rId23"/>
    <p:sldId id="357" r:id="rId24"/>
    <p:sldId id="358" r:id="rId25"/>
    <p:sldId id="359" r:id="rId26"/>
    <p:sldId id="400" r:id="rId27"/>
    <p:sldId id="402" r:id="rId28"/>
    <p:sldId id="262" r:id="rId29"/>
    <p:sldId id="403" r:id="rId30"/>
    <p:sldId id="404" r:id="rId31"/>
    <p:sldId id="405" r:id="rId32"/>
    <p:sldId id="398" r:id="rId33"/>
    <p:sldId id="305" r:id="rId34"/>
    <p:sldId id="376" r:id="rId35"/>
    <p:sldId id="378" r:id="rId36"/>
    <p:sldId id="379" r:id="rId37"/>
    <p:sldId id="406" r:id="rId38"/>
    <p:sldId id="377" r:id="rId39"/>
    <p:sldId id="380" r:id="rId40"/>
    <p:sldId id="393" r:id="rId41"/>
    <p:sldId id="394" r:id="rId42"/>
    <p:sldId id="382" r:id="rId43"/>
    <p:sldId id="383" r:id="rId44"/>
    <p:sldId id="384" r:id="rId45"/>
    <p:sldId id="386" r:id="rId46"/>
    <p:sldId id="387" r:id="rId47"/>
    <p:sldId id="385" r:id="rId48"/>
    <p:sldId id="389" r:id="rId49"/>
    <p:sldId id="388" r:id="rId50"/>
    <p:sldId id="391" r:id="rId51"/>
    <p:sldId id="395" r:id="rId52"/>
    <p:sldId id="392" r:id="rId53"/>
    <p:sldId id="396" r:id="rId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66"/>
    <a:srgbClr val="0000CC"/>
    <a:srgbClr val="008000"/>
    <a:srgbClr val="B2B2B2"/>
    <a:srgbClr val="FF9900"/>
    <a:srgbClr val="66FF33"/>
    <a:srgbClr val="990000"/>
    <a:srgbClr val="00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13" autoAdjust="0"/>
    <p:restoredTop sz="94660"/>
  </p:normalViewPr>
  <p:slideViewPr>
    <p:cSldViewPr snapToGrid="0">
      <p:cViewPr>
        <p:scale>
          <a:sx n="100" d="100"/>
          <a:sy n="100" d="100"/>
        </p:scale>
        <p:origin x="-72" y="18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1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3205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2111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86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86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249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2972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964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4869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1138" y="868363"/>
            <a:ext cx="4283075" cy="5818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868363"/>
            <a:ext cx="4284662" cy="5818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9673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6352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27790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649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4897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33326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685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11138" y="868363"/>
            <a:ext cx="8720137" cy="58181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 Click to edit Master text styles</a:t>
            </a:r>
          </a:p>
          <a:p>
            <a:pPr lvl="1"/>
            <a:r>
              <a:rPr lang="en-US" altLang="en-US" smtClean="0"/>
              <a:t> Second level</a:t>
            </a:r>
          </a:p>
          <a:p>
            <a:pPr lvl="2"/>
            <a:r>
              <a:rPr lang="en-US" altLang="en-US" smtClean="0"/>
              <a:t> Third level</a:t>
            </a:r>
          </a:p>
          <a:p>
            <a:pPr lvl="3"/>
            <a:r>
              <a:rPr lang="en-US" altLang="en-US" smtClean="0"/>
              <a:t> Fourth level</a:t>
            </a:r>
          </a:p>
          <a:p>
            <a:pPr lvl="4"/>
            <a:r>
              <a:rPr lang="en-US" altLang="en-US" smtClean="0"/>
              <a:t> 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Comic Sans MS" pitchFamily="66" charset="0"/>
        </a:defRPr>
      </a:lvl2pPr>
      <a:lvl3pPr algn="ctr" rtl="0" eaLnBrk="0" fontAlgn="base" hangingPunct="0">
        <a:spcBef>
          <a:spcPct val="0"/>
        </a:spcBef>
        <a:spcAft>
          <a:spcPct val="0"/>
        </a:spcAft>
        <a:defRPr sz="4400">
          <a:solidFill>
            <a:srgbClr val="FFFF00"/>
          </a:solidFill>
          <a:latin typeface="Comic Sans MS" pitchFamily="66" charset="0"/>
        </a:defRPr>
      </a:lvl3pPr>
      <a:lvl4pPr algn="ctr" rtl="0" eaLnBrk="0" fontAlgn="base" hangingPunct="0">
        <a:spcBef>
          <a:spcPct val="0"/>
        </a:spcBef>
        <a:spcAft>
          <a:spcPct val="0"/>
        </a:spcAft>
        <a:defRPr sz="4400">
          <a:solidFill>
            <a:srgbClr val="FFFF00"/>
          </a:solidFill>
          <a:latin typeface="Comic Sans MS" pitchFamily="66" charset="0"/>
        </a:defRPr>
      </a:lvl4pPr>
      <a:lvl5pPr algn="ctr" rtl="0" eaLnBrk="0" fontAlgn="base" hangingPunct="0">
        <a:spcBef>
          <a:spcPct val="0"/>
        </a:spcBef>
        <a:spcAft>
          <a:spcPct val="0"/>
        </a:spcAft>
        <a:defRPr sz="4400">
          <a:solidFill>
            <a:srgbClr val="FFFF00"/>
          </a:solidFill>
          <a:latin typeface="Comic Sans MS" pitchFamily="66" charset="0"/>
        </a:defRPr>
      </a:lvl5pPr>
      <a:lvl6pPr marL="457200" algn="ctr" rtl="0" fontAlgn="base">
        <a:spcBef>
          <a:spcPct val="0"/>
        </a:spcBef>
        <a:spcAft>
          <a:spcPct val="0"/>
        </a:spcAft>
        <a:defRPr sz="4400">
          <a:solidFill>
            <a:srgbClr val="FFFF00"/>
          </a:solidFill>
          <a:latin typeface="Comic Sans MS" pitchFamily="66" charset="0"/>
        </a:defRPr>
      </a:lvl6pPr>
      <a:lvl7pPr marL="914400" algn="ctr" rtl="0" fontAlgn="base">
        <a:spcBef>
          <a:spcPct val="0"/>
        </a:spcBef>
        <a:spcAft>
          <a:spcPct val="0"/>
        </a:spcAft>
        <a:defRPr sz="4400">
          <a:solidFill>
            <a:srgbClr val="FFFF00"/>
          </a:solidFill>
          <a:latin typeface="Comic Sans MS" pitchFamily="66" charset="0"/>
        </a:defRPr>
      </a:lvl7pPr>
      <a:lvl8pPr marL="1371600" algn="ctr" rtl="0" fontAlgn="base">
        <a:spcBef>
          <a:spcPct val="0"/>
        </a:spcBef>
        <a:spcAft>
          <a:spcPct val="0"/>
        </a:spcAft>
        <a:defRPr sz="4400">
          <a:solidFill>
            <a:srgbClr val="FFFF00"/>
          </a:solidFill>
          <a:latin typeface="Comic Sans MS" pitchFamily="66" charset="0"/>
        </a:defRPr>
      </a:lvl8pPr>
      <a:lvl9pPr marL="1828800" algn="ctr" rtl="0" fontAlgn="base">
        <a:spcBef>
          <a:spcPct val="0"/>
        </a:spcBef>
        <a:spcAft>
          <a:spcPct val="0"/>
        </a:spcAft>
        <a:defRPr sz="4400">
          <a:solidFill>
            <a:srgbClr val="FFFF00"/>
          </a:solidFill>
          <a:latin typeface="Comic Sans MS" pitchFamily="66" charset="0"/>
        </a:defRPr>
      </a:lvl9pPr>
    </p:titleStyle>
    <p:bodyStyle>
      <a:lvl1pPr marL="342900" indent="-342900" algn="l" rtl="0" eaLnBrk="0" fontAlgn="base" hangingPunct="0">
        <a:spcBef>
          <a:spcPct val="20000"/>
        </a:spcBef>
        <a:spcAft>
          <a:spcPct val="0"/>
        </a:spcAft>
        <a:buFont typeface="Webdings" pitchFamily="18" charset="2"/>
        <a:buChar char="ü"/>
        <a:defRPr sz="3200">
          <a:solidFill>
            <a:srgbClr val="FFFF00"/>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þ"/>
        <a:defRPr sz="2800">
          <a:solidFill>
            <a:srgbClr val="FFFF00"/>
          </a:solidFill>
          <a:latin typeface="+mn-lt"/>
        </a:defRPr>
      </a:lvl2pPr>
      <a:lvl3pPr marL="1143000" indent="-228600" algn="l" rtl="0" eaLnBrk="0" fontAlgn="base" hangingPunct="0">
        <a:spcBef>
          <a:spcPct val="20000"/>
        </a:spcBef>
        <a:spcAft>
          <a:spcPct val="0"/>
        </a:spcAft>
        <a:buFont typeface="Webdings" pitchFamily="18" charset="2"/>
        <a:buChar char="ý"/>
        <a:defRPr sz="2400">
          <a:solidFill>
            <a:srgbClr val="FFFF00"/>
          </a:solidFill>
          <a:latin typeface="+mn-lt"/>
        </a:defRPr>
      </a:lvl3pPr>
      <a:lvl4pPr marL="1600200" indent="-228600" algn="l" rtl="0" eaLnBrk="0" fontAlgn="base" hangingPunct="0">
        <a:spcBef>
          <a:spcPct val="20000"/>
        </a:spcBef>
        <a:spcAft>
          <a:spcPct val="0"/>
        </a:spcAft>
        <a:buFont typeface="Webdings" pitchFamily="18" charset="2"/>
        <a:buChar char="Ö"/>
        <a:defRPr sz="2000">
          <a:solidFill>
            <a:srgbClr val="FFFF00"/>
          </a:solidFill>
          <a:latin typeface="+mn-lt"/>
        </a:defRPr>
      </a:lvl4pPr>
      <a:lvl5pPr marL="2057400" indent="-228600" algn="l" rtl="0" eaLnBrk="0" fontAlgn="base" hangingPunct="0">
        <a:spcBef>
          <a:spcPct val="20000"/>
        </a:spcBef>
        <a:spcAft>
          <a:spcPct val="0"/>
        </a:spcAft>
        <a:buFont typeface="Webdings" pitchFamily="18" charset="2"/>
        <a:buChar char="×"/>
        <a:defRPr sz="2000">
          <a:solidFill>
            <a:srgbClr val="FFFF00"/>
          </a:solidFill>
          <a:latin typeface="+mn-lt"/>
        </a:defRPr>
      </a:lvl5pPr>
      <a:lvl6pPr marL="2514600" indent="-228600" algn="l" rtl="0" fontAlgn="base">
        <a:spcBef>
          <a:spcPct val="20000"/>
        </a:spcBef>
        <a:spcAft>
          <a:spcPct val="0"/>
        </a:spcAft>
        <a:buFont typeface="Webdings" pitchFamily="18" charset="2"/>
        <a:buChar char="×"/>
        <a:defRPr sz="2000">
          <a:solidFill>
            <a:srgbClr val="FFFF00"/>
          </a:solidFill>
          <a:latin typeface="+mn-lt"/>
        </a:defRPr>
      </a:lvl6pPr>
      <a:lvl7pPr marL="2971800" indent="-228600" algn="l" rtl="0" fontAlgn="base">
        <a:spcBef>
          <a:spcPct val="20000"/>
        </a:spcBef>
        <a:spcAft>
          <a:spcPct val="0"/>
        </a:spcAft>
        <a:buFont typeface="Webdings" pitchFamily="18" charset="2"/>
        <a:buChar char="×"/>
        <a:defRPr sz="2000">
          <a:solidFill>
            <a:srgbClr val="FFFF00"/>
          </a:solidFill>
          <a:latin typeface="+mn-lt"/>
        </a:defRPr>
      </a:lvl7pPr>
      <a:lvl8pPr marL="3429000" indent="-228600" algn="l" rtl="0" fontAlgn="base">
        <a:spcBef>
          <a:spcPct val="20000"/>
        </a:spcBef>
        <a:spcAft>
          <a:spcPct val="0"/>
        </a:spcAft>
        <a:buFont typeface="Webdings" pitchFamily="18" charset="2"/>
        <a:buChar char="×"/>
        <a:defRPr sz="2000">
          <a:solidFill>
            <a:srgbClr val="FFFF00"/>
          </a:solidFill>
          <a:latin typeface="+mn-lt"/>
        </a:defRPr>
      </a:lvl8pPr>
      <a:lvl9pPr marL="3886200" indent="-228600" algn="l" rtl="0" fontAlgn="base">
        <a:spcBef>
          <a:spcPct val="20000"/>
        </a:spcBef>
        <a:spcAft>
          <a:spcPct val="0"/>
        </a:spcAft>
        <a:buFont typeface="Webdings" pitchFamily="18" charset="2"/>
        <a:buChar char="×"/>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7937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0" y="868363"/>
            <a:ext cx="9144000" cy="5989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Comic Sans MS" pitchFamily="96" charset="0"/>
        </a:defRPr>
      </a:lvl2pPr>
      <a:lvl3pPr algn="ctr" rtl="0" eaLnBrk="0" fontAlgn="base" hangingPunct="0">
        <a:spcBef>
          <a:spcPct val="0"/>
        </a:spcBef>
        <a:spcAft>
          <a:spcPct val="0"/>
        </a:spcAft>
        <a:defRPr sz="4400">
          <a:solidFill>
            <a:srgbClr val="FFFF00"/>
          </a:solidFill>
          <a:latin typeface="Comic Sans MS" pitchFamily="96" charset="0"/>
        </a:defRPr>
      </a:lvl3pPr>
      <a:lvl4pPr algn="ctr" rtl="0" eaLnBrk="0" fontAlgn="base" hangingPunct="0">
        <a:spcBef>
          <a:spcPct val="0"/>
        </a:spcBef>
        <a:spcAft>
          <a:spcPct val="0"/>
        </a:spcAft>
        <a:defRPr sz="4400">
          <a:solidFill>
            <a:srgbClr val="FFFF00"/>
          </a:solidFill>
          <a:latin typeface="Comic Sans MS" pitchFamily="96" charset="0"/>
        </a:defRPr>
      </a:lvl4pPr>
      <a:lvl5pPr algn="ctr" rtl="0" eaLnBrk="0" fontAlgn="base" hangingPunct="0">
        <a:spcBef>
          <a:spcPct val="0"/>
        </a:spcBef>
        <a:spcAft>
          <a:spcPct val="0"/>
        </a:spcAft>
        <a:defRPr sz="4400">
          <a:solidFill>
            <a:srgbClr val="FFFF00"/>
          </a:solidFill>
          <a:latin typeface="Comic Sans MS" pitchFamily="96" charset="0"/>
        </a:defRPr>
      </a:lvl5pPr>
      <a:lvl6pPr marL="457200" algn="ctr" rtl="0" fontAlgn="base">
        <a:spcBef>
          <a:spcPct val="0"/>
        </a:spcBef>
        <a:spcAft>
          <a:spcPct val="0"/>
        </a:spcAft>
        <a:defRPr sz="4400">
          <a:solidFill>
            <a:srgbClr val="FFFF00"/>
          </a:solidFill>
          <a:latin typeface="Comic Sans MS" pitchFamily="96" charset="0"/>
        </a:defRPr>
      </a:lvl6pPr>
      <a:lvl7pPr marL="914400" algn="ctr" rtl="0" fontAlgn="base">
        <a:spcBef>
          <a:spcPct val="0"/>
        </a:spcBef>
        <a:spcAft>
          <a:spcPct val="0"/>
        </a:spcAft>
        <a:defRPr sz="4400">
          <a:solidFill>
            <a:srgbClr val="FFFF00"/>
          </a:solidFill>
          <a:latin typeface="Comic Sans MS" pitchFamily="96" charset="0"/>
        </a:defRPr>
      </a:lvl7pPr>
      <a:lvl8pPr marL="1371600" algn="ctr" rtl="0" fontAlgn="base">
        <a:spcBef>
          <a:spcPct val="0"/>
        </a:spcBef>
        <a:spcAft>
          <a:spcPct val="0"/>
        </a:spcAft>
        <a:defRPr sz="4400">
          <a:solidFill>
            <a:srgbClr val="FFFF00"/>
          </a:solidFill>
          <a:latin typeface="Comic Sans MS" pitchFamily="96" charset="0"/>
        </a:defRPr>
      </a:lvl8pPr>
      <a:lvl9pPr marL="1828800" algn="ctr" rtl="0" fontAlgn="base">
        <a:spcBef>
          <a:spcPct val="0"/>
        </a:spcBef>
        <a:spcAft>
          <a:spcPct val="0"/>
        </a:spcAft>
        <a:defRPr sz="4400">
          <a:solidFill>
            <a:srgbClr val="FFFF00"/>
          </a:solidFill>
          <a:latin typeface="Comic Sans MS" pitchFamily="96" charset="0"/>
        </a:defRPr>
      </a:lvl9pPr>
    </p:titleStyle>
    <p:bodyStyle>
      <a:lvl1pPr marL="342900" indent="-342900" algn="l" rtl="0" eaLnBrk="0" fontAlgn="base" hangingPunct="0">
        <a:spcBef>
          <a:spcPct val="20000"/>
        </a:spcBef>
        <a:spcAft>
          <a:spcPct val="0"/>
        </a:spcAft>
        <a:buFont typeface="Webdings" pitchFamily="18" charset="2"/>
        <a:buChar char="ü"/>
        <a:defRPr sz="3200">
          <a:solidFill>
            <a:srgbClr val="FFFF00"/>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þ"/>
        <a:defRPr sz="2800">
          <a:solidFill>
            <a:srgbClr val="FFFF00"/>
          </a:solidFill>
          <a:latin typeface="+mn-lt"/>
        </a:defRPr>
      </a:lvl2pPr>
      <a:lvl3pPr marL="1143000" indent="-228600" algn="l" rtl="0" eaLnBrk="0" fontAlgn="base" hangingPunct="0">
        <a:spcBef>
          <a:spcPct val="20000"/>
        </a:spcBef>
        <a:spcAft>
          <a:spcPct val="0"/>
        </a:spcAft>
        <a:buFont typeface="Webdings" pitchFamily="18" charset="2"/>
        <a:buChar char="ý"/>
        <a:defRPr sz="2400">
          <a:solidFill>
            <a:srgbClr val="FFFF00"/>
          </a:solidFill>
          <a:latin typeface="+mn-lt"/>
        </a:defRPr>
      </a:lvl3pPr>
      <a:lvl4pPr marL="1600200" indent="-228600" algn="l" rtl="0" eaLnBrk="0" fontAlgn="base" hangingPunct="0">
        <a:spcBef>
          <a:spcPct val="20000"/>
        </a:spcBef>
        <a:spcAft>
          <a:spcPct val="0"/>
        </a:spcAft>
        <a:buFont typeface="Webdings" pitchFamily="18" charset="2"/>
        <a:buChar char="Ö"/>
        <a:defRPr sz="2000">
          <a:solidFill>
            <a:srgbClr val="FFFF00"/>
          </a:solidFill>
          <a:latin typeface="+mn-lt"/>
        </a:defRPr>
      </a:lvl4pPr>
      <a:lvl5pPr marL="2057400" indent="-228600" algn="l" rtl="0" eaLnBrk="0" fontAlgn="base" hangingPunct="0">
        <a:spcBef>
          <a:spcPct val="20000"/>
        </a:spcBef>
        <a:spcAft>
          <a:spcPct val="0"/>
        </a:spcAft>
        <a:buFont typeface="Webdings" pitchFamily="18" charset="2"/>
        <a:buChar char="×"/>
        <a:defRPr sz="2000">
          <a:solidFill>
            <a:srgbClr val="FFFF00"/>
          </a:solidFill>
          <a:latin typeface="+mn-lt"/>
        </a:defRPr>
      </a:lvl5pPr>
      <a:lvl6pPr marL="2514600" indent="-228600" algn="l" rtl="0" fontAlgn="base">
        <a:spcBef>
          <a:spcPct val="20000"/>
        </a:spcBef>
        <a:spcAft>
          <a:spcPct val="0"/>
        </a:spcAft>
        <a:buFont typeface="Webdings" pitchFamily="18" charset="2"/>
        <a:buChar char="×"/>
        <a:defRPr sz="2000">
          <a:solidFill>
            <a:srgbClr val="FFFF00"/>
          </a:solidFill>
          <a:latin typeface="+mn-lt"/>
        </a:defRPr>
      </a:lvl6pPr>
      <a:lvl7pPr marL="2971800" indent="-228600" algn="l" rtl="0" fontAlgn="base">
        <a:spcBef>
          <a:spcPct val="20000"/>
        </a:spcBef>
        <a:spcAft>
          <a:spcPct val="0"/>
        </a:spcAft>
        <a:buFont typeface="Webdings" pitchFamily="18" charset="2"/>
        <a:buChar char="×"/>
        <a:defRPr sz="2000">
          <a:solidFill>
            <a:srgbClr val="FFFF00"/>
          </a:solidFill>
          <a:latin typeface="+mn-lt"/>
        </a:defRPr>
      </a:lvl7pPr>
      <a:lvl8pPr marL="3429000" indent="-228600" algn="l" rtl="0" fontAlgn="base">
        <a:spcBef>
          <a:spcPct val="20000"/>
        </a:spcBef>
        <a:spcAft>
          <a:spcPct val="0"/>
        </a:spcAft>
        <a:buFont typeface="Webdings" pitchFamily="18" charset="2"/>
        <a:buChar char="×"/>
        <a:defRPr sz="2000">
          <a:solidFill>
            <a:srgbClr val="FFFF00"/>
          </a:solidFill>
          <a:latin typeface="+mn-lt"/>
        </a:defRPr>
      </a:lvl8pPr>
      <a:lvl9pPr marL="3886200" indent="-228600" algn="l" rtl="0" fontAlgn="base">
        <a:spcBef>
          <a:spcPct val="20000"/>
        </a:spcBef>
        <a:spcAft>
          <a:spcPct val="0"/>
        </a:spcAft>
        <a:buFont typeface="Webdings" pitchFamily="18" charset="2"/>
        <a:buChar char="×"/>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hyperlink" Target="http://www.realclimate.org/index.php?p=221"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hyperlink" Target="http://www.realclimate.org/index.php?p=221" TargetMode="External"/><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hyperlink" Target="http://co2now.org/" TargetMode="Externa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houstonpublicmedia.org/articles/news/2016/04/20/146994/houston-will-get-more-heavy-downpours-because-of-climate-change-say-scientists/" TargetMode="External"/><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ttp://www.geo.arizona.edu/dgesl/research/other/climate_change_and_sea_level/sea_level_rise/sea_level_rise_old.htm#images" TargetMode="External"/><Relationship Id="rId2" Type="http://schemas.openxmlformats.org/officeDocument/2006/relationships/image" Target="../media/image53.gif"/><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ttp://www.geo.arizona.edu/dgesl/research/other/climate_change_and_sea_level/sea_level_rise/sea_level_rise_old.htm#images" TargetMode="External"/><Relationship Id="rId2" Type="http://schemas.openxmlformats.org/officeDocument/2006/relationships/image" Target="../media/image55.gif"/><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pri.org/stories/2015-08-09/will-residents-kivalina-alaska-be-first-climate-change-refugees-us"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pri.org/stories/2015-08-09/will-residents-kivalina-alaska-be-first-climate-change-refugees-us"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westernfuels.org/" TargetMode="Externa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hyperlink" Target="http://www.co2science.org/video/gope2.ph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hyperlink" Target="http://www.westernfuels.org/" TargetMode="Externa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www.co2science.org/video/gope2.php"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geology.utah.gov/utahgeo/gsl/flash/lb_flash.htm" TargetMode="Externa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oleObject" Target="../embeddings/oleObject2.bin"/><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jpeg"/><Relationship Id="rId5" Type="http://schemas.openxmlformats.org/officeDocument/2006/relationships/image" Target="../media/image10.png"/><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623888" y="1811338"/>
            <a:ext cx="3697287" cy="1122362"/>
          </a:xfrm>
        </p:spPr>
        <p:txBody>
          <a:bodyPr/>
          <a:lstStyle/>
          <a:p>
            <a:pPr eaLnBrk="1" hangingPunct="1"/>
            <a:r>
              <a:rPr lang="en-US" altLang="en-US" smtClean="0"/>
              <a:t>Climate Science behind</a:t>
            </a:r>
            <a:endParaRPr lang="en-US" altLang="en-US" i="1" smtClean="0"/>
          </a:p>
        </p:txBody>
      </p:sp>
      <p:sp>
        <p:nvSpPr>
          <p:cNvPr id="4" name="Rectangle 3"/>
          <p:cNvSpPr txBox="1">
            <a:spLocks noChangeArrowheads="1"/>
          </p:cNvSpPr>
          <p:nvPr/>
        </p:nvSpPr>
        <p:spPr bwMode="auto">
          <a:xfrm>
            <a:off x="1371600" y="5151438"/>
            <a:ext cx="6400800" cy="11223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eaLnBrk="0" hangingPunct="0">
              <a:spcBef>
                <a:spcPct val="20000"/>
              </a:spcBef>
              <a:buFont typeface="Webdings" pitchFamily="18" charset="2"/>
              <a:buChar char="þ"/>
              <a:defRPr sz="2800">
                <a:solidFill>
                  <a:srgbClr val="FFFF00"/>
                </a:solidFill>
                <a:latin typeface="Comic Sans MS" pitchFamily="66" charset="0"/>
              </a:defRPr>
            </a:lvl2pPr>
            <a:lvl3pPr eaLnBrk="0" hangingPunct="0">
              <a:spcBef>
                <a:spcPct val="20000"/>
              </a:spcBef>
              <a:buFont typeface="Webdings" pitchFamily="18" charset="2"/>
              <a:buChar char="ý"/>
              <a:defRPr sz="2400">
                <a:solidFill>
                  <a:srgbClr val="FFFF00"/>
                </a:solidFill>
                <a:latin typeface="Comic Sans MS" pitchFamily="66" charset="0"/>
              </a:defRPr>
            </a:lvl3pPr>
            <a:lvl4pPr eaLnBrk="0" hangingPunct="0">
              <a:spcBef>
                <a:spcPct val="20000"/>
              </a:spcBef>
              <a:buFont typeface="Webdings" pitchFamily="18" charset="2"/>
              <a:buChar char="Ö"/>
              <a:defRPr sz="2000">
                <a:solidFill>
                  <a:srgbClr val="FFFF00"/>
                </a:solidFill>
                <a:latin typeface="Comic Sans MS" pitchFamily="66" charset="0"/>
              </a:defRPr>
            </a:lvl4pPr>
            <a:lvl5pPr eaLnBrk="0" hangingPunct="0">
              <a:spcBef>
                <a:spcPct val="20000"/>
              </a:spcBef>
              <a:buFont typeface="Webdings" pitchFamily="18" charset="2"/>
              <a:buChar char="×"/>
              <a:defRPr sz="2000">
                <a:solidFill>
                  <a:srgbClr val="FFFF00"/>
                </a:solidFill>
                <a:latin typeface="Comic Sans MS" pitchFamily="66" charset="0"/>
              </a:defRPr>
            </a:lvl5pPr>
            <a:lvl6pPr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buFont typeface="Webdings" pitchFamily="18" charset="2"/>
              <a:buNone/>
            </a:pPr>
            <a:r>
              <a:rPr lang="en-US" altLang="en-US" sz="2400"/>
              <a:t>Aileen O’Donoghue                                            St. Lawrence University</a:t>
            </a:r>
            <a:endParaRPr lang="en-US" altLang="en-US" sz="2400" i="1"/>
          </a:p>
        </p:txBody>
      </p:sp>
      <p:pic>
        <p:nvPicPr>
          <p:cNvPr id="2053" name="Picture 5" descr="http://archbishopcranmer.com/wp-content/uploads/2015/06/Pope-Francis-Climate-Chan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6438" y="1941513"/>
            <a:ext cx="3967162"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AutoShape 7" descr="data:image/jpeg;base64,/9j/4AAQSkZJRgABAQAAAQABAAD/2wCEAAkGBw8PDg8PEA8QEA8QDw8QEBAPDxAPFQ8XFRkYFxYVFRUYHSggGBolGxcVITEhKCkrLi4uGB8zODgsNyguLisBCgoKDg0OGxAQGy8lHyYtLS81Ny8vLy0tLzUtNS0vLy0tLS0tNS0tLS0vLy0tLS0tLS0tLS0tLS0tLS0tLS0tLf/AABEIAKcBLgMBIgACEQEDEQH/xAAcAAABBQEBAQAAAAAAAAAAAAAAAQIDBAYFBwj/xABGEAACAQMCAwUFAgoIBQUAAAABAgMABBESIQUTMQYiQVFhBzJxgZEUQiMzUmJyc4KxssEVNVN0kqHC0SRGhbPDFoOi0vD/xAAZAQEBAQEBAQAAAAAAAAAAAAAAAQIDBAX/xAAoEQACAgICAAQGAwAAAAAAAAAAAQIRAxIhMQQTQVEyYXGBscEiM/D/2gAMAwEAAhEDEQA/APWgKcBSgU4CgEApQKUCnAUA0CnBacBS4oBMUuKcBTgKAZinaadilxQDQtLingUumgGYoxUmmjFAMxRpqTFGKAZpo01JRQEemjTUlFAR6aNNSUUBFijFSYoxQEWKMVJppNNAR4pumpcUmKAiK0mKlIpMUBFimkVKVpCKAiK00ipSKQigIiKaRUpFNIoCIim4qUikIoBwFPAoApwFAAFKBSgU4CgEApwFKBTgKATFKBSgU4CgGgU4CnUUAmKWiigCiiigCiiigCiiigCiiigCiiigCiiigCiiigCkxS0UA0imkVJSYoCPFNIqUimkUBERTSKlIppFARkU0ipCKaRQEZFNxUpFMIoB4FOAoAp4FAV7jVqjVWKai2SApOwz4g0ot3/t3/wRf/WnTDvxfpN/C1MuHyDn3ASN9I1noRvtgb7eOPLrDLEj7xwt0SfDAgOfh3aSVZFZQZ20tnJ0xZB8Pu9OtUeMXMcGmWR5Iw7rCoZg69/GCBuAdQAz6mr0s+S2pcGMuCDuGXIIYemwB8snwqWZv0I7hpFf8ewRd3YrFt0z93oAw+vpSsZSVVZpAWOO9HFnGMk407befmM4zVeWViQI+8jbmXBYJgrhTjzCg/P1GbNrMwb8XzfDWhXugnoATt5nJyfXaoLLGl0ePMrOGcqQyxj7rHwA8QKuVXufeh/Wn+B6sVo2goooqlCiiigCiiigCiiigCiiigCiiigCiiigCiiigGynCsR1AJFU4o5WjVhOcsgPuR4yR8OlXJB3T8DVe1fFsjeUKn/45qEZz4rWVGdmdXkYhUk0EMrHOwGcYXqfQYxXQ5En9u3+CP8A2pgdEfDMBy0GNRAyWzqbf4dfjXF4l2msdRWW7iVAPxayBnc/nBckD0Pn9MtpGG4xXLLq3zEkBrjSNXfMMSqcfk5wT9Klsbjn6wk8oKHDK8CoRnOD3l3BwdxtXOsO0vDJAoN3A0hABLtp3xjA1gD5DHU7b1YspQZzJGECFQrNo0GXfcqinU2MAAlfPB3qKXszKkn07Ok8EmD+Gbp+RH/tTrVy0cbHqyIx+JAJpLa6MpfuFUXYMSO8d9QAHlt9fSjh/wCIh/VR/wAIrZ0XZIRTSKkIppFU0RkU0ipCKYaAeBThSCnCgKvEZeWEf8kyH6RyH+VUbW4XI/GaFCpnU6lmbAGd/wBInA2wal7RseUoUEsX6LksBghiAN9sj6iuJM0xDSAFYYgdY7oJ5Y74jBU7YHU/z25ydM4zlTKftG4jByYIg6tK11C4UEsVCkEtk7gb4HxNau4Y88iJgWAyykHC52Bz49ScfneorxLjPExPcmbU0h1jRldCxoPcVVzkkb5JO5869usrfUokKgsxZ+9lc5Pnv0AX/wDGueOW8mcMOTzJyf0K1pBggMiwvoZ3X3lXB3OQ2MnIY1esJBnTzdYPRShX17pPUY8KrXjgSuCMPJFyzhi2PFdIIxjBkJ/QoMAnGGlfmITy2B0d7HvKBgMNxviuvR6Vx0dC7Pei/W/6WqxXMiui6BmGHCOPTVsRj44/yrp1pG07CiqHEuLw2z26Stpa4lEUQxnLHz8h0HxIq/VsWgorhce7VW9i6JOk45g7jJEXV/QEHr6V2beXWivpZNQB0uMMufAjwPpUUk3RFJN0iSiuH/6oh+2fYeVcfaM+7yu7p/L1Zxo9fl12peP9p7exeNZ1m/Ce40cRdWP5II+9029am8e7J5kauzt0VlpO3lmgzJHdxL4vJaTKo+JxWhsL6K4jWWGRZI26MhyPUeh9KKUX0xGcZOkyxRRVA8Xh+1/YtX4fk8/TjbTnT18/Tyqt0abS7L9FQ3tysMUkr50Ro8jYGThQScD4Cs0vb6zKcwRXhjwW1i0kK4Hjq6Y9ajkl2zMpxj2zV0VlE7fWbJzBFeFME6xaSFcDqdXTFaDhXEY7qCO4izy5BqXUNJxkjcfKinF9MRyRl0y3RWZuO2tvzHjt4Lq9aM4kNpDzEQ+RckA/Kr3A+0lteF0jLpNH+MgnQxSp6lT1G46edFOLdWFlg3SZ1zXMt2Bt4keQANCndVdyCoHmfrV68mKRswGpgMKBvknZR9SKoWMeiKGKLIYgM5fvFQBjDdN84AG3Q+WKPsr7PL/aB2mnknezWU8iHCMVXlmZsZJbfdfDHQ4zvtXN4D2Kvr2MSxIiRHOl5nKB8ddIAJI9cYrZ+0uxSew+2FNFxbzcpzjBdeYYyPVSdLj0PrU/Y/tdaSWttavKtvJFGscnMYRhggwNDnbLfHI39DXkcE8lSZ85408zWR/Qwt92KvovdRJ92BNuXcLjc5LKoxXR7M8WvuGusNwk8dm7qj8yN8Qk+KMdl6jIz57Zr1mCZHGICujpzEAYZ/Nxt8/hsagu4CgJGHAjA0bnVpO5YE97Ygb10WBJ3FnZeFUXtBj4lkBChcKMAAl9h8RtU3DB/wAPB+pi/hFMskaNuXq1IU1ICCDHjAxk9Qc7Z32PXwjivBDZpKVdxHChZY11tgKM4Xx23xXc9S4L5FMNc7gHH4b9GkgWXlqdOuRNAY+S774qrw7tAZuI3djySotlRubrzr1aeq42zq23PSmy4+Y8yPHPZ2jTCKkNNIrRsUU4UgpwoChxK0LyQkOyai0bacdCGbYnoe6Bn1qte26iG7VFAjjtpI0A8yhJ+e/X1NdO496L9Z/oeqlwQEvE8TG7/EFMfyrLRhpHzyp2B9BX0VY3KJqiYhDGdtTAa1O4YZ+NfOf3f2a+gZ7ZIuXKvvMBqDd8OMAkkeey/T1ryeGfZ8/wLav7fssSFZZWKnOlFQMo1gk945xtsCOv5TetSwOCHcNgKSNRA7wwDv54864fCm1AiPEUQL5kLrpGScBd+82PPYfv7McWscoFjGuFYn7x2J38Wz1I2G/j09Sdnvi7OTatqFthmXlyRcxdBw7EkbHy7xPlnAGCCK09ceWyMXLCgctZYQoBxoXWNgPADYYG3+VdDiF2sEMsznCRRvI3wUZqrjsR47PM/aEJrq4uZomIThSQDbxkkYM5B/NGgn9GvR+C8QW6toLheksavjyJG4+RyPlWC7MdoOGLYTR3V1GJr1riW6XTIcGXI050+C4q37IuJBree0LBjbylkYdGRydx6agx/aFcMclvd9/78HmxTXmXfxf78fgd7VOvDP76v+mt7WC9qfXhn99X/TW9rrH45fY7Q/sn9jH/APMv/Sv/AC1V9p/vcL/v8f7xVr/mX/pX/lqr7T/e4X/f4/3iucvgl9TlP+uf1/aNw6BgVYAqRggjII8iK87sF/onjn2VNrO+AZE8I3OQMftKV+DL5V6NXnXbr8JxrhEa++rxu2OoXmqf3I9by8JP1s6eI4Sku00eik149c30iX0PHCf+Hlv5IF8hCgEYPzUSHHmtegdveKfZeG3Dg4d15MZ6d6TbPyGo/Kslx3ivCX4N9hiu42eGFOV3ZBqePfxXq3eH7VYzNdX1yY8Q03V9c/f0/Z6TcQpLG8bgMkisjDwZWGCPoa5nalAvDLxVAVVs5wqgYAAQ4AHgKrdguKfauG27k5dF5Mnnqj2yfiNJ+dW+1v8AVt9/dLj+A11buN/I7OSlj2XsUfZ1/VNp+jJ/3Hrm+0S9+w8OW2tgI2uJDCgTbQrZZ9PlnOn01V0vZ1/VNp+jJ/3Hrge1kYbhsh9xLhg3l1Rv3K1c5OsX2Rym68Pa9l+jZ8A4VHZ2sVvGAAijUQMa2+8x9SayntMgNv8AZeJw92e3mVGI25iNnut5jO3wc1u6yHtUkA4VKD1aWAD4hw37ga1kSUGbzRSxOvRfg0fMFxbB0ziaIOmDg94ZXf5im8FQchHxgygStnqSw21HxIGB8qg7KxMnD7JW94WsAPp3BtTba3Y28TRhQ4gGCVByQu2dvh41tejNp9P5FDtXw9rnhssQYBppY2ViMgAzBlz6Y0715Zf9iuIwkjkc0AZ1QMJc/BdmP0q8vtH4gECFLYqFAKmFjkDwPer1aG+YxpIugxyIro4ACEEZUZ1bHHntXmqGV2eRrH4h3zweCQ3E9s+Eea3kHUKzwt8xsa1PA/aDcxsqXTc+HUp1soMkePvDGNeOuDvt18K9Uu7QXKBZYYJEI6SKsv08K834T2Ohk41c27Am1ttMjLnrrAKRk9cbn1wtZeOcGtWc3gyYmtH2eiW0iPpdXWVpOmhnXmADqcHAUb+BHzNS2qj7IxwAWjdmCjSMkHoPAeHyqKe3igCNBHFEqqcNF3PdxhdKrh1xqyD0x4dRNbBhaEMAGEcgYA5AIyDg+Ir1o96M37JP6qX9dL/KtHb8MWO6uLke9OkCt/7eofuI+lZz2R/1Uv66X+VbM1nErhExgV4o/RDDTTTjTTXQ7iinCmCnCgI7kbxekg/hYVQ4uI3LKX0kRuG72nUMHunzG42/22u3wJCYODzEGfKnR2SBdLKr5HeLKO9nrWWYavg+bVHdHwrTS9ueIOoVpI2ULpwYIyMbddvQV6g/YThmci2VdugJI+hqg3ZGxERk+yR/jFOCHzobAG2d/ezj5V5FgnHpnz14XLDpnnUfbK+U7PF4nBgjI39MfH61p+x/bSeW5s7ZyqhnmWbEYxIAjMjA9VbIwfA4B8TXdPZOw1lfskarpUqzHVqBzuMPvv8Ay+fQ4d2TsY3WWKFEZDswEiuuxBHePdJBO+M7/A1uOPIn2dMeHMpJ7HZuJVdAVOQJoRkfprWX9pHE4+VDYmQIbmaETnf8FCGyzEjpnAH18q1d4AEUAYAkgAA/WLVmu8lao9c4uSaIY4IwqhVXSANOAMY8MV5ze38Nh2jMiuBDPEqXOnOImYY72BgbpGT5ajXplFJQuhkx7VXFOzJ+0Xg013axSW41TW0qzog35gxuB5nofXGPGmWPtEsGjzO7W86jEkDxyFlbxAwN/wB9a+ozChbUVUsOjFRn61HF3aZHje20X2ZXs3BLdcQm4pJG8MRgW2tY5BpdkzqMjL4ZPT4/Xme1O8jWThylu9HcrM6gFiqAjvED4H44Neg0UeP+NEliuDjZlJ/aDYBTyzNO/wB2OO3m1OfIalAqn2T4LczXknFb5OXK4028B6wrjGT5HTtjruxOM1t6KaNu5MvlttOTujE8Z4hDc8ZsbUyLy7YyTPn3XmxiOPPTUNz88da2RhT8lfoKkorSjVmowptv1PNPZ9xGK24hfWSyAwSzM1s2+liCRpB8yukeujbrWw7a3CR8NvNbBddvLGufvM6kKoHiSa7dFZjCo6mIYnGDhfuZb2aXKPwuBFYF4uYki9ChLswBHwINX+1/AhxCzkt8gPs8THorr0z6EEg+hNdqitKP8dWaWNaaP2oxnA+2UUMS23ESbW7hUI/NVtMwXYOjAYOR/n0qjxJzx25gihV/6Ngk5k07KUE7DbRGDudiRn84nwGd9LCr+8qtj8oA/vpwGNhsKxo2qb4MPFJrWT4ADAwOgrmWFzogjU93uKFdvcJ6YJHunw3+WeldSs7b3ciwKpUMMkIy7lsE4Vl8Qygjb1ABxvts6SdM827ddl5LeeW4ijJt3YyOAMm3ZjkhsfcJyQ3Tw2Iqn2f7YX1nGUiKyQJjKTIXWPUfAggrk52zivW55VZEeB8rgnVjU1uNtQZTuV6Aodx+ztxprGCSBojBHpRw0sQCoJiCGLBkA1KSQRjxP6IrzPFTuLo8UvD1LaDox937Sbx1wkNrE39oIy7D1XUcA/EGtL7IVZ4r25di8ktwqs7HJYqobJPxkNdCfs/w97cJ9lgAXRMkiRIpeMMNeWXcsFyCOh2PjgdrhMccHMhjiWPDDuQJpUnQN/IZx4n5mtwhLZOTN48c1NSnKyaO0R01DuuXkYOAM5LNnI+8NyMHwqubpYbOZ5QsMUYkVcHbA22A/OyAOvSrvDpgyuMEaZH2PXvHV/qx8qXh34v9uX+Nq7Hqr2Mh7Ip0/o8w6vwkcrl0OxAbGk48jvv6VtzSmmmkI6xSGOGkVH2GmmmnGmmtGwFOFRg08UBHdnCqd8CSMnAJ8fIU77Ynmf8AA/8AtUgNOBoQh+2R+Z/wP/tUXNj0aNRPkSjeByPD4VdoqA5dtcpqZXzt3lyrA+TdB02Bz0JJqWMxKwYPJ5Y0tj6Yq/RSiUUrm4VgqjJPMiPuN4Op8vSrtFFUoUUUUKFFFFAFFFFAFFFFAFFFFAFFFFAFFFFAFFFFAFZO6gMXeUOyNI/MiCOxBDnDKMdCMH0KqR41rKKjVmZR2MuLhjIxCSox5f4RYpBtnJI7p6qSSpyNSjzNSPCqnRpJXHdKpJjH5PTu9TjwGT91iBpKKmpnQyFujKSmJCqlnjblSYww905G3iMfLoSa6MV0TpOJFZkt1Y8qQH3iH8NtlH1rvUVFGgoV6lFrlBIGGcMNLYR9iMlT06e8PmKl4f8Ai+hGZJSMgjYuxBwfSrNFao3QhphNKTTTVKIaaaU0wmgAGnA1GDTs0BIDTga5HGZnU2wUyAPcaGERAZhypWxv6qp+VVrB7iSTkzO8ZSEyAoUDNrkkVC5HdLKiJkDukseoxWduaMb80aMGlrIRcQuphmMvzmsrWRAmgRCR2lBZw33DpU7ZOAcb11uGPI002ozYSaYBi6csgYwmnOr72enh1opWFkTOzRXJ45K6tahOYdc7KyxMqs45UjYyxA6qp6+Fc+e6nS5SNXl9+yXMhRowG1cxZPHUyqQCB72nzo5UHOjTUVw4uJsb6SIt+CdWjjAGNMkQDMdXjqDsMeHJPnXNteLzpFFzGMkyWktwvgLleXqUkDbUG7px6H7wpuieYjXUVw7gSRwRyCeRy8tiGJK4OuVFcrgbBgxGOnTGKm4dM4uJIpmk5h5jx+6Y5Iw2zJgZDKGRSD553zmmxduaOtRXMvZGa5hg1MiNFPKxQ6SxRo1C58B3ydvIeGa5acRuAYpNRdIheJOgUfhUimEfNGBs4HewOveGOlHKg5pGnoqjwSYyW0D69eqJW15zqyOuaq8KmZ4zcySuMNPqTICIqMyhSMdQF3Oc5z4bC2Xbo7FFZWPisz2smWbnLdWvuAI3LnkQhRnA2DPHn8zNSRXkzpbnMz65bpdCNGkmE1aVkJIXWunBwfrWd0Z8xGmoqNFwoGScDGSdzjbJx41m7G6mNraMzTK1x9lR5HeNs6lLs6AZ06iNO+PeG1abo05Uaiiszd3cqSNCGmdUuo1HLK8xleF35eokZIYA7nOCOvj2OCTPJbQu7B2dAxYY3B3GcbZxjOPHNRSt0RTt0XqKzrXkvLe51tqW95HKyNOgTiDTjHUjvZ65I8Nqls55CsGZHJN/eRMc+8qG4Cr8BoT6U2G6O7RWe7MXc0hAdnI+ywuwlKEs7576afuHBG/iOg8bt/K7XUFuGZEeK4kZk2LGMxgID4fjCfPueWabcWFNNWdSis/czShb0851NmiiMnSA5WISGSQAYYMSVPh3TjBpi3l1zpggZklZI48gH7I3Kjcs3muGc/FQPvbNh5iNHRWVsr+6H2eQa51axszJHtkvLrxLnG3eVQ3gAxP3d5uGTzSPFBLMxOL53dO4ZDFPy1Ax0UA9P0fXMUyLImaSisvFxKfMUpYtHGtyk6hR+EWOYxc8Y6MAA+B1BbA6V2uDSl7WByxYtDGxYnOolQc1VKyxmpF6mk1m4eIzZthiXBvruMuWjIkVBcFU2Or7i+A936lveS8qylMjObtDzBnZS0LyhkH3dJXT8Dvk71N0TzEaEmkNZe2vbvl2yuzYWS25k+FH2lZcaAMdDudXTdRjZqv8EkkfWzmY4knTU7oUfTKyjSoORgKBvjr41VKyqdnWJppoJpua0bEBpwNRA04GgFkhVyhYZMba0OSNLYK529GYfOm3FpHKQXXJAYAhmQ4bGpcqQSpwMjpsKeDTgaEpCR20asXVQGKJHtkDSmSq46ADUfrSR2MauXAIYszn8JJgswwTpzjOPSpAacDShSCSFHKMwyY21ockaTgrnb0Yj50ySxicuWTPMEYfdt9BymN9iDuCKkzTgaUKRF9giwg07RyNKnebKsdWWznO+pvrSx2USiMBB+CXTH1JUYxjJ8MAfQVMGpc1KFIpJwiADSE7uYyBrfC8ttSBRnugNuAMCpobKNHLqvebVuWZsajlguT3QTuQMdKsUUpCkQXNokmNQOVOVKsyMpxjIZSCNiRRFZxoVKqF0IY1wSAFJBIx06gfSp6KtCkRQW6RoqIoVFGFUbBR5D0qvLwuBixKe/q1AO6qdQwx0g4yRsTjNXaKlIUirNw+J2LsuWIjBOphnltrTofBt6bJwyFjq0kNrMmUeRDqICk90jqBVyilIUhkcYVQo2AAUbk7DbrUIsIhEINA5SqqquT3QuNOD1GMDB8MCrNFUUVU4dENOF92TmglnJL406mYnLHG2+dqlt7dIwVRdILM5AzjLEsx9Mkk/OpaKUKRVPD4TJzNHe1B/ebSWAwHKZ0lsADVjOwoTh0KyGQJhiWb3m0hm2ZgudIY5OSBk5PnVqipSFIrQWEUfL0pjlIY0OW7qnBK9dxsOvlTrm0SUAOM6TqUhmVlOCMqykEbEjbzqeilCkU34XA2nMeyqqY1MAyr7quAcOBvsc9T51PHbqpcgYMh1Ocnc4C59NgB8qlopQpFa1sYosctdOI0iHeY4RM6V3Phk/Wmtw2HSF0kYd3BV3VgzkliGByMknO9WiaaTSkKRFHaRoVKqF0x8tQMgBdjjHTwFLDEsaKiKFRFCqo6KB0A9KcTSE1RRXWxiGgBPckaVO83ddtWpuvjrb/EaYnD4VYsqYOGA7zYXVu2kZwufHGM1ZJppNSkKRC1rHoRNPdjKFBlu7o93x3xgVHBYxRsWQEElz+MkYZc6mIUnAJO/SrBNITSkKQE00mgmmk1SjQaUGowacDQEgNOBqIGnA0BKDSg1GDSg0BKDTgaizSg0BKDS5qINTg1AShqUNUQNLmgJc0ZqPNLmgJKKj1UuqgH0UzVS6qAdRTdVGqgHUU3VSaqAfRTNVJqoB+aM1HmjNAPLU0mm5pM0A7NJmmFqQmgHE0hNNzTSaAcTTSaQmmk0A4mmk00mkJoBSabmkJppNANBpQaWigFBpwNFFAKDTs0UUAoNODUUUAuaXNFFALmlzRRQC6qXVRRQBqpc0UUAZozS0UAmaM0tFAJmjNLRQCZpNVFFAJqo1UlFAGaTNJRQBmkzRRQDS1ITRRQDc0hNFFANJpCaKKAaTSZoooD/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2055" name="AutoShape 9" descr="data:image/jpeg;base64,/9j/4AAQSkZJRgABAQAAAQABAAD/2wCEAAkGBw8PDg8PEA8QEA8QDw8QEBAPDxAPFQ8XFRkYFxYVFRUYHSggGBolGxcVITEhKCkrLi4uGB8zODgsNyguLisBCgoKDg0OGxAQGy8lHyYtLS81Ny8vLy0tLzUtNS0vLy0tLS0tNS0tLS0vLy0tLS0tLS0tLS0tLS0tLS0tLS0tLf/AABEIAKcBLgMBIgACEQEDEQH/xAAcAAABBQEBAQAAAAAAAAAAAAAAAQIDBAYFBwj/xABGEAACAQMCAwUFAgoIBQUAAAABAgMABBESIQUTMQYiQVFhBzJxgZEUQiMzUmJyc4KxssEVNVN0kqHC0SRGhbPDFoOi0vD/xAAZAQEBAQEBAQAAAAAAAAAAAAAAAQIDBAX/xAAoEQACAgICAAQGAwAAAAAAAAAAAQIRAxIhMQQTQVEyYXGBscEiM/D/2gAMAwEAAhEDEQA/APWgKcBSgU4CgEApQKUCnAUA0CnBacBS4oBMUuKcBTgKAZinaadilxQDQtLingUumgGYoxUmmjFAMxRpqTFGKAZpo01JRQEemjTUlFAR6aNNSUUBFijFSYoxQEWKMVJppNNAR4pumpcUmKAiK0mKlIpMUBFimkVKVpCKAiK00ipSKQigIiKaRUpFNIoCIim4qUikIoBwFPAoApwFAAFKBSgU4CgEApwFKBTgKATFKBSgU4CgGgU4CnUUAmKWiigCiiigCiiigCiiigCiiigCiiigCiiigCiiigCkxS0UA0imkVJSYoCPFNIqUimkUBERTSKlIppFARkU0ipCKaRQEZFNxUpFMIoB4FOAoAp4FAV7jVqjVWKai2SApOwz4g0ot3/t3/wRf/WnTDvxfpN/C1MuHyDn3ASN9I1noRvtgb7eOPLrDLEj7xwt0SfDAgOfh3aSVZFZQZ20tnJ0xZB8Pu9OtUeMXMcGmWR5Iw7rCoZg69/GCBuAdQAz6mr0s+S2pcGMuCDuGXIIYemwB8snwqWZv0I7hpFf8ewRd3YrFt0z93oAw+vpSsZSVVZpAWOO9HFnGMk407befmM4zVeWViQI+8jbmXBYJgrhTjzCg/P1GbNrMwb8XzfDWhXugnoATt5nJyfXaoLLGl0ePMrOGcqQyxj7rHwA8QKuVXufeh/Wn+B6sVo2goooqlCiiigCiiigCiiigCiiigCiiigCiiigCiiigGynCsR1AJFU4o5WjVhOcsgPuR4yR8OlXJB3T8DVe1fFsjeUKn/45qEZz4rWVGdmdXkYhUk0EMrHOwGcYXqfQYxXQ5En9u3+CP8A2pgdEfDMBy0GNRAyWzqbf4dfjXF4l2msdRWW7iVAPxayBnc/nBckD0Pn9MtpGG4xXLLq3zEkBrjSNXfMMSqcfk5wT9Klsbjn6wk8oKHDK8CoRnOD3l3BwdxtXOsO0vDJAoN3A0hABLtp3xjA1gD5DHU7b1YspQZzJGECFQrNo0GXfcqinU2MAAlfPB3qKXszKkn07Ok8EmD+Gbp+RH/tTrVy0cbHqyIx+JAJpLa6MpfuFUXYMSO8d9QAHlt9fSjh/wCIh/VR/wAIrZ0XZIRTSKkIppFU0RkU0ipCKYaAeBThSCnCgKvEZeWEf8kyH6RyH+VUbW4XI/GaFCpnU6lmbAGd/wBInA2wal7RseUoUEsX6LksBghiAN9sj6iuJM0xDSAFYYgdY7oJ5Y74jBU7YHU/z25ydM4zlTKftG4jByYIg6tK11C4UEsVCkEtk7gb4HxNau4Y88iJgWAyykHC52Bz49ScfneorxLjPExPcmbU0h1jRldCxoPcVVzkkb5JO5869usrfUokKgsxZ+9lc5Pnv0AX/wDGueOW8mcMOTzJyf0K1pBggMiwvoZ3X3lXB3OQ2MnIY1esJBnTzdYPRShX17pPUY8KrXjgSuCMPJFyzhi2PFdIIxjBkJ/QoMAnGGlfmITy2B0d7HvKBgMNxviuvR6Vx0dC7Pei/W/6WqxXMiui6BmGHCOPTVsRj44/yrp1pG07CiqHEuLw2z26Stpa4lEUQxnLHz8h0HxIq/VsWgorhce7VW9i6JOk45g7jJEXV/QEHr6V2beXWivpZNQB0uMMufAjwPpUUk3RFJN0iSiuH/6oh+2fYeVcfaM+7yu7p/L1Zxo9fl12peP9p7exeNZ1m/Ce40cRdWP5II+9029am8e7J5kauzt0VlpO3lmgzJHdxL4vJaTKo+JxWhsL6K4jWWGRZI26MhyPUeh9KKUX0xGcZOkyxRRVA8Xh+1/YtX4fk8/TjbTnT18/Tyqt0abS7L9FQ3tysMUkr50Ro8jYGThQScD4Cs0vb6zKcwRXhjwW1i0kK4Hjq6Y9ajkl2zMpxj2zV0VlE7fWbJzBFeFME6xaSFcDqdXTFaDhXEY7qCO4izy5BqXUNJxkjcfKinF9MRyRl0y3RWZuO2tvzHjt4Lq9aM4kNpDzEQ+RckA/Kr3A+0lteF0jLpNH+MgnQxSp6lT1G46edFOLdWFlg3SZ1zXMt2Bt4keQANCndVdyCoHmfrV68mKRswGpgMKBvknZR9SKoWMeiKGKLIYgM5fvFQBjDdN84AG3Q+WKPsr7PL/aB2mnknezWU8iHCMVXlmZsZJbfdfDHQ4zvtXN4D2Kvr2MSxIiRHOl5nKB8ddIAJI9cYrZ+0uxSew+2FNFxbzcpzjBdeYYyPVSdLj0PrU/Y/tdaSWttavKtvJFGscnMYRhggwNDnbLfHI39DXkcE8lSZ85408zWR/Qwt92KvovdRJ92BNuXcLjc5LKoxXR7M8WvuGusNwk8dm7qj8yN8Qk+KMdl6jIz57Zr1mCZHGICujpzEAYZ/Nxt8/hsagu4CgJGHAjA0bnVpO5YE97Ygb10WBJ3FnZeFUXtBj4lkBChcKMAAl9h8RtU3DB/wAPB+pi/hFMskaNuXq1IU1ICCDHjAxk9Qc7Z32PXwjivBDZpKVdxHChZY11tgKM4Xx23xXc9S4L5FMNc7gHH4b9GkgWXlqdOuRNAY+S774qrw7tAZuI3djySotlRubrzr1aeq42zq23PSmy4+Y8yPHPZ2jTCKkNNIrRsUU4UgpwoChxK0LyQkOyai0bacdCGbYnoe6Bn1qte26iG7VFAjjtpI0A8yhJ+e/X1NdO496L9Z/oeqlwQEvE8TG7/EFMfyrLRhpHzyp2B9BX0VY3KJqiYhDGdtTAa1O4YZ+NfOf3f2a+gZ7ZIuXKvvMBqDd8OMAkkeey/T1ryeGfZ8/wLav7fssSFZZWKnOlFQMo1gk945xtsCOv5TetSwOCHcNgKSNRA7wwDv54864fCm1AiPEUQL5kLrpGScBd+82PPYfv7McWscoFjGuFYn7x2J38Wz1I2G/j09Sdnvi7OTatqFthmXlyRcxdBw7EkbHy7xPlnAGCCK09ceWyMXLCgctZYQoBxoXWNgPADYYG3+VdDiF2sEMsznCRRvI3wUZqrjsR47PM/aEJrq4uZomIThSQDbxkkYM5B/NGgn9GvR+C8QW6toLheksavjyJG4+RyPlWC7MdoOGLYTR3V1GJr1riW6XTIcGXI050+C4q37IuJBree0LBjbylkYdGRydx6agx/aFcMclvd9/78HmxTXmXfxf78fgd7VOvDP76v+mt7WC9qfXhn99X/TW9rrH45fY7Q/sn9jH/APMv/Sv/AC1V9p/vcL/v8f7xVr/mX/pX/lqr7T/e4X/f4/3iucvgl9TlP+uf1/aNw6BgVYAqRggjII8iK87sF/onjn2VNrO+AZE8I3OQMftKV+DL5V6NXnXbr8JxrhEa++rxu2OoXmqf3I9by8JP1s6eI4Sku00eik149c30iX0PHCf+Hlv5IF8hCgEYPzUSHHmtegdveKfZeG3Dg4d15MZ6d6TbPyGo/Kslx3ivCX4N9hiu42eGFOV3ZBqePfxXq3eH7VYzNdX1yY8Q03V9c/f0/Z6TcQpLG8bgMkisjDwZWGCPoa5nalAvDLxVAVVs5wqgYAAQ4AHgKrdguKfauG27k5dF5Mnnqj2yfiNJ+dW+1v8AVt9/dLj+A11buN/I7OSlj2XsUfZ1/VNp+jJ/3Hrm+0S9+w8OW2tgI2uJDCgTbQrZZ9PlnOn01V0vZ1/VNp+jJ/3Hrge1kYbhsh9xLhg3l1Rv3K1c5OsX2Rym68Pa9l+jZ8A4VHZ2sVvGAAijUQMa2+8x9SayntMgNv8AZeJw92e3mVGI25iNnut5jO3wc1u6yHtUkA4VKD1aWAD4hw37ga1kSUGbzRSxOvRfg0fMFxbB0ziaIOmDg94ZXf5im8FQchHxgygStnqSw21HxIGB8qg7KxMnD7JW94WsAPp3BtTba3Y28TRhQ4gGCVByQu2dvh41tejNp9P5FDtXw9rnhssQYBppY2ViMgAzBlz6Y0715Zf9iuIwkjkc0AZ1QMJc/BdmP0q8vtH4gECFLYqFAKmFjkDwPer1aG+YxpIugxyIro4ACEEZUZ1bHHntXmqGV2eRrH4h3zweCQ3E9s+Eea3kHUKzwt8xsa1PA/aDcxsqXTc+HUp1soMkePvDGNeOuDvt18K9Uu7QXKBZYYJEI6SKsv08K834T2Ohk41c27Am1ttMjLnrrAKRk9cbn1wtZeOcGtWc3gyYmtH2eiW0iPpdXWVpOmhnXmADqcHAUb+BHzNS2qj7IxwAWjdmCjSMkHoPAeHyqKe3igCNBHFEqqcNF3PdxhdKrh1xqyD0x4dRNbBhaEMAGEcgYA5AIyDg+Ir1o96M37JP6qX9dL/KtHb8MWO6uLke9OkCt/7eofuI+lZz2R/1Uv66X+VbM1nErhExgV4o/RDDTTTjTTXQ7iinCmCnCgI7kbxekg/hYVQ4uI3LKX0kRuG72nUMHunzG42/22u3wJCYODzEGfKnR2SBdLKr5HeLKO9nrWWYavg+bVHdHwrTS9ueIOoVpI2ULpwYIyMbddvQV6g/YThmci2VdugJI+hqg3ZGxERk+yR/jFOCHzobAG2d/ezj5V5FgnHpnz14XLDpnnUfbK+U7PF4nBgjI39MfH61p+x/bSeW5s7ZyqhnmWbEYxIAjMjA9VbIwfA4B8TXdPZOw1lfskarpUqzHVqBzuMPvv8Ay+fQ4d2TsY3WWKFEZDswEiuuxBHePdJBO+M7/A1uOPIn2dMeHMpJ7HZuJVdAVOQJoRkfprWX9pHE4+VDYmQIbmaETnf8FCGyzEjpnAH18q1d4AEUAYAkgAA/WLVmu8lao9c4uSaIY4IwqhVXSANOAMY8MV5ze38Nh2jMiuBDPEqXOnOImYY72BgbpGT5ajXplFJQuhkx7VXFOzJ+0Xg013axSW41TW0qzog35gxuB5nofXGPGmWPtEsGjzO7W86jEkDxyFlbxAwN/wB9a+ozChbUVUsOjFRn61HF3aZHje20X2ZXs3BLdcQm4pJG8MRgW2tY5BpdkzqMjL4ZPT4/Xme1O8jWThylu9HcrM6gFiqAjvED4H44Neg0UeP+NEliuDjZlJ/aDYBTyzNO/wB2OO3m1OfIalAqn2T4LczXknFb5OXK4028B6wrjGT5HTtjruxOM1t6KaNu5MvlttOTujE8Z4hDc8ZsbUyLy7YyTPn3XmxiOPPTUNz88da2RhT8lfoKkorSjVmowptv1PNPZ9xGK24hfWSyAwSzM1s2+liCRpB8yukeujbrWw7a3CR8NvNbBddvLGufvM6kKoHiSa7dFZjCo6mIYnGDhfuZb2aXKPwuBFYF4uYki9ChLswBHwINX+1/AhxCzkt8gPs8THorr0z6EEg+hNdqitKP8dWaWNaaP2oxnA+2UUMS23ESbW7hUI/NVtMwXYOjAYOR/n0qjxJzx25gihV/6Ngk5k07KUE7DbRGDudiRn84nwGd9LCr+8qtj8oA/vpwGNhsKxo2qb4MPFJrWT4ADAwOgrmWFzogjU93uKFdvcJ6YJHunw3+WeldSs7b3ciwKpUMMkIy7lsE4Vl8Qygjb1ABxvts6SdM827ddl5LeeW4ijJt3YyOAMm3ZjkhsfcJyQ3Tw2Iqn2f7YX1nGUiKyQJjKTIXWPUfAggrk52zivW55VZEeB8rgnVjU1uNtQZTuV6Aodx+ztxprGCSBojBHpRw0sQCoJiCGLBkA1KSQRjxP6IrzPFTuLo8UvD1LaDox937Sbx1wkNrE39oIy7D1XUcA/EGtL7IVZ4r25di8ktwqs7HJYqobJPxkNdCfs/w97cJ9lgAXRMkiRIpeMMNeWXcsFyCOh2PjgdrhMccHMhjiWPDDuQJpUnQN/IZx4n5mtwhLZOTN48c1NSnKyaO0R01DuuXkYOAM5LNnI+8NyMHwqubpYbOZ5QsMUYkVcHbA22A/OyAOvSrvDpgyuMEaZH2PXvHV/qx8qXh34v9uX+Nq7Hqr2Mh7Ip0/o8w6vwkcrl0OxAbGk48jvv6VtzSmmmkI6xSGOGkVH2GmmmnGmmtGwFOFRg08UBHdnCqd8CSMnAJ8fIU77Ynmf8AA/8AtUgNOBoQh+2R+Z/wP/tUXNj0aNRPkSjeByPD4VdoqA5dtcpqZXzt3lyrA+TdB02Bz0JJqWMxKwYPJ5Y0tj6Yq/RSiUUrm4VgqjJPMiPuN4Op8vSrtFFUoUUUUKFFFFAFFFFAFFFFAFFFFAFFFFAFFFFAFFFFAFZO6gMXeUOyNI/MiCOxBDnDKMdCMH0KqR41rKKjVmZR2MuLhjIxCSox5f4RYpBtnJI7p6qSSpyNSjzNSPCqnRpJXHdKpJjH5PTu9TjwGT91iBpKKmpnQyFujKSmJCqlnjblSYww905G3iMfLoSa6MV0TpOJFZkt1Y8qQH3iH8NtlH1rvUVFGgoV6lFrlBIGGcMNLYR9iMlT06e8PmKl4f8Ai+hGZJSMgjYuxBwfSrNFao3QhphNKTTTVKIaaaU0wmgAGnA1GDTs0BIDTga5HGZnU2wUyAPcaGERAZhypWxv6qp+VVrB7iSTkzO8ZSEyAoUDNrkkVC5HdLKiJkDukseoxWduaMb80aMGlrIRcQuphmMvzmsrWRAmgRCR2lBZw33DpU7ZOAcb11uGPI002ozYSaYBi6csgYwmnOr72enh1opWFkTOzRXJ45K6tahOYdc7KyxMqs45UjYyxA6qp6+Fc+e6nS5SNXl9+yXMhRowG1cxZPHUyqQCB72nzo5UHOjTUVw4uJsb6SIt+CdWjjAGNMkQDMdXjqDsMeHJPnXNteLzpFFzGMkyWktwvgLleXqUkDbUG7px6H7wpuieYjXUVw7gSRwRyCeRy8tiGJK4OuVFcrgbBgxGOnTGKm4dM4uJIpmk5h5jx+6Y5Iw2zJgZDKGRSD553zmmxduaOtRXMvZGa5hg1MiNFPKxQ6SxRo1C58B3ydvIeGa5acRuAYpNRdIheJOgUfhUimEfNGBs4HewOveGOlHKg5pGnoqjwSYyW0D69eqJW15zqyOuaq8KmZ4zcySuMNPqTICIqMyhSMdQF3Oc5z4bC2Xbo7FFZWPisz2smWbnLdWvuAI3LnkQhRnA2DPHn8zNSRXkzpbnMz65bpdCNGkmE1aVkJIXWunBwfrWd0Z8xGmoqNFwoGScDGSdzjbJx41m7G6mNraMzTK1x9lR5HeNs6lLs6AZ06iNO+PeG1abo05Uaiiszd3cqSNCGmdUuo1HLK8xleF35eokZIYA7nOCOvj2OCTPJbQu7B2dAxYY3B3GcbZxjOPHNRSt0RTt0XqKzrXkvLe51tqW95HKyNOgTiDTjHUjvZ65I8Nqls55CsGZHJN/eRMc+8qG4Cr8BoT6U2G6O7RWe7MXc0hAdnI+ywuwlKEs7576afuHBG/iOg8bt/K7XUFuGZEeK4kZk2LGMxgID4fjCfPueWabcWFNNWdSis/czShb0851NmiiMnSA5WISGSQAYYMSVPh3TjBpi3l1zpggZklZI48gH7I3Kjcs3muGc/FQPvbNh5iNHRWVsr+6H2eQa51axszJHtkvLrxLnG3eVQ3gAxP3d5uGTzSPFBLMxOL53dO4ZDFPy1Ax0UA9P0fXMUyLImaSisvFxKfMUpYtHGtyk6hR+EWOYxc8Y6MAA+B1BbA6V2uDSl7WByxYtDGxYnOolQc1VKyxmpF6mk1m4eIzZthiXBvruMuWjIkVBcFU2Or7i+A936lveS8qylMjObtDzBnZS0LyhkH3dJXT8Dvk71N0TzEaEmkNZe2vbvl2yuzYWS25k+FH2lZcaAMdDudXTdRjZqv8EkkfWzmY4knTU7oUfTKyjSoORgKBvjr41VKyqdnWJppoJpua0bEBpwNRA04GgFkhVyhYZMba0OSNLYK529GYfOm3FpHKQXXJAYAhmQ4bGpcqQSpwMjpsKeDTgaEpCR20asXVQGKJHtkDSmSq46ADUfrSR2MauXAIYszn8JJgswwTpzjOPSpAacDShSCSFHKMwyY21ockaTgrnb0Yj50ySxicuWTPMEYfdt9BymN9iDuCKkzTgaUKRF9giwg07RyNKnebKsdWWznO+pvrSx2USiMBB+CXTH1JUYxjJ8MAfQVMGpc1KFIpJwiADSE7uYyBrfC8ttSBRnugNuAMCpobKNHLqvebVuWZsajlguT3QTuQMdKsUUpCkQXNokmNQOVOVKsyMpxjIZSCNiRRFZxoVKqF0IY1wSAFJBIx06gfSp6KtCkRQW6RoqIoVFGFUbBR5D0qvLwuBixKe/q1AO6qdQwx0g4yRsTjNXaKlIUirNw+J2LsuWIjBOphnltrTofBt6bJwyFjq0kNrMmUeRDqICk90jqBVyilIUhkcYVQo2AAUbk7DbrUIsIhEINA5SqqquT3QuNOD1GMDB8MCrNFUUVU4dENOF92TmglnJL406mYnLHG2+dqlt7dIwVRdILM5AzjLEsx9Mkk/OpaKUKRVPD4TJzNHe1B/ebSWAwHKZ0lsADVjOwoTh0KyGQJhiWb3m0hm2ZgudIY5OSBk5PnVqipSFIrQWEUfL0pjlIY0OW7qnBK9dxsOvlTrm0SUAOM6TqUhmVlOCMqykEbEjbzqeilCkU34XA2nMeyqqY1MAyr7quAcOBvsc9T51PHbqpcgYMh1Ocnc4C59NgB8qlopQpFa1sYosctdOI0iHeY4RM6V3Phk/Wmtw2HSF0kYd3BV3VgzkliGByMknO9WiaaTSkKRFHaRoVKqF0x8tQMgBdjjHTwFLDEsaKiKFRFCqo6KB0A9KcTSE1RRXWxiGgBPckaVO83ddtWpuvjrb/EaYnD4VYsqYOGA7zYXVu2kZwufHGM1ZJppNSkKRC1rHoRNPdjKFBlu7o93x3xgVHBYxRsWQEElz+MkYZc6mIUnAJO/SrBNITSkKQE00mgmmk1SjQaUGowacDQEgNOBqIGnA0BKDSg1GDSg0BKDTgaizSg0BKDS5qINTg1AShqUNUQNLmgJc0ZqPNLmgJKKj1UuqgH0UzVS6qAdRTdVGqgHUU3VSaqAfRTNVJqoB+aM1HmjNAPLU0mm5pM0A7NJmmFqQmgHE0hNNzTSaAcTTSaQmmk0A4mmk00mkJoBSabmkJppNANBpQaWigFBpwNFFAKDTs0UUAoNODUUUAuaXNFFALmlzRRQC6qXVRRQBqpc0UUAZozS0UAmaM0tFAJmjNLRQCZpNVFFAJqo1UlFAGaTNJRQBmkzRRQDS1ITRRQDc0hNFFANJpCaKKAaTSZoooD/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2056" name="AutoShape 11" descr="data:image/jpeg;base64,/9j/4AAQSkZJRgABAQAAAQABAAD/2wCEAAkGBw8PDg8PEA8QEA8QDw8QEBAPDxAPFQ8XFRkYFxYVFRUYHSggGBolGxcVITEhKCkrLi4uGB8zODgsNyguLisBCgoKDg0OGxAQGy8lHyYtLS81Ny8vLy0tLzUtNS0vLy0tLS0tNS0tLS0vLy0tLS0tLS0tLS0tLS0tLS0tLS0tLf/AABEIAKcBLgMBIgACEQEDEQH/xAAcAAABBQEBAQAAAAAAAAAAAAAAAQIDBAYFBwj/xABGEAACAQMCAwUFAgoIBQUAAAABAgMABBESIQUTMQYiQVFhBzJxgZEUQiMzUmJyc4KxssEVNVN0kqHC0SRGhbPDFoOi0vD/xAAZAQEBAQEBAQAAAAAAAAAAAAAAAQIDBAX/xAAoEQACAgICAAQGAwAAAAAAAAAAAQIRAxIhMQQTQVEyYXGBscEiM/D/2gAMAwEAAhEDEQA/APWgKcBSgU4CgEApQKUCnAUA0CnBacBS4oBMUuKcBTgKAZinaadilxQDQtLingUumgGYoxUmmjFAMxRpqTFGKAZpo01JRQEemjTUlFAR6aNNSUUBFijFSYoxQEWKMVJppNNAR4pumpcUmKAiK0mKlIpMUBFimkVKVpCKAiK00ipSKQigIiKaRUpFNIoCIim4qUikIoBwFPAoApwFAAFKBSgU4CgEApwFKBTgKATFKBSgU4CgGgU4CnUUAmKWiigCiiigCiiigCiiigCiiigCiiigCiiigCiiigCkxS0UA0imkVJSYoCPFNIqUimkUBERTSKlIppFARkU0ipCKaRQEZFNxUpFMIoB4FOAoAp4FAV7jVqjVWKai2SApOwz4g0ot3/t3/wRf/WnTDvxfpN/C1MuHyDn3ASN9I1noRvtgb7eOPLrDLEj7xwt0SfDAgOfh3aSVZFZQZ20tnJ0xZB8Pu9OtUeMXMcGmWR5Iw7rCoZg69/GCBuAdQAz6mr0s+S2pcGMuCDuGXIIYemwB8snwqWZv0I7hpFf8ewRd3YrFt0z93oAw+vpSsZSVVZpAWOO9HFnGMk407befmM4zVeWViQI+8jbmXBYJgrhTjzCg/P1GbNrMwb8XzfDWhXugnoATt5nJyfXaoLLGl0ePMrOGcqQyxj7rHwA8QKuVXufeh/Wn+B6sVo2goooqlCiiigCiiigCiiigCiiigCiiigCiiigCiiigGynCsR1AJFU4o5WjVhOcsgPuR4yR8OlXJB3T8DVe1fFsjeUKn/45qEZz4rWVGdmdXkYhUk0EMrHOwGcYXqfQYxXQ5En9u3+CP8A2pgdEfDMBy0GNRAyWzqbf4dfjXF4l2msdRWW7iVAPxayBnc/nBckD0Pn9MtpGG4xXLLq3zEkBrjSNXfMMSqcfk5wT9Klsbjn6wk8oKHDK8CoRnOD3l3BwdxtXOsO0vDJAoN3A0hABLtp3xjA1gD5DHU7b1YspQZzJGECFQrNo0GXfcqinU2MAAlfPB3qKXszKkn07Ok8EmD+Gbp+RH/tTrVy0cbHqyIx+JAJpLa6MpfuFUXYMSO8d9QAHlt9fSjh/wCIh/VR/wAIrZ0XZIRTSKkIppFU0RkU0ipCKYaAeBThSCnCgKvEZeWEf8kyH6RyH+VUbW4XI/GaFCpnU6lmbAGd/wBInA2wal7RseUoUEsX6LksBghiAN9sj6iuJM0xDSAFYYgdY7oJ5Y74jBU7YHU/z25ydM4zlTKftG4jByYIg6tK11C4UEsVCkEtk7gb4HxNau4Y88iJgWAyykHC52Bz49ScfneorxLjPExPcmbU0h1jRldCxoPcVVzkkb5JO5869usrfUokKgsxZ+9lc5Pnv0AX/wDGueOW8mcMOTzJyf0K1pBggMiwvoZ3X3lXB3OQ2MnIY1esJBnTzdYPRShX17pPUY8KrXjgSuCMPJFyzhi2PFdIIxjBkJ/QoMAnGGlfmITy2B0d7HvKBgMNxviuvR6Vx0dC7Pei/W/6WqxXMiui6BmGHCOPTVsRj44/yrp1pG07CiqHEuLw2z26Stpa4lEUQxnLHz8h0HxIq/VsWgorhce7VW9i6JOk45g7jJEXV/QEHr6V2beXWivpZNQB0uMMufAjwPpUUk3RFJN0iSiuH/6oh+2fYeVcfaM+7yu7p/L1Zxo9fl12peP9p7exeNZ1m/Ce40cRdWP5II+9029am8e7J5kauzt0VlpO3lmgzJHdxL4vJaTKo+JxWhsL6K4jWWGRZI26MhyPUeh9KKUX0xGcZOkyxRRVA8Xh+1/YtX4fk8/TjbTnT18/Tyqt0abS7L9FQ3tysMUkr50Ro8jYGThQScD4Cs0vb6zKcwRXhjwW1i0kK4Hjq6Y9ajkl2zMpxj2zV0VlE7fWbJzBFeFME6xaSFcDqdXTFaDhXEY7qCO4izy5BqXUNJxkjcfKinF9MRyRl0y3RWZuO2tvzHjt4Lq9aM4kNpDzEQ+RckA/Kr3A+0lteF0jLpNH+MgnQxSp6lT1G46edFOLdWFlg3SZ1zXMt2Bt4keQANCndVdyCoHmfrV68mKRswGpgMKBvknZR9SKoWMeiKGKLIYgM5fvFQBjDdN84AG3Q+WKPsr7PL/aB2mnknezWU8iHCMVXlmZsZJbfdfDHQ4zvtXN4D2Kvr2MSxIiRHOl5nKB8ddIAJI9cYrZ+0uxSew+2FNFxbzcpzjBdeYYyPVSdLj0PrU/Y/tdaSWttavKtvJFGscnMYRhggwNDnbLfHI39DXkcE8lSZ85408zWR/Qwt92KvovdRJ92BNuXcLjc5LKoxXR7M8WvuGusNwk8dm7qj8yN8Qk+KMdl6jIz57Zr1mCZHGICujpzEAYZ/Nxt8/hsagu4CgJGHAjA0bnVpO5YE97Ygb10WBJ3FnZeFUXtBj4lkBChcKMAAl9h8RtU3DB/wAPB+pi/hFMskaNuXq1IU1ICCDHjAxk9Qc7Z32PXwjivBDZpKVdxHChZY11tgKM4Xx23xXc9S4L5FMNc7gHH4b9GkgWXlqdOuRNAY+S774qrw7tAZuI3djySotlRubrzr1aeq42zq23PSmy4+Y8yPHPZ2jTCKkNNIrRsUU4UgpwoChxK0LyQkOyai0bacdCGbYnoe6Bn1qte26iG7VFAjjtpI0A8yhJ+e/X1NdO496L9Z/oeqlwQEvE8TG7/EFMfyrLRhpHzyp2B9BX0VY3KJqiYhDGdtTAa1O4YZ+NfOf3f2a+gZ7ZIuXKvvMBqDd8OMAkkeey/T1ryeGfZ8/wLav7fssSFZZWKnOlFQMo1gk945xtsCOv5TetSwOCHcNgKSNRA7wwDv54864fCm1AiPEUQL5kLrpGScBd+82PPYfv7McWscoFjGuFYn7x2J38Wz1I2G/j09Sdnvi7OTatqFthmXlyRcxdBw7EkbHy7xPlnAGCCK09ceWyMXLCgctZYQoBxoXWNgPADYYG3+VdDiF2sEMsznCRRvI3wUZqrjsR47PM/aEJrq4uZomIThSQDbxkkYM5B/NGgn9GvR+C8QW6toLheksavjyJG4+RyPlWC7MdoOGLYTR3V1GJr1riW6XTIcGXI050+C4q37IuJBree0LBjbylkYdGRydx6agx/aFcMclvd9/78HmxTXmXfxf78fgd7VOvDP76v+mt7WC9qfXhn99X/TW9rrH45fY7Q/sn9jH/APMv/Sv/AC1V9p/vcL/v8f7xVr/mX/pX/lqr7T/e4X/f4/3iucvgl9TlP+uf1/aNw6BgVYAqRggjII8iK87sF/onjn2VNrO+AZE8I3OQMftKV+DL5V6NXnXbr8JxrhEa++rxu2OoXmqf3I9by8JP1s6eI4Sku00eik149c30iX0PHCf+Hlv5IF8hCgEYPzUSHHmtegdveKfZeG3Dg4d15MZ6d6TbPyGo/Kslx3ivCX4N9hiu42eGFOV3ZBqePfxXq3eH7VYzNdX1yY8Q03V9c/f0/Z6TcQpLG8bgMkisjDwZWGCPoa5nalAvDLxVAVVs5wqgYAAQ4AHgKrdguKfauG27k5dF5Mnnqj2yfiNJ+dW+1v8AVt9/dLj+A11buN/I7OSlj2XsUfZ1/VNp+jJ/3Hrm+0S9+w8OW2tgI2uJDCgTbQrZZ9PlnOn01V0vZ1/VNp+jJ/3Hrge1kYbhsh9xLhg3l1Rv3K1c5OsX2Rym68Pa9l+jZ8A4VHZ2sVvGAAijUQMa2+8x9SayntMgNv8AZeJw92e3mVGI25iNnut5jO3wc1u6yHtUkA4VKD1aWAD4hw37ga1kSUGbzRSxOvRfg0fMFxbB0ziaIOmDg94ZXf5im8FQchHxgygStnqSw21HxIGB8qg7KxMnD7JW94WsAPp3BtTba3Y28TRhQ4gGCVByQu2dvh41tejNp9P5FDtXw9rnhssQYBppY2ViMgAzBlz6Y0715Zf9iuIwkjkc0AZ1QMJc/BdmP0q8vtH4gECFLYqFAKmFjkDwPer1aG+YxpIugxyIro4ACEEZUZ1bHHntXmqGV2eRrH4h3zweCQ3E9s+Eea3kHUKzwt8xsa1PA/aDcxsqXTc+HUp1soMkePvDGNeOuDvt18K9Uu7QXKBZYYJEI6SKsv08K834T2Ohk41c27Am1ttMjLnrrAKRk9cbn1wtZeOcGtWc3gyYmtH2eiW0iPpdXWVpOmhnXmADqcHAUb+BHzNS2qj7IxwAWjdmCjSMkHoPAeHyqKe3igCNBHFEqqcNF3PdxhdKrh1xqyD0x4dRNbBhaEMAGEcgYA5AIyDg+Ir1o96M37JP6qX9dL/KtHb8MWO6uLke9OkCt/7eofuI+lZz2R/1Uv66X+VbM1nErhExgV4o/RDDTTTjTTXQ7iinCmCnCgI7kbxekg/hYVQ4uI3LKX0kRuG72nUMHunzG42/22u3wJCYODzEGfKnR2SBdLKr5HeLKO9nrWWYavg+bVHdHwrTS9ueIOoVpI2ULpwYIyMbddvQV6g/YThmci2VdugJI+hqg3ZGxERk+yR/jFOCHzobAG2d/ezj5V5FgnHpnz14XLDpnnUfbK+U7PF4nBgjI39MfH61p+x/bSeW5s7ZyqhnmWbEYxIAjMjA9VbIwfA4B8TXdPZOw1lfskarpUqzHVqBzuMPvv8Ay+fQ4d2TsY3WWKFEZDswEiuuxBHePdJBO+M7/A1uOPIn2dMeHMpJ7HZuJVdAVOQJoRkfprWX9pHE4+VDYmQIbmaETnf8FCGyzEjpnAH18q1d4AEUAYAkgAA/WLVmu8lao9c4uSaIY4IwqhVXSANOAMY8MV5ze38Nh2jMiuBDPEqXOnOImYY72BgbpGT5ajXplFJQuhkx7VXFOzJ+0Xg013axSW41TW0qzog35gxuB5nofXGPGmWPtEsGjzO7W86jEkDxyFlbxAwN/wB9a+ozChbUVUsOjFRn61HF3aZHje20X2ZXs3BLdcQm4pJG8MRgW2tY5BpdkzqMjL4ZPT4/Xme1O8jWThylu9HcrM6gFiqAjvED4H44Neg0UeP+NEliuDjZlJ/aDYBTyzNO/wB2OO3m1OfIalAqn2T4LczXknFb5OXK4028B6wrjGT5HTtjruxOM1t6KaNu5MvlttOTujE8Z4hDc8ZsbUyLy7YyTPn3XmxiOPPTUNz88da2RhT8lfoKkorSjVmowptv1PNPZ9xGK24hfWSyAwSzM1s2+liCRpB8yukeujbrWw7a3CR8NvNbBddvLGufvM6kKoHiSa7dFZjCo6mIYnGDhfuZb2aXKPwuBFYF4uYki9ChLswBHwINX+1/AhxCzkt8gPs8THorr0z6EEg+hNdqitKP8dWaWNaaP2oxnA+2UUMS23ESbW7hUI/NVtMwXYOjAYOR/n0qjxJzx25gihV/6Ngk5k07KUE7DbRGDudiRn84nwGd9LCr+8qtj8oA/vpwGNhsKxo2qb4MPFJrWT4ADAwOgrmWFzogjU93uKFdvcJ6YJHunw3+WeldSs7b3ciwKpUMMkIy7lsE4Vl8Qygjb1ABxvts6SdM827ddl5LeeW4ijJt3YyOAMm3ZjkhsfcJyQ3Tw2Iqn2f7YX1nGUiKyQJjKTIXWPUfAggrk52zivW55VZEeB8rgnVjU1uNtQZTuV6Aodx+ztxprGCSBojBHpRw0sQCoJiCGLBkA1KSQRjxP6IrzPFTuLo8UvD1LaDox937Sbx1wkNrE39oIy7D1XUcA/EGtL7IVZ4r25di8ktwqs7HJYqobJPxkNdCfs/w97cJ9lgAXRMkiRIpeMMNeWXcsFyCOh2PjgdrhMccHMhjiWPDDuQJpUnQN/IZx4n5mtwhLZOTN48c1NSnKyaO0R01DuuXkYOAM5LNnI+8NyMHwqubpYbOZ5QsMUYkVcHbA22A/OyAOvSrvDpgyuMEaZH2PXvHV/qx8qXh34v9uX+Nq7Hqr2Mh7Ip0/o8w6vwkcrl0OxAbGk48jvv6VtzSmmmkI6xSGOGkVH2GmmmnGmmtGwFOFRg08UBHdnCqd8CSMnAJ8fIU77Ynmf8AA/8AtUgNOBoQh+2R+Z/wP/tUXNj0aNRPkSjeByPD4VdoqA5dtcpqZXzt3lyrA+TdB02Bz0JJqWMxKwYPJ5Y0tj6Yq/RSiUUrm4VgqjJPMiPuN4Op8vSrtFFUoUUUUKFFFFAFFFFAFFFFAFFFFAFFFFAFFFFAFFFFAFZO6gMXeUOyNI/MiCOxBDnDKMdCMH0KqR41rKKjVmZR2MuLhjIxCSox5f4RYpBtnJI7p6qSSpyNSjzNSPCqnRpJXHdKpJjH5PTu9TjwGT91iBpKKmpnQyFujKSmJCqlnjblSYww905G3iMfLoSa6MV0TpOJFZkt1Y8qQH3iH8NtlH1rvUVFGgoV6lFrlBIGGcMNLYR9iMlT06e8PmKl4f8Ai+hGZJSMgjYuxBwfSrNFao3QhphNKTTTVKIaaaU0wmgAGnA1GDTs0BIDTga5HGZnU2wUyAPcaGERAZhypWxv6qp+VVrB7iSTkzO8ZSEyAoUDNrkkVC5HdLKiJkDukseoxWduaMb80aMGlrIRcQuphmMvzmsrWRAmgRCR2lBZw33DpU7ZOAcb11uGPI002ozYSaYBi6csgYwmnOr72enh1opWFkTOzRXJ45K6tahOYdc7KyxMqs45UjYyxA6qp6+Fc+e6nS5SNXl9+yXMhRowG1cxZPHUyqQCB72nzo5UHOjTUVw4uJsb6SIt+CdWjjAGNMkQDMdXjqDsMeHJPnXNteLzpFFzGMkyWktwvgLleXqUkDbUG7px6H7wpuieYjXUVw7gSRwRyCeRy8tiGJK4OuVFcrgbBgxGOnTGKm4dM4uJIpmk5h5jx+6Y5Iw2zJgZDKGRSD553zmmxduaOtRXMvZGa5hg1MiNFPKxQ6SxRo1C58B3ydvIeGa5acRuAYpNRdIheJOgUfhUimEfNGBs4HewOveGOlHKg5pGnoqjwSYyW0D69eqJW15zqyOuaq8KmZ4zcySuMNPqTICIqMyhSMdQF3Oc5z4bC2Xbo7FFZWPisz2smWbnLdWvuAI3LnkQhRnA2DPHn8zNSRXkzpbnMz65bpdCNGkmE1aVkJIXWunBwfrWd0Z8xGmoqNFwoGScDGSdzjbJx41m7G6mNraMzTK1x9lR5HeNs6lLs6AZ06iNO+PeG1abo05Uaiiszd3cqSNCGmdUuo1HLK8xleF35eokZIYA7nOCOvj2OCTPJbQu7B2dAxYY3B3GcbZxjOPHNRSt0RTt0XqKzrXkvLe51tqW95HKyNOgTiDTjHUjvZ65I8Nqls55CsGZHJN/eRMc+8qG4Cr8BoT6U2G6O7RWe7MXc0hAdnI+ywuwlKEs7576afuHBG/iOg8bt/K7XUFuGZEeK4kZk2LGMxgID4fjCfPueWabcWFNNWdSis/czShb0851NmiiMnSA5WISGSQAYYMSVPh3TjBpi3l1zpggZklZI48gH7I3Kjcs3muGc/FQPvbNh5iNHRWVsr+6H2eQa51axszJHtkvLrxLnG3eVQ3gAxP3d5uGTzSPFBLMxOL53dO4ZDFPy1Ax0UA9P0fXMUyLImaSisvFxKfMUpYtHGtyk6hR+EWOYxc8Y6MAA+B1BbA6V2uDSl7WByxYtDGxYnOolQc1VKyxmpF6mk1m4eIzZthiXBvruMuWjIkVBcFU2Or7i+A936lveS8qylMjObtDzBnZS0LyhkH3dJXT8Dvk71N0TzEaEmkNZe2vbvl2yuzYWS25k+FH2lZcaAMdDudXTdRjZqv8EkkfWzmY4knTU7oUfTKyjSoORgKBvjr41VKyqdnWJppoJpua0bEBpwNRA04GgFkhVyhYZMba0OSNLYK529GYfOm3FpHKQXXJAYAhmQ4bGpcqQSpwMjpsKeDTgaEpCR20asXVQGKJHtkDSmSq46ADUfrSR2MauXAIYszn8JJgswwTpzjOPSpAacDShSCSFHKMwyY21ockaTgrnb0Yj50ySxicuWTPMEYfdt9BymN9iDuCKkzTgaUKRF9giwg07RyNKnebKsdWWznO+pvrSx2USiMBB+CXTH1JUYxjJ8MAfQVMGpc1KFIpJwiADSE7uYyBrfC8ttSBRnugNuAMCpobKNHLqvebVuWZsajlguT3QTuQMdKsUUpCkQXNokmNQOVOVKsyMpxjIZSCNiRRFZxoVKqF0IY1wSAFJBIx06gfSp6KtCkRQW6RoqIoVFGFUbBR5D0qvLwuBixKe/q1AO6qdQwx0g4yRsTjNXaKlIUirNw+J2LsuWIjBOphnltrTofBt6bJwyFjq0kNrMmUeRDqICk90jqBVyilIUhkcYVQo2AAUbk7DbrUIsIhEINA5SqqquT3QuNOD1GMDB8MCrNFUUVU4dENOF92TmglnJL406mYnLHG2+dqlt7dIwVRdILM5AzjLEsx9Mkk/OpaKUKRVPD4TJzNHe1B/ebSWAwHKZ0lsADVjOwoTh0KyGQJhiWb3m0hm2ZgudIY5OSBk5PnVqipSFIrQWEUfL0pjlIY0OW7qnBK9dxsOvlTrm0SUAOM6TqUhmVlOCMqykEbEjbzqeilCkU34XA2nMeyqqY1MAyr7quAcOBvsc9T51PHbqpcgYMh1Ocnc4C59NgB8qlopQpFa1sYosctdOI0iHeY4RM6V3Phk/Wmtw2HSF0kYd3BV3VgzkliGByMknO9WiaaTSkKRFHaRoVKqF0x8tQMgBdjjHTwFLDEsaKiKFRFCqo6KB0A9KcTSE1RRXWxiGgBPckaVO83ddtWpuvjrb/EaYnD4VYsqYOGA7zYXVu2kZwufHGM1ZJppNSkKRC1rHoRNPdjKFBlu7o93x3xgVHBYxRsWQEElz+MkYZc6mIUnAJO/SrBNITSkKQE00mgmmk1SjQaUGowacDQEgNOBqIGnA0BKDSg1GDSg0BKDTgaizSg0BKDS5qINTg1AShqUNUQNLmgJc0ZqPNLmgJKKj1UuqgH0UzVS6qAdRTdVGqgHUU3VSaqAfRTNVJqoB+aM1HmjNAPLU0mm5pM0A7NJmmFqQmgHE0hNNzTSaAcTTSaQmmk0A4mmk00mkJoBSabmkJppNANBpQaWigFBpwNFFAKDTs0UUAoNODUUUAuaXNFFALmlzRRQC6qXVRRQBqpc0UUAZozS0UAmaM0tFAJmjNLRQCZpNVFFAJqo1UlFAGaTNJRQBmkzRRQDS1ITRRQDc0hNFFANJpCaKKAaTSZoooD/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pic>
        <p:nvPicPr>
          <p:cNvPr id="2057" name="Picture 13" descr="https://i.ytimg.com/vi/1tYdOIqvpqg/maxresdefault.jpg"/>
          <p:cNvPicPr>
            <a:picLocks noChangeAspect="1" noChangeArrowheads="1"/>
          </p:cNvPicPr>
          <p:nvPr/>
        </p:nvPicPr>
        <p:blipFill>
          <a:blip r:embed="rId3">
            <a:extLst>
              <a:ext uri="{28A0092B-C50C-407E-A947-70E740481C1C}">
                <a14:useLocalDpi xmlns:a14="http://schemas.microsoft.com/office/drawing/2010/main" val="0"/>
              </a:ext>
            </a:extLst>
          </a:blip>
          <a:srcRect l="4659" t="18314" r="3601" b="18846"/>
          <a:stretch>
            <a:fillRect/>
          </a:stretch>
        </p:blipFill>
        <p:spPr bwMode="auto">
          <a:xfrm>
            <a:off x="642938" y="2957513"/>
            <a:ext cx="36576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t="3227" b="847"/>
          <a:stretch/>
        </p:blipFill>
        <p:spPr bwMode="auto">
          <a:xfrm>
            <a:off x="3414713" y="209996"/>
            <a:ext cx="2314575" cy="1087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sz="4000" smtClean="0"/>
              <a:t>Evidence: Pollen</a:t>
            </a:r>
          </a:p>
        </p:txBody>
      </p:sp>
      <p:sp>
        <p:nvSpPr>
          <p:cNvPr id="10243" name="Rectangle 3"/>
          <p:cNvSpPr>
            <a:spLocks noGrp="1" noChangeArrowheads="1"/>
          </p:cNvSpPr>
          <p:nvPr>
            <p:ph type="body" idx="1"/>
          </p:nvPr>
        </p:nvSpPr>
        <p:spPr>
          <a:xfrm>
            <a:off x="211138" y="868363"/>
            <a:ext cx="8720137" cy="4159250"/>
          </a:xfrm>
        </p:spPr>
        <p:txBody>
          <a:bodyPr/>
          <a:lstStyle/>
          <a:p>
            <a:r>
              <a:rPr lang="en-US" altLang="en-US" smtClean="0"/>
              <a:t> Palynology (pollen) from sediments</a:t>
            </a:r>
          </a:p>
          <a:p>
            <a:pPr lvl="1"/>
            <a:r>
              <a:rPr lang="en-US" altLang="en-US" smtClean="0"/>
              <a:t> Accumulated in peat bogs &amp; lakes</a:t>
            </a:r>
          </a:p>
          <a:p>
            <a:pPr lvl="1"/>
            <a:r>
              <a:rPr lang="en-US" altLang="en-US" smtClean="0"/>
              <a:t> Must be independently dated                               			(cross-matched or </a:t>
            </a:r>
            <a:r>
              <a:rPr lang="en-US" altLang="en-US" baseline="30000" smtClean="0"/>
              <a:t>12</a:t>
            </a:r>
            <a:r>
              <a:rPr lang="en-US" altLang="en-US" smtClean="0"/>
              <a:t>C)</a:t>
            </a:r>
          </a:p>
          <a:p>
            <a:pPr lvl="1"/>
            <a:r>
              <a:rPr lang="en-US" altLang="en-US" smtClean="0"/>
              <a:t> Local influences complicate records</a:t>
            </a:r>
          </a:p>
          <a:p>
            <a:pPr lvl="2"/>
            <a:r>
              <a:rPr lang="en-US" altLang="en-US" smtClean="0"/>
              <a:t> eg. Fire, flood, etc.</a:t>
            </a:r>
          </a:p>
          <a:p>
            <a:pPr lvl="1"/>
            <a:r>
              <a:rPr lang="en-US" altLang="en-US" smtClean="0"/>
              <a:t> Types of pollen vary in uniqueness</a:t>
            </a:r>
          </a:p>
          <a:p>
            <a:pPr lvl="2"/>
            <a:r>
              <a:rPr lang="en-US" altLang="en-US" smtClean="0"/>
              <a:t> eg. Pine pollen everywhere … even ice caps!</a:t>
            </a:r>
          </a:p>
        </p:txBody>
      </p:sp>
      <p:grpSp>
        <p:nvGrpSpPr>
          <p:cNvPr id="10244" name="Group 4"/>
          <p:cNvGrpSpPr>
            <a:grpSpLocks/>
          </p:cNvGrpSpPr>
          <p:nvPr/>
        </p:nvGrpSpPr>
        <p:grpSpPr bwMode="auto">
          <a:xfrm>
            <a:off x="7348538" y="2641600"/>
            <a:ext cx="1795462" cy="1685925"/>
            <a:chOff x="4310" y="1738"/>
            <a:chExt cx="1450" cy="1361"/>
          </a:xfrm>
        </p:grpSpPr>
        <p:pic>
          <p:nvPicPr>
            <p:cNvPr id="10259" name="Picture 5" descr="birch poll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 y="1738"/>
              <a:ext cx="1417" cy="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0" name="Text Box 6"/>
            <p:cNvSpPr txBox="1">
              <a:spLocks noChangeArrowheads="1"/>
            </p:cNvSpPr>
            <p:nvPr/>
          </p:nvSpPr>
          <p:spPr bwMode="auto">
            <a:xfrm>
              <a:off x="4310" y="2779"/>
              <a:ext cx="768" cy="32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50000"/>
                </a:spcBef>
                <a:buFontTx/>
                <a:buNone/>
              </a:pPr>
              <a:r>
                <a:rPr lang="en-US" altLang="en-US" sz="2000"/>
                <a:t>birch</a:t>
              </a:r>
            </a:p>
          </p:txBody>
        </p:sp>
      </p:grpSp>
      <p:grpSp>
        <p:nvGrpSpPr>
          <p:cNvPr id="10245" name="Group 7"/>
          <p:cNvGrpSpPr>
            <a:grpSpLocks/>
          </p:cNvGrpSpPr>
          <p:nvPr/>
        </p:nvGrpSpPr>
        <p:grpSpPr bwMode="auto">
          <a:xfrm>
            <a:off x="1628775" y="4849813"/>
            <a:ext cx="2578100" cy="1835150"/>
            <a:chOff x="1042" y="3164"/>
            <a:chExt cx="1624" cy="1156"/>
          </a:xfrm>
        </p:grpSpPr>
        <p:pic>
          <p:nvPicPr>
            <p:cNvPr id="10257" name="Picture 8" descr="sprucepollen"/>
            <p:cNvPicPr>
              <a:picLocks noChangeAspect="1" noChangeArrowheads="1"/>
            </p:cNvPicPr>
            <p:nvPr/>
          </p:nvPicPr>
          <p:blipFill>
            <a:blip r:embed="rId3">
              <a:extLst>
                <a:ext uri="{28A0092B-C50C-407E-A947-70E740481C1C}">
                  <a14:useLocalDpi xmlns:a14="http://schemas.microsoft.com/office/drawing/2010/main" val="0"/>
                </a:ext>
              </a:extLst>
            </a:blip>
            <a:srcRect l="4114" t="13000" r="4526" b="8000"/>
            <a:stretch>
              <a:fillRect/>
            </a:stretch>
          </p:blipFill>
          <p:spPr bwMode="auto">
            <a:xfrm>
              <a:off x="1042" y="3164"/>
              <a:ext cx="1624" cy="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8" name="Text Box 9"/>
            <p:cNvSpPr txBox="1">
              <a:spLocks noChangeArrowheads="1"/>
            </p:cNvSpPr>
            <p:nvPr/>
          </p:nvSpPr>
          <p:spPr bwMode="auto">
            <a:xfrm>
              <a:off x="1841" y="4032"/>
              <a:ext cx="816" cy="2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r" eaLnBrk="1" hangingPunct="1">
                <a:spcBef>
                  <a:spcPct val="50000"/>
                </a:spcBef>
                <a:buFontTx/>
                <a:buNone/>
              </a:pPr>
              <a:r>
                <a:rPr lang="en-US" altLang="en-US" sz="2400"/>
                <a:t>spruce</a:t>
              </a:r>
            </a:p>
          </p:txBody>
        </p:sp>
      </p:grpSp>
      <p:grpSp>
        <p:nvGrpSpPr>
          <p:cNvPr id="10246" name="Group 10"/>
          <p:cNvGrpSpPr>
            <a:grpSpLocks/>
          </p:cNvGrpSpPr>
          <p:nvPr/>
        </p:nvGrpSpPr>
        <p:grpSpPr bwMode="auto">
          <a:xfrm>
            <a:off x="7634288" y="555625"/>
            <a:ext cx="1050925" cy="1374775"/>
            <a:chOff x="4602" y="1905"/>
            <a:chExt cx="662" cy="866"/>
          </a:xfrm>
        </p:grpSpPr>
        <p:pic>
          <p:nvPicPr>
            <p:cNvPr id="10255" name="Picture 11" descr="shrub pollen"/>
            <p:cNvPicPr>
              <a:picLocks noChangeAspect="1" noChangeArrowheads="1"/>
            </p:cNvPicPr>
            <p:nvPr/>
          </p:nvPicPr>
          <p:blipFill>
            <a:blip r:embed="rId4">
              <a:extLst>
                <a:ext uri="{28A0092B-C50C-407E-A947-70E740481C1C}">
                  <a14:useLocalDpi xmlns:a14="http://schemas.microsoft.com/office/drawing/2010/main" val="0"/>
                </a:ext>
              </a:extLst>
            </a:blip>
            <a:srcRect l="33482" t="18750" r="33482" b="18750"/>
            <a:stretch>
              <a:fillRect/>
            </a:stretch>
          </p:blipFill>
          <p:spPr bwMode="auto">
            <a:xfrm>
              <a:off x="4624" y="1905"/>
              <a:ext cx="618" cy="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Text Box 12"/>
            <p:cNvSpPr txBox="1">
              <a:spLocks noChangeArrowheads="1"/>
            </p:cNvSpPr>
            <p:nvPr/>
          </p:nvSpPr>
          <p:spPr bwMode="auto">
            <a:xfrm>
              <a:off x="4602" y="2483"/>
              <a:ext cx="662" cy="2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50000"/>
                </a:spcBef>
                <a:buFontTx/>
                <a:buNone/>
              </a:pPr>
              <a:r>
                <a:rPr lang="en-US" altLang="en-US" sz="2400"/>
                <a:t>shrub</a:t>
              </a:r>
            </a:p>
          </p:txBody>
        </p:sp>
      </p:grpSp>
      <p:grpSp>
        <p:nvGrpSpPr>
          <p:cNvPr id="10247" name="Group 13"/>
          <p:cNvGrpSpPr>
            <a:grpSpLocks/>
          </p:cNvGrpSpPr>
          <p:nvPr/>
        </p:nvGrpSpPr>
        <p:grpSpPr bwMode="auto">
          <a:xfrm>
            <a:off x="6227763" y="4856163"/>
            <a:ext cx="2916237" cy="1828800"/>
            <a:chOff x="3923" y="3168"/>
            <a:chExt cx="1837" cy="1152"/>
          </a:xfrm>
        </p:grpSpPr>
        <p:pic>
          <p:nvPicPr>
            <p:cNvPr id="10253" name="Picture 14" descr="pine pollen"/>
            <p:cNvPicPr>
              <a:picLocks noChangeAspect="1" noChangeArrowheads="1"/>
            </p:cNvPicPr>
            <p:nvPr/>
          </p:nvPicPr>
          <p:blipFill>
            <a:blip r:embed="rId5">
              <a:extLst>
                <a:ext uri="{28A0092B-C50C-407E-A947-70E740481C1C}">
                  <a14:useLocalDpi xmlns:a14="http://schemas.microsoft.com/office/drawing/2010/main" val="0"/>
                </a:ext>
              </a:extLst>
            </a:blip>
            <a:srcRect l="4697" t="19821" r="7632" b="7385"/>
            <a:stretch>
              <a:fillRect/>
            </a:stretch>
          </p:blipFill>
          <p:spPr bwMode="auto">
            <a:xfrm>
              <a:off x="3923" y="3168"/>
              <a:ext cx="1837"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Text Box 15"/>
            <p:cNvSpPr txBox="1">
              <a:spLocks noChangeArrowheads="1"/>
            </p:cNvSpPr>
            <p:nvPr/>
          </p:nvSpPr>
          <p:spPr bwMode="auto">
            <a:xfrm>
              <a:off x="4752" y="4032"/>
              <a:ext cx="1008" cy="2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r" eaLnBrk="1" hangingPunct="1">
                <a:spcBef>
                  <a:spcPct val="50000"/>
                </a:spcBef>
                <a:buFontTx/>
                <a:buNone/>
              </a:pPr>
              <a:r>
                <a:rPr lang="en-US" altLang="en-US" sz="2400"/>
                <a:t>Pine</a:t>
              </a:r>
            </a:p>
          </p:txBody>
        </p:sp>
      </p:grpSp>
      <p:pic>
        <p:nvPicPr>
          <p:cNvPr id="10248" name="Picture 16" descr="sedge pollen"/>
          <p:cNvPicPr>
            <a:picLocks noChangeAspect="1" noChangeArrowheads="1"/>
          </p:cNvPicPr>
          <p:nvPr/>
        </p:nvPicPr>
        <p:blipFill>
          <a:blip r:embed="rId6">
            <a:extLst>
              <a:ext uri="{28A0092B-C50C-407E-A947-70E740481C1C}">
                <a14:useLocalDpi xmlns:a14="http://schemas.microsoft.com/office/drawing/2010/main" val="0"/>
              </a:ext>
            </a:extLst>
          </a:blip>
          <a:srcRect l="26813" t="13489" r="29437" b="15918"/>
          <a:stretch>
            <a:fillRect/>
          </a:stretch>
        </p:blipFill>
        <p:spPr bwMode="auto">
          <a:xfrm>
            <a:off x="0" y="4859338"/>
            <a:ext cx="162877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17"/>
          <p:cNvSpPr txBox="1">
            <a:spLocks noChangeArrowheads="1"/>
          </p:cNvSpPr>
          <p:nvPr/>
        </p:nvSpPr>
        <p:spPr bwMode="auto">
          <a:xfrm>
            <a:off x="0" y="6265863"/>
            <a:ext cx="1060450" cy="457200"/>
          </a:xfrm>
          <a:prstGeom prst="rect">
            <a:avLst/>
          </a:prstGeom>
          <a:noFill/>
          <a:ln>
            <a:noFill/>
          </a:ln>
          <a:effectLst>
            <a:outerShdw dist="35921" dir="2700000" algn="ctr" rotWithShape="0">
              <a:srgbClr val="FFFF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50000"/>
              </a:spcBef>
              <a:buFontTx/>
              <a:buNone/>
            </a:pPr>
            <a:r>
              <a:rPr lang="en-US" altLang="en-US" sz="2400">
                <a:solidFill>
                  <a:schemeClr val="tx1"/>
                </a:solidFill>
              </a:rPr>
              <a:t>sedge</a:t>
            </a:r>
          </a:p>
        </p:txBody>
      </p:sp>
      <p:grpSp>
        <p:nvGrpSpPr>
          <p:cNvPr id="10250" name="Group 18"/>
          <p:cNvGrpSpPr>
            <a:grpSpLocks/>
          </p:cNvGrpSpPr>
          <p:nvPr/>
        </p:nvGrpSpPr>
        <p:grpSpPr bwMode="auto">
          <a:xfrm>
            <a:off x="4206875" y="4859338"/>
            <a:ext cx="2020888" cy="1825625"/>
            <a:chOff x="2652" y="3170"/>
            <a:chExt cx="1273" cy="1150"/>
          </a:xfrm>
        </p:grpSpPr>
        <p:pic>
          <p:nvPicPr>
            <p:cNvPr id="10251" name="Picture 19" descr="oak pollen"/>
            <p:cNvPicPr>
              <a:picLocks noChangeAspect="1" noChangeArrowheads="1"/>
            </p:cNvPicPr>
            <p:nvPr/>
          </p:nvPicPr>
          <p:blipFill>
            <a:blip r:embed="rId7" cstate="print">
              <a:extLst>
                <a:ext uri="{28A0092B-C50C-407E-A947-70E740481C1C}">
                  <a14:useLocalDpi xmlns:a14="http://schemas.microsoft.com/office/drawing/2010/main" val="0"/>
                </a:ext>
              </a:extLst>
            </a:blip>
            <a:srcRect l="17625" t="3375" r="15250" b="5624"/>
            <a:stretch>
              <a:fillRect/>
            </a:stretch>
          </p:blipFill>
          <p:spPr bwMode="auto">
            <a:xfrm>
              <a:off x="2652" y="3170"/>
              <a:ext cx="1273" cy="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ext Box 20"/>
            <p:cNvSpPr txBox="1">
              <a:spLocks noChangeArrowheads="1"/>
            </p:cNvSpPr>
            <p:nvPr/>
          </p:nvSpPr>
          <p:spPr bwMode="auto">
            <a:xfrm>
              <a:off x="3216" y="4032"/>
              <a:ext cx="672" cy="2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r" eaLnBrk="1" hangingPunct="1">
                <a:spcBef>
                  <a:spcPct val="50000"/>
                </a:spcBef>
                <a:buFontTx/>
                <a:buNone/>
              </a:pPr>
              <a:r>
                <a:rPr lang="en-US" altLang="en-US" sz="2400"/>
                <a:t>oak</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8888" y="2849563"/>
            <a:ext cx="5345112" cy="400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2"/>
          <p:cNvSpPr>
            <a:spLocks noGrp="1" noChangeArrowheads="1"/>
          </p:cNvSpPr>
          <p:nvPr>
            <p:ph type="title"/>
          </p:nvPr>
        </p:nvSpPr>
        <p:spPr>
          <a:xfrm>
            <a:off x="0" y="0"/>
            <a:ext cx="9144000" cy="731838"/>
          </a:xfrm>
        </p:spPr>
        <p:txBody>
          <a:bodyPr/>
          <a:lstStyle/>
          <a:p>
            <a:r>
              <a:rPr lang="en-US" altLang="en-US" sz="3400" smtClean="0"/>
              <a:t>Evidence: Petrified Forests</a:t>
            </a:r>
          </a:p>
        </p:txBody>
      </p:sp>
      <p:sp>
        <p:nvSpPr>
          <p:cNvPr id="11268" name="Rectangle 3"/>
          <p:cNvSpPr>
            <a:spLocks noGrp="1" noChangeArrowheads="1"/>
          </p:cNvSpPr>
          <p:nvPr>
            <p:ph type="body" idx="1"/>
          </p:nvPr>
        </p:nvSpPr>
        <p:spPr>
          <a:xfrm>
            <a:off x="0" y="901700"/>
            <a:ext cx="9144000" cy="3589338"/>
          </a:xfrm>
        </p:spPr>
        <p:txBody>
          <a:bodyPr/>
          <a:lstStyle/>
          <a:p>
            <a:r>
              <a:rPr lang="en-US" altLang="en-US" sz="2800" smtClean="0"/>
              <a:t> Large trees turned to stone where it’s now desert </a:t>
            </a:r>
          </a:p>
        </p:txBody>
      </p:sp>
      <p:sp>
        <p:nvSpPr>
          <p:cNvPr id="11269" name="Text Box 9"/>
          <p:cNvSpPr txBox="1">
            <a:spLocks noChangeArrowheads="1"/>
          </p:cNvSpPr>
          <p:nvPr/>
        </p:nvSpPr>
        <p:spPr bwMode="auto">
          <a:xfrm>
            <a:off x="3800475" y="6400800"/>
            <a:ext cx="4719638" cy="4572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400"/>
              <a:t>Petrified Forest N.P., Arizona</a:t>
            </a:r>
            <a:endParaRPr lang="el-GR" altLang="en-US" sz="2400"/>
          </a:p>
        </p:txBody>
      </p:sp>
      <p:pic>
        <p:nvPicPr>
          <p:cNvPr id="11270" name="Picture 4" descr="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3513"/>
            <a:ext cx="5410200" cy="365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1271" name="Text Box 6"/>
          <p:cNvSpPr txBox="1">
            <a:spLocks noChangeArrowheads="1"/>
          </p:cNvSpPr>
          <p:nvPr/>
        </p:nvSpPr>
        <p:spPr bwMode="auto">
          <a:xfrm>
            <a:off x="0" y="1373188"/>
            <a:ext cx="5313363" cy="1187450"/>
          </a:xfrm>
          <a:prstGeom prst="rect">
            <a:avLst/>
          </a:prstGeom>
          <a:noFill/>
          <a:ln>
            <a:noFill/>
          </a:ln>
          <a:effectLst>
            <a:outerShdw dist="35921" dir="2700000" algn="ctr" rotWithShape="0">
              <a:srgbClr val="FF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50000"/>
              </a:spcBef>
              <a:buFontTx/>
              <a:buNone/>
            </a:pPr>
            <a:r>
              <a:rPr lang="en-US" altLang="en-US" sz="2400">
                <a:solidFill>
                  <a:schemeClr val="tx1"/>
                </a:solidFill>
              </a:rPr>
              <a:t>Northern Kenya where the current vegetation is annual grasses and thorny bushes.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731838"/>
          </a:xfrm>
        </p:spPr>
        <p:txBody>
          <a:bodyPr/>
          <a:lstStyle/>
          <a:p>
            <a:r>
              <a:rPr lang="en-US" altLang="en-US" sz="3400" smtClean="0"/>
              <a:t>Plant Evidence: Tree Rings</a:t>
            </a:r>
          </a:p>
        </p:txBody>
      </p:sp>
      <p:sp>
        <p:nvSpPr>
          <p:cNvPr id="12291" name="Rectangle 3"/>
          <p:cNvSpPr>
            <a:spLocks noGrp="1" noChangeArrowheads="1"/>
          </p:cNvSpPr>
          <p:nvPr>
            <p:ph type="body" idx="1"/>
          </p:nvPr>
        </p:nvSpPr>
        <p:spPr>
          <a:xfrm>
            <a:off x="377825" y="901700"/>
            <a:ext cx="5270500" cy="2913063"/>
          </a:xfrm>
        </p:spPr>
        <p:txBody>
          <a:bodyPr/>
          <a:lstStyle/>
          <a:p>
            <a:r>
              <a:rPr lang="en-US" altLang="en-US" sz="2400" smtClean="0"/>
              <a:t> Chronologies built up for entire regions from tree rings.</a:t>
            </a:r>
          </a:p>
          <a:p>
            <a:r>
              <a:rPr lang="en-US" altLang="en-US" sz="2400" smtClean="0"/>
              <a:t> Rings in wood from ancient structures can be matched to known chronologies.</a:t>
            </a:r>
          </a:p>
          <a:p>
            <a:r>
              <a:rPr lang="en-US" altLang="en-US" sz="2400" smtClean="0"/>
              <a:t> Wood is easily radiocarbon dated.</a:t>
            </a:r>
          </a:p>
        </p:txBody>
      </p:sp>
      <p:pic>
        <p:nvPicPr>
          <p:cNvPr id="122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338" y="950913"/>
            <a:ext cx="3522662" cy="29892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descr="crossda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975" y="4113213"/>
            <a:ext cx="4232275"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descr="tree ring image"/>
          <p:cNvPicPr>
            <a:picLocks noChangeAspect="1" noChangeArrowheads="1"/>
          </p:cNvPicPr>
          <p:nvPr/>
        </p:nvPicPr>
        <p:blipFill>
          <a:blip r:embed="rId4">
            <a:extLst>
              <a:ext uri="{28A0092B-C50C-407E-A947-70E740481C1C}">
                <a14:useLocalDpi xmlns:a14="http://schemas.microsoft.com/office/drawing/2010/main" val="0"/>
              </a:ext>
            </a:extLst>
          </a:blip>
          <a:srcRect l="2075" t="1587" r="1556" b="2380"/>
          <a:stretch>
            <a:fillRect/>
          </a:stretch>
        </p:blipFill>
        <p:spPr bwMode="auto">
          <a:xfrm>
            <a:off x="207963" y="4103688"/>
            <a:ext cx="4222750"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731838"/>
          </a:xfrm>
        </p:spPr>
        <p:txBody>
          <a:bodyPr/>
          <a:lstStyle/>
          <a:p>
            <a:r>
              <a:rPr lang="en-US" altLang="en-US" sz="3400" smtClean="0"/>
              <a:t>Animal Evidence: Macrofauna</a:t>
            </a:r>
          </a:p>
        </p:txBody>
      </p:sp>
      <p:sp>
        <p:nvSpPr>
          <p:cNvPr id="13315" name="Rectangle 3"/>
          <p:cNvSpPr>
            <a:spLocks noGrp="1" noChangeArrowheads="1"/>
          </p:cNvSpPr>
          <p:nvPr>
            <p:ph type="body" idx="1"/>
          </p:nvPr>
        </p:nvSpPr>
        <p:spPr>
          <a:xfrm>
            <a:off x="228600" y="901700"/>
            <a:ext cx="8686800" cy="3589338"/>
          </a:xfrm>
        </p:spPr>
        <p:txBody>
          <a:bodyPr/>
          <a:lstStyle/>
          <a:p>
            <a:r>
              <a:rPr lang="en-US" altLang="en-US" sz="2800" smtClean="0"/>
              <a:t> Animals migrate to more suitable climates</a:t>
            </a:r>
          </a:p>
        </p:txBody>
      </p:sp>
      <p:sp>
        <p:nvSpPr>
          <p:cNvPr id="13316" name="Text Box 8"/>
          <p:cNvSpPr txBox="1">
            <a:spLocks noChangeArrowheads="1"/>
          </p:cNvSpPr>
          <p:nvPr/>
        </p:nvSpPr>
        <p:spPr bwMode="auto">
          <a:xfrm>
            <a:off x="4892675" y="2273300"/>
            <a:ext cx="4048125" cy="11874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50000"/>
              </a:spcBef>
              <a:buFontTx/>
              <a:buNone/>
            </a:pPr>
            <a:r>
              <a:rPr lang="en-US" altLang="en-US" sz="2400"/>
              <a:t>Elephants highly mobile &amp; adaptable to a wide range of environments</a:t>
            </a:r>
          </a:p>
        </p:txBody>
      </p:sp>
      <p:pic>
        <p:nvPicPr>
          <p:cNvPr id="13317"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 y="4506913"/>
            <a:ext cx="50292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6" descr="37 Eleph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01763"/>
            <a:ext cx="3714750" cy="293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3319" name="Text Box 19"/>
          <p:cNvSpPr txBox="1">
            <a:spLocks noChangeArrowheads="1"/>
          </p:cNvSpPr>
          <p:nvPr/>
        </p:nvSpPr>
        <p:spPr bwMode="auto">
          <a:xfrm>
            <a:off x="5514975" y="4841875"/>
            <a:ext cx="3302000" cy="15525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400"/>
              <a:t>Rhinoceros from rock carvings in the Sahara; none live in the area today</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Institute of Physics</a:t>
            </a:r>
            <a:endParaRPr lang="en-US" baseline="-25000" dirty="0"/>
          </a:p>
        </p:txBody>
      </p:sp>
      <p:sp>
        <p:nvSpPr>
          <p:cNvPr id="3" name="Content Placeholder 2"/>
          <p:cNvSpPr>
            <a:spLocks noGrp="1"/>
          </p:cNvSpPr>
          <p:nvPr>
            <p:ph idx="1"/>
          </p:nvPr>
        </p:nvSpPr>
        <p:spPr>
          <a:xfrm>
            <a:off x="211138" y="868363"/>
            <a:ext cx="8720137" cy="5390547"/>
          </a:xfrm>
        </p:spPr>
        <p:txBody>
          <a:bodyPr/>
          <a:lstStyle/>
          <a:p>
            <a:pPr marL="0" indent="0">
              <a:buNone/>
            </a:pPr>
            <a:r>
              <a:rPr lang="en-US" sz="2800" dirty="0" smtClean="0"/>
              <a:t>“The scientists who labored to understand Earth's climate discovered that many factors influence it. Everything from volcanoes to factories shape our winds and rains. The scientific research itself was shaped by many influences, from popular misconceptions to government funding, all happening at once.  … for this sort of subject we need total history, including all the players — mathematicians and biologists, lab technicians and government bureaucrats, industrialists and politicians, newspaper reporters and the ordinary citizen.”</a:t>
            </a:r>
            <a:endParaRPr lang="en-US" sz="2800" dirty="0"/>
          </a:p>
        </p:txBody>
      </p:sp>
      <p:sp>
        <p:nvSpPr>
          <p:cNvPr id="4" name="TextBox 3"/>
          <p:cNvSpPr txBox="1"/>
          <p:nvPr/>
        </p:nvSpPr>
        <p:spPr>
          <a:xfrm>
            <a:off x="0" y="6211614"/>
            <a:ext cx="9144000" cy="553998"/>
          </a:xfrm>
          <a:prstGeom prst="rect">
            <a:avLst/>
          </a:prstGeom>
          <a:noFill/>
        </p:spPr>
        <p:txBody>
          <a:bodyPr wrap="square" rtlCol="0">
            <a:spAutoFit/>
          </a:bodyPr>
          <a:lstStyle/>
          <a:p>
            <a:pPr algn="ctr"/>
            <a:r>
              <a:rPr lang="en-US" sz="3000" dirty="0" smtClean="0">
                <a:effectLst>
                  <a:outerShdw dist="50800" dir="2700000" algn="ctr" rotWithShape="0">
                    <a:srgbClr val="FFFF00"/>
                  </a:outerShdw>
                </a:effectLst>
                <a:latin typeface="+mn-lt"/>
              </a:rPr>
              <a:t>https://history.aip.org/climate/summary.htm</a:t>
            </a:r>
            <a:endParaRPr lang="en-US" sz="3000" dirty="0">
              <a:effectLst>
                <a:outerShdw dist="50800" dir="2700000" algn="ctr" rotWithShape="0">
                  <a:srgbClr val="FFFF00"/>
                </a:outerShdw>
              </a:effectLst>
              <a:latin typeface="+mn-lt"/>
            </a:endParaRPr>
          </a:p>
        </p:txBody>
      </p:sp>
    </p:spTree>
    <p:extLst>
      <p:ext uri="{BB962C8B-B14F-4D97-AF65-F5344CB8AC3E}">
        <p14:creationId xmlns:p14="http://schemas.microsoft.com/office/powerpoint/2010/main" val="10120909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Institute of Physics</a:t>
            </a:r>
            <a:endParaRPr lang="en-US" baseline="-25000" dirty="0"/>
          </a:p>
        </p:txBody>
      </p:sp>
      <p:sp>
        <p:nvSpPr>
          <p:cNvPr id="3" name="Content Placeholder 2"/>
          <p:cNvSpPr>
            <a:spLocks noGrp="1"/>
          </p:cNvSpPr>
          <p:nvPr>
            <p:ph idx="1"/>
          </p:nvPr>
        </p:nvSpPr>
        <p:spPr/>
        <p:txBody>
          <a:bodyPr/>
          <a:lstStyle/>
          <a:p>
            <a:r>
              <a:rPr lang="en-US" dirty="0" smtClean="0"/>
              <a:t> Discovery of Greenhouse Warming</a:t>
            </a:r>
          </a:p>
          <a:p>
            <a:pPr lvl="1"/>
            <a:r>
              <a:rPr lang="en-US" dirty="0"/>
              <a:t> </a:t>
            </a:r>
            <a:r>
              <a:rPr lang="en-US" dirty="0" smtClean="0"/>
              <a:t>1896 – Svante Arrhenius, Sweden</a:t>
            </a:r>
          </a:p>
          <a:p>
            <a:pPr lvl="2"/>
            <a:r>
              <a:rPr lang="en-US" dirty="0" smtClean="0"/>
              <a:t> </a:t>
            </a:r>
            <a:r>
              <a:rPr lang="en-US" dirty="0" smtClean="0"/>
              <a:t>Burning </a:t>
            </a:r>
            <a:r>
              <a:rPr lang="en-US" dirty="0" smtClean="0"/>
              <a:t>fossil fuels, thereby adding CO</a:t>
            </a:r>
            <a:r>
              <a:rPr lang="en-US" baseline="-25000" dirty="0" smtClean="0"/>
              <a:t>2</a:t>
            </a:r>
            <a:r>
              <a:rPr lang="en-US" dirty="0" smtClean="0"/>
              <a:t> to Earth’s atmosphere, humanity would raise average temp.</a:t>
            </a:r>
          </a:p>
          <a:p>
            <a:pPr lvl="2"/>
            <a:r>
              <a:rPr lang="en-US" dirty="0"/>
              <a:t> </a:t>
            </a:r>
            <a:r>
              <a:rPr lang="en-US" dirty="0" smtClean="0"/>
              <a:t>Most thought “puny humanity” could not affect vast climate cycles governed by “balance of nature”.</a:t>
            </a:r>
          </a:p>
          <a:p>
            <a:pPr lvl="1"/>
            <a:r>
              <a:rPr lang="en-US" dirty="0"/>
              <a:t> </a:t>
            </a:r>
            <a:r>
              <a:rPr lang="en-US" dirty="0" smtClean="0"/>
              <a:t>1930’s</a:t>
            </a:r>
          </a:p>
          <a:p>
            <a:pPr lvl="2"/>
            <a:r>
              <a:rPr lang="en-US" dirty="0"/>
              <a:t> </a:t>
            </a:r>
            <a:r>
              <a:rPr lang="en-US" dirty="0" smtClean="0"/>
              <a:t>Measurements in US North Atlantic region showed it had warmed significantly in 50 years</a:t>
            </a:r>
          </a:p>
          <a:p>
            <a:pPr lvl="2"/>
            <a:r>
              <a:rPr lang="en-US" dirty="0"/>
              <a:t> </a:t>
            </a:r>
            <a:r>
              <a:rPr lang="en-US" dirty="0" smtClean="0"/>
              <a:t>Thought to be “natural cycle”</a:t>
            </a:r>
          </a:p>
          <a:p>
            <a:pPr lvl="2"/>
            <a:r>
              <a:rPr lang="en-US" dirty="0"/>
              <a:t> </a:t>
            </a:r>
            <a:r>
              <a:rPr lang="en-US" dirty="0" smtClean="0"/>
              <a:t>Guy S. </a:t>
            </a:r>
            <a:r>
              <a:rPr lang="en-US" smtClean="0"/>
              <a:t>Callendar</a:t>
            </a:r>
            <a:r>
              <a:rPr lang="en-US" dirty="0" smtClean="0"/>
              <a:t> </a:t>
            </a:r>
            <a:r>
              <a:rPr lang="en-US" dirty="0" smtClean="0"/>
              <a:t>claimed </a:t>
            </a:r>
            <a:r>
              <a:rPr lang="en-US" dirty="0" err="1" smtClean="0"/>
              <a:t>greeenhouse</a:t>
            </a:r>
            <a:r>
              <a:rPr lang="en-US" dirty="0" smtClean="0"/>
              <a:t> warming (English steam engineer &amp; amateur scientist)</a:t>
            </a:r>
          </a:p>
        </p:txBody>
      </p:sp>
      <p:sp>
        <p:nvSpPr>
          <p:cNvPr id="4" name="TextBox 3"/>
          <p:cNvSpPr txBox="1"/>
          <p:nvPr/>
        </p:nvSpPr>
        <p:spPr>
          <a:xfrm>
            <a:off x="0" y="6211614"/>
            <a:ext cx="9144000" cy="553998"/>
          </a:xfrm>
          <a:prstGeom prst="rect">
            <a:avLst/>
          </a:prstGeom>
          <a:noFill/>
        </p:spPr>
        <p:txBody>
          <a:bodyPr wrap="square" rtlCol="0">
            <a:spAutoFit/>
          </a:bodyPr>
          <a:lstStyle/>
          <a:p>
            <a:pPr algn="ctr"/>
            <a:r>
              <a:rPr lang="en-US" sz="3000" dirty="0" err="1" smtClean="0">
                <a:effectLst>
                  <a:outerShdw dist="50800" dir="2700000" algn="ctr" rotWithShape="0">
                    <a:srgbClr val="FFFF00"/>
                  </a:outerShdw>
                </a:effectLst>
                <a:latin typeface="+mn-lt"/>
              </a:rPr>
              <a:t>Callendar</a:t>
            </a:r>
            <a:r>
              <a:rPr lang="en-US" sz="3000" dirty="0" smtClean="0">
                <a:effectLst>
                  <a:outerShdw dist="50800" dir="2700000" algn="ctr" rotWithShape="0">
                    <a:srgbClr val="FFFF00"/>
                  </a:outerShdw>
                </a:effectLst>
                <a:latin typeface="+mn-lt"/>
              </a:rPr>
              <a:t> &amp; others though it would be beneficial.</a:t>
            </a:r>
            <a:endParaRPr lang="en-US" sz="3000" dirty="0">
              <a:effectLst>
                <a:outerShdw dist="50800" dir="2700000" algn="ctr" rotWithShape="0">
                  <a:srgbClr val="FFFF00"/>
                </a:outerShdw>
              </a:effectLst>
              <a:latin typeface="+mn-lt"/>
            </a:endParaRPr>
          </a:p>
        </p:txBody>
      </p:sp>
    </p:spTree>
    <p:extLst>
      <p:ext uri="{BB962C8B-B14F-4D97-AF65-F5344CB8AC3E}">
        <p14:creationId xmlns:p14="http://schemas.microsoft.com/office/powerpoint/2010/main" val="13548578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mtClean="0"/>
              <a:t>Greenhouse Effect</a:t>
            </a:r>
          </a:p>
        </p:txBody>
      </p:sp>
      <p:sp>
        <p:nvSpPr>
          <p:cNvPr id="12291" name="Rectangle 3"/>
          <p:cNvSpPr>
            <a:spLocks noGrp="1" noChangeArrowheads="1"/>
          </p:cNvSpPr>
          <p:nvPr>
            <p:ph type="body" idx="1"/>
          </p:nvPr>
        </p:nvSpPr>
        <p:spPr>
          <a:xfrm>
            <a:off x="190500" y="990600"/>
            <a:ext cx="8763000" cy="5578475"/>
          </a:xfrm>
        </p:spPr>
        <p:txBody>
          <a:bodyPr/>
          <a:lstStyle/>
          <a:p>
            <a:pPr eaLnBrk="1" hangingPunct="1"/>
            <a:r>
              <a:rPr lang="en-US" altLang="en-US" sz="2800" dirty="0" smtClean="0"/>
              <a:t> Earth absorbs visible light, radiates infrared </a:t>
            </a:r>
          </a:p>
          <a:p>
            <a:pPr lvl="1" eaLnBrk="1" hangingPunct="1"/>
            <a:r>
              <a:rPr lang="en-US" altLang="en-US" sz="2400" dirty="0" smtClean="0"/>
              <a:t> IR radiation absorbed by some gases</a:t>
            </a:r>
          </a:p>
          <a:p>
            <a:pPr lvl="2" eaLnBrk="1" hangingPunct="1"/>
            <a:r>
              <a:rPr lang="en-US" altLang="en-US" sz="2000" dirty="0" smtClean="0"/>
              <a:t> CO</a:t>
            </a:r>
            <a:r>
              <a:rPr lang="en-US" altLang="en-US" sz="2000" baseline="-25000" dirty="0" smtClean="0"/>
              <a:t>2</a:t>
            </a:r>
            <a:r>
              <a:rPr lang="en-US" altLang="en-US" sz="2000" dirty="0" smtClean="0"/>
              <a:t>, CH</a:t>
            </a:r>
            <a:r>
              <a:rPr lang="en-US" altLang="en-US" sz="2000" baseline="-25000" dirty="0" smtClean="0"/>
              <a:t>4</a:t>
            </a:r>
            <a:r>
              <a:rPr lang="en-US" altLang="en-US" sz="2000" dirty="0" smtClean="0"/>
              <a:t>, H</a:t>
            </a:r>
            <a:r>
              <a:rPr lang="en-US" altLang="en-US" sz="2000" baseline="-25000" dirty="0" smtClean="0"/>
              <a:t>2</a:t>
            </a:r>
            <a:r>
              <a:rPr lang="en-US" altLang="en-US" sz="2000" dirty="0" smtClean="0"/>
              <a:t>0, </a:t>
            </a:r>
            <a:r>
              <a:rPr lang="en-US" altLang="en-US" sz="2000" i="1" dirty="0" smtClean="0"/>
              <a:t>etc</a:t>
            </a:r>
            <a:r>
              <a:rPr lang="en-US" altLang="en-US" sz="2000" dirty="0" smtClean="0"/>
              <a:t>.</a:t>
            </a:r>
          </a:p>
          <a:p>
            <a:pPr lvl="2" eaLnBrk="1" hangingPunct="1"/>
            <a:r>
              <a:rPr lang="en-US" altLang="en-US" sz="2000" dirty="0" smtClean="0"/>
              <a:t> Increases energy of gases </a:t>
            </a:r>
            <a:r>
              <a:rPr lang="en-US" altLang="en-US" sz="2000" dirty="0" smtClean="0">
                <a:sym typeface="Symbol" pitchFamily="18" charset="2"/>
              </a:rPr>
              <a:t> increases temperature</a:t>
            </a:r>
          </a:p>
          <a:p>
            <a:pPr lvl="2" eaLnBrk="1" hangingPunct="1"/>
            <a:endParaRPr lang="en-US" altLang="en-US" sz="2000" dirty="0" smtClean="0"/>
          </a:p>
          <a:p>
            <a:pPr lvl="1" eaLnBrk="1" hangingPunct="1"/>
            <a:endParaRPr lang="en-US" altLang="en-US" sz="2400" dirty="0" smtClean="0"/>
          </a:p>
        </p:txBody>
      </p:sp>
      <p:pic>
        <p:nvPicPr>
          <p:cNvPr id="12292" name="Picture 4" descr="04_01"/>
          <p:cNvPicPr>
            <a:picLocks noChangeAspect="1" noChangeArrowheads="1"/>
          </p:cNvPicPr>
          <p:nvPr/>
        </p:nvPicPr>
        <p:blipFill>
          <a:blip r:embed="rId2">
            <a:extLst>
              <a:ext uri="{28A0092B-C50C-407E-A947-70E740481C1C}">
                <a14:useLocalDpi xmlns:a14="http://schemas.microsoft.com/office/drawing/2010/main" val="0"/>
              </a:ext>
            </a:extLst>
          </a:blip>
          <a:srcRect b="7832"/>
          <a:stretch>
            <a:fillRect/>
          </a:stretch>
        </p:blipFill>
        <p:spPr bwMode="auto">
          <a:xfrm>
            <a:off x="169863" y="2938463"/>
            <a:ext cx="5913437" cy="377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Oval 5"/>
          <p:cNvSpPr>
            <a:spLocks noChangeArrowheads="1"/>
          </p:cNvSpPr>
          <p:nvPr/>
        </p:nvSpPr>
        <p:spPr bwMode="auto">
          <a:xfrm>
            <a:off x="4206875" y="4289425"/>
            <a:ext cx="1435100" cy="831850"/>
          </a:xfrm>
          <a:prstGeom prst="ellipse">
            <a:avLst/>
          </a:prstGeom>
          <a:noFill/>
          <a:ln w="31750">
            <a:solidFill>
              <a:schemeClr val="tx1"/>
            </a:solidFill>
            <a:round/>
            <a:headEnd/>
            <a:tailEnd/>
          </a:ln>
          <a:effectLst>
            <a:outerShdw dist="25401" dir="2700000" algn="ctr" rotWithShape="0">
              <a:srgbClr val="FFFF00"/>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96" charset="0"/>
              </a:defRPr>
            </a:lvl1pPr>
            <a:lvl2pPr marL="742950" indent="-285750" eaLnBrk="0" hangingPunct="0">
              <a:spcBef>
                <a:spcPct val="20000"/>
              </a:spcBef>
              <a:buFont typeface="Webdings" pitchFamily="18" charset="2"/>
              <a:buChar char="þ"/>
              <a:defRPr sz="2800">
                <a:solidFill>
                  <a:srgbClr val="FFFF00"/>
                </a:solidFill>
                <a:latin typeface="Comic Sans MS" pitchFamily="96" charset="0"/>
              </a:defRPr>
            </a:lvl2pPr>
            <a:lvl3pPr marL="1143000" indent="-228600" eaLnBrk="0" hangingPunct="0">
              <a:spcBef>
                <a:spcPct val="20000"/>
              </a:spcBef>
              <a:buFont typeface="Webdings" pitchFamily="18" charset="2"/>
              <a:buChar char="ý"/>
              <a:defRPr sz="2400">
                <a:solidFill>
                  <a:srgbClr val="FFFF00"/>
                </a:solidFill>
                <a:latin typeface="Comic Sans MS" pitchFamily="96" charset="0"/>
              </a:defRPr>
            </a:lvl3pPr>
            <a:lvl4pPr marL="1600200" indent="-228600" eaLnBrk="0" hangingPunct="0">
              <a:spcBef>
                <a:spcPct val="20000"/>
              </a:spcBef>
              <a:buFont typeface="Webdings" pitchFamily="18" charset="2"/>
              <a:buChar char="Ö"/>
              <a:defRPr sz="2000">
                <a:solidFill>
                  <a:srgbClr val="FFFF00"/>
                </a:solidFill>
                <a:latin typeface="Comic Sans MS" pitchFamily="96" charset="0"/>
              </a:defRPr>
            </a:lvl4pPr>
            <a:lvl5pPr marL="2057400" indent="-228600" eaLnBrk="0" hangingPunct="0">
              <a:spcBef>
                <a:spcPct val="20000"/>
              </a:spcBef>
              <a:buFont typeface="Webdings" pitchFamily="18" charset="2"/>
              <a:buChar char="×"/>
              <a:defRPr sz="2000">
                <a:solidFill>
                  <a:srgbClr val="FFFF00"/>
                </a:solidFill>
                <a:latin typeface="Comic Sans MS" pitchFamily="9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9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9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9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96" charset="0"/>
              </a:defRPr>
            </a:lvl9pPr>
          </a:lstStyle>
          <a:p>
            <a:pPr eaLnBrk="1" hangingPunct="1">
              <a:spcBef>
                <a:spcPct val="0"/>
              </a:spcBef>
              <a:buFontTx/>
              <a:buNone/>
            </a:pPr>
            <a:endParaRPr lang="en-US" altLang="en-US" sz="1800">
              <a:solidFill>
                <a:srgbClr val="000000"/>
              </a:solidFill>
              <a:latin typeface="Arial" charset="0"/>
            </a:endParaRPr>
          </a:p>
        </p:txBody>
      </p:sp>
      <p:sp>
        <p:nvSpPr>
          <p:cNvPr id="9222" name="Text Box 6"/>
          <p:cNvSpPr txBox="1">
            <a:spLocks noChangeArrowheads="1"/>
          </p:cNvSpPr>
          <p:nvPr/>
        </p:nvSpPr>
        <p:spPr bwMode="auto">
          <a:xfrm>
            <a:off x="6135688" y="3925888"/>
            <a:ext cx="2647950" cy="1373187"/>
          </a:xfrm>
          <a:prstGeom prst="rect">
            <a:avLst/>
          </a:prstGeom>
          <a:noFill/>
          <a:ln w="9525">
            <a:noFill/>
            <a:miter lim="800000"/>
            <a:headEnd/>
            <a:tailEnd/>
          </a:ln>
          <a:effectLst>
            <a:outerShdw dist="25400" dir="2700000" algn="ctr" rotWithShape="0">
              <a:schemeClr val="tx1"/>
            </a:outerShdw>
          </a:effectLst>
        </p:spPr>
        <p:txBody>
          <a:bodyPr>
            <a:spAutoFit/>
          </a:bodyPr>
          <a:lstStyle/>
          <a:p>
            <a:pPr algn="ctr">
              <a:spcBef>
                <a:spcPct val="50000"/>
              </a:spcBef>
              <a:defRPr/>
            </a:pPr>
            <a:r>
              <a:rPr lang="en-US" sz="2800" dirty="0">
                <a:solidFill>
                  <a:srgbClr val="FFFF00"/>
                </a:solidFill>
                <a:latin typeface="Comic Sans MS"/>
              </a:rPr>
              <a:t>IR absorbed by atmosphere heats air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wheel(1)">
                                      <p:cBhvr>
                                        <p:cTn id="7" dur="500"/>
                                        <p:tgtEl>
                                          <p:spTgt spid="9221"/>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92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Institute of Physics</a:t>
            </a:r>
            <a:endParaRPr lang="en-US" baseline="-25000" dirty="0"/>
          </a:p>
        </p:txBody>
      </p:sp>
      <p:sp>
        <p:nvSpPr>
          <p:cNvPr id="3" name="Content Placeholder 2"/>
          <p:cNvSpPr>
            <a:spLocks noGrp="1"/>
          </p:cNvSpPr>
          <p:nvPr>
            <p:ph idx="1"/>
          </p:nvPr>
        </p:nvSpPr>
        <p:spPr/>
        <p:txBody>
          <a:bodyPr/>
          <a:lstStyle/>
          <a:p>
            <a:r>
              <a:rPr lang="en-US" dirty="0" smtClean="0"/>
              <a:t> Discovery of Greenhouse Warming</a:t>
            </a:r>
          </a:p>
          <a:p>
            <a:pPr lvl="1"/>
            <a:r>
              <a:rPr lang="en-US" dirty="0"/>
              <a:t> </a:t>
            </a:r>
            <a:r>
              <a:rPr lang="en-US" dirty="0" smtClean="0"/>
              <a:t>1950’s (Cold </a:t>
            </a:r>
            <a:r>
              <a:rPr lang="en-US" dirty="0" err="1" smtClean="0"/>
              <a:t>Wa</a:t>
            </a:r>
            <a:r>
              <a:rPr lang="en-US" dirty="0" smtClean="0"/>
              <a:t>)</a:t>
            </a:r>
          </a:p>
          <a:p>
            <a:pPr lvl="2"/>
            <a:r>
              <a:rPr lang="en-US" dirty="0"/>
              <a:t> </a:t>
            </a:r>
            <a:r>
              <a:rPr lang="en-US" dirty="0" smtClean="0"/>
              <a:t>Military and government agencies funded studies into weather and geophysics for security &amp; prestige</a:t>
            </a:r>
          </a:p>
          <a:p>
            <a:pPr lvl="2"/>
            <a:r>
              <a:rPr lang="en-US" dirty="0"/>
              <a:t> </a:t>
            </a:r>
            <a:r>
              <a:rPr lang="en-US" dirty="0" smtClean="0"/>
              <a:t>The Scientific Debate</a:t>
            </a:r>
          </a:p>
          <a:p>
            <a:pPr lvl="3"/>
            <a:r>
              <a:rPr lang="en-US" dirty="0" smtClean="0"/>
              <a:t> Water (oceans) absorb CO</a:t>
            </a:r>
            <a:r>
              <a:rPr lang="en-US" baseline="-25000" dirty="0" smtClean="0"/>
              <a:t>2</a:t>
            </a:r>
          </a:p>
          <a:p>
            <a:pPr lvl="3"/>
            <a:r>
              <a:rPr lang="en-US" dirty="0"/>
              <a:t> </a:t>
            </a:r>
            <a:r>
              <a:rPr lang="en-US" dirty="0" smtClean="0"/>
              <a:t>Would human-produced CO</a:t>
            </a:r>
            <a:r>
              <a:rPr lang="en-US" baseline="-25000" dirty="0" smtClean="0"/>
              <a:t>2</a:t>
            </a:r>
            <a:r>
              <a:rPr lang="en-US" dirty="0" smtClean="0"/>
              <a:t> all be absorbed by oceans?</a:t>
            </a:r>
          </a:p>
          <a:p>
            <a:pPr lvl="2"/>
            <a:r>
              <a:rPr lang="en-US" dirty="0"/>
              <a:t> </a:t>
            </a:r>
            <a:r>
              <a:rPr lang="en-US" dirty="0" smtClean="0"/>
              <a:t>International Geophysical Year: 7/1957-12/1958</a:t>
            </a:r>
          </a:p>
          <a:p>
            <a:pPr lvl="3"/>
            <a:r>
              <a:rPr lang="en-US" dirty="0" smtClean="0"/>
              <a:t> Charles Keeling funded to monitor CO</a:t>
            </a:r>
            <a:r>
              <a:rPr lang="en-US" baseline="-25000" dirty="0" smtClean="0"/>
              <a:t>2</a:t>
            </a:r>
            <a:r>
              <a:rPr lang="en-US" dirty="0" smtClean="0"/>
              <a:t> </a:t>
            </a:r>
          </a:p>
          <a:p>
            <a:pPr lvl="3"/>
            <a:r>
              <a:rPr lang="en-US" dirty="0" smtClean="0"/>
              <a:t> Sensor on Mauna Loa</a:t>
            </a:r>
          </a:p>
        </p:txBody>
      </p:sp>
      <p:sp>
        <p:nvSpPr>
          <p:cNvPr id="4" name="TextBox 3"/>
          <p:cNvSpPr txBox="1"/>
          <p:nvPr/>
        </p:nvSpPr>
        <p:spPr>
          <a:xfrm>
            <a:off x="0" y="6211614"/>
            <a:ext cx="9144000" cy="553998"/>
          </a:xfrm>
          <a:prstGeom prst="rect">
            <a:avLst/>
          </a:prstGeom>
          <a:noFill/>
        </p:spPr>
        <p:txBody>
          <a:bodyPr wrap="square" rtlCol="0">
            <a:spAutoFit/>
          </a:bodyPr>
          <a:lstStyle/>
          <a:p>
            <a:pPr algn="ctr"/>
            <a:r>
              <a:rPr lang="en-US" sz="3000" dirty="0" smtClean="0">
                <a:effectLst>
                  <a:outerShdw dist="50800" dir="2700000" algn="ctr" rotWithShape="0">
                    <a:srgbClr val="FFFF00"/>
                  </a:outerShdw>
                </a:effectLst>
                <a:latin typeface="+mn-lt"/>
              </a:rPr>
              <a:t>https://history.aip.org/climate/summary.htm</a:t>
            </a:r>
            <a:endParaRPr lang="en-US" sz="3000" dirty="0">
              <a:effectLst>
                <a:outerShdw dist="50800" dir="2700000" algn="ctr" rotWithShape="0">
                  <a:srgbClr val="FFFF00"/>
                </a:outerShdw>
              </a:effectLst>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2358" y="4437994"/>
            <a:ext cx="2066925" cy="2057400"/>
          </a:xfrm>
          <a:prstGeom prst="rect">
            <a:avLst/>
          </a:prstGeom>
        </p:spPr>
      </p:pic>
    </p:spTree>
    <p:extLst>
      <p:ext uri="{BB962C8B-B14F-4D97-AF65-F5344CB8AC3E}">
        <p14:creationId xmlns:p14="http://schemas.microsoft.com/office/powerpoint/2010/main" val="32790013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s://upload.wikimedia.org/wikipedia/commons/thumb/c/c5/Mauna_Loa_CO2_monthly_mean_concentration.svg/768px-Mauna_Loa_CO2_monthly_mean_concentration.svg.png"/>
          <p:cNvPicPr>
            <a:picLocks noChangeAspect="1" noChangeArrowheads="1"/>
          </p:cNvPicPr>
          <p:nvPr/>
        </p:nvPicPr>
        <p:blipFill rotWithShape="1">
          <a:blip r:embed="rId2">
            <a:extLst>
              <a:ext uri="{28A0092B-C50C-407E-A947-70E740481C1C}">
                <a14:useLocalDpi xmlns:a14="http://schemas.microsoft.com/office/drawing/2010/main" val="0"/>
              </a:ext>
            </a:extLst>
          </a:blip>
          <a:srcRect b="4827"/>
          <a:stretch/>
        </p:blipFill>
        <p:spPr bwMode="auto">
          <a:xfrm>
            <a:off x="1024759" y="0"/>
            <a:ext cx="720587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076496" y="4272456"/>
            <a:ext cx="2869324" cy="1446550"/>
          </a:xfrm>
          <a:prstGeom prst="rect">
            <a:avLst/>
          </a:prstGeom>
          <a:noFill/>
        </p:spPr>
        <p:txBody>
          <a:bodyPr wrap="square" rtlCol="0">
            <a:spAutoFit/>
          </a:bodyPr>
          <a:lstStyle/>
          <a:p>
            <a:pPr algn="ctr"/>
            <a:r>
              <a:rPr lang="en-US" sz="4400" dirty="0" smtClean="0">
                <a:effectLst>
                  <a:outerShdw dist="50800" dir="2700000" algn="ctr" rotWithShape="0">
                    <a:srgbClr val="FFFF00"/>
                  </a:outerShdw>
                </a:effectLst>
                <a:latin typeface="+mn-lt"/>
              </a:rPr>
              <a:t>Keeling Curve</a:t>
            </a:r>
            <a:endParaRPr lang="en-US" sz="4400" dirty="0">
              <a:effectLst>
                <a:outerShdw dist="50800" dir="2700000" algn="ctr" rotWithShape="0">
                  <a:srgbClr val="FFFF00"/>
                </a:outerShdw>
              </a:effectLst>
              <a:latin typeface="+mn-lt"/>
            </a:endParaRPr>
          </a:p>
        </p:txBody>
      </p:sp>
      <p:sp>
        <p:nvSpPr>
          <p:cNvPr id="7" name="TextBox 6"/>
          <p:cNvSpPr txBox="1"/>
          <p:nvPr/>
        </p:nvSpPr>
        <p:spPr>
          <a:xfrm>
            <a:off x="735724" y="6395546"/>
            <a:ext cx="2133601" cy="584775"/>
          </a:xfrm>
          <a:prstGeom prst="rect">
            <a:avLst/>
          </a:prstGeom>
          <a:noFill/>
        </p:spPr>
        <p:txBody>
          <a:bodyPr wrap="square" rtlCol="0">
            <a:spAutoFit/>
          </a:bodyPr>
          <a:lstStyle/>
          <a:p>
            <a:pPr algn="ctr"/>
            <a:r>
              <a:rPr lang="en-US" sz="3200" dirty="0" smtClean="0">
                <a:effectLst>
                  <a:outerShdw dist="50800" dir="2700000" algn="ctr" rotWithShape="0">
                    <a:srgbClr val="FFFF00"/>
                  </a:outerShdw>
                </a:effectLst>
                <a:latin typeface="+mn-lt"/>
              </a:rPr>
              <a:t>1958</a:t>
            </a:r>
            <a:endParaRPr lang="en-US" sz="3200" dirty="0">
              <a:effectLst>
                <a:outerShdw dist="50800" dir="2700000" algn="ctr" rotWithShape="0">
                  <a:srgbClr val="FFFF00"/>
                </a:outerShdw>
              </a:effectLst>
              <a:latin typeface="+mn-lt"/>
            </a:endParaRPr>
          </a:p>
        </p:txBody>
      </p:sp>
      <p:sp>
        <p:nvSpPr>
          <p:cNvPr id="8" name="TextBox 7"/>
          <p:cNvSpPr txBox="1"/>
          <p:nvPr/>
        </p:nvSpPr>
        <p:spPr>
          <a:xfrm>
            <a:off x="6800203" y="6437588"/>
            <a:ext cx="2133601" cy="584775"/>
          </a:xfrm>
          <a:prstGeom prst="rect">
            <a:avLst/>
          </a:prstGeom>
          <a:noFill/>
        </p:spPr>
        <p:txBody>
          <a:bodyPr wrap="square" rtlCol="0">
            <a:spAutoFit/>
          </a:bodyPr>
          <a:lstStyle/>
          <a:p>
            <a:pPr algn="ctr"/>
            <a:r>
              <a:rPr lang="en-US" sz="3200" dirty="0" smtClean="0">
                <a:effectLst>
                  <a:outerShdw dist="50800" dir="2700000" algn="ctr" rotWithShape="0">
                    <a:srgbClr val="FFFF00"/>
                  </a:outerShdw>
                </a:effectLst>
                <a:latin typeface="+mn-lt"/>
              </a:rPr>
              <a:t>2018</a:t>
            </a:r>
            <a:endParaRPr lang="en-US" sz="3200" dirty="0">
              <a:effectLst>
                <a:outerShdw dist="50800" dir="2700000" algn="ctr" rotWithShape="0">
                  <a:srgbClr val="FFFF00"/>
                </a:outerShdw>
              </a:effectLst>
              <a:latin typeface="+mn-lt"/>
            </a:endParaRPr>
          </a:p>
        </p:txBody>
      </p:sp>
      <p:sp>
        <p:nvSpPr>
          <p:cNvPr id="9" name="TextBox 8"/>
          <p:cNvSpPr txBox="1"/>
          <p:nvPr/>
        </p:nvSpPr>
        <p:spPr>
          <a:xfrm>
            <a:off x="0" y="5775435"/>
            <a:ext cx="2133601" cy="584775"/>
          </a:xfrm>
          <a:prstGeom prst="rect">
            <a:avLst/>
          </a:prstGeom>
          <a:noFill/>
        </p:spPr>
        <p:txBody>
          <a:bodyPr wrap="square" rtlCol="0">
            <a:spAutoFit/>
          </a:bodyPr>
          <a:lstStyle/>
          <a:p>
            <a:r>
              <a:rPr lang="en-US" sz="3200" dirty="0" smtClean="0">
                <a:effectLst>
                  <a:outerShdw dist="50800" dir="2700000" algn="ctr" rotWithShape="0">
                    <a:srgbClr val="FFFF00"/>
                  </a:outerShdw>
                </a:effectLst>
                <a:latin typeface="+mn-lt"/>
              </a:rPr>
              <a:t>316 ppm</a:t>
            </a:r>
            <a:endParaRPr lang="en-US" sz="3200" dirty="0">
              <a:effectLst>
                <a:outerShdw dist="50800" dir="2700000" algn="ctr" rotWithShape="0">
                  <a:srgbClr val="FFFF00"/>
                </a:outerShdw>
              </a:effectLst>
              <a:latin typeface="+mn-lt"/>
            </a:endParaRPr>
          </a:p>
        </p:txBody>
      </p:sp>
      <p:sp>
        <p:nvSpPr>
          <p:cNvPr id="10" name="TextBox 9"/>
          <p:cNvSpPr txBox="1"/>
          <p:nvPr/>
        </p:nvSpPr>
        <p:spPr>
          <a:xfrm>
            <a:off x="0" y="551793"/>
            <a:ext cx="2133601" cy="584775"/>
          </a:xfrm>
          <a:prstGeom prst="rect">
            <a:avLst/>
          </a:prstGeom>
          <a:noFill/>
        </p:spPr>
        <p:txBody>
          <a:bodyPr wrap="square" rtlCol="0">
            <a:spAutoFit/>
          </a:bodyPr>
          <a:lstStyle/>
          <a:p>
            <a:r>
              <a:rPr lang="en-US" sz="3200" dirty="0" smtClean="0">
                <a:solidFill>
                  <a:srgbClr val="FFFF00"/>
                </a:solidFill>
                <a:effectLst>
                  <a:outerShdw dist="50800" dir="2700000" algn="ctr" rotWithShape="0">
                    <a:schemeClr val="tx1"/>
                  </a:outerShdw>
                </a:effectLst>
                <a:latin typeface="+mn-lt"/>
              </a:rPr>
              <a:t>411 ppm</a:t>
            </a:r>
            <a:endParaRPr lang="en-US" sz="3200" dirty="0">
              <a:solidFill>
                <a:srgbClr val="FFFF00"/>
              </a:solidFill>
              <a:effectLst>
                <a:outerShdw dist="50800" dir="2700000" algn="ctr" rotWithShape="0">
                  <a:schemeClr val="tx1"/>
                </a:outerShdw>
              </a:effectLst>
              <a:latin typeface="+mn-lt"/>
            </a:endParaRPr>
          </a:p>
        </p:txBody>
      </p:sp>
      <p:sp>
        <p:nvSpPr>
          <p:cNvPr id="11" name="TextBox 10"/>
          <p:cNvSpPr txBox="1"/>
          <p:nvPr/>
        </p:nvSpPr>
        <p:spPr>
          <a:xfrm>
            <a:off x="3620814" y="945933"/>
            <a:ext cx="2133601" cy="523220"/>
          </a:xfrm>
          <a:prstGeom prst="rect">
            <a:avLst/>
          </a:prstGeom>
          <a:noFill/>
        </p:spPr>
        <p:txBody>
          <a:bodyPr wrap="square" rtlCol="0">
            <a:spAutoFit/>
          </a:bodyPr>
          <a:lstStyle/>
          <a:p>
            <a:r>
              <a:rPr lang="en-US" sz="2800" dirty="0" smtClean="0">
                <a:effectLst>
                  <a:outerShdw dist="50800" dir="2700000" algn="ctr" rotWithShape="0">
                    <a:srgbClr val="FFFF00"/>
                  </a:outerShdw>
                </a:effectLst>
                <a:latin typeface="+mn-lt"/>
              </a:rPr>
              <a:t>April</a:t>
            </a:r>
            <a:endParaRPr lang="en-US" sz="2800" dirty="0">
              <a:effectLst>
                <a:outerShdw dist="50800" dir="2700000" algn="ctr" rotWithShape="0">
                  <a:srgbClr val="FFFF00"/>
                </a:outerShdw>
              </a:effectLst>
              <a:latin typeface="+mn-lt"/>
            </a:endParaRPr>
          </a:p>
        </p:txBody>
      </p:sp>
      <p:sp>
        <p:nvSpPr>
          <p:cNvPr id="12" name="TextBox 11"/>
          <p:cNvSpPr txBox="1"/>
          <p:nvPr/>
        </p:nvSpPr>
        <p:spPr>
          <a:xfrm>
            <a:off x="2228193" y="2706415"/>
            <a:ext cx="2133601" cy="523220"/>
          </a:xfrm>
          <a:prstGeom prst="rect">
            <a:avLst/>
          </a:prstGeom>
          <a:noFill/>
        </p:spPr>
        <p:txBody>
          <a:bodyPr wrap="square" rtlCol="0">
            <a:spAutoFit/>
          </a:bodyPr>
          <a:lstStyle/>
          <a:p>
            <a:pPr algn="r"/>
            <a:r>
              <a:rPr lang="en-US" sz="2800" dirty="0" smtClean="0">
                <a:effectLst>
                  <a:outerShdw dist="50800" dir="2700000" algn="ctr" rotWithShape="0">
                    <a:srgbClr val="FFFF00"/>
                  </a:outerShdw>
                </a:effectLst>
                <a:latin typeface="+mn-lt"/>
              </a:rPr>
              <a:t>Sept.</a:t>
            </a:r>
            <a:endParaRPr lang="en-US" sz="2800" dirty="0">
              <a:effectLst>
                <a:outerShdw dist="50800" dir="2700000" algn="ctr" rotWithShape="0">
                  <a:srgbClr val="FFFF00"/>
                </a:outerShdw>
              </a:effectLst>
              <a:latin typeface="+mn-lt"/>
            </a:endParaRPr>
          </a:p>
        </p:txBody>
      </p:sp>
    </p:spTree>
    <p:extLst>
      <p:ext uri="{BB962C8B-B14F-4D97-AF65-F5344CB8AC3E}">
        <p14:creationId xmlns:p14="http://schemas.microsoft.com/office/powerpoint/2010/main" val="342693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2"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Climate History</a:t>
            </a:r>
            <a:endParaRPr lang="en-US" dirty="0"/>
          </a:p>
        </p:txBody>
      </p:sp>
      <p:sp>
        <p:nvSpPr>
          <p:cNvPr id="3" name="Content Placeholder 2"/>
          <p:cNvSpPr>
            <a:spLocks noGrp="1"/>
          </p:cNvSpPr>
          <p:nvPr>
            <p:ph idx="1"/>
          </p:nvPr>
        </p:nvSpPr>
        <p:spPr/>
        <p:txBody>
          <a:bodyPr/>
          <a:lstStyle/>
          <a:p>
            <a:r>
              <a:rPr lang="en-US" dirty="0" smtClean="0"/>
              <a:t> Tree Rings go back ~ 1,000 years</a:t>
            </a:r>
          </a:p>
          <a:p>
            <a:r>
              <a:rPr lang="en-US" dirty="0"/>
              <a:t> </a:t>
            </a:r>
            <a:r>
              <a:rPr lang="en-US" dirty="0" smtClean="0"/>
              <a:t>Glacial deposits indicate climate changes</a:t>
            </a:r>
          </a:p>
          <a:p>
            <a:r>
              <a:rPr lang="en-US" dirty="0"/>
              <a:t> </a:t>
            </a:r>
            <a:r>
              <a:rPr lang="en-US" dirty="0" smtClean="0"/>
              <a:t>Need long time-scale records of climate</a:t>
            </a:r>
          </a:p>
          <a:p>
            <a:pPr lvl="1"/>
            <a:r>
              <a:rPr lang="en-US" dirty="0"/>
              <a:t> </a:t>
            </a:r>
            <a:r>
              <a:rPr lang="en-US" dirty="0" smtClean="0"/>
              <a:t>Ice cores </a:t>
            </a:r>
          </a:p>
          <a:p>
            <a:pPr lvl="2"/>
            <a:r>
              <a:rPr lang="en-US" dirty="0"/>
              <a:t> </a:t>
            </a:r>
            <a:r>
              <a:rPr lang="en-US" dirty="0" smtClean="0"/>
              <a:t>Antarctica (</a:t>
            </a:r>
            <a:r>
              <a:rPr lang="en-US" dirty="0" err="1" smtClean="0"/>
              <a:t>Vostok</a:t>
            </a:r>
            <a:r>
              <a:rPr lang="en-US" dirty="0" smtClean="0"/>
              <a:t>)</a:t>
            </a:r>
          </a:p>
          <a:p>
            <a:pPr lvl="2"/>
            <a:r>
              <a:rPr lang="en-US" dirty="0"/>
              <a:t> </a:t>
            </a:r>
            <a:r>
              <a:rPr lang="en-US" dirty="0" smtClean="0"/>
              <a:t>Greenland (GISP)</a:t>
            </a:r>
          </a:p>
          <a:p>
            <a:pPr lvl="2"/>
            <a:r>
              <a:rPr lang="en-US" dirty="0"/>
              <a:t> </a:t>
            </a:r>
            <a:r>
              <a:rPr lang="en-US" dirty="0" smtClean="0"/>
              <a:t>Mountain glaciers</a:t>
            </a:r>
          </a:p>
          <a:p>
            <a:pPr lvl="1"/>
            <a:r>
              <a:rPr lang="en-US" dirty="0"/>
              <a:t> </a:t>
            </a:r>
            <a:r>
              <a:rPr lang="en-US" dirty="0" smtClean="0"/>
              <a:t>Deep Sea sediments</a:t>
            </a:r>
          </a:p>
        </p:txBody>
      </p:sp>
    </p:spTree>
    <p:extLst>
      <p:ext uri="{BB962C8B-B14F-4D97-AF65-F5344CB8AC3E}">
        <p14:creationId xmlns:p14="http://schemas.microsoft.com/office/powerpoint/2010/main" val="31863523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Laudato</a:t>
            </a:r>
            <a:r>
              <a:rPr lang="en-US" dirty="0" smtClean="0"/>
              <a:t> Si’</a:t>
            </a:r>
            <a:endParaRPr lang="en-US" dirty="0"/>
          </a:p>
        </p:txBody>
      </p:sp>
      <p:sp>
        <p:nvSpPr>
          <p:cNvPr id="3" name="Content Placeholder 2"/>
          <p:cNvSpPr>
            <a:spLocks noGrp="1"/>
          </p:cNvSpPr>
          <p:nvPr>
            <p:ph idx="1"/>
          </p:nvPr>
        </p:nvSpPr>
        <p:spPr/>
        <p:txBody>
          <a:bodyPr/>
          <a:lstStyle/>
          <a:p>
            <a:pPr marL="0" indent="0">
              <a:buNone/>
            </a:pPr>
            <a:r>
              <a:rPr lang="en-US" dirty="0" smtClean="0"/>
              <a:t>“A very solid scientific consensus indicates that we are presently witnessing a disturbing warming of the climatic system.  In recent decades this warming has been accompanied b a constant rise in the sea level and, it would appear, by an increase of extreme weather events, even if a scientifically determinable cause cannot be assigned to each phenomenon.” (23)  </a:t>
            </a:r>
            <a:endParaRPr lang="en-US" dirty="0"/>
          </a:p>
        </p:txBody>
      </p:sp>
    </p:spTree>
    <p:extLst>
      <p:ext uri="{BB962C8B-B14F-4D97-AF65-F5344CB8AC3E}">
        <p14:creationId xmlns:p14="http://schemas.microsoft.com/office/powerpoint/2010/main" val="22803629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title"/>
          </p:nvPr>
        </p:nvSpPr>
        <p:spPr>
          <a:xfrm>
            <a:off x="0" y="0"/>
            <a:ext cx="9144000" cy="731838"/>
          </a:xfrm>
        </p:spPr>
        <p:txBody>
          <a:bodyPr/>
          <a:lstStyle/>
          <a:p>
            <a:r>
              <a:rPr lang="en-US" altLang="en-US" sz="3400" smtClean="0"/>
              <a:t>Isotope Evidence: Ice Cores</a:t>
            </a:r>
          </a:p>
        </p:txBody>
      </p:sp>
      <p:sp>
        <p:nvSpPr>
          <p:cNvPr id="15363" name="Rectangle 4"/>
          <p:cNvSpPr>
            <a:spLocks noGrp="1" noChangeArrowheads="1"/>
          </p:cNvSpPr>
          <p:nvPr>
            <p:ph type="body" idx="1"/>
          </p:nvPr>
        </p:nvSpPr>
        <p:spPr>
          <a:xfrm>
            <a:off x="377825" y="901700"/>
            <a:ext cx="8405813" cy="3589338"/>
          </a:xfrm>
        </p:spPr>
        <p:txBody>
          <a:bodyPr/>
          <a:lstStyle/>
          <a:p>
            <a:r>
              <a:rPr lang="en-US" altLang="en-US" sz="2800" smtClean="0"/>
              <a:t> Vostok, Antarctica &amp; Greenland Ice Cores</a:t>
            </a:r>
          </a:p>
        </p:txBody>
      </p:sp>
      <p:pic>
        <p:nvPicPr>
          <p:cNvPr id="15364" name="Picture 19" descr="GISP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100" y="3063875"/>
            <a:ext cx="2346325"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0" descr="vostokmp"/>
          <p:cNvPicPr>
            <a:picLocks noChangeAspect="1" noChangeArrowheads="1"/>
          </p:cNvPicPr>
          <p:nvPr/>
        </p:nvPicPr>
        <p:blipFill>
          <a:blip r:embed="rId3">
            <a:extLst>
              <a:ext uri="{28A0092B-C50C-407E-A947-70E740481C1C}">
                <a14:useLocalDpi xmlns:a14="http://schemas.microsoft.com/office/drawing/2010/main" val="0"/>
              </a:ext>
            </a:extLst>
          </a:blip>
          <a:srcRect l="26962" r="26962" b="27542"/>
          <a:stretch>
            <a:fillRect/>
          </a:stretch>
        </p:blipFill>
        <p:spPr bwMode="auto">
          <a:xfrm>
            <a:off x="1871663" y="3270250"/>
            <a:ext cx="2151062"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1" descr="IceCoreLayers"/>
          <p:cNvPicPr>
            <a:picLocks noChangeAspect="1" noChangeArrowheads="1"/>
          </p:cNvPicPr>
          <p:nvPr/>
        </p:nvPicPr>
        <p:blipFill>
          <a:blip r:embed="rId4">
            <a:extLst>
              <a:ext uri="{28A0092B-C50C-407E-A947-70E740481C1C}">
                <a14:useLocalDpi xmlns:a14="http://schemas.microsoft.com/office/drawing/2010/main" val="0"/>
              </a:ext>
            </a:extLst>
          </a:blip>
          <a:srcRect l="1996" t="6631" r="6467" b="36420"/>
          <a:stretch>
            <a:fillRect/>
          </a:stretch>
        </p:blipFill>
        <p:spPr bwMode="auto">
          <a:xfrm>
            <a:off x="739775" y="1406525"/>
            <a:ext cx="406717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22"/>
          <p:cNvSpPr txBox="1">
            <a:spLocks noChangeArrowheads="1"/>
          </p:cNvSpPr>
          <p:nvPr/>
        </p:nvSpPr>
        <p:spPr bwMode="auto">
          <a:xfrm>
            <a:off x="4322763" y="1657350"/>
            <a:ext cx="4243387" cy="11874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400"/>
              <a:t>Greenland Ice Core                 Summers indicated by arrows.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smtClean="0"/>
              <a:t>Past Climates</a:t>
            </a:r>
          </a:p>
        </p:txBody>
      </p:sp>
      <p:sp>
        <p:nvSpPr>
          <p:cNvPr id="16387" name="Rectangle 3"/>
          <p:cNvSpPr>
            <a:spLocks noGrp="1" noChangeArrowheads="1"/>
          </p:cNvSpPr>
          <p:nvPr>
            <p:ph type="body" idx="1"/>
          </p:nvPr>
        </p:nvSpPr>
        <p:spPr>
          <a:xfrm>
            <a:off x="212725" y="711200"/>
            <a:ext cx="8720138" cy="5257800"/>
          </a:xfrm>
        </p:spPr>
        <p:txBody>
          <a:bodyPr/>
          <a:lstStyle/>
          <a:p>
            <a:r>
              <a:rPr lang="en-US" altLang="en-US" smtClean="0"/>
              <a:t> Vostok, Antarctica &amp; Greenland Ice Cores</a:t>
            </a:r>
          </a:p>
          <a:p>
            <a:pPr lvl="1"/>
            <a:r>
              <a:rPr lang="en-US" altLang="en-US" smtClean="0"/>
              <a:t> Show annual* variations of atmosphere</a:t>
            </a:r>
          </a:p>
          <a:p>
            <a:pPr lvl="2"/>
            <a:r>
              <a:rPr lang="en-US" altLang="en-US" smtClean="0"/>
              <a:t> Bubbles of air contain old atmosphere</a:t>
            </a:r>
          </a:p>
          <a:p>
            <a:pPr lvl="3"/>
            <a:r>
              <a:rPr lang="en-US" altLang="en-US" smtClean="0"/>
              <a:t> Variations in CO</a:t>
            </a:r>
            <a:r>
              <a:rPr lang="en-US" altLang="en-US" baseline="-25000" smtClean="0"/>
              <a:t>2</a:t>
            </a:r>
            <a:r>
              <a:rPr lang="en-US" altLang="en-US" smtClean="0"/>
              <a:t>, CH</a:t>
            </a:r>
            <a:r>
              <a:rPr lang="en-US" altLang="en-US" baseline="-25000" smtClean="0"/>
              <a:t>4</a:t>
            </a:r>
            <a:r>
              <a:rPr lang="en-US" altLang="en-US" smtClean="0"/>
              <a:t> Give </a:t>
            </a:r>
          </a:p>
          <a:p>
            <a:pPr lvl="4"/>
            <a:r>
              <a:rPr lang="en-US" altLang="en-US" smtClean="0"/>
              <a:t>Comparisons to today, </a:t>
            </a:r>
          </a:p>
          <a:p>
            <a:pPr lvl="4"/>
            <a:r>
              <a:rPr lang="en-US" altLang="en-US" smtClean="0"/>
              <a:t>Correlations with temperature</a:t>
            </a:r>
            <a:endParaRPr lang="en-US" altLang="en-US" baseline="-25000" smtClean="0"/>
          </a:p>
          <a:p>
            <a:pPr lvl="2"/>
            <a:r>
              <a:rPr lang="en-US" altLang="en-US" smtClean="0"/>
              <a:t> Ice crystals vary in composition</a:t>
            </a:r>
          </a:p>
          <a:p>
            <a:pPr lvl="3"/>
            <a:r>
              <a:rPr lang="en-US" altLang="en-US" smtClean="0"/>
              <a:t> Different Isotopes of Oxygen, Hydrogen, etc.</a:t>
            </a:r>
          </a:p>
          <a:p>
            <a:pPr lvl="2"/>
            <a:r>
              <a:rPr lang="en-US" altLang="en-US" smtClean="0"/>
              <a:t> Dust</a:t>
            </a:r>
          </a:p>
          <a:p>
            <a:pPr lvl="3"/>
            <a:r>
              <a:rPr lang="en-US" altLang="en-US" smtClean="0"/>
              <a:t> Volcanos, Impacts, Winds, Organic Matter</a:t>
            </a:r>
          </a:p>
        </p:txBody>
      </p:sp>
      <p:sp>
        <p:nvSpPr>
          <p:cNvPr id="16388" name="Text Box 4"/>
          <p:cNvSpPr txBox="1">
            <a:spLocks noChangeArrowheads="1"/>
          </p:cNvSpPr>
          <p:nvPr/>
        </p:nvSpPr>
        <p:spPr bwMode="auto">
          <a:xfrm>
            <a:off x="0" y="6521450"/>
            <a:ext cx="9144000" cy="3698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50000"/>
              </a:spcBef>
              <a:buFontTx/>
              <a:buNone/>
            </a:pPr>
            <a:r>
              <a:rPr lang="en-US" altLang="en-US" sz="1800"/>
              <a:t>*Unclear annual layers </a:t>
            </a:r>
            <a:r>
              <a:rPr lang="en-US" altLang="en-US" sz="1800">
                <a:sym typeface="Symbol" pitchFamily="18" charset="2"/>
              </a:rPr>
              <a:t></a:t>
            </a:r>
            <a:r>
              <a:rPr lang="en-US" altLang="en-US" sz="1800"/>
              <a:t> chronology reconstructed from other annual variables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mtClean="0"/>
              <a:t>Isotopes</a:t>
            </a:r>
          </a:p>
        </p:txBody>
      </p:sp>
      <p:sp>
        <p:nvSpPr>
          <p:cNvPr id="17411" name="Rectangle 3"/>
          <p:cNvSpPr>
            <a:spLocks noGrp="1" noChangeArrowheads="1"/>
          </p:cNvSpPr>
          <p:nvPr>
            <p:ph type="body" idx="1"/>
          </p:nvPr>
        </p:nvSpPr>
        <p:spPr>
          <a:xfrm>
            <a:off x="271463" y="782638"/>
            <a:ext cx="8515350" cy="6075362"/>
          </a:xfrm>
        </p:spPr>
        <p:txBody>
          <a:bodyPr/>
          <a:lstStyle/>
          <a:p>
            <a:r>
              <a:rPr lang="en-US" altLang="en-US" smtClean="0"/>
              <a:t> Number of neutrons in nuclei varies</a:t>
            </a:r>
          </a:p>
          <a:p>
            <a:pPr lvl="1"/>
            <a:r>
              <a:rPr lang="en-US" altLang="en-US" smtClean="0"/>
              <a:t> eg. Oxygen 16 (</a:t>
            </a:r>
            <a:r>
              <a:rPr lang="en-US" altLang="en-US" baseline="30000" smtClean="0"/>
              <a:t>16</a:t>
            </a:r>
            <a:r>
              <a:rPr lang="en-US" altLang="en-US" smtClean="0"/>
              <a:t>O) &amp; 18 (</a:t>
            </a:r>
            <a:r>
              <a:rPr lang="en-US" altLang="en-US" baseline="30000" smtClean="0"/>
              <a:t>18</a:t>
            </a:r>
            <a:r>
              <a:rPr lang="en-US" altLang="en-US" smtClean="0"/>
              <a:t>O) </a:t>
            </a:r>
          </a:p>
          <a:p>
            <a:pPr lvl="1"/>
            <a:endParaRPr lang="en-US" altLang="en-US" smtClean="0"/>
          </a:p>
          <a:p>
            <a:pPr lvl="1"/>
            <a:endParaRPr lang="en-US" altLang="en-US" smtClean="0"/>
          </a:p>
          <a:p>
            <a:pPr lvl="1"/>
            <a:endParaRPr lang="en-US" altLang="en-US" smtClean="0"/>
          </a:p>
          <a:p>
            <a:pPr lvl="1"/>
            <a:endParaRPr lang="en-US" altLang="en-US" smtClean="0"/>
          </a:p>
          <a:p>
            <a:pPr lvl="1"/>
            <a:r>
              <a:rPr lang="en-US" altLang="en-US" smtClean="0"/>
              <a:t> </a:t>
            </a:r>
            <a:r>
              <a:rPr lang="en-US" altLang="en-US" baseline="30000" smtClean="0"/>
              <a:t>18</a:t>
            </a:r>
            <a:r>
              <a:rPr lang="en-US" altLang="en-US" smtClean="0"/>
              <a:t>O heavier than </a:t>
            </a:r>
            <a:r>
              <a:rPr lang="en-US" altLang="en-US" baseline="30000" smtClean="0"/>
              <a:t>16</a:t>
            </a:r>
            <a:r>
              <a:rPr lang="en-US" altLang="en-US" smtClean="0"/>
              <a:t>O </a:t>
            </a:r>
            <a:r>
              <a:rPr lang="en-US" altLang="en-US" smtClean="0">
                <a:sym typeface="Symbol" pitchFamily="18" charset="2"/>
              </a:rPr>
              <a:t></a:t>
            </a:r>
            <a:r>
              <a:rPr lang="en-US" altLang="en-US" smtClean="0"/>
              <a:t> harder to evaporate</a:t>
            </a:r>
            <a:endParaRPr lang="en-US" altLang="en-US" smtClean="0">
              <a:sym typeface="Symbol" pitchFamily="18" charset="2"/>
            </a:endParaRPr>
          </a:p>
          <a:p>
            <a:pPr lvl="2"/>
            <a:r>
              <a:rPr lang="en-US" altLang="en-US" smtClean="0">
                <a:sym typeface="Symbol" pitchFamily="18" charset="2"/>
              </a:rPr>
              <a:t> Ice Cores</a:t>
            </a:r>
          </a:p>
          <a:p>
            <a:pPr lvl="3"/>
            <a:r>
              <a:rPr lang="en-US" altLang="en-US" smtClean="0">
                <a:sym typeface="Symbol" pitchFamily="18" charset="2"/>
              </a:rPr>
              <a:t> High ratio of </a:t>
            </a:r>
            <a:r>
              <a:rPr lang="en-US" altLang="en-US" baseline="30000" smtClean="0"/>
              <a:t>18</a:t>
            </a:r>
            <a:r>
              <a:rPr lang="en-US" altLang="en-US" smtClean="0"/>
              <a:t>O/</a:t>
            </a:r>
            <a:r>
              <a:rPr lang="en-US" altLang="en-US" baseline="30000" smtClean="0"/>
              <a:t>16</a:t>
            </a:r>
            <a:r>
              <a:rPr lang="en-US" altLang="en-US" smtClean="0"/>
              <a:t>O for warm globe</a:t>
            </a:r>
          </a:p>
          <a:p>
            <a:pPr lvl="3"/>
            <a:r>
              <a:rPr lang="en-US" altLang="en-US" smtClean="0"/>
              <a:t>More </a:t>
            </a:r>
            <a:r>
              <a:rPr lang="en-US" altLang="en-US" baseline="30000" smtClean="0"/>
              <a:t>18</a:t>
            </a:r>
            <a:r>
              <a:rPr lang="en-US" altLang="en-US" smtClean="0"/>
              <a:t>O evaporates when it’s warm &amp; falls as snow</a:t>
            </a:r>
          </a:p>
          <a:p>
            <a:pPr lvl="2"/>
            <a:r>
              <a:rPr lang="en-US" altLang="en-US" smtClean="0"/>
              <a:t> Deep Sea Sediments</a:t>
            </a:r>
          </a:p>
          <a:p>
            <a:pPr lvl="3"/>
            <a:r>
              <a:rPr lang="en-US" altLang="en-US" smtClean="0"/>
              <a:t> High ratio</a:t>
            </a:r>
            <a:r>
              <a:rPr lang="en-US" altLang="en-US" smtClean="0">
                <a:sym typeface="Symbol" pitchFamily="18" charset="2"/>
              </a:rPr>
              <a:t> of </a:t>
            </a:r>
            <a:r>
              <a:rPr lang="en-US" altLang="en-US" baseline="30000" smtClean="0"/>
              <a:t>18</a:t>
            </a:r>
            <a:r>
              <a:rPr lang="en-US" altLang="en-US" smtClean="0"/>
              <a:t>O/</a:t>
            </a:r>
            <a:r>
              <a:rPr lang="en-US" altLang="en-US" baseline="30000" smtClean="0"/>
              <a:t>16</a:t>
            </a:r>
            <a:r>
              <a:rPr lang="en-US" altLang="en-US" smtClean="0"/>
              <a:t>O for cool globe</a:t>
            </a:r>
          </a:p>
          <a:p>
            <a:pPr lvl="3"/>
            <a:r>
              <a:rPr lang="en-US" altLang="en-US" smtClean="0"/>
              <a:t> Less </a:t>
            </a:r>
            <a:r>
              <a:rPr lang="en-US" altLang="en-US" baseline="30000" smtClean="0"/>
              <a:t>18</a:t>
            </a:r>
            <a:r>
              <a:rPr lang="en-US" altLang="en-US" smtClean="0"/>
              <a:t>O evaporates when it’s cool so it stays in ocean</a:t>
            </a:r>
          </a:p>
        </p:txBody>
      </p:sp>
      <p:grpSp>
        <p:nvGrpSpPr>
          <p:cNvPr id="17412" name="Group 4"/>
          <p:cNvGrpSpPr>
            <a:grpSpLocks/>
          </p:cNvGrpSpPr>
          <p:nvPr/>
        </p:nvGrpSpPr>
        <p:grpSpPr bwMode="auto">
          <a:xfrm>
            <a:off x="2230438" y="3048000"/>
            <a:ext cx="833437" cy="776288"/>
            <a:chOff x="1214" y="2111"/>
            <a:chExt cx="525" cy="489"/>
          </a:xfrm>
        </p:grpSpPr>
        <p:sp>
          <p:nvSpPr>
            <p:cNvPr id="17439" name="Oval 5"/>
            <p:cNvSpPr>
              <a:spLocks noChangeAspect="1" noChangeArrowheads="1"/>
            </p:cNvSpPr>
            <p:nvPr/>
          </p:nvSpPr>
          <p:spPr bwMode="auto">
            <a:xfrm>
              <a:off x="1265" y="2344"/>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40" name="Oval 6"/>
            <p:cNvSpPr>
              <a:spLocks noChangeAspect="1" noChangeArrowheads="1"/>
            </p:cNvSpPr>
            <p:nvPr/>
          </p:nvSpPr>
          <p:spPr bwMode="auto">
            <a:xfrm>
              <a:off x="1439" y="2356"/>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41" name="Oval 7"/>
            <p:cNvSpPr>
              <a:spLocks noChangeAspect="1" noChangeArrowheads="1"/>
            </p:cNvSpPr>
            <p:nvPr/>
          </p:nvSpPr>
          <p:spPr bwMode="auto">
            <a:xfrm>
              <a:off x="1439" y="2111"/>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42" name="Oval 8"/>
            <p:cNvSpPr>
              <a:spLocks noChangeAspect="1" noChangeArrowheads="1"/>
            </p:cNvSpPr>
            <p:nvPr/>
          </p:nvSpPr>
          <p:spPr bwMode="auto">
            <a:xfrm>
              <a:off x="1514" y="215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43" name="Oval 9"/>
            <p:cNvSpPr>
              <a:spLocks noChangeAspect="1" noChangeArrowheads="1"/>
            </p:cNvSpPr>
            <p:nvPr/>
          </p:nvSpPr>
          <p:spPr bwMode="auto">
            <a:xfrm>
              <a:off x="1355" y="2332"/>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44" name="Oval 10"/>
            <p:cNvSpPr>
              <a:spLocks noChangeAspect="1" noChangeArrowheads="1"/>
            </p:cNvSpPr>
            <p:nvPr/>
          </p:nvSpPr>
          <p:spPr bwMode="auto">
            <a:xfrm>
              <a:off x="1339" y="2139"/>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45" name="Oval 11"/>
            <p:cNvSpPr>
              <a:spLocks noChangeAspect="1" noChangeArrowheads="1"/>
            </p:cNvSpPr>
            <p:nvPr/>
          </p:nvSpPr>
          <p:spPr bwMode="auto">
            <a:xfrm>
              <a:off x="1214" y="2260"/>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46" name="Oval 12"/>
            <p:cNvSpPr>
              <a:spLocks noChangeAspect="1" noChangeArrowheads="1"/>
            </p:cNvSpPr>
            <p:nvPr/>
          </p:nvSpPr>
          <p:spPr bwMode="auto">
            <a:xfrm>
              <a:off x="1510" y="2448"/>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47" name="Oval 13"/>
            <p:cNvSpPr>
              <a:spLocks noChangeAspect="1" noChangeArrowheads="1"/>
            </p:cNvSpPr>
            <p:nvPr/>
          </p:nvSpPr>
          <p:spPr bwMode="auto">
            <a:xfrm>
              <a:off x="1403" y="2419"/>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48" name="Oval 14"/>
            <p:cNvSpPr>
              <a:spLocks noChangeAspect="1" noChangeArrowheads="1"/>
            </p:cNvSpPr>
            <p:nvPr/>
          </p:nvSpPr>
          <p:spPr bwMode="auto">
            <a:xfrm>
              <a:off x="1439" y="223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49" name="Oval 15"/>
            <p:cNvSpPr>
              <a:spLocks noChangeAspect="1" noChangeArrowheads="1"/>
            </p:cNvSpPr>
            <p:nvPr/>
          </p:nvSpPr>
          <p:spPr bwMode="auto">
            <a:xfrm>
              <a:off x="1516" y="2312"/>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50" name="Oval 16"/>
            <p:cNvSpPr>
              <a:spLocks noChangeAspect="1" noChangeArrowheads="1"/>
            </p:cNvSpPr>
            <p:nvPr/>
          </p:nvSpPr>
          <p:spPr bwMode="auto">
            <a:xfrm>
              <a:off x="1307" y="2456"/>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51" name="Oval 17"/>
            <p:cNvSpPr>
              <a:spLocks noChangeAspect="1" noChangeArrowheads="1"/>
            </p:cNvSpPr>
            <p:nvPr/>
          </p:nvSpPr>
          <p:spPr bwMode="auto">
            <a:xfrm>
              <a:off x="1310" y="2239"/>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52" name="Oval 18"/>
            <p:cNvSpPr>
              <a:spLocks noChangeAspect="1" noChangeArrowheads="1"/>
            </p:cNvSpPr>
            <p:nvPr/>
          </p:nvSpPr>
          <p:spPr bwMode="auto">
            <a:xfrm>
              <a:off x="1264" y="2177"/>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53" name="Oval 19"/>
            <p:cNvSpPr>
              <a:spLocks noChangeAspect="1" noChangeArrowheads="1"/>
            </p:cNvSpPr>
            <p:nvPr/>
          </p:nvSpPr>
          <p:spPr bwMode="auto">
            <a:xfrm>
              <a:off x="1567" y="2240"/>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54" name="Oval 20"/>
            <p:cNvSpPr>
              <a:spLocks noChangeAspect="1" noChangeArrowheads="1"/>
            </p:cNvSpPr>
            <p:nvPr/>
          </p:nvSpPr>
          <p:spPr bwMode="auto">
            <a:xfrm>
              <a:off x="1595" y="2344"/>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grpSp>
      <p:grpSp>
        <p:nvGrpSpPr>
          <p:cNvPr id="17413" name="Group 21"/>
          <p:cNvGrpSpPr>
            <a:grpSpLocks/>
          </p:cNvGrpSpPr>
          <p:nvPr/>
        </p:nvGrpSpPr>
        <p:grpSpPr bwMode="auto">
          <a:xfrm>
            <a:off x="4164013" y="3003550"/>
            <a:ext cx="833437" cy="863600"/>
            <a:chOff x="2659" y="2260"/>
            <a:chExt cx="525" cy="544"/>
          </a:xfrm>
        </p:grpSpPr>
        <p:sp>
          <p:nvSpPr>
            <p:cNvPr id="17421" name="Oval 22"/>
            <p:cNvSpPr>
              <a:spLocks noChangeAspect="1" noChangeArrowheads="1"/>
            </p:cNvSpPr>
            <p:nvPr/>
          </p:nvSpPr>
          <p:spPr bwMode="auto">
            <a:xfrm>
              <a:off x="2710" y="2493"/>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22" name="Oval 23"/>
            <p:cNvSpPr>
              <a:spLocks noChangeAspect="1" noChangeArrowheads="1"/>
            </p:cNvSpPr>
            <p:nvPr/>
          </p:nvSpPr>
          <p:spPr bwMode="auto">
            <a:xfrm>
              <a:off x="2884" y="2505"/>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23" name="Oval 24"/>
            <p:cNvSpPr>
              <a:spLocks noChangeAspect="1" noChangeArrowheads="1"/>
            </p:cNvSpPr>
            <p:nvPr/>
          </p:nvSpPr>
          <p:spPr bwMode="auto">
            <a:xfrm>
              <a:off x="2884" y="2260"/>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24" name="Oval 25"/>
            <p:cNvSpPr>
              <a:spLocks noChangeAspect="1" noChangeArrowheads="1"/>
            </p:cNvSpPr>
            <p:nvPr/>
          </p:nvSpPr>
          <p:spPr bwMode="auto">
            <a:xfrm>
              <a:off x="2959" y="2303"/>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25" name="Oval 26"/>
            <p:cNvSpPr>
              <a:spLocks noChangeAspect="1" noChangeArrowheads="1"/>
            </p:cNvSpPr>
            <p:nvPr/>
          </p:nvSpPr>
          <p:spPr bwMode="auto">
            <a:xfrm>
              <a:off x="2800" y="2481"/>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26" name="Oval 27"/>
            <p:cNvSpPr>
              <a:spLocks noChangeAspect="1" noChangeArrowheads="1"/>
            </p:cNvSpPr>
            <p:nvPr/>
          </p:nvSpPr>
          <p:spPr bwMode="auto">
            <a:xfrm>
              <a:off x="2784" y="2288"/>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27" name="Oval 28"/>
            <p:cNvSpPr>
              <a:spLocks noChangeAspect="1" noChangeArrowheads="1"/>
            </p:cNvSpPr>
            <p:nvPr/>
          </p:nvSpPr>
          <p:spPr bwMode="auto">
            <a:xfrm>
              <a:off x="2659" y="2409"/>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28" name="Oval 29"/>
            <p:cNvSpPr>
              <a:spLocks noChangeAspect="1" noChangeArrowheads="1"/>
            </p:cNvSpPr>
            <p:nvPr/>
          </p:nvSpPr>
          <p:spPr bwMode="auto">
            <a:xfrm>
              <a:off x="2955" y="2597"/>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29" name="Oval 30"/>
            <p:cNvSpPr>
              <a:spLocks noChangeAspect="1" noChangeArrowheads="1"/>
            </p:cNvSpPr>
            <p:nvPr/>
          </p:nvSpPr>
          <p:spPr bwMode="auto">
            <a:xfrm>
              <a:off x="2848" y="2568"/>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30" name="Oval 31"/>
            <p:cNvSpPr>
              <a:spLocks noChangeAspect="1" noChangeArrowheads="1"/>
            </p:cNvSpPr>
            <p:nvPr/>
          </p:nvSpPr>
          <p:spPr bwMode="auto">
            <a:xfrm>
              <a:off x="2884" y="2383"/>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31" name="Oval 32"/>
            <p:cNvSpPr>
              <a:spLocks noChangeAspect="1" noChangeArrowheads="1"/>
            </p:cNvSpPr>
            <p:nvPr/>
          </p:nvSpPr>
          <p:spPr bwMode="auto">
            <a:xfrm>
              <a:off x="2961" y="2461"/>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32" name="Oval 33"/>
            <p:cNvSpPr>
              <a:spLocks noChangeAspect="1" noChangeArrowheads="1"/>
            </p:cNvSpPr>
            <p:nvPr/>
          </p:nvSpPr>
          <p:spPr bwMode="auto">
            <a:xfrm>
              <a:off x="2752" y="2605"/>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33" name="Oval 34"/>
            <p:cNvSpPr>
              <a:spLocks noChangeAspect="1" noChangeArrowheads="1"/>
            </p:cNvSpPr>
            <p:nvPr/>
          </p:nvSpPr>
          <p:spPr bwMode="auto">
            <a:xfrm>
              <a:off x="2755" y="2388"/>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34" name="Oval 35"/>
            <p:cNvSpPr>
              <a:spLocks noChangeAspect="1" noChangeArrowheads="1"/>
            </p:cNvSpPr>
            <p:nvPr/>
          </p:nvSpPr>
          <p:spPr bwMode="auto">
            <a:xfrm>
              <a:off x="2709" y="2326"/>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35" name="Oval 36"/>
            <p:cNvSpPr>
              <a:spLocks noChangeAspect="1" noChangeArrowheads="1"/>
            </p:cNvSpPr>
            <p:nvPr/>
          </p:nvSpPr>
          <p:spPr bwMode="auto">
            <a:xfrm>
              <a:off x="3012" y="2389"/>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36" name="Oval 37"/>
            <p:cNvSpPr>
              <a:spLocks noChangeAspect="1" noChangeArrowheads="1"/>
            </p:cNvSpPr>
            <p:nvPr/>
          </p:nvSpPr>
          <p:spPr bwMode="auto">
            <a:xfrm>
              <a:off x="3040" y="2493"/>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37" name="Oval 38"/>
            <p:cNvSpPr>
              <a:spLocks noChangeAspect="1" noChangeArrowheads="1"/>
            </p:cNvSpPr>
            <p:nvPr/>
          </p:nvSpPr>
          <p:spPr bwMode="auto">
            <a:xfrm>
              <a:off x="2892" y="2660"/>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38" name="Oval 39"/>
            <p:cNvSpPr>
              <a:spLocks noChangeAspect="1" noChangeArrowheads="1"/>
            </p:cNvSpPr>
            <p:nvPr/>
          </p:nvSpPr>
          <p:spPr bwMode="auto">
            <a:xfrm>
              <a:off x="3005" y="2584"/>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grpSp>
      <p:sp>
        <p:nvSpPr>
          <p:cNvPr id="17414" name="Text Box 40"/>
          <p:cNvSpPr txBox="1">
            <a:spLocks noChangeArrowheads="1"/>
          </p:cNvSpPr>
          <p:nvPr/>
        </p:nvSpPr>
        <p:spPr bwMode="auto">
          <a:xfrm>
            <a:off x="4122738" y="1957388"/>
            <a:ext cx="914400"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800" b="1" baseline="30000"/>
              <a:t>18</a:t>
            </a:r>
            <a:r>
              <a:rPr lang="en-US" altLang="en-US" sz="2800" b="1"/>
              <a:t>O</a:t>
            </a:r>
          </a:p>
        </p:txBody>
      </p:sp>
      <p:sp>
        <p:nvSpPr>
          <p:cNvPr id="17415" name="Text Box 41"/>
          <p:cNvSpPr txBox="1">
            <a:spLocks noChangeArrowheads="1"/>
          </p:cNvSpPr>
          <p:nvPr/>
        </p:nvSpPr>
        <p:spPr bwMode="auto">
          <a:xfrm>
            <a:off x="2189163" y="1978025"/>
            <a:ext cx="9144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800" b="1" baseline="30000"/>
              <a:t>16</a:t>
            </a:r>
            <a:r>
              <a:rPr lang="en-US" altLang="en-US" sz="2800" b="1"/>
              <a:t>O</a:t>
            </a:r>
          </a:p>
        </p:txBody>
      </p:sp>
      <p:sp>
        <p:nvSpPr>
          <p:cNvPr id="17416" name="Text Box 42"/>
          <p:cNvSpPr txBox="1">
            <a:spLocks noChangeArrowheads="1"/>
          </p:cNvSpPr>
          <p:nvPr/>
        </p:nvSpPr>
        <p:spPr bwMode="auto">
          <a:xfrm>
            <a:off x="1793875" y="2325688"/>
            <a:ext cx="1471613"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000"/>
              <a:t>8 protons 8 neutrons</a:t>
            </a:r>
          </a:p>
        </p:txBody>
      </p:sp>
      <p:sp>
        <p:nvSpPr>
          <p:cNvPr id="17417" name="Oval 43"/>
          <p:cNvSpPr>
            <a:spLocks noChangeAspect="1" noChangeArrowheads="1"/>
          </p:cNvSpPr>
          <p:nvPr/>
        </p:nvSpPr>
        <p:spPr bwMode="auto">
          <a:xfrm>
            <a:off x="3270250" y="2751138"/>
            <a:ext cx="228600" cy="2286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18" name="Oval 44"/>
          <p:cNvSpPr>
            <a:spLocks noChangeAspect="1" noChangeArrowheads="1"/>
          </p:cNvSpPr>
          <p:nvPr/>
        </p:nvSpPr>
        <p:spPr bwMode="auto">
          <a:xfrm>
            <a:off x="3271838" y="2452688"/>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7419" name="Text Box 45"/>
          <p:cNvSpPr txBox="1">
            <a:spLocks noChangeArrowheads="1"/>
          </p:cNvSpPr>
          <p:nvPr/>
        </p:nvSpPr>
        <p:spPr bwMode="auto">
          <a:xfrm>
            <a:off x="3759200" y="2305050"/>
            <a:ext cx="1643063"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000"/>
              <a:t>8 protons 10 neutrons</a:t>
            </a:r>
          </a:p>
        </p:txBody>
      </p:sp>
      <p:sp>
        <p:nvSpPr>
          <p:cNvPr id="17420" name="Text Box 46"/>
          <p:cNvSpPr txBox="1">
            <a:spLocks noChangeArrowheads="1"/>
          </p:cNvSpPr>
          <p:nvPr/>
        </p:nvSpPr>
        <p:spPr bwMode="auto">
          <a:xfrm>
            <a:off x="5695950" y="2674938"/>
            <a:ext cx="2905125" cy="8223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400"/>
              <a:t>On average:            1 </a:t>
            </a:r>
            <a:r>
              <a:rPr lang="en-US" altLang="en-US" sz="2400" baseline="30000"/>
              <a:t>18</a:t>
            </a:r>
            <a:r>
              <a:rPr lang="en-US" altLang="en-US" sz="2400"/>
              <a:t>O for 1000 </a:t>
            </a:r>
            <a:r>
              <a:rPr lang="en-US" altLang="en-US" sz="2400" baseline="30000"/>
              <a:t>16</a:t>
            </a:r>
            <a:r>
              <a:rPr lang="en-US" altLang="en-US" sz="2400"/>
              <a:t>O</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smtClean="0"/>
              <a:t>Isotopes</a:t>
            </a:r>
          </a:p>
        </p:txBody>
      </p:sp>
      <p:sp>
        <p:nvSpPr>
          <p:cNvPr id="18435" name="Rectangle 3"/>
          <p:cNvSpPr>
            <a:spLocks noGrp="1" noChangeArrowheads="1"/>
          </p:cNvSpPr>
          <p:nvPr>
            <p:ph type="body" idx="1"/>
          </p:nvPr>
        </p:nvSpPr>
        <p:spPr>
          <a:xfrm>
            <a:off x="271463" y="782638"/>
            <a:ext cx="8515350" cy="5457825"/>
          </a:xfrm>
        </p:spPr>
        <p:txBody>
          <a:bodyPr/>
          <a:lstStyle/>
          <a:p>
            <a:r>
              <a:rPr lang="en-US" altLang="en-US" smtClean="0"/>
              <a:t> Variations in ice indicate temperature</a:t>
            </a:r>
          </a:p>
          <a:p>
            <a:pPr lvl="1"/>
            <a:r>
              <a:rPr lang="en-US" altLang="en-US" smtClean="0"/>
              <a:t> Higher </a:t>
            </a:r>
            <a:r>
              <a:rPr lang="en-US" altLang="en-US" baseline="30000" smtClean="0"/>
              <a:t>18</a:t>
            </a:r>
            <a:r>
              <a:rPr lang="en-US" altLang="en-US" smtClean="0"/>
              <a:t>O/</a:t>
            </a:r>
            <a:r>
              <a:rPr lang="en-US" altLang="en-US" baseline="30000" smtClean="0"/>
              <a:t>16</a:t>
            </a:r>
            <a:r>
              <a:rPr lang="en-US" altLang="en-US" smtClean="0"/>
              <a:t>O in ice </a:t>
            </a:r>
            <a:r>
              <a:rPr lang="en-US" altLang="en-US" smtClean="0">
                <a:sym typeface="Symbol" pitchFamily="18" charset="2"/>
              </a:rPr>
              <a:t> warmer oceans</a:t>
            </a:r>
          </a:p>
          <a:p>
            <a:pPr lvl="1"/>
            <a:r>
              <a:rPr lang="en-US" altLang="en-US" smtClean="0">
                <a:sym typeface="Symbol" pitchFamily="18" charset="2"/>
              </a:rPr>
              <a:t> </a:t>
            </a:r>
            <a:r>
              <a:rPr lang="en-US" altLang="en-US" smtClean="0"/>
              <a:t>Lower </a:t>
            </a:r>
            <a:r>
              <a:rPr lang="en-US" altLang="en-US" baseline="30000" smtClean="0"/>
              <a:t>18</a:t>
            </a:r>
            <a:r>
              <a:rPr lang="en-US" altLang="en-US" smtClean="0"/>
              <a:t>O/</a:t>
            </a:r>
            <a:r>
              <a:rPr lang="en-US" altLang="en-US" baseline="30000" smtClean="0"/>
              <a:t>16</a:t>
            </a:r>
            <a:r>
              <a:rPr lang="en-US" altLang="en-US" smtClean="0"/>
              <a:t>O in ice </a:t>
            </a:r>
            <a:r>
              <a:rPr lang="en-US" altLang="en-US" smtClean="0">
                <a:sym typeface="Symbol" pitchFamily="18" charset="2"/>
              </a:rPr>
              <a:t> cooler oceans</a:t>
            </a:r>
          </a:p>
          <a:p>
            <a:pPr lvl="1"/>
            <a:endParaRPr lang="en-US" altLang="en-US" smtClean="0">
              <a:sym typeface="Symbol" pitchFamily="18" charset="2"/>
            </a:endParaRPr>
          </a:p>
        </p:txBody>
      </p:sp>
      <p:pic>
        <p:nvPicPr>
          <p:cNvPr id="18436" name="Picture 4" descr="VostokGreenland"/>
          <p:cNvPicPr>
            <a:picLocks noChangeAspect="1" noChangeArrowheads="1"/>
          </p:cNvPicPr>
          <p:nvPr/>
        </p:nvPicPr>
        <p:blipFill>
          <a:blip r:embed="rId2" cstate="print">
            <a:extLst>
              <a:ext uri="{28A0092B-C50C-407E-A947-70E740481C1C}">
                <a14:useLocalDpi xmlns:a14="http://schemas.microsoft.com/office/drawing/2010/main" val="0"/>
              </a:ext>
            </a:extLst>
          </a:blip>
          <a:srcRect l="28450" t="30463" r="18700"/>
          <a:stretch>
            <a:fillRect/>
          </a:stretch>
        </p:blipFill>
        <p:spPr bwMode="auto">
          <a:xfrm>
            <a:off x="5424488" y="2379663"/>
            <a:ext cx="3100387" cy="427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7" name="Group 5"/>
          <p:cNvGrpSpPr>
            <a:grpSpLocks/>
          </p:cNvGrpSpPr>
          <p:nvPr/>
        </p:nvGrpSpPr>
        <p:grpSpPr bwMode="auto">
          <a:xfrm>
            <a:off x="5919788" y="2439988"/>
            <a:ext cx="1944687" cy="579437"/>
            <a:chOff x="534" y="3563"/>
            <a:chExt cx="1225" cy="365"/>
          </a:xfrm>
        </p:grpSpPr>
        <p:sp>
          <p:nvSpPr>
            <p:cNvPr id="18444" name="Text Box 6"/>
            <p:cNvSpPr txBox="1">
              <a:spLocks noChangeArrowheads="1"/>
            </p:cNvSpPr>
            <p:nvPr/>
          </p:nvSpPr>
          <p:spPr bwMode="auto">
            <a:xfrm>
              <a:off x="634" y="3563"/>
              <a:ext cx="1080" cy="365"/>
            </a:xfrm>
            <a:prstGeom prst="rect">
              <a:avLst/>
            </a:prstGeom>
            <a:noFill/>
            <a:ln>
              <a:noFill/>
            </a:ln>
            <a:effectLst>
              <a:outerShdw dist="17961" dir="2700000" algn="ctr" rotWithShape="0">
                <a:srgbClr val="FFFF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baseline="30000">
                  <a:solidFill>
                    <a:srgbClr val="006600"/>
                  </a:solidFill>
                </a:rPr>
                <a:t>2</a:t>
              </a:r>
              <a:r>
                <a:rPr lang="en-US" altLang="en-US">
                  <a:solidFill>
                    <a:srgbClr val="006600"/>
                  </a:solidFill>
                </a:rPr>
                <a:t>H/</a:t>
              </a:r>
              <a:r>
                <a:rPr lang="en-US" altLang="en-US" baseline="30000">
                  <a:solidFill>
                    <a:srgbClr val="006600"/>
                  </a:solidFill>
                </a:rPr>
                <a:t>1</a:t>
              </a:r>
              <a:r>
                <a:rPr lang="en-US" altLang="en-US">
                  <a:solidFill>
                    <a:srgbClr val="006600"/>
                  </a:solidFill>
                </a:rPr>
                <a:t>H</a:t>
              </a:r>
            </a:p>
          </p:txBody>
        </p:sp>
        <p:sp>
          <p:nvSpPr>
            <p:cNvPr id="18445" name="Oval 7"/>
            <p:cNvSpPr>
              <a:spLocks noChangeAspect="1" noChangeArrowheads="1"/>
            </p:cNvSpPr>
            <p:nvPr/>
          </p:nvSpPr>
          <p:spPr bwMode="auto">
            <a:xfrm>
              <a:off x="534" y="3749"/>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8446" name="Oval 8"/>
            <p:cNvSpPr>
              <a:spLocks noChangeAspect="1" noChangeArrowheads="1"/>
            </p:cNvSpPr>
            <p:nvPr/>
          </p:nvSpPr>
          <p:spPr bwMode="auto">
            <a:xfrm>
              <a:off x="535" y="3633"/>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8447" name="Oval 9"/>
            <p:cNvSpPr>
              <a:spLocks noChangeAspect="1" noChangeArrowheads="1"/>
            </p:cNvSpPr>
            <p:nvPr/>
          </p:nvSpPr>
          <p:spPr bwMode="auto">
            <a:xfrm>
              <a:off x="1615" y="3725"/>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grpSp>
      <p:grpSp>
        <p:nvGrpSpPr>
          <p:cNvPr id="18438" name="Group 10"/>
          <p:cNvGrpSpPr>
            <a:grpSpLocks/>
          </p:cNvGrpSpPr>
          <p:nvPr/>
        </p:nvGrpSpPr>
        <p:grpSpPr bwMode="auto">
          <a:xfrm>
            <a:off x="1314450" y="2597150"/>
            <a:ext cx="3459163" cy="2609850"/>
            <a:chOff x="2374" y="1317"/>
            <a:chExt cx="2179" cy="1644"/>
          </a:xfrm>
        </p:grpSpPr>
        <p:pic>
          <p:nvPicPr>
            <p:cNvPr id="18442" name="Picture 11" descr="VostokGreenland"/>
            <p:cNvPicPr>
              <a:picLocks noChangeAspect="1" noChangeArrowheads="1"/>
            </p:cNvPicPr>
            <p:nvPr/>
          </p:nvPicPr>
          <p:blipFill>
            <a:blip r:embed="rId2" cstate="print">
              <a:extLst>
                <a:ext uri="{28A0092B-C50C-407E-A947-70E740481C1C}">
                  <a14:useLocalDpi xmlns:a14="http://schemas.microsoft.com/office/drawing/2010/main" val="0"/>
                </a:ext>
              </a:extLst>
            </a:blip>
            <a:srcRect l="28450" r="18700" b="67940"/>
            <a:stretch>
              <a:fillRect/>
            </a:stretch>
          </p:blipFill>
          <p:spPr bwMode="auto">
            <a:xfrm>
              <a:off x="2374" y="1317"/>
              <a:ext cx="2179" cy="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2" descr="VostokGreenland"/>
            <p:cNvPicPr>
              <a:picLocks noChangeAspect="1" noChangeArrowheads="1"/>
            </p:cNvPicPr>
            <p:nvPr/>
          </p:nvPicPr>
          <p:blipFill>
            <a:blip r:embed="rId2" cstate="print">
              <a:extLst>
                <a:ext uri="{28A0092B-C50C-407E-A947-70E740481C1C}">
                  <a14:useLocalDpi xmlns:a14="http://schemas.microsoft.com/office/drawing/2010/main" val="0"/>
                </a:ext>
              </a:extLst>
            </a:blip>
            <a:srcRect l="28450" t="89098" r="18700"/>
            <a:stretch>
              <a:fillRect/>
            </a:stretch>
          </p:blipFill>
          <p:spPr bwMode="auto">
            <a:xfrm>
              <a:off x="2374" y="2490"/>
              <a:ext cx="2179"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9" name="Text Box 13"/>
          <p:cNvSpPr txBox="1">
            <a:spLocks noChangeArrowheads="1"/>
          </p:cNvSpPr>
          <p:nvPr/>
        </p:nvSpPr>
        <p:spPr bwMode="auto">
          <a:xfrm>
            <a:off x="2257425" y="4054475"/>
            <a:ext cx="1714500" cy="579438"/>
          </a:xfrm>
          <a:prstGeom prst="rect">
            <a:avLst/>
          </a:prstGeom>
          <a:noFill/>
          <a:ln>
            <a:noFill/>
          </a:ln>
          <a:effectLst>
            <a:outerShdw dist="17961" dir="2700000" algn="ctr" rotWithShape="0">
              <a:srgbClr val="FFFF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baseline="30000">
                <a:solidFill>
                  <a:srgbClr val="006600"/>
                </a:solidFill>
              </a:rPr>
              <a:t>18</a:t>
            </a:r>
            <a:r>
              <a:rPr lang="en-US" altLang="en-US">
                <a:solidFill>
                  <a:srgbClr val="006600"/>
                </a:solidFill>
              </a:rPr>
              <a:t>O/</a:t>
            </a:r>
            <a:r>
              <a:rPr lang="en-US" altLang="en-US" baseline="30000">
                <a:solidFill>
                  <a:srgbClr val="006600"/>
                </a:solidFill>
              </a:rPr>
              <a:t>16</a:t>
            </a:r>
            <a:r>
              <a:rPr lang="en-US" altLang="en-US">
                <a:solidFill>
                  <a:srgbClr val="006600"/>
                </a:solidFill>
              </a:rPr>
              <a:t>O</a:t>
            </a:r>
          </a:p>
        </p:txBody>
      </p:sp>
      <p:sp>
        <p:nvSpPr>
          <p:cNvPr id="18440" name="Text Box 14"/>
          <p:cNvSpPr txBox="1">
            <a:spLocks noChangeArrowheads="1"/>
          </p:cNvSpPr>
          <p:nvPr/>
        </p:nvSpPr>
        <p:spPr bwMode="auto">
          <a:xfrm>
            <a:off x="1103313" y="5295900"/>
            <a:ext cx="3881437" cy="11874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400"/>
              <a:t>Arctic &amp; Antarctic show same variations </a:t>
            </a:r>
            <a:r>
              <a:rPr lang="en-US" altLang="en-US" sz="2400">
                <a:sym typeface="Symbol" pitchFamily="18" charset="2"/>
              </a:rPr>
              <a:t> variations are global</a:t>
            </a:r>
          </a:p>
        </p:txBody>
      </p:sp>
      <p:sp>
        <p:nvSpPr>
          <p:cNvPr id="2" name="Freeform 1"/>
          <p:cNvSpPr/>
          <p:nvPr/>
        </p:nvSpPr>
        <p:spPr>
          <a:xfrm>
            <a:off x="3943350" y="4346575"/>
            <a:ext cx="1662113" cy="225425"/>
          </a:xfrm>
          <a:custGeom>
            <a:avLst/>
            <a:gdLst>
              <a:gd name="connsiteX0" fmla="*/ 0 w 1662545"/>
              <a:gd name="connsiteY0" fmla="*/ 0 h 225631"/>
              <a:gd name="connsiteX1" fmla="*/ 629392 w 1662545"/>
              <a:gd name="connsiteY1" fmla="*/ 47501 h 225631"/>
              <a:gd name="connsiteX2" fmla="*/ 486888 w 1662545"/>
              <a:gd name="connsiteY2" fmla="*/ 106878 h 225631"/>
              <a:gd name="connsiteX3" fmla="*/ 1662545 w 1662545"/>
              <a:gd name="connsiteY3" fmla="*/ 225631 h 225631"/>
            </a:gdLst>
            <a:ahLst/>
            <a:cxnLst>
              <a:cxn ang="0">
                <a:pos x="connsiteX0" y="connsiteY0"/>
              </a:cxn>
              <a:cxn ang="0">
                <a:pos x="connsiteX1" y="connsiteY1"/>
              </a:cxn>
              <a:cxn ang="0">
                <a:pos x="connsiteX2" y="connsiteY2"/>
              </a:cxn>
              <a:cxn ang="0">
                <a:pos x="connsiteX3" y="connsiteY3"/>
              </a:cxn>
            </a:cxnLst>
            <a:rect l="l" t="t" r="r" b="b"/>
            <a:pathLst>
              <a:path w="1662545" h="225631">
                <a:moveTo>
                  <a:pt x="0" y="0"/>
                </a:moveTo>
                <a:cubicBezTo>
                  <a:pt x="274122" y="14844"/>
                  <a:pt x="548244" y="29688"/>
                  <a:pt x="629392" y="47501"/>
                </a:cubicBezTo>
                <a:cubicBezTo>
                  <a:pt x="710540" y="65314"/>
                  <a:pt x="314696" y="77190"/>
                  <a:pt x="486888" y="106878"/>
                </a:cubicBezTo>
                <a:cubicBezTo>
                  <a:pt x="659080" y="136566"/>
                  <a:pt x="1160812" y="181098"/>
                  <a:pt x="1662545" y="225631"/>
                </a:cubicBezTo>
              </a:path>
            </a:pathLst>
          </a:custGeom>
          <a:ln w="28575">
            <a:solidFill>
              <a:srgbClr val="FFFF00"/>
            </a:solidFill>
            <a:headEnd type="none" w="med" len="med"/>
            <a:tailEnd type="arrow" w="med" len="med"/>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0" y="782638"/>
            <a:ext cx="8515350" cy="5457825"/>
          </a:xfrm>
        </p:spPr>
        <p:txBody>
          <a:bodyPr/>
          <a:lstStyle/>
          <a:p>
            <a:pPr marL="174625" indent="-174625"/>
            <a:r>
              <a:rPr lang="en-US" altLang="en-US" sz="2800" smtClean="0"/>
              <a:t> Sea Sediments</a:t>
            </a:r>
          </a:p>
          <a:p>
            <a:pPr marL="508000" lvl="1" indent="-160338"/>
            <a:r>
              <a:rPr lang="en-US" altLang="en-US" sz="2400" smtClean="0"/>
              <a:t> Higher </a:t>
            </a:r>
            <a:r>
              <a:rPr lang="en-US" altLang="en-US" sz="2400" baseline="30000" smtClean="0"/>
              <a:t>18</a:t>
            </a:r>
            <a:r>
              <a:rPr lang="en-US" altLang="en-US" sz="2400" smtClean="0"/>
              <a:t>O/</a:t>
            </a:r>
            <a:r>
              <a:rPr lang="en-US" altLang="en-US" sz="2400" baseline="30000" smtClean="0"/>
              <a:t>16</a:t>
            </a:r>
            <a:r>
              <a:rPr lang="en-US" altLang="en-US" sz="2400" smtClean="0"/>
              <a:t>O </a:t>
            </a:r>
          </a:p>
          <a:p>
            <a:pPr marL="508000" lvl="1" indent="-160338">
              <a:buFont typeface="Webdings" pitchFamily="18" charset="2"/>
              <a:buNone/>
            </a:pPr>
            <a:r>
              <a:rPr lang="en-US" altLang="en-US" sz="2400" smtClean="0">
                <a:sym typeface="Symbol" pitchFamily="18" charset="2"/>
              </a:rPr>
              <a:t>		    cooler</a:t>
            </a:r>
          </a:p>
          <a:p>
            <a:pPr marL="508000" lvl="1" indent="-160338"/>
            <a:r>
              <a:rPr lang="en-US" altLang="en-US" sz="2400" smtClean="0">
                <a:sym typeface="Symbol" pitchFamily="18" charset="2"/>
              </a:rPr>
              <a:t> </a:t>
            </a:r>
            <a:r>
              <a:rPr lang="en-US" altLang="en-US" sz="2400" smtClean="0"/>
              <a:t>Lower </a:t>
            </a:r>
            <a:r>
              <a:rPr lang="en-US" altLang="en-US" sz="2400" baseline="30000" smtClean="0"/>
              <a:t>18</a:t>
            </a:r>
            <a:r>
              <a:rPr lang="en-US" altLang="en-US" sz="2400" smtClean="0"/>
              <a:t>O/</a:t>
            </a:r>
            <a:r>
              <a:rPr lang="en-US" altLang="en-US" sz="2400" baseline="30000" smtClean="0"/>
              <a:t>16</a:t>
            </a:r>
            <a:r>
              <a:rPr lang="en-US" altLang="en-US" sz="2400" smtClean="0"/>
              <a:t>O </a:t>
            </a:r>
          </a:p>
          <a:p>
            <a:pPr marL="508000" lvl="1" indent="-160338">
              <a:buFont typeface="Webdings" pitchFamily="18" charset="2"/>
              <a:buNone/>
            </a:pPr>
            <a:r>
              <a:rPr lang="en-US" altLang="en-US" sz="2400" smtClean="0">
                <a:sym typeface="Symbol" pitchFamily="18" charset="2"/>
              </a:rPr>
              <a:t>		    warmer</a:t>
            </a:r>
          </a:p>
          <a:p>
            <a:pPr marL="508000" lvl="1" indent="-160338"/>
            <a:endParaRPr lang="en-US" altLang="en-US" sz="2400" smtClean="0">
              <a:sym typeface="Symbol" pitchFamily="18" charset="2"/>
            </a:endParaRPr>
          </a:p>
        </p:txBody>
      </p:sp>
      <p:sp>
        <p:nvSpPr>
          <p:cNvPr id="19459" name="Rectangle 3"/>
          <p:cNvSpPr>
            <a:spLocks noChangeArrowheads="1"/>
          </p:cNvSpPr>
          <p:nvPr/>
        </p:nvSpPr>
        <p:spPr bwMode="auto">
          <a:xfrm>
            <a:off x="0" y="6216650"/>
            <a:ext cx="3570288"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0"/>
              </a:spcBef>
              <a:buFontTx/>
              <a:buNone/>
            </a:pPr>
            <a:r>
              <a:rPr lang="en-GB" altLang="en-US" sz="1800"/>
              <a:t>C. R. W.  Ellison et al.,  Science  312, 1929 -1932 (2006) </a:t>
            </a:r>
            <a:endParaRPr lang="en-US" altLang="en-US" sz="1800"/>
          </a:p>
        </p:txBody>
      </p:sp>
      <p:grpSp>
        <p:nvGrpSpPr>
          <p:cNvPr id="19460" name="Group 4"/>
          <p:cNvGrpSpPr>
            <a:grpSpLocks/>
          </p:cNvGrpSpPr>
          <p:nvPr/>
        </p:nvGrpSpPr>
        <p:grpSpPr bwMode="auto">
          <a:xfrm>
            <a:off x="3446463" y="0"/>
            <a:ext cx="5697537" cy="6858000"/>
            <a:chOff x="2461" y="285"/>
            <a:chExt cx="3203" cy="3855"/>
          </a:xfrm>
        </p:grpSpPr>
        <p:pic>
          <p:nvPicPr>
            <p:cNvPr id="19466" name="Picture 5" descr="312_1929_F3"/>
            <p:cNvPicPr>
              <a:picLocks noChangeAspect="1" noChangeArrowheads="1"/>
            </p:cNvPicPr>
            <p:nvPr/>
          </p:nvPicPr>
          <p:blipFill>
            <a:blip r:embed="rId2">
              <a:extLst>
                <a:ext uri="{28A0092B-C50C-407E-A947-70E740481C1C}">
                  <a14:useLocalDpi xmlns:a14="http://schemas.microsoft.com/office/drawing/2010/main" val="0"/>
                </a:ext>
              </a:extLst>
            </a:blip>
            <a:srcRect t="93225"/>
            <a:stretch>
              <a:fillRect/>
            </a:stretch>
          </p:blipFill>
          <p:spPr bwMode="auto">
            <a:xfrm>
              <a:off x="2461" y="3737"/>
              <a:ext cx="320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6" descr="312_1929_F3_isotopes_te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 y="285"/>
              <a:ext cx="3203" cy="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61" name="Picture 7"/>
          <p:cNvPicPr>
            <a:picLocks noChangeAspect="1" noChangeArrowheads="1"/>
          </p:cNvPicPr>
          <p:nvPr/>
        </p:nvPicPr>
        <p:blipFill>
          <a:blip r:embed="rId4">
            <a:extLst>
              <a:ext uri="{28A0092B-C50C-407E-A947-70E740481C1C}">
                <a14:useLocalDpi xmlns:a14="http://schemas.microsoft.com/office/drawing/2010/main" val="0"/>
              </a:ext>
            </a:extLst>
          </a:blip>
          <a:srcRect l="80586"/>
          <a:stretch>
            <a:fillRect/>
          </a:stretch>
        </p:blipFill>
        <p:spPr bwMode="auto">
          <a:xfrm>
            <a:off x="873125" y="5070475"/>
            <a:ext cx="178117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2" name="Rectangle 8"/>
          <p:cNvSpPr>
            <a:spLocks noChangeArrowheads="1"/>
          </p:cNvSpPr>
          <p:nvPr/>
        </p:nvSpPr>
        <p:spPr bwMode="auto">
          <a:xfrm>
            <a:off x="6913563" y="2501900"/>
            <a:ext cx="1712912" cy="641350"/>
          </a:xfrm>
          <a:prstGeom prst="rect">
            <a:avLst/>
          </a:prstGeom>
          <a:noFill/>
          <a:ln>
            <a:noFill/>
          </a:ln>
          <a:effectLst>
            <a:outerShdw dist="35921" dir="2700000" algn="ctr" rotWithShape="0">
              <a:srgbClr val="FFFF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0"/>
              </a:spcBef>
              <a:buFontTx/>
              <a:buNone/>
            </a:pPr>
            <a:r>
              <a:rPr lang="en-GB" altLang="en-US" sz="1800">
                <a:solidFill>
                  <a:schemeClr val="tx1"/>
                </a:solidFill>
              </a:rPr>
              <a:t>Sea surface temperature</a:t>
            </a:r>
            <a:endParaRPr lang="en-US" altLang="en-US" sz="1800">
              <a:solidFill>
                <a:schemeClr val="tx1"/>
              </a:solidFill>
            </a:endParaRPr>
          </a:p>
        </p:txBody>
      </p:sp>
      <p:sp>
        <p:nvSpPr>
          <p:cNvPr id="19463" name="Rectangle 9"/>
          <p:cNvSpPr>
            <a:spLocks noChangeArrowheads="1"/>
          </p:cNvSpPr>
          <p:nvPr/>
        </p:nvSpPr>
        <p:spPr bwMode="auto">
          <a:xfrm>
            <a:off x="3986213" y="3667125"/>
            <a:ext cx="1233487" cy="366713"/>
          </a:xfrm>
          <a:prstGeom prst="rect">
            <a:avLst/>
          </a:prstGeom>
          <a:noFill/>
          <a:ln>
            <a:noFill/>
          </a:ln>
          <a:effectLst>
            <a:outerShdw dist="35921" dir="2700000" algn="ctr" rotWithShape="0">
              <a:srgbClr val="FFFF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0"/>
              </a:spcBef>
              <a:buFontTx/>
              <a:buNone/>
            </a:pPr>
            <a:r>
              <a:rPr lang="en-GB" altLang="en-US" sz="1800" baseline="30000">
                <a:solidFill>
                  <a:schemeClr val="tx1"/>
                </a:solidFill>
              </a:rPr>
              <a:t>18</a:t>
            </a:r>
            <a:r>
              <a:rPr lang="en-GB" altLang="en-US" sz="1800">
                <a:solidFill>
                  <a:schemeClr val="tx1"/>
                </a:solidFill>
              </a:rPr>
              <a:t>O/</a:t>
            </a:r>
            <a:r>
              <a:rPr lang="en-GB" altLang="en-US" sz="1800" baseline="30000">
                <a:solidFill>
                  <a:schemeClr val="tx1"/>
                </a:solidFill>
              </a:rPr>
              <a:t>16</a:t>
            </a:r>
            <a:r>
              <a:rPr lang="en-GB" altLang="en-US" sz="1800">
                <a:solidFill>
                  <a:schemeClr val="tx1"/>
                </a:solidFill>
              </a:rPr>
              <a:t>O</a:t>
            </a:r>
            <a:endParaRPr lang="en-US" altLang="en-US" sz="1800">
              <a:solidFill>
                <a:schemeClr val="tx1"/>
              </a:solidFill>
            </a:endParaRPr>
          </a:p>
        </p:txBody>
      </p:sp>
      <p:sp>
        <p:nvSpPr>
          <p:cNvPr id="19464" name="Rectangle 10"/>
          <p:cNvSpPr>
            <a:spLocks noGrp="1" noChangeArrowheads="1"/>
          </p:cNvSpPr>
          <p:nvPr>
            <p:ph type="title"/>
          </p:nvPr>
        </p:nvSpPr>
        <p:spPr>
          <a:xfrm>
            <a:off x="0" y="0"/>
            <a:ext cx="3454400" cy="685800"/>
          </a:xfrm>
        </p:spPr>
        <p:txBody>
          <a:bodyPr/>
          <a:lstStyle/>
          <a:p>
            <a:r>
              <a:rPr lang="en-US" altLang="en-US" smtClean="0"/>
              <a:t>Isotopes</a:t>
            </a:r>
          </a:p>
        </p:txBody>
      </p:sp>
      <p:sp>
        <p:nvSpPr>
          <p:cNvPr id="19465" name="Rectangle 11"/>
          <p:cNvSpPr>
            <a:spLocks noChangeArrowheads="1"/>
          </p:cNvSpPr>
          <p:nvPr/>
        </p:nvSpPr>
        <p:spPr bwMode="auto">
          <a:xfrm>
            <a:off x="3446463" y="0"/>
            <a:ext cx="4805362" cy="519113"/>
          </a:xfrm>
          <a:prstGeom prst="rect">
            <a:avLst/>
          </a:prstGeom>
          <a:noFill/>
          <a:ln>
            <a:noFill/>
          </a:ln>
          <a:effectLst>
            <a:outerShdw dist="35921" dir="2700000" algn="ctr" rotWithShape="0">
              <a:srgbClr val="FFFF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0"/>
              </a:spcBef>
              <a:buFontTx/>
              <a:buNone/>
            </a:pPr>
            <a:r>
              <a:rPr lang="en-GB" altLang="en-US" sz="2800">
                <a:solidFill>
                  <a:schemeClr val="tx1"/>
                </a:solidFill>
              </a:rPr>
              <a:t>Sea floor sediment data</a:t>
            </a:r>
            <a:endParaRPr lang="en-US" altLang="en-US" sz="2800">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p:cNvPicPr>
            <a:picLocks noChangeAspect="1" noChangeArrowheads="1"/>
          </p:cNvPicPr>
          <p:nvPr/>
        </p:nvPicPr>
        <p:blipFill>
          <a:blip r:embed="rId2">
            <a:extLst>
              <a:ext uri="{28A0092B-C50C-407E-A947-70E740481C1C}">
                <a14:useLocalDpi xmlns:a14="http://schemas.microsoft.com/office/drawing/2010/main" val="0"/>
              </a:ext>
            </a:extLst>
          </a:blip>
          <a:srcRect t="8459" b="5630"/>
          <a:stretch>
            <a:fillRect/>
          </a:stretch>
        </p:blipFill>
        <p:spPr bwMode="auto">
          <a:xfrm>
            <a:off x="692150" y="1925638"/>
            <a:ext cx="77597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title"/>
          </p:nvPr>
        </p:nvSpPr>
        <p:spPr>
          <a:xfrm>
            <a:off x="0" y="0"/>
            <a:ext cx="4092575" cy="685800"/>
          </a:xfrm>
        </p:spPr>
        <p:txBody>
          <a:bodyPr/>
          <a:lstStyle/>
          <a:p>
            <a:r>
              <a:rPr lang="en-US" altLang="en-US" smtClean="0"/>
              <a:t>Isotopes</a:t>
            </a:r>
          </a:p>
        </p:txBody>
      </p:sp>
      <p:sp>
        <p:nvSpPr>
          <p:cNvPr id="20484" name="Rectangle 3"/>
          <p:cNvSpPr>
            <a:spLocks noGrp="1" noChangeArrowheads="1"/>
          </p:cNvSpPr>
          <p:nvPr>
            <p:ph type="body" idx="1"/>
          </p:nvPr>
        </p:nvSpPr>
        <p:spPr>
          <a:xfrm>
            <a:off x="271463" y="782638"/>
            <a:ext cx="3929062" cy="5457825"/>
          </a:xfrm>
        </p:spPr>
        <p:txBody>
          <a:bodyPr/>
          <a:lstStyle/>
          <a:p>
            <a:r>
              <a:rPr lang="en-US" altLang="en-US" smtClean="0"/>
              <a:t> Variations track with GH gases</a:t>
            </a:r>
            <a:endParaRPr lang="en-US" altLang="en-US" smtClean="0">
              <a:sym typeface="Symbol" pitchFamily="18" charset="2"/>
            </a:endParaRPr>
          </a:p>
        </p:txBody>
      </p:sp>
      <p:pic>
        <p:nvPicPr>
          <p:cNvPr id="20485" name="Picture 1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28588"/>
            <a:ext cx="4883150" cy="164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486" name="Group 11"/>
          <p:cNvGrpSpPr>
            <a:grpSpLocks/>
          </p:cNvGrpSpPr>
          <p:nvPr/>
        </p:nvGrpSpPr>
        <p:grpSpPr bwMode="auto">
          <a:xfrm>
            <a:off x="5780088" y="3530600"/>
            <a:ext cx="1944687" cy="579438"/>
            <a:chOff x="534" y="3600"/>
            <a:chExt cx="1225" cy="365"/>
          </a:xfrm>
        </p:grpSpPr>
        <p:sp>
          <p:nvSpPr>
            <p:cNvPr id="20492" name="Text Box 12"/>
            <p:cNvSpPr txBox="1">
              <a:spLocks noChangeArrowheads="1"/>
            </p:cNvSpPr>
            <p:nvPr/>
          </p:nvSpPr>
          <p:spPr bwMode="auto">
            <a:xfrm>
              <a:off x="604" y="3600"/>
              <a:ext cx="1080" cy="365"/>
            </a:xfrm>
            <a:prstGeom prst="rect">
              <a:avLst/>
            </a:prstGeom>
            <a:noFill/>
            <a:ln>
              <a:noFill/>
            </a:ln>
            <a:effectLst>
              <a:outerShdw dist="17961" dir="2700000" algn="ctr" rotWithShape="0">
                <a:srgbClr val="FFFF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baseline="30000">
                  <a:solidFill>
                    <a:srgbClr val="006600"/>
                  </a:solidFill>
                </a:rPr>
                <a:t>2</a:t>
              </a:r>
              <a:r>
                <a:rPr lang="en-US" altLang="en-US">
                  <a:solidFill>
                    <a:srgbClr val="006600"/>
                  </a:solidFill>
                </a:rPr>
                <a:t>H/</a:t>
              </a:r>
              <a:r>
                <a:rPr lang="en-US" altLang="en-US" baseline="30000">
                  <a:solidFill>
                    <a:srgbClr val="006600"/>
                  </a:solidFill>
                </a:rPr>
                <a:t>1</a:t>
              </a:r>
              <a:r>
                <a:rPr lang="en-US" altLang="en-US">
                  <a:solidFill>
                    <a:srgbClr val="006600"/>
                  </a:solidFill>
                </a:rPr>
                <a:t>H</a:t>
              </a:r>
            </a:p>
          </p:txBody>
        </p:sp>
        <p:sp>
          <p:nvSpPr>
            <p:cNvPr id="20493" name="Oval 13"/>
            <p:cNvSpPr>
              <a:spLocks noChangeAspect="1" noChangeArrowheads="1"/>
            </p:cNvSpPr>
            <p:nvPr/>
          </p:nvSpPr>
          <p:spPr bwMode="auto">
            <a:xfrm>
              <a:off x="534" y="3749"/>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20494" name="Oval 14"/>
            <p:cNvSpPr>
              <a:spLocks noChangeAspect="1" noChangeArrowheads="1"/>
            </p:cNvSpPr>
            <p:nvPr/>
          </p:nvSpPr>
          <p:spPr bwMode="auto">
            <a:xfrm>
              <a:off x="535" y="3633"/>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20495" name="Oval 15"/>
            <p:cNvSpPr>
              <a:spLocks noChangeAspect="1" noChangeArrowheads="1"/>
            </p:cNvSpPr>
            <p:nvPr/>
          </p:nvSpPr>
          <p:spPr bwMode="auto">
            <a:xfrm>
              <a:off x="1615" y="3725"/>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grpSp>
      <p:sp>
        <p:nvSpPr>
          <p:cNvPr id="20487" name="Text Box 16"/>
          <p:cNvSpPr txBox="1">
            <a:spLocks noChangeArrowheads="1"/>
          </p:cNvSpPr>
          <p:nvPr/>
        </p:nvSpPr>
        <p:spPr bwMode="auto">
          <a:xfrm>
            <a:off x="5459413" y="2070100"/>
            <a:ext cx="2584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000">
                <a:solidFill>
                  <a:srgbClr val="CC0000"/>
                </a:solidFill>
              </a:rPr>
              <a:t>Methane</a:t>
            </a:r>
          </a:p>
        </p:txBody>
      </p:sp>
      <p:sp>
        <p:nvSpPr>
          <p:cNvPr id="20488" name="Text Box 17"/>
          <p:cNvSpPr txBox="1">
            <a:spLocks noChangeArrowheads="1"/>
          </p:cNvSpPr>
          <p:nvPr/>
        </p:nvSpPr>
        <p:spPr bwMode="auto">
          <a:xfrm>
            <a:off x="5459413" y="4979988"/>
            <a:ext cx="2584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000">
                <a:solidFill>
                  <a:srgbClr val="0000FF"/>
                </a:solidFill>
              </a:rPr>
              <a:t>Carbon Dioxide</a:t>
            </a:r>
          </a:p>
        </p:txBody>
      </p:sp>
      <p:sp>
        <p:nvSpPr>
          <p:cNvPr id="20489" name="Text Box 18"/>
          <p:cNvSpPr txBox="1">
            <a:spLocks noChangeArrowheads="1"/>
          </p:cNvSpPr>
          <p:nvPr/>
        </p:nvSpPr>
        <p:spPr bwMode="auto">
          <a:xfrm>
            <a:off x="2322513" y="6591300"/>
            <a:ext cx="44989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1200">
                <a:solidFill>
                  <a:schemeClr val="tx1"/>
                </a:solidFill>
              </a:rPr>
              <a:t>www.realclimate.org/index.php?p=221</a:t>
            </a:r>
          </a:p>
        </p:txBody>
      </p:sp>
      <p:sp>
        <p:nvSpPr>
          <p:cNvPr id="20490" name="Text Box 20"/>
          <p:cNvSpPr txBox="1">
            <a:spLocks noChangeArrowheads="1"/>
          </p:cNvSpPr>
          <p:nvPr/>
        </p:nvSpPr>
        <p:spPr bwMode="auto">
          <a:xfrm>
            <a:off x="949325" y="6207125"/>
            <a:ext cx="831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400">
                <a:solidFill>
                  <a:srgbClr val="FF0000"/>
                </a:solidFill>
                <a:latin typeface="Arial" charset="0"/>
              </a:rPr>
              <a:t>now</a:t>
            </a:r>
          </a:p>
        </p:txBody>
      </p:sp>
      <p:sp>
        <p:nvSpPr>
          <p:cNvPr id="20491" name="Text Box 21"/>
          <p:cNvSpPr txBox="1">
            <a:spLocks noChangeArrowheads="1"/>
          </p:cNvSpPr>
          <p:nvPr/>
        </p:nvSpPr>
        <p:spPr bwMode="auto">
          <a:xfrm>
            <a:off x="7435850" y="6207125"/>
            <a:ext cx="784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50000"/>
              </a:spcBef>
              <a:buFontTx/>
              <a:buNone/>
            </a:pPr>
            <a:r>
              <a:rPr lang="en-US" altLang="en-US" sz="2400">
                <a:solidFill>
                  <a:srgbClr val="FF0000"/>
                </a:solidFill>
                <a:latin typeface="Arial" charset="0"/>
              </a:rPr>
              <a:t>then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a:xfrm>
            <a:off x="0" y="0"/>
            <a:ext cx="4092575" cy="685800"/>
          </a:xfrm>
        </p:spPr>
        <p:txBody>
          <a:bodyPr/>
          <a:lstStyle/>
          <a:p>
            <a:pPr eaLnBrk="1" hangingPunct="1"/>
            <a:r>
              <a:rPr lang="en-US" altLang="en-US" smtClean="0"/>
              <a:t>Isotopes</a:t>
            </a:r>
          </a:p>
        </p:txBody>
      </p:sp>
      <p:sp>
        <p:nvSpPr>
          <p:cNvPr id="21507" name="Rectangle 4"/>
          <p:cNvSpPr>
            <a:spLocks noGrp="1" noChangeArrowheads="1"/>
          </p:cNvSpPr>
          <p:nvPr>
            <p:ph type="body" idx="1"/>
          </p:nvPr>
        </p:nvSpPr>
        <p:spPr>
          <a:xfrm>
            <a:off x="241300" y="806450"/>
            <a:ext cx="3929063" cy="5457825"/>
          </a:xfrm>
        </p:spPr>
        <p:txBody>
          <a:bodyPr/>
          <a:lstStyle/>
          <a:p>
            <a:pPr eaLnBrk="1" hangingPunct="1"/>
            <a:r>
              <a:rPr lang="en-US" altLang="en-US" smtClean="0"/>
              <a:t> Variations track with GH gases</a:t>
            </a:r>
            <a:endParaRPr lang="en-US" altLang="en-US" smtClean="0">
              <a:sym typeface="Symbol" pitchFamily="18" charset="2"/>
            </a:endParaRPr>
          </a:p>
        </p:txBody>
      </p:sp>
      <p:pic>
        <p:nvPicPr>
          <p:cNvPr id="21508" name="Picture 10"/>
          <p:cNvPicPr>
            <a:picLocks noChangeAspect="1" noChangeArrowheads="1"/>
          </p:cNvPicPr>
          <p:nvPr/>
        </p:nvPicPr>
        <p:blipFill>
          <a:blip r:embed="rId2">
            <a:extLst>
              <a:ext uri="{28A0092B-C50C-407E-A947-70E740481C1C}">
                <a14:useLocalDpi xmlns:a14="http://schemas.microsoft.com/office/drawing/2010/main" val="0"/>
              </a:ext>
            </a:extLst>
          </a:blip>
          <a:srcRect t="8459" b="5630"/>
          <a:stretch>
            <a:fillRect/>
          </a:stretch>
        </p:blipFill>
        <p:spPr bwMode="auto">
          <a:xfrm>
            <a:off x="692150" y="1925638"/>
            <a:ext cx="77597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28588"/>
            <a:ext cx="488315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20"/>
          <p:cNvSpPr txBox="1">
            <a:spLocks noChangeArrowheads="1"/>
          </p:cNvSpPr>
          <p:nvPr/>
        </p:nvSpPr>
        <p:spPr bwMode="auto">
          <a:xfrm>
            <a:off x="949325" y="6207125"/>
            <a:ext cx="831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400">
                <a:solidFill>
                  <a:srgbClr val="FF0000"/>
                </a:solidFill>
                <a:latin typeface="Arial" charset="0"/>
              </a:rPr>
              <a:t>now</a:t>
            </a:r>
          </a:p>
        </p:txBody>
      </p:sp>
      <p:sp>
        <p:nvSpPr>
          <p:cNvPr id="21511" name="Text Box 21"/>
          <p:cNvSpPr txBox="1">
            <a:spLocks noChangeArrowheads="1"/>
          </p:cNvSpPr>
          <p:nvPr/>
        </p:nvSpPr>
        <p:spPr bwMode="auto">
          <a:xfrm>
            <a:off x="7435850" y="6207125"/>
            <a:ext cx="784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50000"/>
              </a:spcBef>
              <a:buFontTx/>
              <a:buNone/>
            </a:pPr>
            <a:r>
              <a:rPr lang="en-US" altLang="en-US" sz="2400">
                <a:solidFill>
                  <a:srgbClr val="FF0000"/>
                </a:solidFill>
                <a:latin typeface="Arial" charset="0"/>
              </a:rPr>
              <a:t>then</a:t>
            </a:r>
          </a:p>
        </p:txBody>
      </p:sp>
      <p:grpSp>
        <p:nvGrpSpPr>
          <p:cNvPr id="21512" name="Group 11"/>
          <p:cNvGrpSpPr>
            <a:grpSpLocks/>
          </p:cNvGrpSpPr>
          <p:nvPr/>
        </p:nvGrpSpPr>
        <p:grpSpPr bwMode="auto">
          <a:xfrm>
            <a:off x="5780088" y="3530600"/>
            <a:ext cx="1944687" cy="579438"/>
            <a:chOff x="534" y="3600"/>
            <a:chExt cx="1225" cy="365"/>
          </a:xfrm>
        </p:grpSpPr>
        <p:sp>
          <p:nvSpPr>
            <p:cNvPr id="21538" name="Text Box 12"/>
            <p:cNvSpPr txBox="1">
              <a:spLocks noChangeArrowheads="1"/>
            </p:cNvSpPr>
            <p:nvPr/>
          </p:nvSpPr>
          <p:spPr bwMode="auto">
            <a:xfrm>
              <a:off x="604" y="3600"/>
              <a:ext cx="1080" cy="365"/>
            </a:xfrm>
            <a:prstGeom prst="rect">
              <a:avLst/>
            </a:prstGeom>
            <a:noFill/>
            <a:ln>
              <a:noFill/>
            </a:ln>
            <a:effectLst>
              <a:outerShdw dist="17961" dir="2700000" algn="ctr" rotWithShape="0">
                <a:srgbClr val="FFFF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baseline="30000">
                  <a:solidFill>
                    <a:srgbClr val="006600"/>
                  </a:solidFill>
                </a:rPr>
                <a:t>2</a:t>
              </a:r>
              <a:r>
                <a:rPr lang="en-US" altLang="en-US">
                  <a:solidFill>
                    <a:srgbClr val="006600"/>
                  </a:solidFill>
                </a:rPr>
                <a:t>H/</a:t>
              </a:r>
              <a:r>
                <a:rPr lang="en-US" altLang="en-US" baseline="30000">
                  <a:solidFill>
                    <a:srgbClr val="006600"/>
                  </a:solidFill>
                </a:rPr>
                <a:t>1</a:t>
              </a:r>
              <a:r>
                <a:rPr lang="en-US" altLang="en-US">
                  <a:solidFill>
                    <a:srgbClr val="006600"/>
                  </a:solidFill>
                </a:rPr>
                <a:t>H</a:t>
              </a:r>
            </a:p>
          </p:txBody>
        </p:sp>
        <p:sp>
          <p:nvSpPr>
            <p:cNvPr id="21539" name="Oval 13"/>
            <p:cNvSpPr>
              <a:spLocks noChangeAspect="1" noChangeArrowheads="1"/>
            </p:cNvSpPr>
            <p:nvPr/>
          </p:nvSpPr>
          <p:spPr bwMode="auto">
            <a:xfrm>
              <a:off x="534" y="3749"/>
              <a:ext cx="144" cy="144"/>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21540" name="Oval 14"/>
            <p:cNvSpPr>
              <a:spLocks noChangeAspect="1" noChangeArrowheads="1"/>
            </p:cNvSpPr>
            <p:nvPr/>
          </p:nvSpPr>
          <p:spPr bwMode="auto">
            <a:xfrm>
              <a:off x="535" y="3633"/>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21541" name="Oval 15"/>
            <p:cNvSpPr>
              <a:spLocks noChangeAspect="1" noChangeArrowheads="1"/>
            </p:cNvSpPr>
            <p:nvPr/>
          </p:nvSpPr>
          <p:spPr bwMode="auto">
            <a:xfrm>
              <a:off x="1615" y="3725"/>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grpSp>
      <p:grpSp>
        <p:nvGrpSpPr>
          <p:cNvPr id="4" name="Group 3"/>
          <p:cNvGrpSpPr>
            <a:grpSpLocks/>
          </p:cNvGrpSpPr>
          <p:nvPr/>
        </p:nvGrpSpPr>
        <p:grpSpPr bwMode="auto">
          <a:xfrm>
            <a:off x="333375" y="3341688"/>
            <a:ext cx="8096250" cy="1535112"/>
            <a:chOff x="332838" y="3341078"/>
            <a:chExt cx="8096350" cy="1535722"/>
          </a:xfrm>
        </p:grpSpPr>
        <p:sp>
          <p:nvSpPr>
            <p:cNvPr id="3" name="Rectangle 2"/>
            <p:cNvSpPr/>
            <p:nvPr/>
          </p:nvSpPr>
          <p:spPr>
            <a:xfrm>
              <a:off x="332838" y="3341078"/>
              <a:ext cx="8096350" cy="13705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0"/>
                </a:spcBef>
                <a:buFontTx/>
                <a:buNone/>
              </a:pPr>
              <a:endParaRPr lang="en-US" altLang="en-US" sz="1800">
                <a:cs typeface="Arial" charset="0"/>
              </a:endParaRPr>
            </a:p>
          </p:txBody>
        </p:sp>
        <p:sp>
          <p:nvSpPr>
            <p:cNvPr id="32" name="Rectangle 31"/>
            <p:cNvSpPr/>
            <p:nvPr/>
          </p:nvSpPr>
          <p:spPr>
            <a:xfrm flipV="1">
              <a:off x="1523478" y="4609994"/>
              <a:ext cx="431805" cy="24139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0"/>
                </a:spcBef>
                <a:buFontTx/>
                <a:buNone/>
              </a:pPr>
              <a:endParaRPr lang="en-US" altLang="en-US" sz="1800">
                <a:cs typeface="Arial" charset="0"/>
              </a:endParaRPr>
            </a:p>
          </p:txBody>
        </p:sp>
        <p:sp>
          <p:nvSpPr>
            <p:cNvPr id="33" name="Rectangle 32"/>
            <p:cNvSpPr/>
            <p:nvPr/>
          </p:nvSpPr>
          <p:spPr>
            <a:xfrm flipV="1">
              <a:off x="5498627" y="4635404"/>
              <a:ext cx="431805" cy="24139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0"/>
                </a:spcBef>
                <a:buFontTx/>
                <a:buNone/>
              </a:pPr>
              <a:endParaRPr lang="en-US" altLang="en-US" sz="1800">
                <a:cs typeface="Arial" charset="0"/>
              </a:endParaRPr>
            </a:p>
          </p:txBody>
        </p:sp>
        <p:sp>
          <p:nvSpPr>
            <p:cNvPr id="34" name="Rectangle 33"/>
            <p:cNvSpPr/>
            <p:nvPr/>
          </p:nvSpPr>
          <p:spPr>
            <a:xfrm flipV="1">
              <a:off x="7359200" y="4597289"/>
              <a:ext cx="431805" cy="24139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0"/>
                </a:spcBef>
                <a:buFontTx/>
                <a:buNone/>
              </a:pPr>
              <a:endParaRPr lang="en-US" altLang="en-US" sz="1800">
                <a:cs typeface="Arial" charset="0"/>
              </a:endParaRPr>
            </a:p>
          </p:txBody>
        </p:sp>
        <p:sp>
          <p:nvSpPr>
            <p:cNvPr id="35" name="Rectangle 34"/>
            <p:cNvSpPr/>
            <p:nvPr/>
          </p:nvSpPr>
          <p:spPr>
            <a:xfrm flipV="1">
              <a:off x="7935470" y="4629052"/>
              <a:ext cx="431805" cy="24139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0"/>
                </a:spcBef>
                <a:buFontTx/>
                <a:buNone/>
              </a:pPr>
              <a:endParaRPr lang="en-US" altLang="en-US" sz="1800">
                <a:cs typeface="Arial" charset="0"/>
              </a:endParaRPr>
            </a:p>
          </p:txBody>
        </p:sp>
      </p:grpSp>
      <p:cxnSp>
        <p:nvCxnSpPr>
          <p:cNvPr id="6" name="Straight Connector 5"/>
          <p:cNvCxnSpPr/>
          <p:nvPr/>
        </p:nvCxnSpPr>
        <p:spPr>
          <a:xfrm>
            <a:off x="1001713" y="3538538"/>
            <a:ext cx="659765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
        <p:nvSpPr>
          <p:cNvPr id="39" name="Text Box 17"/>
          <p:cNvSpPr txBox="1">
            <a:spLocks noChangeArrowheads="1"/>
          </p:cNvSpPr>
          <p:nvPr/>
        </p:nvSpPr>
        <p:spPr bwMode="auto">
          <a:xfrm>
            <a:off x="1397000" y="3529013"/>
            <a:ext cx="70770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sz="2800" dirty="0" smtClean="0">
                <a:solidFill>
                  <a:srgbClr val="FF0000"/>
                </a:solidFill>
                <a:latin typeface="+mn-lt"/>
              </a:rPr>
              <a:t>CO</a:t>
            </a:r>
            <a:r>
              <a:rPr lang="en-US" sz="2800" baseline="-25000" dirty="0" smtClean="0">
                <a:solidFill>
                  <a:srgbClr val="FF0000"/>
                </a:solidFill>
                <a:latin typeface="+mn-lt"/>
              </a:rPr>
              <a:t>2</a:t>
            </a:r>
            <a:r>
              <a:rPr lang="en-US" sz="2800" dirty="0" smtClean="0">
                <a:solidFill>
                  <a:srgbClr val="FF0000"/>
                </a:solidFill>
                <a:latin typeface="+mn-lt"/>
              </a:rPr>
              <a:t> at levels not seen in &gt; 600,000 years!</a:t>
            </a:r>
          </a:p>
        </p:txBody>
      </p:sp>
      <p:pic>
        <p:nvPicPr>
          <p:cNvPr id="5" name="Picture 4">
            <a:hlinkClick r:id="rId5"/>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84550" y="4137025"/>
            <a:ext cx="21558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p:cNvPicPr>
            <a:picLocks noChangeAspect="1" noChangeArrowheads="1"/>
          </p:cNvPicPr>
          <p:nvPr/>
        </p:nvPicPr>
        <p:blipFill>
          <a:blip r:embed="rId2">
            <a:extLst>
              <a:ext uri="{28A0092B-C50C-407E-A947-70E740481C1C}">
                <a14:useLocalDpi xmlns:a14="http://schemas.microsoft.com/office/drawing/2010/main" val="0"/>
              </a:ext>
            </a:extLst>
          </a:blip>
          <a:srcRect l="8337" t="72974" r="90158" b="18600"/>
          <a:stretch>
            <a:fillRect/>
          </a:stretch>
        </p:blipFill>
        <p:spPr bwMode="auto">
          <a:xfrm>
            <a:off x="1339850" y="4314825"/>
            <a:ext cx="117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p:cNvPicPr>
            <a:picLocks noChangeAspect="1" noChangeArrowheads="1"/>
          </p:cNvPicPr>
          <p:nvPr/>
        </p:nvPicPr>
        <p:blipFill>
          <a:blip r:embed="rId2">
            <a:extLst>
              <a:ext uri="{28A0092B-C50C-407E-A947-70E740481C1C}">
                <a14:useLocalDpi xmlns:a14="http://schemas.microsoft.com/office/drawing/2010/main" val="0"/>
              </a:ext>
            </a:extLst>
          </a:blip>
          <a:srcRect l="8337" t="72974" r="90158" b="18600"/>
          <a:stretch>
            <a:fillRect/>
          </a:stretch>
        </p:blipFill>
        <p:spPr bwMode="auto">
          <a:xfrm>
            <a:off x="1339850" y="3856038"/>
            <a:ext cx="117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p:cNvPicPr>
            <a:picLocks noChangeAspect="1" noChangeArrowheads="1"/>
          </p:cNvPicPr>
          <p:nvPr/>
        </p:nvPicPr>
        <p:blipFill>
          <a:blip r:embed="rId2">
            <a:extLst>
              <a:ext uri="{28A0092B-C50C-407E-A947-70E740481C1C}">
                <a14:useLocalDpi xmlns:a14="http://schemas.microsoft.com/office/drawing/2010/main" val="0"/>
              </a:ext>
            </a:extLst>
          </a:blip>
          <a:srcRect l="8337" t="72974" r="90158" b="18600"/>
          <a:stretch>
            <a:fillRect/>
          </a:stretch>
        </p:blipFill>
        <p:spPr bwMode="auto">
          <a:xfrm>
            <a:off x="1339850" y="3398838"/>
            <a:ext cx="117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p:nvSpPr>
        <p:spPr bwMode="auto">
          <a:xfrm>
            <a:off x="1071563" y="3552825"/>
            <a:ext cx="2603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0"/>
              </a:spcBef>
              <a:buFontTx/>
              <a:buNone/>
            </a:pPr>
            <a:r>
              <a:rPr lang="en-US" altLang="en-US" sz="1000">
                <a:solidFill>
                  <a:srgbClr val="1C1C1C"/>
                </a:solidFill>
                <a:latin typeface="Arial" charset="0"/>
              </a:rPr>
              <a:t>400</a:t>
            </a:r>
          </a:p>
        </p:txBody>
      </p:sp>
      <p:sp>
        <p:nvSpPr>
          <p:cNvPr id="27" name="TextBox 26"/>
          <p:cNvSpPr txBox="1">
            <a:spLocks noChangeArrowheads="1"/>
          </p:cNvSpPr>
          <p:nvPr/>
        </p:nvSpPr>
        <p:spPr bwMode="auto">
          <a:xfrm>
            <a:off x="1071563" y="3779838"/>
            <a:ext cx="260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0"/>
              </a:spcBef>
              <a:buFontTx/>
              <a:buNone/>
            </a:pPr>
            <a:r>
              <a:rPr lang="en-US" altLang="en-US" sz="1000">
                <a:solidFill>
                  <a:srgbClr val="1C1C1C"/>
                </a:solidFill>
                <a:latin typeface="Arial" charset="0"/>
              </a:rPr>
              <a:t>380</a:t>
            </a:r>
          </a:p>
        </p:txBody>
      </p:sp>
      <p:sp>
        <p:nvSpPr>
          <p:cNvPr id="28" name="TextBox 27"/>
          <p:cNvSpPr txBox="1">
            <a:spLocks noChangeArrowheads="1"/>
          </p:cNvSpPr>
          <p:nvPr/>
        </p:nvSpPr>
        <p:spPr bwMode="auto">
          <a:xfrm>
            <a:off x="1071563" y="4008438"/>
            <a:ext cx="260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0"/>
              </a:spcBef>
              <a:buFontTx/>
              <a:buNone/>
            </a:pPr>
            <a:r>
              <a:rPr lang="en-US" altLang="en-US" sz="1000">
                <a:solidFill>
                  <a:srgbClr val="1C1C1C"/>
                </a:solidFill>
                <a:latin typeface="Arial" charset="0"/>
              </a:rPr>
              <a:t>360</a:t>
            </a:r>
          </a:p>
        </p:txBody>
      </p:sp>
      <p:sp>
        <p:nvSpPr>
          <p:cNvPr id="29" name="TextBox 28"/>
          <p:cNvSpPr txBox="1">
            <a:spLocks noChangeArrowheads="1"/>
          </p:cNvSpPr>
          <p:nvPr/>
        </p:nvSpPr>
        <p:spPr bwMode="auto">
          <a:xfrm>
            <a:off x="1071563" y="4241800"/>
            <a:ext cx="260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0"/>
              </a:spcBef>
              <a:buFontTx/>
              <a:buNone/>
            </a:pPr>
            <a:r>
              <a:rPr lang="en-US" altLang="en-US" sz="1000">
                <a:solidFill>
                  <a:srgbClr val="1C1C1C"/>
                </a:solidFill>
                <a:latin typeface="Arial" charset="0"/>
              </a:rPr>
              <a:t>340</a:t>
            </a:r>
          </a:p>
        </p:txBody>
      </p:sp>
      <p:sp>
        <p:nvSpPr>
          <p:cNvPr id="30" name="TextBox 29"/>
          <p:cNvSpPr txBox="1">
            <a:spLocks noChangeArrowheads="1"/>
          </p:cNvSpPr>
          <p:nvPr/>
        </p:nvSpPr>
        <p:spPr bwMode="auto">
          <a:xfrm>
            <a:off x="471488" y="3386138"/>
            <a:ext cx="584200"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0"/>
              </a:spcBef>
              <a:buFontTx/>
              <a:buNone/>
            </a:pPr>
            <a:r>
              <a:rPr lang="en-US" altLang="en-US" sz="2000" dirty="0" smtClean="0">
                <a:solidFill>
                  <a:srgbClr val="FF0000"/>
                </a:solidFill>
                <a:latin typeface="Arial" charset="0"/>
              </a:rPr>
              <a:t>411</a:t>
            </a:r>
            <a:endParaRPr lang="en-US" altLang="en-US" sz="2000" dirty="0">
              <a:solidFill>
                <a:srgbClr val="FF0000"/>
              </a:solidFill>
              <a:latin typeface="Arial" charset="0"/>
            </a:endParaRPr>
          </a:p>
        </p:txBody>
      </p:sp>
      <p:sp>
        <p:nvSpPr>
          <p:cNvPr id="2" name="TextBox 1"/>
          <p:cNvSpPr txBox="1">
            <a:spLocks noChangeArrowheads="1"/>
          </p:cNvSpPr>
          <p:nvPr/>
        </p:nvSpPr>
        <p:spPr bwMode="auto">
          <a:xfrm>
            <a:off x="1071563" y="4479925"/>
            <a:ext cx="260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0"/>
              </a:spcBef>
              <a:buFontTx/>
              <a:buNone/>
            </a:pPr>
            <a:r>
              <a:rPr lang="en-US" altLang="en-US" sz="1000">
                <a:solidFill>
                  <a:srgbClr val="1C1C1C"/>
                </a:solidFill>
                <a:latin typeface="Arial" charset="0"/>
              </a:rPr>
              <a:t>320</a:t>
            </a:r>
          </a:p>
        </p:txBody>
      </p:sp>
      <p:sp>
        <p:nvSpPr>
          <p:cNvPr id="21526" name="Text Box 17"/>
          <p:cNvSpPr txBox="1">
            <a:spLocks noChangeArrowheads="1"/>
          </p:cNvSpPr>
          <p:nvPr/>
        </p:nvSpPr>
        <p:spPr bwMode="auto">
          <a:xfrm>
            <a:off x="5459413" y="4979988"/>
            <a:ext cx="2584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000">
                <a:solidFill>
                  <a:srgbClr val="0000FF"/>
                </a:solidFill>
              </a:rPr>
              <a:t>Carbon Dioxide</a:t>
            </a:r>
          </a:p>
        </p:txBody>
      </p:sp>
      <p:sp>
        <p:nvSpPr>
          <p:cNvPr id="21527" name="Text Box 18"/>
          <p:cNvSpPr txBox="1">
            <a:spLocks noChangeArrowheads="1"/>
          </p:cNvSpPr>
          <p:nvPr/>
        </p:nvSpPr>
        <p:spPr bwMode="auto">
          <a:xfrm>
            <a:off x="2322513" y="6591300"/>
            <a:ext cx="44989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1200">
                <a:solidFill>
                  <a:schemeClr val="tx1"/>
                </a:solidFill>
              </a:rPr>
              <a:t>www.realclimate.org/index.php?p=221</a:t>
            </a:r>
          </a:p>
        </p:txBody>
      </p:sp>
      <p:sp>
        <p:nvSpPr>
          <p:cNvPr id="21528" name="Text Box 16"/>
          <p:cNvSpPr txBox="1">
            <a:spLocks noChangeArrowheads="1"/>
          </p:cNvSpPr>
          <p:nvPr/>
        </p:nvSpPr>
        <p:spPr bwMode="auto">
          <a:xfrm>
            <a:off x="5459413" y="2070100"/>
            <a:ext cx="2584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00"/>
                  </a:outerShdw>
                </a:effectLst>
              </a14:hiddenEffects>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000">
                <a:solidFill>
                  <a:srgbClr val="CC0000"/>
                </a:solidFill>
              </a:rPr>
              <a:t>Methane</a:t>
            </a:r>
          </a:p>
        </p:txBody>
      </p:sp>
      <p:pic>
        <p:nvPicPr>
          <p:cNvPr id="21542" name="Picture 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1687" y="909592"/>
            <a:ext cx="2547609" cy="2106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38"/>
          <p:cNvPicPr>
            <a:picLocks noChangeAspect="1" noChangeArrowheads="1"/>
          </p:cNvPicPr>
          <p:nvPr/>
        </p:nvPicPr>
        <p:blipFill rotWithShape="1">
          <a:blip r:embed="rId7">
            <a:extLst>
              <a:ext uri="{28A0092B-C50C-407E-A947-70E740481C1C}">
                <a14:useLocalDpi xmlns:a14="http://schemas.microsoft.com/office/drawing/2010/main" val="0"/>
              </a:ext>
            </a:extLst>
          </a:blip>
          <a:srcRect l="6349" r="5776" b="64089"/>
          <a:stretch/>
        </p:blipFill>
        <p:spPr bwMode="auto">
          <a:xfrm>
            <a:off x="5588000" y="2685402"/>
            <a:ext cx="2238704" cy="756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38"/>
          <p:cNvPicPr>
            <a:picLocks noChangeAspect="1" noChangeArrowheads="1"/>
          </p:cNvPicPr>
          <p:nvPr/>
        </p:nvPicPr>
        <p:blipFill rotWithShape="1">
          <a:blip r:embed="rId7">
            <a:extLst>
              <a:ext uri="{28A0092B-C50C-407E-A947-70E740481C1C}">
                <a14:useLocalDpi xmlns:a14="http://schemas.microsoft.com/office/drawing/2010/main" val="0"/>
              </a:ext>
            </a:extLst>
          </a:blip>
          <a:srcRect l="5570" t="39405" r="4700" b="15680"/>
          <a:stretch/>
        </p:blipFill>
        <p:spPr bwMode="auto">
          <a:xfrm>
            <a:off x="5549463" y="4004442"/>
            <a:ext cx="2286000" cy="945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nodeType="afterGroup">
                            <p:stCondLst>
                              <p:cond delay="500"/>
                            </p:stCondLst>
                            <p:childTnLst>
                              <p:par>
                                <p:cTn id="9" presetID="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2000"/>
                            </p:stCondLst>
                            <p:childTnLst>
                              <p:par>
                                <p:cTn id="24" presetID="2" presetClass="entr" presetSubtype="4"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3000"/>
                            </p:stCondLst>
                            <p:childTnLst>
                              <p:par>
                                <p:cTn id="34" presetID="2" presetClass="entr" presetSubtype="4"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par>
                          <p:cTn id="38" fill="hold" nodeType="afterGroup">
                            <p:stCondLst>
                              <p:cond delay="3500"/>
                            </p:stCondLst>
                            <p:childTnLst>
                              <p:par>
                                <p:cTn id="39" presetID="2" presetClass="entr" presetSubtype="4"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par>
                          <p:cTn id="43" fill="hold" nodeType="afterGroup">
                            <p:stCondLst>
                              <p:cond delay="4000"/>
                            </p:stCondLst>
                            <p:childTnLst>
                              <p:par>
                                <p:cTn id="44" presetID="2" presetClass="entr" presetSubtype="4"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ppt_x"/>
                                          </p:val>
                                        </p:tav>
                                        <p:tav tm="100000">
                                          <p:val>
                                            <p:strVal val="#ppt_x"/>
                                          </p:val>
                                        </p:tav>
                                      </p:tavLst>
                                    </p:anim>
                                    <p:anim calcmode="lin" valueType="num">
                                      <p:cBhvr additive="base">
                                        <p:cTn id="4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childTnLst>
                          </p:cTn>
                        </p:par>
                        <p:par>
                          <p:cTn id="55" fill="hold" nodeType="afterGroup">
                            <p:stCondLst>
                              <p:cond delay="500"/>
                            </p:stCondLst>
                            <p:childTnLst>
                              <p:par>
                                <p:cTn id="56" presetID="22" presetClass="entr" presetSubtype="8"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left)">
                                      <p:cBhvr>
                                        <p:cTn id="58" dur="500"/>
                                        <p:tgtEl>
                                          <p:spTgt spid="6"/>
                                        </p:tgtEl>
                                      </p:cBhvr>
                                    </p:animEffect>
                                  </p:childTnLst>
                                </p:cTn>
                              </p:par>
                            </p:childTnLst>
                          </p:cTn>
                        </p:par>
                        <p:par>
                          <p:cTn id="59" fill="hold" nodeType="afterGroup">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left)">
                                      <p:cBhvr>
                                        <p:cTn id="62" dur="2000"/>
                                        <p:tgtEl>
                                          <p:spTgt spid="39"/>
                                        </p:tgtEl>
                                      </p:cBhvr>
                                    </p:animEffect>
                                  </p:childTnLst>
                                </p:cTn>
                              </p:par>
                            </p:childTnLst>
                          </p:cTn>
                        </p:par>
                        <p:par>
                          <p:cTn id="63" fill="hold" nodeType="afterGroup">
                            <p:stCondLst>
                              <p:cond delay="3000"/>
                            </p:stCondLst>
                            <p:childTnLst>
                              <p:par>
                                <p:cTn id="64" presetID="22" presetClass="entr" presetSubtype="8" fill="hold" nodeType="after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left)">
                                      <p:cBhvr>
                                        <p:cTn id="66" dur="500"/>
                                        <p:tgtEl>
                                          <p:spTgt spid="43"/>
                                        </p:tgtEl>
                                      </p:cBhvr>
                                    </p:animEffect>
                                  </p:childTnLst>
                                </p:cTn>
                              </p:par>
                            </p:childTnLst>
                          </p:cTn>
                        </p:par>
                        <p:par>
                          <p:cTn id="67" fill="hold">
                            <p:stCondLst>
                              <p:cond delay="3500"/>
                            </p:stCondLst>
                            <p:childTnLst>
                              <p:par>
                                <p:cTn id="68" presetID="9" presetClass="entr" presetSubtype="0"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dissolve">
                                      <p:cBhvr>
                                        <p:cTn id="70" dur="500"/>
                                        <p:tgtEl>
                                          <p:spTgt spid="5"/>
                                        </p:tgtEl>
                                      </p:cBhvr>
                                    </p:animEffect>
                                  </p:childTnLst>
                                </p:cTn>
                              </p:par>
                            </p:childTnLst>
                          </p:cTn>
                        </p:par>
                        <p:par>
                          <p:cTn id="71" fill="hold">
                            <p:stCondLst>
                              <p:cond delay="4000"/>
                            </p:stCondLst>
                            <p:childTnLst>
                              <p:par>
                                <p:cTn id="72" presetID="22" presetClass="entr" presetSubtype="8" fill="hold" nodeType="after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wipe(left)">
                                      <p:cBhvr>
                                        <p:cTn id="7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6" grpId="0"/>
      <p:bldP spid="27" grpId="0"/>
      <p:bldP spid="28" grpId="0"/>
      <p:bldP spid="29" grpId="0"/>
      <p:bldP spid="30"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211138" y="725488"/>
            <a:ext cx="8720137" cy="5818187"/>
          </a:xfrm>
        </p:spPr>
        <p:txBody>
          <a:bodyPr/>
          <a:lstStyle/>
          <a:p>
            <a:pPr eaLnBrk="1" hangingPunct="1"/>
            <a:r>
              <a:rPr lang="en-US" altLang="en-US" smtClean="0"/>
              <a:t> Last 100My</a:t>
            </a:r>
          </a:p>
          <a:p>
            <a:pPr lvl="1" eaLnBrk="1" hangingPunct="1"/>
            <a:r>
              <a:rPr lang="en-US" altLang="en-US" smtClean="0"/>
              <a:t> Marine &amp; Terrestrial data</a:t>
            </a:r>
          </a:p>
        </p:txBody>
      </p:sp>
      <p:pic>
        <p:nvPicPr>
          <p:cNvPr id="22531" name="Picture 9" descr="Last 100M (Crowley Fig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63" y="2043113"/>
            <a:ext cx="7542212"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2"/>
          <p:cNvSpPr>
            <a:spLocks noGrp="1" noChangeArrowheads="1"/>
          </p:cNvSpPr>
          <p:nvPr>
            <p:ph type="title"/>
          </p:nvPr>
        </p:nvSpPr>
        <p:spPr/>
        <p:txBody>
          <a:bodyPr/>
          <a:lstStyle/>
          <a:p>
            <a:pPr eaLnBrk="1" hangingPunct="1"/>
            <a:r>
              <a:rPr lang="en-US" altLang="en-US" smtClean="0"/>
              <a:t>Climate History</a:t>
            </a:r>
          </a:p>
        </p:txBody>
      </p:sp>
      <p:sp>
        <p:nvSpPr>
          <p:cNvPr id="22533" name="Line 6"/>
          <p:cNvSpPr>
            <a:spLocks noChangeShapeType="1"/>
          </p:cNvSpPr>
          <p:nvPr/>
        </p:nvSpPr>
        <p:spPr bwMode="auto">
          <a:xfrm>
            <a:off x="1544638" y="2520950"/>
            <a:ext cx="1647825" cy="0"/>
          </a:xfrm>
          <a:prstGeom prst="line">
            <a:avLst/>
          </a:prstGeom>
          <a:noFill/>
          <a:ln w="19050">
            <a:solidFill>
              <a:srgbClr val="FFFF00"/>
            </a:solidFill>
            <a:round/>
            <a:headEnd/>
            <a:tailEnd type="triangle" w="med" len="med"/>
          </a:ln>
          <a:effectLst>
            <a:outerShdw dist="28398" dir="1593903"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22534" name="Text Box 7"/>
          <p:cNvSpPr txBox="1">
            <a:spLocks noChangeArrowheads="1"/>
          </p:cNvSpPr>
          <p:nvPr/>
        </p:nvSpPr>
        <p:spPr bwMode="auto">
          <a:xfrm>
            <a:off x="1724025" y="3513138"/>
            <a:ext cx="1289050" cy="91598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1800"/>
              <a:t>Much warmer in Mesozoic!</a:t>
            </a:r>
          </a:p>
        </p:txBody>
      </p:sp>
      <p:sp>
        <p:nvSpPr>
          <p:cNvPr id="22535" name="Text Box 8"/>
          <p:cNvSpPr txBox="1">
            <a:spLocks noChangeArrowheads="1"/>
          </p:cNvSpPr>
          <p:nvPr/>
        </p:nvSpPr>
        <p:spPr bwMode="auto">
          <a:xfrm>
            <a:off x="4989513" y="3725863"/>
            <a:ext cx="1235075" cy="3667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1800"/>
              <a:t>ice ages</a:t>
            </a:r>
          </a:p>
        </p:txBody>
      </p:sp>
      <p:sp>
        <p:nvSpPr>
          <p:cNvPr id="22536" name="Text Box 10"/>
          <p:cNvSpPr txBox="1">
            <a:spLocks noChangeArrowheads="1"/>
          </p:cNvSpPr>
          <p:nvPr/>
        </p:nvSpPr>
        <p:spPr bwMode="auto">
          <a:xfrm>
            <a:off x="1724025" y="2508250"/>
            <a:ext cx="1289050" cy="36671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1800"/>
              <a:t>Dinosaurs</a:t>
            </a:r>
          </a:p>
        </p:txBody>
      </p:sp>
      <p:grpSp>
        <p:nvGrpSpPr>
          <p:cNvPr id="2" name="Group 14"/>
          <p:cNvGrpSpPr>
            <a:grpSpLocks/>
          </p:cNvGrpSpPr>
          <p:nvPr/>
        </p:nvGrpSpPr>
        <p:grpSpPr bwMode="auto">
          <a:xfrm>
            <a:off x="304800" y="693738"/>
            <a:ext cx="4368800" cy="6164262"/>
            <a:chOff x="433" y="305"/>
            <a:chExt cx="2438" cy="3439"/>
          </a:xfrm>
        </p:grpSpPr>
        <p:pic>
          <p:nvPicPr>
            <p:cNvPr id="22540" name="Picture 12" descr="KTbound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 y="305"/>
              <a:ext cx="2438" cy="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Line 13"/>
            <p:cNvSpPr>
              <a:spLocks noChangeShapeType="1"/>
            </p:cNvSpPr>
            <p:nvPr/>
          </p:nvSpPr>
          <p:spPr bwMode="auto">
            <a:xfrm>
              <a:off x="2085" y="3192"/>
              <a:ext cx="3" cy="55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2538" name="Line 5"/>
          <p:cNvSpPr>
            <a:spLocks noChangeShapeType="1"/>
          </p:cNvSpPr>
          <p:nvPr/>
        </p:nvSpPr>
        <p:spPr bwMode="auto">
          <a:xfrm>
            <a:off x="3244850" y="1922463"/>
            <a:ext cx="14288" cy="4267200"/>
          </a:xfrm>
          <a:prstGeom prst="line">
            <a:avLst/>
          </a:prstGeom>
          <a:noFill/>
          <a:ln w="19050">
            <a:solidFill>
              <a:srgbClr val="FFFF00"/>
            </a:solidFill>
            <a:round/>
            <a:headEnd/>
            <a:tailEnd/>
          </a:ln>
          <a:effectLst>
            <a:outerShdw dist="28398" dir="3806097"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22539" name="Text Box 11"/>
          <p:cNvSpPr txBox="1">
            <a:spLocks noChangeArrowheads="1"/>
          </p:cNvSpPr>
          <p:nvPr/>
        </p:nvSpPr>
        <p:spPr bwMode="auto">
          <a:xfrm>
            <a:off x="3248025" y="6373813"/>
            <a:ext cx="3686175" cy="3667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50000"/>
              </a:spcBef>
              <a:buFontTx/>
              <a:buNone/>
            </a:pPr>
            <a:r>
              <a:rPr lang="en-US" altLang="en-US" sz="1800"/>
              <a:t>Chicxulub Impact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9102725" cy="630238"/>
          </a:xfrm>
        </p:spPr>
        <p:txBody>
          <a:bodyPr/>
          <a:lstStyle/>
          <a:p>
            <a:pPr eaLnBrk="1" hangingPunct="1"/>
            <a:r>
              <a:rPr lang="en-US" altLang="en-US" sz="4000" smtClean="0"/>
              <a:t>Chicxulub Impact </a:t>
            </a:r>
            <a:r>
              <a:rPr lang="en-US" altLang="en-US" sz="4000" smtClean="0">
                <a:sym typeface="Symbol" pitchFamily="18" charset="2"/>
              </a:rPr>
              <a:t> Climate Change</a:t>
            </a:r>
            <a:endParaRPr lang="en-US" altLang="en-US" sz="4000" smtClean="0"/>
          </a:p>
        </p:txBody>
      </p:sp>
      <p:sp>
        <p:nvSpPr>
          <p:cNvPr id="23555" name="Rectangle 3"/>
          <p:cNvSpPr>
            <a:spLocks noGrp="1" noChangeArrowheads="1"/>
          </p:cNvSpPr>
          <p:nvPr>
            <p:ph type="body" idx="1"/>
          </p:nvPr>
        </p:nvSpPr>
        <p:spPr>
          <a:xfrm>
            <a:off x="1628775" y="608013"/>
            <a:ext cx="5888038" cy="788987"/>
          </a:xfrm>
        </p:spPr>
        <p:txBody>
          <a:bodyPr/>
          <a:lstStyle/>
          <a:p>
            <a:pPr eaLnBrk="1" hangingPunct="1"/>
            <a:r>
              <a:rPr lang="en-US" altLang="en-US" smtClean="0"/>
              <a:t> Demise of the dinosaurs?</a:t>
            </a:r>
          </a:p>
        </p:txBody>
      </p:sp>
      <p:pic>
        <p:nvPicPr>
          <p:cNvPr id="23556" name="Picture 4" descr="ChicxulubImpact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 y="1109663"/>
            <a:ext cx="8532813"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p:cNvSpPr txBox="1">
            <a:spLocks noChangeArrowheads="1"/>
          </p:cNvSpPr>
          <p:nvPr/>
        </p:nvSpPr>
        <p:spPr bwMode="auto">
          <a:xfrm>
            <a:off x="0" y="62817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1800"/>
              <a:t>http://www.lpl.arizona.edu/SIC/impact_cratering/Chicxulub/Chicx_title.html</a:t>
            </a:r>
          </a:p>
        </p:txBody>
      </p:sp>
      <p:grpSp>
        <p:nvGrpSpPr>
          <p:cNvPr id="2" name="Group 6"/>
          <p:cNvGrpSpPr>
            <a:grpSpLocks/>
          </p:cNvGrpSpPr>
          <p:nvPr/>
        </p:nvGrpSpPr>
        <p:grpSpPr bwMode="auto">
          <a:xfrm>
            <a:off x="0" y="2157413"/>
            <a:ext cx="4700588" cy="4700587"/>
            <a:chOff x="0" y="1299"/>
            <a:chExt cx="2961" cy="2961"/>
          </a:xfrm>
        </p:grpSpPr>
        <p:pic>
          <p:nvPicPr>
            <p:cNvPr id="23562" name="Picture 7" descr="Chicxulu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9"/>
              <a:ext cx="2961" cy="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8"/>
            <p:cNvSpPr txBox="1">
              <a:spLocks noChangeArrowheads="1"/>
            </p:cNvSpPr>
            <p:nvPr/>
          </p:nvSpPr>
          <p:spPr bwMode="auto">
            <a:xfrm>
              <a:off x="121" y="1437"/>
              <a:ext cx="277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50000"/>
                </a:spcBef>
                <a:buFontTx/>
                <a:buNone/>
              </a:pPr>
              <a:r>
                <a:rPr lang="en-US" altLang="en-US" sz="2000"/>
                <a:t>Mapped by gravitational anomalies</a:t>
              </a:r>
            </a:p>
          </p:txBody>
        </p:sp>
      </p:grpSp>
      <p:grpSp>
        <p:nvGrpSpPr>
          <p:cNvPr id="3" name="Group 9"/>
          <p:cNvGrpSpPr>
            <a:grpSpLocks/>
          </p:cNvGrpSpPr>
          <p:nvPr/>
        </p:nvGrpSpPr>
        <p:grpSpPr bwMode="auto">
          <a:xfrm>
            <a:off x="4745038" y="2622550"/>
            <a:ext cx="4398962" cy="3656013"/>
            <a:chOff x="2989" y="1652"/>
            <a:chExt cx="2771" cy="2303"/>
          </a:xfrm>
        </p:grpSpPr>
        <p:pic>
          <p:nvPicPr>
            <p:cNvPr id="23560" name="Picture 10" descr="ChicxulubYucut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9" y="1652"/>
              <a:ext cx="2771" cy="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11"/>
            <p:cNvSpPr txBox="1">
              <a:spLocks noChangeArrowheads="1"/>
            </p:cNvSpPr>
            <p:nvPr/>
          </p:nvSpPr>
          <p:spPr bwMode="auto">
            <a:xfrm>
              <a:off x="3103" y="1758"/>
              <a:ext cx="25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000">
                  <a:solidFill>
                    <a:srgbClr val="000066"/>
                  </a:solidFill>
                </a:rPr>
                <a:t>On Edge of Yucatan Peninsula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65138" y="0"/>
            <a:ext cx="8637587" cy="630238"/>
          </a:xfrm>
        </p:spPr>
        <p:txBody>
          <a:bodyPr/>
          <a:lstStyle/>
          <a:p>
            <a:pPr eaLnBrk="1" hangingPunct="1"/>
            <a:r>
              <a:rPr lang="en-US" altLang="en-US" smtClean="0"/>
              <a:t>Chicxulub Impact</a:t>
            </a:r>
          </a:p>
        </p:txBody>
      </p:sp>
      <p:sp>
        <p:nvSpPr>
          <p:cNvPr id="24579" name="Rectangle 3"/>
          <p:cNvSpPr>
            <a:spLocks noGrp="1" noChangeArrowheads="1"/>
          </p:cNvSpPr>
          <p:nvPr>
            <p:ph type="body" idx="1"/>
          </p:nvPr>
        </p:nvSpPr>
        <p:spPr>
          <a:xfrm>
            <a:off x="1684338" y="608013"/>
            <a:ext cx="5888037" cy="788987"/>
          </a:xfrm>
        </p:spPr>
        <p:txBody>
          <a:bodyPr/>
          <a:lstStyle/>
          <a:p>
            <a:pPr eaLnBrk="1" hangingPunct="1"/>
            <a:r>
              <a:rPr lang="en-US" altLang="en-US" smtClean="0"/>
              <a:t>Demise of the dinosaurs?</a:t>
            </a:r>
          </a:p>
        </p:txBody>
      </p:sp>
      <p:pic>
        <p:nvPicPr>
          <p:cNvPr id="24580" name="Picture 4" descr="ChicxulubImpact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 y="1109663"/>
            <a:ext cx="8532813"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0" y="62817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1800"/>
              <a:t>http://www.lpl.arizona.edu/SIC/impact_cratering/Chicxulub/Chicx_title.html</a:t>
            </a:r>
          </a:p>
        </p:txBody>
      </p:sp>
      <p:pic>
        <p:nvPicPr>
          <p:cNvPr id="24582" name="Picture 2" descr="http://www.sciencemag.org/sites/default/files/styles/inline_colwidth__4_3/public/images/030416IWeb_Chicxulub_GG2_1_Update0303_0.jpg?itok=A_Ye4w4e&amp;timestamp=14570443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Box 3"/>
          <p:cNvSpPr txBox="1">
            <a:spLocks noChangeArrowheads="1"/>
          </p:cNvSpPr>
          <p:nvPr/>
        </p:nvSpPr>
        <p:spPr bwMode="auto">
          <a:xfrm>
            <a:off x="4514850" y="6257925"/>
            <a:ext cx="3781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Science Magazine, March 3, 2016</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0" y="0"/>
            <a:ext cx="9144000" cy="731838"/>
          </a:xfrm>
        </p:spPr>
        <p:txBody>
          <a:bodyPr/>
          <a:lstStyle/>
          <a:p>
            <a:pPr eaLnBrk="1" hangingPunct="1"/>
            <a:r>
              <a:rPr lang="en-US" altLang="en-US" sz="3600" i="1" smtClean="0"/>
              <a:t>Laudato Si</a:t>
            </a:r>
            <a:r>
              <a:rPr lang="en-US" altLang="en-US" sz="3600" smtClean="0"/>
              <a:t>, Chapter 1</a:t>
            </a:r>
          </a:p>
        </p:txBody>
      </p:sp>
      <p:sp>
        <p:nvSpPr>
          <p:cNvPr id="3075" name="Rectangle 3"/>
          <p:cNvSpPr>
            <a:spLocks noGrp="1" noChangeArrowheads="1"/>
          </p:cNvSpPr>
          <p:nvPr>
            <p:ph type="body" idx="4294967295"/>
          </p:nvPr>
        </p:nvSpPr>
        <p:spPr>
          <a:xfrm>
            <a:off x="211138" y="677863"/>
            <a:ext cx="8720137" cy="5818187"/>
          </a:xfrm>
        </p:spPr>
        <p:txBody>
          <a:bodyPr/>
          <a:lstStyle/>
          <a:p>
            <a:pPr eaLnBrk="1" hangingPunct="1">
              <a:lnSpc>
                <a:spcPct val="90000"/>
              </a:lnSpc>
            </a:pPr>
            <a:r>
              <a:rPr lang="en-US" altLang="en-US" sz="2800" smtClean="0"/>
              <a:t> Pollution &amp; Climate Change</a:t>
            </a:r>
          </a:p>
          <a:p>
            <a:pPr lvl="1" eaLnBrk="1" hangingPunct="1">
              <a:lnSpc>
                <a:spcPct val="90000"/>
              </a:lnSpc>
            </a:pPr>
            <a:r>
              <a:rPr lang="en-US" altLang="en-US" sz="2400" smtClean="0"/>
              <a:t> Temperature and precipitation!</a:t>
            </a:r>
          </a:p>
          <a:p>
            <a:pPr eaLnBrk="1" hangingPunct="1">
              <a:lnSpc>
                <a:spcPct val="90000"/>
              </a:lnSpc>
            </a:pPr>
            <a:r>
              <a:rPr lang="en-US" altLang="en-US" sz="2800" smtClean="0"/>
              <a:t> The Issue of Water</a:t>
            </a:r>
          </a:p>
          <a:p>
            <a:pPr lvl="1" eaLnBrk="1" hangingPunct="1">
              <a:lnSpc>
                <a:spcPct val="90000"/>
              </a:lnSpc>
            </a:pPr>
            <a:r>
              <a:rPr lang="en-US" altLang="en-US" sz="2400" smtClean="0"/>
              <a:t> Floods and droughts</a:t>
            </a:r>
          </a:p>
          <a:p>
            <a:pPr eaLnBrk="1" hangingPunct="1">
              <a:lnSpc>
                <a:spcPct val="90000"/>
              </a:lnSpc>
            </a:pPr>
            <a:r>
              <a:rPr lang="en-US" altLang="en-US" sz="2800" smtClean="0"/>
              <a:t> Loss of Biodiversity</a:t>
            </a:r>
          </a:p>
          <a:p>
            <a:pPr lvl="1" eaLnBrk="1" hangingPunct="1">
              <a:lnSpc>
                <a:spcPct val="90000"/>
              </a:lnSpc>
            </a:pPr>
            <a:r>
              <a:rPr lang="en-US" altLang="en-US" sz="2400" smtClean="0"/>
              <a:t> animals &amp; plants … and some human cultures</a:t>
            </a:r>
          </a:p>
          <a:p>
            <a:pPr eaLnBrk="1" hangingPunct="1">
              <a:lnSpc>
                <a:spcPct val="90000"/>
              </a:lnSpc>
            </a:pPr>
            <a:r>
              <a:rPr lang="en-US" altLang="en-US" sz="2800" smtClean="0"/>
              <a:t> Decline in Quality of Life &amp; Social Breakdown</a:t>
            </a:r>
          </a:p>
          <a:p>
            <a:pPr lvl="1" eaLnBrk="1" hangingPunct="1">
              <a:lnSpc>
                <a:spcPct val="90000"/>
              </a:lnSpc>
            </a:pPr>
            <a:r>
              <a:rPr lang="en-US" altLang="en-US" sz="2000" smtClean="0"/>
              <a:t> the first climate refugees are among us</a:t>
            </a:r>
          </a:p>
          <a:p>
            <a:pPr eaLnBrk="1" hangingPunct="1">
              <a:lnSpc>
                <a:spcPct val="90000"/>
              </a:lnSpc>
            </a:pPr>
            <a:r>
              <a:rPr lang="en-US" altLang="en-US" sz="2800" smtClean="0"/>
              <a:t> Global Inequality</a:t>
            </a:r>
          </a:p>
          <a:p>
            <a:pPr lvl="1" eaLnBrk="1" hangingPunct="1">
              <a:lnSpc>
                <a:spcPct val="90000"/>
              </a:lnSpc>
            </a:pPr>
            <a:r>
              <a:rPr lang="en-US" altLang="en-US" sz="2400" smtClean="0"/>
              <a:t> who’s got the water?</a:t>
            </a:r>
          </a:p>
          <a:p>
            <a:pPr eaLnBrk="1" hangingPunct="1">
              <a:lnSpc>
                <a:spcPct val="90000"/>
              </a:lnSpc>
            </a:pPr>
            <a:r>
              <a:rPr lang="en-US" altLang="en-US" sz="2800" smtClean="0"/>
              <a:t> Weak Responses</a:t>
            </a:r>
          </a:p>
          <a:p>
            <a:pPr lvl="1" eaLnBrk="1" hangingPunct="1">
              <a:lnSpc>
                <a:spcPct val="90000"/>
              </a:lnSpc>
            </a:pPr>
            <a:r>
              <a:rPr lang="en-US" altLang="en-US" sz="2400" smtClean="0"/>
              <a:t> and deliberate misinformation campaign</a:t>
            </a:r>
          </a:p>
          <a:p>
            <a:pPr eaLnBrk="1" hangingPunct="1">
              <a:lnSpc>
                <a:spcPct val="90000"/>
              </a:lnSpc>
            </a:pPr>
            <a:r>
              <a:rPr lang="en-US" altLang="en-US" sz="2800" smtClean="0"/>
              <a:t> Variety of Opinions</a:t>
            </a:r>
          </a:p>
          <a:p>
            <a:pPr lvl="1" eaLnBrk="1" hangingPunct="1">
              <a:lnSpc>
                <a:spcPct val="90000"/>
              </a:lnSpc>
            </a:pPr>
            <a:r>
              <a:rPr lang="en-US" altLang="en-US" sz="2400" smtClean="0"/>
              <a:t> NOT on the science!!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65138" y="0"/>
            <a:ext cx="8637587" cy="630238"/>
          </a:xfrm>
        </p:spPr>
        <p:txBody>
          <a:bodyPr/>
          <a:lstStyle/>
          <a:p>
            <a:pPr eaLnBrk="1" hangingPunct="1"/>
            <a:r>
              <a:rPr lang="en-US" altLang="en-US" smtClean="0"/>
              <a:t>Chicxulub Impact</a:t>
            </a:r>
          </a:p>
        </p:txBody>
      </p:sp>
      <p:sp>
        <p:nvSpPr>
          <p:cNvPr id="25603" name="Rectangle 3"/>
          <p:cNvSpPr>
            <a:spLocks noGrp="1" noChangeArrowheads="1"/>
          </p:cNvSpPr>
          <p:nvPr>
            <p:ph type="body" idx="1"/>
          </p:nvPr>
        </p:nvSpPr>
        <p:spPr>
          <a:xfrm>
            <a:off x="1684338" y="608013"/>
            <a:ext cx="5888037" cy="788987"/>
          </a:xfrm>
        </p:spPr>
        <p:txBody>
          <a:bodyPr/>
          <a:lstStyle/>
          <a:p>
            <a:pPr eaLnBrk="1" hangingPunct="1"/>
            <a:r>
              <a:rPr lang="en-US" altLang="en-US" smtClean="0"/>
              <a:t>Demise of the dinosaurs?</a:t>
            </a:r>
          </a:p>
        </p:txBody>
      </p:sp>
      <p:pic>
        <p:nvPicPr>
          <p:cNvPr id="25604" name="Picture 4" descr="ChicxulubImpact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 y="1109663"/>
            <a:ext cx="8532813"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5"/>
          <p:cNvSpPr txBox="1">
            <a:spLocks noChangeArrowheads="1"/>
          </p:cNvSpPr>
          <p:nvPr/>
        </p:nvSpPr>
        <p:spPr bwMode="auto">
          <a:xfrm>
            <a:off x="0" y="62817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1800"/>
              <a:t>http://www.lpl.arizona.edu/SIC/impact_cratering/Chicxulub/Chicx_title.html</a:t>
            </a:r>
          </a:p>
        </p:txBody>
      </p:sp>
      <p:pic>
        <p:nvPicPr>
          <p:cNvPr id="25606" name="Picture 2" descr="http://www.sciencemag.org/sites/default/files/styles/inline_colwidth__4_3/public/images/030416id_chicxulub_onlinefinal_g_1280.jpg?itok=sVR6Kw3C&amp;timestamp=14570437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Box 3"/>
          <p:cNvSpPr txBox="1">
            <a:spLocks noChangeArrowheads="1"/>
          </p:cNvSpPr>
          <p:nvPr/>
        </p:nvSpPr>
        <p:spPr bwMode="auto">
          <a:xfrm>
            <a:off x="4029075" y="1752600"/>
            <a:ext cx="3781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Science Magazine, March 3, 2016</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211138" y="725488"/>
            <a:ext cx="8720137" cy="5818187"/>
          </a:xfrm>
        </p:spPr>
        <p:txBody>
          <a:bodyPr/>
          <a:lstStyle/>
          <a:p>
            <a:pPr eaLnBrk="1" hangingPunct="1"/>
            <a:r>
              <a:rPr lang="en-US" altLang="en-US" smtClean="0"/>
              <a:t> Last 100My</a:t>
            </a:r>
          </a:p>
          <a:p>
            <a:pPr lvl="1" eaLnBrk="1" hangingPunct="1"/>
            <a:r>
              <a:rPr lang="en-US" altLang="en-US" smtClean="0"/>
              <a:t> Marine &amp; Terrestrial data</a:t>
            </a:r>
          </a:p>
        </p:txBody>
      </p:sp>
      <p:pic>
        <p:nvPicPr>
          <p:cNvPr id="26627" name="Picture 9" descr="Last 100M (Crowley Fig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63" y="2043113"/>
            <a:ext cx="7542212"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2"/>
          <p:cNvSpPr>
            <a:spLocks noGrp="1" noChangeArrowheads="1"/>
          </p:cNvSpPr>
          <p:nvPr>
            <p:ph type="title"/>
          </p:nvPr>
        </p:nvSpPr>
        <p:spPr/>
        <p:txBody>
          <a:bodyPr/>
          <a:lstStyle/>
          <a:p>
            <a:pPr eaLnBrk="1" hangingPunct="1"/>
            <a:r>
              <a:rPr lang="en-US" altLang="en-US" smtClean="0"/>
              <a:t>Climate History</a:t>
            </a:r>
          </a:p>
        </p:txBody>
      </p:sp>
      <p:sp>
        <p:nvSpPr>
          <p:cNvPr id="26629" name="Line 6"/>
          <p:cNvSpPr>
            <a:spLocks noChangeShapeType="1"/>
          </p:cNvSpPr>
          <p:nvPr/>
        </p:nvSpPr>
        <p:spPr bwMode="auto">
          <a:xfrm>
            <a:off x="1544638" y="2520950"/>
            <a:ext cx="1647825" cy="0"/>
          </a:xfrm>
          <a:prstGeom prst="line">
            <a:avLst/>
          </a:prstGeom>
          <a:noFill/>
          <a:ln w="19050">
            <a:solidFill>
              <a:srgbClr val="FFFF00"/>
            </a:solidFill>
            <a:round/>
            <a:headEnd/>
            <a:tailEnd type="triangle" w="med" len="med"/>
          </a:ln>
          <a:effectLst>
            <a:outerShdw dist="28398" dir="1593903"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26630" name="Text Box 7"/>
          <p:cNvSpPr txBox="1">
            <a:spLocks noChangeArrowheads="1"/>
          </p:cNvSpPr>
          <p:nvPr/>
        </p:nvSpPr>
        <p:spPr bwMode="auto">
          <a:xfrm>
            <a:off x="1724025" y="3513138"/>
            <a:ext cx="1289050" cy="91598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1800"/>
              <a:t>Much warmer in Mesozoic!</a:t>
            </a:r>
          </a:p>
        </p:txBody>
      </p:sp>
      <p:sp>
        <p:nvSpPr>
          <p:cNvPr id="26631" name="Text Box 8"/>
          <p:cNvSpPr txBox="1">
            <a:spLocks noChangeArrowheads="1"/>
          </p:cNvSpPr>
          <p:nvPr/>
        </p:nvSpPr>
        <p:spPr bwMode="auto">
          <a:xfrm>
            <a:off x="4989513" y="3725863"/>
            <a:ext cx="1235075" cy="3667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1800"/>
              <a:t>ice ages</a:t>
            </a:r>
          </a:p>
        </p:txBody>
      </p:sp>
      <p:sp>
        <p:nvSpPr>
          <p:cNvPr id="26632" name="Text Box 10"/>
          <p:cNvSpPr txBox="1">
            <a:spLocks noChangeArrowheads="1"/>
          </p:cNvSpPr>
          <p:nvPr/>
        </p:nvSpPr>
        <p:spPr bwMode="auto">
          <a:xfrm>
            <a:off x="1724025" y="2508250"/>
            <a:ext cx="1289050" cy="36671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1800"/>
              <a:t>Dinosaurs</a:t>
            </a:r>
          </a:p>
        </p:txBody>
      </p:sp>
      <p:grpSp>
        <p:nvGrpSpPr>
          <p:cNvPr id="2" name="Group 14"/>
          <p:cNvGrpSpPr>
            <a:grpSpLocks/>
          </p:cNvGrpSpPr>
          <p:nvPr/>
        </p:nvGrpSpPr>
        <p:grpSpPr bwMode="auto">
          <a:xfrm>
            <a:off x="304800" y="693738"/>
            <a:ext cx="4368800" cy="6164262"/>
            <a:chOff x="433" y="305"/>
            <a:chExt cx="2438" cy="3439"/>
          </a:xfrm>
        </p:grpSpPr>
        <p:pic>
          <p:nvPicPr>
            <p:cNvPr id="26637" name="Picture 12" descr="KTbound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 y="305"/>
              <a:ext cx="2438" cy="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Line 13"/>
            <p:cNvSpPr>
              <a:spLocks noChangeShapeType="1"/>
            </p:cNvSpPr>
            <p:nvPr/>
          </p:nvSpPr>
          <p:spPr bwMode="auto">
            <a:xfrm>
              <a:off x="2085" y="3192"/>
              <a:ext cx="3" cy="55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6634" name="Line 5"/>
          <p:cNvSpPr>
            <a:spLocks noChangeShapeType="1"/>
          </p:cNvSpPr>
          <p:nvPr/>
        </p:nvSpPr>
        <p:spPr bwMode="auto">
          <a:xfrm>
            <a:off x="3244850" y="1922463"/>
            <a:ext cx="14288" cy="4267200"/>
          </a:xfrm>
          <a:prstGeom prst="line">
            <a:avLst/>
          </a:prstGeom>
          <a:noFill/>
          <a:ln w="19050">
            <a:solidFill>
              <a:srgbClr val="FFFF00"/>
            </a:solidFill>
            <a:round/>
            <a:headEnd/>
            <a:tailEnd/>
          </a:ln>
          <a:effectLst>
            <a:outerShdw dist="28398" dir="3806097"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26635" name="Text Box 11"/>
          <p:cNvSpPr txBox="1">
            <a:spLocks noChangeArrowheads="1"/>
          </p:cNvSpPr>
          <p:nvPr/>
        </p:nvSpPr>
        <p:spPr bwMode="auto">
          <a:xfrm>
            <a:off x="3248025" y="6373813"/>
            <a:ext cx="3686175" cy="3667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50000"/>
              </a:spcBef>
              <a:buFontTx/>
              <a:buNone/>
            </a:pPr>
            <a:r>
              <a:rPr lang="en-US" altLang="en-US" sz="1800"/>
              <a:t>Chicxulub Impact</a:t>
            </a:r>
          </a:p>
        </p:txBody>
      </p:sp>
      <p:sp>
        <p:nvSpPr>
          <p:cNvPr id="14" name="Text Box 11"/>
          <p:cNvSpPr txBox="1">
            <a:spLocks noChangeArrowheads="1"/>
          </p:cNvSpPr>
          <p:nvPr/>
        </p:nvSpPr>
        <p:spPr bwMode="auto">
          <a:xfrm>
            <a:off x="5381625" y="2335213"/>
            <a:ext cx="2686050" cy="83026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400"/>
              <a:t>How will we feed &gt; 7 billion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xit" presetSubtype="8" fill="hold" nodeType="afterEffect">
                                  <p:stCondLst>
                                    <p:cond delay="0"/>
                                  </p:stCondLst>
                                  <p:childTnLst>
                                    <p:animEffect transition="out" filter="wipe(lef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body" idx="4294967295"/>
          </p:nvPr>
        </p:nvSpPr>
        <p:spPr>
          <a:xfrm>
            <a:off x="211138" y="914400"/>
            <a:ext cx="8720137" cy="1997075"/>
          </a:xfrm>
        </p:spPr>
        <p:txBody>
          <a:bodyPr/>
          <a:lstStyle/>
          <a:p>
            <a:pPr eaLnBrk="1" hangingPunct="1"/>
            <a:r>
              <a:rPr lang="en-US" altLang="en-US" sz="2800" smtClean="0"/>
              <a:t> Mostly Earth has been warmer</a:t>
            </a:r>
          </a:p>
          <a:p>
            <a:pPr eaLnBrk="1" hangingPunct="1"/>
            <a:r>
              <a:rPr lang="en-US" altLang="en-US" sz="2800" smtClean="0"/>
              <a:t> Quaternary Period</a:t>
            </a:r>
          </a:p>
          <a:p>
            <a:pPr lvl="1" eaLnBrk="1" hangingPunct="1"/>
            <a:r>
              <a:rPr lang="en-US" altLang="en-US" sz="2400" smtClean="0"/>
              <a:t> Pleistocene (last 2 m.y.)  and Holocene (last 10 k.y.) </a:t>
            </a:r>
          </a:p>
          <a:p>
            <a:pPr lvl="1" eaLnBrk="1" hangingPunct="1"/>
            <a:r>
              <a:rPr lang="en-US" altLang="en-US" sz="2400" smtClean="0"/>
              <a:t> Temperatures have fluctuated around cooler state. </a:t>
            </a:r>
            <a:endParaRPr lang="en-US" altLang="en-US" sz="3600" smtClean="0"/>
          </a:p>
        </p:txBody>
      </p:sp>
      <p:pic>
        <p:nvPicPr>
          <p:cNvPr id="27651" name="Picture 2" descr="Last 100M (Crowley Fig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988" y="3211513"/>
            <a:ext cx="6629400"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3"/>
          <p:cNvSpPr>
            <a:spLocks noGrp="1" noChangeArrowheads="1"/>
          </p:cNvSpPr>
          <p:nvPr>
            <p:ph type="title" idx="4294967295"/>
          </p:nvPr>
        </p:nvSpPr>
        <p:spPr>
          <a:xfrm>
            <a:off x="0" y="0"/>
            <a:ext cx="9144000" cy="731838"/>
          </a:xfrm>
        </p:spPr>
        <p:txBody>
          <a:bodyPr/>
          <a:lstStyle/>
          <a:p>
            <a:pPr eaLnBrk="1" hangingPunct="1"/>
            <a:r>
              <a:rPr lang="en-US" altLang="en-US" sz="3600" smtClean="0"/>
              <a:t>Climate History – A Quick Summary</a:t>
            </a:r>
          </a:p>
        </p:txBody>
      </p:sp>
      <p:sp>
        <p:nvSpPr>
          <p:cNvPr id="27653" name="Line 5"/>
          <p:cNvSpPr>
            <a:spLocks noChangeShapeType="1"/>
          </p:cNvSpPr>
          <p:nvPr/>
        </p:nvSpPr>
        <p:spPr bwMode="auto">
          <a:xfrm>
            <a:off x="1706563" y="3563938"/>
            <a:ext cx="1647825" cy="0"/>
          </a:xfrm>
          <a:prstGeom prst="line">
            <a:avLst/>
          </a:prstGeom>
          <a:noFill/>
          <a:ln w="19050">
            <a:solidFill>
              <a:srgbClr val="FFFF00"/>
            </a:solidFill>
            <a:round/>
            <a:headEnd/>
            <a:tailEnd type="triangle" w="med" len="med"/>
          </a:ln>
          <a:effectLst>
            <a:outerShdw dist="28398" dir="1593903"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27654" name="Text Box 6"/>
          <p:cNvSpPr txBox="1">
            <a:spLocks noChangeArrowheads="1"/>
          </p:cNvSpPr>
          <p:nvPr/>
        </p:nvSpPr>
        <p:spPr bwMode="auto">
          <a:xfrm>
            <a:off x="1903413" y="4691063"/>
            <a:ext cx="1289050" cy="91598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1800"/>
              <a:t>Much warmer in Mesozoic!</a:t>
            </a:r>
          </a:p>
        </p:txBody>
      </p:sp>
      <p:sp>
        <p:nvSpPr>
          <p:cNvPr id="27655" name="Text Box 7"/>
          <p:cNvSpPr txBox="1">
            <a:spLocks noChangeArrowheads="1"/>
          </p:cNvSpPr>
          <p:nvPr/>
        </p:nvSpPr>
        <p:spPr bwMode="auto">
          <a:xfrm>
            <a:off x="4827588" y="3821113"/>
            <a:ext cx="1235075" cy="3667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1800">
                <a:solidFill>
                  <a:srgbClr val="FF0000"/>
                </a:solidFill>
              </a:rPr>
              <a:t>ice ages</a:t>
            </a:r>
          </a:p>
        </p:txBody>
      </p:sp>
      <p:sp>
        <p:nvSpPr>
          <p:cNvPr id="27656" name="Text Box 8"/>
          <p:cNvSpPr txBox="1">
            <a:spLocks noChangeArrowheads="1"/>
          </p:cNvSpPr>
          <p:nvPr/>
        </p:nvSpPr>
        <p:spPr bwMode="auto">
          <a:xfrm>
            <a:off x="2005013" y="3640138"/>
            <a:ext cx="1289050" cy="3667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1800"/>
              <a:t>Dinosaurs</a:t>
            </a:r>
          </a:p>
        </p:txBody>
      </p:sp>
      <p:sp>
        <p:nvSpPr>
          <p:cNvPr id="27657" name="Line 13"/>
          <p:cNvSpPr>
            <a:spLocks noChangeShapeType="1"/>
          </p:cNvSpPr>
          <p:nvPr/>
        </p:nvSpPr>
        <p:spPr bwMode="auto">
          <a:xfrm>
            <a:off x="3365500" y="3059113"/>
            <a:ext cx="46038" cy="3192462"/>
          </a:xfrm>
          <a:prstGeom prst="line">
            <a:avLst/>
          </a:prstGeom>
          <a:noFill/>
          <a:ln w="19050">
            <a:solidFill>
              <a:srgbClr val="FFFF00"/>
            </a:solidFill>
            <a:round/>
            <a:headEnd/>
            <a:tailEnd/>
          </a:ln>
          <a:effectLst>
            <a:outerShdw dist="28398" dir="3806097"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2" name="TextBox 1"/>
          <p:cNvSpPr txBox="1"/>
          <p:nvPr/>
        </p:nvSpPr>
        <p:spPr>
          <a:xfrm>
            <a:off x="5830888" y="3490913"/>
            <a:ext cx="1792287" cy="369887"/>
          </a:xfrm>
          <a:prstGeom prst="rect">
            <a:avLst/>
          </a:prstGeom>
          <a:noFill/>
          <a:effectLst>
            <a:outerShdw dist="25400" dir="2700000" algn="ctr" rotWithShape="0">
              <a:schemeClr val="tx1"/>
            </a:outerShdw>
          </a:effectLst>
        </p:spPr>
        <p:txBody>
          <a:bodyPr>
            <a:spAutoFit/>
          </a:bodyPr>
          <a:lstStyle/>
          <a:p>
            <a:pPr>
              <a:defRPr/>
            </a:pPr>
            <a:r>
              <a:rPr lang="en-US" dirty="0" err="1">
                <a:solidFill>
                  <a:srgbClr val="FFFF00"/>
                </a:solidFill>
                <a:latin typeface="+mn-lt"/>
              </a:rPr>
              <a:t>Anthropocene</a:t>
            </a:r>
            <a:r>
              <a:rPr lang="en-US" dirty="0">
                <a:solidFill>
                  <a:srgbClr val="FFFF00"/>
                </a:solidFill>
                <a:latin typeface="+mn-lt"/>
              </a:rPr>
              <a:t>?</a:t>
            </a:r>
          </a:p>
        </p:txBody>
      </p:sp>
      <p:sp>
        <p:nvSpPr>
          <p:cNvPr id="4" name="Right Brace 3"/>
          <p:cNvSpPr/>
          <p:nvPr/>
        </p:nvSpPr>
        <p:spPr>
          <a:xfrm rot="16200000">
            <a:off x="6693693" y="3348832"/>
            <a:ext cx="182563" cy="1263650"/>
          </a:xfrm>
          <a:prstGeom prst="rightBrace">
            <a:avLst>
              <a:gd name="adj1" fmla="val 41146"/>
              <a:gd name="adj2" fmla="val 50337"/>
            </a:avLst>
          </a:prstGeom>
          <a:ln w="28575">
            <a:solidFill>
              <a:srgbClr val="FFFF00"/>
            </a:solidFill>
          </a:ln>
          <a:effectLst>
            <a:outerShdw dist="25400" dir="27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0"/>
              </a:spcBef>
              <a:buFontTx/>
              <a:buNone/>
            </a:pPr>
            <a:endParaRPr lang="en-US" altLang="en-US" sz="1800">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0" y="0"/>
            <a:ext cx="9144000" cy="731838"/>
          </a:xfrm>
        </p:spPr>
        <p:txBody>
          <a:bodyPr/>
          <a:lstStyle/>
          <a:p>
            <a:pPr eaLnBrk="1" hangingPunct="1"/>
            <a:r>
              <a:rPr lang="en-US" altLang="en-US" sz="3600" i="1" smtClean="0"/>
              <a:t>Laudato Si</a:t>
            </a:r>
            <a:r>
              <a:rPr lang="en-US" altLang="en-US" sz="3600" smtClean="0"/>
              <a:t>, Chapter 1</a:t>
            </a:r>
          </a:p>
        </p:txBody>
      </p:sp>
      <p:sp>
        <p:nvSpPr>
          <p:cNvPr id="28675" name="Rectangle 3"/>
          <p:cNvSpPr>
            <a:spLocks noGrp="1" noChangeArrowheads="1"/>
          </p:cNvSpPr>
          <p:nvPr>
            <p:ph type="body" idx="4294967295"/>
          </p:nvPr>
        </p:nvSpPr>
        <p:spPr>
          <a:xfrm>
            <a:off x="211138" y="677863"/>
            <a:ext cx="8720137" cy="5818187"/>
          </a:xfrm>
        </p:spPr>
        <p:txBody>
          <a:bodyPr/>
          <a:lstStyle/>
          <a:p>
            <a:pPr eaLnBrk="1" hangingPunct="1">
              <a:lnSpc>
                <a:spcPct val="90000"/>
              </a:lnSpc>
            </a:pPr>
            <a:r>
              <a:rPr lang="en-US" altLang="en-US" sz="2800" smtClean="0">
                <a:solidFill>
                  <a:srgbClr val="B2B2B2"/>
                </a:solidFill>
              </a:rPr>
              <a:t> Pollution &amp; </a:t>
            </a:r>
            <a:r>
              <a:rPr lang="en-US" altLang="en-US" sz="2800" smtClean="0"/>
              <a:t>Climate Change</a:t>
            </a:r>
          </a:p>
          <a:p>
            <a:pPr lvl="1" eaLnBrk="1" hangingPunct="1">
              <a:lnSpc>
                <a:spcPct val="90000"/>
              </a:lnSpc>
            </a:pPr>
            <a:r>
              <a:rPr lang="en-US" altLang="en-US" sz="2400" smtClean="0"/>
              <a:t> Temperature and precipitation!</a:t>
            </a:r>
          </a:p>
          <a:p>
            <a:pPr eaLnBrk="1" hangingPunct="1">
              <a:lnSpc>
                <a:spcPct val="90000"/>
              </a:lnSpc>
            </a:pPr>
            <a:r>
              <a:rPr lang="en-US" altLang="en-US" sz="2800" smtClean="0">
                <a:solidFill>
                  <a:srgbClr val="B2B2B2"/>
                </a:solidFill>
              </a:rPr>
              <a:t> The Issue of Water</a:t>
            </a:r>
          </a:p>
          <a:p>
            <a:pPr lvl="1" eaLnBrk="1" hangingPunct="1">
              <a:lnSpc>
                <a:spcPct val="90000"/>
              </a:lnSpc>
            </a:pPr>
            <a:r>
              <a:rPr lang="en-US" altLang="en-US" sz="2400" smtClean="0">
                <a:solidFill>
                  <a:srgbClr val="B2B2B2"/>
                </a:solidFill>
              </a:rPr>
              <a:t> Floods and droughts</a:t>
            </a:r>
          </a:p>
          <a:p>
            <a:pPr eaLnBrk="1" hangingPunct="1">
              <a:lnSpc>
                <a:spcPct val="90000"/>
              </a:lnSpc>
            </a:pPr>
            <a:r>
              <a:rPr lang="en-US" altLang="en-US" sz="2800" smtClean="0">
                <a:solidFill>
                  <a:srgbClr val="B2B2B2"/>
                </a:solidFill>
              </a:rPr>
              <a:t> Loss of Biodiversity</a:t>
            </a:r>
          </a:p>
          <a:p>
            <a:pPr lvl="1" eaLnBrk="1" hangingPunct="1">
              <a:lnSpc>
                <a:spcPct val="90000"/>
              </a:lnSpc>
            </a:pPr>
            <a:r>
              <a:rPr lang="en-US" altLang="en-US" sz="2400" smtClean="0">
                <a:solidFill>
                  <a:srgbClr val="B2B2B2"/>
                </a:solidFill>
              </a:rPr>
              <a:t> animals &amp; plants … and some human cultures</a:t>
            </a:r>
          </a:p>
          <a:p>
            <a:pPr eaLnBrk="1" hangingPunct="1">
              <a:lnSpc>
                <a:spcPct val="90000"/>
              </a:lnSpc>
            </a:pPr>
            <a:r>
              <a:rPr lang="en-US" altLang="en-US" sz="2800" smtClean="0">
                <a:solidFill>
                  <a:srgbClr val="B2B2B2"/>
                </a:solidFill>
              </a:rPr>
              <a:t> Decline in Quality of Life &amp; Social Breakdown</a:t>
            </a:r>
          </a:p>
          <a:p>
            <a:pPr lvl="1" eaLnBrk="1" hangingPunct="1">
              <a:lnSpc>
                <a:spcPct val="90000"/>
              </a:lnSpc>
            </a:pPr>
            <a:r>
              <a:rPr lang="en-US" altLang="en-US" sz="2000" smtClean="0">
                <a:solidFill>
                  <a:srgbClr val="B2B2B2"/>
                </a:solidFill>
              </a:rPr>
              <a:t> the first climate refugees are among us</a:t>
            </a:r>
          </a:p>
          <a:p>
            <a:pPr eaLnBrk="1" hangingPunct="1">
              <a:lnSpc>
                <a:spcPct val="90000"/>
              </a:lnSpc>
            </a:pPr>
            <a:r>
              <a:rPr lang="en-US" altLang="en-US" sz="2800" smtClean="0">
                <a:solidFill>
                  <a:srgbClr val="B2B2B2"/>
                </a:solidFill>
              </a:rPr>
              <a:t> Global Inequality</a:t>
            </a:r>
          </a:p>
          <a:p>
            <a:pPr lvl="1" eaLnBrk="1" hangingPunct="1">
              <a:lnSpc>
                <a:spcPct val="90000"/>
              </a:lnSpc>
            </a:pPr>
            <a:r>
              <a:rPr lang="en-US" altLang="en-US" sz="2400" smtClean="0">
                <a:solidFill>
                  <a:srgbClr val="B2B2B2"/>
                </a:solidFill>
              </a:rPr>
              <a:t> who’s got the water?</a:t>
            </a:r>
          </a:p>
          <a:p>
            <a:pPr eaLnBrk="1" hangingPunct="1">
              <a:lnSpc>
                <a:spcPct val="90000"/>
              </a:lnSpc>
            </a:pPr>
            <a:r>
              <a:rPr lang="en-US" altLang="en-US" sz="2800" smtClean="0">
                <a:solidFill>
                  <a:srgbClr val="B2B2B2"/>
                </a:solidFill>
              </a:rPr>
              <a:t> Weak Responses</a:t>
            </a:r>
          </a:p>
          <a:p>
            <a:pPr lvl="1" eaLnBrk="1" hangingPunct="1">
              <a:lnSpc>
                <a:spcPct val="90000"/>
              </a:lnSpc>
            </a:pPr>
            <a:r>
              <a:rPr lang="en-US" altLang="en-US" sz="2400" smtClean="0">
                <a:solidFill>
                  <a:srgbClr val="B2B2B2"/>
                </a:solidFill>
              </a:rPr>
              <a:t> and deliberate misinformation campaign</a:t>
            </a:r>
          </a:p>
          <a:p>
            <a:pPr eaLnBrk="1" hangingPunct="1">
              <a:lnSpc>
                <a:spcPct val="90000"/>
              </a:lnSpc>
            </a:pPr>
            <a:r>
              <a:rPr lang="en-US" altLang="en-US" sz="2800" smtClean="0">
                <a:solidFill>
                  <a:srgbClr val="B2B2B2"/>
                </a:solidFill>
              </a:rPr>
              <a:t> Variety of Opinions</a:t>
            </a:r>
          </a:p>
          <a:p>
            <a:pPr lvl="1" eaLnBrk="1" hangingPunct="1">
              <a:lnSpc>
                <a:spcPct val="90000"/>
              </a:lnSpc>
            </a:pPr>
            <a:r>
              <a:rPr lang="en-US" altLang="en-US" sz="2400" smtClean="0">
                <a:solidFill>
                  <a:srgbClr val="B2B2B2"/>
                </a:solidFill>
              </a:rPr>
              <a:t> NOT on the science!!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body" idx="1"/>
          </p:nvPr>
        </p:nvSpPr>
        <p:spPr>
          <a:xfrm>
            <a:off x="0" y="709613"/>
            <a:ext cx="9144000" cy="6053137"/>
          </a:xfrm>
        </p:spPr>
        <p:txBody>
          <a:bodyPr/>
          <a:lstStyle/>
          <a:p>
            <a:pPr eaLnBrk="1" hangingPunct="1"/>
            <a:r>
              <a:rPr lang="en-US" altLang="en-US" smtClean="0"/>
              <a:t> Location of Changes</a:t>
            </a:r>
          </a:p>
        </p:txBody>
      </p:sp>
      <p:pic>
        <p:nvPicPr>
          <p:cNvPr id="29699" name="Picture 7" descr="SPM-6_FINAL"/>
          <p:cNvPicPr>
            <a:picLocks noChangeAspect="1" noChangeArrowheads="1"/>
          </p:cNvPicPr>
          <p:nvPr/>
        </p:nvPicPr>
        <p:blipFill>
          <a:blip r:embed="rId2">
            <a:extLst>
              <a:ext uri="{28A0092B-C50C-407E-A947-70E740481C1C}">
                <a14:useLocalDpi xmlns:a14="http://schemas.microsoft.com/office/drawing/2010/main" val="0"/>
              </a:ext>
            </a:extLst>
          </a:blip>
          <a:srcRect l="36630"/>
          <a:stretch>
            <a:fillRect/>
          </a:stretch>
        </p:blipFill>
        <p:spPr bwMode="auto">
          <a:xfrm>
            <a:off x="3205163" y="1298575"/>
            <a:ext cx="5938837"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3"/>
          <p:cNvSpPr>
            <a:spLocks noGrp="1" noChangeArrowheads="1"/>
          </p:cNvSpPr>
          <p:nvPr>
            <p:ph type="title"/>
          </p:nvPr>
        </p:nvSpPr>
        <p:spPr/>
        <p:txBody>
          <a:bodyPr/>
          <a:lstStyle/>
          <a:p>
            <a:pPr eaLnBrk="1" hangingPunct="1"/>
            <a:r>
              <a:rPr lang="en-US" altLang="en-US" sz="4000" smtClean="0"/>
              <a:t>IPCC ARF World Impacts</a:t>
            </a:r>
          </a:p>
        </p:txBody>
      </p:sp>
      <p:sp>
        <p:nvSpPr>
          <p:cNvPr id="29701" name="Rectangle 5"/>
          <p:cNvSpPr>
            <a:spLocks noChangeArrowheads="1"/>
          </p:cNvSpPr>
          <p:nvPr/>
        </p:nvSpPr>
        <p:spPr bwMode="auto">
          <a:xfrm>
            <a:off x="0" y="804863"/>
            <a:ext cx="9144000" cy="60531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endParaRPr lang="en-US" altLang="en-US"/>
          </a:p>
        </p:txBody>
      </p:sp>
      <p:sp>
        <p:nvSpPr>
          <p:cNvPr id="29702" name="Text Box 6"/>
          <p:cNvSpPr txBox="1">
            <a:spLocks noChangeArrowheads="1"/>
          </p:cNvSpPr>
          <p:nvPr/>
        </p:nvSpPr>
        <p:spPr bwMode="auto">
          <a:xfrm>
            <a:off x="5346700" y="1327150"/>
            <a:ext cx="1423988" cy="338138"/>
          </a:xfrm>
          <a:prstGeom prst="rect">
            <a:avLst/>
          </a:prstGeom>
          <a:noFill/>
          <a:ln>
            <a:noFill/>
          </a:ln>
          <a:effectLst>
            <a:outerShdw dist="12700" dir="2700000" algn="ctr" rotWithShape="0">
              <a:srgbClr val="FF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1600">
                <a:solidFill>
                  <a:schemeClr val="tx1"/>
                </a:solidFill>
              </a:rPr>
              <a:t>Best Case</a:t>
            </a:r>
          </a:p>
        </p:txBody>
      </p:sp>
      <p:sp>
        <p:nvSpPr>
          <p:cNvPr id="29703" name="Text Box 6"/>
          <p:cNvSpPr txBox="1">
            <a:spLocks noChangeArrowheads="1"/>
          </p:cNvSpPr>
          <p:nvPr/>
        </p:nvSpPr>
        <p:spPr bwMode="auto">
          <a:xfrm>
            <a:off x="5346700" y="4410075"/>
            <a:ext cx="1423988" cy="338138"/>
          </a:xfrm>
          <a:prstGeom prst="rect">
            <a:avLst/>
          </a:prstGeom>
          <a:noFill/>
          <a:ln>
            <a:noFill/>
          </a:ln>
          <a:effectLst>
            <a:outerShdw dist="12700" dir="2700000" algn="ctr" rotWithShape="0">
              <a:srgbClr val="FF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1600">
                <a:solidFill>
                  <a:schemeClr val="tx1"/>
                </a:solidFill>
              </a:rPr>
              <a:t>Worst Case</a:t>
            </a:r>
          </a:p>
        </p:txBody>
      </p:sp>
      <p:sp>
        <p:nvSpPr>
          <p:cNvPr id="29704" name="Text Box 6"/>
          <p:cNvSpPr txBox="1">
            <a:spLocks noChangeArrowheads="1"/>
          </p:cNvSpPr>
          <p:nvPr/>
        </p:nvSpPr>
        <p:spPr bwMode="auto">
          <a:xfrm>
            <a:off x="5346700" y="2873375"/>
            <a:ext cx="1423988" cy="338138"/>
          </a:xfrm>
          <a:prstGeom prst="rect">
            <a:avLst/>
          </a:prstGeom>
          <a:noFill/>
          <a:ln>
            <a:noFill/>
          </a:ln>
          <a:effectLst>
            <a:outerShdw dist="12700" dir="2700000" algn="ctr" rotWithShape="0">
              <a:srgbClr val="FF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1600">
                <a:solidFill>
                  <a:schemeClr val="tx1"/>
                </a:solidFill>
              </a:rPr>
              <a:t>Likely Case</a:t>
            </a:r>
          </a:p>
        </p:txBody>
      </p:sp>
      <p:sp>
        <p:nvSpPr>
          <p:cNvPr id="29705" name="Text Box 5"/>
          <p:cNvSpPr txBox="1">
            <a:spLocks noChangeArrowheads="1"/>
          </p:cNvSpPr>
          <p:nvPr/>
        </p:nvSpPr>
        <p:spPr bwMode="auto">
          <a:xfrm>
            <a:off x="442913" y="1662113"/>
            <a:ext cx="2498725" cy="440055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800"/>
              <a:t>Temperature changes not even across the world.  The Arctic is already warming faster than the rest of Earth.</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1" descr="https://www.ipcc.ch/report/graphics/images/Assessment%20Reports/AR5%20-%20Synthesis%20Report/SPM/SPM.07_rev1-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295400"/>
            <a:ext cx="7315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2"/>
          <p:cNvSpPr>
            <a:spLocks noGrp="1" noChangeArrowheads="1"/>
          </p:cNvSpPr>
          <p:nvPr>
            <p:ph type="title" idx="4294967295"/>
          </p:nvPr>
        </p:nvSpPr>
        <p:spPr/>
        <p:txBody>
          <a:bodyPr/>
          <a:lstStyle/>
          <a:p>
            <a:pPr eaLnBrk="1" hangingPunct="1"/>
            <a:r>
              <a:rPr lang="en-US" altLang="en-US" sz="4000" smtClean="0"/>
              <a:t>IPCC AR5</a:t>
            </a:r>
          </a:p>
        </p:txBody>
      </p:sp>
      <p:sp>
        <p:nvSpPr>
          <p:cNvPr id="30724" name="Rectangle 3"/>
          <p:cNvSpPr>
            <a:spLocks noGrp="1" noChangeArrowheads="1"/>
          </p:cNvSpPr>
          <p:nvPr>
            <p:ph type="body" idx="4294967295"/>
          </p:nvPr>
        </p:nvSpPr>
        <p:spPr>
          <a:xfrm>
            <a:off x="0" y="709613"/>
            <a:ext cx="9144000" cy="838200"/>
          </a:xfrm>
        </p:spPr>
        <p:txBody>
          <a:bodyPr/>
          <a:lstStyle/>
          <a:p>
            <a:pPr eaLnBrk="1" hangingPunct="1"/>
            <a:r>
              <a:rPr lang="en-US" altLang="en-US" smtClean="0"/>
              <a:t> Temperature and Precipitation Changes</a:t>
            </a:r>
          </a:p>
        </p:txBody>
      </p:sp>
      <p:sp>
        <p:nvSpPr>
          <p:cNvPr id="30725" name="Rectangle 5"/>
          <p:cNvSpPr>
            <a:spLocks noChangeArrowheads="1"/>
          </p:cNvSpPr>
          <p:nvPr/>
        </p:nvSpPr>
        <p:spPr bwMode="auto">
          <a:xfrm>
            <a:off x="0" y="804863"/>
            <a:ext cx="9144000" cy="5429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endParaRPr lang="en-US" altLang="en-US"/>
          </a:p>
        </p:txBody>
      </p:sp>
      <p:sp>
        <p:nvSpPr>
          <p:cNvPr id="30726" name="Text Box 6"/>
          <p:cNvSpPr txBox="1">
            <a:spLocks noChangeArrowheads="1"/>
          </p:cNvSpPr>
          <p:nvPr/>
        </p:nvSpPr>
        <p:spPr bwMode="auto">
          <a:xfrm>
            <a:off x="2187575" y="1277938"/>
            <a:ext cx="1219200" cy="708025"/>
          </a:xfrm>
          <a:prstGeom prst="rect">
            <a:avLst/>
          </a:prstGeom>
          <a:noFill/>
          <a:ln>
            <a:noFill/>
          </a:ln>
          <a:effectLst>
            <a:outerShdw dist="25401" dir="2700000" algn="ctr" rotWithShape="0">
              <a:srgbClr val="FF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000">
                <a:solidFill>
                  <a:schemeClr val="tx1"/>
                </a:solidFill>
              </a:rPr>
              <a:t>Best Case</a:t>
            </a:r>
          </a:p>
        </p:txBody>
      </p:sp>
      <p:sp>
        <p:nvSpPr>
          <p:cNvPr id="30727" name="Text Box 6"/>
          <p:cNvSpPr txBox="1">
            <a:spLocks noChangeArrowheads="1"/>
          </p:cNvSpPr>
          <p:nvPr/>
        </p:nvSpPr>
        <p:spPr bwMode="auto">
          <a:xfrm>
            <a:off x="7837488" y="1289050"/>
            <a:ext cx="1219200" cy="708025"/>
          </a:xfrm>
          <a:prstGeom prst="rect">
            <a:avLst/>
          </a:prstGeom>
          <a:noFill/>
          <a:ln>
            <a:noFill/>
          </a:ln>
          <a:effectLst>
            <a:outerShdw dist="25401" dir="2700000" algn="ctr" rotWithShape="0">
              <a:srgbClr val="FF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000">
                <a:solidFill>
                  <a:schemeClr val="tx1"/>
                </a:solidFill>
              </a:rPr>
              <a:t>Worst Case</a:t>
            </a:r>
          </a:p>
        </p:txBody>
      </p:sp>
      <p:sp>
        <p:nvSpPr>
          <p:cNvPr id="30728" name="Text Box 5"/>
          <p:cNvSpPr txBox="1">
            <a:spLocks noChangeArrowheads="1"/>
          </p:cNvSpPr>
          <p:nvPr/>
        </p:nvSpPr>
        <p:spPr bwMode="auto">
          <a:xfrm>
            <a:off x="0" y="2471738"/>
            <a:ext cx="1790700" cy="40163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000"/>
              <a:t>Temperature</a:t>
            </a:r>
          </a:p>
        </p:txBody>
      </p:sp>
      <p:sp>
        <p:nvSpPr>
          <p:cNvPr id="30729" name="Text Box 5"/>
          <p:cNvSpPr txBox="1">
            <a:spLocks noChangeArrowheads="1"/>
          </p:cNvSpPr>
          <p:nvPr/>
        </p:nvSpPr>
        <p:spPr bwMode="auto">
          <a:xfrm>
            <a:off x="0" y="5233988"/>
            <a:ext cx="1790700" cy="1016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000"/>
              <a:t>Precipitation: Floods &amp; droughts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1" descr="https://www.ipcc.ch/report/graphics/images/Assessment%20Reports/AR5%20-%20Synthesis%20Report/SPM/SPM.07_rev1-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295400"/>
            <a:ext cx="7315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p:cNvSpPr>
            <a:spLocks noGrp="1" noChangeArrowheads="1"/>
          </p:cNvSpPr>
          <p:nvPr>
            <p:ph type="title" idx="4294967295"/>
          </p:nvPr>
        </p:nvSpPr>
        <p:spPr/>
        <p:txBody>
          <a:bodyPr/>
          <a:lstStyle/>
          <a:p>
            <a:pPr eaLnBrk="1" hangingPunct="1"/>
            <a:r>
              <a:rPr lang="en-US" altLang="en-US" sz="4000" smtClean="0"/>
              <a:t>IPCC AR5</a:t>
            </a:r>
          </a:p>
        </p:txBody>
      </p:sp>
      <p:sp>
        <p:nvSpPr>
          <p:cNvPr id="31748" name="Rectangle 3"/>
          <p:cNvSpPr>
            <a:spLocks noGrp="1" noChangeArrowheads="1"/>
          </p:cNvSpPr>
          <p:nvPr>
            <p:ph type="body" idx="4294967295"/>
          </p:nvPr>
        </p:nvSpPr>
        <p:spPr>
          <a:xfrm>
            <a:off x="0" y="709613"/>
            <a:ext cx="9144000" cy="838200"/>
          </a:xfrm>
        </p:spPr>
        <p:txBody>
          <a:bodyPr/>
          <a:lstStyle/>
          <a:p>
            <a:pPr eaLnBrk="1" hangingPunct="1"/>
            <a:r>
              <a:rPr lang="en-US" altLang="en-US" smtClean="0"/>
              <a:t> Temperature and Precipitation Changes</a:t>
            </a:r>
          </a:p>
        </p:txBody>
      </p:sp>
      <p:sp>
        <p:nvSpPr>
          <p:cNvPr id="31749" name="Rectangle 5"/>
          <p:cNvSpPr>
            <a:spLocks noChangeArrowheads="1"/>
          </p:cNvSpPr>
          <p:nvPr/>
        </p:nvSpPr>
        <p:spPr bwMode="auto">
          <a:xfrm>
            <a:off x="0" y="804863"/>
            <a:ext cx="9144000" cy="5429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endParaRPr lang="en-US" altLang="en-US"/>
          </a:p>
        </p:txBody>
      </p:sp>
      <p:sp>
        <p:nvSpPr>
          <p:cNvPr id="31750" name="Text Box 6"/>
          <p:cNvSpPr txBox="1">
            <a:spLocks noChangeArrowheads="1"/>
          </p:cNvSpPr>
          <p:nvPr/>
        </p:nvSpPr>
        <p:spPr bwMode="auto">
          <a:xfrm>
            <a:off x="2187575" y="1277938"/>
            <a:ext cx="1219200" cy="708025"/>
          </a:xfrm>
          <a:prstGeom prst="rect">
            <a:avLst/>
          </a:prstGeom>
          <a:noFill/>
          <a:ln>
            <a:noFill/>
          </a:ln>
          <a:effectLst>
            <a:outerShdw dist="25401" dir="2700000" algn="ctr" rotWithShape="0">
              <a:srgbClr val="FF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000">
                <a:solidFill>
                  <a:schemeClr val="tx1"/>
                </a:solidFill>
              </a:rPr>
              <a:t>Best Case</a:t>
            </a:r>
          </a:p>
        </p:txBody>
      </p:sp>
      <p:sp>
        <p:nvSpPr>
          <p:cNvPr id="31751" name="Text Box 6"/>
          <p:cNvSpPr txBox="1">
            <a:spLocks noChangeArrowheads="1"/>
          </p:cNvSpPr>
          <p:nvPr/>
        </p:nvSpPr>
        <p:spPr bwMode="auto">
          <a:xfrm>
            <a:off x="7837488" y="1289050"/>
            <a:ext cx="1219200" cy="708025"/>
          </a:xfrm>
          <a:prstGeom prst="rect">
            <a:avLst/>
          </a:prstGeom>
          <a:noFill/>
          <a:ln>
            <a:noFill/>
          </a:ln>
          <a:effectLst>
            <a:outerShdw dist="25401" dir="2700000" algn="ctr" rotWithShape="0">
              <a:srgbClr val="FF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000">
                <a:solidFill>
                  <a:schemeClr val="tx1"/>
                </a:solidFill>
              </a:rPr>
              <a:t>Worst Case</a:t>
            </a:r>
          </a:p>
        </p:txBody>
      </p:sp>
      <p:sp>
        <p:nvSpPr>
          <p:cNvPr id="31752" name="Text Box 5"/>
          <p:cNvSpPr txBox="1">
            <a:spLocks noChangeArrowheads="1"/>
          </p:cNvSpPr>
          <p:nvPr/>
        </p:nvSpPr>
        <p:spPr bwMode="auto">
          <a:xfrm>
            <a:off x="0" y="2471738"/>
            <a:ext cx="1790700" cy="40163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000"/>
              <a:t>Temperature</a:t>
            </a:r>
          </a:p>
        </p:txBody>
      </p:sp>
      <p:sp>
        <p:nvSpPr>
          <p:cNvPr id="31753" name="Text Box 5"/>
          <p:cNvSpPr txBox="1">
            <a:spLocks noChangeArrowheads="1"/>
          </p:cNvSpPr>
          <p:nvPr/>
        </p:nvSpPr>
        <p:spPr bwMode="auto">
          <a:xfrm>
            <a:off x="0" y="5233988"/>
            <a:ext cx="1790700" cy="1016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000"/>
              <a:t>Precipitation: Floods &amp; droughts</a:t>
            </a:r>
          </a:p>
        </p:txBody>
      </p:sp>
      <p:pic>
        <p:nvPicPr>
          <p:cNvPr id="522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t="5179"/>
          <a:stretch>
            <a:fillRect/>
          </a:stretch>
        </p:blipFill>
        <p:spPr bwMode="auto">
          <a:xfrm>
            <a:off x="1120775" y="0"/>
            <a:ext cx="69024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6"/>
          <p:cNvSpPr txBox="1">
            <a:spLocks noChangeArrowheads="1"/>
          </p:cNvSpPr>
          <p:nvPr/>
        </p:nvSpPr>
        <p:spPr bwMode="auto">
          <a:xfrm>
            <a:off x="4495800" y="0"/>
            <a:ext cx="3505200" cy="338138"/>
          </a:xfrm>
          <a:prstGeom prst="rect">
            <a:avLst/>
          </a:prstGeom>
          <a:noFill/>
          <a:ln>
            <a:noFill/>
          </a:ln>
          <a:effectLst>
            <a:outerShdw dist="12700" dir="2700000" algn="ctr" rotWithShape="0">
              <a:srgbClr val="FF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r" eaLnBrk="1" hangingPunct="1">
              <a:spcBef>
                <a:spcPct val="50000"/>
              </a:spcBef>
              <a:buFontTx/>
              <a:buNone/>
            </a:pPr>
            <a:r>
              <a:rPr lang="en-US" altLang="en-US" sz="1600">
                <a:solidFill>
                  <a:schemeClr val="tx1"/>
                </a:solidFill>
              </a:rPr>
              <a:t>Houston Public Media News 88.7 </a:t>
            </a:r>
          </a:p>
        </p:txBody>
      </p:sp>
      <p:sp>
        <p:nvSpPr>
          <p:cNvPr id="12" name="Text Box 6"/>
          <p:cNvSpPr txBox="1">
            <a:spLocks noChangeArrowheads="1"/>
          </p:cNvSpPr>
          <p:nvPr/>
        </p:nvSpPr>
        <p:spPr bwMode="auto">
          <a:xfrm>
            <a:off x="3762375" y="1847850"/>
            <a:ext cx="3505200" cy="338138"/>
          </a:xfrm>
          <a:prstGeom prst="rect">
            <a:avLst/>
          </a:prstGeom>
          <a:noFill/>
          <a:ln>
            <a:noFill/>
          </a:ln>
          <a:effectLst>
            <a:outerShdw dist="12700" dir="2700000" algn="ctr" rotWithShape="0">
              <a:srgbClr val="FF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50000"/>
              </a:spcBef>
              <a:buFontTx/>
              <a:buNone/>
            </a:pPr>
            <a:r>
              <a:rPr lang="en-US" altLang="en-US" sz="1600">
                <a:solidFill>
                  <a:schemeClr val="tx1"/>
                </a:solidFill>
              </a:rPr>
              <a:t>April 20,  2016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dissolve">
                                      <p:cBhvr>
                                        <p:cTn id="7" dur="2000"/>
                                        <p:tgtEl>
                                          <p:spTgt spid="52226"/>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0" y="0"/>
            <a:ext cx="9144000" cy="731838"/>
          </a:xfrm>
        </p:spPr>
        <p:txBody>
          <a:bodyPr/>
          <a:lstStyle/>
          <a:p>
            <a:pPr eaLnBrk="1" hangingPunct="1"/>
            <a:r>
              <a:rPr lang="en-US" altLang="en-US" sz="3600" i="1" smtClean="0"/>
              <a:t>Laudato Si</a:t>
            </a:r>
            <a:r>
              <a:rPr lang="en-US" altLang="en-US" sz="3600" smtClean="0"/>
              <a:t>, Chapter 1</a:t>
            </a:r>
          </a:p>
        </p:txBody>
      </p:sp>
      <p:sp>
        <p:nvSpPr>
          <p:cNvPr id="32771" name="Rectangle 3"/>
          <p:cNvSpPr>
            <a:spLocks noGrp="1" noChangeArrowheads="1"/>
          </p:cNvSpPr>
          <p:nvPr>
            <p:ph type="body" idx="4294967295"/>
          </p:nvPr>
        </p:nvSpPr>
        <p:spPr>
          <a:xfrm>
            <a:off x="211138" y="677863"/>
            <a:ext cx="8720137" cy="5818187"/>
          </a:xfrm>
        </p:spPr>
        <p:txBody>
          <a:bodyPr/>
          <a:lstStyle/>
          <a:p>
            <a:pPr eaLnBrk="1" hangingPunct="1">
              <a:lnSpc>
                <a:spcPct val="90000"/>
              </a:lnSpc>
            </a:pPr>
            <a:r>
              <a:rPr lang="en-US" altLang="en-US" sz="2800" smtClean="0">
                <a:solidFill>
                  <a:srgbClr val="B2B2B2"/>
                </a:solidFill>
              </a:rPr>
              <a:t> Pollution &amp; Climate Change</a:t>
            </a:r>
          </a:p>
          <a:p>
            <a:pPr lvl="1" eaLnBrk="1" hangingPunct="1">
              <a:lnSpc>
                <a:spcPct val="90000"/>
              </a:lnSpc>
            </a:pPr>
            <a:r>
              <a:rPr lang="en-US" altLang="en-US" sz="2400" smtClean="0">
                <a:solidFill>
                  <a:srgbClr val="B2B2B2"/>
                </a:solidFill>
              </a:rPr>
              <a:t> Temperature and precipitation!</a:t>
            </a:r>
          </a:p>
          <a:p>
            <a:pPr eaLnBrk="1" hangingPunct="1">
              <a:lnSpc>
                <a:spcPct val="90000"/>
              </a:lnSpc>
            </a:pPr>
            <a:r>
              <a:rPr lang="en-US" altLang="en-US" sz="2800" smtClean="0"/>
              <a:t> The Issue of Water</a:t>
            </a:r>
          </a:p>
          <a:p>
            <a:pPr lvl="1" eaLnBrk="1" hangingPunct="1">
              <a:lnSpc>
                <a:spcPct val="90000"/>
              </a:lnSpc>
            </a:pPr>
            <a:r>
              <a:rPr lang="en-US" altLang="en-US" sz="2400" smtClean="0"/>
              <a:t> Floods and droughts</a:t>
            </a:r>
          </a:p>
          <a:p>
            <a:pPr eaLnBrk="1" hangingPunct="1">
              <a:lnSpc>
                <a:spcPct val="90000"/>
              </a:lnSpc>
            </a:pPr>
            <a:r>
              <a:rPr lang="en-US" altLang="en-US" sz="2800" smtClean="0">
                <a:solidFill>
                  <a:srgbClr val="B2B2B2"/>
                </a:solidFill>
              </a:rPr>
              <a:t> Loss of Biodiversity</a:t>
            </a:r>
          </a:p>
          <a:p>
            <a:pPr lvl="1" eaLnBrk="1" hangingPunct="1">
              <a:lnSpc>
                <a:spcPct val="90000"/>
              </a:lnSpc>
            </a:pPr>
            <a:r>
              <a:rPr lang="en-US" altLang="en-US" sz="2400" smtClean="0">
                <a:solidFill>
                  <a:srgbClr val="B2B2B2"/>
                </a:solidFill>
              </a:rPr>
              <a:t> animals &amp; plants … and some human cultures</a:t>
            </a:r>
          </a:p>
          <a:p>
            <a:pPr eaLnBrk="1" hangingPunct="1">
              <a:lnSpc>
                <a:spcPct val="90000"/>
              </a:lnSpc>
            </a:pPr>
            <a:r>
              <a:rPr lang="en-US" altLang="en-US" sz="2800" smtClean="0">
                <a:solidFill>
                  <a:srgbClr val="B2B2B2"/>
                </a:solidFill>
              </a:rPr>
              <a:t> Decline in Quality of Life &amp; Social Breakdown</a:t>
            </a:r>
          </a:p>
          <a:p>
            <a:pPr lvl="1" eaLnBrk="1" hangingPunct="1">
              <a:lnSpc>
                <a:spcPct val="90000"/>
              </a:lnSpc>
            </a:pPr>
            <a:r>
              <a:rPr lang="en-US" altLang="en-US" sz="2000" smtClean="0">
                <a:solidFill>
                  <a:srgbClr val="B2B2B2"/>
                </a:solidFill>
              </a:rPr>
              <a:t> the first climate refugees are among us</a:t>
            </a:r>
          </a:p>
          <a:p>
            <a:pPr eaLnBrk="1" hangingPunct="1">
              <a:lnSpc>
                <a:spcPct val="90000"/>
              </a:lnSpc>
            </a:pPr>
            <a:r>
              <a:rPr lang="en-US" altLang="en-US" sz="2800" smtClean="0">
                <a:solidFill>
                  <a:srgbClr val="B2B2B2"/>
                </a:solidFill>
              </a:rPr>
              <a:t> Global Inequality</a:t>
            </a:r>
          </a:p>
          <a:p>
            <a:pPr lvl="1" eaLnBrk="1" hangingPunct="1">
              <a:lnSpc>
                <a:spcPct val="90000"/>
              </a:lnSpc>
            </a:pPr>
            <a:r>
              <a:rPr lang="en-US" altLang="en-US" sz="2400" smtClean="0">
                <a:solidFill>
                  <a:srgbClr val="B2B2B2"/>
                </a:solidFill>
              </a:rPr>
              <a:t> who’s got the water?</a:t>
            </a:r>
          </a:p>
          <a:p>
            <a:pPr eaLnBrk="1" hangingPunct="1">
              <a:lnSpc>
                <a:spcPct val="90000"/>
              </a:lnSpc>
            </a:pPr>
            <a:r>
              <a:rPr lang="en-US" altLang="en-US" sz="2800" smtClean="0">
                <a:solidFill>
                  <a:srgbClr val="B2B2B2"/>
                </a:solidFill>
              </a:rPr>
              <a:t> Weak Responses</a:t>
            </a:r>
          </a:p>
          <a:p>
            <a:pPr lvl="1" eaLnBrk="1" hangingPunct="1">
              <a:lnSpc>
                <a:spcPct val="90000"/>
              </a:lnSpc>
            </a:pPr>
            <a:r>
              <a:rPr lang="en-US" altLang="en-US" sz="2400" smtClean="0">
                <a:solidFill>
                  <a:srgbClr val="B2B2B2"/>
                </a:solidFill>
              </a:rPr>
              <a:t> and deliberate misinformation campaign</a:t>
            </a:r>
          </a:p>
          <a:p>
            <a:pPr eaLnBrk="1" hangingPunct="1">
              <a:lnSpc>
                <a:spcPct val="90000"/>
              </a:lnSpc>
            </a:pPr>
            <a:r>
              <a:rPr lang="en-US" altLang="en-US" sz="2800" smtClean="0">
                <a:solidFill>
                  <a:srgbClr val="B2B2B2"/>
                </a:solidFill>
              </a:rPr>
              <a:t> Variety of Opinions</a:t>
            </a:r>
          </a:p>
          <a:p>
            <a:pPr lvl="1" eaLnBrk="1" hangingPunct="1">
              <a:lnSpc>
                <a:spcPct val="90000"/>
              </a:lnSpc>
            </a:pPr>
            <a:r>
              <a:rPr lang="en-US" altLang="en-US" sz="2400" smtClean="0">
                <a:solidFill>
                  <a:srgbClr val="B2B2B2"/>
                </a:solidFill>
              </a:rPr>
              <a:t> NOT on the science!!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4"/>
          <p:cNvGrpSpPr>
            <a:grpSpLocks/>
          </p:cNvGrpSpPr>
          <p:nvPr/>
        </p:nvGrpSpPr>
        <p:grpSpPr bwMode="auto">
          <a:xfrm>
            <a:off x="0" y="1412875"/>
            <a:ext cx="9144000" cy="5124450"/>
            <a:chOff x="0" y="1242202"/>
            <a:chExt cx="9144000" cy="5124092"/>
          </a:xfrm>
        </p:grpSpPr>
        <p:pic>
          <p:nvPicPr>
            <p:cNvPr id="33800" name="Picture 2" descr="http://www.climatechange-foodsecurity.org/uploads/AR5_DROUGHT_SOIL_MOISTURE_MAPS.png"/>
            <p:cNvPicPr>
              <a:picLocks noChangeAspect="1" noChangeArrowheads="1"/>
            </p:cNvPicPr>
            <p:nvPr/>
          </p:nvPicPr>
          <p:blipFill>
            <a:blip r:embed="rId2">
              <a:extLst>
                <a:ext uri="{28A0092B-C50C-407E-A947-70E740481C1C}">
                  <a14:useLocalDpi xmlns:a14="http://schemas.microsoft.com/office/drawing/2010/main" val="0"/>
                </a:ext>
              </a:extLst>
            </a:blip>
            <a:srcRect b="25282"/>
            <a:stretch>
              <a:fillRect/>
            </a:stretch>
          </p:blipFill>
          <p:spPr bwMode="auto">
            <a:xfrm>
              <a:off x="0" y="1242202"/>
              <a:ext cx="9144000" cy="512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219950" y="5951986"/>
              <a:ext cx="1924050" cy="414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rgbClr val="FFFFFF"/>
                </a:solidFill>
                <a:latin typeface="Comic Sans MS" pitchFamily="66" charset="0"/>
              </a:endParaRPr>
            </a:p>
          </p:txBody>
        </p:sp>
      </p:grpSp>
      <p:sp>
        <p:nvSpPr>
          <p:cNvPr id="33795" name="Rectangle 2"/>
          <p:cNvSpPr>
            <a:spLocks noGrp="1" noChangeArrowheads="1"/>
          </p:cNvSpPr>
          <p:nvPr>
            <p:ph type="title" idx="4294967295"/>
          </p:nvPr>
        </p:nvSpPr>
        <p:spPr/>
        <p:txBody>
          <a:bodyPr/>
          <a:lstStyle/>
          <a:p>
            <a:pPr eaLnBrk="1" hangingPunct="1"/>
            <a:r>
              <a:rPr lang="en-US" altLang="en-US" sz="4000" smtClean="0"/>
              <a:t>IPCC AR5</a:t>
            </a:r>
          </a:p>
        </p:txBody>
      </p:sp>
      <p:sp>
        <p:nvSpPr>
          <p:cNvPr id="33796" name="Rectangle 3"/>
          <p:cNvSpPr>
            <a:spLocks noGrp="1" noChangeArrowheads="1"/>
          </p:cNvSpPr>
          <p:nvPr>
            <p:ph type="body" idx="4294967295"/>
          </p:nvPr>
        </p:nvSpPr>
        <p:spPr>
          <a:xfrm>
            <a:off x="0" y="709613"/>
            <a:ext cx="9144000" cy="838200"/>
          </a:xfrm>
        </p:spPr>
        <p:txBody>
          <a:bodyPr/>
          <a:lstStyle/>
          <a:p>
            <a:pPr eaLnBrk="1" hangingPunct="1"/>
            <a:r>
              <a:rPr lang="en-US" altLang="en-US" smtClean="0"/>
              <a:t> Drought</a:t>
            </a:r>
          </a:p>
        </p:txBody>
      </p:sp>
      <p:sp>
        <p:nvSpPr>
          <p:cNvPr id="33797" name="Rectangle 5"/>
          <p:cNvSpPr>
            <a:spLocks noChangeArrowheads="1"/>
          </p:cNvSpPr>
          <p:nvPr/>
        </p:nvSpPr>
        <p:spPr bwMode="auto">
          <a:xfrm>
            <a:off x="0" y="804863"/>
            <a:ext cx="9144000" cy="5429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endParaRPr lang="en-US" altLang="en-US"/>
          </a:p>
        </p:txBody>
      </p:sp>
      <p:sp>
        <p:nvSpPr>
          <p:cNvPr id="33798" name="Text Box 6"/>
          <p:cNvSpPr txBox="1">
            <a:spLocks noChangeArrowheads="1"/>
          </p:cNvSpPr>
          <p:nvPr/>
        </p:nvSpPr>
        <p:spPr bwMode="auto">
          <a:xfrm>
            <a:off x="182563" y="1898650"/>
            <a:ext cx="1219200" cy="708025"/>
          </a:xfrm>
          <a:prstGeom prst="rect">
            <a:avLst/>
          </a:prstGeom>
          <a:noFill/>
          <a:ln>
            <a:noFill/>
          </a:ln>
          <a:effectLst>
            <a:outerShdw dist="25401" dir="2700000" algn="ctr" rotWithShape="0">
              <a:srgbClr val="FF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000">
                <a:solidFill>
                  <a:schemeClr val="tx1"/>
                </a:solidFill>
              </a:rPr>
              <a:t>Best Case</a:t>
            </a:r>
          </a:p>
        </p:txBody>
      </p:sp>
      <p:sp>
        <p:nvSpPr>
          <p:cNvPr id="33799" name="Text Box 6"/>
          <p:cNvSpPr txBox="1">
            <a:spLocks noChangeArrowheads="1"/>
          </p:cNvSpPr>
          <p:nvPr/>
        </p:nvSpPr>
        <p:spPr bwMode="auto">
          <a:xfrm>
            <a:off x="7924800" y="5635625"/>
            <a:ext cx="1219200" cy="708025"/>
          </a:xfrm>
          <a:prstGeom prst="rect">
            <a:avLst/>
          </a:prstGeom>
          <a:noFill/>
          <a:ln>
            <a:noFill/>
          </a:ln>
          <a:effectLst>
            <a:outerShdw dist="25401" dir="2700000" algn="ctr" rotWithShape="0">
              <a:srgbClr val="FF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000">
                <a:solidFill>
                  <a:schemeClr val="tx1"/>
                </a:solidFill>
              </a:rPr>
              <a:t>Worst Case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58875"/>
            <a:ext cx="9144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tle 1"/>
          <p:cNvSpPr>
            <a:spLocks noGrp="1"/>
          </p:cNvSpPr>
          <p:nvPr>
            <p:ph type="title"/>
          </p:nvPr>
        </p:nvSpPr>
        <p:spPr/>
        <p:txBody>
          <a:bodyPr/>
          <a:lstStyle/>
          <a:p>
            <a:r>
              <a:rPr lang="en-US" altLang="en-US" smtClean="0"/>
              <a:t>Seal Level Rise Maps</a:t>
            </a:r>
          </a:p>
        </p:txBody>
      </p:sp>
      <p:grpSp>
        <p:nvGrpSpPr>
          <p:cNvPr id="34820" name="Group 13"/>
          <p:cNvGrpSpPr>
            <a:grpSpLocks/>
          </p:cNvGrpSpPr>
          <p:nvPr/>
        </p:nvGrpSpPr>
        <p:grpSpPr bwMode="auto">
          <a:xfrm>
            <a:off x="2116138" y="5241925"/>
            <a:ext cx="2282825" cy="712788"/>
            <a:chOff x="459581" y="5336989"/>
            <a:chExt cx="3519487" cy="1097280"/>
          </a:xfrm>
        </p:grpSpPr>
        <p:sp>
          <p:nvSpPr>
            <p:cNvPr id="9" name="Rectangle 8"/>
            <p:cNvSpPr/>
            <p:nvPr/>
          </p:nvSpPr>
          <p:spPr bwMode="auto">
            <a:xfrm>
              <a:off x="459581" y="5336989"/>
              <a:ext cx="3519487" cy="1097280"/>
            </a:xfrm>
            <a:prstGeom prst="rect">
              <a:avLst/>
            </a:prstGeom>
            <a:solidFill>
              <a:schemeClr val="bg1"/>
            </a:solidFill>
            <a:ln w="9525" cap="flat" cmpd="sng" algn="ctr">
              <a:solidFill>
                <a:schemeClr val="accent3"/>
              </a:solidFill>
              <a:prstDash val="solid"/>
              <a:round/>
              <a:headEnd type="none" w="med" len="med"/>
              <a:tailEnd type="none" w="med" len="med"/>
            </a:ln>
            <a:effectLst/>
          </p:spPr>
          <p:txBody>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0"/>
                </a:spcBef>
                <a:buFontTx/>
                <a:buNone/>
              </a:pPr>
              <a:endParaRPr lang="en-US" altLang="en-US" sz="1800">
                <a:solidFill>
                  <a:schemeClr val="tx1"/>
                </a:solidFill>
                <a:latin typeface="Arial" charset="0"/>
              </a:endParaRPr>
            </a:p>
          </p:txBody>
        </p:sp>
        <p:pic>
          <p:nvPicPr>
            <p:cNvPr id="34822" name="Picture 11" descr="UA Geosciences.gif">
              <a:hlinkClick r:id="rId3"/>
            </p:cNvPr>
            <p:cNvPicPr>
              <a:picLocks noChangeAspect="1"/>
            </p:cNvPicPr>
            <p:nvPr/>
          </p:nvPicPr>
          <p:blipFill>
            <a:blip r:embed="rId4">
              <a:extLst>
                <a:ext uri="{28A0092B-C50C-407E-A947-70E740481C1C}">
                  <a14:useLocalDpi xmlns:a14="http://schemas.microsoft.com/office/drawing/2010/main" val="0"/>
                </a:ext>
              </a:extLst>
            </a:blip>
            <a:srcRect r="55882" b="19736"/>
            <a:stretch>
              <a:fillRect/>
            </a:stretch>
          </p:blipFill>
          <p:spPr bwMode="auto">
            <a:xfrm>
              <a:off x="459581" y="5336989"/>
              <a:ext cx="3519487"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0" y="0"/>
            <a:ext cx="9144000" cy="731838"/>
          </a:xfrm>
        </p:spPr>
        <p:txBody>
          <a:bodyPr/>
          <a:lstStyle/>
          <a:p>
            <a:pPr eaLnBrk="1" hangingPunct="1"/>
            <a:r>
              <a:rPr lang="en-US" altLang="en-US" sz="3600" i="1" smtClean="0"/>
              <a:t>Laudato Si</a:t>
            </a:r>
            <a:r>
              <a:rPr lang="en-US" altLang="en-US" sz="3600" smtClean="0"/>
              <a:t>, Chapter 1</a:t>
            </a:r>
          </a:p>
        </p:txBody>
      </p:sp>
      <p:sp>
        <p:nvSpPr>
          <p:cNvPr id="4099" name="Rectangle 3"/>
          <p:cNvSpPr>
            <a:spLocks noGrp="1" noChangeArrowheads="1"/>
          </p:cNvSpPr>
          <p:nvPr>
            <p:ph type="body" idx="4294967295"/>
          </p:nvPr>
        </p:nvSpPr>
        <p:spPr>
          <a:xfrm>
            <a:off x="211138" y="677863"/>
            <a:ext cx="8720137" cy="5818187"/>
          </a:xfrm>
        </p:spPr>
        <p:txBody>
          <a:bodyPr/>
          <a:lstStyle/>
          <a:p>
            <a:pPr eaLnBrk="1" hangingPunct="1">
              <a:lnSpc>
                <a:spcPct val="90000"/>
              </a:lnSpc>
            </a:pPr>
            <a:r>
              <a:rPr lang="en-US" altLang="en-US" sz="2800" smtClean="0">
                <a:solidFill>
                  <a:srgbClr val="B2B2B2"/>
                </a:solidFill>
              </a:rPr>
              <a:t> Pollution &amp; </a:t>
            </a:r>
            <a:r>
              <a:rPr lang="en-US" altLang="en-US" sz="2800" smtClean="0"/>
              <a:t>Climate Change</a:t>
            </a:r>
          </a:p>
          <a:p>
            <a:pPr lvl="1" eaLnBrk="1" hangingPunct="1">
              <a:lnSpc>
                <a:spcPct val="90000"/>
              </a:lnSpc>
            </a:pPr>
            <a:r>
              <a:rPr lang="en-US" altLang="en-US" sz="2400" smtClean="0">
                <a:solidFill>
                  <a:srgbClr val="B2B2B2"/>
                </a:solidFill>
              </a:rPr>
              <a:t> Temperature and precipitation!</a:t>
            </a:r>
          </a:p>
          <a:p>
            <a:pPr eaLnBrk="1" hangingPunct="1">
              <a:lnSpc>
                <a:spcPct val="90000"/>
              </a:lnSpc>
            </a:pPr>
            <a:r>
              <a:rPr lang="en-US" altLang="en-US" sz="2800" smtClean="0">
                <a:solidFill>
                  <a:srgbClr val="B2B2B2"/>
                </a:solidFill>
              </a:rPr>
              <a:t> The Issue of Water</a:t>
            </a:r>
          </a:p>
          <a:p>
            <a:pPr lvl="1" eaLnBrk="1" hangingPunct="1">
              <a:lnSpc>
                <a:spcPct val="90000"/>
              </a:lnSpc>
            </a:pPr>
            <a:r>
              <a:rPr lang="en-US" altLang="en-US" sz="2400" smtClean="0">
                <a:solidFill>
                  <a:srgbClr val="B2B2B2"/>
                </a:solidFill>
              </a:rPr>
              <a:t> Floods and droughts</a:t>
            </a:r>
          </a:p>
          <a:p>
            <a:pPr eaLnBrk="1" hangingPunct="1">
              <a:lnSpc>
                <a:spcPct val="90000"/>
              </a:lnSpc>
            </a:pPr>
            <a:r>
              <a:rPr lang="en-US" altLang="en-US" sz="2800" smtClean="0">
                <a:solidFill>
                  <a:srgbClr val="B2B2B2"/>
                </a:solidFill>
              </a:rPr>
              <a:t> Loss of Biodiversity</a:t>
            </a:r>
          </a:p>
          <a:p>
            <a:pPr lvl="1" eaLnBrk="1" hangingPunct="1">
              <a:lnSpc>
                <a:spcPct val="90000"/>
              </a:lnSpc>
            </a:pPr>
            <a:r>
              <a:rPr lang="en-US" altLang="en-US" sz="2400" smtClean="0">
                <a:solidFill>
                  <a:srgbClr val="B2B2B2"/>
                </a:solidFill>
              </a:rPr>
              <a:t> animals &amp; plants … and some human cultures</a:t>
            </a:r>
          </a:p>
          <a:p>
            <a:pPr eaLnBrk="1" hangingPunct="1">
              <a:lnSpc>
                <a:spcPct val="90000"/>
              </a:lnSpc>
            </a:pPr>
            <a:r>
              <a:rPr lang="en-US" altLang="en-US" sz="2800" smtClean="0">
                <a:solidFill>
                  <a:srgbClr val="B2B2B2"/>
                </a:solidFill>
              </a:rPr>
              <a:t> Decline in Quality of Life &amp; Social Breakdown</a:t>
            </a:r>
          </a:p>
          <a:p>
            <a:pPr lvl="1" eaLnBrk="1" hangingPunct="1">
              <a:lnSpc>
                <a:spcPct val="90000"/>
              </a:lnSpc>
            </a:pPr>
            <a:r>
              <a:rPr lang="en-US" altLang="en-US" sz="2000" smtClean="0">
                <a:solidFill>
                  <a:srgbClr val="B2B2B2"/>
                </a:solidFill>
              </a:rPr>
              <a:t> the first climate refugees are among us</a:t>
            </a:r>
          </a:p>
          <a:p>
            <a:pPr eaLnBrk="1" hangingPunct="1">
              <a:lnSpc>
                <a:spcPct val="90000"/>
              </a:lnSpc>
            </a:pPr>
            <a:r>
              <a:rPr lang="en-US" altLang="en-US" sz="2800" smtClean="0">
                <a:solidFill>
                  <a:srgbClr val="B2B2B2"/>
                </a:solidFill>
              </a:rPr>
              <a:t> Global Inequality</a:t>
            </a:r>
          </a:p>
          <a:p>
            <a:pPr lvl="1" eaLnBrk="1" hangingPunct="1">
              <a:lnSpc>
                <a:spcPct val="90000"/>
              </a:lnSpc>
            </a:pPr>
            <a:r>
              <a:rPr lang="en-US" altLang="en-US" sz="2400" smtClean="0">
                <a:solidFill>
                  <a:srgbClr val="B2B2B2"/>
                </a:solidFill>
              </a:rPr>
              <a:t> who’s got the water?</a:t>
            </a:r>
          </a:p>
          <a:p>
            <a:pPr eaLnBrk="1" hangingPunct="1">
              <a:lnSpc>
                <a:spcPct val="90000"/>
              </a:lnSpc>
            </a:pPr>
            <a:r>
              <a:rPr lang="en-US" altLang="en-US" sz="2800" smtClean="0">
                <a:solidFill>
                  <a:srgbClr val="B2B2B2"/>
                </a:solidFill>
              </a:rPr>
              <a:t> Weak Responses</a:t>
            </a:r>
          </a:p>
          <a:p>
            <a:pPr lvl="1" eaLnBrk="1" hangingPunct="1">
              <a:lnSpc>
                <a:spcPct val="90000"/>
              </a:lnSpc>
            </a:pPr>
            <a:r>
              <a:rPr lang="en-US" altLang="en-US" sz="2400" smtClean="0">
                <a:solidFill>
                  <a:srgbClr val="B2B2B2"/>
                </a:solidFill>
              </a:rPr>
              <a:t> and deliberate misinformation campaign</a:t>
            </a:r>
          </a:p>
          <a:p>
            <a:pPr eaLnBrk="1" hangingPunct="1">
              <a:lnSpc>
                <a:spcPct val="90000"/>
              </a:lnSpc>
            </a:pPr>
            <a:r>
              <a:rPr lang="en-US" altLang="en-US" sz="2800" smtClean="0">
                <a:solidFill>
                  <a:srgbClr val="B2B2B2"/>
                </a:solidFill>
              </a:rPr>
              <a:t> Variety of Opinions</a:t>
            </a:r>
          </a:p>
          <a:p>
            <a:pPr lvl="1" eaLnBrk="1" hangingPunct="1">
              <a:lnSpc>
                <a:spcPct val="90000"/>
              </a:lnSpc>
            </a:pPr>
            <a:r>
              <a:rPr lang="en-US" altLang="en-US" sz="2400" smtClean="0">
                <a:solidFill>
                  <a:srgbClr val="B2B2B2"/>
                </a:solidFill>
              </a:rPr>
              <a:t> NOT on the science!!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4463"/>
            <a:ext cx="9144000" cy="671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itle 1"/>
          <p:cNvSpPr>
            <a:spLocks noGrp="1"/>
          </p:cNvSpPr>
          <p:nvPr>
            <p:ph type="title"/>
          </p:nvPr>
        </p:nvSpPr>
        <p:spPr/>
        <p:txBody>
          <a:bodyPr/>
          <a:lstStyle/>
          <a:p>
            <a:r>
              <a:rPr lang="en-US" altLang="en-US" smtClean="0"/>
              <a:t>Seal Level Rise Maps</a:t>
            </a:r>
          </a:p>
        </p:txBody>
      </p:sp>
      <p:grpSp>
        <p:nvGrpSpPr>
          <p:cNvPr id="35844" name="Group 13"/>
          <p:cNvGrpSpPr>
            <a:grpSpLocks/>
          </p:cNvGrpSpPr>
          <p:nvPr/>
        </p:nvGrpSpPr>
        <p:grpSpPr bwMode="auto">
          <a:xfrm>
            <a:off x="6713538" y="2509838"/>
            <a:ext cx="2282825" cy="712787"/>
            <a:chOff x="459581" y="5336989"/>
            <a:chExt cx="3519487" cy="1097280"/>
          </a:xfrm>
        </p:grpSpPr>
        <p:sp>
          <p:nvSpPr>
            <p:cNvPr id="11" name="Rectangle 10"/>
            <p:cNvSpPr/>
            <p:nvPr/>
          </p:nvSpPr>
          <p:spPr bwMode="auto">
            <a:xfrm>
              <a:off x="459581" y="5336989"/>
              <a:ext cx="3519487" cy="1097280"/>
            </a:xfrm>
            <a:prstGeom prst="rect">
              <a:avLst/>
            </a:prstGeom>
            <a:solidFill>
              <a:schemeClr val="bg1"/>
            </a:solidFill>
            <a:ln w="9525" cap="flat" cmpd="sng" algn="ctr">
              <a:solidFill>
                <a:schemeClr val="accent3"/>
              </a:solidFill>
              <a:prstDash val="solid"/>
              <a:round/>
              <a:headEnd type="none" w="med" len="med"/>
              <a:tailEnd type="none" w="med" len="med"/>
            </a:ln>
            <a:effectLst/>
          </p:spPr>
          <p:txBody>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0"/>
                </a:spcBef>
                <a:buFontTx/>
                <a:buNone/>
              </a:pPr>
              <a:endParaRPr lang="en-US" altLang="en-US" sz="1800">
                <a:solidFill>
                  <a:schemeClr val="tx1"/>
                </a:solidFill>
                <a:latin typeface="Arial" charset="0"/>
              </a:endParaRPr>
            </a:p>
          </p:txBody>
        </p:sp>
        <p:pic>
          <p:nvPicPr>
            <p:cNvPr id="35846" name="Picture 11" descr="UA Geosciences.gif">
              <a:hlinkClick r:id="rId3"/>
            </p:cNvPr>
            <p:cNvPicPr>
              <a:picLocks noChangeAspect="1"/>
            </p:cNvPicPr>
            <p:nvPr/>
          </p:nvPicPr>
          <p:blipFill>
            <a:blip r:embed="rId4">
              <a:extLst>
                <a:ext uri="{28A0092B-C50C-407E-A947-70E740481C1C}">
                  <a14:useLocalDpi xmlns:a14="http://schemas.microsoft.com/office/drawing/2010/main" val="0"/>
                </a:ext>
              </a:extLst>
            </a:blip>
            <a:srcRect r="55882" b="19736"/>
            <a:stretch>
              <a:fillRect/>
            </a:stretch>
          </p:blipFill>
          <p:spPr bwMode="auto">
            <a:xfrm>
              <a:off x="459581" y="5336989"/>
              <a:ext cx="3519487"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0"/>
            <a:ext cx="9144000" cy="731838"/>
          </a:xfrm>
        </p:spPr>
        <p:txBody>
          <a:bodyPr/>
          <a:lstStyle/>
          <a:p>
            <a:pPr eaLnBrk="1" hangingPunct="1"/>
            <a:r>
              <a:rPr lang="en-US" altLang="en-US" sz="3600" i="1" smtClean="0"/>
              <a:t>Laudato Si</a:t>
            </a:r>
            <a:r>
              <a:rPr lang="en-US" altLang="en-US" sz="3600" smtClean="0"/>
              <a:t>, Chapter 1</a:t>
            </a:r>
          </a:p>
        </p:txBody>
      </p:sp>
      <p:sp>
        <p:nvSpPr>
          <p:cNvPr id="36867" name="Rectangle 3"/>
          <p:cNvSpPr>
            <a:spLocks noGrp="1" noChangeArrowheads="1"/>
          </p:cNvSpPr>
          <p:nvPr>
            <p:ph type="body" idx="4294967295"/>
          </p:nvPr>
        </p:nvSpPr>
        <p:spPr>
          <a:xfrm>
            <a:off x="211138" y="677863"/>
            <a:ext cx="8720137" cy="5818187"/>
          </a:xfrm>
        </p:spPr>
        <p:txBody>
          <a:bodyPr/>
          <a:lstStyle/>
          <a:p>
            <a:pPr eaLnBrk="1" hangingPunct="1">
              <a:lnSpc>
                <a:spcPct val="90000"/>
              </a:lnSpc>
            </a:pPr>
            <a:r>
              <a:rPr lang="en-US" altLang="en-US" sz="2800" smtClean="0">
                <a:solidFill>
                  <a:srgbClr val="B2B2B2"/>
                </a:solidFill>
              </a:rPr>
              <a:t> Pollution &amp; Climate Change</a:t>
            </a:r>
          </a:p>
          <a:p>
            <a:pPr lvl="1" eaLnBrk="1" hangingPunct="1">
              <a:lnSpc>
                <a:spcPct val="90000"/>
              </a:lnSpc>
            </a:pPr>
            <a:r>
              <a:rPr lang="en-US" altLang="en-US" sz="2400" smtClean="0">
                <a:solidFill>
                  <a:srgbClr val="B2B2B2"/>
                </a:solidFill>
              </a:rPr>
              <a:t> Temperature and precipitation!</a:t>
            </a:r>
          </a:p>
          <a:p>
            <a:pPr eaLnBrk="1" hangingPunct="1">
              <a:lnSpc>
                <a:spcPct val="90000"/>
              </a:lnSpc>
            </a:pPr>
            <a:r>
              <a:rPr lang="en-US" altLang="en-US" sz="2800" smtClean="0">
                <a:solidFill>
                  <a:srgbClr val="B2B2B2"/>
                </a:solidFill>
              </a:rPr>
              <a:t> The Issue of Water</a:t>
            </a:r>
          </a:p>
          <a:p>
            <a:pPr lvl="1" eaLnBrk="1" hangingPunct="1">
              <a:lnSpc>
                <a:spcPct val="90000"/>
              </a:lnSpc>
            </a:pPr>
            <a:r>
              <a:rPr lang="en-US" altLang="en-US" sz="2400" smtClean="0">
                <a:solidFill>
                  <a:srgbClr val="B2B2B2"/>
                </a:solidFill>
              </a:rPr>
              <a:t> Floods and droughts</a:t>
            </a:r>
          </a:p>
          <a:p>
            <a:pPr eaLnBrk="1" hangingPunct="1">
              <a:lnSpc>
                <a:spcPct val="90000"/>
              </a:lnSpc>
            </a:pPr>
            <a:r>
              <a:rPr lang="en-US" altLang="en-US" sz="2800" smtClean="0"/>
              <a:t> Loss of Biodiversity</a:t>
            </a:r>
          </a:p>
          <a:p>
            <a:pPr lvl="1" eaLnBrk="1" hangingPunct="1">
              <a:lnSpc>
                <a:spcPct val="90000"/>
              </a:lnSpc>
            </a:pPr>
            <a:r>
              <a:rPr lang="en-US" altLang="en-US" sz="2400" smtClean="0"/>
              <a:t> animals &amp; plants … and some human cultures</a:t>
            </a:r>
          </a:p>
          <a:p>
            <a:pPr eaLnBrk="1" hangingPunct="1">
              <a:lnSpc>
                <a:spcPct val="90000"/>
              </a:lnSpc>
            </a:pPr>
            <a:r>
              <a:rPr lang="en-US" altLang="en-US" sz="2800" smtClean="0">
                <a:solidFill>
                  <a:srgbClr val="B2B2B2"/>
                </a:solidFill>
              </a:rPr>
              <a:t> Decline in Quality of Life &amp; Social Breakdown</a:t>
            </a:r>
          </a:p>
          <a:p>
            <a:pPr lvl="1" eaLnBrk="1" hangingPunct="1">
              <a:lnSpc>
                <a:spcPct val="90000"/>
              </a:lnSpc>
            </a:pPr>
            <a:r>
              <a:rPr lang="en-US" altLang="en-US" sz="2000" smtClean="0">
                <a:solidFill>
                  <a:srgbClr val="B2B2B2"/>
                </a:solidFill>
              </a:rPr>
              <a:t> the first climate refugees are among us</a:t>
            </a:r>
          </a:p>
          <a:p>
            <a:pPr eaLnBrk="1" hangingPunct="1">
              <a:lnSpc>
                <a:spcPct val="90000"/>
              </a:lnSpc>
            </a:pPr>
            <a:r>
              <a:rPr lang="en-US" altLang="en-US" sz="2800" smtClean="0">
                <a:solidFill>
                  <a:srgbClr val="B2B2B2"/>
                </a:solidFill>
              </a:rPr>
              <a:t> Global Inequality</a:t>
            </a:r>
          </a:p>
          <a:p>
            <a:pPr lvl="1" eaLnBrk="1" hangingPunct="1">
              <a:lnSpc>
                <a:spcPct val="90000"/>
              </a:lnSpc>
            </a:pPr>
            <a:r>
              <a:rPr lang="en-US" altLang="en-US" sz="2400" smtClean="0">
                <a:solidFill>
                  <a:srgbClr val="B2B2B2"/>
                </a:solidFill>
              </a:rPr>
              <a:t> who’s got the water?</a:t>
            </a:r>
          </a:p>
          <a:p>
            <a:pPr eaLnBrk="1" hangingPunct="1">
              <a:lnSpc>
                <a:spcPct val="90000"/>
              </a:lnSpc>
            </a:pPr>
            <a:r>
              <a:rPr lang="en-US" altLang="en-US" sz="2800" smtClean="0">
                <a:solidFill>
                  <a:srgbClr val="B2B2B2"/>
                </a:solidFill>
              </a:rPr>
              <a:t> Weak Responses</a:t>
            </a:r>
          </a:p>
          <a:p>
            <a:pPr lvl="1" eaLnBrk="1" hangingPunct="1">
              <a:lnSpc>
                <a:spcPct val="90000"/>
              </a:lnSpc>
            </a:pPr>
            <a:r>
              <a:rPr lang="en-US" altLang="en-US" sz="2400" smtClean="0">
                <a:solidFill>
                  <a:srgbClr val="B2B2B2"/>
                </a:solidFill>
              </a:rPr>
              <a:t> and deliberate misinformation campaign</a:t>
            </a:r>
          </a:p>
          <a:p>
            <a:pPr eaLnBrk="1" hangingPunct="1">
              <a:lnSpc>
                <a:spcPct val="90000"/>
              </a:lnSpc>
            </a:pPr>
            <a:r>
              <a:rPr lang="en-US" altLang="en-US" sz="2800" smtClean="0">
                <a:solidFill>
                  <a:srgbClr val="B2B2B2"/>
                </a:solidFill>
              </a:rPr>
              <a:t> Variety of Opinions</a:t>
            </a:r>
          </a:p>
          <a:p>
            <a:pPr lvl="1" eaLnBrk="1" hangingPunct="1">
              <a:lnSpc>
                <a:spcPct val="90000"/>
              </a:lnSpc>
            </a:pPr>
            <a:r>
              <a:rPr lang="en-US" altLang="en-US" sz="2400" smtClean="0">
                <a:solidFill>
                  <a:srgbClr val="B2B2B2"/>
                </a:solidFill>
              </a:rPr>
              <a:t> NOT on the science!!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0" y="0"/>
            <a:ext cx="9144000" cy="731838"/>
          </a:xfrm>
        </p:spPr>
        <p:txBody>
          <a:bodyPr/>
          <a:lstStyle/>
          <a:p>
            <a:pPr eaLnBrk="1" hangingPunct="1"/>
            <a:r>
              <a:rPr lang="en-US" altLang="en-US" sz="3600" i="1" smtClean="0"/>
              <a:t>Laudato Si</a:t>
            </a:r>
            <a:r>
              <a:rPr lang="en-US" altLang="en-US" sz="3600" smtClean="0"/>
              <a:t>, Chapter 1</a:t>
            </a:r>
          </a:p>
        </p:txBody>
      </p:sp>
      <p:sp>
        <p:nvSpPr>
          <p:cNvPr id="37891" name="Rectangle 3"/>
          <p:cNvSpPr>
            <a:spLocks noGrp="1" noChangeArrowheads="1"/>
          </p:cNvSpPr>
          <p:nvPr>
            <p:ph type="body" idx="4294967295"/>
          </p:nvPr>
        </p:nvSpPr>
        <p:spPr>
          <a:xfrm>
            <a:off x="211138" y="677863"/>
            <a:ext cx="8720137" cy="5818187"/>
          </a:xfrm>
        </p:spPr>
        <p:txBody>
          <a:bodyPr/>
          <a:lstStyle/>
          <a:p>
            <a:pPr eaLnBrk="1" hangingPunct="1">
              <a:lnSpc>
                <a:spcPct val="90000"/>
              </a:lnSpc>
            </a:pPr>
            <a:r>
              <a:rPr lang="en-US" altLang="en-US" sz="2800" smtClean="0">
                <a:solidFill>
                  <a:srgbClr val="B2B2B2"/>
                </a:solidFill>
              </a:rPr>
              <a:t> Pollution &amp; Climate Change</a:t>
            </a:r>
          </a:p>
          <a:p>
            <a:pPr lvl="1" eaLnBrk="1" hangingPunct="1">
              <a:lnSpc>
                <a:spcPct val="90000"/>
              </a:lnSpc>
            </a:pPr>
            <a:r>
              <a:rPr lang="en-US" altLang="en-US" sz="2400" smtClean="0">
                <a:solidFill>
                  <a:srgbClr val="B2B2B2"/>
                </a:solidFill>
              </a:rPr>
              <a:t> Temperature and precipitation!</a:t>
            </a:r>
          </a:p>
          <a:p>
            <a:pPr eaLnBrk="1" hangingPunct="1">
              <a:lnSpc>
                <a:spcPct val="90000"/>
              </a:lnSpc>
            </a:pPr>
            <a:r>
              <a:rPr lang="en-US" altLang="en-US" sz="2800" smtClean="0">
                <a:solidFill>
                  <a:srgbClr val="B2B2B2"/>
                </a:solidFill>
              </a:rPr>
              <a:t> The Issue of Water</a:t>
            </a:r>
          </a:p>
          <a:p>
            <a:pPr lvl="1" eaLnBrk="1" hangingPunct="1">
              <a:lnSpc>
                <a:spcPct val="90000"/>
              </a:lnSpc>
            </a:pPr>
            <a:r>
              <a:rPr lang="en-US" altLang="en-US" sz="2400" smtClean="0">
                <a:solidFill>
                  <a:srgbClr val="B2B2B2"/>
                </a:solidFill>
              </a:rPr>
              <a:t> Floods and droughts</a:t>
            </a:r>
          </a:p>
          <a:p>
            <a:pPr eaLnBrk="1" hangingPunct="1">
              <a:lnSpc>
                <a:spcPct val="90000"/>
              </a:lnSpc>
            </a:pPr>
            <a:r>
              <a:rPr lang="en-US" altLang="en-US" sz="2800" smtClean="0"/>
              <a:t> Loss of Biodiversity</a:t>
            </a:r>
          </a:p>
          <a:p>
            <a:pPr lvl="1" eaLnBrk="1" hangingPunct="1">
              <a:lnSpc>
                <a:spcPct val="90000"/>
              </a:lnSpc>
            </a:pPr>
            <a:r>
              <a:rPr lang="en-US" altLang="en-US" sz="2400" smtClean="0"/>
              <a:t> animals &amp; plants … and some human cultures</a:t>
            </a:r>
          </a:p>
          <a:p>
            <a:pPr eaLnBrk="1" hangingPunct="1">
              <a:lnSpc>
                <a:spcPct val="90000"/>
              </a:lnSpc>
            </a:pPr>
            <a:r>
              <a:rPr lang="en-US" altLang="en-US" sz="2800" smtClean="0">
                <a:solidFill>
                  <a:srgbClr val="B2B2B2"/>
                </a:solidFill>
              </a:rPr>
              <a:t> Decline in Quality of Life &amp; Social Breakdown</a:t>
            </a:r>
          </a:p>
          <a:p>
            <a:pPr lvl="1" eaLnBrk="1" hangingPunct="1">
              <a:lnSpc>
                <a:spcPct val="90000"/>
              </a:lnSpc>
            </a:pPr>
            <a:r>
              <a:rPr lang="en-US" altLang="en-US" sz="2000" smtClean="0">
                <a:solidFill>
                  <a:srgbClr val="B2B2B2"/>
                </a:solidFill>
              </a:rPr>
              <a:t> the first climate refugees are among us</a:t>
            </a:r>
          </a:p>
          <a:p>
            <a:pPr eaLnBrk="1" hangingPunct="1">
              <a:lnSpc>
                <a:spcPct val="90000"/>
              </a:lnSpc>
            </a:pPr>
            <a:r>
              <a:rPr lang="en-US" altLang="en-US" sz="2800" smtClean="0">
                <a:solidFill>
                  <a:srgbClr val="B2B2B2"/>
                </a:solidFill>
              </a:rPr>
              <a:t> Global Inequality</a:t>
            </a:r>
          </a:p>
          <a:p>
            <a:pPr lvl="1" eaLnBrk="1" hangingPunct="1">
              <a:lnSpc>
                <a:spcPct val="90000"/>
              </a:lnSpc>
            </a:pPr>
            <a:r>
              <a:rPr lang="en-US" altLang="en-US" sz="2400" smtClean="0">
                <a:solidFill>
                  <a:srgbClr val="B2B2B2"/>
                </a:solidFill>
              </a:rPr>
              <a:t> who’s got the water?</a:t>
            </a:r>
          </a:p>
          <a:p>
            <a:pPr eaLnBrk="1" hangingPunct="1">
              <a:lnSpc>
                <a:spcPct val="90000"/>
              </a:lnSpc>
            </a:pPr>
            <a:r>
              <a:rPr lang="en-US" altLang="en-US" sz="2800" smtClean="0">
                <a:solidFill>
                  <a:srgbClr val="B2B2B2"/>
                </a:solidFill>
              </a:rPr>
              <a:t> Weak Responses</a:t>
            </a:r>
          </a:p>
          <a:p>
            <a:pPr lvl="1" eaLnBrk="1" hangingPunct="1">
              <a:lnSpc>
                <a:spcPct val="90000"/>
              </a:lnSpc>
            </a:pPr>
            <a:r>
              <a:rPr lang="en-US" altLang="en-US" sz="2400" smtClean="0">
                <a:solidFill>
                  <a:srgbClr val="B2B2B2"/>
                </a:solidFill>
              </a:rPr>
              <a:t> and deliberate misinformation campaign</a:t>
            </a:r>
          </a:p>
          <a:p>
            <a:pPr eaLnBrk="1" hangingPunct="1">
              <a:lnSpc>
                <a:spcPct val="90000"/>
              </a:lnSpc>
            </a:pPr>
            <a:r>
              <a:rPr lang="en-US" altLang="en-US" sz="2800" smtClean="0">
                <a:solidFill>
                  <a:srgbClr val="B2B2B2"/>
                </a:solidFill>
              </a:rPr>
              <a:t> Variety of Opinions</a:t>
            </a:r>
          </a:p>
          <a:p>
            <a:pPr lvl="1" eaLnBrk="1" hangingPunct="1">
              <a:lnSpc>
                <a:spcPct val="90000"/>
              </a:lnSpc>
            </a:pPr>
            <a:r>
              <a:rPr lang="en-US" altLang="en-US" sz="2400" smtClean="0">
                <a:solidFill>
                  <a:srgbClr val="B2B2B2"/>
                </a:solidFill>
              </a:rPr>
              <a:t> NOT on the science!!</a:t>
            </a:r>
          </a:p>
        </p:txBody>
      </p:sp>
      <p:pic>
        <p:nvPicPr>
          <p:cNvPr id="37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725" y="1239838"/>
            <a:ext cx="6686550" cy="437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0" y="0"/>
            <a:ext cx="9144000" cy="731838"/>
          </a:xfrm>
        </p:spPr>
        <p:txBody>
          <a:bodyPr/>
          <a:lstStyle/>
          <a:p>
            <a:pPr eaLnBrk="1" hangingPunct="1"/>
            <a:r>
              <a:rPr lang="en-US" altLang="en-US" sz="3600" i="1" smtClean="0"/>
              <a:t>Laudato Si</a:t>
            </a:r>
            <a:r>
              <a:rPr lang="en-US" altLang="en-US" sz="3600" smtClean="0"/>
              <a:t>, Chapter 1</a:t>
            </a:r>
          </a:p>
        </p:txBody>
      </p:sp>
      <p:sp>
        <p:nvSpPr>
          <p:cNvPr id="38915" name="Rectangle 3"/>
          <p:cNvSpPr>
            <a:spLocks noGrp="1" noChangeArrowheads="1"/>
          </p:cNvSpPr>
          <p:nvPr>
            <p:ph type="body" idx="4294967295"/>
          </p:nvPr>
        </p:nvSpPr>
        <p:spPr>
          <a:xfrm>
            <a:off x="211138" y="677863"/>
            <a:ext cx="8720137" cy="5818187"/>
          </a:xfrm>
        </p:spPr>
        <p:txBody>
          <a:bodyPr/>
          <a:lstStyle/>
          <a:p>
            <a:pPr eaLnBrk="1" hangingPunct="1">
              <a:lnSpc>
                <a:spcPct val="90000"/>
              </a:lnSpc>
            </a:pPr>
            <a:r>
              <a:rPr lang="en-US" altLang="en-US" sz="2800" smtClean="0">
                <a:solidFill>
                  <a:srgbClr val="B2B2B2"/>
                </a:solidFill>
              </a:rPr>
              <a:t> Pollution &amp; Climate Change</a:t>
            </a:r>
          </a:p>
          <a:p>
            <a:pPr lvl="1" eaLnBrk="1" hangingPunct="1">
              <a:lnSpc>
                <a:spcPct val="90000"/>
              </a:lnSpc>
            </a:pPr>
            <a:r>
              <a:rPr lang="en-US" altLang="en-US" sz="2400" smtClean="0">
                <a:solidFill>
                  <a:srgbClr val="B2B2B2"/>
                </a:solidFill>
              </a:rPr>
              <a:t> Temperature and precipitation!</a:t>
            </a:r>
          </a:p>
          <a:p>
            <a:pPr eaLnBrk="1" hangingPunct="1">
              <a:lnSpc>
                <a:spcPct val="90000"/>
              </a:lnSpc>
            </a:pPr>
            <a:r>
              <a:rPr lang="en-US" altLang="en-US" sz="2800" smtClean="0">
                <a:solidFill>
                  <a:srgbClr val="B2B2B2"/>
                </a:solidFill>
              </a:rPr>
              <a:t> The Issue of Water</a:t>
            </a:r>
          </a:p>
          <a:p>
            <a:pPr lvl="1" eaLnBrk="1" hangingPunct="1">
              <a:lnSpc>
                <a:spcPct val="90000"/>
              </a:lnSpc>
            </a:pPr>
            <a:r>
              <a:rPr lang="en-US" altLang="en-US" sz="2400" smtClean="0">
                <a:solidFill>
                  <a:srgbClr val="B2B2B2"/>
                </a:solidFill>
              </a:rPr>
              <a:t> Floods and droughts</a:t>
            </a:r>
          </a:p>
          <a:p>
            <a:pPr eaLnBrk="1" hangingPunct="1">
              <a:lnSpc>
                <a:spcPct val="90000"/>
              </a:lnSpc>
            </a:pPr>
            <a:r>
              <a:rPr lang="en-US" altLang="en-US" sz="2800" smtClean="0">
                <a:solidFill>
                  <a:srgbClr val="B2B2B2"/>
                </a:solidFill>
              </a:rPr>
              <a:t> Loss of Biodiversity</a:t>
            </a:r>
          </a:p>
          <a:p>
            <a:pPr lvl="1" eaLnBrk="1" hangingPunct="1">
              <a:lnSpc>
                <a:spcPct val="90000"/>
              </a:lnSpc>
            </a:pPr>
            <a:r>
              <a:rPr lang="en-US" altLang="en-US" sz="2400" smtClean="0">
                <a:solidFill>
                  <a:srgbClr val="B2B2B2"/>
                </a:solidFill>
              </a:rPr>
              <a:t> animals &amp; plants … and some human cultures</a:t>
            </a:r>
          </a:p>
          <a:p>
            <a:pPr eaLnBrk="1" hangingPunct="1">
              <a:lnSpc>
                <a:spcPct val="90000"/>
              </a:lnSpc>
            </a:pPr>
            <a:r>
              <a:rPr lang="en-US" altLang="en-US" sz="2800" smtClean="0"/>
              <a:t> Decline in Quality of Life &amp; Social Breakdown</a:t>
            </a:r>
          </a:p>
          <a:p>
            <a:pPr lvl="1" eaLnBrk="1" hangingPunct="1">
              <a:lnSpc>
                <a:spcPct val="90000"/>
              </a:lnSpc>
            </a:pPr>
            <a:r>
              <a:rPr lang="en-US" altLang="en-US" sz="2000" smtClean="0"/>
              <a:t> the first climate refugees are among us</a:t>
            </a:r>
          </a:p>
          <a:p>
            <a:pPr eaLnBrk="1" hangingPunct="1">
              <a:lnSpc>
                <a:spcPct val="90000"/>
              </a:lnSpc>
            </a:pPr>
            <a:r>
              <a:rPr lang="en-US" altLang="en-US" sz="2800" smtClean="0">
                <a:solidFill>
                  <a:srgbClr val="B2B2B2"/>
                </a:solidFill>
              </a:rPr>
              <a:t> Global Inequality</a:t>
            </a:r>
          </a:p>
          <a:p>
            <a:pPr lvl="1" eaLnBrk="1" hangingPunct="1">
              <a:lnSpc>
                <a:spcPct val="90000"/>
              </a:lnSpc>
            </a:pPr>
            <a:r>
              <a:rPr lang="en-US" altLang="en-US" sz="2400" smtClean="0">
                <a:solidFill>
                  <a:srgbClr val="B2B2B2"/>
                </a:solidFill>
              </a:rPr>
              <a:t> who’s got the water?</a:t>
            </a:r>
          </a:p>
          <a:p>
            <a:pPr eaLnBrk="1" hangingPunct="1">
              <a:lnSpc>
                <a:spcPct val="90000"/>
              </a:lnSpc>
            </a:pPr>
            <a:r>
              <a:rPr lang="en-US" altLang="en-US" sz="2800" smtClean="0">
                <a:solidFill>
                  <a:srgbClr val="B2B2B2"/>
                </a:solidFill>
              </a:rPr>
              <a:t> Weak Responses</a:t>
            </a:r>
          </a:p>
          <a:p>
            <a:pPr lvl="1" eaLnBrk="1" hangingPunct="1">
              <a:lnSpc>
                <a:spcPct val="90000"/>
              </a:lnSpc>
            </a:pPr>
            <a:r>
              <a:rPr lang="en-US" altLang="en-US" sz="2400" smtClean="0">
                <a:solidFill>
                  <a:srgbClr val="B2B2B2"/>
                </a:solidFill>
              </a:rPr>
              <a:t> and deliberate misinformation campaign</a:t>
            </a:r>
          </a:p>
          <a:p>
            <a:pPr eaLnBrk="1" hangingPunct="1">
              <a:lnSpc>
                <a:spcPct val="90000"/>
              </a:lnSpc>
            </a:pPr>
            <a:r>
              <a:rPr lang="en-US" altLang="en-US" sz="2800" smtClean="0">
                <a:solidFill>
                  <a:srgbClr val="B2B2B2"/>
                </a:solidFill>
              </a:rPr>
              <a:t> Variety of Opinions</a:t>
            </a:r>
          </a:p>
          <a:p>
            <a:pPr lvl="1" eaLnBrk="1" hangingPunct="1">
              <a:lnSpc>
                <a:spcPct val="90000"/>
              </a:lnSpc>
            </a:pPr>
            <a:r>
              <a:rPr lang="en-US" altLang="en-US" sz="2400" smtClean="0">
                <a:solidFill>
                  <a:srgbClr val="B2B2B2"/>
                </a:solidFill>
              </a:rPr>
              <a:t> NOT on the science!!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Climate Change Refugees</a:t>
            </a: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075" y="742950"/>
            <a:ext cx="6419850"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40" name="TextBox 1"/>
          <p:cNvSpPr txBox="1">
            <a:spLocks noChangeArrowheads="1"/>
          </p:cNvSpPr>
          <p:nvPr/>
        </p:nvSpPr>
        <p:spPr bwMode="auto">
          <a:xfrm>
            <a:off x="3048000" y="1762125"/>
            <a:ext cx="4324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r>
              <a:rPr lang="en-US" altLang="en-US" sz="1400">
                <a:solidFill>
                  <a:schemeClr val="tx1"/>
                </a:solidFill>
                <a:latin typeface="Arial" charset="0"/>
                <a:hlinkClick r:id="rId3"/>
              </a:rPr>
              <a:t>http://www.pri.org/stories/2015-08-09/will-residents-kivalina-alaska-be-first-climate-change-refugees-us</a:t>
            </a:r>
            <a:endParaRPr lang="en-US" altLang="en-US" sz="1400">
              <a:solidFill>
                <a:schemeClr val="tx1"/>
              </a:solidFill>
              <a:latin typeface="Arial"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Climate Change Refugees</a:t>
            </a:r>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075" y="742950"/>
            <a:ext cx="6419850"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4" name="TextBox 1"/>
          <p:cNvSpPr txBox="1">
            <a:spLocks noChangeArrowheads="1"/>
          </p:cNvSpPr>
          <p:nvPr/>
        </p:nvSpPr>
        <p:spPr bwMode="auto">
          <a:xfrm>
            <a:off x="3048000" y="1762125"/>
            <a:ext cx="4324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eaLnBrk="1" hangingPunct="1">
              <a:spcBef>
                <a:spcPct val="0"/>
              </a:spcBef>
              <a:buFontTx/>
              <a:buNone/>
            </a:pPr>
            <a:r>
              <a:rPr lang="en-US" altLang="en-US" sz="1400">
                <a:solidFill>
                  <a:schemeClr val="tx1"/>
                </a:solidFill>
                <a:latin typeface="Arial" charset="0"/>
                <a:hlinkClick r:id="rId3"/>
              </a:rPr>
              <a:t>http://www.pri.org/stories/2015-08-09/will-residents-kivalina-alaska-be-first-climate-change-refugees-us</a:t>
            </a:r>
            <a:endParaRPr lang="en-US" altLang="en-US" sz="1400">
              <a:solidFill>
                <a:schemeClr val="tx1"/>
              </a:solidFill>
              <a:latin typeface="Arial" charset="0"/>
            </a:endParaRPr>
          </a:p>
        </p:txBody>
      </p:sp>
      <p:pic>
        <p:nvPicPr>
          <p:cNvPr id="57348" name="Picture 4" descr="https://cisaglobal.files.wordpress.com/2014/09/unicef-did-you-know.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1500188"/>
            <a:ext cx="54292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dissolve">
                                      <p:cBhvr>
                                        <p:cTn id="7" dur="5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0" y="0"/>
            <a:ext cx="9144000" cy="731838"/>
          </a:xfrm>
        </p:spPr>
        <p:txBody>
          <a:bodyPr/>
          <a:lstStyle/>
          <a:p>
            <a:pPr eaLnBrk="1" hangingPunct="1"/>
            <a:r>
              <a:rPr lang="en-US" altLang="en-US" sz="3600" i="1" smtClean="0"/>
              <a:t>Laudato Si</a:t>
            </a:r>
            <a:r>
              <a:rPr lang="en-US" altLang="en-US" sz="3600" smtClean="0"/>
              <a:t>, Chapter 1</a:t>
            </a:r>
          </a:p>
        </p:txBody>
      </p:sp>
      <p:sp>
        <p:nvSpPr>
          <p:cNvPr id="41987" name="Rectangle 3"/>
          <p:cNvSpPr>
            <a:spLocks noGrp="1" noChangeArrowheads="1"/>
          </p:cNvSpPr>
          <p:nvPr>
            <p:ph type="body" idx="4294967295"/>
          </p:nvPr>
        </p:nvSpPr>
        <p:spPr>
          <a:xfrm>
            <a:off x="211138" y="677863"/>
            <a:ext cx="8720137" cy="5818187"/>
          </a:xfrm>
        </p:spPr>
        <p:txBody>
          <a:bodyPr/>
          <a:lstStyle/>
          <a:p>
            <a:pPr eaLnBrk="1" hangingPunct="1">
              <a:lnSpc>
                <a:spcPct val="90000"/>
              </a:lnSpc>
            </a:pPr>
            <a:r>
              <a:rPr lang="en-US" altLang="en-US" sz="2800" smtClean="0">
                <a:solidFill>
                  <a:srgbClr val="B2B2B2"/>
                </a:solidFill>
              </a:rPr>
              <a:t> Pollution &amp; Climate Change</a:t>
            </a:r>
          </a:p>
          <a:p>
            <a:pPr lvl="1" eaLnBrk="1" hangingPunct="1">
              <a:lnSpc>
                <a:spcPct val="90000"/>
              </a:lnSpc>
            </a:pPr>
            <a:r>
              <a:rPr lang="en-US" altLang="en-US" sz="2400" smtClean="0">
                <a:solidFill>
                  <a:srgbClr val="B2B2B2"/>
                </a:solidFill>
              </a:rPr>
              <a:t> Temperature and precipitation!</a:t>
            </a:r>
          </a:p>
          <a:p>
            <a:pPr eaLnBrk="1" hangingPunct="1">
              <a:lnSpc>
                <a:spcPct val="90000"/>
              </a:lnSpc>
            </a:pPr>
            <a:r>
              <a:rPr lang="en-US" altLang="en-US" sz="2800" smtClean="0">
                <a:solidFill>
                  <a:srgbClr val="B2B2B2"/>
                </a:solidFill>
              </a:rPr>
              <a:t> The Issue of Water</a:t>
            </a:r>
          </a:p>
          <a:p>
            <a:pPr lvl="1" eaLnBrk="1" hangingPunct="1">
              <a:lnSpc>
                <a:spcPct val="90000"/>
              </a:lnSpc>
            </a:pPr>
            <a:r>
              <a:rPr lang="en-US" altLang="en-US" sz="2400" smtClean="0">
                <a:solidFill>
                  <a:srgbClr val="B2B2B2"/>
                </a:solidFill>
              </a:rPr>
              <a:t> Floods and droughts</a:t>
            </a:r>
          </a:p>
          <a:p>
            <a:pPr eaLnBrk="1" hangingPunct="1">
              <a:lnSpc>
                <a:spcPct val="90000"/>
              </a:lnSpc>
            </a:pPr>
            <a:r>
              <a:rPr lang="en-US" altLang="en-US" sz="2800" smtClean="0">
                <a:solidFill>
                  <a:srgbClr val="B2B2B2"/>
                </a:solidFill>
              </a:rPr>
              <a:t> Loss of Biodiversity</a:t>
            </a:r>
          </a:p>
          <a:p>
            <a:pPr lvl="1" eaLnBrk="1" hangingPunct="1">
              <a:lnSpc>
                <a:spcPct val="90000"/>
              </a:lnSpc>
            </a:pPr>
            <a:r>
              <a:rPr lang="en-US" altLang="en-US" sz="2400" smtClean="0">
                <a:solidFill>
                  <a:srgbClr val="B2B2B2"/>
                </a:solidFill>
              </a:rPr>
              <a:t> animals &amp; plants … and some human cultures</a:t>
            </a:r>
          </a:p>
          <a:p>
            <a:pPr eaLnBrk="1" hangingPunct="1">
              <a:lnSpc>
                <a:spcPct val="90000"/>
              </a:lnSpc>
            </a:pPr>
            <a:r>
              <a:rPr lang="en-US" altLang="en-US" sz="2800" smtClean="0">
                <a:solidFill>
                  <a:srgbClr val="B2B2B2"/>
                </a:solidFill>
              </a:rPr>
              <a:t> Decline in Quality of Life &amp; Social Breakdown</a:t>
            </a:r>
          </a:p>
          <a:p>
            <a:pPr lvl="1" eaLnBrk="1" hangingPunct="1">
              <a:lnSpc>
                <a:spcPct val="90000"/>
              </a:lnSpc>
            </a:pPr>
            <a:r>
              <a:rPr lang="en-US" altLang="en-US" sz="2000" smtClean="0">
                <a:solidFill>
                  <a:srgbClr val="B2B2B2"/>
                </a:solidFill>
              </a:rPr>
              <a:t> the first climate refugees are among us</a:t>
            </a:r>
          </a:p>
          <a:p>
            <a:pPr eaLnBrk="1" hangingPunct="1">
              <a:lnSpc>
                <a:spcPct val="90000"/>
              </a:lnSpc>
            </a:pPr>
            <a:r>
              <a:rPr lang="en-US" altLang="en-US" sz="2800" smtClean="0"/>
              <a:t> Global Inequality</a:t>
            </a:r>
          </a:p>
          <a:p>
            <a:pPr lvl="1" eaLnBrk="1" hangingPunct="1">
              <a:lnSpc>
                <a:spcPct val="90000"/>
              </a:lnSpc>
            </a:pPr>
            <a:r>
              <a:rPr lang="en-US" altLang="en-US" sz="2400" smtClean="0"/>
              <a:t> who’s got the water?</a:t>
            </a:r>
          </a:p>
          <a:p>
            <a:pPr eaLnBrk="1" hangingPunct="1">
              <a:lnSpc>
                <a:spcPct val="90000"/>
              </a:lnSpc>
            </a:pPr>
            <a:r>
              <a:rPr lang="en-US" altLang="en-US" sz="2800" smtClean="0">
                <a:solidFill>
                  <a:srgbClr val="B2B2B2"/>
                </a:solidFill>
              </a:rPr>
              <a:t> Weak Responses</a:t>
            </a:r>
          </a:p>
          <a:p>
            <a:pPr lvl="1" eaLnBrk="1" hangingPunct="1">
              <a:lnSpc>
                <a:spcPct val="90000"/>
              </a:lnSpc>
            </a:pPr>
            <a:r>
              <a:rPr lang="en-US" altLang="en-US" sz="2400" smtClean="0">
                <a:solidFill>
                  <a:srgbClr val="B2B2B2"/>
                </a:solidFill>
              </a:rPr>
              <a:t> and deliberate misinformation campaign</a:t>
            </a:r>
          </a:p>
          <a:p>
            <a:pPr eaLnBrk="1" hangingPunct="1">
              <a:lnSpc>
                <a:spcPct val="90000"/>
              </a:lnSpc>
            </a:pPr>
            <a:r>
              <a:rPr lang="en-US" altLang="en-US" sz="2800" smtClean="0">
                <a:solidFill>
                  <a:srgbClr val="B2B2B2"/>
                </a:solidFill>
              </a:rPr>
              <a:t> Variety of Opinions</a:t>
            </a:r>
          </a:p>
          <a:p>
            <a:pPr lvl="1" eaLnBrk="1" hangingPunct="1">
              <a:lnSpc>
                <a:spcPct val="90000"/>
              </a:lnSpc>
            </a:pPr>
            <a:r>
              <a:rPr lang="en-US" altLang="en-US" sz="2400" smtClean="0">
                <a:solidFill>
                  <a:srgbClr val="B2B2B2"/>
                </a:solidFill>
              </a:rPr>
              <a:t> NOT on the science!!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0" descr="PatzEtAl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2425" y="1330325"/>
            <a:ext cx="5800725"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4"/>
          <p:cNvSpPr>
            <a:spLocks noGrp="1" noChangeArrowheads="1"/>
          </p:cNvSpPr>
          <p:nvPr>
            <p:ph type="body" idx="1"/>
          </p:nvPr>
        </p:nvSpPr>
        <p:spPr>
          <a:xfrm>
            <a:off x="0" y="709613"/>
            <a:ext cx="9144000" cy="714375"/>
          </a:xfrm>
        </p:spPr>
        <p:txBody>
          <a:bodyPr/>
          <a:lstStyle/>
          <a:p>
            <a:pPr eaLnBrk="1" hangingPunct="1"/>
            <a:r>
              <a:rPr lang="en-US" altLang="en-US" smtClean="0"/>
              <a:t> Location of Causes &amp; Impacts:</a:t>
            </a:r>
          </a:p>
        </p:txBody>
      </p:sp>
      <p:sp>
        <p:nvSpPr>
          <p:cNvPr id="43012" name="Rectangle 3"/>
          <p:cNvSpPr>
            <a:spLocks noGrp="1" noChangeArrowheads="1"/>
          </p:cNvSpPr>
          <p:nvPr>
            <p:ph type="title"/>
          </p:nvPr>
        </p:nvSpPr>
        <p:spPr/>
        <p:txBody>
          <a:bodyPr/>
          <a:lstStyle/>
          <a:p>
            <a:pPr eaLnBrk="1" hangingPunct="1"/>
            <a:r>
              <a:rPr lang="en-US" altLang="en-US" sz="4000" smtClean="0"/>
              <a:t>IPCC ARF</a:t>
            </a:r>
          </a:p>
        </p:txBody>
      </p:sp>
      <p:sp>
        <p:nvSpPr>
          <p:cNvPr id="43013" name="Rectangle 5"/>
          <p:cNvSpPr>
            <a:spLocks noChangeArrowheads="1"/>
          </p:cNvSpPr>
          <p:nvPr/>
        </p:nvSpPr>
        <p:spPr bwMode="auto">
          <a:xfrm>
            <a:off x="0" y="804863"/>
            <a:ext cx="9144000" cy="60531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endParaRPr lang="en-US" altLang="en-US"/>
          </a:p>
        </p:txBody>
      </p:sp>
      <p:sp>
        <p:nvSpPr>
          <p:cNvPr id="356358" name="Text Box 6"/>
          <p:cNvSpPr txBox="1">
            <a:spLocks noChangeArrowheads="1"/>
          </p:cNvSpPr>
          <p:nvPr/>
        </p:nvSpPr>
        <p:spPr bwMode="auto">
          <a:xfrm>
            <a:off x="260350" y="1993900"/>
            <a:ext cx="2620963" cy="954088"/>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800">
                <a:sym typeface="Symbol" pitchFamily="18" charset="2"/>
              </a:rPr>
              <a:t>Cumulative CO</a:t>
            </a:r>
            <a:r>
              <a:rPr lang="en-US" altLang="en-US" sz="2400" baseline="-25000">
                <a:sym typeface="Symbol" pitchFamily="18" charset="2"/>
              </a:rPr>
              <a:t>2</a:t>
            </a:r>
            <a:r>
              <a:rPr lang="en-US" altLang="en-US" sz="2800">
                <a:sym typeface="Symbol" pitchFamily="18" charset="2"/>
              </a:rPr>
              <a:t> emissions</a:t>
            </a:r>
          </a:p>
        </p:txBody>
      </p:sp>
      <p:sp>
        <p:nvSpPr>
          <p:cNvPr id="8" name="Text Box 6"/>
          <p:cNvSpPr txBox="1">
            <a:spLocks noChangeArrowheads="1"/>
          </p:cNvSpPr>
          <p:nvPr/>
        </p:nvSpPr>
        <p:spPr bwMode="auto">
          <a:xfrm>
            <a:off x="260350" y="4230688"/>
            <a:ext cx="2620963" cy="954087"/>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800">
                <a:sym typeface="Symbol" pitchFamily="18" charset="2"/>
              </a:rPr>
              <a:t>Health Effects</a:t>
            </a:r>
          </a:p>
        </p:txBody>
      </p:sp>
      <p:sp>
        <p:nvSpPr>
          <p:cNvPr id="9" name="Text Box 6"/>
          <p:cNvSpPr txBox="1">
            <a:spLocks noChangeArrowheads="1"/>
          </p:cNvSpPr>
          <p:nvPr/>
        </p:nvSpPr>
        <p:spPr bwMode="auto">
          <a:xfrm>
            <a:off x="260350" y="5219700"/>
            <a:ext cx="2620963" cy="923925"/>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1800">
                <a:sym typeface="Symbol" pitchFamily="18" charset="2"/>
              </a:rPr>
              <a:t>Deaths from malaria, malnutrition, diarrhea &amp; inland flooding</a:t>
            </a:r>
          </a:p>
        </p:txBody>
      </p:sp>
      <p:sp>
        <p:nvSpPr>
          <p:cNvPr id="43017" name="Rectangle 1"/>
          <p:cNvSpPr>
            <a:spLocks noChangeArrowheads="1"/>
          </p:cNvSpPr>
          <p:nvPr/>
        </p:nvSpPr>
        <p:spPr bwMode="auto">
          <a:xfrm>
            <a:off x="5195888" y="6211888"/>
            <a:ext cx="35131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0"/>
              </a:spcBef>
              <a:buFontTx/>
              <a:buNone/>
            </a:pPr>
            <a:r>
              <a:rPr lang="en-US" altLang="en-US" sz="1400">
                <a:solidFill>
                  <a:schemeClr val="tx1"/>
                </a:solidFill>
                <a:latin typeface="Arial" charset="0"/>
              </a:rPr>
              <a:t>Patz et al,  EcoHealth 4, (Springer-Verlag: New York), pp. 397-405, 2007</a:t>
            </a:r>
          </a:p>
        </p:txBody>
      </p:sp>
      <p:sp>
        <p:nvSpPr>
          <p:cNvPr id="10" name="Text Box 6"/>
          <p:cNvSpPr txBox="1">
            <a:spLocks noChangeArrowheads="1"/>
          </p:cNvSpPr>
          <p:nvPr/>
        </p:nvSpPr>
        <p:spPr bwMode="auto">
          <a:xfrm>
            <a:off x="5789613" y="3551238"/>
            <a:ext cx="2620962" cy="523875"/>
          </a:xfrm>
          <a:prstGeom prst="rect">
            <a:avLst/>
          </a:prstGeom>
          <a:noFill/>
          <a:ln>
            <a:noFill/>
          </a:ln>
          <a:effectLst>
            <a:outerShdw dist="25401" dir="2700000" algn="ctr" rotWithShape="0">
              <a:srgbClr val="FF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800">
                <a:solidFill>
                  <a:schemeClr val="tx1"/>
                </a:solidFill>
                <a:sym typeface="Symbol" pitchFamily="18" charset="2"/>
              </a:rPr>
              <a:t>A moral issue!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6358"/>
                                        </p:tgtEl>
                                        <p:attrNameLst>
                                          <p:attrName>style.visibility</p:attrName>
                                        </p:attrNameLst>
                                      </p:cBhvr>
                                      <p:to>
                                        <p:strVal val="visible"/>
                                      </p:to>
                                    </p:set>
                                    <p:animEffect transition="in" filter="wipe(up)">
                                      <p:cBhvr>
                                        <p:cTn id="7" dur="500"/>
                                        <p:tgtEl>
                                          <p:spTgt spid="3563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8" grpId="0"/>
      <p:bldP spid="8" grpId="0"/>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0" y="0"/>
            <a:ext cx="9144000" cy="731838"/>
          </a:xfrm>
        </p:spPr>
        <p:txBody>
          <a:bodyPr/>
          <a:lstStyle/>
          <a:p>
            <a:pPr eaLnBrk="1" hangingPunct="1"/>
            <a:r>
              <a:rPr lang="en-US" altLang="en-US" sz="3600" i="1" smtClean="0"/>
              <a:t>Laudato Si</a:t>
            </a:r>
            <a:r>
              <a:rPr lang="en-US" altLang="en-US" sz="3600" smtClean="0"/>
              <a:t>, Chapter 1</a:t>
            </a:r>
          </a:p>
        </p:txBody>
      </p:sp>
      <p:sp>
        <p:nvSpPr>
          <p:cNvPr id="44035" name="Rectangle 3"/>
          <p:cNvSpPr>
            <a:spLocks noGrp="1" noChangeArrowheads="1"/>
          </p:cNvSpPr>
          <p:nvPr>
            <p:ph type="body" idx="4294967295"/>
          </p:nvPr>
        </p:nvSpPr>
        <p:spPr>
          <a:xfrm>
            <a:off x="211138" y="677863"/>
            <a:ext cx="8720137" cy="5818187"/>
          </a:xfrm>
        </p:spPr>
        <p:txBody>
          <a:bodyPr/>
          <a:lstStyle/>
          <a:p>
            <a:pPr eaLnBrk="1" hangingPunct="1">
              <a:lnSpc>
                <a:spcPct val="90000"/>
              </a:lnSpc>
            </a:pPr>
            <a:r>
              <a:rPr lang="en-US" altLang="en-US" sz="2800" smtClean="0">
                <a:solidFill>
                  <a:srgbClr val="B2B2B2"/>
                </a:solidFill>
              </a:rPr>
              <a:t> Pollution &amp; Climate Change</a:t>
            </a:r>
          </a:p>
          <a:p>
            <a:pPr lvl="1" eaLnBrk="1" hangingPunct="1">
              <a:lnSpc>
                <a:spcPct val="90000"/>
              </a:lnSpc>
            </a:pPr>
            <a:r>
              <a:rPr lang="en-US" altLang="en-US" sz="2400" smtClean="0">
                <a:solidFill>
                  <a:srgbClr val="B2B2B2"/>
                </a:solidFill>
              </a:rPr>
              <a:t> Temperature and precipitation!</a:t>
            </a:r>
          </a:p>
          <a:p>
            <a:pPr eaLnBrk="1" hangingPunct="1">
              <a:lnSpc>
                <a:spcPct val="90000"/>
              </a:lnSpc>
            </a:pPr>
            <a:r>
              <a:rPr lang="en-US" altLang="en-US" sz="2800" smtClean="0">
                <a:solidFill>
                  <a:srgbClr val="B2B2B2"/>
                </a:solidFill>
              </a:rPr>
              <a:t> The Issue of Water</a:t>
            </a:r>
          </a:p>
          <a:p>
            <a:pPr lvl="1" eaLnBrk="1" hangingPunct="1">
              <a:lnSpc>
                <a:spcPct val="90000"/>
              </a:lnSpc>
            </a:pPr>
            <a:r>
              <a:rPr lang="en-US" altLang="en-US" sz="2400" smtClean="0">
                <a:solidFill>
                  <a:srgbClr val="B2B2B2"/>
                </a:solidFill>
              </a:rPr>
              <a:t> Floods and droughts</a:t>
            </a:r>
          </a:p>
          <a:p>
            <a:pPr eaLnBrk="1" hangingPunct="1">
              <a:lnSpc>
                <a:spcPct val="90000"/>
              </a:lnSpc>
            </a:pPr>
            <a:r>
              <a:rPr lang="en-US" altLang="en-US" sz="2800" smtClean="0">
                <a:solidFill>
                  <a:srgbClr val="B2B2B2"/>
                </a:solidFill>
              </a:rPr>
              <a:t> Loss of Biodiversity</a:t>
            </a:r>
          </a:p>
          <a:p>
            <a:pPr lvl="1" eaLnBrk="1" hangingPunct="1">
              <a:lnSpc>
                <a:spcPct val="90000"/>
              </a:lnSpc>
            </a:pPr>
            <a:r>
              <a:rPr lang="en-US" altLang="en-US" sz="2400" smtClean="0">
                <a:solidFill>
                  <a:srgbClr val="B2B2B2"/>
                </a:solidFill>
              </a:rPr>
              <a:t> animals &amp; plants … and some human cultures</a:t>
            </a:r>
          </a:p>
          <a:p>
            <a:pPr eaLnBrk="1" hangingPunct="1">
              <a:lnSpc>
                <a:spcPct val="90000"/>
              </a:lnSpc>
            </a:pPr>
            <a:r>
              <a:rPr lang="en-US" altLang="en-US" sz="2800" smtClean="0">
                <a:solidFill>
                  <a:srgbClr val="B2B2B2"/>
                </a:solidFill>
              </a:rPr>
              <a:t> Decline in Quality of Life &amp; Social Breakdown</a:t>
            </a:r>
          </a:p>
          <a:p>
            <a:pPr lvl="1" eaLnBrk="1" hangingPunct="1">
              <a:lnSpc>
                <a:spcPct val="90000"/>
              </a:lnSpc>
            </a:pPr>
            <a:r>
              <a:rPr lang="en-US" altLang="en-US" sz="2000" smtClean="0">
                <a:solidFill>
                  <a:srgbClr val="B2B2B2"/>
                </a:solidFill>
              </a:rPr>
              <a:t> the first climate refugees are among us</a:t>
            </a:r>
          </a:p>
          <a:p>
            <a:pPr eaLnBrk="1" hangingPunct="1">
              <a:lnSpc>
                <a:spcPct val="90000"/>
              </a:lnSpc>
            </a:pPr>
            <a:r>
              <a:rPr lang="en-US" altLang="en-US" sz="2800" smtClean="0">
                <a:solidFill>
                  <a:srgbClr val="B2B2B2"/>
                </a:solidFill>
              </a:rPr>
              <a:t> Global Inequality</a:t>
            </a:r>
          </a:p>
          <a:p>
            <a:pPr lvl="1" eaLnBrk="1" hangingPunct="1">
              <a:lnSpc>
                <a:spcPct val="90000"/>
              </a:lnSpc>
            </a:pPr>
            <a:r>
              <a:rPr lang="en-US" altLang="en-US" sz="2400" smtClean="0">
                <a:solidFill>
                  <a:srgbClr val="B2B2B2"/>
                </a:solidFill>
              </a:rPr>
              <a:t> who’s got the water?</a:t>
            </a:r>
          </a:p>
          <a:p>
            <a:pPr eaLnBrk="1" hangingPunct="1">
              <a:lnSpc>
                <a:spcPct val="90000"/>
              </a:lnSpc>
            </a:pPr>
            <a:r>
              <a:rPr lang="en-US" altLang="en-US" sz="2800" smtClean="0"/>
              <a:t> Weak Responses</a:t>
            </a:r>
          </a:p>
          <a:p>
            <a:pPr lvl="1" eaLnBrk="1" hangingPunct="1">
              <a:lnSpc>
                <a:spcPct val="90000"/>
              </a:lnSpc>
            </a:pPr>
            <a:r>
              <a:rPr lang="en-US" altLang="en-US" sz="2400" smtClean="0"/>
              <a:t> and deliberate misinformation campaign</a:t>
            </a:r>
          </a:p>
          <a:p>
            <a:pPr eaLnBrk="1" hangingPunct="1">
              <a:lnSpc>
                <a:spcPct val="90000"/>
              </a:lnSpc>
            </a:pPr>
            <a:r>
              <a:rPr lang="en-US" altLang="en-US" sz="2800" smtClean="0">
                <a:solidFill>
                  <a:srgbClr val="B2B2B2"/>
                </a:solidFill>
              </a:rPr>
              <a:t> Variety of Opinions</a:t>
            </a:r>
          </a:p>
          <a:p>
            <a:pPr lvl="1" eaLnBrk="1" hangingPunct="1">
              <a:lnSpc>
                <a:spcPct val="90000"/>
              </a:lnSpc>
            </a:pPr>
            <a:r>
              <a:rPr lang="en-US" altLang="en-US" sz="2400" smtClean="0">
                <a:solidFill>
                  <a:srgbClr val="B2B2B2"/>
                </a:solidFill>
              </a:rPr>
              <a:t> NOT on the science!!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t>Denier Organizations</a:t>
            </a:r>
          </a:p>
        </p:txBody>
      </p:sp>
      <p:sp>
        <p:nvSpPr>
          <p:cNvPr id="45059" name="Content Placeholder 2"/>
          <p:cNvSpPr>
            <a:spLocks noGrp="1"/>
          </p:cNvSpPr>
          <p:nvPr>
            <p:ph idx="1"/>
          </p:nvPr>
        </p:nvSpPr>
        <p:spPr/>
        <p:txBody>
          <a:bodyPr/>
          <a:lstStyle/>
          <a:p>
            <a:r>
              <a:rPr lang="en-US" altLang="en-US" sz="2800" smtClean="0"/>
              <a:t> Denier Organizations</a:t>
            </a:r>
          </a:p>
          <a:p>
            <a:pPr lvl="1"/>
            <a:r>
              <a:rPr lang="en-US" altLang="en-US" sz="2400" smtClean="0"/>
              <a:t> Global Climate Coalition (1989-2002) </a:t>
            </a:r>
          </a:p>
          <a:p>
            <a:pPr lvl="2"/>
            <a:r>
              <a:rPr lang="en-US" altLang="en-US" sz="2000" smtClean="0"/>
              <a:t> Global warming real, too expensive to mitigate</a:t>
            </a:r>
          </a:p>
          <a:p>
            <a:pPr lvl="2"/>
            <a:r>
              <a:rPr lang="en-US" altLang="en-US" sz="2000" smtClean="0"/>
              <a:t> Environmentalism a plot to create world government</a:t>
            </a:r>
          </a:p>
          <a:p>
            <a:pPr lvl="1"/>
            <a:r>
              <a:rPr lang="en-US" altLang="en-US" sz="2400" smtClean="0"/>
              <a:t> Western Fuels Association</a:t>
            </a:r>
          </a:p>
          <a:p>
            <a:pPr lvl="2"/>
            <a:r>
              <a:rPr lang="en-US" altLang="en-US" sz="2000" smtClean="0"/>
              <a:t> Center for the Study of CO</a:t>
            </a:r>
            <a:r>
              <a:rPr lang="en-US" altLang="en-US" sz="2000" baseline="-25000" smtClean="0"/>
              <a:t>2</a:t>
            </a:r>
            <a:r>
              <a:rPr lang="en-US" altLang="en-US" sz="2000" smtClean="0"/>
              <a:t> &amp; Global Change</a:t>
            </a:r>
          </a:p>
          <a:p>
            <a:pPr lvl="2"/>
            <a:r>
              <a:rPr lang="en-US" altLang="en-US" sz="2000" smtClean="0"/>
              <a:t> Greening Earth Society </a:t>
            </a:r>
          </a:p>
          <a:p>
            <a:pPr lvl="3"/>
            <a:r>
              <a:rPr lang="en-US" altLang="en-US" sz="1600" smtClean="0"/>
              <a:t>global warming good!</a:t>
            </a:r>
          </a:p>
        </p:txBody>
      </p:sp>
      <p:pic>
        <p:nvPicPr>
          <p:cNvPr id="45060" name="Picture 6">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3359150"/>
            <a:ext cx="345281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8">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2913" r="23061"/>
          <a:stretch>
            <a:fillRect/>
          </a:stretch>
        </p:blipFill>
        <p:spPr bwMode="auto">
          <a:xfrm>
            <a:off x="7392988" y="4167188"/>
            <a:ext cx="16065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3825" y="4352925"/>
            <a:ext cx="7191375" cy="1938338"/>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effectLst>
                  <a:outerShdw blurRad="38100" dist="38100" dir="2700000" algn="tl">
                    <a:srgbClr val="C0C0C0"/>
                  </a:outerShdw>
                </a:effectLst>
                <a:latin typeface="Comic Sans MS" pitchFamily="66" charset="0"/>
              </a:rPr>
              <a:t>“… current CO</a:t>
            </a:r>
            <a:r>
              <a:rPr lang="en-US" altLang="en-US" sz="2000" baseline="-25000">
                <a:effectLst>
                  <a:outerShdw blurRad="38100" dist="38100" dir="2700000" algn="tl">
                    <a:srgbClr val="C0C0C0"/>
                  </a:outerShdw>
                </a:effectLst>
                <a:latin typeface="Comic Sans MS" pitchFamily="66" charset="0"/>
              </a:rPr>
              <a:t>2</a:t>
            </a:r>
            <a:r>
              <a:rPr lang="en-US" altLang="en-US" sz="2000">
                <a:effectLst>
                  <a:outerShdw blurRad="38100" dist="38100" dir="2700000" algn="tl">
                    <a:srgbClr val="C0C0C0"/>
                  </a:outerShdw>
                </a:effectLst>
                <a:latin typeface="Comic Sans MS" pitchFamily="66" charset="0"/>
              </a:rPr>
              <a:t> levels, which are 30 percent higher than in the pre-industrial era, have greatly enhanced the growth of trees and other plants … over the next century, (it) will increase crop yields by 30 to 40 percent, double the water-use efficiency of most of the earth's vegetation and possibly triple the productivity of forests.”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r>
              <a:rPr lang="en-US" altLang="en-US" sz="4000" smtClean="0"/>
              <a:t>Evidence of Climate Change</a:t>
            </a:r>
          </a:p>
        </p:txBody>
      </p:sp>
      <p:sp>
        <p:nvSpPr>
          <p:cNvPr id="5123" name="Rectangle 3"/>
          <p:cNvSpPr>
            <a:spLocks noGrp="1" noChangeArrowheads="1"/>
          </p:cNvSpPr>
          <p:nvPr>
            <p:ph type="body" idx="4294967295"/>
          </p:nvPr>
        </p:nvSpPr>
        <p:spPr>
          <a:xfrm>
            <a:off x="211138" y="671513"/>
            <a:ext cx="8720137" cy="5900737"/>
          </a:xfrm>
        </p:spPr>
        <p:txBody>
          <a:bodyPr/>
          <a:lstStyle/>
          <a:p>
            <a:pPr eaLnBrk="1" hangingPunct="1"/>
            <a:r>
              <a:rPr lang="en-US" altLang="en-US" smtClean="0"/>
              <a:t> Instrumental Records</a:t>
            </a:r>
          </a:p>
          <a:p>
            <a:pPr lvl="1" eaLnBrk="1" hangingPunct="1"/>
            <a:r>
              <a:rPr lang="en-US" altLang="en-US" smtClean="0"/>
              <a:t> Barometer; Torricelli in Italy, early 1600s</a:t>
            </a:r>
          </a:p>
          <a:p>
            <a:pPr lvl="1" eaLnBrk="1" hangingPunct="1"/>
            <a:r>
              <a:rPr lang="en-US" altLang="en-US" smtClean="0"/>
              <a:t> Thermometer; Galileo in Italy, early 1600s</a:t>
            </a:r>
          </a:p>
          <a:p>
            <a:pPr eaLnBrk="1" hangingPunct="1"/>
            <a:r>
              <a:rPr lang="en-US" altLang="en-US" smtClean="0"/>
              <a:t> Proxy Records</a:t>
            </a:r>
          </a:p>
          <a:p>
            <a:pPr lvl="1" eaLnBrk="1" hangingPunct="1"/>
            <a:r>
              <a:rPr lang="en-US" altLang="en-US" smtClean="0"/>
              <a:t> River &amp; Lake levels </a:t>
            </a:r>
          </a:p>
          <a:p>
            <a:pPr lvl="1" eaLnBrk="1" hangingPunct="1"/>
            <a:r>
              <a:rPr lang="en-US" altLang="en-US" smtClean="0"/>
              <a:t> Glaciers (advancing and retreating)</a:t>
            </a:r>
          </a:p>
          <a:p>
            <a:pPr lvl="1" eaLnBrk="1" hangingPunct="1"/>
            <a:r>
              <a:rPr lang="en-US" altLang="en-US" smtClean="0"/>
              <a:t> Vegetation: tree rings &amp; pollen</a:t>
            </a:r>
          </a:p>
          <a:p>
            <a:pPr lvl="1" eaLnBrk="1" hangingPunct="1"/>
            <a:r>
              <a:rPr lang="en-US" altLang="en-US" smtClean="0"/>
              <a:t> Animal migrations (micro &amp; macro)</a:t>
            </a:r>
          </a:p>
          <a:p>
            <a:pPr lvl="1" eaLnBrk="1" hangingPunct="1"/>
            <a:r>
              <a:rPr lang="en-US" altLang="en-US" smtClean="0"/>
              <a:t> Ice Core Isotopes: </a:t>
            </a:r>
            <a:r>
              <a:rPr lang="en-US" altLang="en-US" baseline="30000" smtClean="0"/>
              <a:t>18</a:t>
            </a:r>
            <a:r>
              <a:rPr lang="en-US" altLang="en-US" smtClean="0"/>
              <a:t>O/</a:t>
            </a:r>
            <a:r>
              <a:rPr lang="en-US" altLang="en-US" baseline="30000" smtClean="0"/>
              <a:t>16</a:t>
            </a:r>
            <a:r>
              <a:rPr lang="en-US" altLang="en-US" smtClean="0"/>
              <a:t>O, </a:t>
            </a:r>
            <a:r>
              <a:rPr lang="en-US" altLang="en-US" baseline="30000" smtClean="0"/>
              <a:t>2</a:t>
            </a:r>
            <a:r>
              <a:rPr lang="en-US" altLang="en-US" smtClean="0"/>
              <a:t>H/</a:t>
            </a:r>
            <a:r>
              <a:rPr lang="en-US" altLang="en-US" baseline="30000" smtClean="0"/>
              <a:t>1</a:t>
            </a:r>
            <a:r>
              <a:rPr lang="en-US" altLang="en-US" smtClean="0"/>
              <a:t>H</a:t>
            </a:r>
          </a:p>
          <a:p>
            <a:pPr eaLnBrk="1" hangingPunct="1"/>
            <a:r>
              <a:rPr lang="en-US" altLang="en-US" smtClean="0"/>
              <a:t> Climate has always changed … but this change is very rapid!</a:t>
            </a:r>
          </a:p>
          <a:p>
            <a:pPr eaLnBrk="1" hangingPunct="1"/>
            <a:endParaRPr lang="en-US" alt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t>Denier Organizations</a:t>
            </a:r>
          </a:p>
        </p:txBody>
      </p:sp>
      <p:sp>
        <p:nvSpPr>
          <p:cNvPr id="46083" name="Content Placeholder 2"/>
          <p:cNvSpPr>
            <a:spLocks noGrp="1"/>
          </p:cNvSpPr>
          <p:nvPr>
            <p:ph idx="1"/>
          </p:nvPr>
        </p:nvSpPr>
        <p:spPr/>
        <p:txBody>
          <a:bodyPr/>
          <a:lstStyle/>
          <a:p>
            <a:r>
              <a:rPr lang="en-US" altLang="en-US" sz="2800" smtClean="0"/>
              <a:t> Denier Organizations</a:t>
            </a:r>
          </a:p>
          <a:p>
            <a:pPr lvl="1"/>
            <a:r>
              <a:rPr lang="en-US" altLang="en-US" sz="2400" smtClean="0"/>
              <a:t> Global Climate Coalition (1989-2002) </a:t>
            </a:r>
          </a:p>
          <a:p>
            <a:pPr lvl="2"/>
            <a:r>
              <a:rPr lang="en-US" altLang="en-US" sz="2000" smtClean="0"/>
              <a:t> Global warming real, too expensive to mitigate</a:t>
            </a:r>
          </a:p>
          <a:p>
            <a:pPr lvl="2"/>
            <a:r>
              <a:rPr lang="en-US" altLang="en-US" sz="2000" smtClean="0"/>
              <a:t> Environmentalism a plot to create world government</a:t>
            </a:r>
          </a:p>
          <a:p>
            <a:pPr lvl="1"/>
            <a:r>
              <a:rPr lang="en-US" altLang="en-US" sz="2400" smtClean="0"/>
              <a:t> Western Fuels Association</a:t>
            </a:r>
          </a:p>
          <a:p>
            <a:pPr lvl="2"/>
            <a:r>
              <a:rPr lang="en-US" altLang="en-US" sz="2000" smtClean="0"/>
              <a:t> Center for the Study of CO2 &amp; Global Change</a:t>
            </a:r>
          </a:p>
          <a:p>
            <a:pPr lvl="2"/>
            <a:r>
              <a:rPr lang="en-US" altLang="en-US" sz="2000" smtClean="0"/>
              <a:t> Greening Earth Society </a:t>
            </a:r>
          </a:p>
          <a:p>
            <a:pPr lvl="3"/>
            <a:r>
              <a:rPr lang="en-US" altLang="en-US" sz="1600" smtClean="0"/>
              <a:t>global warming good!</a:t>
            </a:r>
          </a:p>
        </p:txBody>
      </p:sp>
      <p:pic>
        <p:nvPicPr>
          <p:cNvPr id="46084" name="Picture 6">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3359150"/>
            <a:ext cx="345281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8">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2913" r="23061"/>
          <a:stretch>
            <a:fillRect/>
          </a:stretch>
        </p:blipFill>
        <p:spPr bwMode="auto">
          <a:xfrm>
            <a:off x="7392988" y="4167188"/>
            <a:ext cx="16065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3825" y="4352925"/>
            <a:ext cx="7191375" cy="1938338"/>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effectLst>
                  <a:outerShdw blurRad="38100" dist="38100" dir="2700000" algn="tl">
                    <a:srgbClr val="C0C0C0"/>
                  </a:outerShdw>
                </a:effectLst>
                <a:latin typeface="Comic Sans MS" pitchFamily="66" charset="0"/>
              </a:rPr>
              <a:t>“… current CO</a:t>
            </a:r>
            <a:r>
              <a:rPr lang="en-US" altLang="en-US" sz="2000" baseline="-25000">
                <a:effectLst>
                  <a:outerShdw blurRad="38100" dist="38100" dir="2700000" algn="tl">
                    <a:srgbClr val="C0C0C0"/>
                  </a:outerShdw>
                </a:effectLst>
                <a:latin typeface="Comic Sans MS" pitchFamily="66" charset="0"/>
              </a:rPr>
              <a:t>2</a:t>
            </a:r>
            <a:r>
              <a:rPr lang="en-US" altLang="en-US" sz="2000">
                <a:effectLst>
                  <a:outerShdw blurRad="38100" dist="38100" dir="2700000" algn="tl">
                    <a:srgbClr val="C0C0C0"/>
                  </a:outerShdw>
                </a:effectLst>
                <a:latin typeface="Comic Sans MS" pitchFamily="66" charset="0"/>
              </a:rPr>
              <a:t> levels, which are 30 percent higher than in the pre-industrial era, have greatly enhanced the growth of trees and other plants … over the next century, (it) will increase crop yields by 30 to 40 percent, double the water-use efficiency of most of the earth's vegetation and possibly triple the productivity of forests.”</a:t>
            </a:r>
          </a:p>
        </p:txBody>
      </p:sp>
      <p:grpSp>
        <p:nvGrpSpPr>
          <p:cNvPr id="6" name="Group 5"/>
          <p:cNvGrpSpPr>
            <a:grpSpLocks/>
          </p:cNvGrpSpPr>
          <p:nvPr/>
        </p:nvGrpSpPr>
        <p:grpSpPr bwMode="auto">
          <a:xfrm>
            <a:off x="0" y="771525"/>
            <a:ext cx="9144000" cy="5983288"/>
            <a:chOff x="0" y="704851"/>
            <a:chExt cx="9144000" cy="5983941"/>
          </a:xfrm>
        </p:grpSpPr>
        <p:pic>
          <p:nvPicPr>
            <p:cNvPr id="4608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04851"/>
              <a:ext cx="9144000" cy="5983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9" name="Picture 3"/>
            <p:cNvPicPr>
              <a:picLocks noChangeAspect="1" noChangeArrowheads="1"/>
            </p:cNvPicPr>
            <p:nvPr/>
          </p:nvPicPr>
          <p:blipFill>
            <a:blip r:embed="rId7">
              <a:extLst>
                <a:ext uri="{28A0092B-C50C-407E-A947-70E740481C1C}">
                  <a14:useLocalDpi xmlns:a14="http://schemas.microsoft.com/office/drawing/2010/main" val="0"/>
                </a:ext>
              </a:extLst>
            </a:blip>
            <a:srcRect t="17390"/>
            <a:stretch>
              <a:fillRect/>
            </a:stretch>
          </p:blipFill>
          <p:spPr bwMode="auto">
            <a:xfrm>
              <a:off x="3595688" y="704851"/>
              <a:ext cx="195262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0"/>
            <a:ext cx="9144000" cy="731838"/>
          </a:xfrm>
        </p:spPr>
        <p:txBody>
          <a:bodyPr/>
          <a:lstStyle/>
          <a:p>
            <a:pPr eaLnBrk="1" hangingPunct="1"/>
            <a:r>
              <a:rPr lang="en-US" altLang="en-US" sz="3600" i="1" smtClean="0"/>
              <a:t>Laudato Si</a:t>
            </a:r>
            <a:r>
              <a:rPr lang="en-US" altLang="en-US" sz="3600" smtClean="0"/>
              <a:t>, Chapter 1</a:t>
            </a:r>
          </a:p>
        </p:txBody>
      </p:sp>
      <p:sp>
        <p:nvSpPr>
          <p:cNvPr id="47107" name="Rectangle 3"/>
          <p:cNvSpPr>
            <a:spLocks noGrp="1" noChangeArrowheads="1"/>
          </p:cNvSpPr>
          <p:nvPr>
            <p:ph type="body" idx="4294967295"/>
          </p:nvPr>
        </p:nvSpPr>
        <p:spPr>
          <a:xfrm>
            <a:off x="211138" y="677863"/>
            <a:ext cx="8720137" cy="6065837"/>
          </a:xfrm>
        </p:spPr>
        <p:txBody>
          <a:bodyPr/>
          <a:lstStyle/>
          <a:p>
            <a:pPr eaLnBrk="1" hangingPunct="1">
              <a:lnSpc>
                <a:spcPct val="90000"/>
              </a:lnSpc>
            </a:pPr>
            <a:r>
              <a:rPr lang="en-US" altLang="en-US" sz="2800" smtClean="0">
                <a:solidFill>
                  <a:srgbClr val="B2B2B2"/>
                </a:solidFill>
              </a:rPr>
              <a:t> Pollution &amp; Climate Change</a:t>
            </a:r>
          </a:p>
          <a:p>
            <a:pPr lvl="1" eaLnBrk="1" hangingPunct="1">
              <a:lnSpc>
                <a:spcPct val="90000"/>
              </a:lnSpc>
            </a:pPr>
            <a:r>
              <a:rPr lang="en-US" altLang="en-US" sz="2400" smtClean="0">
                <a:solidFill>
                  <a:srgbClr val="B2B2B2"/>
                </a:solidFill>
              </a:rPr>
              <a:t> Temperature and precipitation!</a:t>
            </a:r>
          </a:p>
          <a:p>
            <a:pPr eaLnBrk="1" hangingPunct="1">
              <a:lnSpc>
                <a:spcPct val="90000"/>
              </a:lnSpc>
            </a:pPr>
            <a:r>
              <a:rPr lang="en-US" altLang="en-US" sz="2800" smtClean="0">
                <a:solidFill>
                  <a:srgbClr val="B2B2B2"/>
                </a:solidFill>
              </a:rPr>
              <a:t> The Issue of Water</a:t>
            </a:r>
          </a:p>
          <a:p>
            <a:pPr lvl="1" eaLnBrk="1" hangingPunct="1">
              <a:lnSpc>
                <a:spcPct val="90000"/>
              </a:lnSpc>
            </a:pPr>
            <a:r>
              <a:rPr lang="en-US" altLang="en-US" sz="2400" smtClean="0">
                <a:solidFill>
                  <a:srgbClr val="B2B2B2"/>
                </a:solidFill>
              </a:rPr>
              <a:t> Floods and droughts</a:t>
            </a:r>
          </a:p>
          <a:p>
            <a:pPr eaLnBrk="1" hangingPunct="1">
              <a:lnSpc>
                <a:spcPct val="90000"/>
              </a:lnSpc>
            </a:pPr>
            <a:r>
              <a:rPr lang="en-US" altLang="en-US" sz="2800" smtClean="0">
                <a:solidFill>
                  <a:srgbClr val="B2B2B2"/>
                </a:solidFill>
              </a:rPr>
              <a:t> Loss of Biodiversity</a:t>
            </a:r>
          </a:p>
          <a:p>
            <a:pPr lvl="1" eaLnBrk="1" hangingPunct="1">
              <a:lnSpc>
                <a:spcPct val="90000"/>
              </a:lnSpc>
            </a:pPr>
            <a:r>
              <a:rPr lang="en-US" altLang="en-US" sz="2400" smtClean="0">
                <a:solidFill>
                  <a:srgbClr val="B2B2B2"/>
                </a:solidFill>
              </a:rPr>
              <a:t> animals &amp; plants … and some human cultures</a:t>
            </a:r>
          </a:p>
          <a:p>
            <a:pPr eaLnBrk="1" hangingPunct="1">
              <a:lnSpc>
                <a:spcPct val="90000"/>
              </a:lnSpc>
            </a:pPr>
            <a:r>
              <a:rPr lang="en-US" altLang="en-US" sz="2800" smtClean="0">
                <a:solidFill>
                  <a:srgbClr val="B2B2B2"/>
                </a:solidFill>
              </a:rPr>
              <a:t> Decline in Quality of Life &amp; Social Breakdown</a:t>
            </a:r>
          </a:p>
          <a:p>
            <a:pPr lvl="1" eaLnBrk="1" hangingPunct="1">
              <a:lnSpc>
                <a:spcPct val="90000"/>
              </a:lnSpc>
            </a:pPr>
            <a:r>
              <a:rPr lang="en-US" altLang="en-US" sz="2000" smtClean="0">
                <a:solidFill>
                  <a:srgbClr val="B2B2B2"/>
                </a:solidFill>
              </a:rPr>
              <a:t> the first climate refugees are among us</a:t>
            </a:r>
          </a:p>
          <a:p>
            <a:pPr eaLnBrk="1" hangingPunct="1">
              <a:lnSpc>
                <a:spcPct val="90000"/>
              </a:lnSpc>
            </a:pPr>
            <a:r>
              <a:rPr lang="en-US" altLang="en-US" sz="2800" smtClean="0">
                <a:solidFill>
                  <a:srgbClr val="B2B2B2"/>
                </a:solidFill>
              </a:rPr>
              <a:t> Global Inequality</a:t>
            </a:r>
          </a:p>
          <a:p>
            <a:pPr lvl="1" eaLnBrk="1" hangingPunct="1">
              <a:lnSpc>
                <a:spcPct val="90000"/>
              </a:lnSpc>
            </a:pPr>
            <a:r>
              <a:rPr lang="en-US" altLang="en-US" sz="2400" smtClean="0">
                <a:solidFill>
                  <a:srgbClr val="B2B2B2"/>
                </a:solidFill>
              </a:rPr>
              <a:t> who’s got the water?</a:t>
            </a:r>
          </a:p>
          <a:p>
            <a:pPr eaLnBrk="1" hangingPunct="1">
              <a:lnSpc>
                <a:spcPct val="90000"/>
              </a:lnSpc>
            </a:pPr>
            <a:r>
              <a:rPr lang="en-US" altLang="en-US" sz="2800" smtClean="0">
                <a:solidFill>
                  <a:srgbClr val="B2B2B2"/>
                </a:solidFill>
              </a:rPr>
              <a:t> Weak Responses</a:t>
            </a:r>
          </a:p>
          <a:p>
            <a:pPr lvl="1" eaLnBrk="1" hangingPunct="1">
              <a:lnSpc>
                <a:spcPct val="90000"/>
              </a:lnSpc>
            </a:pPr>
            <a:r>
              <a:rPr lang="en-US" altLang="en-US" sz="2400" smtClean="0">
                <a:solidFill>
                  <a:srgbClr val="B2B2B2"/>
                </a:solidFill>
              </a:rPr>
              <a:t> and deliberate misinformation campaign</a:t>
            </a:r>
          </a:p>
          <a:p>
            <a:pPr eaLnBrk="1" hangingPunct="1">
              <a:lnSpc>
                <a:spcPct val="90000"/>
              </a:lnSpc>
            </a:pPr>
            <a:r>
              <a:rPr lang="en-US" altLang="en-US" sz="2800" smtClean="0"/>
              <a:t> Variety of Opinions</a:t>
            </a:r>
          </a:p>
          <a:p>
            <a:pPr lvl="1" eaLnBrk="1" hangingPunct="1">
              <a:lnSpc>
                <a:spcPct val="90000"/>
              </a:lnSpc>
            </a:pPr>
            <a:r>
              <a:rPr lang="en-US" altLang="en-US" sz="2400" smtClean="0"/>
              <a:t> NOT on the science!!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http://seedfreedom.info/wp-content/uploads/2015/06/Pope-Francis-014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04813" y="5553075"/>
            <a:ext cx="8334375" cy="830263"/>
          </a:xfrm>
          <a:prstGeom prst="rect">
            <a:avLst/>
          </a:prstGeom>
          <a:noFill/>
        </p:spPr>
        <p:txBody>
          <a:bodyPr>
            <a:spAutoFit/>
          </a:bodyPr>
          <a:lstStyle/>
          <a:p>
            <a:pPr algn="ctr">
              <a:defRPr/>
            </a:pPr>
            <a:r>
              <a:rPr lang="en-US" sz="2400" dirty="0">
                <a:effectLst>
                  <a:outerShdw blurRad="50800" dist="38100" dir="2700000" algn="ctr" rotWithShape="0">
                    <a:srgbClr val="FFFF00"/>
                  </a:outerShdw>
                </a:effectLst>
                <a:latin typeface="+mn-lt"/>
              </a:rPr>
              <a:t>How are we going to change our lifestyles to protect Earth and its creatures, including ourselves?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4902200" cy="1308100"/>
          </a:xfrm>
        </p:spPr>
        <p:txBody>
          <a:bodyPr/>
          <a:lstStyle/>
          <a:p>
            <a:r>
              <a:rPr lang="en-US" altLang="en-US" sz="4000" smtClean="0"/>
              <a:t>Evidence: Lake Shores, Cliffs</a:t>
            </a:r>
          </a:p>
        </p:txBody>
      </p:sp>
      <p:sp>
        <p:nvSpPr>
          <p:cNvPr id="6147" name="Text Box 8"/>
          <p:cNvSpPr txBox="1">
            <a:spLocks noChangeArrowheads="1"/>
          </p:cNvSpPr>
          <p:nvPr/>
        </p:nvSpPr>
        <p:spPr bwMode="auto">
          <a:xfrm>
            <a:off x="190500" y="1446213"/>
            <a:ext cx="4256088" cy="18161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10000"/>
              </a:spcBef>
              <a:buFontTx/>
              <a:buNone/>
            </a:pPr>
            <a:r>
              <a:rPr lang="en-US" altLang="en-US" sz="2800"/>
              <a:t>Old shorelines of Lake Bonneville, Utah are 700 to 1,000 feet higher than current lake</a:t>
            </a:r>
          </a:p>
        </p:txBody>
      </p:sp>
      <p:pic>
        <p:nvPicPr>
          <p:cNvPr id="614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488" y="0"/>
            <a:ext cx="43497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5338"/>
            <a:ext cx="5576888" cy="326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5">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l="11893" t="18221" r="42931" b="18221"/>
          <a:stretch>
            <a:fillRect/>
          </a:stretch>
        </p:blipFill>
        <p:spPr bwMode="auto">
          <a:xfrm>
            <a:off x="809625" y="6500813"/>
            <a:ext cx="3287713"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Line 9"/>
          <p:cNvSpPr>
            <a:spLocks noChangeShapeType="1"/>
          </p:cNvSpPr>
          <p:nvPr/>
        </p:nvSpPr>
        <p:spPr bwMode="auto">
          <a:xfrm>
            <a:off x="2171700" y="3238500"/>
            <a:ext cx="496888" cy="2022475"/>
          </a:xfrm>
          <a:custGeom>
            <a:avLst/>
            <a:gdLst>
              <a:gd name="T0" fmla="*/ 0 w 659"/>
              <a:gd name="T1" fmla="*/ 0 h 1253"/>
              <a:gd name="T2" fmla="*/ 2147483647 w 659"/>
              <a:gd name="T3" fmla="*/ 2147483647 h 1253"/>
              <a:gd name="T4" fmla="*/ 2147483647 w 659"/>
              <a:gd name="T5" fmla="*/ 2147483647 h 1253"/>
              <a:gd name="T6" fmla="*/ 2147483647 w 659"/>
              <a:gd name="T7" fmla="*/ 2147483647 h 12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9" h="1253">
                <a:moveTo>
                  <a:pt x="0" y="0"/>
                </a:moveTo>
                <a:cubicBezTo>
                  <a:pt x="70" y="161"/>
                  <a:pt x="354" y="850"/>
                  <a:pt x="421" y="969"/>
                </a:cubicBezTo>
                <a:cubicBezTo>
                  <a:pt x="493" y="1080"/>
                  <a:pt x="312" y="531"/>
                  <a:pt x="403" y="713"/>
                </a:cubicBezTo>
                <a:cubicBezTo>
                  <a:pt x="494" y="895"/>
                  <a:pt x="606" y="1140"/>
                  <a:pt x="659" y="1253"/>
                </a:cubicBezTo>
              </a:path>
            </a:pathLst>
          </a:custGeom>
          <a:noFill/>
          <a:ln w="25400">
            <a:solidFill>
              <a:srgbClr val="FFFF00"/>
            </a:solidFill>
            <a:round/>
            <a:headEnd/>
            <a:tailEnd type="arrow" w="med" len="med"/>
          </a:ln>
          <a:effectLst>
            <a:outerShdw dist="25400" dir="5400000" algn="ctr" rotWithShape="0">
              <a:srgbClr val="000000"/>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extBox 1"/>
          <p:cNvSpPr txBox="1"/>
          <p:nvPr/>
        </p:nvSpPr>
        <p:spPr>
          <a:xfrm>
            <a:off x="2679700" y="4940300"/>
            <a:ext cx="2387600" cy="369888"/>
          </a:xfrm>
          <a:prstGeom prst="rect">
            <a:avLst/>
          </a:prstGeom>
          <a:noFill/>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a:solidFill>
                  <a:srgbClr val="FFFF00"/>
                </a:solidFill>
                <a:effectLst>
                  <a:outerShdw blurRad="38100" dist="38100" dir="2700000" algn="tl">
                    <a:srgbClr val="C0C0C0"/>
                  </a:outerShdw>
                </a:effectLst>
              </a:rPr>
              <a:t>The “Benches”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3"/>
          <p:cNvGraphicFramePr>
            <a:graphicFrameLocks noChangeAspect="1"/>
          </p:cNvGraphicFramePr>
          <p:nvPr/>
        </p:nvGraphicFramePr>
        <p:xfrm>
          <a:off x="4486275" y="3073400"/>
          <a:ext cx="4640263" cy="3786188"/>
        </p:xfrm>
        <a:graphic>
          <a:graphicData uri="http://schemas.openxmlformats.org/presentationml/2006/ole">
            <mc:AlternateContent xmlns:mc="http://schemas.openxmlformats.org/markup-compatibility/2006">
              <mc:Choice xmlns:v="urn:schemas-microsoft-com:vml" Requires="v">
                <p:oleObj spid="_x0000_s7188" name="Photo Editor Photo" r:id="rId3" imgW="15238095" imgH="10964806" progId="MSPhotoEd.3">
                  <p:embed/>
                </p:oleObj>
              </mc:Choice>
              <mc:Fallback>
                <p:oleObj name="Photo Editor Photo" r:id="rId3" imgW="15238095" imgH="10964806"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t="500" b="6004"/>
                      <a:stretch>
                        <a:fillRect/>
                      </a:stretch>
                    </p:blipFill>
                    <p:spPr bwMode="auto">
                      <a:xfrm>
                        <a:off x="4486275" y="3073400"/>
                        <a:ext cx="4640263" cy="3786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1" name="Rectangle 2"/>
          <p:cNvSpPr>
            <a:spLocks noGrp="1" noChangeArrowheads="1"/>
          </p:cNvSpPr>
          <p:nvPr>
            <p:ph type="title"/>
          </p:nvPr>
        </p:nvSpPr>
        <p:spPr>
          <a:xfrm>
            <a:off x="0" y="0"/>
            <a:ext cx="9144000" cy="731838"/>
          </a:xfrm>
        </p:spPr>
        <p:txBody>
          <a:bodyPr/>
          <a:lstStyle/>
          <a:p>
            <a:r>
              <a:rPr lang="en-US" altLang="en-US" sz="3400" smtClean="0"/>
              <a:t>Evidence: Glacial Landscapes</a:t>
            </a:r>
          </a:p>
        </p:txBody>
      </p:sp>
      <p:sp>
        <p:nvSpPr>
          <p:cNvPr id="7172" name="Rectangle 3"/>
          <p:cNvSpPr>
            <a:spLocks noGrp="1" noChangeArrowheads="1"/>
          </p:cNvSpPr>
          <p:nvPr>
            <p:ph type="body" idx="1"/>
          </p:nvPr>
        </p:nvSpPr>
        <p:spPr>
          <a:xfrm>
            <a:off x="211138" y="782638"/>
            <a:ext cx="8720137" cy="3074987"/>
          </a:xfrm>
        </p:spPr>
        <p:txBody>
          <a:bodyPr/>
          <a:lstStyle/>
          <a:p>
            <a:r>
              <a:rPr lang="en-US" altLang="en-US" smtClean="0"/>
              <a:t> Glaciers leave distinctive features</a:t>
            </a:r>
          </a:p>
        </p:txBody>
      </p:sp>
      <p:graphicFrame>
        <p:nvGraphicFramePr>
          <p:cNvPr id="7173" name="Object 3"/>
          <p:cNvGraphicFramePr>
            <a:graphicFrameLocks noChangeAspect="1"/>
          </p:cNvGraphicFramePr>
          <p:nvPr/>
        </p:nvGraphicFramePr>
        <p:xfrm>
          <a:off x="-17463" y="1384300"/>
          <a:ext cx="4938713" cy="3292475"/>
        </p:xfrm>
        <a:graphic>
          <a:graphicData uri="http://schemas.openxmlformats.org/presentationml/2006/ole">
            <mc:AlternateContent xmlns:mc="http://schemas.openxmlformats.org/markup-compatibility/2006">
              <mc:Choice xmlns:v="urn:schemas-microsoft-com:vml" Requires="v">
                <p:oleObj spid="_x0000_s7189" name="Photo Editor Photo" r:id="rId5" imgW="15238095" imgH="8980952" progId="MSPhotoEd.3">
                  <p:embed/>
                </p:oleObj>
              </mc:Choice>
              <mc:Fallback>
                <p:oleObj name="Photo Editor Photo" r:id="rId5" imgW="15238095" imgH="8980952" progId="MSPhotoEd.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r="861" b="7535"/>
                      <a:stretch>
                        <a:fillRect/>
                      </a:stretch>
                    </p:blipFill>
                    <p:spPr bwMode="auto">
                      <a:xfrm>
                        <a:off x="-17463" y="1384300"/>
                        <a:ext cx="4938713" cy="329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4" name="Object 3"/>
          <p:cNvGraphicFramePr>
            <a:graphicFrameLocks noChangeAspect="1"/>
          </p:cNvGraphicFramePr>
          <p:nvPr/>
        </p:nvGraphicFramePr>
        <p:xfrm>
          <a:off x="4476750" y="3659188"/>
          <a:ext cx="1651000" cy="665162"/>
        </p:xfrm>
        <a:graphic>
          <a:graphicData uri="http://schemas.openxmlformats.org/presentationml/2006/ole">
            <mc:AlternateContent xmlns:mc="http://schemas.openxmlformats.org/markup-compatibility/2006">
              <mc:Choice xmlns:v="urn:schemas-microsoft-com:vml" Requires="v">
                <p:oleObj spid="_x0000_s7190" name="Photo Editor Photo" r:id="rId7" imgW="15238095" imgH="10964806" progId="MSPhotoEd.3">
                  <p:embed/>
                </p:oleObj>
              </mc:Choice>
              <mc:Fallback>
                <p:oleObj name="Photo Editor Photo" r:id="rId7" imgW="15238095" imgH="10964806"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t="14848" r="64420" b="68726"/>
                      <a:stretch>
                        <a:fillRect/>
                      </a:stretch>
                    </p:blipFill>
                    <p:spPr bwMode="auto">
                      <a:xfrm>
                        <a:off x="4476750" y="3659188"/>
                        <a:ext cx="1651000" cy="665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5" name="Object 3"/>
          <p:cNvGraphicFramePr>
            <a:graphicFrameLocks noChangeAspect="1"/>
          </p:cNvGraphicFramePr>
          <p:nvPr/>
        </p:nvGraphicFramePr>
        <p:xfrm>
          <a:off x="5241925" y="3073400"/>
          <a:ext cx="3884613" cy="3786188"/>
        </p:xfrm>
        <a:graphic>
          <a:graphicData uri="http://schemas.openxmlformats.org/presentationml/2006/ole">
            <mc:AlternateContent xmlns:mc="http://schemas.openxmlformats.org/markup-compatibility/2006">
              <mc:Choice xmlns:v="urn:schemas-microsoft-com:vml" Requires="v">
                <p:oleObj spid="_x0000_s7191" name="Photo Editor Photo" r:id="rId8" imgW="15238095" imgH="10964806" progId="MSPhotoEd.3">
                  <p:embed/>
                </p:oleObj>
              </mc:Choice>
              <mc:Fallback>
                <p:oleObj name="Photo Editor Photo" r:id="rId8" imgW="15238095" imgH="10964806"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l="16284" t="500" b="6004"/>
                      <a:stretch>
                        <a:fillRect/>
                      </a:stretch>
                    </p:blipFill>
                    <p:spPr bwMode="auto">
                      <a:xfrm>
                        <a:off x="5241925" y="3073400"/>
                        <a:ext cx="3884613" cy="3786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a:xfrm>
            <a:off x="0" y="0"/>
            <a:ext cx="9144000" cy="731838"/>
          </a:xfrm>
        </p:spPr>
        <p:txBody>
          <a:bodyPr/>
          <a:lstStyle/>
          <a:p>
            <a:r>
              <a:rPr lang="en-US" altLang="en-US" sz="3400" smtClean="0"/>
              <a:t>Evidence: Glacial Landscapes</a:t>
            </a:r>
          </a:p>
        </p:txBody>
      </p:sp>
      <p:sp>
        <p:nvSpPr>
          <p:cNvPr id="8195" name="Rectangle 4"/>
          <p:cNvSpPr>
            <a:spLocks noGrp="1" noChangeArrowheads="1"/>
          </p:cNvSpPr>
          <p:nvPr>
            <p:ph type="body" idx="1"/>
          </p:nvPr>
        </p:nvSpPr>
        <p:spPr>
          <a:xfrm>
            <a:off x="211138" y="782638"/>
            <a:ext cx="8720137" cy="3074987"/>
          </a:xfrm>
        </p:spPr>
        <p:txBody>
          <a:bodyPr/>
          <a:lstStyle/>
          <a:p>
            <a:r>
              <a:rPr lang="en-US" altLang="en-US" smtClean="0"/>
              <a:t> Features due to ice erosion</a:t>
            </a:r>
          </a:p>
        </p:txBody>
      </p:sp>
      <p:pic>
        <p:nvPicPr>
          <p:cNvPr id="8196" name="Picture 8"/>
          <p:cNvPicPr>
            <a:picLocks noChangeAspect="1" noChangeArrowheads="1"/>
          </p:cNvPicPr>
          <p:nvPr/>
        </p:nvPicPr>
        <p:blipFill>
          <a:blip r:embed="rId3">
            <a:extLst>
              <a:ext uri="{28A0092B-C50C-407E-A947-70E740481C1C}">
                <a14:useLocalDpi xmlns:a14="http://schemas.microsoft.com/office/drawing/2010/main" val="0"/>
              </a:ext>
            </a:extLst>
          </a:blip>
          <a:srcRect r="2113"/>
          <a:stretch>
            <a:fillRect/>
          </a:stretch>
        </p:blipFill>
        <p:spPr bwMode="auto">
          <a:xfrm>
            <a:off x="203200" y="1417638"/>
            <a:ext cx="4705350" cy="320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197" name="Object 3"/>
          <p:cNvGraphicFramePr>
            <a:graphicFrameLocks noChangeAspect="1"/>
          </p:cNvGraphicFramePr>
          <p:nvPr/>
        </p:nvGraphicFramePr>
        <p:xfrm>
          <a:off x="5210175" y="3541713"/>
          <a:ext cx="3703638" cy="2587625"/>
        </p:xfrm>
        <a:graphic>
          <a:graphicData uri="http://schemas.openxmlformats.org/presentationml/2006/ole">
            <mc:AlternateContent xmlns:mc="http://schemas.openxmlformats.org/markup-compatibility/2006">
              <mc:Choice xmlns:v="urn:schemas-microsoft-com:vml" Requires="v">
                <p:oleObj spid="_x0000_s8205" name="Photo Editor Photo" r:id="rId4" imgW="15238095" imgH="11323810" progId="MSPhotoEd.3">
                  <p:embed/>
                </p:oleObj>
              </mc:Choice>
              <mc:Fallback>
                <p:oleObj name="Photo Editor Photo" r:id="rId4" imgW="15238095" imgH="11323810"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l="1416" t="2910" r="2516" b="6772"/>
                      <a:stretch>
                        <a:fillRect/>
                      </a:stretch>
                    </p:blipFill>
                    <p:spPr bwMode="auto">
                      <a:xfrm>
                        <a:off x="5210175" y="3541713"/>
                        <a:ext cx="3703638" cy="2587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8198" name="Picture 6" descr="1 Summit of Mount Keny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 y="4322763"/>
            <a:ext cx="3810000" cy="2535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8199" name="Text Box 9"/>
          <p:cNvSpPr txBox="1">
            <a:spLocks noChangeArrowheads="1"/>
          </p:cNvSpPr>
          <p:nvPr/>
        </p:nvSpPr>
        <p:spPr bwMode="auto">
          <a:xfrm>
            <a:off x="4938713" y="2359025"/>
            <a:ext cx="4140200" cy="11874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400"/>
              <a:t>Fjords of Norway: former glaciated valleys now flooded by the sea</a:t>
            </a:r>
          </a:p>
        </p:txBody>
      </p:sp>
      <p:sp>
        <p:nvSpPr>
          <p:cNvPr id="8200" name="Text Box 10"/>
          <p:cNvSpPr txBox="1">
            <a:spLocks noChangeArrowheads="1"/>
          </p:cNvSpPr>
          <p:nvPr/>
        </p:nvSpPr>
        <p:spPr bwMode="auto">
          <a:xfrm>
            <a:off x="3943350" y="6049963"/>
            <a:ext cx="4926013" cy="822325"/>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400"/>
              <a:t>Summit of Mount Kenya: glaciers may be gone in 50 years!</a:t>
            </a:r>
          </a:p>
        </p:txBody>
      </p:sp>
      <p:sp>
        <p:nvSpPr>
          <p:cNvPr id="8201" name="Text Box 9"/>
          <p:cNvSpPr txBox="1">
            <a:spLocks noChangeArrowheads="1"/>
          </p:cNvSpPr>
          <p:nvPr/>
        </p:nvSpPr>
        <p:spPr bwMode="auto">
          <a:xfrm>
            <a:off x="4784725" y="1365250"/>
            <a:ext cx="3282950" cy="8223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400"/>
              <a:t>Cirques on Mt. Evans outside Denver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title"/>
          </p:nvPr>
        </p:nvSpPr>
        <p:spPr>
          <a:xfrm>
            <a:off x="0" y="0"/>
            <a:ext cx="9144000" cy="731838"/>
          </a:xfrm>
        </p:spPr>
        <p:txBody>
          <a:bodyPr/>
          <a:lstStyle/>
          <a:p>
            <a:r>
              <a:rPr lang="en-US" altLang="en-US" sz="3400" smtClean="0"/>
              <a:t>Evidence: Glacial Landscapes</a:t>
            </a:r>
          </a:p>
        </p:txBody>
      </p:sp>
      <p:sp>
        <p:nvSpPr>
          <p:cNvPr id="9219" name="Rectangle 4"/>
          <p:cNvSpPr>
            <a:spLocks noGrp="1" noChangeArrowheads="1"/>
          </p:cNvSpPr>
          <p:nvPr>
            <p:ph type="body" idx="1"/>
          </p:nvPr>
        </p:nvSpPr>
        <p:spPr>
          <a:xfrm>
            <a:off x="211138" y="782638"/>
            <a:ext cx="8720137" cy="3074987"/>
          </a:xfrm>
        </p:spPr>
        <p:txBody>
          <a:bodyPr/>
          <a:lstStyle/>
          <a:p>
            <a:r>
              <a:rPr lang="en-US" altLang="en-US" smtClean="0"/>
              <a:t> Features due to ice erosion</a:t>
            </a:r>
          </a:p>
        </p:txBody>
      </p:sp>
      <p:sp>
        <p:nvSpPr>
          <p:cNvPr id="9220" name="Text Box 10"/>
          <p:cNvSpPr txBox="1">
            <a:spLocks noChangeArrowheads="1"/>
          </p:cNvSpPr>
          <p:nvPr/>
        </p:nvSpPr>
        <p:spPr bwMode="auto">
          <a:xfrm>
            <a:off x="0" y="5068888"/>
            <a:ext cx="4171950" cy="1200150"/>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400" dirty="0"/>
              <a:t>Pulpit rock in </a:t>
            </a:r>
            <a:r>
              <a:rPr lang="en-US" altLang="en-US" sz="2400" dirty="0" smtClean="0"/>
              <a:t>Antwerp, NY </a:t>
            </a:r>
            <a:r>
              <a:rPr lang="en-US" altLang="en-US" sz="2400" dirty="0"/>
              <a:t>was a pothole under a river while glaciers were melting!</a:t>
            </a:r>
          </a:p>
        </p:txBody>
      </p:sp>
      <p:sp>
        <p:nvSpPr>
          <p:cNvPr id="9221" name="Text Box 9"/>
          <p:cNvSpPr txBox="1">
            <a:spLocks noChangeArrowheads="1"/>
          </p:cNvSpPr>
          <p:nvPr/>
        </p:nvSpPr>
        <p:spPr bwMode="auto">
          <a:xfrm>
            <a:off x="4860925" y="1412875"/>
            <a:ext cx="3940175" cy="157003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ebdings" pitchFamily="18" charset="2"/>
              <a:buChar char="ü"/>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ebdings" pitchFamily="18" charset="2"/>
              <a:buChar char="ý"/>
              <a:defRPr sz="2400">
                <a:solidFill>
                  <a:srgbClr val="FFFF00"/>
                </a:solidFill>
                <a:latin typeface="Comic Sans MS" pitchFamily="66" charset="0"/>
              </a:defRPr>
            </a:lvl3pPr>
            <a:lvl4pPr marL="1600200" indent="-228600" eaLnBrk="0" hangingPunct="0">
              <a:spcBef>
                <a:spcPct val="20000"/>
              </a:spcBef>
              <a:buFont typeface="Webdings" pitchFamily="18" charset="2"/>
              <a:buChar char="Ö"/>
              <a:defRPr sz="2000">
                <a:solidFill>
                  <a:srgbClr val="FFFF00"/>
                </a:solidFill>
                <a:latin typeface="Comic Sans MS" pitchFamily="66" charset="0"/>
              </a:defRPr>
            </a:lvl4pPr>
            <a:lvl5pPr marL="2057400" indent="-228600" eaLnBrk="0" hangingPunct="0">
              <a:spcBef>
                <a:spcPct val="20000"/>
              </a:spcBef>
              <a:buFont typeface="Webdings" pitchFamily="18" charset="2"/>
              <a:buChar char="×"/>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a:solidFill>
                  <a:srgbClr val="FFFF00"/>
                </a:solidFill>
                <a:latin typeface="Comic Sans MS" pitchFamily="66" charset="0"/>
              </a:defRPr>
            </a:lvl9pPr>
          </a:lstStyle>
          <a:p>
            <a:pPr algn="ctr" eaLnBrk="1" hangingPunct="1">
              <a:spcBef>
                <a:spcPct val="50000"/>
              </a:spcBef>
              <a:buFontTx/>
              <a:buNone/>
            </a:pPr>
            <a:r>
              <a:rPr lang="en-US" altLang="en-US" sz="2400"/>
              <a:t>Erratic boulders in Adirondacks dropped by glaciers … Sunday Rock among them!</a:t>
            </a:r>
          </a:p>
        </p:txBody>
      </p:sp>
      <p:pic>
        <p:nvPicPr>
          <p:cNvPr id="9222" name="Picture 2" descr="https://altamontenterprise.com/sites/default/files/styles/full/public/Hadley%20Rock.jpg?itok=Rn0hB6ns"/>
          <p:cNvPicPr>
            <a:picLocks noChangeAspect="1" noChangeArrowheads="1"/>
          </p:cNvPicPr>
          <p:nvPr/>
        </p:nvPicPr>
        <p:blipFill>
          <a:blip r:embed="rId2">
            <a:extLst>
              <a:ext uri="{28A0092B-C50C-407E-A947-70E740481C1C}">
                <a14:useLocalDpi xmlns:a14="http://schemas.microsoft.com/office/drawing/2010/main" val="0"/>
              </a:ext>
            </a:extLst>
          </a:blip>
          <a:srcRect l="27710" t="17638" b="17635"/>
          <a:stretch>
            <a:fillRect/>
          </a:stretch>
        </p:blipFill>
        <p:spPr bwMode="auto">
          <a:xfrm>
            <a:off x="0" y="1352550"/>
            <a:ext cx="506095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4" descr="https://s3.amazonaws.com/gs-geo-images/94a238b9-59ba-41ec-96c2-0642f657c990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3124200"/>
            <a:ext cx="4978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3917</TotalTime>
  <Words>2431</Words>
  <Application>Microsoft Office PowerPoint</Application>
  <PresentationFormat>On-screen Show (4:3)</PresentationFormat>
  <Paragraphs>420</Paragraphs>
  <Slides>52</Slides>
  <Notes>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52</vt:i4>
      </vt:variant>
    </vt:vector>
  </HeadingPairs>
  <TitlesOfParts>
    <vt:vector size="55" baseType="lpstr">
      <vt:lpstr>Default Design</vt:lpstr>
      <vt:lpstr>1_Default Design</vt:lpstr>
      <vt:lpstr>Photo Editor Photo</vt:lpstr>
      <vt:lpstr>PowerPoint Presentation</vt:lpstr>
      <vt:lpstr>Laudato Si’</vt:lpstr>
      <vt:lpstr>Laudato Si, Chapter 1</vt:lpstr>
      <vt:lpstr>Laudato Si, Chapter 1</vt:lpstr>
      <vt:lpstr>Evidence of Climate Change</vt:lpstr>
      <vt:lpstr>Evidence: Lake Shores, Cliffs</vt:lpstr>
      <vt:lpstr>Evidence: Glacial Landscapes</vt:lpstr>
      <vt:lpstr>Evidence: Glacial Landscapes</vt:lpstr>
      <vt:lpstr>Evidence: Glacial Landscapes</vt:lpstr>
      <vt:lpstr>Evidence: Pollen</vt:lpstr>
      <vt:lpstr>Evidence: Petrified Forests</vt:lpstr>
      <vt:lpstr>Plant Evidence: Tree Rings</vt:lpstr>
      <vt:lpstr>Animal Evidence: Macrofauna</vt:lpstr>
      <vt:lpstr>American Institute of Physics</vt:lpstr>
      <vt:lpstr>American Institute of Physics</vt:lpstr>
      <vt:lpstr>Greenhouse Effect</vt:lpstr>
      <vt:lpstr>American Institute of Physics</vt:lpstr>
      <vt:lpstr>PowerPoint Presentation</vt:lpstr>
      <vt:lpstr>Deep Climate History</vt:lpstr>
      <vt:lpstr>Isotope Evidence: Ice Cores</vt:lpstr>
      <vt:lpstr>Past Climates</vt:lpstr>
      <vt:lpstr>Isotopes</vt:lpstr>
      <vt:lpstr>Isotopes</vt:lpstr>
      <vt:lpstr>Isotopes</vt:lpstr>
      <vt:lpstr>Isotopes</vt:lpstr>
      <vt:lpstr>Isotopes</vt:lpstr>
      <vt:lpstr>Climate History</vt:lpstr>
      <vt:lpstr>Chicxulub Impact  Climate Change</vt:lpstr>
      <vt:lpstr>Chicxulub Impact</vt:lpstr>
      <vt:lpstr>Chicxulub Impact</vt:lpstr>
      <vt:lpstr>Climate History</vt:lpstr>
      <vt:lpstr>Climate History – A Quick Summary</vt:lpstr>
      <vt:lpstr>Laudato Si, Chapter 1</vt:lpstr>
      <vt:lpstr>IPCC ARF World Impacts</vt:lpstr>
      <vt:lpstr>IPCC AR5</vt:lpstr>
      <vt:lpstr>IPCC AR5</vt:lpstr>
      <vt:lpstr>Laudato Si, Chapter 1</vt:lpstr>
      <vt:lpstr>IPCC AR5</vt:lpstr>
      <vt:lpstr>Seal Level Rise Maps</vt:lpstr>
      <vt:lpstr>Seal Level Rise Maps</vt:lpstr>
      <vt:lpstr>Laudato Si, Chapter 1</vt:lpstr>
      <vt:lpstr>Laudato Si, Chapter 1</vt:lpstr>
      <vt:lpstr>Laudato Si, Chapter 1</vt:lpstr>
      <vt:lpstr>Climate Change Refugees</vt:lpstr>
      <vt:lpstr>Climate Change Refugees</vt:lpstr>
      <vt:lpstr>Laudato Si, Chapter 1</vt:lpstr>
      <vt:lpstr>IPCC ARF</vt:lpstr>
      <vt:lpstr>Laudato Si, Chapter 1</vt:lpstr>
      <vt:lpstr>Denier Organizations</vt:lpstr>
      <vt:lpstr>Denier Organizations</vt:lpstr>
      <vt:lpstr>Laudato Si, Chapter 1</vt:lpstr>
      <vt:lpstr>PowerPoint Presentation</vt:lpstr>
    </vt:vector>
  </TitlesOfParts>
  <Company>St. Lawrence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 102: Introduction to Astronomy</dc:title>
  <dc:creator>Aileen A. O'Donoghue</dc:creator>
  <cp:lastModifiedBy>AOD</cp:lastModifiedBy>
  <cp:revision>116</cp:revision>
  <dcterms:created xsi:type="dcterms:W3CDTF">2003-08-29T12:21:18Z</dcterms:created>
  <dcterms:modified xsi:type="dcterms:W3CDTF">2019-07-13T13:47:26Z</dcterms:modified>
</cp:coreProperties>
</file>