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8"/>
  </p:handoutMasterIdLst>
  <p:sldIdLst>
    <p:sldId id="343" r:id="rId2"/>
    <p:sldId id="344" r:id="rId3"/>
    <p:sldId id="260" r:id="rId4"/>
    <p:sldId id="261" r:id="rId5"/>
    <p:sldId id="263" r:id="rId6"/>
    <p:sldId id="262" r:id="rId7"/>
    <p:sldId id="270" r:id="rId8"/>
    <p:sldId id="346" r:id="rId9"/>
    <p:sldId id="347" r:id="rId10"/>
    <p:sldId id="338" r:id="rId11"/>
    <p:sldId id="272" r:id="rId12"/>
    <p:sldId id="268" r:id="rId13"/>
    <p:sldId id="271" r:id="rId14"/>
    <p:sldId id="273" r:id="rId15"/>
    <p:sldId id="348" r:id="rId16"/>
    <p:sldId id="329" r:id="rId17"/>
    <p:sldId id="277" r:id="rId18"/>
    <p:sldId id="331" r:id="rId19"/>
    <p:sldId id="293" r:id="rId20"/>
    <p:sldId id="281" r:id="rId21"/>
    <p:sldId id="335" r:id="rId22"/>
    <p:sldId id="332" r:id="rId23"/>
    <p:sldId id="334" r:id="rId24"/>
    <p:sldId id="349" r:id="rId25"/>
    <p:sldId id="298" r:id="rId26"/>
    <p:sldId id="310" r:id="rId27"/>
    <p:sldId id="333" r:id="rId28"/>
    <p:sldId id="339" r:id="rId29"/>
    <p:sldId id="341" r:id="rId30"/>
    <p:sldId id="342" r:id="rId31"/>
    <p:sldId id="327" r:id="rId32"/>
    <p:sldId id="312" r:id="rId33"/>
    <p:sldId id="302" r:id="rId34"/>
    <p:sldId id="307" r:id="rId35"/>
    <p:sldId id="308" r:id="rId36"/>
    <p:sldId id="309" r:id="rId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  <a:srgbClr val="009900"/>
    <a:srgbClr val="FF5050"/>
    <a:srgbClr val="FF9900"/>
    <a:srgbClr val="C6BED6"/>
    <a:srgbClr val="660066"/>
    <a:srgbClr val="0000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483" autoAdjust="0"/>
  </p:normalViewPr>
  <p:slideViewPr>
    <p:cSldViewPr snapToGrid="0">
      <p:cViewPr>
        <p:scale>
          <a:sx n="61" d="100"/>
          <a:sy n="61" d="100"/>
        </p:scale>
        <p:origin x="-348" y="-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0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2.xml"/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36000"/>
            <a:ext cx="2971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36000"/>
            <a:ext cx="2971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5A72570A-ACE4-461C-801A-98974C8405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0654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32371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432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48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48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810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0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14313" y="981075"/>
            <a:ext cx="4281487" cy="5500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981075"/>
            <a:ext cx="4281488" cy="5500688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727304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804863"/>
            <a:ext cx="4495800" cy="60531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04863"/>
            <a:ext cx="4495800" cy="60531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513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347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8658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313" y="981075"/>
            <a:ext cx="4281487" cy="5500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81075"/>
            <a:ext cx="4281488" cy="5500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127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774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693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5792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4719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3065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001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6600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4313" y="981075"/>
            <a:ext cx="8715375" cy="5500688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 Second level</a:t>
            </a:r>
          </a:p>
          <a:p>
            <a:pPr lvl="2"/>
            <a:r>
              <a:rPr lang="en-US" altLang="en-US" smtClean="0"/>
              <a:t> Third level</a:t>
            </a:r>
          </a:p>
          <a:p>
            <a:pPr lvl="3"/>
            <a:r>
              <a:rPr lang="en-US" altLang="en-US" smtClean="0"/>
              <a:t> Fourth level</a:t>
            </a:r>
          </a:p>
          <a:p>
            <a:pPr lvl="4"/>
            <a:r>
              <a:rPr lang="en-US" altLang="en-US" smtClean="0"/>
              <a:t> 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600" b="1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¶"/>
        <a:defRPr sz="3200" b="1">
          <a:solidFill>
            <a:srgbClr val="FFFF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ebdings" pitchFamily="18" charset="2"/>
        <a:buChar char="þ"/>
        <a:defRPr sz="2800" b="1">
          <a:solidFill>
            <a:srgbClr val="FFFF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 2" pitchFamily="18" charset="2"/>
        <a:buChar char=""/>
        <a:defRPr sz="2400" b="1">
          <a:solidFill>
            <a:srgbClr val="FFFF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ebdings" pitchFamily="18" charset="2"/>
        <a:buChar char="õ"/>
        <a:defRPr sz="2400" b="1">
          <a:solidFill>
            <a:srgbClr val="FFFF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ebdings" pitchFamily="18" charset="2"/>
        <a:buChar char="õ"/>
        <a:defRPr sz="2400" b="1">
          <a:solidFill>
            <a:srgbClr val="FFFF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ebdings" pitchFamily="18" charset="2"/>
        <a:buChar char="õ"/>
        <a:defRPr sz="2400" b="1">
          <a:solidFill>
            <a:srgbClr val="FFFF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ebdings" pitchFamily="18" charset="2"/>
        <a:buChar char="õ"/>
        <a:defRPr sz="2400" b="1">
          <a:solidFill>
            <a:srgbClr val="FFFF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ebdings" pitchFamily="18" charset="2"/>
        <a:buChar char="õ"/>
        <a:defRPr sz="2400" b="1">
          <a:solidFill>
            <a:srgbClr val="FFFF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chasm.kgs.ku.edu/ords/pubcat.phd1.View_Photo?f_id=64&amp;f_hd=Y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00088" y="1636713"/>
            <a:ext cx="7772400" cy="2813050"/>
          </a:xfrm>
          <a:effectLst>
            <a:outerShdw dist="2540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Introduction &amp; Logistics</a:t>
            </a:r>
            <a:endParaRPr lang="en-US" altLang="en-US" sz="600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057275"/>
            <a:ext cx="9144000" cy="798513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5D577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 sz="3800" smtClean="0">
                <a:solidFill>
                  <a:srgbClr val="D5D577"/>
                </a:solidFill>
                <a:latin typeface="Goudy Old Style" pitchFamily="18" charset="0"/>
              </a:rPr>
              <a:t>The Cosmos Within</a:t>
            </a:r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0" y="5180013"/>
            <a:ext cx="9144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5D577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z="2400" b="0">
                <a:solidFill>
                  <a:srgbClr val="D5D577"/>
                </a:solidFill>
                <a:latin typeface="Goudy Old Style" pitchFamily="18" charset="0"/>
              </a:rPr>
              <a:t>Dr. Aileen A. O’Donoghue</a:t>
            </a:r>
          </a:p>
        </p:txBody>
      </p:sp>
      <p:sp>
        <p:nvSpPr>
          <p:cNvPr id="2053" name="Rectangle 3"/>
          <p:cNvSpPr>
            <a:spLocks noChangeArrowheads="1"/>
          </p:cNvSpPr>
          <p:nvPr/>
        </p:nvSpPr>
        <p:spPr bwMode="auto">
          <a:xfrm>
            <a:off x="0" y="5548313"/>
            <a:ext cx="9144000" cy="60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5D577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z="2400" b="0">
                <a:solidFill>
                  <a:srgbClr val="D5D577"/>
                </a:solidFill>
                <a:latin typeface="Goudy Old Style" pitchFamily="18" charset="0"/>
              </a:rPr>
              <a:t>August 19 – 21, 2017</a:t>
            </a:r>
          </a:p>
        </p:txBody>
      </p:sp>
      <p:pic>
        <p:nvPicPr>
          <p:cNvPr id="205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49"/>
          <a:stretch>
            <a:fillRect/>
          </a:stretch>
        </p:blipFill>
        <p:spPr bwMode="auto">
          <a:xfrm>
            <a:off x="0" y="0"/>
            <a:ext cx="255428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763" y="173038"/>
            <a:ext cx="2608262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425" y="0"/>
            <a:ext cx="612775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539" name="Picture 3" descr="EagleStrik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" t="14236" r="18359" b="7726"/>
          <a:stretch>
            <a:fillRect/>
          </a:stretch>
        </p:blipFill>
        <p:spPr bwMode="auto">
          <a:xfrm rot="-2405262">
            <a:off x="4013200" y="1684338"/>
            <a:ext cx="4086225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1538" name="Text Box 2"/>
          <p:cNvSpPr txBox="1">
            <a:spLocks noChangeArrowheads="1"/>
          </p:cNvSpPr>
          <p:nvPr/>
        </p:nvSpPr>
        <p:spPr bwMode="auto">
          <a:xfrm>
            <a:off x="3235325" y="5518150"/>
            <a:ext cx="5499100" cy="7016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0" dirty="0"/>
              <a:t>Image from Russ Kerr’s Majesty of Birds </a:t>
            </a:r>
            <a:r>
              <a:rPr lang="en-US" altLang="en-US" sz="2000" b="0" dirty="0" err="1"/>
              <a:t>website:www.magestyofbirds.com</a:t>
            </a:r>
            <a:endParaRPr lang="en-US" altLang="en-US" sz="2000" b="0" dirty="0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74625"/>
            <a:ext cx="3294063" cy="1514475"/>
          </a:xfrm>
        </p:spPr>
        <p:txBody>
          <a:bodyPr/>
          <a:lstStyle/>
          <a:p>
            <a:pPr eaLnBrk="1" hangingPunct="1"/>
            <a:r>
              <a:rPr lang="en-US" altLang="en-US" smtClean="0"/>
              <a:t>Starbirth In The Eagle</a:t>
            </a:r>
          </a:p>
        </p:txBody>
      </p:sp>
      <p:pic>
        <p:nvPicPr>
          <p:cNvPr id="12293" name="Picture 6" descr="EagleOpticalGround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35689" r="38226"/>
          <a:stretch>
            <a:fillRect/>
          </a:stretch>
        </p:blipFill>
        <p:spPr bwMode="auto">
          <a:xfrm>
            <a:off x="0" y="2349500"/>
            <a:ext cx="2936875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1543" name="Rectangle 7"/>
          <p:cNvSpPr>
            <a:spLocks noChangeAspect="1" noChangeArrowheads="1"/>
          </p:cNvSpPr>
          <p:nvPr/>
        </p:nvSpPr>
        <p:spPr bwMode="auto">
          <a:xfrm rot="2523145">
            <a:off x="877888" y="3249613"/>
            <a:ext cx="1712912" cy="1720850"/>
          </a:xfrm>
          <a:prstGeom prst="rect">
            <a:avLst/>
          </a:prstGeom>
          <a:noFill/>
          <a:ln w="63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21544" name="Freeform 8"/>
          <p:cNvSpPr>
            <a:spLocks/>
          </p:cNvSpPr>
          <p:nvPr/>
        </p:nvSpPr>
        <p:spPr bwMode="auto">
          <a:xfrm>
            <a:off x="295275" y="4070350"/>
            <a:ext cx="1790700" cy="1292225"/>
          </a:xfrm>
          <a:custGeom>
            <a:avLst/>
            <a:gdLst>
              <a:gd name="T0" fmla="*/ 0 w 1128"/>
              <a:gd name="T1" fmla="*/ 1038304375 h 814"/>
              <a:gd name="T2" fmla="*/ 317539688 w 1128"/>
              <a:gd name="T3" fmla="*/ 660280938 h 814"/>
              <a:gd name="T4" fmla="*/ 604837500 w 1128"/>
              <a:gd name="T5" fmla="*/ 350302513 h 814"/>
              <a:gd name="T6" fmla="*/ 975301263 w 1128"/>
              <a:gd name="T7" fmla="*/ 183972200 h 814"/>
              <a:gd name="T8" fmla="*/ 1171873450 w 1128"/>
              <a:gd name="T9" fmla="*/ 630039063 h 814"/>
              <a:gd name="T10" fmla="*/ 1285279688 w 1128"/>
              <a:gd name="T11" fmla="*/ 1166833138 h 814"/>
              <a:gd name="T12" fmla="*/ 1822073763 w 1128"/>
              <a:gd name="T13" fmla="*/ 675401875 h 814"/>
              <a:gd name="T14" fmla="*/ 2147483647 w 1128"/>
              <a:gd name="T15" fmla="*/ 161290000 h 814"/>
              <a:gd name="T16" fmla="*/ 2147483647 w 1128"/>
              <a:gd name="T17" fmla="*/ 47883763 h 814"/>
              <a:gd name="T18" fmla="*/ 2147483647 w 1128"/>
              <a:gd name="T19" fmla="*/ 206652813 h 814"/>
              <a:gd name="T20" fmla="*/ 2147483647 w 1128"/>
              <a:gd name="T21" fmla="*/ 471270013 h 814"/>
              <a:gd name="T22" fmla="*/ 2056447500 w 1128"/>
              <a:gd name="T23" fmla="*/ 1030744700 h 814"/>
              <a:gd name="T24" fmla="*/ 2147483647 w 1128"/>
              <a:gd name="T25" fmla="*/ 1159271875 h 814"/>
              <a:gd name="T26" fmla="*/ 2147483647 w 1128"/>
              <a:gd name="T27" fmla="*/ 909777200 h 814"/>
              <a:gd name="T28" fmla="*/ 2147483647 w 1128"/>
              <a:gd name="T29" fmla="*/ 1129030000 h 814"/>
              <a:gd name="T30" fmla="*/ 2147483647 w 1128"/>
              <a:gd name="T31" fmla="*/ 1318042513 h 814"/>
              <a:gd name="T32" fmla="*/ 2147483647 w 1128"/>
              <a:gd name="T33" fmla="*/ 1552416250 h 814"/>
              <a:gd name="T34" fmla="*/ 2147483647 w 1128"/>
              <a:gd name="T35" fmla="*/ 1658262813 h 814"/>
              <a:gd name="T36" fmla="*/ 2147483647 w 1128"/>
              <a:gd name="T37" fmla="*/ 1733867500 h 814"/>
              <a:gd name="T38" fmla="*/ 2147483647 w 1128"/>
              <a:gd name="T39" fmla="*/ 1869955938 h 814"/>
              <a:gd name="T40" fmla="*/ 2086689375 w 1128"/>
              <a:gd name="T41" fmla="*/ 1839714063 h 814"/>
              <a:gd name="T42" fmla="*/ 2147483647 w 1128"/>
              <a:gd name="T43" fmla="*/ 1711186888 h 814"/>
              <a:gd name="T44" fmla="*/ 2147483647 w 1128"/>
              <a:gd name="T45" fmla="*/ 1529735638 h 814"/>
              <a:gd name="T46" fmla="*/ 2147483647 w 1128"/>
              <a:gd name="T47" fmla="*/ 1416327813 h 814"/>
              <a:gd name="T48" fmla="*/ 2147483647 w 1128"/>
              <a:gd name="T49" fmla="*/ 1249997500 h 814"/>
              <a:gd name="T50" fmla="*/ 2018645950 w 1128"/>
              <a:gd name="T51" fmla="*/ 1121470325 h 814"/>
              <a:gd name="T52" fmla="*/ 1754028750 w 1128"/>
              <a:gd name="T53" fmla="*/ 1386085938 h 814"/>
              <a:gd name="T54" fmla="*/ 1376005313 w 1128"/>
              <a:gd name="T55" fmla="*/ 1696065950 h 814"/>
              <a:gd name="T56" fmla="*/ 1194554063 w 1128"/>
              <a:gd name="T57" fmla="*/ 1862396263 h 814"/>
              <a:gd name="T58" fmla="*/ 1156752513 w 1128"/>
              <a:gd name="T59" fmla="*/ 1892638138 h 814"/>
              <a:gd name="T60" fmla="*/ 982860938 w 1128"/>
              <a:gd name="T61" fmla="*/ 2051407188 h 81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128"/>
              <a:gd name="T94" fmla="*/ 0 h 814"/>
              <a:gd name="T95" fmla="*/ 1128 w 1128"/>
              <a:gd name="T96" fmla="*/ 814 h 814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128" h="814">
                <a:moveTo>
                  <a:pt x="0" y="412"/>
                </a:moveTo>
                <a:cubicBezTo>
                  <a:pt x="21" y="387"/>
                  <a:pt x="86" y="307"/>
                  <a:pt x="126" y="262"/>
                </a:cubicBezTo>
                <a:cubicBezTo>
                  <a:pt x="166" y="217"/>
                  <a:pt x="196" y="171"/>
                  <a:pt x="240" y="139"/>
                </a:cubicBezTo>
                <a:cubicBezTo>
                  <a:pt x="284" y="107"/>
                  <a:pt x="344" y="29"/>
                  <a:pt x="387" y="73"/>
                </a:cubicBezTo>
                <a:cubicBezTo>
                  <a:pt x="430" y="117"/>
                  <a:pt x="445" y="185"/>
                  <a:pt x="465" y="250"/>
                </a:cubicBezTo>
                <a:cubicBezTo>
                  <a:pt x="465" y="250"/>
                  <a:pt x="486" y="403"/>
                  <a:pt x="510" y="463"/>
                </a:cubicBezTo>
                <a:cubicBezTo>
                  <a:pt x="585" y="427"/>
                  <a:pt x="652" y="334"/>
                  <a:pt x="723" y="268"/>
                </a:cubicBezTo>
                <a:cubicBezTo>
                  <a:pt x="794" y="202"/>
                  <a:pt x="876" y="105"/>
                  <a:pt x="939" y="64"/>
                </a:cubicBezTo>
                <a:cubicBezTo>
                  <a:pt x="1002" y="23"/>
                  <a:pt x="1092" y="0"/>
                  <a:pt x="1104" y="19"/>
                </a:cubicBezTo>
                <a:cubicBezTo>
                  <a:pt x="1128" y="21"/>
                  <a:pt x="1122" y="56"/>
                  <a:pt x="1107" y="82"/>
                </a:cubicBezTo>
                <a:cubicBezTo>
                  <a:pt x="1095" y="110"/>
                  <a:pt x="1077" y="133"/>
                  <a:pt x="1029" y="187"/>
                </a:cubicBezTo>
                <a:lnTo>
                  <a:pt x="816" y="409"/>
                </a:lnTo>
                <a:lnTo>
                  <a:pt x="957" y="460"/>
                </a:lnTo>
                <a:lnTo>
                  <a:pt x="1083" y="361"/>
                </a:lnTo>
                <a:lnTo>
                  <a:pt x="1101" y="448"/>
                </a:lnTo>
                <a:lnTo>
                  <a:pt x="975" y="523"/>
                </a:lnTo>
                <a:lnTo>
                  <a:pt x="960" y="616"/>
                </a:lnTo>
                <a:lnTo>
                  <a:pt x="972" y="658"/>
                </a:lnTo>
                <a:lnTo>
                  <a:pt x="927" y="688"/>
                </a:lnTo>
                <a:lnTo>
                  <a:pt x="858" y="742"/>
                </a:lnTo>
                <a:lnTo>
                  <a:pt x="828" y="730"/>
                </a:lnTo>
                <a:lnTo>
                  <a:pt x="885" y="679"/>
                </a:lnTo>
                <a:lnTo>
                  <a:pt x="897" y="607"/>
                </a:lnTo>
                <a:lnTo>
                  <a:pt x="906" y="562"/>
                </a:lnTo>
                <a:lnTo>
                  <a:pt x="930" y="496"/>
                </a:lnTo>
                <a:lnTo>
                  <a:pt x="801" y="445"/>
                </a:lnTo>
                <a:lnTo>
                  <a:pt x="696" y="550"/>
                </a:lnTo>
                <a:lnTo>
                  <a:pt x="546" y="673"/>
                </a:lnTo>
                <a:lnTo>
                  <a:pt x="474" y="739"/>
                </a:lnTo>
                <a:lnTo>
                  <a:pt x="459" y="751"/>
                </a:lnTo>
                <a:lnTo>
                  <a:pt x="390" y="814"/>
                </a:lnTo>
              </a:path>
            </a:pathLst>
          </a:custGeom>
          <a:noFill/>
          <a:ln w="12700" cap="flat" cmpd="sng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1549" name="Freeform 13"/>
          <p:cNvSpPr>
            <a:spLocks/>
          </p:cNvSpPr>
          <p:nvPr/>
        </p:nvSpPr>
        <p:spPr bwMode="auto">
          <a:xfrm>
            <a:off x="295275" y="4070350"/>
            <a:ext cx="1790700" cy="1292225"/>
          </a:xfrm>
          <a:custGeom>
            <a:avLst/>
            <a:gdLst>
              <a:gd name="T0" fmla="*/ 0 w 1128"/>
              <a:gd name="T1" fmla="*/ 1038304375 h 814"/>
              <a:gd name="T2" fmla="*/ 317539688 w 1128"/>
              <a:gd name="T3" fmla="*/ 660280938 h 814"/>
              <a:gd name="T4" fmla="*/ 604837500 w 1128"/>
              <a:gd name="T5" fmla="*/ 350302513 h 814"/>
              <a:gd name="T6" fmla="*/ 975301263 w 1128"/>
              <a:gd name="T7" fmla="*/ 183972200 h 814"/>
              <a:gd name="T8" fmla="*/ 1171873450 w 1128"/>
              <a:gd name="T9" fmla="*/ 630039063 h 814"/>
              <a:gd name="T10" fmla="*/ 1285279688 w 1128"/>
              <a:gd name="T11" fmla="*/ 1166833138 h 814"/>
              <a:gd name="T12" fmla="*/ 1822073763 w 1128"/>
              <a:gd name="T13" fmla="*/ 675401875 h 814"/>
              <a:gd name="T14" fmla="*/ 2147483647 w 1128"/>
              <a:gd name="T15" fmla="*/ 161290000 h 814"/>
              <a:gd name="T16" fmla="*/ 2147483647 w 1128"/>
              <a:gd name="T17" fmla="*/ 47883763 h 814"/>
              <a:gd name="T18" fmla="*/ 2147483647 w 1128"/>
              <a:gd name="T19" fmla="*/ 206652813 h 814"/>
              <a:gd name="T20" fmla="*/ 2147483647 w 1128"/>
              <a:gd name="T21" fmla="*/ 471270013 h 814"/>
              <a:gd name="T22" fmla="*/ 2056447500 w 1128"/>
              <a:gd name="T23" fmla="*/ 1030744700 h 814"/>
              <a:gd name="T24" fmla="*/ 2147483647 w 1128"/>
              <a:gd name="T25" fmla="*/ 1159271875 h 814"/>
              <a:gd name="T26" fmla="*/ 2147483647 w 1128"/>
              <a:gd name="T27" fmla="*/ 909777200 h 814"/>
              <a:gd name="T28" fmla="*/ 2147483647 w 1128"/>
              <a:gd name="T29" fmla="*/ 1129030000 h 814"/>
              <a:gd name="T30" fmla="*/ 2147483647 w 1128"/>
              <a:gd name="T31" fmla="*/ 1318042513 h 814"/>
              <a:gd name="T32" fmla="*/ 2147483647 w 1128"/>
              <a:gd name="T33" fmla="*/ 1552416250 h 814"/>
              <a:gd name="T34" fmla="*/ 2147483647 w 1128"/>
              <a:gd name="T35" fmla="*/ 1658262813 h 814"/>
              <a:gd name="T36" fmla="*/ 2147483647 w 1128"/>
              <a:gd name="T37" fmla="*/ 1733867500 h 814"/>
              <a:gd name="T38" fmla="*/ 2147483647 w 1128"/>
              <a:gd name="T39" fmla="*/ 1869955938 h 814"/>
              <a:gd name="T40" fmla="*/ 2086689375 w 1128"/>
              <a:gd name="T41" fmla="*/ 1839714063 h 814"/>
              <a:gd name="T42" fmla="*/ 2147483647 w 1128"/>
              <a:gd name="T43" fmla="*/ 1711186888 h 814"/>
              <a:gd name="T44" fmla="*/ 2147483647 w 1128"/>
              <a:gd name="T45" fmla="*/ 1529735638 h 814"/>
              <a:gd name="T46" fmla="*/ 2147483647 w 1128"/>
              <a:gd name="T47" fmla="*/ 1416327813 h 814"/>
              <a:gd name="T48" fmla="*/ 2147483647 w 1128"/>
              <a:gd name="T49" fmla="*/ 1249997500 h 814"/>
              <a:gd name="T50" fmla="*/ 2018645950 w 1128"/>
              <a:gd name="T51" fmla="*/ 1121470325 h 814"/>
              <a:gd name="T52" fmla="*/ 1754028750 w 1128"/>
              <a:gd name="T53" fmla="*/ 1386085938 h 814"/>
              <a:gd name="T54" fmla="*/ 1376005313 w 1128"/>
              <a:gd name="T55" fmla="*/ 1696065950 h 814"/>
              <a:gd name="T56" fmla="*/ 1194554063 w 1128"/>
              <a:gd name="T57" fmla="*/ 1862396263 h 814"/>
              <a:gd name="T58" fmla="*/ 1156752513 w 1128"/>
              <a:gd name="T59" fmla="*/ 1892638138 h 814"/>
              <a:gd name="T60" fmla="*/ 982860938 w 1128"/>
              <a:gd name="T61" fmla="*/ 2051407188 h 81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128"/>
              <a:gd name="T94" fmla="*/ 0 h 814"/>
              <a:gd name="T95" fmla="*/ 1128 w 1128"/>
              <a:gd name="T96" fmla="*/ 814 h 814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128" h="814">
                <a:moveTo>
                  <a:pt x="0" y="412"/>
                </a:moveTo>
                <a:cubicBezTo>
                  <a:pt x="21" y="387"/>
                  <a:pt x="86" y="307"/>
                  <a:pt x="126" y="262"/>
                </a:cubicBezTo>
                <a:cubicBezTo>
                  <a:pt x="166" y="217"/>
                  <a:pt x="196" y="171"/>
                  <a:pt x="240" y="139"/>
                </a:cubicBezTo>
                <a:cubicBezTo>
                  <a:pt x="284" y="107"/>
                  <a:pt x="344" y="29"/>
                  <a:pt x="387" y="73"/>
                </a:cubicBezTo>
                <a:cubicBezTo>
                  <a:pt x="430" y="117"/>
                  <a:pt x="445" y="185"/>
                  <a:pt x="465" y="250"/>
                </a:cubicBezTo>
                <a:cubicBezTo>
                  <a:pt x="465" y="250"/>
                  <a:pt x="486" y="403"/>
                  <a:pt x="510" y="463"/>
                </a:cubicBezTo>
                <a:cubicBezTo>
                  <a:pt x="585" y="427"/>
                  <a:pt x="652" y="334"/>
                  <a:pt x="723" y="268"/>
                </a:cubicBezTo>
                <a:cubicBezTo>
                  <a:pt x="794" y="202"/>
                  <a:pt x="876" y="105"/>
                  <a:pt x="939" y="64"/>
                </a:cubicBezTo>
                <a:cubicBezTo>
                  <a:pt x="1002" y="23"/>
                  <a:pt x="1092" y="0"/>
                  <a:pt x="1104" y="19"/>
                </a:cubicBezTo>
                <a:cubicBezTo>
                  <a:pt x="1128" y="21"/>
                  <a:pt x="1122" y="56"/>
                  <a:pt x="1107" y="82"/>
                </a:cubicBezTo>
                <a:cubicBezTo>
                  <a:pt x="1095" y="110"/>
                  <a:pt x="1077" y="133"/>
                  <a:pt x="1029" y="187"/>
                </a:cubicBezTo>
                <a:lnTo>
                  <a:pt x="816" y="409"/>
                </a:lnTo>
                <a:lnTo>
                  <a:pt x="957" y="460"/>
                </a:lnTo>
                <a:lnTo>
                  <a:pt x="1083" y="361"/>
                </a:lnTo>
                <a:lnTo>
                  <a:pt x="1101" y="448"/>
                </a:lnTo>
                <a:lnTo>
                  <a:pt x="975" y="523"/>
                </a:lnTo>
                <a:lnTo>
                  <a:pt x="960" y="616"/>
                </a:lnTo>
                <a:lnTo>
                  <a:pt x="972" y="658"/>
                </a:lnTo>
                <a:lnTo>
                  <a:pt x="927" y="688"/>
                </a:lnTo>
                <a:lnTo>
                  <a:pt x="858" y="742"/>
                </a:lnTo>
                <a:lnTo>
                  <a:pt x="828" y="730"/>
                </a:lnTo>
                <a:lnTo>
                  <a:pt x="885" y="679"/>
                </a:lnTo>
                <a:lnTo>
                  <a:pt x="897" y="607"/>
                </a:lnTo>
                <a:lnTo>
                  <a:pt x="906" y="562"/>
                </a:lnTo>
                <a:lnTo>
                  <a:pt x="930" y="496"/>
                </a:lnTo>
                <a:lnTo>
                  <a:pt x="801" y="445"/>
                </a:lnTo>
                <a:lnTo>
                  <a:pt x="696" y="550"/>
                </a:lnTo>
                <a:lnTo>
                  <a:pt x="546" y="673"/>
                </a:lnTo>
                <a:lnTo>
                  <a:pt x="474" y="739"/>
                </a:lnTo>
                <a:lnTo>
                  <a:pt x="459" y="751"/>
                </a:lnTo>
                <a:lnTo>
                  <a:pt x="390" y="814"/>
                </a:lnTo>
              </a:path>
            </a:pathLst>
          </a:custGeom>
          <a:noFill/>
          <a:ln w="12700" cap="flat" cmpd="sng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487" y="0"/>
            <a:ext cx="5000625" cy="6858000"/>
          </a:xfrm>
          <a:prstGeom prst="rect">
            <a:avLst/>
          </a:prstGeom>
        </p:spPr>
      </p:pic>
      <p:grpSp>
        <p:nvGrpSpPr>
          <p:cNvPr id="321546" name="Group 10"/>
          <p:cNvGrpSpPr>
            <a:grpSpLocks/>
          </p:cNvGrpSpPr>
          <p:nvPr/>
        </p:nvGrpSpPr>
        <p:grpSpPr bwMode="auto">
          <a:xfrm>
            <a:off x="1674813" y="0"/>
            <a:ext cx="6872287" cy="6858001"/>
            <a:chOff x="1055" y="0"/>
            <a:chExt cx="4329" cy="4320"/>
          </a:xfrm>
        </p:grpSpPr>
        <p:sp>
          <p:nvSpPr>
            <p:cNvPr id="12301" name="Line 11"/>
            <p:cNvSpPr>
              <a:spLocks noChangeShapeType="1"/>
            </p:cNvSpPr>
            <p:nvPr/>
          </p:nvSpPr>
          <p:spPr bwMode="auto">
            <a:xfrm flipV="1">
              <a:off x="1055" y="0"/>
              <a:ext cx="1177" cy="1824"/>
            </a:xfrm>
            <a:prstGeom prst="line">
              <a:avLst/>
            </a:prstGeom>
            <a:noFill/>
            <a:ln w="6350">
              <a:solidFill>
                <a:srgbClr val="FF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2" name="Line 12"/>
            <p:cNvSpPr>
              <a:spLocks noChangeShapeType="1"/>
            </p:cNvSpPr>
            <p:nvPr/>
          </p:nvSpPr>
          <p:spPr bwMode="auto">
            <a:xfrm>
              <a:off x="1130" y="3351"/>
              <a:ext cx="4254" cy="969"/>
            </a:xfrm>
            <a:prstGeom prst="line">
              <a:avLst/>
            </a:prstGeom>
            <a:noFill/>
            <a:ln w="6350">
              <a:solidFill>
                <a:srgbClr val="FF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187" y="0"/>
            <a:ext cx="5000625" cy="6858000"/>
          </a:xfrm>
          <a:prstGeom prst="rect">
            <a:avLst/>
          </a:prstGeom>
        </p:spPr>
      </p:pic>
      <p:sp>
        <p:nvSpPr>
          <p:cNvPr id="64525" name="Text Box 13"/>
          <p:cNvSpPr txBox="1">
            <a:spLocks noChangeArrowheads="1"/>
          </p:cNvSpPr>
          <p:nvPr/>
        </p:nvSpPr>
        <p:spPr bwMode="auto">
          <a:xfrm>
            <a:off x="6057900" y="277813"/>
            <a:ext cx="2540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0" dirty="0">
                <a:solidFill>
                  <a:schemeClr val="tx2"/>
                </a:solidFill>
              </a:rPr>
              <a:t>“Pillars of Creation”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809 -0.09154 L 0.53576 -0.2801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21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00" y="-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21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3215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3215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1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21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4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3215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215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538" grpId="0"/>
      <p:bldP spid="321543" grpId="0" animBg="1"/>
      <p:bldP spid="321543" grpId="1" animBg="1"/>
      <p:bldP spid="321544" grpId="0" animBg="1"/>
      <p:bldP spid="321544" grpId="1" animBg="1"/>
      <p:bldP spid="321544" grpId="2" animBg="1"/>
      <p:bldP spid="321549" grpId="0" animBg="1"/>
      <p:bldP spid="321549" grpId="1" animBg="1"/>
      <p:bldP spid="645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09613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Solar System Formation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06438"/>
            <a:ext cx="9144000" cy="746125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algn="ctr" eaLnBrk="1" hangingPunct="1"/>
            <a:r>
              <a:rPr lang="en-US" altLang="en-US" b="0" smtClean="0"/>
              <a:t>Planets form from debris around star.</a:t>
            </a:r>
          </a:p>
        </p:txBody>
      </p:sp>
      <p:pic>
        <p:nvPicPr>
          <p:cNvPr id="13316" name="Picture 4" descr="AACHCXR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1428" r="4080"/>
          <a:stretch>
            <a:fillRect/>
          </a:stretch>
        </p:blipFill>
        <p:spPr bwMode="auto">
          <a:xfrm>
            <a:off x="1254125" y="1711325"/>
            <a:ext cx="2859088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AACHCXU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5" y="1695450"/>
            <a:ext cx="326390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627438" cy="1989138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Forming Solar Systems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438" y="2255838"/>
            <a:ext cx="3451225" cy="4184650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algn="ctr" eaLnBrk="1" hangingPunct="1"/>
            <a:r>
              <a:rPr lang="en-US" altLang="en-US" b="0" smtClean="0"/>
              <a:t>Disks of gas and dust surrounding forming stars form planets, moons, etc.</a:t>
            </a:r>
          </a:p>
        </p:txBody>
      </p:sp>
      <p:pic>
        <p:nvPicPr>
          <p:cNvPr id="14340" name="Picture 4" descr="Orion_prop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20675"/>
            <a:ext cx="5486400" cy="653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79475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Forming Solar Systems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245100"/>
            <a:ext cx="9144000" cy="1163638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algn="ctr" eaLnBrk="1" hangingPunct="1"/>
            <a:r>
              <a:rPr lang="en-US" altLang="en-US" b="0" smtClean="0"/>
              <a:t>Disks of gas and dust surrounding forming stars seen edge-on in Orion</a:t>
            </a:r>
          </a:p>
        </p:txBody>
      </p:sp>
      <p:pic>
        <p:nvPicPr>
          <p:cNvPr id="15364" name="Picture 5" descr="Orion_proped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" y="958850"/>
            <a:ext cx="6629400" cy="416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7" descr="AACHDEJ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r="3947"/>
          <a:stretch>
            <a:fillRect/>
          </a:stretch>
        </p:blipFill>
        <p:spPr bwMode="auto">
          <a:xfrm>
            <a:off x="2955925" y="2273300"/>
            <a:ext cx="5562600" cy="416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8"/>
          <p:cNvSpPr>
            <a:spLocks noChangeArrowheads="1"/>
          </p:cNvSpPr>
          <p:nvPr/>
        </p:nvSpPr>
        <p:spPr bwMode="auto">
          <a:xfrm>
            <a:off x="161925" y="3260725"/>
            <a:ext cx="2593975" cy="1666875"/>
          </a:xfrm>
          <a:prstGeom prst="rect">
            <a:avLst/>
          </a:prstGeom>
          <a:noFill/>
          <a:ln>
            <a:noFill/>
          </a:ln>
          <a:effectLst>
            <a:outerShdw dist="38100" dir="81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altLang="en-US" sz="3200" b="0"/>
              <a:t>Hydrogen fuses to Helium</a:t>
            </a:r>
            <a:endParaRPr lang="en-US" altLang="en-US" sz="2800" b="0"/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74700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What Makes A Star?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39775"/>
            <a:ext cx="9144000" cy="1987550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eaLnBrk="1" hangingPunct="1"/>
            <a:r>
              <a:rPr lang="en-US" altLang="en-US" b="0" dirty="0"/>
              <a:t> </a:t>
            </a:r>
            <a:r>
              <a:rPr lang="en-US" altLang="en-US" b="0" dirty="0" smtClean="0"/>
              <a:t>Nuclear Fusion</a:t>
            </a:r>
          </a:p>
          <a:p>
            <a:pPr lvl="1" eaLnBrk="1" hangingPunct="1"/>
            <a:r>
              <a:rPr lang="en-US" altLang="en-US" sz="2800" b="0" dirty="0" smtClean="0"/>
              <a:t> Light elements combine to make heavy elements.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74700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What Makes A Star?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39775"/>
            <a:ext cx="9144000" cy="1987550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eaLnBrk="1" hangingPunct="1"/>
            <a:r>
              <a:rPr lang="en-US" altLang="en-US" b="0" dirty="0"/>
              <a:t> </a:t>
            </a:r>
            <a:r>
              <a:rPr lang="en-US" altLang="en-US" b="0" dirty="0" smtClean="0"/>
              <a:t>Nuclear Fusion</a:t>
            </a:r>
          </a:p>
          <a:p>
            <a:pPr lvl="1" eaLnBrk="1" hangingPunct="1"/>
            <a:r>
              <a:rPr lang="en-US" altLang="en-US" sz="2800" b="0" dirty="0" smtClean="0"/>
              <a:t> Light elements combine to make heavy elements.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84175" y="2795588"/>
            <a:ext cx="2363788" cy="2649537"/>
          </a:xfrm>
          <a:prstGeom prst="rect">
            <a:avLst/>
          </a:prstGeom>
          <a:noFill/>
          <a:ln>
            <a:noFill/>
          </a:ln>
          <a:effectLst>
            <a:outerShdw dist="38100" dir="81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altLang="en-US" sz="3200" b="0" dirty="0"/>
              <a:t>Helium fuses to Carbon, Oxygen, Nitrogen …</a:t>
            </a:r>
            <a:endParaRPr lang="en-US" altLang="en-US" sz="2800" b="0" dirty="0"/>
          </a:p>
        </p:txBody>
      </p:sp>
      <p:pic>
        <p:nvPicPr>
          <p:cNvPr id="7" name="Picture 5" descr="AACHDEK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r="4472"/>
          <a:stretch>
            <a:fillRect/>
          </a:stretch>
        </p:blipFill>
        <p:spPr bwMode="auto">
          <a:xfrm>
            <a:off x="2932113" y="2293938"/>
            <a:ext cx="5629275" cy="428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53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47713"/>
          </a:xfrm>
        </p:spPr>
        <p:txBody>
          <a:bodyPr/>
          <a:lstStyle/>
          <a:p>
            <a:r>
              <a:rPr lang="en-US" altLang="en-US" smtClean="0"/>
              <a:t>Fusion Releases Energy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8013" y="1189038"/>
            <a:ext cx="7929562" cy="2797175"/>
          </a:xfrm>
        </p:spPr>
        <p:txBody>
          <a:bodyPr/>
          <a:lstStyle/>
          <a:p>
            <a:r>
              <a:rPr lang="en-US" altLang="en-US" sz="2800" smtClean="0"/>
              <a:t>Mass of 4 H atoms	=  4 x (1.007940 amu)</a:t>
            </a:r>
          </a:p>
          <a:p>
            <a:r>
              <a:rPr lang="en-US" altLang="en-US" sz="2800" smtClean="0"/>
              <a:t>				=  4.031760 amu</a:t>
            </a:r>
          </a:p>
          <a:p>
            <a:r>
              <a:rPr lang="en-US" altLang="en-US" sz="2800" smtClean="0"/>
              <a:t>Mass of 1 He atom	=  4.002602 amu</a:t>
            </a:r>
          </a:p>
          <a:p>
            <a:r>
              <a:rPr lang="en-US" altLang="en-US" sz="2800" smtClean="0"/>
              <a:t>Difference (loss)	=  0.029158 amu</a:t>
            </a:r>
          </a:p>
          <a:p>
            <a:r>
              <a:rPr lang="en-US" altLang="en-US" sz="2800" smtClean="0"/>
              <a:t>				=  0.7 % of H</a:t>
            </a: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2284413" y="4403725"/>
            <a:ext cx="4379912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tx2"/>
                </a:solidFill>
              </a:rPr>
              <a:t>Where does it go?</a:t>
            </a:r>
          </a:p>
        </p:txBody>
      </p:sp>
      <p:grpSp>
        <p:nvGrpSpPr>
          <p:cNvPr id="55301" name="Group 5"/>
          <p:cNvGrpSpPr>
            <a:grpSpLocks/>
          </p:cNvGrpSpPr>
          <p:nvPr/>
        </p:nvGrpSpPr>
        <p:grpSpPr bwMode="auto">
          <a:xfrm>
            <a:off x="984250" y="5126038"/>
            <a:ext cx="7326313" cy="968375"/>
            <a:chOff x="620" y="3229"/>
            <a:chExt cx="4615" cy="610"/>
          </a:xfrm>
        </p:grpSpPr>
        <p:sp>
          <p:nvSpPr>
            <p:cNvPr id="18438" name="Text Box 6"/>
            <p:cNvSpPr txBox="1">
              <a:spLocks noChangeArrowheads="1"/>
            </p:cNvSpPr>
            <p:nvPr/>
          </p:nvSpPr>
          <p:spPr bwMode="auto">
            <a:xfrm>
              <a:off x="620" y="3229"/>
              <a:ext cx="1638" cy="57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3600" b="1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¶"/>
                <a:defRPr sz="3200" b="1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 b="1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5400" b="0">
                  <a:solidFill>
                    <a:schemeClr val="tx2"/>
                  </a:solidFill>
                </a:rPr>
                <a:t>E = mc</a:t>
              </a:r>
              <a:r>
                <a:rPr lang="en-US" altLang="en-US" sz="5400" b="0" baseline="30000">
                  <a:solidFill>
                    <a:schemeClr val="tx2"/>
                  </a:solidFill>
                </a:rPr>
                <a:t>2</a:t>
              </a:r>
              <a:endParaRPr lang="en-US" altLang="en-US" sz="5400" b="0">
                <a:solidFill>
                  <a:schemeClr val="tx2"/>
                </a:solidFill>
              </a:endParaRPr>
            </a:p>
          </p:txBody>
        </p:sp>
        <p:sp>
          <p:nvSpPr>
            <p:cNvPr id="18439" name="Text Box 7"/>
            <p:cNvSpPr txBox="1">
              <a:spLocks noChangeArrowheads="1"/>
            </p:cNvSpPr>
            <p:nvPr/>
          </p:nvSpPr>
          <p:spPr bwMode="auto">
            <a:xfrm>
              <a:off x="3597" y="3263"/>
              <a:ext cx="1638" cy="57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3600" b="1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¶"/>
                <a:defRPr sz="3200" b="1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 b="1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5400" b="0">
                  <a:solidFill>
                    <a:schemeClr val="tx2"/>
                  </a:solidFill>
                </a:rPr>
                <a:t>Energy!</a:t>
              </a:r>
            </a:p>
          </p:txBody>
        </p:sp>
        <p:sp>
          <p:nvSpPr>
            <p:cNvPr id="18440" name="Line 8"/>
            <p:cNvSpPr>
              <a:spLocks noChangeShapeType="1"/>
            </p:cNvSpPr>
            <p:nvPr/>
          </p:nvSpPr>
          <p:spPr bwMode="auto">
            <a:xfrm flipV="1">
              <a:off x="2304" y="3501"/>
              <a:ext cx="1122" cy="0"/>
            </a:xfrm>
            <a:prstGeom prst="line">
              <a:avLst/>
            </a:prstGeom>
            <a:noFill/>
            <a:ln w="63500">
              <a:solidFill>
                <a:schemeClr val="tx2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50888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z="4000" smtClean="0"/>
              <a:t>Products Of Stellar Fusion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04900"/>
            <a:ext cx="9144000" cy="1660525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algn="ctr" eaLnBrk="1" hangingPunct="1"/>
            <a:r>
              <a:rPr lang="en-US" altLang="en-US" sz="4400" b="0" smtClean="0"/>
              <a:t>Early universe was                    75% H, 25% He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0" y="3127375"/>
            <a:ext cx="9144000" cy="1736725"/>
          </a:xfrm>
          <a:prstGeom prst="rect">
            <a:avLst/>
          </a:prstGeom>
          <a:noFill/>
          <a:ln>
            <a:noFill/>
          </a:ln>
          <a:effectLst>
            <a:outerShdw dist="38100" dir="81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b="0">
                <a:solidFill>
                  <a:schemeClr val="tx2"/>
                </a:solidFill>
              </a:rPr>
              <a:t>All other elements are the products of stars!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8500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Substance of the Cosmos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92200"/>
            <a:ext cx="9144000" cy="3651250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eaLnBrk="1" hangingPunct="1"/>
            <a:r>
              <a:rPr lang="en-US" altLang="en-US" b="0" smtClean="0"/>
              <a:t>Element abundance in the universe:</a:t>
            </a:r>
          </a:p>
          <a:p>
            <a:pPr marL="0" indent="0" eaLnBrk="1" hangingPunct="1"/>
            <a:r>
              <a:rPr lang="en-US" altLang="en-US" b="0" smtClean="0"/>
              <a:t>	             H, He, O, C, Ne, Fe, Ni, Si …</a:t>
            </a:r>
          </a:p>
          <a:p>
            <a:pPr lvl="1" eaLnBrk="1" hangingPunct="1"/>
            <a:r>
              <a:rPr lang="en-US" altLang="en-US" b="0" smtClean="0"/>
              <a:t> All elements of life came from stars that lived AND DIED before the sun formed.</a:t>
            </a:r>
          </a:p>
          <a:p>
            <a:pPr lvl="1" eaLnBrk="1" hangingPunct="1"/>
            <a:r>
              <a:rPr lang="en-US" altLang="en-US" b="0" smtClean="0"/>
              <a:t> Sun is a 2</a:t>
            </a:r>
            <a:r>
              <a:rPr lang="en-US" altLang="en-US" b="0" baseline="30000" smtClean="0"/>
              <a:t>nd</a:t>
            </a:r>
            <a:r>
              <a:rPr lang="en-US" altLang="en-US" b="0" smtClean="0"/>
              <a:t> or 3</a:t>
            </a:r>
            <a:r>
              <a:rPr lang="en-US" altLang="en-US" b="0" baseline="30000" smtClean="0"/>
              <a:t>rd</a:t>
            </a:r>
            <a:r>
              <a:rPr lang="en-US" altLang="en-US" b="0" smtClean="0"/>
              <a:t> generation star </a:t>
            </a:r>
          </a:p>
          <a:p>
            <a:pPr lvl="2" eaLnBrk="1" hangingPunct="1"/>
            <a:r>
              <a:rPr lang="en-US" altLang="en-US" b="0" smtClean="0"/>
              <a:t> 1</a:t>
            </a:r>
            <a:r>
              <a:rPr lang="en-US" altLang="en-US" b="0" baseline="30000" smtClean="0"/>
              <a:t>st</a:t>
            </a:r>
            <a:r>
              <a:rPr lang="en-US" altLang="en-US" b="0" smtClean="0"/>
              <a:t> stars were pure hydrogen and helium)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241425" y="4848225"/>
            <a:ext cx="6899275" cy="1831975"/>
          </a:xfrm>
          <a:prstGeom prst="rect">
            <a:avLst/>
          </a:prstGeom>
          <a:noFill/>
          <a:ln>
            <a:noFill/>
          </a:ln>
          <a:effectLst>
            <a:outerShdw dist="38100" dir="81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0" dirty="0">
                <a:solidFill>
                  <a:schemeClr val="bg1"/>
                </a:solidFill>
              </a:rPr>
              <a:t>“We are the matter of the cosmos contemplating itself.”</a:t>
            </a:r>
          </a:p>
          <a:p>
            <a:pPr algn="r" eaLnBrk="1" hangingPunct="1">
              <a:spcBef>
                <a:spcPct val="50000"/>
              </a:spcBef>
            </a:pPr>
            <a:r>
              <a:rPr lang="en-US" altLang="en-US" sz="2800" b="0" dirty="0">
                <a:solidFill>
                  <a:schemeClr val="bg1"/>
                </a:solidFill>
              </a:rPr>
              <a:t> - Carl Sagan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03275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Interstellar Medium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9550" y="1012825"/>
            <a:ext cx="8934450" cy="4478338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eaLnBrk="1" hangingPunct="1"/>
            <a:r>
              <a:rPr lang="en-US" altLang="en-US" b="0" smtClean="0"/>
              <a:t>Ancient stars enriched the ISM with the products of their fusion by</a:t>
            </a:r>
          </a:p>
          <a:p>
            <a:pPr marL="465138" lvl="1" indent="-241300" eaLnBrk="1" hangingPunct="1"/>
            <a:r>
              <a:rPr lang="en-US" altLang="en-US" b="0" smtClean="0"/>
              <a:t> Stellar Winds</a:t>
            </a:r>
          </a:p>
          <a:p>
            <a:pPr marL="914400" lvl="2" indent="-223838" eaLnBrk="1" hangingPunct="1"/>
            <a:r>
              <a:rPr lang="en-US" altLang="en-US" b="0" smtClean="0"/>
              <a:t> Stars constantly blow particles into space</a:t>
            </a:r>
          </a:p>
          <a:p>
            <a:pPr marL="914400" lvl="2" indent="-223838" eaLnBrk="1" hangingPunct="1"/>
            <a:r>
              <a:rPr lang="en-US" altLang="en-US" b="0" smtClean="0"/>
              <a:t> Solar wind &amp; storms cause aurorae on Earth</a:t>
            </a:r>
          </a:p>
          <a:p>
            <a:pPr marL="465138" lvl="1" indent="-241300" eaLnBrk="1" hangingPunct="1"/>
            <a:r>
              <a:rPr lang="en-US" altLang="en-US" b="0" smtClean="0"/>
              <a:t> Deaths as Planetary Nebulae</a:t>
            </a:r>
          </a:p>
          <a:p>
            <a:pPr marL="465138" lvl="1" indent="-241300" eaLnBrk="1" hangingPunct="1"/>
            <a:r>
              <a:rPr lang="en-US" altLang="en-US" b="0" smtClean="0"/>
              <a:t> Deaths as Supernovae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00088" y="1600200"/>
            <a:ext cx="7772400" cy="2813050"/>
          </a:xfrm>
          <a:effectLst>
            <a:outerShdw dist="2540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The Substance of Ourselves</a:t>
            </a:r>
            <a:endParaRPr lang="en-US" altLang="en-US" sz="600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057275"/>
            <a:ext cx="9144000" cy="798513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5D577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 sz="3800" smtClean="0">
                <a:solidFill>
                  <a:srgbClr val="D5D577"/>
                </a:solidFill>
                <a:latin typeface="Goudy Old Style" pitchFamily="18" charset="0"/>
              </a:rPr>
              <a:t>The Cosmos Within</a:t>
            </a:r>
          </a:p>
        </p:txBody>
      </p:sp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0" y="5464175"/>
            <a:ext cx="9144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5D577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z="2400" b="0">
                <a:solidFill>
                  <a:srgbClr val="D5D577"/>
                </a:solidFill>
                <a:latin typeface="Goudy Old Style" pitchFamily="18" charset="0"/>
              </a:rPr>
              <a:t>Dr. Aileen A. O’Donoghue</a:t>
            </a:r>
          </a:p>
        </p:txBody>
      </p:sp>
      <p:sp>
        <p:nvSpPr>
          <p:cNvPr id="3077" name="Rectangle 3"/>
          <p:cNvSpPr>
            <a:spLocks noChangeArrowheads="1"/>
          </p:cNvSpPr>
          <p:nvPr/>
        </p:nvSpPr>
        <p:spPr bwMode="auto">
          <a:xfrm>
            <a:off x="0" y="5832475"/>
            <a:ext cx="9144000" cy="6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5D577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z="2400" b="0">
                <a:solidFill>
                  <a:srgbClr val="D5D577"/>
                </a:solidFill>
                <a:latin typeface="Goudy Old Style" pitchFamily="18" charset="0"/>
              </a:rPr>
              <a:t>August 19 – 21, 2017</a:t>
            </a:r>
          </a:p>
        </p:txBody>
      </p:sp>
      <p:pic>
        <p:nvPicPr>
          <p:cNvPr id="307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49"/>
          <a:stretch>
            <a:fillRect/>
          </a:stretch>
        </p:blipFill>
        <p:spPr bwMode="auto">
          <a:xfrm>
            <a:off x="0" y="0"/>
            <a:ext cx="255428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763" y="173038"/>
            <a:ext cx="2608262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425" y="0"/>
            <a:ext cx="612775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09625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Planetary Nebulae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71513"/>
            <a:ext cx="9144000" cy="1719262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algn="ctr" eaLnBrk="1" hangingPunct="1"/>
            <a:r>
              <a:rPr lang="en-US" altLang="en-US" b="0" smtClean="0"/>
              <a:t>The source of common heavy elements (lighter than iron) …                                 C, O, N, Ca, K, etc.</a:t>
            </a:r>
          </a:p>
        </p:txBody>
      </p:sp>
      <p:pic>
        <p:nvPicPr>
          <p:cNvPr id="27652" name="Picture 4" descr="PNstingr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2652713"/>
            <a:ext cx="3778250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PNr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2589213"/>
            <a:ext cx="3400425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09625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Planetary Nebulae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71513"/>
            <a:ext cx="9144000" cy="1719262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algn="ctr" eaLnBrk="1" hangingPunct="1"/>
            <a:r>
              <a:rPr lang="en-US" altLang="en-US" b="0" smtClean="0"/>
              <a:t>The source of common heavy elements (lighter than iron) …                                 C, O, N, Ca, K, etc.</a:t>
            </a:r>
          </a:p>
        </p:txBody>
      </p:sp>
      <p:pic>
        <p:nvPicPr>
          <p:cNvPr id="24580" name="Picture 4" descr="PNstingr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2652713"/>
            <a:ext cx="3778250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 descr="PNr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2608263"/>
            <a:ext cx="3400425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Rectangle 9"/>
          <p:cNvSpPr>
            <a:spLocks noChangeArrowheads="1"/>
          </p:cNvSpPr>
          <p:nvPr/>
        </p:nvSpPr>
        <p:spPr bwMode="auto">
          <a:xfrm>
            <a:off x="758825" y="3475038"/>
            <a:ext cx="7469188" cy="2630487"/>
          </a:xfrm>
          <a:prstGeom prst="rect">
            <a:avLst/>
          </a:prstGeom>
          <a:solidFill>
            <a:schemeClr val="tx1">
              <a:alpha val="749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2400" b="0">
              <a:solidFill>
                <a:schemeClr val="tx1"/>
              </a:solidFill>
            </a:endParaRPr>
          </a:p>
        </p:txBody>
      </p:sp>
      <p:sp>
        <p:nvSpPr>
          <p:cNvPr id="24583" name="Text Box 6"/>
          <p:cNvSpPr txBox="1">
            <a:spLocks noChangeArrowheads="1"/>
          </p:cNvSpPr>
          <p:nvPr/>
        </p:nvSpPr>
        <p:spPr bwMode="auto">
          <a:xfrm>
            <a:off x="808038" y="3525838"/>
            <a:ext cx="7372350" cy="255454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0" dirty="0">
                <a:solidFill>
                  <a:schemeClr val="tx2"/>
                </a:solidFill>
              </a:rPr>
              <a:t>The air you breathe … 78% Nitrogen and 21% Oxygen … was blown out of a </a:t>
            </a:r>
            <a:r>
              <a:rPr lang="en-US" altLang="en-US" sz="3200" b="0" dirty="0" smtClean="0">
                <a:solidFill>
                  <a:schemeClr val="tx2"/>
                </a:solidFill>
              </a:rPr>
              <a:t>Sun-sized </a:t>
            </a:r>
            <a:r>
              <a:rPr lang="en-US" altLang="en-US" sz="3200" b="0" dirty="0">
                <a:solidFill>
                  <a:schemeClr val="tx2"/>
                </a:solidFill>
              </a:rPr>
              <a:t>star more than 5 billion years ago.  Your breath is older than the Earth and Sun!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09625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Supernova Explosions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71513"/>
            <a:ext cx="9144000" cy="1719262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algn="ctr" eaLnBrk="1" hangingPunct="1"/>
            <a:r>
              <a:rPr lang="en-US" altLang="en-US" b="0" smtClean="0"/>
              <a:t>The source of heavy elements               	(iron &amp; heavier) …                                 Fe, Ni, Cu, Zn, Ag, I, Au, Pb, etc.</a:t>
            </a:r>
          </a:p>
        </p:txBody>
      </p:sp>
      <p:pic>
        <p:nvPicPr>
          <p:cNvPr id="2560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8" r="6680"/>
          <a:stretch>
            <a:fillRect/>
          </a:stretch>
        </p:blipFill>
        <p:spPr bwMode="auto">
          <a:xfrm>
            <a:off x="100013" y="2608263"/>
            <a:ext cx="4127500" cy="424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r="8044"/>
          <a:stretch>
            <a:fillRect/>
          </a:stretch>
        </p:blipFill>
        <p:spPr bwMode="auto">
          <a:xfrm>
            <a:off x="4217988" y="2609850"/>
            <a:ext cx="482600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6" name="Text Box 8"/>
          <p:cNvSpPr txBox="1">
            <a:spLocks noChangeArrowheads="1"/>
          </p:cNvSpPr>
          <p:nvPr/>
        </p:nvSpPr>
        <p:spPr bwMode="auto">
          <a:xfrm>
            <a:off x="496888" y="6491288"/>
            <a:ext cx="333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b="0">
                <a:solidFill>
                  <a:schemeClr val="tx2"/>
                </a:solidFill>
              </a:rPr>
              <a:t>Crab Nebula, 1054</a:t>
            </a:r>
          </a:p>
        </p:txBody>
      </p:sp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964113" y="6491288"/>
            <a:ext cx="333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b="0">
                <a:solidFill>
                  <a:schemeClr val="tx2"/>
                </a:solidFill>
              </a:rPr>
              <a:t>Cas A, c. 1680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09625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Supernova Explosions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71513"/>
            <a:ext cx="9144000" cy="1719262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algn="ctr" eaLnBrk="1" hangingPunct="1"/>
            <a:r>
              <a:rPr lang="en-US" altLang="en-US" b="0" smtClean="0"/>
              <a:t>The source of heavy elements               	(iron &amp; heavier) …                                 Fe, Ni, Cu, Zn, Ag, I, Au, Pb, etc.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8" r="6680"/>
          <a:stretch>
            <a:fillRect/>
          </a:stretch>
        </p:blipFill>
        <p:spPr bwMode="auto">
          <a:xfrm>
            <a:off x="100013" y="2608263"/>
            <a:ext cx="4127500" cy="424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r="8044"/>
          <a:stretch>
            <a:fillRect/>
          </a:stretch>
        </p:blipFill>
        <p:spPr bwMode="auto">
          <a:xfrm>
            <a:off x="4217988" y="2609850"/>
            <a:ext cx="482600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496888" y="6491288"/>
            <a:ext cx="333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b="0">
                <a:solidFill>
                  <a:schemeClr val="tx2"/>
                </a:solidFill>
              </a:rPr>
              <a:t>Crab Nebula, 1054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4964113" y="6491288"/>
            <a:ext cx="333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b="0">
                <a:solidFill>
                  <a:schemeClr val="tx2"/>
                </a:solidFill>
              </a:rPr>
              <a:t>Cas A, c. 1680</a:t>
            </a:r>
          </a:p>
        </p:txBody>
      </p:sp>
      <p:sp>
        <p:nvSpPr>
          <p:cNvPr id="26632" name="Rectangle 9"/>
          <p:cNvSpPr>
            <a:spLocks noChangeArrowheads="1"/>
          </p:cNvSpPr>
          <p:nvPr/>
        </p:nvSpPr>
        <p:spPr bwMode="auto">
          <a:xfrm>
            <a:off x="758825" y="3475038"/>
            <a:ext cx="7469188" cy="1716087"/>
          </a:xfrm>
          <a:prstGeom prst="rect">
            <a:avLst/>
          </a:prstGeom>
          <a:solidFill>
            <a:schemeClr val="tx1">
              <a:alpha val="749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2400" b="0">
              <a:solidFill>
                <a:schemeClr val="tx1"/>
              </a:solidFill>
            </a:endParaRPr>
          </a:p>
        </p:txBody>
      </p:sp>
      <p:sp>
        <p:nvSpPr>
          <p:cNvPr id="26633" name="Text Box 8"/>
          <p:cNvSpPr txBox="1">
            <a:spLocks noChangeArrowheads="1"/>
          </p:cNvSpPr>
          <p:nvPr/>
        </p:nvSpPr>
        <p:spPr bwMode="auto">
          <a:xfrm>
            <a:off x="898525" y="3532188"/>
            <a:ext cx="7372350" cy="15541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0">
                <a:solidFill>
                  <a:schemeClr val="tx2"/>
                </a:solidFill>
              </a:rPr>
              <a:t>The iron in your blood, carrying oxygen to your brain is cosmic ash from the explosion of a star!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Ritual: We are the Ash of Stars</a:t>
            </a: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09550" y="1012825"/>
            <a:ext cx="8934450" cy="3697288"/>
          </a:xfrm>
          <a:prstGeom prst="rect">
            <a:avLst/>
          </a:prstGeom>
          <a:noFill/>
          <a:ln>
            <a:noFill/>
          </a:ln>
          <a:effectLst>
            <a:outerShdw dist="38100" dir="81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465138" indent="-24130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3838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en-US" b="0"/>
              <a:t>    The carbon we’re made of was forged in ancient stars and will be blown back into the cosmos by the Sun’s death as a planetary nebula.</a:t>
            </a:r>
          </a:p>
          <a:p>
            <a:pPr eaLnBrk="1" hangingPunct="1"/>
            <a:r>
              <a:rPr lang="en-US" altLang="en-US" b="0"/>
              <a:t>    Let us sign each other with ashes* on our tables and say: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00050" y="6211888"/>
            <a:ext cx="59817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CC9900"/>
                </a:solidFill>
              </a:rPr>
              <a:t>Ashes blessed at St. Thomas More Newman Center,                           University of Arizona on Ash Wednesday, 2002</a:t>
            </a:r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"/>
          <a:stretch>
            <a:fillRect/>
          </a:stretch>
        </p:blipFill>
        <p:spPr bwMode="auto">
          <a:xfrm>
            <a:off x="6381750" y="6265863"/>
            <a:ext cx="2171700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4633992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effectLst>
                  <a:outerShdw dist="38100" dir="2700000" algn="ctr" rotWithShape="0">
                    <a:schemeClr val="tx1"/>
                  </a:outerShdw>
                </a:effectLst>
              </a:rPr>
              <a:t>“Remember that you are stars               and to the stars you will return!”</a:t>
            </a:r>
            <a:endParaRPr lang="en-US" sz="4000" dirty="0">
              <a:solidFill>
                <a:schemeClr val="bg1"/>
              </a:solidFill>
              <a:effectLst>
                <a:outerShdw dist="38100" dir="2700000" algn="ctr" rotWithShape="0">
                  <a:schemeClr val="tx1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700" y="0"/>
            <a:ext cx="9410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2651125" y="0"/>
            <a:ext cx="6492875" cy="777875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algn="r" eaLnBrk="1" hangingPunct="1"/>
            <a:r>
              <a:rPr lang="en-US" altLang="en-US" smtClean="0"/>
              <a:t>Planets And Moons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562225" y="4840288"/>
            <a:ext cx="6581775" cy="189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3300"/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US" sz="2800" kern="0" dirty="0">
                <a:solidFill>
                  <a:schemeClr val="tx2"/>
                </a:solidFill>
                <a:latin typeface="+mn-lt"/>
              </a:rPr>
              <a:t>The </a:t>
            </a:r>
            <a:r>
              <a:rPr lang="en-US" sz="2800" kern="0" dirty="0" smtClean="0">
                <a:solidFill>
                  <a:schemeClr val="tx2"/>
                </a:solidFill>
                <a:latin typeface="+mn-lt"/>
              </a:rPr>
              <a:t>Sun </a:t>
            </a:r>
            <a:r>
              <a:rPr lang="en-US" sz="2800" kern="0" dirty="0">
                <a:solidFill>
                  <a:schemeClr val="tx2"/>
                </a:solidFill>
                <a:latin typeface="+mn-lt"/>
              </a:rPr>
              <a:t>and all the planets formed from the same cloud of “used” star stuff enriched with heavy elements   by previous generations of stars.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1050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Earth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6213" y="879475"/>
            <a:ext cx="8967787" cy="5183188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eaLnBrk="1" hangingPunct="1"/>
            <a:r>
              <a:rPr lang="en-US" altLang="en-US" sz="3200" b="0" smtClean="0">
                <a:solidFill>
                  <a:schemeClr val="tx2"/>
                </a:solidFill>
              </a:rPr>
              <a:t>Life arose on Earth because</a:t>
            </a:r>
          </a:p>
          <a:p>
            <a:pPr marL="465138" lvl="1" indent="-241300" eaLnBrk="1" hangingPunct="1"/>
            <a:r>
              <a:rPr lang="en-US" altLang="en-US" sz="2800" b="0" smtClean="0">
                <a:solidFill>
                  <a:schemeClr val="tx2"/>
                </a:solidFill>
              </a:rPr>
              <a:t> water from volcanoes </a:t>
            </a:r>
          </a:p>
          <a:p>
            <a:pPr marL="465138" lvl="1" indent="-241300" eaLnBrk="1" hangingPunct="1">
              <a:buFont typeface="Wingdings" pitchFamily="2" charset="2"/>
              <a:buNone/>
            </a:pPr>
            <a:r>
              <a:rPr lang="en-US" altLang="en-US" sz="2800" b="0" smtClean="0">
                <a:solidFill>
                  <a:schemeClr val="tx2"/>
                </a:solidFill>
              </a:rPr>
              <a:t>	&amp; comets condensed </a:t>
            </a:r>
          </a:p>
          <a:p>
            <a:pPr marL="465138" lvl="1" indent="-241300" eaLnBrk="1" hangingPunct="1">
              <a:buFont typeface="Wingdings" pitchFamily="2" charset="2"/>
              <a:buNone/>
            </a:pPr>
            <a:r>
              <a:rPr lang="en-US" altLang="en-US" sz="2800" b="0" smtClean="0">
                <a:solidFill>
                  <a:schemeClr val="tx2"/>
                </a:solidFill>
              </a:rPr>
              <a:t>	into oceans that</a:t>
            </a:r>
          </a:p>
          <a:p>
            <a:pPr marL="914400" lvl="2" indent="-223838" eaLnBrk="1" hangingPunct="1"/>
            <a:r>
              <a:rPr lang="en-US" altLang="en-US" sz="2400" b="0" smtClean="0">
                <a:solidFill>
                  <a:schemeClr val="tx2"/>
                </a:solidFill>
              </a:rPr>
              <a:t> Absorbed CO</a:t>
            </a:r>
            <a:r>
              <a:rPr lang="en-US" altLang="en-US" sz="2400" b="0" baseline="-25000" smtClean="0">
                <a:solidFill>
                  <a:schemeClr val="tx2"/>
                </a:solidFill>
              </a:rPr>
              <a:t>2</a:t>
            </a:r>
            <a:endParaRPr lang="en-US" altLang="en-US" sz="2400" b="0" smtClean="0">
              <a:solidFill>
                <a:schemeClr val="tx2"/>
              </a:solidFill>
            </a:endParaRPr>
          </a:p>
          <a:p>
            <a:pPr marL="914400" lvl="2" indent="-223838" eaLnBrk="1" hangingPunct="1">
              <a:buFont typeface="Webdings" pitchFamily="18" charset="2"/>
              <a:buNone/>
            </a:pPr>
            <a:r>
              <a:rPr lang="en-US" altLang="en-US" sz="2400" b="0" smtClean="0">
                <a:solidFill>
                  <a:schemeClr val="tx2"/>
                </a:solidFill>
              </a:rPr>
              <a:t>		from the early atmosphere</a:t>
            </a:r>
          </a:p>
          <a:p>
            <a:pPr marL="914400" lvl="2" indent="-223838" eaLnBrk="1" hangingPunct="1"/>
            <a:r>
              <a:rPr lang="en-US" altLang="en-US" sz="2400" b="0" smtClean="0">
                <a:solidFill>
                  <a:schemeClr val="tx2"/>
                </a:solidFill>
              </a:rPr>
              <a:t> Allowed life to arise </a:t>
            </a:r>
          </a:p>
          <a:p>
            <a:pPr marL="914400" lvl="2" indent="-223838" eaLnBrk="1" hangingPunct="1">
              <a:buFont typeface="Webdings" pitchFamily="18" charset="2"/>
              <a:buNone/>
            </a:pPr>
            <a:r>
              <a:rPr lang="en-US" altLang="en-US" sz="2400" b="0" smtClean="0">
                <a:solidFill>
                  <a:schemeClr val="tx2"/>
                </a:solidFill>
              </a:rPr>
              <a:t>		protected from sun’s radiation</a:t>
            </a:r>
          </a:p>
          <a:p>
            <a:pPr marL="914400" lvl="2" indent="-223838" eaLnBrk="1" hangingPunct="1"/>
            <a:r>
              <a:rPr lang="en-US" altLang="en-US" sz="2400" b="0" smtClean="0">
                <a:solidFill>
                  <a:schemeClr val="tx2"/>
                </a:solidFill>
              </a:rPr>
              <a:t> Regulate the temperature of entire planet</a:t>
            </a:r>
          </a:p>
          <a:p>
            <a:pPr marL="914400" lvl="2" indent="-223838" eaLnBrk="1" hangingPunct="1"/>
            <a:r>
              <a:rPr lang="en-US" altLang="en-US" sz="2400" b="0" smtClean="0">
                <a:solidFill>
                  <a:schemeClr val="tx2"/>
                </a:solidFill>
              </a:rPr>
              <a:t> water is available as solid, liquid, &amp; gas</a:t>
            </a:r>
          </a:p>
          <a:p>
            <a:pPr marL="914400" lvl="2" indent="-223838" eaLnBrk="1" hangingPunct="1"/>
            <a:r>
              <a:rPr lang="en-US" altLang="en-US" sz="2400" b="0" smtClean="0">
                <a:solidFill>
                  <a:schemeClr val="tx2"/>
                </a:solidFill>
              </a:rPr>
              <a:t> oxygen was freed by life and formed the ozone layer</a:t>
            </a:r>
          </a:p>
        </p:txBody>
      </p:sp>
      <p:pic>
        <p:nvPicPr>
          <p:cNvPr id="29700" name="Picture 5" descr="GlobeAfricaAP17trans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0" y="425450"/>
            <a:ext cx="3651250" cy="368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0" y="6083300"/>
            <a:ext cx="9144000" cy="4889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0">
                <a:solidFill>
                  <a:srgbClr val="FF0000"/>
                </a:solidFill>
              </a:rPr>
              <a:t>Pond scum polluted the entire atmosphere with oxygen!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8500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Substance of Earth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92200"/>
            <a:ext cx="9144000" cy="3759200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eaLnBrk="1" hangingPunct="1"/>
            <a:r>
              <a:rPr lang="en-US" altLang="en-US" sz="3200" b="0" dirty="0" smtClean="0"/>
              <a:t>Element abundance in Earth’s crust:</a:t>
            </a:r>
          </a:p>
          <a:p>
            <a:pPr marL="0" indent="0" eaLnBrk="1" hangingPunct="1"/>
            <a:r>
              <a:rPr lang="en-US" altLang="en-US" sz="3200" b="0" dirty="0" smtClean="0"/>
              <a:t>	O, Si, Al, Fe, Ca, Na, K, Mg, </a:t>
            </a:r>
            <a:r>
              <a:rPr lang="en-US" altLang="en-US" sz="3200" b="0" dirty="0" err="1" smtClean="0"/>
              <a:t>Ti</a:t>
            </a:r>
            <a:r>
              <a:rPr lang="en-US" altLang="en-US" sz="3200" b="0" dirty="0" smtClean="0"/>
              <a:t>, H, …</a:t>
            </a:r>
          </a:p>
          <a:p>
            <a:pPr marL="520700" lvl="1" indent="-239713" eaLnBrk="1" hangingPunct="1"/>
            <a:r>
              <a:rPr lang="en-US" altLang="en-US" sz="2800" b="0" dirty="0" smtClean="0"/>
              <a:t> Crust of silicate minerals</a:t>
            </a:r>
          </a:p>
          <a:p>
            <a:pPr marL="520700" lvl="1" indent="-239713" eaLnBrk="1" hangingPunct="1"/>
            <a:r>
              <a:rPr lang="en-US" altLang="en-US" sz="2800" b="0" dirty="0" smtClean="0"/>
              <a:t> Sioux Quartzite in NE Kansas, 2880 </a:t>
            </a:r>
            <a:r>
              <a:rPr lang="en-US" altLang="en-US" sz="2800" b="0" dirty="0" smtClean="0"/>
              <a:t>my old</a:t>
            </a:r>
            <a:endParaRPr lang="en-US" altLang="en-US" sz="2800" b="0" dirty="0" smtClean="0"/>
          </a:p>
          <a:p>
            <a:pPr marL="969963" lvl="2" indent="-223838" eaLnBrk="1" hangingPunct="1"/>
            <a:r>
              <a:rPr lang="en-US" altLang="en-US" sz="2400" b="0" dirty="0" smtClean="0"/>
              <a:t> </a:t>
            </a:r>
            <a:r>
              <a:rPr lang="en-US" altLang="en-US" sz="2400" b="0" dirty="0" err="1" smtClean="0"/>
              <a:t>Metamophosed</a:t>
            </a:r>
            <a:r>
              <a:rPr lang="en-US" altLang="en-US" sz="2400" b="0" dirty="0" smtClean="0"/>
              <a:t> sand</a:t>
            </a:r>
          </a:p>
          <a:p>
            <a:pPr marL="969963" lvl="2" indent="-223838" eaLnBrk="1" hangingPunct="1"/>
            <a:r>
              <a:rPr lang="en-US" altLang="en-US" sz="2400" b="0" dirty="0"/>
              <a:t> </a:t>
            </a:r>
            <a:r>
              <a:rPr lang="en-US" altLang="en-US" sz="2400" b="0" dirty="0" smtClean="0"/>
              <a:t>2800 my old </a:t>
            </a:r>
          </a:p>
          <a:p>
            <a:pPr marL="969963" lvl="2" indent="-223838" eaLnBrk="1" hangingPunct="1">
              <a:buFont typeface="Webdings" pitchFamily="18" charset="2"/>
              <a:buNone/>
            </a:pPr>
            <a:r>
              <a:rPr lang="en-US" altLang="en-US" sz="2400" b="0" dirty="0" smtClean="0"/>
              <a:t>     … Si, O, Fe … </a:t>
            </a:r>
          </a:p>
        </p:txBody>
      </p:sp>
      <p:sp>
        <p:nvSpPr>
          <p:cNvPr id="59400" name="Text Box 8"/>
          <p:cNvSpPr txBox="1">
            <a:spLocks noChangeArrowheads="1"/>
          </p:cNvSpPr>
          <p:nvPr/>
        </p:nvSpPr>
        <p:spPr bwMode="auto">
          <a:xfrm>
            <a:off x="596901" y="4797424"/>
            <a:ext cx="3124200" cy="89255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0" dirty="0">
                <a:solidFill>
                  <a:srgbClr val="FF0000"/>
                </a:solidFill>
              </a:rPr>
              <a:t>We walk on the stuff of stars!</a:t>
            </a:r>
          </a:p>
        </p:txBody>
      </p:sp>
      <p:pic>
        <p:nvPicPr>
          <p:cNvPr id="30727" name="Picture 7" descr="http://www.kgs.ku.edu/Publications/Photos/Wabaunsee/WB-Sioux-quartzit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1"/>
          <a:stretch/>
        </p:blipFill>
        <p:spPr bwMode="auto">
          <a:xfrm>
            <a:off x="3905250" y="3721100"/>
            <a:ext cx="5238750" cy="313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98900" y="3708400"/>
            <a:ext cx="391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Photo by John Carlton, KGS, Wabaunsee County, Kansas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334780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C9900"/>
                </a:solidFill>
                <a:hlinkClick r:id="rId3"/>
              </a:rPr>
              <a:t>http://chasm.kgs.ku.edu/ords/pubcat.phd1.View_Photo?f_id=64&amp;f_hd=Y</a:t>
            </a:r>
            <a:endParaRPr lang="en-US" sz="1400" dirty="0">
              <a:solidFill>
                <a:srgbClr val="CC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0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Picture 6" descr="https://explorekansas.files.wordpress.com/2012/06/mushroomrock3.jpg?w=1000&amp;h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16" y="784224"/>
            <a:ext cx="8098368" cy="607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8500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dirty="0" smtClean="0"/>
              <a:t>Substance of Earth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690563" y="3910013"/>
            <a:ext cx="7762875" cy="20415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>
                <a:solidFill>
                  <a:schemeClr val="tx2"/>
                </a:solidFill>
              </a:rPr>
              <a:t>“In our own sun there are 700 oxygen atoms, 400 carbon atoms and 2 calcium atoms for every million atoms of hydrogen;</a:t>
            </a:r>
          </a:p>
        </p:txBody>
      </p:sp>
      <p:sp>
        <p:nvSpPr>
          <p:cNvPr id="2" name="Rectangle 1"/>
          <p:cNvSpPr/>
          <p:nvPr/>
        </p:nvSpPr>
        <p:spPr>
          <a:xfrm>
            <a:off x="495300" y="6457890"/>
            <a:ext cx="8153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https://explorekansas.wordpress.com/tag/mushroom-rock/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explorekansas.files.wordpress.com/2012/06/mushroomrock3.jpg?w=1000&amp;h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16" y="784224"/>
            <a:ext cx="8098368" cy="607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8500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Substance of Earth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690563" y="3910013"/>
            <a:ext cx="7762875" cy="20415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>
                <a:solidFill>
                  <a:schemeClr val="tx2"/>
                </a:solidFill>
              </a:rPr>
              <a:t>“… these heavier atoms were created in stars antecedent to our sun, stars that illuminated the younger galaxy with a brilliant blue light.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66775"/>
            <a:ext cx="9144000" cy="838200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Evening Came …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1824038"/>
            <a:ext cx="8288338" cy="1346200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tabLst>
                <a:tab pos="463550" algn="l"/>
              </a:tabLst>
            </a:pPr>
            <a:r>
              <a:rPr lang="en-US" altLang="en-US" smtClean="0"/>
              <a:t>“As the universe expanded and cooled, darkness descended,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s://explorekansas.files.wordpress.com/2012/06/mushroomrock3.jpg?w=1000&amp;h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16" y="784224"/>
            <a:ext cx="8098368" cy="607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8500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Substance of Earth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690563" y="3910013"/>
            <a:ext cx="7762875" cy="2682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>
                <a:solidFill>
                  <a:schemeClr val="tx2"/>
                </a:solidFill>
              </a:rPr>
              <a:t>“One hundred septillion (10</a:t>
            </a:r>
            <a:r>
              <a:rPr lang="en-US" altLang="en-US" sz="3200" baseline="30000">
                <a:solidFill>
                  <a:schemeClr val="tx2"/>
                </a:solidFill>
              </a:rPr>
              <a:t>26</a:t>
            </a:r>
            <a:r>
              <a:rPr lang="en-US" altLang="en-US" sz="3200">
                <a:solidFill>
                  <a:schemeClr val="tx2"/>
                </a:solidFill>
              </a:rPr>
              <a:t>) hydrogen nuclei were processed in the interiors of Vega-like stars to create the pebble in my hand.”</a:t>
            </a:r>
          </a:p>
          <a:p>
            <a:pPr algn="r" eaLnBrk="1" hangingPunct="1">
              <a:spcBef>
                <a:spcPct val="50000"/>
              </a:spcBef>
            </a:pPr>
            <a:r>
              <a:rPr lang="en-US" altLang="en-US" sz="2800">
                <a:solidFill>
                  <a:schemeClr val="tx2"/>
                </a:solidFill>
              </a:rPr>
              <a:t>- Chet Raymo, Honey From Stone</a:t>
            </a:r>
          </a:p>
        </p:txBody>
      </p:sp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3" r="18723"/>
          <a:stretch>
            <a:fillRect/>
          </a:stretch>
        </p:blipFill>
        <p:spPr bwMode="auto">
          <a:xfrm>
            <a:off x="3651250" y="968375"/>
            <a:ext cx="1841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 descr="46129_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08" r="282" b="11047"/>
          <a:stretch>
            <a:fillRect/>
          </a:stretch>
        </p:blipFill>
        <p:spPr bwMode="auto">
          <a:xfrm>
            <a:off x="920750" y="3600450"/>
            <a:ext cx="7300913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52463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Earth</a:t>
            </a:r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8750" y="749300"/>
            <a:ext cx="8828088" cy="3427413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452438" eaLnBrk="1" hangingPunct="1"/>
            <a:r>
              <a:rPr lang="en-US" altLang="en-US" b="0" smtClean="0"/>
              <a:t>“… then God formed the earthling from the dust of the ground, breathed into it the breath of life, and the earthling became a living being …”</a:t>
            </a:r>
          </a:p>
          <a:p>
            <a:pPr marL="0" indent="452438" algn="r" eaLnBrk="1" hangingPunct="1"/>
            <a:r>
              <a:rPr lang="en-US" altLang="en-US" sz="2400" b="0" smtClean="0"/>
              <a:t>Genesis 2:7 </a:t>
            </a:r>
            <a:r>
              <a:rPr lang="en-US" altLang="en-US" sz="3200" b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65163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Earth Mother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163" y="985838"/>
            <a:ext cx="8507412" cy="5456237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eaLnBrk="1" hangingPunct="1"/>
            <a:r>
              <a:rPr lang="en-US" altLang="en-US" sz="3200" b="0" smtClean="0"/>
              <a:t>“The Earth is at the same time mother,</a:t>
            </a:r>
          </a:p>
          <a:p>
            <a:pPr marL="0" indent="0" eaLnBrk="1" hangingPunct="1"/>
            <a:r>
              <a:rPr lang="en-US" altLang="en-US" sz="3200" b="0" smtClean="0"/>
              <a:t>she is mother of all that is natural,</a:t>
            </a:r>
          </a:p>
          <a:p>
            <a:pPr marL="0" indent="0" eaLnBrk="1" hangingPunct="1"/>
            <a:r>
              <a:rPr lang="en-US" altLang="en-US" sz="3200" b="0" smtClean="0"/>
              <a:t>mother of all that is human.</a:t>
            </a:r>
          </a:p>
          <a:p>
            <a:pPr marL="0" indent="0" eaLnBrk="1" hangingPunct="1"/>
            <a:r>
              <a:rPr lang="en-US" altLang="en-US" sz="3200" b="0" smtClean="0"/>
              <a:t>She is the mother of all,</a:t>
            </a:r>
          </a:p>
          <a:p>
            <a:pPr marL="0" indent="0" eaLnBrk="1" hangingPunct="1"/>
            <a:r>
              <a:rPr lang="en-US" altLang="en-US" sz="3200" b="0" smtClean="0"/>
              <a:t>For contained in her </a:t>
            </a:r>
          </a:p>
          <a:p>
            <a:pPr marL="0" indent="0" eaLnBrk="1" hangingPunct="1"/>
            <a:r>
              <a:rPr lang="en-US" altLang="en-US" sz="3200" b="0" smtClean="0"/>
              <a:t>are the seeds of all.</a:t>
            </a:r>
          </a:p>
        </p:txBody>
      </p:sp>
      <p:pic>
        <p:nvPicPr>
          <p:cNvPr id="3584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1" r="15607"/>
          <a:stretch>
            <a:fillRect/>
          </a:stretch>
        </p:blipFill>
        <p:spPr bwMode="auto">
          <a:xfrm>
            <a:off x="4943475" y="3500438"/>
            <a:ext cx="3186113" cy="284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3250" y="931863"/>
            <a:ext cx="7772400" cy="2670175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eaLnBrk="1" hangingPunct="1"/>
            <a:r>
              <a:rPr lang="en-US" altLang="en-US" b="0" smtClean="0">
                <a:solidFill>
                  <a:schemeClr val="tx2"/>
                </a:solidFill>
              </a:rPr>
              <a:t>“It is in so many ways fruitful.</a:t>
            </a:r>
          </a:p>
          <a:p>
            <a:pPr marL="0" indent="0" eaLnBrk="1" hangingPunct="1"/>
            <a:r>
              <a:rPr lang="en-US" altLang="en-US" b="0" smtClean="0">
                <a:solidFill>
                  <a:schemeClr val="tx2"/>
                </a:solidFill>
              </a:rPr>
              <a:t>All creation comes from it.</a:t>
            </a:r>
          </a:p>
          <a:p>
            <a:pPr marL="0" indent="0" eaLnBrk="1" hangingPunct="1"/>
            <a:r>
              <a:rPr lang="en-US" altLang="en-US" b="0" smtClean="0">
                <a:solidFill>
                  <a:schemeClr val="tx2"/>
                </a:solidFill>
              </a:rPr>
              <a:t>Yet it forms not only the basic</a:t>
            </a:r>
          </a:p>
          <a:p>
            <a:pPr marL="0" indent="0" eaLnBrk="1" hangingPunct="1"/>
            <a:r>
              <a:rPr lang="en-US" altLang="en-US" b="0" smtClean="0">
                <a:solidFill>
                  <a:schemeClr val="tx2"/>
                </a:solidFill>
              </a:rPr>
              <a:t>raw material for humankind,</a:t>
            </a: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666750" y="4722813"/>
            <a:ext cx="7772400" cy="1781175"/>
          </a:xfrm>
          <a:prstGeom prst="rect">
            <a:avLst/>
          </a:prstGeom>
          <a:noFill/>
          <a:ln>
            <a:noFill/>
          </a:ln>
          <a:effectLst>
            <a:outerShdw dist="38100" dir="81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en-US" b="0" dirty="0">
                <a:solidFill>
                  <a:schemeClr val="bg1"/>
                </a:solidFill>
              </a:rPr>
              <a:t>but also the substance of the incarnation of God’s son.”</a:t>
            </a:r>
          </a:p>
          <a:p>
            <a:pPr algn="r" eaLnBrk="1" hangingPunct="1"/>
            <a:r>
              <a:rPr lang="en-US" altLang="en-US" sz="2800" b="0" dirty="0">
                <a:solidFill>
                  <a:schemeClr val="bg1"/>
                </a:solidFill>
              </a:rPr>
              <a:t>Hildegard of </a:t>
            </a:r>
            <a:r>
              <a:rPr lang="en-US" altLang="en-US" sz="2800" b="0" dirty="0" err="1">
                <a:solidFill>
                  <a:schemeClr val="bg1"/>
                </a:solidFill>
              </a:rPr>
              <a:t>Bingen</a:t>
            </a:r>
            <a:endParaRPr lang="en-US" altLang="en-US" sz="2800" b="0" dirty="0">
              <a:solidFill>
                <a:schemeClr val="bg1"/>
              </a:solidFill>
            </a:endParaRPr>
          </a:p>
        </p:txBody>
      </p:sp>
      <p:sp>
        <p:nvSpPr>
          <p:cNvPr id="3686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47700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2"/>
                </a:solidFill>
              </a:rPr>
              <a:t>Earth Mother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8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Wisdom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7363" y="981075"/>
            <a:ext cx="8169275" cy="5500688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eaLnBrk="1" hangingPunct="1"/>
            <a:r>
              <a:rPr lang="en-US" altLang="en-US" b="0" smtClean="0"/>
              <a:t>“When God established the heavens       			I was there,</a:t>
            </a:r>
          </a:p>
          <a:p>
            <a:pPr marL="0" indent="0" eaLnBrk="1" hangingPunct="1"/>
            <a:r>
              <a:rPr lang="en-US" altLang="en-US" b="0" smtClean="0"/>
              <a:t>when God drew a circle </a:t>
            </a:r>
          </a:p>
          <a:p>
            <a:pPr marL="0" indent="0" eaLnBrk="1" hangingPunct="1"/>
            <a:r>
              <a:rPr lang="en-US" altLang="en-US" b="0" smtClean="0"/>
              <a:t>		on the face of the deep,</a:t>
            </a:r>
          </a:p>
          <a:p>
            <a:pPr marL="0" indent="0" eaLnBrk="1" hangingPunct="1"/>
            <a:r>
              <a:rPr lang="en-US" altLang="en-US" b="0" smtClean="0"/>
              <a:t>when God made firm the skies above,</a:t>
            </a:r>
          </a:p>
          <a:p>
            <a:pPr marL="0" indent="0" eaLnBrk="1" hangingPunct="1"/>
            <a:r>
              <a:rPr lang="en-US" altLang="en-US" b="0" smtClean="0"/>
              <a:t>when God established </a:t>
            </a:r>
          </a:p>
          <a:p>
            <a:pPr marL="0" indent="0" eaLnBrk="1" hangingPunct="1"/>
            <a:r>
              <a:rPr lang="en-US" altLang="en-US" b="0" smtClean="0"/>
              <a:t>		the fountains of the deep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Wisdom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8038" y="884238"/>
            <a:ext cx="7527925" cy="5500687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eaLnBrk="1" hangingPunct="1">
              <a:lnSpc>
                <a:spcPct val="90000"/>
              </a:lnSpc>
            </a:pPr>
            <a:r>
              <a:rPr lang="en-US" altLang="en-US" b="0" dirty="0" smtClean="0"/>
              <a:t>when </a:t>
            </a:r>
            <a:r>
              <a:rPr lang="en-US" altLang="en-US" b="0" dirty="0" smtClean="0"/>
              <a:t>God marked out </a:t>
            </a:r>
          </a:p>
          <a:p>
            <a:pPr marL="0" indent="0" eaLnBrk="1" hangingPunct="1">
              <a:lnSpc>
                <a:spcPct val="90000"/>
              </a:lnSpc>
            </a:pPr>
            <a:r>
              <a:rPr lang="en-US" altLang="en-US" b="0" dirty="0" smtClean="0"/>
              <a:t>	the foundations of the Earth,</a:t>
            </a:r>
          </a:p>
          <a:p>
            <a:pPr marL="0" indent="0" eaLnBrk="1" hangingPunct="1">
              <a:lnSpc>
                <a:spcPct val="90000"/>
              </a:lnSpc>
            </a:pPr>
            <a:r>
              <a:rPr lang="en-US" altLang="en-US" b="0" dirty="0" smtClean="0"/>
              <a:t>then I was beside God, </a:t>
            </a:r>
          </a:p>
          <a:p>
            <a:pPr marL="0" indent="0" eaLnBrk="1" hangingPunct="1">
              <a:lnSpc>
                <a:spcPct val="90000"/>
              </a:lnSpc>
            </a:pPr>
            <a:r>
              <a:rPr lang="en-US" altLang="en-US" b="0" dirty="0" smtClean="0"/>
              <a:t>		like a master worker,</a:t>
            </a:r>
          </a:p>
          <a:p>
            <a:pPr marL="0" indent="0" eaLnBrk="1" hangingPunct="1">
              <a:lnSpc>
                <a:spcPct val="90000"/>
              </a:lnSpc>
            </a:pPr>
            <a:r>
              <a:rPr lang="en-US" altLang="en-US" b="0" dirty="0" smtClean="0"/>
              <a:t>and I was daily God’s delight,</a:t>
            </a:r>
          </a:p>
          <a:p>
            <a:pPr marL="0" indent="0" eaLnBrk="1" hangingPunct="1">
              <a:lnSpc>
                <a:spcPct val="90000"/>
              </a:lnSpc>
            </a:pPr>
            <a:r>
              <a:rPr lang="en-US" altLang="en-US" b="0" dirty="0" smtClean="0"/>
              <a:t>rejoicing with God always,</a:t>
            </a:r>
          </a:p>
          <a:p>
            <a:pPr marL="0" indent="0" eaLnBrk="1" hangingPunct="1">
              <a:lnSpc>
                <a:spcPct val="90000"/>
              </a:lnSpc>
            </a:pPr>
            <a:r>
              <a:rPr lang="en-US" altLang="en-US" b="0" dirty="0" smtClean="0"/>
              <a:t>rejoicing in God’s inhabited world</a:t>
            </a:r>
          </a:p>
          <a:p>
            <a:pPr marL="0" indent="0" eaLnBrk="1" hangingPunct="1">
              <a:lnSpc>
                <a:spcPct val="90000"/>
              </a:lnSpc>
            </a:pPr>
            <a:r>
              <a:rPr lang="en-US" altLang="en-US" b="0" dirty="0" smtClean="0"/>
              <a:t>and delighting in the human </a:t>
            </a:r>
            <a:r>
              <a:rPr lang="en-US" altLang="en-US" b="0" dirty="0" smtClean="0"/>
              <a:t>race”</a:t>
            </a:r>
            <a:endParaRPr lang="en-US" altLang="en-US" b="0" dirty="0" smtClean="0"/>
          </a:p>
          <a:p>
            <a:pPr marL="0" indent="0" algn="r" eaLnBrk="1" hangingPunct="1">
              <a:lnSpc>
                <a:spcPct val="90000"/>
              </a:lnSpc>
            </a:pPr>
            <a:r>
              <a:rPr lang="en-US" altLang="en-US" b="0" dirty="0" smtClean="0"/>
              <a:t>(Proverbs 8:22-31)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The Substance of Yourself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81075"/>
            <a:ext cx="9144000" cy="5500688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eaLnBrk="1" hangingPunct="1"/>
            <a:r>
              <a:rPr lang="en-US" altLang="en-US" b="0" dirty="0" smtClean="0"/>
              <a:t>Today, try to</a:t>
            </a:r>
          </a:p>
          <a:p>
            <a:pPr marL="465138" lvl="1" indent="-241300" eaLnBrk="1" hangingPunct="1"/>
            <a:r>
              <a:rPr lang="en-US" altLang="en-US" b="0" dirty="0" smtClean="0"/>
              <a:t> Feel </a:t>
            </a:r>
            <a:r>
              <a:rPr lang="en-US" altLang="en-US" b="0" dirty="0" smtClean="0"/>
              <a:t>&amp; </a:t>
            </a:r>
            <a:r>
              <a:rPr lang="en-US" altLang="en-US" b="0" dirty="0" smtClean="0"/>
              <a:t>Rejoice </a:t>
            </a:r>
            <a:r>
              <a:rPr lang="en-US" altLang="en-US" b="0" dirty="0" smtClean="0"/>
              <a:t>in your physical substance</a:t>
            </a:r>
          </a:p>
          <a:p>
            <a:pPr marL="914400" lvl="2" indent="-223838" eaLnBrk="1" hangingPunct="1">
              <a:spcBef>
                <a:spcPts val="0"/>
              </a:spcBef>
            </a:pPr>
            <a:r>
              <a:rPr lang="en-US" altLang="en-US" b="0" dirty="0" smtClean="0"/>
              <a:t> the actual atoms forged in stars, </a:t>
            </a:r>
          </a:p>
          <a:p>
            <a:pPr marL="914400" lvl="2" indent="-223838" eaLnBrk="1" hangingPunct="1">
              <a:spcBef>
                <a:spcPts val="0"/>
              </a:spcBef>
              <a:buFont typeface="Webdings" pitchFamily="18" charset="2"/>
              <a:buNone/>
            </a:pPr>
            <a:r>
              <a:rPr lang="en-US" altLang="en-US" b="0" dirty="0" smtClean="0"/>
              <a:t> 		incorporated into planet Earth.</a:t>
            </a:r>
          </a:p>
          <a:p>
            <a:pPr marL="914400" lvl="2" indent="-223838" eaLnBrk="1" hangingPunct="1">
              <a:spcBef>
                <a:spcPts val="0"/>
              </a:spcBef>
              <a:buFont typeface="Webdings" pitchFamily="18" charset="2"/>
              <a:buNone/>
            </a:pPr>
            <a:r>
              <a:rPr lang="en-US" altLang="en-US" b="0" dirty="0" smtClean="0"/>
              <a:t>		A cosmic wind moving through you,             	rocks, plants, and all other beings                     	(you are renewed every 7 years!)</a:t>
            </a:r>
          </a:p>
          <a:p>
            <a:pPr marL="914400" lvl="2" indent="-223838" eaLnBrk="1" hangingPunct="1"/>
            <a:r>
              <a:rPr lang="en-US" altLang="en-US" b="0" dirty="0" smtClean="0"/>
              <a:t> how is the matter, itself, inspirited?</a:t>
            </a:r>
          </a:p>
          <a:p>
            <a:pPr marL="914400" lvl="2" indent="-223838" eaLnBrk="1" hangingPunct="1"/>
            <a:r>
              <a:rPr lang="en-US" altLang="en-US" b="0" dirty="0" smtClean="0"/>
              <a:t> find a rock to hold </a:t>
            </a:r>
            <a:r>
              <a:rPr lang="en-US" altLang="en-US" b="0" dirty="0" smtClean="0"/>
              <a:t>&amp; keep in your pocket</a:t>
            </a:r>
            <a:endParaRPr lang="en-US" altLang="en-US" b="0" dirty="0" smtClean="0"/>
          </a:p>
          <a:p>
            <a:pPr marL="465138" lvl="1" indent="-241300" eaLnBrk="1" hangingPunct="1"/>
            <a:r>
              <a:rPr lang="en-US" altLang="en-US" b="0" dirty="0" smtClean="0"/>
              <a:t> Seek God in the substance of </a:t>
            </a:r>
            <a:r>
              <a:rPr lang="en-US" altLang="en-US" b="0" dirty="0" smtClean="0"/>
              <a:t>yourself </a:t>
            </a:r>
            <a:endParaRPr lang="en-US" altLang="en-US" b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…And Morning Followed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3863" y="1343025"/>
            <a:ext cx="8291512" cy="5319713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algn="ctr" eaLnBrk="1" hangingPunct="1">
              <a:tabLst>
                <a:tab pos="463550" algn="l"/>
              </a:tabLst>
            </a:pPr>
            <a:r>
              <a:rPr lang="en-US" altLang="en-US" smtClean="0"/>
              <a:t>“Then light dawned anew with                   the formation of the first stars.</a:t>
            </a:r>
          </a:p>
          <a:p>
            <a:pPr marL="0" indent="0" algn="ctr" eaLnBrk="1" hangingPunct="1">
              <a:tabLst>
                <a:tab pos="463550" algn="l"/>
              </a:tabLst>
            </a:pPr>
            <a:r>
              <a:rPr lang="en-US" altLang="en-US" smtClean="0"/>
              <a:t>Each star is a nuclear furnace               where matter is coaxed into releasing a little of the energy it inherited from the              primordial fireball.”</a:t>
            </a:r>
          </a:p>
          <a:p>
            <a:pPr marL="0" indent="0" algn="r" eaLnBrk="1" hangingPunct="1">
              <a:tabLst>
                <a:tab pos="463550" algn="l"/>
              </a:tabLst>
            </a:pPr>
            <a:r>
              <a:rPr lang="en-US" altLang="en-US" sz="2800" smtClean="0"/>
              <a:t>Timothy Ferris</a:t>
            </a:r>
          </a:p>
          <a:p>
            <a:pPr marL="0" indent="0" algn="r" eaLnBrk="1" hangingPunct="1">
              <a:tabLst>
                <a:tab pos="463550" algn="l"/>
              </a:tabLst>
            </a:pPr>
            <a:r>
              <a:rPr lang="en-US" altLang="en-US" sz="2800" smtClean="0"/>
              <a:t>The Creation of the Universe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28675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Starbirth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3900" y="1177925"/>
            <a:ext cx="7696200" cy="2297113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algn="ctr" eaLnBrk="1" hangingPunct="1"/>
            <a:r>
              <a:rPr lang="en-US" altLang="en-US" smtClean="0"/>
              <a:t>Interstellar clouds collapse under gravity and fragment into a cluster of denser clouds that continue collapsing.</a:t>
            </a:r>
          </a:p>
        </p:txBody>
      </p:sp>
      <p:pic>
        <p:nvPicPr>
          <p:cNvPr id="6148" name="Picture 5" descr="AACHDBV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" t="4424" r="2455" b="3160"/>
          <a:stretch>
            <a:fillRect/>
          </a:stretch>
        </p:blipFill>
        <p:spPr bwMode="auto">
          <a:xfrm>
            <a:off x="695325" y="3614738"/>
            <a:ext cx="7751763" cy="261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Starbirth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39888"/>
            <a:ext cx="2967038" cy="4068762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algn="ctr" eaLnBrk="1" hangingPunct="1"/>
            <a:r>
              <a:rPr lang="en-US" altLang="en-US" b="0" smtClean="0"/>
              <a:t>Interstellar cloud fragments collapse under gravity to form stars.</a:t>
            </a:r>
          </a:p>
        </p:txBody>
      </p:sp>
      <p:pic>
        <p:nvPicPr>
          <p:cNvPr id="7172" name="Picture 4" descr="AACHDBX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0" r="3516"/>
          <a:stretch>
            <a:fillRect/>
          </a:stretch>
        </p:blipFill>
        <p:spPr bwMode="auto">
          <a:xfrm>
            <a:off x="3048000" y="1485900"/>
            <a:ext cx="5881688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9" descr="orion_spinelli_fu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8398">
            <a:off x="179388" y="303213"/>
            <a:ext cx="5102225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algn="r" eaLnBrk="1" hangingPunct="1"/>
            <a:r>
              <a:rPr lang="en-US" altLang="en-US" smtClean="0"/>
              <a:t>Starbirth Regions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924425" y="725488"/>
            <a:ext cx="3886200" cy="730250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algn="ctr" eaLnBrk="1" hangingPunct="1"/>
            <a:r>
              <a:rPr lang="en-US" altLang="en-US" smtClean="0"/>
              <a:t>Orion Nebula</a:t>
            </a:r>
          </a:p>
        </p:txBody>
      </p:sp>
      <p:pic>
        <p:nvPicPr>
          <p:cNvPr id="16395" name="Picture 11" descr="orione_mallart_c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"/>
          <a:stretch>
            <a:fillRect/>
          </a:stretch>
        </p:blipFill>
        <p:spPr bwMode="auto">
          <a:xfrm>
            <a:off x="5537200" y="1376363"/>
            <a:ext cx="3367088" cy="514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8" name="Rectangle 14"/>
          <p:cNvSpPr>
            <a:spLocks noChangeArrowheads="1"/>
          </p:cNvSpPr>
          <p:nvPr/>
        </p:nvSpPr>
        <p:spPr bwMode="auto">
          <a:xfrm>
            <a:off x="5530850" y="1382713"/>
            <a:ext cx="3362325" cy="5129212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2400" b="0">
              <a:solidFill>
                <a:schemeClr val="tx1"/>
              </a:solidFill>
            </a:endParaRPr>
          </a:p>
        </p:txBody>
      </p:sp>
      <p:sp>
        <p:nvSpPr>
          <p:cNvPr id="16399" name="Rectangle 15"/>
          <p:cNvSpPr>
            <a:spLocks noChangeAspect="1" noChangeArrowheads="1"/>
          </p:cNvSpPr>
          <p:nvPr/>
        </p:nvSpPr>
        <p:spPr bwMode="auto">
          <a:xfrm>
            <a:off x="2279650" y="1971675"/>
            <a:ext cx="504825" cy="769938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2400" b="0">
              <a:solidFill>
                <a:schemeClr val="tx1"/>
              </a:solidFill>
            </a:endParaRPr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 flipV="1">
            <a:off x="2278063" y="1381125"/>
            <a:ext cx="3260725" cy="5842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2" name="Line 18"/>
          <p:cNvSpPr>
            <a:spLocks noChangeShapeType="1"/>
          </p:cNvSpPr>
          <p:nvPr/>
        </p:nvSpPr>
        <p:spPr bwMode="auto">
          <a:xfrm>
            <a:off x="2278063" y="2736850"/>
            <a:ext cx="3257550" cy="3770313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407" name="Picture 23" descr="orineb2_gendler_fu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1593850"/>
            <a:ext cx="4357688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3" name="Rectangle 19"/>
          <p:cNvSpPr>
            <a:spLocks noChangeArrowheads="1"/>
          </p:cNvSpPr>
          <p:nvPr/>
        </p:nvSpPr>
        <p:spPr bwMode="auto">
          <a:xfrm>
            <a:off x="385763" y="1600200"/>
            <a:ext cx="4349750" cy="503555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2400" b="0">
              <a:solidFill>
                <a:schemeClr val="tx1"/>
              </a:solidFill>
            </a:endParaRPr>
          </a:p>
        </p:txBody>
      </p:sp>
      <p:sp>
        <p:nvSpPr>
          <p:cNvPr id="16405" name="Line 21"/>
          <p:cNvSpPr>
            <a:spLocks noChangeShapeType="1"/>
          </p:cNvSpPr>
          <p:nvPr/>
        </p:nvSpPr>
        <p:spPr bwMode="auto">
          <a:xfrm>
            <a:off x="4730750" y="1600200"/>
            <a:ext cx="3459163" cy="3186113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6" name="Line 22"/>
          <p:cNvSpPr>
            <a:spLocks noChangeShapeType="1"/>
          </p:cNvSpPr>
          <p:nvPr/>
        </p:nvSpPr>
        <p:spPr bwMode="auto">
          <a:xfrm flipV="1">
            <a:off x="4730750" y="6321425"/>
            <a:ext cx="3455988" cy="309563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8" name="Rectangle 24"/>
          <p:cNvSpPr>
            <a:spLocks noChangeAspect="1" noChangeArrowheads="1"/>
          </p:cNvSpPr>
          <p:nvPr/>
        </p:nvSpPr>
        <p:spPr bwMode="auto">
          <a:xfrm>
            <a:off x="6862763" y="4783138"/>
            <a:ext cx="1330325" cy="1539875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2400" b="0">
              <a:solidFill>
                <a:schemeClr val="tx1"/>
              </a:solidFill>
            </a:endParaRPr>
          </a:p>
        </p:txBody>
      </p:sp>
      <p:pic>
        <p:nvPicPr>
          <p:cNvPr id="16409" name="Picture 25" descr="orion2_vlt_bi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62"/>
          <a:stretch>
            <a:fillRect/>
          </a:stretch>
        </p:blipFill>
        <p:spPr bwMode="auto">
          <a:xfrm>
            <a:off x="5113338" y="2128838"/>
            <a:ext cx="4030662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10" name="Rectangle 26"/>
          <p:cNvSpPr>
            <a:spLocks noChangeArrowheads="1"/>
          </p:cNvSpPr>
          <p:nvPr/>
        </p:nvSpPr>
        <p:spPr bwMode="auto">
          <a:xfrm>
            <a:off x="5116513" y="2122488"/>
            <a:ext cx="4027487" cy="4046537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2400" b="0">
              <a:solidFill>
                <a:schemeClr val="tx1"/>
              </a:solidFill>
            </a:endParaRPr>
          </a:p>
        </p:txBody>
      </p:sp>
      <p:sp>
        <p:nvSpPr>
          <p:cNvPr id="16411" name="Rectangle 27"/>
          <p:cNvSpPr>
            <a:spLocks noChangeAspect="1" noChangeArrowheads="1"/>
          </p:cNvSpPr>
          <p:nvPr/>
        </p:nvSpPr>
        <p:spPr bwMode="auto">
          <a:xfrm>
            <a:off x="2111375" y="4113213"/>
            <a:ext cx="328613" cy="333375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2400" b="0">
              <a:solidFill>
                <a:schemeClr val="tx1"/>
              </a:solidFill>
            </a:endParaRPr>
          </a:p>
        </p:txBody>
      </p:sp>
      <p:sp>
        <p:nvSpPr>
          <p:cNvPr id="16412" name="Line 28"/>
          <p:cNvSpPr>
            <a:spLocks noChangeShapeType="1"/>
          </p:cNvSpPr>
          <p:nvPr/>
        </p:nvSpPr>
        <p:spPr bwMode="auto">
          <a:xfrm flipV="1">
            <a:off x="2108200" y="2124075"/>
            <a:ext cx="3011488" cy="1992313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13" name="Line 29"/>
          <p:cNvSpPr>
            <a:spLocks noChangeShapeType="1"/>
          </p:cNvSpPr>
          <p:nvPr/>
        </p:nvSpPr>
        <p:spPr bwMode="auto">
          <a:xfrm>
            <a:off x="2108200" y="4443413"/>
            <a:ext cx="3009900" cy="1730375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414" name="Picture 30" descr="orionprop_hst_cro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51655">
            <a:off x="504825" y="1508125"/>
            <a:ext cx="5932488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16" name="Rectangle 32"/>
          <p:cNvSpPr>
            <a:spLocks noChangeArrowheads="1"/>
          </p:cNvSpPr>
          <p:nvPr/>
        </p:nvSpPr>
        <p:spPr bwMode="auto">
          <a:xfrm rot="-2858637">
            <a:off x="1495425" y="514351"/>
            <a:ext cx="3932237" cy="5935662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2400" b="0">
              <a:solidFill>
                <a:schemeClr val="tx1"/>
              </a:solidFill>
            </a:endParaRPr>
          </a:p>
        </p:txBody>
      </p:sp>
      <p:sp>
        <p:nvSpPr>
          <p:cNvPr id="16417" name="Rectangle 33"/>
          <p:cNvSpPr>
            <a:spLocks noChangeAspect="1" noChangeArrowheads="1"/>
          </p:cNvSpPr>
          <p:nvPr/>
        </p:nvSpPr>
        <p:spPr bwMode="auto">
          <a:xfrm rot="-2835655">
            <a:off x="6940550" y="3938588"/>
            <a:ext cx="769937" cy="1157288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2400" b="0">
              <a:solidFill>
                <a:schemeClr val="tx1"/>
              </a:solidFill>
            </a:endParaRPr>
          </a:p>
        </p:txBody>
      </p:sp>
      <p:sp>
        <p:nvSpPr>
          <p:cNvPr id="16418" name="Line 34"/>
          <p:cNvSpPr>
            <a:spLocks noChangeShapeType="1"/>
          </p:cNvSpPr>
          <p:nvPr/>
        </p:nvSpPr>
        <p:spPr bwMode="auto">
          <a:xfrm flipH="1">
            <a:off x="4324350" y="5191125"/>
            <a:ext cx="3160713" cy="1736725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19" name="Line 35"/>
          <p:cNvSpPr>
            <a:spLocks noChangeShapeType="1"/>
          </p:cNvSpPr>
          <p:nvPr/>
        </p:nvSpPr>
        <p:spPr bwMode="auto">
          <a:xfrm flipH="1" flipV="1">
            <a:off x="2606675" y="38100"/>
            <a:ext cx="4548188" cy="3802063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801688" y="1235075"/>
            <a:ext cx="4475162" cy="1957388"/>
            <a:chOff x="505" y="778"/>
            <a:chExt cx="2819" cy="1233"/>
          </a:xfrm>
        </p:grpSpPr>
        <p:sp>
          <p:nvSpPr>
            <p:cNvPr id="8223" name="Text Box 36"/>
            <p:cNvSpPr txBox="1">
              <a:spLocks noChangeArrowheads="1"/>
            </p:cNvSpPr>
            <p:nvPr/>
          </p:nvSpPr>
          <p:spPr bwMode="auto">
            <a:xfrm>
              <a:off x="1495" y="1263"/>
              <a:ext cx="1829" cy="748"/>
            </a:xfrm>
            <a:prstGeom prst="rect">
              <a:avLst/>
            </a:prstGeom>
            <a:noFill/>
            <a:ln>
              <a:noFill/>
            </a:ln>
            <a:effectLst>
              <a:outerShdw dist="38100" dir="81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3600" b="1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¶"/>
                <a:defRPr sz="3200" b="1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 b="1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0">
                  <a:solidFill>
                    <a:schemeClr val="tx2"/>
                  </a:solidFill>
                </a:rPr>
                <a:t>Hot, giant stars illuminate nebula … lots of UV!</a:t>
              </a:r>
            </a:p>
          </p:txBody>
        </p:sp>
        <p:sp>
          <p:nvSpPr>
            <p:cNvPr id="8224" name="Oval 37"/>
            <p:cNvSpPr>
              <a:spLocks noChangeArrowheads="1"/>
            </p:cNvSpPr>
            <p:nvPr/>
          </p:nvSpPr>
          <p:spPr bwMode="auto">
            <a:xfrm>
              <a:off x="505" y="778"/>
              <a:ext cx="1243" cy="788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3600" b="1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¶"/>
                <a:defRPr sz="3200" b="1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 b="1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en-US" altLang="en-US" sz="2400" b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43"/>
          <p:cNvGrpSpPr>
            <a:grpSpLocks/>
          </p:cNvGrpSpPr>
          <p:nvPr/>
        </p:nvGrpSpPr>
        <p:grpSpPr bwMode="auto">
          <a:xfrm>
            <a:off x="536575" y="852488"/>
            <a:ext cx="5529263" cy="4594225"/>
            <a:chOff x="338" y="537"/>
            <a:chExt cx="3483" cy="2894"/>
          </a:xfrm>
        </p:grpSpPr>
        <p:sp>
          <p:nvSpPr>
            <p:cNvPr id="8219" name="Oval 38"/>
            <p:cNvSpPr>
              <a:spLocks noChangeArrowheads="1"/>
            </p:cNvSpPr>
            <p:nvPr/>
          </p:nvSpPr>
          <p:spPr bwMode="auto">
            <a:xfrm>
              <a:off x="3360" y="3139"/>
              <a:ext cx="461" cy="292"/>
            </a:xfrm>
            <a:prstGeom prst="ellips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3600" b="1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¶"/>
                <a:defRPr sz="3200" b="1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 b="1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en-US" altLang="en-US" sz="2400" b="0">
                <a:solidFill>
                  <a:schemeClr val="tx1"/>
                </a:solidFill>
              </a:endParaRPr>
            </a:p>
          </p:txBody>
        </p:sp>
        <p:sp>
          <p:nvSpPr>
            <p:cNvPr id="8220" name="Oval 39"/>
            <p:cNvSpPr>
              <a:spLocks noChangeArrowheads="1"/>
            </p:cNvSpPr>
            <p:nvPr/>
          </p:nvSpPr>
          <p:spPr bwMode="auto">
            <a:xfrm>
              <a:off x="1960" y="537"/>
              <a:ext cx="461" cy="292"/>
            </a:xfrm>
            <a:prstGeom prst="ellips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3600" b="1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¶"/>
                <a:defRPr sz="3200" b="1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 b="1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en-US" altLang="en-US" sz="2400" b="0">
                <a:solidFill>
                  <a:schemeClr val="tx1"/>
                </a:solidFill>
              </a:endParaRPr>
            </a:p>
          </p:txBody>
        </p:sp>
        <p:sp>
          <p:nvSpPr>
            <p:cNvPr id="8221" name="Oval 40"/>
            <p:cNvSpPr>
              <a:spLocks noChangeArrowheads="1"/>
            </p:cNvSpPr>
            <p:nvPr/>
          </p:nvSpPr>
          <p:spPr bwMode="auto">
            <a:xfrm>
              <a:off x="338" y="1866"/>
              <a:ext cx="461" cy="292"/>
            </a:xfrm>
            <a:prstGeom prst="ellips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3600" b="1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¶"/>
                <a:defRPr sz="3200" b="1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 b="1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en-US" altLang="en-US" sz="2400" b="0">
                <a:solidFill>
                  <a:schemeClr val="tx1"/>
                </a:solidFill>
              </a:endParaRPr>
            </a:p>
          </p:txBody>
        </p:sp>
        <p:sp>
          <p:nvSpPr>
            <p:cNvPr id="8222" name="Text Box 41"/>
            <p:cNvSpPr txBox="1">
              <a:spLocks noChangeArrowheads="1"/>
            </p:cNvSpPr>
            <p:nvPr/>
          </p:nvSpPr>
          <p:spPr bwMode="auto">
            <a:xfrm>
              <a:off x="1389" y="2400"/>
              <a:ext cx="1829" cy="978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660066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3600" b="1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¶"/>
                <a:defRPr sz="3200" b="1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 b="1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0">
                  <a:solidFill>
                    <a:srgbClr val="FF9900"/>
                  </a:solidFill>
                </a:rPr>
                <a:t>Thick, dusty disks protect forming stars &amp; planetary systems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16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6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6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6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6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6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6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6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6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6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6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/>
                                        <p:tgtEl>
                                          <p:spTgt spid="16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16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16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16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16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16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000"/>
                                        <p:tgtEl>
                                          <p:spTgt spid="164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000"/>
                                        <p:tgtEl>
                                          <p:spTgt spid="164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8" grpId="0" animBg="1"/>
      <p:bldP spid="16399" grpId="0" animBg="1"/>
      <p:bldP spid="16391" grpId="0" animBg="1"/>
      <p:bldP spid="16391" grpId="1" animBg="1"/>
      <p:bldP spid="16402" grpId="0" animBg="1"/>
      <p:bldP spid="16402" grpId="1" animBg="1"/>
      <p:bldP spid="16403" grpId="0" animBg="1"/>
      <p:bldP spid="16405" grpId="0" animBg="1"/>
      <p:bldP spid="16405" grpId="1" animBg="1"/>
      <p:bldP spid="16406" grpId="0" animBg="1"/>
      <p:bldP spid="16406" grpId="1" animBg="1"/>
      <p:bldP spid="16408" grpId="0" animBg="1"/>
      <p:bldP spid="16410" grpId="0" animBg="1"/>
      <p:bldP spid="16411" grpId="0" animBg="1"/>
      <p:bldP spid="16412" grpId="0" animBg="1"/>
      <p:bldP spid="16412" grpId="1" animBg="1"/>
      <p:bldP spid="16413" grpId="0" animBg="1"/>
      <p:bldP spid="16413" grpId="1" animBg="1"/>
      <p:bldP spid="16416" grpId="0" animBg="1"/>
      <p:bldP spid="16417" grpId="0" animBg="1"/>
      <p:bldP spid="16418" grpId="0" animBg="1"/>
      <p:bldP spid="16418" grpId="1" animBg="1"/>
      <p:bldP spid="16419" grpId="0" animBg="1"/>
      <p:bldP spid="164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0275" y="-787400"/>
            <a:ext cx="15073313" cy="868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7100" y="-785813"/>
            <a:ext cx="15070138" cy="868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133725" y="4541838"/>
            <a:ext cx="1154113" cy="723900"/>
            <a:chOff x="3133725" y="4541838"/>
            <a:chExt cx="1154113" cy="723900"/>
          </a:xfrm>
        </p:grpSpPr>
        <p:sp>
          <p:nvSpPr>
            <p:cNvPr id="11268" name="Line 4"/>
            <p:cNvSpPr>
              <a:spLocks noChangeShapeType="1"/>
            </p:cNvSpPr>
            <p:nvPr/>
          </p:nvSpPr>
          <p:spPr bwMode="auto">
            <a:xfrm>
              <a:off x="3282950" y="5053013"/>
              <a:ext cx="701675" cy="21272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69" name="Line 5"/>
            <p:cNvSpPr>
              <a:spLocks noChangeShapeType="1"/>
            </p:cNvSpPr>
            <p:nvPr/>
          </p:nvSpPr>
          <p:spPr bwMode="auto">
            <a:xfrm flipH="1" flipV="1">
              <a:off x="3133725" y="4889500"/>
              <a:ext cx="77788" cy="11112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0" name="Line 6"/>
            <p:cNvSpPr>
              <a:spLocks noChangeShapeType="1"/>
            </p:cNvSpPr>
            <p:nvPr/>
          </p:nvSpPr>
          <p:spPr bwMode="auto">
            <a:xfrm>
              <a:off x="3367088" y="4695825"/>
              <a:ext cx="107950" cy="11113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1" name="Line 7"/>
            <p:cNvSpPr>
              <a:spLocks noChangeShapeType="1"/>
            </p:cNvSpPr>
            <p:nvPr/>
          </p:nvSpPr>
          <p:spPr bwMode="auto">
            <a:xfrm flipV="1">
              <a:off x="3148013" y="4719638"/>
              <a:ext cx="131762" cy="11112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2" name="Line 8"/>
            <p:cNvSpPr>
              <a:spLocks noChangeShapeType="1"/>
            </p:cNvSpPr>
            <p:nvPr/>
          </p:nvSpPr>
          <p:spPr bwMode="auto">
            <a:xfrm flipV="1">
              <a:off x="3281363" y="4745038"/>
              <a:ext cx="204787" cy="246062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3" name="Line 9"/>
            <p:cNvSpPr>
              <a:spLocks noChangeShapeType="1"/>
            </p:cNvSpPr>
            <p:nvPr/>
          </p:nvSpPr>
          <p:spPr bwMode="auto">
            <a:xfrm flipV="1">
              <a:off x="4024313" y="4926013"/>
              <a:ext cx="0" cy="30162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4" name="Line 10"/>
            <p:cNvSpPr>
              <a:spLocks noChangeShapeType="1"/>
            </p:cNvSpPr>
            <p:nvPr/>
          </p:nvSpPr>
          <p:spPr bwMode="auto">
            <a:xfrm flipV="1">
              <a:off x="4062413" y="4919663"/>
              <a:ext cx="225425" cy="32067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5" name="Line 11"/>
            <p:cNvSpPr>
              <a:spLocks noChangeShapeType="1"/>
            </p:cNvSpPr>
            <p:nvPr/>
          </p:nvSpPr>
          <p:spPr bwMode="auto">
            <a:xfrm flipH="1" flipV="1">
              <a:off x="3544888" y="4725988"/>
              <a:ext cx="441325" cy="138112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6" name="Line 12"/>
            <p:cNvSpPr>
              <a:spLocks noChangeShapeType="1"/>
            </p:cNvSpPr>
            <p:nvPr/>
          </p:nvSpPr>
          <p:spPr bwMode="auto">
            <a:xfrm flipV="1">
              <a:off x="3562350" y="4541838"/>
              <a:ext cx="230188" cy="13652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7" name="Line 13"/>
            <p:cNvSpPr>
              <a:spLocks noChangeShapeType="1"/>
            </p:cNvSpPr>
            <p:nvPr/>
          </p:nvSpPr>
          <p:spPr bwMode="auto">
            <a:xfrm flipH="1" flipV="1">
              <a:off x="3852863" y="4557713"/>
              <a:ext cx="144462" cy="271462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8" name="Line 14"/>
            <p:cNvSpPr>
              <a:spLocks noChangeShapeType="1"/>
            </p:cNvSpPr>
            <p:nvPr/>
          </p:nvSpPr>
          <p:spPr bwMode="auto">
            <a:xfrm>
              <a:off x="4065588" y="4878388"/>
              <a:ext cx="192087" cy="952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305" name="Text Box 47"/>
          <p:cNvSpPr txBox="1">
            <a:spLocks noChangeArrowheads="1"/>
          </p:cNvSpPr>
          <p:nvPr/>
        </p:nvSpPr>
        <p:spPr bwMode="auto">
          <a:xfrm>
            <a:off x="4852988" y="1933575"/>
            <a:ext cx="1395412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b="0" cap="small" dirty="0"/>
              <a:t>Ophiuchus</a:t>
            </a:r>
            <a:endParaRPr lang="en-US" altLang="en-US" sz="2400" b="0" cap="small" dirty="0"/>
          </a:p>
        </p:txBody>
      </p:sp>
      <p:sp>
        <p:nvSpPr>
          <p:cNvPr id="11306" name="Text Box 48"/>
          <p:cNvSpPr txBox="1">
            <a:spLocks noChangeArrowheads="1"/>
          </p:cNvSpPr>
          <p:nvPr/>
        </p:nvSpPr>
        <p:spPr bwMode="auto">
          <a:xfrm>
            <a:off x="2222500" y="1376363"/>
            <a:ext cx="101600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b="0" cap="small" dirty="0"/>
              <a:t>Aquila</a:t>
            </a:r>
            <a:endParaRPr lang="en-US" altLang="en-US" sz="2400" b="0" cap="small" dirty="0"/>
          </a:p>
        </p:txBody>
      </p:sp>
      <p:sp>
        <p:nvSpPr>
          <p:cNvPr id="11307" name="Text Box 49"/>
          <p:cNvSpPr txBox="1">
            <a:spLocks noChangeArrowheads="1"/>
          </p:cNvSpPr>
          <p:nvPr/>
        </p:nvSpPr>
        <p:spPr bwMode="auto">
          <a:xfrm>
            <a:off x="7364413" y="2843213"/>
            <a:ext cx="84137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 b="0" cap="small"/>
              <a:t>Libra</a:t>
            </a:r>
            <a:endParaRPr lang="en-US" altLang="en-US" sz="2400" b="0" cap="small"/>
          </a:p>
        </p:txBody>
      </p:sp>
      <p:sp>
        <p:nvSpPr>
          <p:cNvPr id="11308" name="Text Box 50"/>
          <p:cNvSpPr txBox="1">
            <a:spLocks noChangeArrowheads="1"/>
          </p:cNvSpPr>
          <p:nvPr/>
        </p:nvSpPr>
        <p:spPr bwMode="auto">
          <a:xfrm>
            <a:off x="1484313" y="4486275"/>
            <a:ext cx="1712912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b="0" cap="small" dirty="0"/>
              <a:t>Sagittarius (The Teapot)</a:t>
            </a:r>
            <a:endParaRPr lang="en-US" altLang="en-US" sz="2400" b="0" cap="small" dirty="0"/>
          </a:p>
        </p:txBody>
      </p:sp>
      <p:sp>
        <p:nvSpPr>
          <p:cNvPr id="11309" name="Text Box 51"/>
          <p:cNvSpPr txBox="1">
            <a:spLocks noChangeArrowheads="1"/>
          </p:cNvSpPr>
          <p:nvPr/>
        </p:nvSpPr>
        <p:spPr bwMode="auto">
          <a:xfrm>
            <a:off x="5665788" y="5067300"/>
            <a:ext cx="127952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b="0" cap="small" dirty="0"/>
              <a:t>Scorpius</a:t>
            </a:r>
            <a:endParaRPr lang="en-US" altLang="en-US" sz="2400" b="0" cap="small" dirty="0"/>
          </a:p>
        </p:txBody>
      </p:sp>
      <p:sp>
        <p:nvSpPr>
          <p:cNvPr id="11310" name="Text Box 52"/>
          <p:cNvSpPr txBox="1">
            <a:spLocks noChangeArrowheads="1"/>
          </p:cNvSpPr>
          <p:nvPr/>
        </p:nvSpPr>
        <p:spPr bwMode="auto">
          <a:xfrm>
            <a:off x="0" y="6559550"/>
            <a:ext cx="415607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200" b="0"/>
              <a:t>Atchison’s southern sky at 8:40 pm, August 19, 2017</a:t>
            </a:r>
            <a:endParaRPr lang="en-US" altLang="en-US" sz="1800" b="0"/>
          </a:p>
        </p:txBody>
      </p:sp>
      <p:sp>
        <p:nvSpPr>
          <p:cNvPr id="11311" name="Rectangle 5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85813"/>
          </a:xfrm>
        </p:spPr>
        <p:txBody>
          <a:bodyPr/>
          <a:lstStyle/>
          <a:p>
            <a:pPr eaLnBrk="1" hangingPunct="1"/>
            <a:r>
              <a:rPr lang="en-US" altLang="en-US" smtClean="0"/>
              <a:t>Starbirth In The Eagle Nebula</a:t>
            </a:r>
          </a:p>
        </p:txBody>
      </p:sp>
      <p:sp>
        <p:nvSpPr>
          <p:cNvPr id="11312" name="Text Box 55"/>
          <p:cNvSpPr txBox="1">
            <a:spLocks noChangeArrowheads="1"/>
          </p:cNvSpPr>
          <p:nvPr/>
        </p:nvSpPr>
        <p:spPr bwMode="auto">
          <a:xfrm>
            <a:off x="519113" y="1395413"/>
            <a:ext cx="930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0" dirty="0"/>
              <a:t>Altair</a:t>
            </a:r>
          </a:p>
        </p:txBody>
      </p:sp>
      <p:sp>
        <p:nvSpPr>
          <p:cNvPr id="11313" name="Text Box 56"/>
          <p:cNvSpPr txBox="1">
            <a:spLocks noChangeArrowheads="1"/>
          </p:cNvSpPr>
          <p:nvPr/>
        </p:nvSpPr>
        <p:spPr bwMode="auto">
          <a:xfrm>
            <a:off x="358775" y="1030288"/>
            <a:ext cx="1206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2000" b="0"/>
              <a:t>Tarazed</a:t>
            </a:r>
          </a:p>
        </p:txBody>
      </p:sp>
      <p:sp>
        <p:nvSpPr>
          <p:cNvPr id="11314" name="Text Box 57"/>
          <p:cNvSpPr txBox="1">
            <a:spLocks noChangeArrowheads="1"/>
          </p:cNvSpPr>
          <p:nvPr/>
        </p:nvSpPr>
        <p:spPr bwMode="auto">
          <a:xfrm>
            <a:off x="5000625" y="4221163"/>
            <a:ext cx="1189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2000" b="0" dirty="0"/>
              <a:t>Antares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741863" y="3983038"/>
            <a:ext cx="1995487" cy="1960562"/>
            <a:chOff x="4741863" y="3983038"/>
            <a:chExt cx="1995487" cy="1960562"/>
          </a:xfrm>
        </p:grpSpPr>
        <p:sp>
          <p:nvSpPr>
            <p:cNvPr id="11279" name="Line 15"/>
            <p:cNvSpPr>
              <a:spLocks noChangeShapeType="1"/>
            </p:cNvSpPr>
            <p:nvPr/>
          </p:nvSpPr>
          <p:spPr bwMode="auto">
            <a:xfrm flipV="1">
              <a:off x="6178550" y="4492625"/>
              <a:ext cx="79375" cy="2857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0" name="Line 16"/>
            <p:cNvSpPr>
              <a:spLocks noChangeShapeType="1"/>
            </p:cNvSpPr>
            <p:nvPr/>
          </p:nvSpPr>
          <p:spPr bwMode="auto">
            <a:xfrm flipV="1">
              <a:off x="5721350" y="4716463"/>
              <a:ext cx="249238" cy="41910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1" name="Line 17"/>
            <p:cNvSpPr>
              <a:spLocks noChangeShapeType="1"/>
            </p:cNvSpPr>
            <p:nvPr/>
          </p:nvSpPr>
          <p:spPr bwMode="auto">
            <a:xfrm flipV="1">
              <a:off x="5591175" y="5549900"/>
              <a:ext cx="44450" cy="280988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2" name="Line 18"/>
            <p:cNvSpPr>
              <a:spLocks noChangeShapeType="1"/>
            </p:cNvSpPr>
            <p:nvPr/>
          </p:nvSpPr>
          <p:spPr bwMode="auto">
            <a:xfrm flipV="1">
              <a:off x="4824413" y="5454650"/>
              <a:ext cx="84137" cy="103188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3" name="Line 19"/>
            <p:cNvSpPr>
              <a:spLocks noChangeShapeType="1"/>
            </p:cNvSpPr>
            <p:nvPr/>
          </p:nvSpPr>
          <p:spPr bwMode="auto">
            <a:xfrm flipV="1">
              <a:off x="4819650" y="5459413"/>
              <a:ext cx="147638" cy="10160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4" name="Line 20"/>
            <p:cNvSpPr>
              <a:spLocks noChangeShapeType="1"/>
            </p:cNvSpPr>
            <p:nvPr/>
          </p:nvSpPr>
          <p:spPr bwMode="auto">
            <a:xfrm flipV="1">
              <a:off x="4741863" y="5627688"/>
              <a:ext cx="28575" cy="3175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5" name="Line 21"/>
            <p:cNvSpPr>
              <a:spLocks noChangeShapeType="1"/>
            </p:cNvSpPr>
            <p:nvPr/>
          </p:nvSpPr>
          <p:spPr bwMode="auto">
            <a:xfrm flipH="1" flipV="1">
              <a:off x="4745038" y="5730875"/>
              <a:ext cx="123825" cy="160338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6" name="Line 22"/>
            <p:cNvSpPr>
              <a:spLocks noChangeShapeType="1"/>
            </p:cNvSpPr>
            <p:nvPr/>
          </p:nvSpPr>
          <p:spPr bwMode="auto">
            <a:xfrm flipV="1">
              <a:off x="5651500" y="5229225"/>
              <a:ext cx="33338" cy="233363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7" name="Line 23"/>
            <p:cNvSpPr>
              <a:spLocks noChangeShapeType="1"/>
            </p:cNvSpPr>
            <p:nvPr/>
          </p:nvSpPr>
          <p:spPr bwMode="auto">
            <a:xfrm flipV="1">
              <a:off x="6038850" y="4578350"/>
              <a:ext cx="55563" cy="6032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8" name="Line 24"/>
            <p:cNvSpPr>
              <a:spLocks noChangeShapeType="1"/>
            </p:cNvSpPr>
            <p:nvPr/>
          </p:nvSpPr>
          <p:spPr bwMode="auto">
            <a:xfrm flipV="1">
              <a:off x="6318250" y="4014788"/>
              <a:ext cx="204788" cy="423862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9" name="Line 25"/>
            <p:cNvSpPr>
              <a:spLocks noChangeShapeType="1"/>
            </p:cNvSpPr>
            <p:nvPr/>
          </p:nvSpPr>
          <p:spPr bwMode="auto">
            <a:xfrm>
              <a:off x="6327775" y="4502150"/>
              <a:ext cx="358775" cy="7937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0" name="Line 26"/>
            <p:cNvSpPr>
              <a:spLocks noChangeShapeType="1"/>
            </p:cNvSpPr>
            <p:nvPr/>
          </p:nvSpPr>
          <p:spPr bwMode="auto">
            <a:xfrm flipV="1">
              <a:off x="6724650" y="4322763"/>
              <a:ext cx="12700" cy="220662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1" name="Line 27"/>
            <p:cNvSpPr>
              <a:spLocks noChangeShapeType="1"/>
            </p:cNvSpPr>
            <p:nvPr/>
          </p:nvSpPr>
          <p:spPr bwMode="auto">
            <a:xfrm flipH="1" flipV="1">
              <a:off x="6688138" y="4067175"/>
              <a:ext cx="46037" cy="17145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17" name="Line 21"/>
            <p:cNvSpPr>
              <a:spLocks noChangeShapeType="1"/>
            </p:cNvSpPr>
            <p:nvPr/>
          </p:nvSpPr>
          <p:spPr bwMode="auto">
            <a:xfrm flipH="1" flipV="1">
              <a:off x="4954588" y="5940425"/>
              <a:ext cx="303212" cy="317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18" name="Line 21"/>
            <p:cNvSpPr>
              <a:spLocks noChangeShapeType="1"/>
            </p:cNvSpPr>
            <p:nvPr/>
          </p:nvSpPr>
          <p:spPr bwMode="auto">
            <a:xfrm flipH="1">
              <a:off x="5348288" y="5881688"/>
              <a:ext cx="195262" cy="49212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19" name="Line 27"/>
            <p:cNvSpPr>
              <a:spLocks noChangeShapeType="1"/>
            </p:cNvSpPr>
            <p:nvPr/>
          </p:nvSpPr>
          <p:spPr bwMode="auto">
            <a:xfrm flipH="1" flipV="1">
              <a:off x="6572250" y="3983038"/>
              <a:ext cx="61913" cy="2540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300538" y="984250"/>
            <a:ext cx="2308225" cy="2565400"/>
            <a:chOff x="4300538" y="984250"/>
            <a:chExt cx="2308225" cy="2565400"/>
          </a:xfrm>
        </p:grpSpPr>
        <p:sp>
          <p:nvSpPr>
            <p:cNvPr id="11292" name="Line 30"/>
            <p:cNvSpPr>
              <a:spLocks noChangeShapeType="1"/>
            </p:cNvSpPr>
            <p:nvPr/>
          </p:nvSpPr>
          <p:spPr bwMode="auto">
            <a:xfrm flipH="1" flipV="1">
              <a:off x="4614863" y="1804988"/>
              <a:ext cx="719137" cy="172720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3" name="Line 28"/>
            <p:cNvSpPr>
              <a:spLocks noChangeShapeType="1"/>
            </p:cNvSpPr>
            <p:nvPr/>
          </p:nvSpPr>
          <p:spPr bwMode="auto">
            <a:xfrm flipV="1">
              <a:off x="5391150" y="3167063"/>
              <a:ext cx="649288" cy="382587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4" name="Line 29"/>
            <p:cNvSpPr>
              <a:spLocks noChangeShapeType="1"/>
            </p:cNvSpPr>
            <p:nvPr/>
          </p:nvSpPr>
          <p:spPr bwMode="auto">
            <a:xfrm flipV="1">
              <a:off x="6119813" y="2676525"/>
              <a:ext cx="390525" cy="433388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5" name="Line 31"/>
            <p:cNvSpPr>
              <a:spLocks noChangeShapeType="1"/>
            </p:cNvSpPr>
            <p:nvPr/>
          </p:nvSpPr>
          <p:spPr bwMode="auto">
            <a:xfrm flipV="1">
              <a:off x="6562725" y="2589213"/>
              <a:ext cx="39688" cy="3492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6" name="Line 32"/>
            <p:cNvSpPr>
              <a:spLocks noChangeShapeType="1"/>
            </p:cNvSpPr>
            <p:nvPr/>
          </p:nvSpPr>
          <p:spPr bwMode="auto">
            <a:xfrm flipV="1">
              <a:off x="4602163" y="1014413"/>
              <a:ext cx="166687" cy="68262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7" name="Line 33"/>
            <p:cNvSpPr>
              <a:spLocks noChangeShapeType="1"/>
            </p:cNvSpPr>
            <p:nvPr/>
          </p:nvSpPr>
          <p:spPr bwMode="auto">
            <a:xfrm flipH="1" flipV="1">
              <a:off x="4829175" y="984250"/>
              <a:ext cx="801688" cy="284163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8" name="Line 34"/>
            <p:cNvSpPr>
              <a:spLocks noChangeShapeType="1"/>
            </p:cNvSpPr>
            <p:nvPr/>
          </p:nvSpPr>
          <p:spPr bwMode="auto">
            <a:xfrm flipH="1" flipV="1">
              <a:off x="5710238" y="1323975"/>
              <a:ext cx="898525" cy="1204913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0" name="Line 29"/>
            <p:cNvSpPr>
              <a:spLocks noChangeShapeType="1"/>
            </p:cNvSpPr>
            <p:nvPr/>
          </p:nvSpPr>
          <p:spPr bwMode="auto">
            <a:xfrm flipV="1">
              <a:off x="4513263" y="1782763"/>
              <a:ext cx="57150" cy="103187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1" name="Line 29"/>
            <p:cNvSpPr>
              <a:spLocks noChangeShapeType="1"/>
            </p:cNvSpPr>
            <p:nvPr/>
          </p:nvSpPr>
          <p:spPr bwMode="auto">
            <a:xfrm flipV="1">
              <a:off x="4300538" y="1962150"/>
              <a:ext cx="188912" cy="106680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986588" y="3286125"/>
            <a:ext cx="1306512" cy="1662113"/>
            <a:chOff x="6986588" y="3286125"/>
            <a:chExt cx="1306512" cy="1662113"/>
          </a:xfrm>
        </p:grpSpPr>
        <p:sp>
          <p:nvSpPr>
            <p:cNvPr id="11322" name="Line 33"/>
            <p:cNvSpPr>
              <a:spLocks noChangeShapeType="1"/>
            </p:cNvSpPr>
            <p:nvPr/>
          </p:nvSpPr>
          <p:spPr bwMode="auto">
            <a:xfrm flipH="1" flipV="1">
              <a:off x="7894638" y="3303588"/>
              <a:ext cx="398462" cy="66357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3" name="Line 33"/>
            <p:cNvSpPr>
              <a:spLocks noChangeShapeType="1"/>
            </p:cNvSpPr>
            <p:nvPr/>
          </p:nvSpPr>
          <p:spPr bwMode="auto">
            <a:xfrm flipH="1">
              <a:off x="7840663" y="4043363"/>
              <a:ext cx="447675" cy="671512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4" name="Line 33"/>
            <p:cNvSpPr>
              <a:spLocks noChangeShapeType="1"/>
            </p:cNvSpPr>
            <p:nvPr/>
          </p:nvSpPr>
          <p:spPr bwMode="auto">
            <a:xfrm flipV="1">
              <a:off x="7812088" y="3314700"/>
              <a:ext cx="53975" cy="1385888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5" name="Line 33"/>
            <p:cNvSpPr>
              <a:spLocks noChangeShapeType="1"/>
            </p:cNvSpPr>
            <p:nvPr/>
          </p:nvSpPr>
          <p:spPr bwMode="auto">
            <a:xfrm flipH="1">
              <a:off x="7399338" y="3286125"/>
              <a:ext cx="434975" cy="369888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6" name="Line 33"/>
            <p:cNvSpPr>
              <a:spLocks noChangeShapeType="1"/>
            </p:cNvSpPr>
            <p:nvPr/>
          </p:nvSpPr>
          <p:spPr bwMode="auto">
            <a:xfrm flipH="1">
              <a:off x="7200900" y="3690938"/>
              <a:ext cx="123825" cy="2857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7" name="Line 33"/>
            <p:cNvSpPr>
              <a:spLocks noChangeShapeType="1"/>
            </p:cNvSpPr>
            <p:nvPr/>
          </p:nvSpPr>
          <p:spPr bwMode="auto">
            <a:xfrm flipH="1">
              <a:off x="6986588" y="3735388"/>
              <a:ext cx="147637" cy="3810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8" name="Line 33"/>
            <p:cNvSpPr>
              <a:spLocks noChangeShapeType="1"/>
            </p:cNvSpPr>
            <p:nvPr/>
          </p:nvSpPr>
          <p:spPr bwMode="auto">
            <a:xfrm flipH="1">
              <a:off x="7158038" y="4757738"/>
              <a:ext cx="609600" cy="7620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9" name="Line 33"/>
            <p:cNvSpPr>
              <a:spLocks noChangeShapeType="1"/>
            </p:cNvSpPr>
            <p:nvPr/>
          </p:nvSpPr>
          <p:spPr bwMode="auto">
            <a:xfrm flipH="1">
              <a:off x="7059613" y="4872038"/>
              <a:ext cx="36512" cy="7620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186113" y="2747963"/>
            <a:ext cx="519112" cy="785812"/>
            <a:chOff x="3186113" y="2747963"/>
            <a:chExt cx="519112" cy="785812"/>
          </a:xfrm>
        </p:grpSpPr>
        <p:sp>
          <p:nvSpPr>
            <p:cNvPr id="11333" name="Line 39"/>
            <p:cNvSpPr>
              <a:spLocks noChangeShapeType="1"/>
            </p:cNvSpPr>
            <p:nvPr/>
          </p:nvSpPr>
          <p:spPr bwMode="auto">
            <a:xfrm>
              <a:off x="3186113" y="2747963"/>
              <a:ext cx="260350" cy="242887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34" name="Line 39"/>
            <p:cNvSpPr>
              <a:spLocks noChangeShapeType="1"/>
            </p:cNvSpPr>
            <p:nvPr/>
          </p:nvSpPr>
          <p:spPr bwMode="auto">
            <a:xfrm>
              <a:off x="3490913" y="3059113"/>
              <a:ext cx="174625" cy="474662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35" name="Line 39"/>
            <p:cNvSpPr>
              <a:spLocks noChangeShapeType="1"/>
            </p:cNvSpPr>
            <p:nvPr/>
          </p:nvSpPr>
          <p:spPr bwMode="auto">
            <a:xfrm>
              <a:off x="3509963" y="3014663"/>
              <a:ext cx="195262" cy="3175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049338" y="809625"/>
            <a:ext cx="1755775" cy="2038350"/>
            <a:chOff x="1049338" y="809625"/>
            <a:chExt cx="1755775" cy="2038350"/>
          </a:xfrm>
        </p:grpSpPr>
        <p:sp>
          <p:nvSpPr>
            <p:cNvPr id="11299" name="Line 35"/>
            <p:cNvSpPr>
              <a:spLocks noChangeShapeType="1"/>
            </p:cNvSpPr>
            <p:nvPr/>
          </p:nvSpPr>
          <p:spPr bwMode="auto">
            <a:xfrm flipV="1">
              <a:off x="1325563" y="1647825"/>
              <a:ext cx="50800" cy="166688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0" name="Line 36"/>
            <p:cNvSpPr>
              <a:spLocks noChangeShapeType="1"/>
            </p:cNvSpPr>
            <p:nvPr/>
          </p:nvSpPr>
          <p:spPr bwMode="auto">
            <a:xfrm flipV="1">
              <a:off x="1536700" y="944563"/>
              <a:ext cx="949325" cy="411162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1" name="Line 37"/>
            <p:cNvSpPr>
              <a:spLocks noChangeShapeType="1"/>
            </p:cNvSpPr>
            <p:nvPr/>
          </p:nvSpPr>
          <p:spPr bwMode="auto">
            <a:xfrm flipV="1">
              <a:off x="1073150" y="2438400"/>
              <a:ext cx="382588" cy="24447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2" name="Line 38"/>
            <p:cNvSpPr>
              <a:spLocks noChangeShapeType="1"/>
            </p:cNvSpPr>
            <p:nvPr/>
          </p:nvSpPr>
          <p:spPr bwMode="auto">
            <a:xfrm flipV="1">
              <a:off x="2144713" y="982663"/>
              <a:ext cx="365125" cy="1065212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3" name="Line 39"/>
            <p:cNvSpPr>
              <a:spLocks noChangeShapeType="1"/>
            </p:cNvSpPr>
            <p:nvPr/>
          </p:nvSpPr>
          <p:spPr bwMode="auto">
            <a:xfrm>
              <a:off x="2160588" y="2120900"/>
              <a:ext cx="525462" cy="639763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4" name="Line 40"/>
            <p:cNvSpPr>
              <a:spLocks noChangeShapeType="1"/>
            </p:cNvSpPr>
            <p:nvPr/>
          </p:nvSpPr>
          <p:spPr bwMode="auto">
            <a:xfrm flipV="1">
              <a:off x="1423988" y="1420813"/>
              <a:ext cx="44450" cy="103187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30" name="Line 35"/>
            <p:cNvSpPr>
              <a:spLocks noChangeShapeType="1"/>
            </p:cNvSpPr>
            <p:nvPr/>
          </p:nvSpPr>
          <p:spPr bwMode="auto">
            <a:xfrm flipV="1">
              <a:off x="1049338" y="1901825"/>
              <a:ext cx="250825" cy="760413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31" name="Line 35"/>
            <p:cNvSpPr>
              <a:spLocks noChangeShapeType="1"/>
            </p:cNvSpPr>
            <p:nvPr/>
          </p:nvSpPr>
          <p:spPr bwMode="auto">
            <a:xfrm flipV="1">
              <a:off x="1527175" y="2109788"/>
              <a:ext cx="560388" cy="287337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32" name="Line 39"/>
            <p:cNvSpPr>
              <a:spLocks noChangeShapeType="1"/>
            </p:cNvSpPr>
            <p:nvPr/>
          </p:nvSpPr>
          <p:spPr bwMode="auto">
            <a:xfrm>
              <a:off x="2752725" y="2819400"/>
              <a:ext cx="52388" cy="2857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36" name="Line 35"/>
            <p:cNvSpPr>
              <a:spLocks noChangeShapeType="1"/>
            </p:cNvSpPr>
            <p:nvPr/>
          </p:nvSpPr>
          <p:spPr bwMode="auto">
            <a:xfrm flipV="1">
              <a:off x="2563813" y="809625"/>
              <a:ext cx="80962" cy="80963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5" name="Text Box 47"/>
          <p:cNvSpPr txBox="1">
            <a:spLocks noChangeArrowheads="1"/>
          </p:cNvSpPr>
          <p:nvPr/>
        </p:nvSpPr>
        <p:spPr bwMode="auto">
          <a:xfrm>
            <a:off x="2452688" y="3152775"/>
            <a:ext cx="1395412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b="0" cap="small" dirty="0" smtClean="0"/>
              <a:t>Scutum</a:t>
            </a:r>
            <a:endParaRPr lang="en-US" altLang="en-US" sz="2400" b="0" cap="small" dirty="0"/>
          </a:p>
        </p:txBody>
      </p:sp>
      <p:sp>
        <p:nvSpPr>
          <p:cNvPr id="92" name="Text Box 47"/>
          <p:cNvSpPr txBox="1">
            <a:spLocks noChangeArrowheads="1"/>
          </p:cNvSpPr>
          <p:nvPr/>
        </p:nvSpPr>
        <p:spPr bwMode="auto">
          <a:xfrm>
            <a:off x="3963988" y="3902075"/>
            <a:ext cx="1395412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b="0" cap="small" dirty="0" smtClean="0">
                <a:solidFill>
                  <a:srgbClr val="CC9900"/>
                </a:solidFill>
              </a:rPr>
              <a:t>Saturn</a:t>
            </a:r>
            <a:endParaRPr lang="en-US" altLang="en-US" sz="2400" b="0" cap="small" dirty="0">
              <a:solidFill>
                <a:srgbClr val="CC99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05" grpId="0"/>
      <p:bldP spid="11306" grpId="0"/>
      <p:bldP spid="11307" grpId="0"/>
      <p:bldP spid="11308" grpId="0"/>
      <p:bldP spid="11309" grpId="0"/>
      <p:bldP spid="11312" grpId="0"/>
      <p:bldP spid="11313" grpId="0"/>
      <p:bldP spid="11314" grpId="0"/>
      <p:bldP spid="75" grpId="0"/>
      <p:bldP spid="9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0275" y="-787400"/>
            <a:ext cx="15073313" cy="868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7100" y="-785813"/>
            <a:ext cx="15070138" cy="868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133725" y="4541838"/>
            <a:ext cx="1154113" cy="723900"/>
            <a:chOff x="3133725" y="4541838"/>
            <a:chExt cx="1154113" cy="723900"/>
          </a:xfrm>
        </p:grpSpPr>
        <p:sp>
          <p:nvSpPr>
            <p:cNvPr id="11268" name="Line 4"/>
            <p:cNvSpPr>
              <a:spLocks noChangeShapeType="1"/>
            </p:cNvSpPr>
            <p:nvPr/>
          </p:nvSpPr>
          <p:spPr bwMode="auto">
            <a:xfrm>
              <a:off x="3282950" y="5053013"/>
              <a:ext cx="701675" cy="21272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69" name="Line 5"/>
            <p:cNvSpPr>
              <a:spLocks noChangeShapeType="1"/>
            </p:cNvSpPr>
            <p:nvPr/>
          </p:nvSpPr>
          <p:spPr bwMode="auto">
            <a:xfrm flipH="1" flipV="1">
              <a:off x="3133725" y="4889500"/>
              <a:ext cx="77788" cy="11112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0" name="Line 6"/>
            <p:cNvSpPr>
              <a:spLocks noChangeShapeType="1"/>
            </p:cNvSpPr>
            <p:nvPr/>
          </p:nvSpPr>
          <p:spPr bwMode="auto">
            <a:xfrm>
              <a:off x="3367088" y="4695825"/>
              <a:ext cx="107950" cy="11113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1" name="Line 7"/>
            <p:cNvSpPr>
              <a:spLocks noChangeShapeType="1"/>
            </p:cNvSpPr>
            <p:nvPr/>
          </p:nvSpPr>
          <p:spPr bwMode="auto">
            <a:xfrm flipV="1">
              <a:off x="3148013" y="4719638"/>
              <a:ext cx="131762" cy="11112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2" name="Line 8"/>
            <p:cNvSpPr>
              <a:spLocks noChangeShapeType="1"/>
            </p:cNvSpPr>
            <p:nvPr/>
          </p:nvSpPr>
          <p:spPr bwMode="auto">
            <a:xfrm flipV="1">
              <a:off x="3281363" y="4745038"/>
              <a:ext cx="204787" cy="246062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3" name="Line 9"/>
            <p:cNvSpPr>
              <a:spLocks noChangeShapeType="1"/>
            </p:cNvSpPr>
            <p:nvPr/>
          </p:nvSpPr>
          <p:spPr bwMode="auto">
            <a:xfrm flipV="1">
              <a:off x="4024313" y="4926013"/>
              <a:ext cx="0" cy="30162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4" name="Line 10"/>
            <p:cNvSpPr>
              <a:spLocks noChangeShapeType="1"/>
            </p:cNvSpPr>
            <p:nvPr/>
          </p:nvSpPr>
          <p:spPr bwMode="auto">
            <a:xfrm flipV="1">
              <a:off x="4062413" y="4919663"/>
              <a:ext cx="225425" cy="32067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5" name="Line 11"/>
            <p:cNvSpPr>
              <a:spLocks noChangeShapeType="1"/>
            </p:cNvSpPr>
            <p:nvPr/>
          </p:nvSpPr>
          <p:spPr bwMode="auto">
            <a:xfrm flipH="1" flipV="1">
              <a:off x="3544888" y="4725988"/>
              <a:ext cx="441325" cy="138112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6" name="Line 12"/>
            <p:cNvSpPr>
              <a:spLocks noChangeShapeType="1"/>
            </p:cNvSpPr>
            <p:nvPr/>
          </p:nvSpPr>
          <p:spPr bwMode="auto">
            <a:xfrm flipV="1">
              <a:off x="3562350" y="4541838"/>
              <a:ext cx="230188" cy="13652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7" name="Line 13"/>
            <p:cNvSpPr>
              <a:spLocks noChangeShapeType="1"/>
            </p:cNvSpPr>
            <p:nvPr/>
          </p:nvSpPr>
          <p:spPr bwMode="auto">
            <a:xfrm flipH="1" flipV="1">
              <a:off x="3852863" y="4557713"/>
              <a:ext cx="144462" cy="271462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8" name="Line 14"/>
            <p:cNvSpPr>
              <a:spLocks noChangeShapeType="1"/>
            </p:cNvSpPr>
            <p:nvPr/>
          </p:nvSpPr>
          <p:spPr bwMode="auto">
            <a:xfrm>
              <a:off x="4065588" y="4878388"/>
              <a:ext cx="192087" cy="952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305" name="Text Box 47"/>
          <p:cNvSpPr txBox="1">
            <a:spLocks noChangeArrowheads="1"/>
          </p:cNvSpPr>
          <p:nvPr/>
        </p:nvSpPr>
        <p:spPr bwMode="auto">
          <a:xfrm>
            <a:off x="4852988" y="1933575"/>
            <a:ext cx="1395412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b="0" cap="small" dirty="0"/>
              <a:t>Ophiuchus</a:t>
            </a:r>
            <a:endParaRPr lang="en-US" altLang="en-US" sz="2400" b="0" cap="small" dirty="0"/>
          </a:p>
        </p:txBody>
      </p:sp>
      <p:sp>
        <p:nvSpPr>
          <p:cNvPr id="11306" name="Text Box 48"/>
          <p:cNvSpPr txBox="1">
            <a:spLocks noChangeArrowheads="1"/>
          </p:cNvSpPr>
          <p:nvPr/>
        </p:nvSpPr>
        <p:spPr bwMode="auto">
          <a:xfrm>
            <a:off x="2222500" y="1376363"/>
            <a:ext cx="101600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b="0" cap="small" dirty="0"/>
              <a:t>Aquila</a:t>
            </a:r>
            <a:endParaRPr lang="en-US" altLang="en-US" sz="2400" b="0" cap="small" dirty="0"/>
          </a:p>
        </p:txBody>
      </p:sp>
      <p:sp>
        <p:nvSpPr>
          <p:cNvPr id="11307" name="Text Box 49"/>
          <p:cNvSpPr txBox="1">
            <a:spLocks noChangeArrowheads="1"/>
          </p:cNvSpPr>
          <p:nvPr/>
        </p:nvSpPr>
        <p:spPr bwMode="auto">
          <a:xfrm>
            <a:off x="7364413" y="2843213"/>
            <a:ext cx="84137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 b="0" cap="small"/>
              <a:t>Libra</a:t>
            </a:r>
            <a:endParaRPr lang="en-US" altLang="en-US" sz="2400" b="0" cap="small"/>
          </a:p>
        </p:txBody>
      </p:sp>
      <p:sp>
        <p:nvSpPr>
          <p:cNvPr id="11308" name="Text Box 50"/>
          <p:cNvSpPr txBox="1">
            <a:spLocks noChangeArrowheads="1"/>
          </p:cNvSpPr>
          <p:nvPr/>
        </p:nvSpPr>
        <p:spPr bwMode="auto">
          <a:xfrm>
            <a:off x="1484313" y="4486275"/>
            <a:ext cx="1712912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b="0" cap="small" dirty="0"/>
              <a:t>Sagittarius (The Teapot)</a:t>
            </a:r>
            <a:endParaRPr lang="en-US" altLang="en-US" sz="2400" b="0" cap="small" dirty="0"/>
          </a:p>
        </p:txBody>
      </p:sp>
      <p:sp>
        <p:nvSpPr>
          <p:cNvPr id="11309" name="Text Box 51"/>
          <p:cNvSpPr txBox="1">
            <a:spLocks noChangeArrowheads="1"/>
          </p:cNvSpPr>
          <p:nvPr/>
        </p:nvSpPr>
        <p:spPr bwMode="auto">
          <a:xfrm>
            <a:off x="5665788" y="5067300"/>
            <a:ext cx="127952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b="0" cap="small" dirty="0"/>
              <a:t>Scorpius</a:t>
            </a:r>
            <a:endParaRPr lang="en-US" altLang="en-US" sz="2400" b="0" cap="small" dirty="0"/>
          </a:p>
        </p:txBody>
      </p:sp>
      <p:sp>
        <p:nvSpPr>
          <p:cNvPr id="11310" name="Text Box 52"/>
          <p:cNvSpPr txBox="1">
            <a:spLocks noChangeArrowheads="1"/>
          </p:cNvSpPr>
          <p:nvPr/>
        </p:nvSpPr>
        <p:spPr bwMode="auto">
          <a:xfrm>
            <a:off x="0" y="6559550"/>
            <a:ext cx="415607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200" b="0"/>
              <a:t>Atchison’s southern sky at 8:40 pm, August 19, 2017</a:t>
            </a:r>
            <a:endParaRPr lang="en-US" altLang="en-US" sz="1800" b="0"/>
          </a:p>
        </p:txBody>
      </p:sp>
      <p:sp>
        <p:nvSpPr>
          <p:cNvPr id="11311" name="Rectangle 5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85813"/>
          </a:xfrm>
        </p:spPr>
        <p:txBody>
          <a:bodyPr/>
          <a:lstStyle/>
          <a:p>
            <a:pPr eaLnBrk="1" hangingPunct="1"/>
            <a:r>
              <a:rPr lang="en-US" altLang="en-US" smtClean="0"/>
              <a:t>Starbirth In The Eagle Nebula</a:t>
            </a:r>
          </a:p>
        </p:txBody>
      </p:sp>
      <p:sp>
        <p:nvSpPr>
          <p:cNvPr id="11312" name="Text Box 55"/>
          <p:cNvSpPr txBox="1">
            <a:spLocks noChangeArrowheads="1"/>
          </p:cNvSpPr>
          <p:nvPr/>
        </p:nvSpPr>
        <p:spPr bwMode="auto">
          <a:xfrm>
            <a:off x="519113" y="1395413"/>
            <a:ext cx="930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0" dirty="0"/>
              <a:t>Altair</a:t>
            </a:r>
          </a:p>
        </p:txBody>
      </p:sp>
      <p:sp>
        <p:nvSpPr>
          <p:cNvPr id="11313" name="Text Box 56"/>
          <p:cNvSpPr txBox="1">
            <a:spLocks noChangeArrowheads="1"/>
          </p:cNvSpPr>
          <p:nvPr/>
        </p:nvSpPr>
        <p:spPr bwMode="auto">
          <a:xfrm>
            <a:off x="358775" y="1030288"/>
            <a:ext cx="1206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2000" b="0"/>
              <a:t>Tarazed</a:t>
            </a:r>
          </a:p>
        </p:txBody>
      </p:sp>
      <p:sp>
        <p:nvSpPr>
          <p:cNvPr id="11314" name="Text Box 57"/>
          <p:cNvSpPr txBox="1">
            <a:spLocks noChangeArrowheads="1"/>
          </p:cNvSpPr>
          <p:nvPr/>
        </p:nvSpPr>
        <p:spPr bwMode="auto">
          <a:xfrm>
            <a:off x="5000625" y="4221163"/>
            <a:ext cx="1189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2000" b="0" dirty="0"/>
              <a:t>Antares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741863" y="3983038"/>
            <a:ext cx="1995487" cy="1960562"/>
            <a:chOff x="4741863" y="3983038"/>
            <a:chExt cx="1995487" cy="1960562"/>
          </a:xfrm>
        </p:grpSpPr>
        <p:sp>
          <p:nvSpPr>
            <p:cNvPr id="11279" name="Line 15"/>
            <p:cNvSpPr>
              <a:spLocks noChangeShapeType="1"/>
            </p:cNvSpPr>
            <p:nvPr/>
          </p:nvSpPr>
          <p:spPr bwMode="auto">
            <a:xfrm flipV="1">
              <a:off x="6178550" y="4492625"/>
              <a:ext cx="79375" cy="2857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0" name="Line 16"/>
            <p:cNvSpPr>
              <a:spLocks noChangeShapeType="1"/>
            </p:cNvSpPr>
            <p:nvPr/>
          </p:nvSpPr>
          <p:spPr bwMode="auto">
            <a:xfrm flipV="1">
              <a:off x="5721350" y="4716463"/>
              <a:ext cx="249238" cy="41910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1" name="Line 17"/>
            <p:cNvSpPr>
              <a:spLocks noChangeShapeType="1"/>
            </p:cNvSpPr>
            <p:nvPr/>
          </p:nvSpPr>
          <p:spPr bwMode="auto">
            <a:xfrm flipV="1">
              <a:off x="5591175" y="5549900"/>
              <a:ext cx="44450" cy="280988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2" name="Line 18"/>
            <p:cNvSpPr>
              <a:spLocks noChangeShapeType="1"/>
            </p:cNvSpPr>
            <p:nvPr/>
          </p:nvSpPr>
          <p:spPr bwMode="auto">
            <a:xfrm flipV="1">
              <a:off x="4824413" y="5454650"/>
              <a:ext cx="84137" cy="103188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3" name="Line 19"/>
            <p:cNvSpPr>
              <a:spLocks noChangeShapeType="1"/>
            </p:cNvSpPr>
            <p:nvPr/>
          </p:nvSpPr>
          <p:spPr bwMode="auto">
            <a:xfrm flipV="1">
              <a:off x="4819650" y="5459413"/>
              <a:ext cx="147638" cy="10160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4" name="Line 20"/>
            <p:cNvSpPr>
              <a:spLocks noChangeShapeType="1"/>
            </p:cNvSpPr>
            <p:nvPr/>
          </p:nvSpPr>
          <p:spPr bwMode="auto">
            <a:xfrm flipV="1">
              <a:off x="4741863" y="5627688"/>
              <a:ext cx="28575" cy="3175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5" name="Line 21"/>
            <p:cNvSpPr>
              <a:spLocks noChangeShapeType="1"/>
            </p:cNvSpPr>
            <p:nvPr/>
          </p:nvSpPr>
          <p:spPr bwMode="auto">
            <a:xfrm flipH="1" flipV="1">
              <a:off x="4745038" y="5730875"/>
              <a:ext cx="123825" cy="160338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6" name="Line 22"/>
            <p:cNvSpPr>
              <a:spLocks noChangeShapeType="1"/>
            </p:cNvSpPr>
            <p:nvPr/>
          </p:nvSpPr>
          <p:spPr bwMode="auto">
            <a:xfrm flipV="1">
              <a:off x="5651500" y="5229225"/>
              <a:ext cx="33338" cy="233363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7" name="Line 23"/>
            <p:cNvSpPr>
              <a:spLocks noChangeShapeType="1"/>
            </p:cNvSpPr>
            <p:nvPr/>
          </p:nvSpPr>
          <p:spPr bwMode="auto">
            <a:xfrm flipV="1">
              <a:off x="6038850" y="4578350"/>
              <a:ext cx="55563" cy="6032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8" name="Line 24"/>
            <p:cNvSpPr>
              <a:spLocks noChangeShapeType="1"/>
            </p:cNvSpPr>
            <p:nvPr/>
          </p:nvSpPr>
          <p:spPr bwMode="auto">
            <a:xfrm flipV="1">
              <a:off x="6318250" y="4014788"/>
              <a:ext cx="204788" cy="423862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9" name="Line 25"/>
            <p:cNvSpPr>
              <a:spLocks noChangeShapeType="1"/>
            </p:cNvSpPr>
            <p:nvPr/>
          </p:nvSpPr>
          <p:spPr bwMode="auto">
            <a:xfrm>
              <a:off x="6327775" y="4502150"/>
              <a:ext cx="358775" cy="7937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0" name="Line 26"/>
            <p:cNvSpPr>
              <a:spLocks noChangeShapeType="1"/>
            </p:cNvSpPr>
            <p:nvPr/>
          </p:nvSpPr>
          <p:spPr bwMode="auto">
            <a:xfrm flipV="1">
              <a:off x="6724650" y="4322763"/>
              <a:ext cx="12700" cy="220662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1" name="Line 27"/>
            <p:cNvSpPr>
              <a:spLocks noChangeShapeType="1"/>
            </p:cNvSpPr>
            <p:nvPr/>
          </p:nvSpPr>
          <p:spPr bwMode="auto">
            <a:xfrm flipH="1" flipV="1">
              <a:off x="6688138" y="4067175"/>
              <a:ext cx="46037" cy="17145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17" name="Line 21"/>
            <p:cNvSpPr>
              <a:spLocks noChangeShapeType="1"/>
            </p:cNvSpPr>
            <p:nvPr/>
          </p:nvSpPr>
          <p:spPr bwMode="auto">
            <a:xfrm flipH="1" flipV="1">
              <a:off x="4954588" y="5940425"/>
              <a:ext cx="303212" cy="317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18" name="Line 21"/>
            <p:cNvSpPr>
              <a:spLocks noChangeShapeType="1"/>
            </p:cNvSpPr>
            <p:nvPr/>
          </p:nvSpPr>
          <p:spPr bwMode="auto">
            <a:xfrm flipH="1">
              <a:off x="5348288" y="5881688"/>
              <a:ext cx="195262" cy="49212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19" name="Line 27"/>
            <p:cNvSpPr>
              <a:spLocks noChangeShapeType="1"/>
            </p:cNvSpPr>
            <p:nvPr/>
          </p:nvSpPr>
          <p:spPr bwMode="auto">
            <a:xfrm flipH="1" flipV="1">
              <a:off x="6572250" y="3983038"/>
              <a:ext cx="61913" cy="2540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300538" y="984250"/>
            <a:ext cx="2308225" cy="2565400"/>
            <a:chOff x="4300538" y="984250"/>
            <a:chExt cx="2308225" cy="2565400"/>
          </a:xfrm>
        </p:grpSpPr>
        <p:sp>
          <p:nvSpPr>
            <p:cNvPr id="11292" name="Line 30"/>
            <p:cNvSpPr>
              <a:spLocks noChangeShapeType="1"/>
            </p:cNvSpPr>
            <p:nvPr/>
          </p:nvSpPr>
          <p:spPr bwMode="auto">
            <a:xfrm flipH="1" flipV="1">
              <a:off x="4614863" y="1804988"/>
              <a:ext cx="719137" cy="172720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3" name="Line 28"/>
            <p:cNvSpPr>
              <a:spLocks noChangeShapeType="1"/>
            </p:cNvSpPr>
            <p:nvPr/>
          </p:nvSpPr>
          <p:spPr bwMode="auto">
            <a:xfrm flipV="1">
              <a:off x="5391150" y="3167063"/>
              <a:ext cx="649288" cy="382587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4" name="Line 29"/>
            <p:cNvSpPr>
              <a:spLocks noChangeShapeType="1"/>
            </p:cNvSpPr>
            <p:nvPr/>
          </p:nvSpPr>
          <p:spPr bwMode="auto">
            <a:xfrm flipV="1">
              <a:off x="6119813" y="2676525"/>
              <a:ext cx="390525" cy="433388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5" name="Line 31"/>
            <p:cNvSpPr>
              <a:spLocks noChangeShapeType="1"/>
            </p:cNvSpPr>
            <p:nvPr/>
          </p:nvSpPr>
          <p:spPr bwMode="auto">
            <a:xfrm flipV="1">
              <a:off x="6562725" y="2589213"/>
              <a:ext cx="39688" cy="3492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6" name="Line 32"/>
            <p:cNvSpPr>
              <a:spLocks noChangeShapeType="1"/>
            </p:cNvSpPr>
            <p:nvPr/>
          </p:nvSpPr>
          <p:spPr bwMode="auto">
            <a:xfrm flipV="1">
              <a:off x="4602163" y="1014413"/>
              <a:ext cx="166687" cy="68262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7" name="Line 33"/>
            <p:cNvSpPr>
              <a:spLocks noChangeShapeType="1"/>
            </p:cNvSpPr>
            <p:nvPr/>
          </p:nvSpPr>
          <p:spPr bwMode="auto">
            <a:xfrm flipH="1" flipV="1">
              <a:off x="4829175" y="984250"/>
              <a:ext cx="801688" cy="284163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8" name="Line 34"/>
            <p:cNvSpPr>
              <a:spLocks noChangeShapeType="1"/>
            </p:cNvSpPr>
            <p:nvPr/>
          </p:nvSpPr>
          <p:spPr bwMode="auto">
            <a:xfrm flipH="1" flipV="1">
              <a:off x="5710238" y="1323975"/>
              <a:ext cx="898525" cy="1204913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0" name="Line 29"/>
            <p:cNvSpPr>
              <a:spLocks noChangeShapeType="1"/>
            </p:cNvSpPr>
            <p:nvPr/>
          </p:nvSpPr>
          <p:spPr bwMode="auto">
            <a:xfrm flipV="1">
              <a:off x="4513263" y="1782763"/>
              <a:ext cx="57150" cy="103187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1" name="Line 29"/>
            <p:cNvSpPr>
              <a:spLocks noChangeShapeType="1"/>
            </p:cNvSpPr>
            <p:nvPr/>
          </p:nvSpPr>
          <p:spPr bwMode="auto">
            <a:xfrm flipV="1">
              <a:off x="4300538" y="1962150"/>
              <a:ext cx="188912" cy="106680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986588" y="3286125"/>
            <a:ext cx="1306512" cy="1662113"/>
            <a:chOff x="6986588" y="3286125"/>
            <a:chExt cx="1306512" cy="1662113"/>
          </a:xfrm>
        </p:grpSpPr>
        <p:sp>
          <p:nvSpPr>
            <p:cNvPr id="11322" name="Line 33"/>
            <p:cNvSpPr>
              <a:spLocks noChangeShapeType="1"/>
            </p:cNvSpPr>
            <p:nvPr/>
          </p:nvSpPr>
          <p:spPr bwMode="auto">
            <a:xfrm flipH="1" flipV="1">
              <a:off x="7894638" y="3303588"/>
              <a:ext cx="398462" cy="66357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3" name="Line 33"/>
            <p:cNvSpPr>
              <a:spLocks noChangeShapeType="1"/>
            </p:cNvSpPr>
            <p:nvPr/>
          </p:nvSpPr>
          <p:spPr bwMode="auto">
            <a:xfrm flipH="1">
              <a:off x="7840663" y="4043363"/>
              <a:ext cx="447675" cy="671512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4" name="Line 33"/>
            <p:cNvSpPr>
              <a:spLocks noChangeShapeType="1"/>
            </p:cNvSpPr>
            <p:nvPr/>
          </p:nvSpPr>
          <p:spPr bwMode="auto">
            <a:xfrm flipV="1">
              <a:off x="7812088" y="3314700"/>
              <a:ext cx="53975" cy="1385888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5" name="Line 33"/>
            <p:cNvSpPr>
              <a:spLocks noChangeShapeType="1"/>
            </p:cNvSpPr>
            <p:nvPr/>
          </p:nvSpPr>
          <p:spPr bwMode="auto">
            <a:xfrm flipH="1">
              <a:off x="7399338" y="3286125"/>
              <a:ext cx="434975" cy="369888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6" name="Line 33"/>
            <p:cNvSpPr>
              <a:spLocks noChangeShapeType="1"/>
            </p:cNvSpPr>
            <p:nvPr/>
          </p:nvSpPr>
          <p:spPr bwMode="auto">
            <a:xfrm flipH="1">
              <a:off x="7200900" y="3690938"/>
              <a:ext cx="123825" cy="2857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7" name="Line 33"/>
            <p:cNvSpPr>
              <a:spLocks noChangeShapeType="1"/>
            </p:cNvSpPr>
            <p:nvPr/>
          </p:nvSpPr>
          <p:spPr bwMode="auto">
            <a:xfrm flipH="1">
              <a:off x="6986588" y="3735388"/>
              <a:ext cx="147637" cy="3810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8" name="Line 33"/>
            <p:cNvSpPr>
              <a:spLocks noChangeShapeType="1"/>
            </p:cNvSpPr>
            <p:nvPr/>
          </p:nvSpPr>
          <p:spPr bwMode="auto">
            <a:xfrm flipH="1">
              <a:off x="7158038" y="4757738"/>
              <a:ext cx="609600" cy="7620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9" name="Line 33"/>
            <p:cNvSpPr>
              <a:spLocks noChangeShapeType="1"/>
            </p:cNvSpPr>
            <p:nvPr/>
          </p:nvSpPr>
          <p:spPr bwMode="auto">
            <a:xfrm flipH="1">
              <a:off x="7059613" y="4872038"/>
              <a:ext cx="36512" cy="7620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1" name="Text Box 47"/>
          <p:cNvSpPr txBox="1">
            <a:spLocks noChangeArrowheads="1"/>
          </p:cNvSpPr>
          <p:nvPr/>
        </p:nvSpPr>
        <p:spPr bwMode="auto">
          <a:xfrm>
            <a:off x="3963988" y="3902075"/>
            <a:ext cx="1395412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b="0" cap="small" dirty="0" smtClean="0">
                <a:solidFill>
                  <a:srgbClr val="CC9900"/>
                </a:solidFill>
              </a:rPr>
              <a:t>Saturn</a:t>
            </a:r>
            <a:endParaRPr lang="en-US" altLang="en-US" sz="2400" b="0" cap="small" dirty="0">
              <a:solidFill>
                <a:srgbClr val="CC99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186113" y="2747963"/>
            <a:ext cx="519112" cy="785812"/>
            <a:chOff x="3186113" y="2747963"/>
            <a:chExt cx="519112" cy="785812"/>
          </a:xfrm>
        </p:grpSpPr>
        <p:sp>
          <p:nvSpPr>
            <p:cNvPr id="11333" name="Line 39"/>
            <p:cNvSpPr>
              <a:spLocks noChangeShapeType="1"/>
            </p:cNvSpPr>
            <p:nvPr/>
          </p:nvSpPr>
          <p:spPr bwMode="auto">
            <a:xfrm>
              <a:off x="3186113" y="2747963"/>
              <a:ext cx="260350" cy="242887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34" name="Line 39"/>
            <p:cNvSpPr>
              <a:spLocks noChangeShapeType="1"/>
            </p:cNvSpPr>
            <p:nvPr/>
          </p:nvSpPr>
          <p:spPr bwMode="auto">
            <a:xfrm>
              <a:off x="3490913" y="3059113"/>
              <a:ext cx="174625" cy="474662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35" name="Line 39"/>
            <p:cNvSpPr>
              <a:spLocks noChangeShapeType="1"/>
            </p:cNvSpPr>
            <p:nvPr/>
          </p:nvSpPr>
          <p:spPr bwMode="auto">
            <a:xfrm>
              <a:off x="3509963" y="3014663"/>
              <a:ext cx="195262" cy="3175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049338" y="809625"/>
            <a:ext cx="1755775" cy="2038350"/>
            <a:chOff x="1049338" y="809625"/>
            <a:chExt cx="1755775" cy="2038350"/>
          </a:xfrm>
        </p:grpSpPr>
        <p:sp>
          <p:nvSpPr>
            <p:cNvPr id="11299" name="Line 35"/>
            <p:cNvSpPr>
              <a:spLocks noChangeShapeType="1"/>
            </p:cNvSpPr>
            <p:nvPr/>
          </p:nvSpPr>
          <p:spPr bwMode="auto">
            <a:xfrm flipV="1">
              <a:off x="1325563" y="1647825"/>
              <a:ext cx="50800" cy="166688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0" name="Line 36"/>
            <p:cNvSpPr>
              <a:spLocks noChangeShapeType="1"/>
            </p:cNvSpPr>
            <p:nvPr/>
          </p:nvSpPr>
          <p:spPr bwMode="auto">
            <a:xfrm flipV="1">
              <a:off x="1536700" y="944563"/>
              <a:ext cx="949325" cy="411162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1" name="Line 37"/>
            <p:cNvSpPr>
              <a:spLocks noChangeShapeType="1"/>
            </p:cNvSpPr>
            <p:nvPr/>
          </p:nvSpPr>
          <p:spPr bwMode="auto">
            <a:xfrm flipV="1">
              <a:off x="1073150" y="2438400"/>
              <a:ext cx="382588" cy="24447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2" name="Line 38"/>
            <p:cNvSpPr>
              <a:spLocks noChangeShapeType="1"/>
            </p:cNvSpPr>
            <p:nvPr/>
          </p:nvSpPr>
          <p:spPr bwMode="auto">
            <a:xfrm flipV="1">
              <a:off x="2144713" y="982663"/>
              <a:ext cx="365125" cy="1065212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3" name="Line 39"/>
            <p:cNvSpPr>
              <a:spLocks noChangeShapeType="1"/>
            </p:cNvSpPr>
            <p:nvPr/>
          </p:nvSpPr>
          <p:spPr bwMode="auto">
            <a:xfrm>
              <a:off x="2160588" y="2120900"/>
              <a:ext cx="525462" cy="639763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4" name="Line 40"/>
            <p:cNvSpPr>
              <a:spLocks noChangeShapeType="1"/>
            </p:cNvSpPr>
            <p:nvPr/>
          </p:nvSpPr>
          <p:spPr bwMode="auto">
            <a:xfrm flipV="1">
              <a:off x="1423988" y="1420813"/>
              <a:ext cx="44450" cy="103187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30" name="Line 35"/>
            <p:cNvSpPr>
              <a:spLocks noChangeShapeType="1"/>
            </p:cNvSpPr>
            <p:nvPr/>
          </p:nvSpPr>
          <p:spPr bwMode="auto">
            <a:xfrm flipV="1">
              <a:off x="1049338" y="1901825"/>
              <a:ext cx="250825" cy="760413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31" name="Line 35"/>
            <p:cNvSpPr>
              <a:spLocks noChangeShapeType="1"/>
            </p:cNvSpPr>
            <p:nvPr/>
          </p:nvSpPr>
          <p:spPr bwMode="auto">
            <a:xfrm flipV="1">
              <a:off x="1527175" y="2109788"/>
              <a:ext cx="560388" cy="287337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32" name="Line 39"/>
            <p:cNvSpPr>
              <a:spLocks noChangeShapeType="1"/>
            </p:cNvSpPr>
            <p:nvPr/>
          </p:nvSpPr>
          <p:spPr bwMode="auto">
            <a:xfrm>
              <a:off x="2752725" y="2819400"/>
              <a:ext cx="52388" cy="2857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36" name="Line 35"/>
            <p:cNvSpPr>
              <a:spLocks noChangeShapeType="1"/>
            </p:cNvSpPr>
            <p:nvPr/>
          </p:nvSpPr>
          <p:spPr bwMode="auto">
            <a:xfrm flipV="1">
              <a:off x="2563813" y="809625"/>
              <a:ext cx="80962" cy="80963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5" name="Text Box 47"/>
          <p:cNvSpPr txBox="1">
            <a:spLocks noChangeArrowheads="1"/>
          </p:cNvSpPr>
          <p:nvPr/>
        </p:nvSpPr>
        <p:spPr bwMode="auto">
          <a:xfrm>
            <a:off x="2452688" y="3152775"/>
            <a:ext cx="1395412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b="0" cap="small" dirty="0" smtClean="0"/>
              <a:t>Scutum</a:t>
            </a:r>
            <a:endParaRPr lang="en-US" altLang="en-US" sz="2400" b="0" cap="small" dirty="0"/>
          </a:p>
        </p:txBody>
      </p:sp>
      <p:pic>
        <p:nvPicPr>
          <p:cNvPr id="79" name="Picture 64" descr="EagleOpticalGround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35689" r="39366"/>
          <a:stretch>
            <a:fillRect/>
          </a:stretch>
        </p:blipFill>
        <p:spPr bwMode="auto">
          <a:xfrm>
            <a:off x="4108450" y="1133475"/>
            <a:ext cx="2855913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Rectangle 65"/>
          <p:cNvSpPr>
            <a:spLocks noChangeArrowheads="1"/>
          </p:cNvSpPr>
          <p:nvPr/>
        </p:nvSpPr>
        <p:spPr bwMode="auto">
          <a:xfrm>
            <a:off x="4125913" y="1133475"/>
            <a:ext cx="2843212" cy="4505325"/>
          </a:xfrm>
          <a:prstGeom prst="rect">
            <a:avLst/>
          </a:prstGeom>
          <a:noFill/>
          <a:ln w="63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 b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81" name="Picture 58" descr="EagleWide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3" t="29062" r="17838" b="5659"/>
          <a:stretch>
            <a:fillRect/>
          </a:stretch>
        </p:blipFill>
        <p:spPr bwMode="auto">
          <a:xfrm>
            <a:off x="231775" y="2028825"/>
            <a:ext cx="3265488" cy="29845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Rectangle 59"/>
          <p:cNvSpPr>
            <a:spLocks noChangeArrowheads="1"/>
          </p:cNvSpPr>
          <p:nvPr/>
        </p:nvSpPr>
        <p:spPr bwMode="auto">
          <a:xfrm>
            <a:off x="233363" y="2028825"/>
            <a:ext cx="3268662" cy="2984500"/>
          </a:xfrm>
          <a:prstGeom prst="rect">
            <a:avLst/>
          </a:prstGeom>
          <a:noFill/>
          <a:ln w="63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 b="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83" name="Group 61"/>
          <p:cNvGrpSpPr>
            <a:grpSpLocks/>
          </p:cNvGrpSpPr>
          <p:nvPr/>
        </p:nvGrpSpPr>
        <p:grpSpPr bwMode="auto">
          <a:xfrm>
            <a:off x="3484563" y="2011363"/>
            <a:ext cx="398462" cy="3001962"/>
            <a:chOff x="2963" y="1378"/>
            <a:chExt cx="251" cy="1891"/>
          </a:xfrm>
        </p:grpSpPr>
        <p:sp>
          <p:nvSpPr>
            <p:cNvPr id="84" name="Line 62"/>
            <p:cNvSpPr>
              <a:spLocks noChangeShapeType="1"/>
            </p:cNvSpPr>
            <p:nvPr/>
          </p:nvSpPr>
          <p:spPr bwMode="auto">
            <a:xfrm flipH="1" flipV="1">
              <a:off x="2964" y="1378"/>
              <a:ext cx="249" cy="904"/>
            </a:xfrm>
            <a:prstGeom prst="line">
              <a:avLst/>
            </a:prstGeom>
            <a:noFill/>
            <a:ln w="6350">
              <a:solidFill>
                <a:srgbClr val="FFFF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Line 63"/>
            <p:cNvSpPr>
              <a:spLocks noChangeShapeType="1"/>
            </p:cNvSpPr>
            <p:nvPr/>
          </p:nvSpPr>
          <p:spPr bwMode="auto">
            <a:xfrm flipH="1">
              <a:off x="2963" y="2303"/>
              <a:ext cx="251" cy="966"/>
            </a:xfrm>
            <a:prstGeom prst="line">
              <a:avLst/>
            </a:prstGeom>
            <a:noFill/>
            <a:ln w="6350">
              <a:solidFill>
                <a:srgbClr val="FFFF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6" name="Rectangle 66"/>
          <p:cNvSpPr>
            <a:spLocks noChangeAspect="1" noChangeArrowheads="1"/>
          </p:cNvSpPr>
          <p:nvPr/>
        </p:nvSpPr>
        <p:spPr bwMode="auto">
          <a:xfrm>
            <a:off x="1828800" y="3297238"/>
            <a:ext cx="461963" cy="731837"/>
          </a:xfrm>
          <a:prstGeom prst="rect">
            <a:avLst/>
          </a:prstGeom>
          <a:noFill/>
          <a:ln w="63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 b="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87" name="Group 67"/>
          <p:cNvGrpSpPr>
            <a:grpSpLocks/>
          </p:cNvGrpSpPr>
          <p:nvPr/>
        </p:nvGrpSpPr>
        <p:grpSpPr bwMode="auto">
          <a:xfrm>
            <a:off x="1827213" y="1128713"/>
            <a:ext cx="2255837" cy="4530725"/>
            <a:chOff x="1919" y="822"/>
            <a:chExt cx="1421" cy="2854"/>
          </a:xfrm>
        </p:grpSpPr>
        <p:sp>
          <p:nvSpPr>
            <p:cNvPr id="88" name="Line 68"/>
            <p:cNvSpPr>
              <a:spLocks noChangeShapeType="1"/>
            </p:cNvSpPr>
            <p:nvPr/>
          </p:nvSpPr>
          <p:spPr bwMode="auto">
            <a:xfrm flipV="1">
              <a:off x="1919" y="822"/>
              <a:ext cx="1421" cy="1368"/>
            </a:xfrm>
            <a:prstGeom prst="line">
              <a:avLst/>
            </a:prstGeom>
            <a:noFill/>
            <a:ln w="6350">
              <a:solidFill>
                <a:srgbClr val="FFFF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69"/>
            <p:cNvSpPr>
              <a:spLocks noChangeShapeType="1"/>
            </p:cNvSpPr>
            <p:nvPr/>
          </p:nvSpPr>
          <p:spPr bwMode="auto">
            <a:xfrm>
              <a:off x="1921" y="2649"/>
              <a:ext cx="1418" cy="1027"/>
            </a:xfrm>
            <a:prstGeom prst="line">
              <a:avLst/>
            </a:prstGeom>
            <a:noFill/>
            <a:ln w="6350">
              <a:solidFill>
                <a:srgbClr val="FFFF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0" name="Rectangle 89"/>
          <p:cNvSpPr/>
          <p:nvPr/>
        </p:nvSpPr>
        <p:spPr>
          <a:xfrm>
            <a:off x="3871913" y="3450431"/>
            <a:ext cx="27432" cy="27432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451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2" grpId="0" animBg="1"/>
      <p:bldP spid="82" grpId="1" animBg="1"/>
      <p:bldP spid="86" grpId="0" animBg="1"/>
      <p:bldP spid="86" grpId="1" animBg="1"/>
      <p:bldP spid="90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FFFF00"/>
      </a:dk2>
      <a:lt2>
        <a:srgbClr val="3399FF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2204</TotalTime>
  <Words>987</Words>
  <Application>Microsoft Office PowerPoint</Application>
  <PresentationFormat>On-screen Show (4:3)</PresentationFormat>
  <Paragraphs>187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Default Design</vt:lpstr>
      <vt:lpstr>Introduction &amp; Logistics</vt:lpstr>
      <vt:lpstr>The Substance of Ourselves</vt:lpstr>
      <vt:lpstr>Evening Came …</vt:lpstr>
      <vt:lpstr>…And Morning Followed</vt:lpstr>
      <vt:lpstr>Starbirth</vt:lpstr>
      <vt:lpstr>Starbirth</vt:lpstr>
      <vt:lpstr>Starbirth Regions</vt:lpstr>
      <vt:lpstr>Starbirth In The Eagle Nebula</vt:lpstr>
      <vt:lpstr>Starbirth In The Eagle Nebula</vt:lpstr>
      <vt:lpstr>Starbirth In The Eagle</vt:lpstr>
      <vt:lpstr>Solar System Formation</vt:lpstr>
      <vt:lpstr>Forming Solar Systems</vt:lpstr>
      <vt:lpstr>Forming Solar Systems</vt:lpstr>
      <vt:lpstr>What Makes A Star?</vt:lpstr>
      <vt:lpstr>What Makes A Star?</vt:lpstr>
      <vt:lpstr>Fusion Releases Energy</vt:lpstr>
      <vt:lpstr>Products Of Stellar Fusion</vt:lpstr>
      <vt:lpstr>Substance of the Cosmos</vt:lpstr>
      <vt:lpstr>Interstellar Medium</vt:lpstr>
      <vt:lpstr>Planetary Nebulae</vt:lpstr>
      <vt:lpstr>Planetary Nebulae</vt:lpstr>
      <vt:lpstr>Supernova Explosions</vt:lpstr>
      <vt:lpstr>Supernova Explosions</vt:lpstr>
      <vt:lpstr>Ritual: We are the Ash of Stars</vt:lpstr>
      <vt:lpstr>Planets And Moons</vt:lpstr>
      <vt:lpstr>Earth</vt:lpstr>
      <vt:lpstr>Substance of Earth</vt:lpstr>
      <vt:lpstr>Substance of Earth</vt:lpstr>
      <vt:lpstr>Substance of Earth</vt:lpstr>
      <vt:lpstr>Substance of Earth</vt:lpstr>
      <vt:lpstr>Earth</vt:lpstr>
      <vt:lpstr>Earth Mother</vt:lpstr>
      <vt:lpstr>Earth Mother</vt:lpstr>
      <vt:lpstr>Wisdom</vt:lpstr>
      <vt:lpstr>Wisdom</vt:lpstr>
      <vt:lpstr>The Substance of Yourself</vt:lpstr>
    </vt:vector>
  </TitlesOfParts>
  <Company>Vatican Observatory Research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Loving The Universe</dc:title>
  <dc:creator>Aileen A. O'Donoghue</dc:creator>
  <cp:lastModifiedBy>AOD</cp:lastModifiedBy>
  <cp:revision>85</cp:revision>
  <dcterms:created xsi:type="dcterms:W3CDTF">2002-04-30T04:09:20Z</dcterms:created>
  <dcterms:modified xsi:type="dcterms:W3CDTF">2017-08-17T19:28:27Z</dcterms:modified>
</cp:coreProperties>
</file>