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3" r:id="rId3"/>
    <p:sldMasterId id="2147483675" r:id="rId4"/>
    <p:sldMasterId id="2147483679" r:id="rId5"/>
    <p:sldMasterId id="2147483681" r:id="rId6"/>
    <p:sldMasterId id="2147483683" r:id="rId7"/>
  </p:sldMasterIdLst>
  <p:notesMasterIdLst>
    <p:notesMasterId r:id="rId39"/>
  </p:notesMasterIdLst>
  <p:handoutMasterIdLst>
    <p:handoutMasterId r:id="rId40"/>
  </p:handoutMasterIdLst>
  <p:sldIdLst>
    <p:sldId id="284" r:id="rId8"/>
    <p:sldId id="275" r:id="rId9"/>
    <p:sldId id="313" r:id="rId10"/>
    <p:sldId id="289" r:id="rId11"/>
    <p:sldId id="290" r:id="rId12"/>
    <p:sldId id="291" r:id="rId13"/>
    <p:sldId id="259" r:id="rId14"/>
    <p:sldId id="287" r:id="rId15"/>
    <p:sldId id="288" r:id="rId16"/>
    <p:sldId id="286" r:id="rId17"/>
    <p:sldId id="292" r:id="rId18"/>
    <p:sldId id="293" r:id="rId19"/>
    <p:sldId id="294" r:id="rId20"/>
    <p:sldId id="301" r:id="rId21"/>
    <p:sldId id="296" r:id="rId22"/>
    <p:sldId id="297" r:id="rId23"/>
    <p:sldId id="298" r:id="rId24"/>
    <p:sldId id="300" r:id="rId25"/>
    <p:sldId id="299" r:id="rId26"/>
    <p:sldId id="263" r:id="rId27"/>
    <p:sldId id="302" r:id="rId28"/>
    <p:sldId id="303" r:id="rId29"/>
    <p:sldId id="304" r:id="rId30"/>
    <p:sldId id="305" r:id="rId31"/>
    <p:sldId id="306" r:id="rId32"/>
    <p:sldId id="307" r:id="rId33"/>
    <p:sldId id="308" r:id="rId34"/>
    <p:sldId id="309" r:id="rId35"/>
    <p:sldId id="310" r:id="rId36"/>
    <p:sldId id="311" r:id="rId37"/>
    <p:sldId id="312" r:id="rId38"/>
  </p:sldIdLst>
  <p:sldSz cx="9144000" cy="6858000" type="screen4x3"/>
  <p:notesSz cx="6856413" cy="9083675"/>
  <p:embeddedFontLst>
    <p:embeddedFont>
      <p:font typeface="Webdings" panose="05030102010509060703" pitchFamily="18" charset="2"/>
      <p:regular r:id="rId41"/>
    </p:embeddedFont>
    <p:embeddedFont>
      <p:font typeface="Wingdings 2" panose="05020102010507070707" pitchFamily="18" charset="2"/>
      <p:regular r:id="rId42"/>
    </p:embeddedFont>
    <p:embeddedFont>
      <p:font typeface="Monotype Corsiva" panose="03010101010201010101" pitchFamily="66" charset="0"/>
      <p:italic r:id="rId43"/>
    </p:embeddedFont>
    <p:embeddedFont>
      <p:font typeface="Goudy Old Style" panose="02020502050305020303" pitchFamily="18" charset="0"/>
      <p:regular r:id="rId44"/>
      <p:bold r:id="rId45"/>
      <p:italic r:id="rId46"/>
    </p:embeddedFont>
    <p:embeddedFont>
      <p:font typeface="Calibri" panose="020F0502020204030204" pitchFamily="34" charset="0"/>
      <p:regular r:id="rId47"/>
      <p:bold r:id="rId48"/>
      <p:italic r:id="rId49"/>
      <p:boldItalic r:id="rId50"/>
    </p:embeddedFont>
    <p:embeddedFont>
      <p:font typeface="Papyrus" panose="03070502060502030205" pitchFamily="66" charset="0"/>
      <p:regular r:id="rId51"/>
    </p:embeddedFont>
    <p:embeddedFont>
      <p:font typeface="Comic Sans MS" panose="030F0702030302020204" pitchFamily="66" charset="0"/>
      <p:regular r:id="rId52"/>
      <p:bold r:id="rId53"/>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6000"/>
    <a:srgbClr val="926C00"/>
    <a:srgbClr val="CC9900"/>
    <a:srgbClr val="663300"/>
    <a:srgbClr val="FF3300"/>
    <a:srgbClr val="FFFFFF"/>
    <a:srgbClr val="FFFF00"/>
    <a:srgbClr val="66CCFF"/>
    <a:srgbClr val="66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8" autoAdjust="0"/>
    <p:restoredTop sz="94659" autoAdjust="0"/>
  </p:normalViewPr>
  <p:slideViewPr>
    <p:cSldViewPr snapToGrid="0">
      <p:cViewPr>
        <p:scale>
          <a:sx n="67" d="100"/>
          <a:sy n="67" d="100"/>
        </p:scale>
        <p:origin x="-534"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font" Target="fonts/font11.fntdata"/><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defTabSz="911225">
              <a:defRPr sz="1200"/>
            </a:lvl1pPr>
          </a:lstStyle>
          <a:p>
            <a:pPr>
              <a:defRPr/>
            </a:pPr>
            <a:endParaRPr lang="en-US" altLang="en-US"/>
          </a:p>
        </p:txBody>
      </p:sp>
      <p:sp>
        <p:nvSpPr>
          <p:cNvPr id="40963"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t" anchorCtr="0" compatLnSpc="1">
            <a:prstTxWarp prst="textNoShape">
              <a:avLst/>
            </a:prstTxWarp>
          </a:bodyPr>
          <a:lstStyle>
            <a:lvl1pPr algn="r" defTabSz="911225">
              <a:defRPr sz="1200"/>
            </a:lvl1pPr>
          </a:lstStyle>
          <a:p>
            <a:pPr>
              <a:defRPr/>
            </a:pPr>
            <a:endParaRPr lang="en-US" altLang="en-US"/>
          </a:p>
        </p:txBody>
      </p:sp>
      <p:sp>
        <p:nvSpPr>
          <p:cNvPr id="40964" name="Rectangle 4"/>
          <p:cNvSpPr>
            <a:spLocks noGrp="1" noChangeArrowheads="1"/>
          </p:cNvSpPr>
          <p:nvPr>
            <p:ph type="ftr" sz="quarter" idx="2"/>
          </p:nvPr>
        </p:nvSpPr>
        <p:spPr bwMode="auto">
          <a:xfrm>
            <a:off x="0" y="862965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defTabSz="911225">
              <a:defRPr sz="1200"/>
            </a:lvl1pPr>
          </a:lstStyle>
          <a:p>
            <a:pPr>
              <a:defRPr/>
            </a:pPr>
            <a:endParaRPr lang="en-US" altLang="en-US"/>
          </a:p>
        </p:txBody>
      </p:sp>
      <p:sp>
        <p:nvSpPr>
          <p:cNvPr id="40965" name="Rectangle 5"/>
          <p:cNvSpPr>
            <a:spLocks noGrp="1" noChangeArrowheads="1"/>
          </p:cNvSpPr>
          <p:nvPr>
            <p:ph type="sldNum" sz="quarter" idx="3"/>
          </p:nvPr>
        </p:nvSpPr>
        <p:spPr bwMode="auto">
          <a:xfrm>
            <a:off x="3884613" y="862965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2" rIns="91083" bIns="45542" numCol="1" anchor="b" anchorCtr="0" compatLnSpc="1">
            <a:prstTxWarp prst="textNoShape">
              <a:avLst/>
            </a:prstTxWarp>
          </a:bodyPr>
          <a:lstStyle>
            <a:lvl1pPr algn="r" defTabSz="911225">
              <a:defRPr sz="1200"/>
            </a:lvl1pPr>
          </a:lstStyle>
          <a:p>
            <a:pPr>
              <a:defRPr/>
            </a:pPr>
            <a:fld id="{0D1313D8-BF50-43B6-B0AC-09AE53D46F4C}" type="slidenum">
              <a:rPr lang="en-US" altLang="en-US"/>
              <a:pPr>
                <a:defRPr/>
              </a:pPr>
              <a:t>‹#›</a:t>
            </a:fld>
            <a:endParaRPr lang="en-US" altLang="en-US"/>
          </a:p>
        </p:txBody>
      </p:sp>
    </p:spTree>
    <p:extLst>
      <p:ext uri="{BB962C8B-B14F-4D97-AF65-F5344CB8AC3E}">
        <p14:creationId xmlns:p14="http://schemas.microsoft.com/office/powerpoint/2010/main" val="2947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3025" y="0"/>
            <a:ext cx="2971800" cy="454025"/>
          </a:xfrm>
          <a:prstGeom prst="rect">
            <a:avLst/>
          </a:prstGeom>
        </p:spPr>
        <p:txBody>
          <a:bodyPr vert="horz" lIns="91440" tIns="45720" rIns="91440" bIns="45720" rtlCol="0"/>
          <a:lstStyle>
            <a:lvl1pPr algn="r">
              <a:defRPr sz="1200" smtClean="0"/>
            </a:lvl1pPr>
          </a:lstStyle>
          <a:p>
            <a:pPr>
              <a:defRPr/>
            </a:pPr>
            <a:fld id="{04120D07-BF06-4C0E-9A66-2AB19ED836D3}" type="datetimeFigureOut">
              <a:rPr lang="en-US"/>
              <a:pPr>
                <a:defRPr/>
              </a:pPr>
              <a:t>7/21/2018</a:t>
            </a:fld>
            <a:endParaRPr lang="en-US"/>
          </a:p>
        </p:txBody>
      </p:sp>
      <p:sp>
        <p:nvSpPr>
          <p:cNvPr id="4" name="Slide Image Placeholder 3"/>
          <p:cNvSpPr>
            <a:spLocks noGrp="1" noRot="1" noChangeAspect="1"/>
          </p:cNvSpPr>
          <p:nvPr>
            <p:ph type="sldImg" idx="2"/>
          </p:nvPr>
        </p:nvSpPr>
        <p:spPr>
          <a:xfrm>
            <a:off x="1157288" y="681038"/>
            <a:ext cx="4541837"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4813"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3025" y="8628063"/>
            <a:ext cx="2971800" cy="454025"/>
          </a:xfrm>
          <a:prstGeom prst="rect">
            <a:avLst/>
          </a:prstGeom>
        </p:spPr>
        <p:txBody>
          <a:bodyPr vert="horz" lIns="91440" tIns="45720" rIns="91440" bIns="45720" rtlCol="0" anchor="b"/>
          <a:lstStyle>
            <a:lvl1pPr algn="r">
              <a:defRPr sz="1200" smtClean="0"/>
            </a:lvl1pPr>
          </a:lstStyle>
          <a:p>
            <a:pPr>
              <a:defRPr/>
            </a:pPr>
            <a:fld id="{B1F47A55-3FEB-4F0C-B0DB-FD3FB734D6EC}" type="slidenum">
              <a:rPr lang="en-US"/>
              <a:pPr>
                <a:defRPr/>
              </a:pPr>
              <a:t>‹#›</a:t>
            </a:fld>
            <a:endParaRPr lang="en-US"/>
          </a:p>
        </p:txBody>
      </p:sp>
    </p:spTree>
    <p:extLst>
      <p:ext uri="{BB962C8B-B14F-4D97-AF65-F5344CB8AC3E}">
        <p14:creationId xmlns:p14="http://schemas.microsoft.com/office/powerpoint/2010/main" val="3045004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F47A55-3FEB-4F0C-B0DB-FD3FB734D6EC}" type="slidenum">
              <a:rPr lang="en-US" smtClean="0"/>
              <a:pPr>
                <a:defRPr/>
              </a:pPr>
              <a:t>20</a:t>
            </a:fld>
            <a:endParaRPr lang="en-US"/>
          </a:p>
        </p:txBody>
      </p:sp>
    </p:spTree>
    <p:extLst>
      <p:ext uri="{BB962C8B-B14F-4D97-AF65-F5344CB8AC3E}">
        <p14:creationId xmlns:p14="http://schemas.microsoft.com/office/powerpoint/2010/main" val="266934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BDDAF5-498A-421D-B916-BCE1AB061A39}" type="slidenum">
              <a:rPr lang="en-US" altLang="en-US"/>
              <a:pPr>
                <a:defRPr/>
              </a:pPr>
              <a:t>‹#›</a:t>
            </a:fld>
            <a:endParaRPr lang="en-US" altLang="en-US"/>
          </a:p>
        </p:txBody>
      </p:sp>
    </p:spTree>
    <p:extLst>
      <p:ext uri="{BB962C8B-B14F-4D97-AF65-F5344CB8AC3E}">
        <p14:creationId xmlns:p14="http://schemas.microsoft.com/office/powerpoint/2010/main" val="15568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1E82B1-13C5-4C50-BB84-DE097D7B7FCA}" type="slidenum">
              <a:rPr lang="en-US" altLang="en-US"/>
              <a:pPr>
                <a:defRPr/>
              </a:pPr>
              <a:t>‹#›</a:t>
            </a:fld>
            <a:endParaRPr lang="en-US" altLang="en-US"/>
          </a:p>
        </p:txBody>
      </p:sp>
    </p:spTree>
    <p:extLst>
      <p:ext uri="{BB962C8B-B14F-4D97-AF65-F5344CB8AC3E}">
        <p14:creationId xmlns:p14="http://schemas.microsoft.com/office/powerpoint/2010/main" val="220491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118CA2-A1C3-432D-B5F1-4376D4092F41}" type="slidenum">
              <a:rPr lang="en-US" altLang="en-US"/>
              <a:pPr>
                <a:defRPr/>
              </a:pPr>
              <a:t>‹#›</a:t>
            </a:fld>
            <a:endParaRPr lang="en-US" altLang="en-US"/>
          </a:p>
        </p:txBody>
      </p:sp>
    </p:spTree>
    <p:extLst>
      <p:ext uri="{BB962C8B-B14F-4D97-AF65-F5344CB8AC3E}">
        <p14:creationId xmlns:p14="http://schemas.microsoft.com/office/powerpoint/2010/main" val="3534435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69727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721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425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1438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92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B4F6E2-523E-46A5-BE30-2D9F73A155A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513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8C00F-B9BC-4895-960E-64722786A16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57621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8C00F-B9BC-4895-960E-64722786A16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5762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E7CE95-2996-4DA6-A09F-170FC714FB09}" type="slidenum">
              <a:rPr lang="en-US" altLang="en-US"/>
              <a:pPr>
                <a:defRPr/>
              </a:pPr>
              <a:t>‹#›</a:t>
            </a:fld>
            <a:endParaRPr lang="en-US" altLang="en-US"/>
          </a:p>
        </p:txBody>
      </p:sp>
    </p:spTree>
    <p:extLst>
      <p:ext uri="{BB962C8B-B14F-4D97-AF65-F5344CB8AC3E}">
        <p14:creationId xmlns:p14="http://schemas.microsoft.com/office/powerpoint/2010/main" val="20739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6491C0-5000-48D4-A06B-86A1987393DD}" type="slidenum">
              <a:rPr lang="en-US" altLang="en-US"/>
              <a:pPr>
                <a:defRPr/>
              </a:pPr>
              <a:t>‹#›</a:t>
            </a:fld>
            <a:endParaRPr lang="en-US" altLang="en-US"/>
          </a:p>
        </p:txBody>
      </p:sp>
    </p:spTree>
    <p:extLst>
      <p:ext uri="{BB962C8B-B14F-4D97-AF65-F5344CB8AC3E}">
        <p14:creationId xmlns:p14="http://schemas.microsoft.com/office/powerpoint/2010/main" val="7768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5F9ECC-88AE-4BE3-818A-4A7B60FF5B17}" type="slidenum">
              <a:rPr lang="en-US" altLang="en-US"/>
              <a:pPr>
                <a:defRPr/>
              </a:pPr>
              <a:t>‹#›</a:t>
            </a:fld>
            <a:endParaRPr lang="en-US" altLang="en-US"/>
          </a:p>
        </p:txBody>
      </p:sp>
    </p:spTree>
    <p:extLst>
      <p:ext uri="{BB962C8B-B14F-4D97-AF65-F5344CB8AC3E}">
        <p14:creationId xmlns:p14="http://schemas.microsoft.com/office/powerpoint/2010/main" val="270591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9A6DB5D-4588-4A31-BC6A-5F112791AA2C}" type="slidenum">
              <a:rPr lang="en-US" altLang="en-US"/>
              <a:pPr>
                <a:defRPr/>
              </a:pPr>
              <a:t>‹#›</a:t>
            </a:fld>
            <a:endParaRPr lang="en-US" altLang="en-US"/>
          </a:p>
        </p:txBody>
      </p:sp>
    </p:spTree>
    <p:extLst>
      <p:ext uri="{BB962C8B-B14F-4D97-AF65-F5344CB8AC3E}">
        <p14:creationId xmlns:p14="http://schemas.microsoft.com/office/powerpoint/2010/main" val="261160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D2777FD-8E88-496A-8924-FF0F9143796F}" type="slidenum">
              <a:rPr lang="en-US" altLang="en-US"/>
              <a:pPr>
                <a:defRPr/>
              </a:pPr>
              <a:t>‹#›</a:t>
            </a:fld>
            <a:endParaRPr lang="en-US" altLang="en-US"/>
          </a:p>
        </p:txBody>
      </p:sp>
    </p:spTree>
    <p:extLst>
      <p:ext uri="{BB962C8B-B14F-4D97-AF65-F5344CB8AC3E}">
        <p14:creationId xmlns:p14="http://schemas.microsoft.com/office/powerpoint/2010/main" val="1279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415A65-0D10-41A4-B67E-4833624F80B5}" type="slidenum">
              <a:rPr lang="en-US" altLang="en-US"/>
              <a:pPr>
                <a:defRPr/>
              </a:pPr>
              <a:t>‹#›</a:t>
            </a:fld>
            <a:endParaRPr lang="en-US" altLang="en-US"/>
          </a:p>
        </p:txBody>
      </p:sp>
    </p:spTree>
    <p:extLst>
      <p:ext uri="{BB962C8B-B14F-4D97-AF65-F5344CB8AC3E}">
        <p14:creationId xmlns:p14="http://schemas.microsoft.com/office/powerpoint/2010/main" val="335032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AEEDD33-F665-429C-BBB6-F2F9E203551C}" type="slidenum">
              <a:rPr lang="en-US" altLang="en-US"/>
              <a:pPr>
                <a:defRPr/>
              </a:pPr>
              <a:t>‹#›</a:t>
            </a:fld>
            <a:endParaRPr lang="en-US" altLang="en-US"/>
          </a:p>
        </p:txBody>
      </p:sp>
    </p:spTree>
    <p:extLst>
      <p:ext uri="{BB962C8B-B14F-4D97-AF65-F5344CB8AC3E}">
        <p14:creationId xmlns:p14="http://schemas.microsoft.com/office/powerpoint/2010/main" val="148826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6CB298A-1669-42C6-B855-E7C9E249D843}" type="slidenum">
              <a:rPr lang="en-US" altLang="en-US"/>
              <a:pPr>
                <a:defRPr/>
              </a:pPr>
              <a:t>‹#›</a:t>
            </a:fld>
            <a:endParaRPr lang="en-US" altLang="en-US"/>
          </a:p>
        </p:txBody>
      </p:sp>
    </p:spTree>
    <p:extLst>
      <p:ext uri="{BB962C8B-B14F-4D97-AF65-F5344CB8AC3E}">
        <p14:creationId xmlns:p14="http://schemas.microsoft.com/office/powerpoint/2010/main" val="233994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176332A-327E-4C6B-9D83-5797A5AC701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5725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0050" y="1038225"/>
            <a:ext cx="8415338" cy="5514975"/>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Comic Sans MS" pitchFamily="66" charset="0"/>
        </a:defRPr>
      </a:lvl2pPr>
      <a:lvl3pPr algn="ctr" rtl="0" eaLnBrk="0" fontAlgn="base" hangingPunct="0">
        <a:spcBef>
          <a:spcPct val="0"/>
        </a:spcBef>
        <a:spcAft>
          <a:spcPct val="0"/>
        </a:spcAft>
        <a:defRPr sz="4400">
          <a:solidFill>
            <a:schemeClr val="bg2"/>
          </a:solidFill>
          <a:latin typeface="Comic Sans MS" pitchFamily="66" charset="0"/>
        </a:defRPr>
      </a:lvl3pPr>
      <a:lvl4pPr algn="ctr" rtl="0" eaLnBrk="0" fontAlgn="base" hangingPunct="0">
        <a:spcBef>
          <a:spcPct val="0"/>
        </a:spcBef>
        <a:spcAft>
          <a:spcPct val="0"/>
        </a:spcAft>
        <a:defRPr sz="4400">
          <a:solidFill>
            <a:schemeClr val="bg2"/>
          </a:solidFill>
          <a:latin typeface="Comic Sans MS" pitchFamily="66" charset="0"/>
        </a:defRPr>
      </a:lvl4pPr>
      <a:lvl5pPr algn="ctr" rtl="0" eaLnBrk="0" fontAlgn="base" hangingPunct="0">
        <a:spcBef>
          <a:spcPct val="0"/>
        </a:spcBef>
        <a:spcAft>
          <a:spcPct val="0"/>
        </a:spcAft>
        <a:defRPr sz="4400">
          <a:solidFill>
            <a:schemeClr val="bg2"/>
          </a:solidFill>
          <a:latin typeface="Comic Sans MS" pitchFamily="66" charset="0"/>
        </a:defRPr>
      </a:lvl5pPr>
      <a:lvl6pPr marL="457200" algn="ctr" rtl="0" fontAlgn="base">
        <a:spcBef>
          <a:spcPct val="0"/>
        </a:spcBef>
        <a:spcAft>
          <a:spcPct val="0"/>
        </a:spcAft>
        <a:defRPr sz="4400">
          <a:solidFill>
            <a:schemeClr val="bg2"/>
          </a:solidFill>
          <a:latin typeface="Comic Sans MS" pitchFamily="66" charset="0"/>
        </a:defRPr>
      </a:lvl6pPr>
      <a:lvl7pPr marL="914400" algn="ctr" rtl="0" fontAlgn="base">
        <a:spcBef>
          <a:spcPct val="0"/>
        </a:spcBef>
        <a:spcAft>
          <a:spcPct val="0"/>
        </a:spcAft>
        <a:defRPr sz="4400">
          <a:solidFill>
            <a:schemeClr val="bg2"/>
          </a:solidFill>
          <a:latin typeface="Comic Sans MS" pitchFamily="66" charset="0"/>
        </a:defRPr>
      </a:lvl7pPr>
      <a:lvl8pPr marL="1371600" algn="ctr" rtl="0" fontAlgn="base">
        <a:spcBef>
          <a:spcPct val="0"/>
        </a:spcBef>
        <a:spcAft>
          <a:spcPct val="0"/>
        </a:spcAft>
        <a:defRPr sz="4400">
          <a:solidFill>
            <a:schemeClr val="bg2"/>
          </a:solidFill>
          <a:latin typeface="Comic Sans MS" pitchFamily="66" charset="0"/>
        </a:defRPr>
      </a:lvl8pPr>
      <a:lvl9pPr marL="1828800" algn="ctr" rtl="0" fontAlgn="base">
        <a:spcBef>
          <a:spcPct val="0"/>
        </a:spcBef>
        <a:spcAft>
          <a:spcPct val="0"/>
        </a:spcAft>
        <a:defRPr sz="44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5725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00050" y="1038225"/>
            <a:ext cx="8415338" cy="5514975"/>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Comic Sans MS" pitchFamily="66" charset="0"/>
        </a:defRPr>
      </a:lvl2pPr>
      <a:lvl3pPr algn="ctr" rtl="0" eaLnBrk="0" fontAlgn="base" hangingPunct="0">
        <a:spcBef>
          <a:spcPct val="0"/>
        </a:spcBef>
        <a:spcAft>
          <a:spcPct val="0"/>
        </a:spcAft>
        <a:defRPr sz="4400">
          <a:solidFill>
            <a:schemeClr val="bg2"/>
          </a:solidFill>
          <a:latin typeface="Comic Sans MS" pitchFamily="66" charset="0"/>
        </a:defRPr>
      </a:lvl3pPr>
      <a:lvl4pPr algn="ctr" rtl="0" eaLnBrk="0" fontAlgn="base" hangingPunct="0">
        <a:spcBef>
          <a:spcPct val="0"/>
        </a:spcBef>
        <a:spcAft>
          <a:spcPct val="0"/>
        </a:spcAft>
        <a:defRPr sz="4400">
          <a:solidFill>
            <a:schemeClr val="bg2"/>
          </a:solidFill>
          <a:latin typeface="Comic Sans MS" pitchFamily="66" charset="0"/>
        </a:defRPr>
      </a:lvl4pPr>
      <a:lvl5pPr algn="ctr" rtl="0" eaLnBrk="0" fontAlgn="base" hangingPunct="0">
        <a:spcBef>
          <a:spcPct val="0"/>
        </a:spcBef>
        <a:spcAft>
          <a:spcPct val="0"/>
        </a:spcAft>
        <a:defRPr sz="4400">
          <a:solidFill>
            <a:schemeClr val="bg2"/>
          </a:solidFill>
          <a:latin typeface="Comic Sans MS" pitchFamily="66" charset="0"/>
        </a:defRPr>
      </a:lvl5pPr>
      <a:lvl6pPr marL="457200" algn="ctr" rtl="0" fontAlgn="base">
        <a:spcBef>
          <a:spcPct val="0"/>
        </a:spcBef>
        <a:spcAft>
          <a:spcPct val="0"/>
        </a:spcAft>
        <a:defRPr sz="4400">
          <a:solidFill>
            <a:schemeClr val="bg2"/>
          </a:solidFill>
          <a:latin typeface="Comic Sans MS" pitchFamily="66" charset="0"/>
        </a:defRPr>
      </a:lvl6pPr>
      <a:lvl7pPr marL="914400" algn="ctr" rtl="0" fontAlgn="base">
        <a:spcBef>
          <a:spcPct val="0"/>
        </a:spcBef>
        <a:spcAft>
          <a:spcPct val="0"/>
        </a:spcAft>
        <a:defRPr sz="4400">
          <a:solidFill>
            <a:schemeClr val="bg2"/>
          </a:solidFill>
          <a:latin typeface="Comic Sans MS" pitchFamily="66" charset="0"/>
        </a:defRPr>
      </a:lvl7pPr>
      <a:lvl8pPr marL="1371600" algn="ctr" rtl="0" fontAlgn="base">
        <a:spcBef>
          <a:spcPct val="0"/>
        </a:spcBef>
        <a:spcAft>
          <a:spcPct val="0"/>
        </a:spcAft>
        <a:defRPr sz="4400">
          <a:solidFill>
            <a:schemeClr val="bg2"/>
          </a:solidFill>
          <a:latin typeface="Comic Sans MS" pitchFamily="66" charset="0"/>
        </a:defRPr>
      </a:lvl8pPr>
      <a:lvl9pPr marL="1828800" algn="ctr" rtl="0" fontAlgn="base">
        <a:spcBef>
          <a:spcPct val="0"/>
        </a:spcBef>
        <a:spcAft>
          <a:spcPct val="0"/>
        </a:spcAft>
        <a:defRPr sz="4400">
          <a:solidFill>
            <a:schemeClr val="bg2"/>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01983BD-125E-4115-8698-9802C2ABBBD2}" type="slidenum">
              <a:rPr lang="en-US" altLang="en-US">
                <a:solidFill>
                  <a:srgbClr val="FFFFFF"/>
                </a:solidFill>
              </a:rPr>
              <a:pPr>
                <a:defRPr/>
              </a:pPr>
              <a:t>‹#›</a:t>
            </a:fld>
            <a:endParaRPr lang="en-US" alt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mazon.com/God-Ecstasy-Creation-Self-Creating-World/dp/0824516834/sr=1-1/qid=1158237470/ref=pd_bbs_1/104-9827086-6772729?ie=UTF8&amp;s=books"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beautysurroundsyou.photoshelter.com/image/I0000M7p5NAY4cWs"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cacradicalgrace.org/Merchant2/merchant.mvc?Screen=PROD&amp;Product_Code=SP-C-15&amp;Category_Code=CD&amp;Product_Count=8"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dirty="0" smtClean="0"/>
              <a:t>Forces and Interactions</a:t>
            </a:r>
            <a:endParaRPr lang="en-US" altLang="en-US" sz="6000" dirty="0" smtClean="0"/>
          </a:p>
        </p:txBody>
      </p:sp>
      <p:sp>
        <p:nvSpPr>
          <p:cNvPr id="4099"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4100"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Aileen O’Donoghue</a:t>
            </a:r>
            <a:endParaRPr lang="en-US" altLang="en-US" sz="2400" dirty="0">
              <a:solidFill>
                <a:srgbClr val="D5D577"/>
              </a:solidFill>
              <a:latin typeface="Goudy Old Style" pitchFamily="18" charset="0"/>
            </a:endParaRPr>
          </a:p>
        </p:txBody>
      </p:sp>
      <p:sp>
        <p:nvSpPr>
          <p:cNvPr id="4101"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eaLnBrk="0" hangingPunct="0">
              <a:spcBef>
                <a:spcPct val="20000"/>
              </a:spcBef>
              <a:buFont typeface="Wingdings" pitchFamily="2" charset="2"/>
              <a:buChar char="¶"/>
              <a:defRPr sz="3200">
                <a:solidFill>
                  <a:srgbClr val="FFFF00"/>
                </a:solidFill>
                <a:latin typeface="Comic Sans MS" pitchFamily="66" charset="0"/>
              </a:defRPr>
            </a:lvl1pPr>
            <a:lvl2pPr marL="742950" indent="-285750" eaLnBrk="0" hangingPunct="0">
              <a:spcBef>
                <a:spcPct val="20000"/>
              </a:spcBef>
              <a:buFont typeface="Webdings" pitchFamily="18" charset="2"/>
              <a:buChar char="þ"/>
              <a:defRPr sz="2800">
                <a:solidFill>
                  <a:srgbClr val="FFFF00"/>
                </a:solidFill>
                <a:latin typeface="Comic Sans MS" pitchFamily="66" charset="0"/>
              </a:defRPr>
            </a:lvl2pPr>
            <a:lvl3pPr marL="1143000" indent="-228600" eaLnBrk="0" hangingPunct="0">
              <a:spcBef>
                <a:spcPct val="20000"/>
              </a:spcBef>
              <a:buFont typeface="Wingdings 2" pitchFamily="18" charset="2"/>
              <a:buChar char=""/>
              <a:defRPr sz="2400">
                <a:solidFill>
                  <a:srgbClr val="FFFF00"/>
                </a:solidFill>
                <a:latin typeface="Comic Sans MS" pitchFamily="66" charset="0"/>
              </a:defRPr>
            </a:lvl3pPr>
            <a:lvl4pPr marL="1600200" indent="-228600" eaLnBrk="0" hangingPunct="0">
              <a:spcBef>
                <a:spcPct val="20000"/>
              </a:spcBef>
              <a:buFont typeface="Webdings" pitchFamily="18" charset="2"/>
              <a:buChar char="õ"/>
              <a:defRPr sz="2000">
                <a:solidFill>
                  <a:srgbClr val="FFFF00"/>
                </a:solidFill>
                <a:latin typeface="Comic Sans MS" pitchFamily="66" charset="0"/>
              </a:defRPr>
            </a:lvl4pPr>
            <a:lvl5pPr marL="2057400" indent="-228600" eaLnBrk="0" hangingPunct="0">
              <a:spcBef>
                <a:spcPct val="20000"/>
              </a:spcBef>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July 20 – 21, 2018</a:t>
            </a:r>
            <a:endParaRPr lang="en-US" altLang="en-US" sz="2400" dirty="0">
              <a:solidFill>
                <a:srgbClr val="D5D577"/>
              </a:solidFill>
              <a:latin typeface="Goudy Old Style" pitchFamily="18" charset="0"/>
            </a:endParaRPr>
          </a:p>
        </p:txBody>
      </p:sp>
      <p:pic>
        <p:nvPicPr>
          <p:cNvPr id="410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899411" cy="64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Times New Roman" panose="02020603050405020304" pitchFamily="18" charset="0"/>
                <a:cs typeface="Times New Roman" panose="02020603050405020304" pitchFamily="18" charset="0"/>
              </a:rPr>
              <a:t>Particles and Waves</a:t>
            </a:r>
          </a:p>
        </p:txBody>
      </p:sp>
      <p:sp>
        <p:nvSpPr>
          <p:cNvPr id="16387" name="Text Box 4"/>
          <p:cNvSpPr txBox="1">
            <a:spLocks noChangeArrowheads="1"/>
          </p:cNvSpPr>
          <p:nvPr/>
        </p:nvSpPr>
        <p:spPr bwMode="auto">
          <a:xfrm>
            <a:off x="212725" y="963613"/>
            <a:ext cx="8616950"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Waves </a:t>
            </a:r>
            <a:r>
              <a:rPr lang="en-US" altLang="en-US" sz="2800" i="1" smtClean="0">
                <a:solidFill>
                  <a:srgbClr val="FFFF00"/>
                </a:solidFill>
              </a:rPr>
              <a:t>vs</a:t>
            </a:r>
            <a:r>
              <a:rPr lang="en-US" altLang="en-US" sz="2800" smtClean="0">
                <a:solidFill>
                  <a:srgbClr val="FFFF00"/>
                </a:solidFill>
              </a:rPr>
              <a:t>. Particles passing through slits</a:t>
            </a:r>
          </a:p>
        </p:txBody>
      </p:sp>
      <p:grpSp>
        <p:nvGrpSpPr>
          <p:cNvPr id="16388" name="Group 94"/>
          <p:cNvGrpSpPr>
            <a:grpSpLocks/>
          </p:cNvGrpSpPr>
          <p:nvPr/>
        </p:nvGrpSpPr>
        <p:grpSpPr bwMode="auto">
          <a:xfrm>
            <a:off x="5527675" y="2644775"/>
            <a:ext cx="3362325" cy="123825"/>
            <a:chOff x="7519" y="5567"/>
            <a:chExt cx="3905" cy="143"/>
          </a:xfrm>
        </p:grpSpPr>
        <p:sp>
          <p:nvSpPr>
            <p:cNvPr id="16444" name="Rectangle 95"/>
            <p:cNvSpPr>
              <a:spLocks noChangeArrowheads="1"/>
            </p:cNvSpPr>
            <p:nvPr/>
          </p:nvSpPr>
          <p:spPr bwMode="auto">
            <a:xfrm>
              <a:off x="7519" y="5567"/>
              <a:ext cx="144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45" name="Rectangle 96"/>
            <p:cNvSpPr>
              <a:spLocks noChangeArrowheads="1"/>
            </p:cNvSpPr>
            <p:nvPr/>
          </p:nvSpPr>
          <p:spPr bwMode="auto">
            <a:xfrm>
              <a:off x="9111" y="5567"/>
              <a:ext cx="72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46" name="Rectangle 97"/>
            <p:cNvSpPr>
              <a:spLocks noChangeArrowheads="1"/>
            </p:cNvSpPr>
            <p:nvPr/>
          </p:nvSpPr>
          <p:spPr bwMode="auto">
            <a:xfrm>
              <a:off x="9984" y="5567"/>
              <a:ext cx="1440" cy="143"/>
            </a:xfrm>
            <a:prstGeom prst="rect">
              <a:avLst/>
            </a:prstGeom>
            <a:gradFill rotWithShape="1">
              <a:gsLst>
                <a:gs pos="0">
                  <a:srgbClr val="000000"/>
                </a:gs>
                <a:gs pos="50000">
                  <a:srgbClr val="FFFFFF"/>
                </a:gs>
                <a:gs pos="100000">
                  <a:srgbClr val="000000"/>
                </a:gs>
              </a:gsLst>
              <a:lin ang="0" scaled="1"/>
            </a:gradFill>
            <a:ln w="9525">
              <a:solidFill>
                <a:srgbClr val="0000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nvGrpSpPr>
          <p:cNvPr id="16389" name="Group 99"/>
          <p:cNvGrpSpPr>
            <a:grpSpLocks/>
          </p:cNvGrpSpPr>
          <p:nvPr/>
        </p:nvGrpSpPr>
        <p:grpSpPr bwMode="auto">
          <a:xfrm>
            <a:off x="1069975" y="2790825"/>
            <a:ext cx="3328988" cy="1304925"/>
            <a:chOff x="2069" y="5045"/>
            <a:chExt cx="3868" cy="1516"/>
          </a:xfrm>
        </p:grpSpPr>
        <p:grpSp>
          <p:nvGrpSpPr>
            <p:cNvPr id="16432" name="Group 100"/>
            <p:cNvGrpSpPr>
              <a:grpSpLocks/>
            </p:cNvGrpSpPr>
            <p:nvPr/>
          </p:nvGrpSpPr>
          <p:grpSpPr bwMode="auto">
            <a:xfrm>
              <a:off x="2069" y="5045"/>
              <a:ext cx="2981" cy="1515"/>
              <a:chOff x="2069" y="5045"/>
              <a:chExt cx="2981" cy="1515"/>
            </a:xfrm>
          </p:grpSpPr>
          <p:sp>
            <p:nvSpPr>
              <p:cNvPr id="16439" name="Arc 101"/>
              <p:cNvSpPr>
                <a:spLocks noChangeAspect="1"/>
              </p:cNvSpPr>
              <p:nvPr/>
            </p:nvSpPr>
            <p:spPr bwMode="auto">
              <a:xfrm rot="16200000" flipH="1">
                <a:off x="3372" y="4874"/>
                <a:ext cx="374" cy="743"/>
              </a:xfrm>
              <a:custGeom>
                <a:avLst/>
                <a:gdLst>
                  <a:gd name="T0" fmla="*/ 0 w 21749"/>
                  <a:gd name="T1" fmla="*/ 0 h 43200"/>
                  <a:gd name="T2" fmla="*/ 0 w 21749"/>
                  <a:gd name="T3" fmla="*/ 13 h 43200"/>
                  <a:gd name="T4" fmla="*/ 0 w 21749"/>
                  <a:gd name="T5" fmla="*/ 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0" name="Arc 102"/>
              <p:cNvSpPr>
                <a:spLocks noChangeAspect="1"/>
              </p:cNvSpPr>
              <p:nvPr/>
            </p:nvSpPr>
            <p:spPr bwMode="auto">
              <a:xfrm rot="16200000" flipH="1">
                <a:off x="3183" y="4688"/>
                <a:ext cx="751" cy="1492"/>
              </a:xfrm>
              <a:custGeom>
                <a:avLst/>
                <a:gdLst>
                  <a:gd name="T0" fmla="*/ 0 w 21749"/>
                  <a:gd name="T1" fmla="*/ 0 h 43200"/>
                  <a:gd name="T2" fmla="*/ 0 w 21749"/>
                  <a:gd name="T3" fmla="*/ 52 h 43200"/>
                  <a:gd name="T4" fmla="*/ 0 w 21749"/>
                  <a:gd name="T5" fmla="*/ 2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1" name="Arc 103"/>
              <p:cNvSpPr>
                <a:spLocks noChangeAspect="1"/>
              </p:cNvSpPr>
              <p:nvPr/>
            </p:nvSpPr>
            <p:spPr bwMode="auto">
              <a:xfrm rot="16200000" flipH="1">
                <a:off x="2809" y="4318"/>
                <a:ext cx="1502" cy="2981"/>
              </a:xfrm>
              <a:custGeom>
                <a:avLst/>
                <a:gdLst>
                  <a:gd name="T0" fmla="*/ 1 w 21749"/>
                  <a:gd name="T1" fmla="*/ 0 h 43200"/>
                  <a:gd name="T2" fmla="*/ 0 w 21749"/>
                  <a:gd name="T3" fmla="*/ 206 h 43200"/>
                  <a:gd name="T4" fmla="*/ 1 w 21749"/>
                  <a:gd name="T5" fmla="*/ 103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2" name="Arc 104"/>
              <p:cNvSpPr>
                <a:spLocks noChangeAspect="1"/>
              </p:cNvSpPr>
              <p:nvPr/>
            </p:nvSpPr>
            <p:spPr bwMode="auto">
              <a:xfrm rot="16200000" flipH="1">
                <a:off x="2995" y="4501"/>
                <a:ext cx="1130" cy="2245"/>
              </a:xfrm>
              <a:custGeom>
                <a:avLst/>
                <a:gdLst>
                  <a:gd name="T0" fmla="*/ 0 w 21749"/>
                  <a:gd name="T1" fmla="*/ 0 h 43200"/>
                  <a:gd name="T2" fmla="*/ 0 w 21749"/>
                  <a:gd name="T3" fmla="*/ 117 h 43200"/>
                  <a:gd name="T4" fmla="*/ 0 w 21749"/>
                  <a:gd name="T5" fmla="*/ 58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43" name="Oval 105"/>
              <p:cNvSpPr>
                <a:spLocks noChangeAspect="1" noChangeArrowheads="1"/>
              </p:cNvSpPr>
              <p:nvPr/>
            </p:nvSpPr>
            <p:spPr bwMode="auto">
              <a:xfrm rot="16200000" flipH="1">
                <a:off x="3541" y="5045"/>
                <a:ext cx="38" cy="3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nvGrpSpPr>
            <p:cNvPr id="16433" name="Group 106"/>
            <p:cNvGrpSpPr>
              <a:grpSpLocks/>
            </p:cNvGrpSpPr>
            <p:nvPr/>
          </p:nvGrpSpPr>
          <p:grpSpPr bwMode="auto">
            <a:xfrm>
              <a:off x="2952" y="5045"/>
              <a:ext cx="2985" cy="1516"/>
              <a:chOff x="2974" y="5045"/>
              <a:chExt cx="2985" cy="1516"/>
            </a:xfrm>
          </p:grpSpPr>
          <p:sp>
            <p:nvSpPr>
              <p:cNvPr id="16434" name="Arc 107"/>
              <p:cNvSpPr>
                <a:spLocks/>
              </p:cNvSpPr>
              <p:nvPr/>
            </p:nvSpPr>
            <p:spPr bwMode="auto">
              <a:xfrm rot="16200000" flipH="1">
                <a:off x="4279" y="4873"/>
                <a:ext cx="374" cy="745"/>
              </a:xfrm>
              <a:custGeom>
                <a:avLst/>
                <a:gdLst>
                  <a:gd name="T0" fmla="*/ 0 w 21749"/>
                  <a:gd name="T1" fmla="*/ 0 h 43200"/>
                  <a:gd name="T2" fmla="*/ 0 w 21749"/>
                  <a:gd name="T3" fmla="*/ 13 h 43200"/>
                  <a:gd name="T4" fmla="*/ 0 w 21749"/>
                  <a:gd name="T5" fmla="*/ 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5" name="Arc 108"/>
              <p:cNvSpPr>
                <a:spLocks noChangeAspect="1"/>
              </p:cNvSpPr>
              <p:nvPr/>
            </p:nvSpPr>
            <p:spPr bwMode="auto">
              <a:xfrm rot="16200000" flipH="1">
                <a:off x="4090" y="4687"/>
                <a:ext cx="752" cy="1494"/>
              </a:xfrm>
              <a:custGeom>
                <a:avLst/>
                <a:gdLst>
                  <a:gd name="T0" fmla="*/ 0 w 21749"/>
                  <a:gd name="T1" fmla="*/ 0 h 43200"/>
                  <a:gd name="T2" fmla="*/ 0 w 21749"/>
                  <a:gd name="T3" fmla="*/ 52 h 43200"/>
                  <a:gd name="T4" fmla="*/ 0 w 21749"/>
                  <a:gd name="T5" fmla="*/ 26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6" name="Arc 109"/>
              <p:cNvSpPr>
                <a:spLocks noChangeAspect="1"/>
              </p:cNvSpPr>
              <p:nvPr/>
            </p:nvSpPr>
            <p:spPr bwMode="auto">
              <a:xfrm rot="16200000" flipH="1">
                <a:off x="3715" y="4317"/>
                <a:ext cx="1503" cy="2985"/>
              </a:xfrm>
              <a:custGeom>
                <a:avLst/>
                <a:gdLst>
                  <a:gd name="T0" fmla="*/ 1 w 21749"/>
                  <a:gd name="T1" fmla="*/ 0 h 43200"/>
                  <a:gd name="T2" fmla="*/ 0 w 21749"/>
                  <a:gd name="T3" fmla="*/ 206 h 43200"/>
                  <a:gd name="T4" fmla="*/ 1 w 21749"/>
                  <a:gd name="T5" fmla="*/ 103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7" name="Arc 110"/>
              <p:cNvSpPr>
                <a:spLocks noChangeAspect="1"/>
              </p:cNvSpPr>
              <p:nvPr/>
            </p:nvSpPr>
            <p:spPr bwMode="auto">
              <a:xfrm rot="16200000" flipH="1">
                <a:off x="3901" y="4501"/>
                <a:ext cx="1131" cy="2248"/>
              </a:xfrm>
              <a:custGeom>
                <a:avLst/>
                <a:gdLst>
                  <a:gd name="T0" fmla="*/ 0 w 21749"/>
                  <a:gd name="T1" fmla="*/ 0 h 43200"/>
                  <a:gd name="T2" fmla="*/ 0 w 21749"/>
                  <a:gd name="T3" fmla="*/ 117 h 43200"/>
                  <a:gd name="T4" fmla="*/ 0 w 21749"/>
                  <a:gd name="T5" fmla="*/ 58 h 43200"/>
                  <a:gd name="T6" fmla="*/ 0 60000 65536"/>
                  <a:gd name="T7" fmla="*/ 0 60000 65536"/>
                  <a:gd name="T8" fmla="*/ 0 60000 65536"/>
                </a:gdLst>
                <a:ahLst/>
                <a:cxnLst>
                  <a:cxn ang="T6">
                    <a:pos x="T0" y="T1"/>
                  </a:cxn>
                  <a:cxn ang="T7">
                    <a:pos x="T2" y="T3"/>
                  </a:cxn>
                  <a:cxn ang="T8">
                    <a:pos x="T4" y="T5"/>
                  </a:cxn>
                </a:cxnLst>
                <a:rect l="0" t="0" r="r" b="b"/>
                <a:pathLst>
                  <a:path w="21749" h="43200" fill="none" extrusionOk="0">
                    <a:moveTo>
                      <a:pt x="148" y="0"/>
                    </a:moveTo>
                    <a:cubicBezTo>
                      <a:pt x="12078" y="0"/>
                      <a:pt x="21749" y="9670"/>
                      <a:pt x="21749" y="21600"/>
                    </a:cubicBezTo>
                    <a:cubicBezTo>
                      <a:pt x="21749" y="33529"/>
                      <a:pt x="12078" y="43200"/>
                      <a:pt x="149" y="43200"/>
                    </a:cubicBezTo>
                    <a:cubicBezTo>
                      <a:pt x="99" y="43200"/>
                      <a:pt x="49" y="43199"/>
                      <a:pt x="-1" y="43199"/>
                    </a:cubicBezTo>
                  </a:path>
                  <a:path w="21749" h="43200" stroke="0" extrusionOk="0">
                    <a:moveTo>
                      <a:pt x="148" y="0"/>
                    </a:moveTo>
                    <a:cubicBezTo>
                      <a:pt x="12078" y="0"/>
                      <a:pt x="21749" y="9670"/>
                      <a:pt x="21749" y="21600"/>
                    </a:cubicBezTo>
                    <a:cubicBezTo>
                      <a:pt x="21749" y="33529"/>
                      <a:pt x="12078" y="43200"/>
                      <a:pt x="149" y="43200"/>
                    </a:cubicBezTo>
                    <a:cubicBezTo>
                      <a:pt x="99" y="43200"/>
                      <a:pt x="49" y="43199"/>
                      <a:pt x="-1" y="43199"/>
                    </a:cubicBezTo>
                    <a:lnTo>
                      <a:pt x="149" y="21600"/>
                    </a:lnTo>
                    <a:lnTo>
                      <a:pt x="148" y="0"/>
                    </a:lnTo>
                    <a:close/>
                  </a:path>
                </a:pathLst>
              </a:custGeom>
              <a:noFill/>
              <a:ln w="12700">
                <a:solidFill>
                  <a:schemeClr val="tx1"/>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mtClean="0">
                  <a:solidFill>
                    <a:srgbClr val="FFFFFF"/>
                  </a:solidFill>
                </a:endParaRPr>
              </a:p>
            </p:txBody>
          </p:sp>
          <p:sp>
            <p:nvSpPr>
              <p:cNvPr id="16438" name="Oval 111"/>
              <p:cNvSpPr>
                <a:spLocks noChangeArrowheads="1"/>
              </p:cNvSpPr>
              <p:nvPr/>
            </p:nvSpPr>
            <p:spPr bwMode="auto">
              <a:xfrm rot="16200000" flipH="1">
                <a:off x="4448" y="5045"/>
                <a:ext cx="38" cy="3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grpSp>
        <p:nvGrpSpPr>
          <p:cNvPr id="16390" name="Group 112"/>
          <p:cNvGrpSpPr>
            <a:grpSpLocks/>
          </p:cNvGrpSpPr>
          <p:nvPr/>
        </p:nvGrpSpPr>
        <p:grpSpPr bwMode="auto">
          <a:xfrm>
            <a:off x="1047750" y="2644775"/>
            <a:ext cx="3360738" cy="123825"/>
            <a:chOff x="7519" y="5567"/>
            <a:chExt cx="3905" cy="143"/>
          </a:xfrm>
        </p:grpSpPr>
        <p:sp>
          <p:nvSpPr>
            <p:cNvPr id="16429" name="Rectangle 113"/>
            <p:cNvSpPr>
              <a:spLocks noChangeArrowheads="1"/>
            </p:cNvSpPr>
            <p:nvPr/>
          </p:nvSpPr>
          <p:spPr bwMode="auto">
            <a:xfrm>
              <a:off x="7519" y="5567"/>
              <a:ext cx="144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30" name="Rectangle 114"/>
            <p:cNvSpPr>
              <a:spLocks noChangeArrowheads="1"/>
            </p:cNvSpPr>
            <p:nvPr/>
          </p:nvSpPr>
          <p:spPr bwMode="auto">
            <a:xfrm>
              <a:off x="9111" y="5567"/>
              <a:ext cx="72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31" name="Rectangle 115"/>
            <p:cNvSpPr>
              <a:spLocks noChangeArrowheads="1"/>
            </p:cNvSpPr>
            <p:nvPr/>
          </p:nvSpPr>
          <p:spPr bwMode="auto">
            <a:xfrm>
              <a:off x="9984" y="5567"/>
              <a:ext cx="1440" cy="143"/>
            </a:xfrm>
            <a:prstGeom prst="rect">
              <a:avLst/>
            </a:prstGeom>
            <a:solidFill>
              <a:srgbClr val="FF6600"/>
            </a:solidFill>
            <a:ln w="952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391" name="Rectangle 116"/>
          <p:cNvSpPr>
            <a:spLocks noChangeArrowheads="1"/>
          </p:cNvSpPr>
          <p:nvPr/>
        </p:nvSpPr>
        <p:spPr bwMode="auto">
          <a:xfrm>
            <a:off x="1042988" y="5302250"/>
            <a:ext cx="3370262" cy="90488"/>
          </a:xfrm>
          <a:prstGeom prst="rect">
            <a:avLst/>
          </a:prstGeom>
          <a:solidFill>
            <a:srgbClr val="FF6600"/>
          </a:solidFill>
          <a:ln w="317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16392" name="Group 117"/>
          <p:cNvGrpSpPr>
            <a:grpSpLocks/>
          </p:cNvGrpSpPr>
          <p:nvPr/>
        </p:nvGrpSpPr>
        <p:grpSpPr bwMode="auto">
          <a:xfrm>
            <a:off x="6005513" y="4387850"/>
            <a:ext cx="2381250" cy="930275"/>
            <a:chOff x="7583" y="6900"/>
            <a:chExt cx="2766" cy="1081"/>
          </a:xfrm>
        </p:grpSpPr>
        <p:sp>
          <p:nvSpPr>
            <p:cNvPr id="16427" name="Freeform 118" descr="Large confetti"/>
            <p:cNvSpPr>
              <a:spLocks/>
            </p:cNvSpPr>
            <p:nvPr/>
          </p:nvSpPr>
          <p:spPr bwMode="auto">
            <a:xfrm>
              <a:off x="7583" y="6900"/>
              <a:ext cx="1895" cy="1081"/>
            </a:xfrm>
            <a:custGeom>
              <a:avLst/>
              <a:gdLst>
                <a:gd name="T0" fmla="*/ 0 w 1895"/>
                <a:gd name="T1" fmla="*/ 1081 h 1081"/>
                <a:gd name="T2" fmla="*/ 408 w 1895"/>
                <a:gd name="T3" fmla="*/ 608 h 1081"/>
                <a:gd name="T4" fmla="*/ 951 w 1895"/>
                <a:gd name="T5" fmla="*/ 5 h 1081"/>
                <a:gd name="T6" fmla="*/ 1488 w 1895"/>
                <a:gd name="T7" fmla="*/ 585 h 1081"/>
                <a:gd name="T8" fmla="*/ 1895 w 1895"/>
                <a:gd name="T9" fmla="*/ 105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081">
                  <a:moveTo>
                    <a:pt x="0" y="1081"/>
                  </a:moveTo>
                  <a:cubicBezTo>
                    <a:pt x="68" y="1002"/>
                    <a:pt x="250" y="787"/>
                    <a:pt x="408" y="608"/>
                  </a:cubicBezTo>
                  <a:cubicBezTo>
                    <a:pt x="566" y="429"/>
                    <a:pt x="872" y="10"/>
                    <a:pt x="951" y="5"/>
                  </a:cubicBezTo>
                  <a:cubicBezTo>
                    <a:pt x="1030" y="0"/>
                    <a:pt x="1331" y="411"/>
                    <a:pt x="1488" y="585"/>
                  </a:cubicBezTo>
                  <a:cubicBezTo>
                    <a:pt x="1645" y="759"/>
                    <a:pt x="1810" y="953"/>
                    <a:pt x="1895" y="1050"/>
                  </a:cubicBezTo>
                </a:path>
              </a:pathLst>
            </a:custGeom>
            <a:pattFill prst="lgConfetti">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mtClean="0">
                <a:solidFill>
                  <a:srgbClr val="FFFFFF"/>
                </a:solidFill>
              </a:endParaRPr>
            </a:p>
          </p:txBody>
        </p:sp>
        <p:sp>
          <p:nvSpPr>
            <p:cNvPr id="16428" name="Freeform 119" descr="Large confetti"/>
            <p:cNvSpPr>
              <a:spLocks/>
            </p:cNvSpPr>
            <p:nvPr/>
          </p:nvSpPr>
          <p:spPr bwMode="auto">
            <a:xfrm>
              <a:off x="8454" y="6900"/>
              <a:ext cx="1895" cy="1081"/>
            </a:xfrm>
            <a:custGeom>
              <a:avLst/>
              <a:gdLst>
                <a:gd name="T0" fmla="*/ 0 w 1895"/>
                <a:gd name="T1" fmla="*/ 1081 h 1081"/>
                <a:gd name="T2" fmla="*/ 408 w 1895"/>
                <a:gd name="T3" fmla="*/ 608 h 1081"/>
                <a:gd name="T4" fmla="*/ 951 w 1895"/>
                <a:gd name="T5" fmla="*/ 5 h 1081"/>
                <a:gd name="T6" fmla="*/ 1488 w 1895"/>
                <a:gd name="T7" fmla="*/ 585 h 1081"/>
                <a:gd name="T8" fmla="*/ 1895 w 1895"/>
                <a:gd name="T9" fmla="*/ 105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1081">
                  <a:moveTo>
                    <a:pt x="0" y="1081"/>
                  </a:moveTo>
                  <a:cubicBezTo>
                    <a:pt x="68" y="1002"/>
                    <a:pt x="250" y="787"/>
                    <a:pt x="408" y="608"/>
                  </a:cubicBezTo>
                  <a:cubicBezTo>
                    <a:pt x="566" y="429"/>
                    <a:pt x="872" y="10"/>
                    <a:pt x="951" y="5"/>
                  </a:cubicBezTo>
                  <a:cubicBezTo>
                    <a:pt x="1030" y="0"/>
                    <a:pt x="1331" y="411"/>
                    <a:pt x="1488" y="585"/>
                  </a:cubicBezTo>
                  <a:cubicBezTo>
                    <a:pt x="1645" y="759"/>
                    <a:pt x="1810" y="953"/>
                    <a:pt x="1895" y="1050"/>
                  </a:cubicBezTo>
                </a:path>
              </a:pathLst>
            </a:custGeom>
            <a:pattFill prst="lgConfetti">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smtClean="0">
                <a:solidFill>
                  <a:srgbClr val="FFFFFF"/>
                </a:solidFill>
              </a:endParaRPr>
            </a:p>
          </p:txBody>
        </p:sp>
      </p:grpSp>
      <p:grpSp>
        <p:nvGrpSpPr>
          <p:cNvPr id="16393" name="Group 120"/>
          <p:cNvGrpSpPr>
            <a:grpSpLocks/>
          </p:cNvGrpSpPr>
          <p:nvPr/>
        </p:nvGrpSpPr>
        <p:grpSpPr bwMode="auto">
          <a:xfrm>
            <a:off x="6153150" y="5511800"/>
            <a:ext cx="2111375" cy="236538"/>
            <a:chOff x="7922" y="8879"/>
            <a:chExt cx="2453" cy="274"/>
          </a:xfrm>
        </p:grpSpPr>
        <p:grpSp>
          <p:nvGrpSpPr>
            <p:cNvPr id="16423" name="Group 121"/>
            <p:cNvGrpSpPr>
              <a:grpSpLocks/>
            </p:cNvGrpSpPr>
            <p:nvPr/>
          </p:nvGrpSpPr>
          <p:grpSpPr bwMode="auto">
            <a:xfrm>
              <a:off x="7922" y="8880"/>
              <a:ext cx="2453" cy="273"/>
              <a:chOff x="7548" y="9126"/>
              <a:chExt cx="3984" cy="303"/>
            </a:xfrm>
          </p:grpSpPr>
          <p:sp>
            <p:nvSpPr>
              <p:cNvPr id="16425" name="Rectangle 122"/>
              <p:cNvSpPr>
                <a:spLocks noChangeArrowheads="1"/>
              </p:cNvSpPr>
              <p:nvPr/>
            </p:nvSpPr>
            <p:spPr bwMode="auto">
              <a:xfrm>
                <a:off x="9531" y="9126"/>
                <a:ext cx="2001" cy="303"/>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6" name="Rectangle 123"/>
              <p:cNvSpPr>
                <a:spLocks noChangeArrowheads="1"/>
              </p:cNvSpPr>
              <p:nvPr/>
            </p:nvSpPr>
            <p:spPr bwMode="auto">
              <a:xfrm>
                <a:off x="7548" y="9126"/>
                <a:ext cx="2001" cy="303"/>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424" name="Rectangle 124"/>
            <p:cNvSpPr>
              <a:spLocks noChangeArrowheads="1"/>
            </p:cNvSpPr>
            <p:nvPr/>
          </p:nvSpPr>
          <p:spPr bwMode="auto">
            <a:xfrm>
              <a:off x="8532" y="8879"/>
              <a:ext cx="1232" cy="273"/>
            </a:xfrm>
            <a:prstGeom prst="rect">
              <a:avLst/>
            </a:prstGeom>
            <a:gradFill rotWithShape="1">
              <a:gsLst>
                <a:gs pos="0">
                  <a:srgbClr val="FFFFFF"/>
                </a:gs>
                <a:gs pos="50000">
                  <a:srgbClr val="61616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394" name="Rectangle 125"/>
          <p:cNvSpPr>
            <a:spLocks noChangeArrowheads="1"/>
          </p:cNvSpPr>
          <p:nvPr/>
        </p:nvSpPr>
        <p:spPr bwMode="auto">
          <a:xfrm>
            <a:off x="5522913" y="5316538"/>
            <a:ext cx="3371850" cy="90487"/>
          </a:xfrm>
          <a:prstGeom prst="rect">
            <a:avLst/>
          </a:prstGeom>
          <a:solidFill>
            <a:srgbClr val="FF6600"/>
          </a:solidFill>
          <a:ln w="3175">
            <a:solidFill>
              <a:srgbClr val="FF6600"/>
            </a:solidFill>
            <a:miter lim="800000"/>
            <a:headEnd/>
            <a:tailEnd/>
          </a:ln>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395" name="Freeform 126" descr="Large confetti"/>
          <p:cNvSpPr>
            <a:spLocks/>
          </p:cNvSpPr>
          <p:nvPr/>
        </p:nvSpPr>
        <p:spPr bwMode="auto">
          <a:xfrm>
            <a:off x="6108700" y="2217738"/>
            <a:ext cx="2200275" cy="427037"/>
          </a:xfrm>
          <a:custGeom>
            <a:avLst/>
            <a:gdLst>
              <a:gd name="T0" fmla="*/ 0 w 2556"/>
              <a:gd name="T1" fmla="*/ 365438635 h 496"/>
              <a:gd name="T2" fmla="*/ 1894057150 w 2556"/>
              <a:gd name="T3" fmla="*/ 367662499 h 496"/>
              <a:gd name="T4" fmla="*/ 1776233973 w 2556"/>
              <a:gd name="T5" fmla="*/ 83020814 h 496"/>
              <a:gd name="T6" fmla="*/ 1542811998 w 2556"/>
              <a:gd name="T7" fmla="*/ 7412880 h 496"/>
              <a:gd name="T8" fmla="*/ 1264927423 w 2556"/>
              <a:gd name="T9" fmla="*/ 127495512 h 496"/>
              <a:gd name="T10" fmla="*/ 1089304847 w 2556"/>
              <a:gd name="T11" fmla="*/ 42992983 h 496"/>
              <a:gd name="T12" fmla="*/ 949251662 w 2556"/>
              <a:gd name="T13" fmla="*/ 2965152 h 496"/>
              <a:gd name="T14" fmla="*/ 809198477 w 2556"/>
              <a:gd name="T15" fmla="*/ 38545255 h 496"/>
              <a:gd name="T16" fmla="*/ 624683553 w 2556"/>
              <a:gd name="T17" fmla="*/ 127495512 h 496"/>
              <a:gd name="T18" fmla="*/ 337906631 w 2556"/>
              <a:gd name="T19" fmla="*/ 7412880 h 496"/>
              <a:gd name="T20" fmla="*/ 108930829 w 2556"/>
              <a:gd name="T21" fmla="*/ 94139273 h 496"/>
              <a:gd name="T22" fmla="*/ 0 w 2556"/>
              <a:gd name="T23" fmla="*/ 36543863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6" h="496">
                <a:moveTo>
                  <a:pt x="0" y="493"/>
                </a:moveTo>
                <a:cubicBezTo>
                  <a:pt x="417" y="484"/>
                  <a:pt x="2184" y="496"/>
                  <a:pt x="2556" y="496"/>
                </a:cubicBezTo>
                <a:cubicBezTo>
                  <a:pt x="2460" y="214"/>
                  <a:pt x="2476" y="193"/>
                  <a:pt x="2397" y="112"/>
                </a:cubicBezTo>
                <a:cubicBezTo>
                  <a:pt x="2318" y="31"/>
                  <a:pt x="2197" y="0"/>
                  <a:pt x="2082" y="10"/>
                </a:cubicBezTo>
                <a:cubicBezTo>
                  <a:pt x="1967" y="20"/>
                  <a:pt x="1809" y="164"/>
                  <a:pt x="1707" y="172"/>
                </a:cubicBezTo>
                <a:cubicBezTo>
                  <a:pt x="1605" y="180"/>
                  <a:pt x="1541" y="86"/>
                  <a:pt x="1470" y="58"/>
                </a:cubicBezTo>
                <a:cubicBezTo>
                  <a:pt x="1399" y="30"/>
                  <a:pt x="1344" y="5"/>
                  <a:pt x="1281" y="4"/>
                </a:cubicBezTo>
                <a:cubicBezTo>
                  <a:pt x="1218" y="3"/>
                  <a:pt x="1165" y="24"/>
                  <a:pt x="1092" y="52"/>
                </a:cubicBezTo>
                <a:cubicBezTo>
                  <a:pt x="1019" y="80"/>
                  <a:pt x="949" y="179"/>
                  <a:pt x="843" y="172"/>
                </a:cubicBezTo>
                <a:cubicBezTo>
                  <a:pt x="737" y="165"/>
                  <a:pt x="572" y="17"/>
                  <a:pt x="456" y="10"/>
                </a:cubicBezTo>
                <a:cubicBezTo>
                  <a:pt x="340" y="3"/>
                  <a:pt x="223" y="47"/>
                  <a:pt x="147" y="127"/>
                </a:cubicBezTo>
                <a:cubicBezTo>
                  <a:pt x="71" y="207"/>
                  <a:pt x="31" y="417"/>
                  <a:pt x="0" y="493"/>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6" name="Freeform 127" descr="Large confetti"/>
          <p:cNvSpPr>
            <a:spLocks/>
          </p:cNvSpPr>
          <p:nvPr/>
        </p:nvSpPr>
        <p:spPr bwMode="auto">
          <a:xfrm>
            <a:off x="7518400" y="2633663"/>
            <a:ext cx="127000" cy="1806575"/>
          </a:xfrm>
          <a:custGeom>
            <a:avLst/>
            <a:gdLst>
              <a:gd name="T0" fmla="*/ 0 w 148"/>
              <a:gd name="T1" fmla="*/ 0 h 2067"/>
              <a:gd name="T2" fmla="*/ 97197905 w 148"/>
              <a:gd name="T3" fmla="*/ 0 h 2067"/>
              <a:gd name="T4" fmla="*/ 72898858 w 148"/>
              <a:gd name="T5" fmla="*/ 760834648 h 2067"/>
              <a:gd name="T6" fmla="*/ 77316399 w 148"/>
              <a:gd name="T7" fmla="*/ 1576669759 h 2067"/>
              <a:gd name="T8" fmla="*/ 19881507 w 148"/>
              <a:gd name="T9" fmla="*/ 1578961408 h 2067"/>
              <a:gd name="T10" fmla="*/ 17672736 w 148"/>
              <a:gd name="T11" fmla="*/ 760834648 h 2067"/>
              <a:gd name="T12" fmla="*/ 0 w 148"/>
              <a:gd name="T13" fmla="*/ 0 h 2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067">
                <a:moveTo>
                  <a:pt x="0" y="0"/>
                </a:moveTo>
                <a:lnTo>
                  <a:pt x="132" y="0"/>
                </a:lnTo>
                <a:cubicBezTo>
                  <a:pt x="148" y="166"/>
                  <a:pt x="103" y="652"/>
                  <a:pt x="99" y="996"/>
                </a:cubicBezTo>
                <a:cubicBezTo>
                  <a:pt x="99" y="1524"/>
                  <a:pt x="105" y="1890"/>
                  <a:pt x="105" y="2064"/>
                </a:cubicBezTo>
                <a:cubicBezTo>
                  <a:pt x="39" y="2064"/>
                  <a:pt x="96" y="2064"/>
                  <a:pt x="27" y="2067"/>
                </a:cubicBezTo>
                <a:cubicBezTo>
                  <a:pt x="27" y="1881"/>
                  <a:pt x="28" y="1340"/>
                  <a:pt x="24" y="996"/>
                </a:cubicBezTo>
                <a:cubicBezTo>
                  <a:pt x="24" y="543"/>
                  <a:pt x="5" y="207"/>
                  <a:pt x="0" y="0"/>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7" name="Freeform 128" descr="Large confetti"/>
          <p:cNvSpPr>
            <a:spLocks/>
          </p:cNvSpPr>
          <p:nvPr/>
        </p:nvSpPr>
        <p:spPr bwMode="auto">
          <a:xfrm>
            <a:off x="6778625" y="2633663"/>
            <a:ext cx="127000" cy="1806575"/>
          </a:xfrm>
          <a:custGeom>
            <a:avLst/>
            <a:gdLst>
              <a:gd name="T0" fmla="*/ 0 w 148"/>
              <a:gd name="T1" fmla="*/ 0 h 2067"/>
              <a:gd name="T2" fmla="*/ 97197905 w 148"/>
              <a:gd name="T3" fmla="*/ 0 h 2067"/>
              <a:gd name="T4" fmla="*/ 72898858 w 148"/>
              <a:gd name="T5" fmla="*/ 760834648 h 2067"/>
              <a:gd name="T6" fmla="*/ 77316399 w 148"/>
              <a:gd name="T7" fmla="*/ 1576669759 h 2067"/>
              <a:gd name="T8" fmla="*/ 19881507 w 148"/>
              <a:gd name="T9" fmla="*/ 1578961408 h 2067"/>
              <a:gd name="T10" fmla="*/ 17672736 w 148"/>
              <a:gd name="T11" fmla="*/ 760834648 h 2067"/>
              <a:gd name="T12" fmla="*/ 0 w 148"/>
              <a:gd name="T13" fmla="*/ 0 h 2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2067">
                <a:moveTo>
                  <a:pt x="0" y="0"/>
                </a:moveTo>
                <a:lnTo>
                  <a:pt x="132" y="0"/>
                </a:lnTo>
                <a:cubicBezTo>
                  <a:pt x="148" y="166"/>
                  <a:pt x="103" y="652"/>
                  <a:pt x="99" y="996"/>
                </a:cubicBezTo>
                <a:cubicBezTo>
                  <a:pt x="99" y="1524"/>
                  <a:pt x="105" y="1890"/>
                  <a:pt x="105" y="2064"/>
                </a:cubicBezTo>
                <a:cubicBezTo>
                  <a:pt x="39" y="2064"/>
                  <a:pt x="96" y="2064"/>
                  <a:pt x="27" y="2067"/>
                </a:cubicBezTo>
                <a:cubicBezTo>
                  <a:pt x="27" y="1881"/>
                  <a:pt x="28" y="1340"/>
                  <a:pt x="24" y="996"/>
                </a:cubicBezTo>
                <a:cubicBezTo>
                  <a:pt x="24" y="543"/>
                  <a:pt x="5" y="207"/>
                  <a:pt x="0" y="0"/>
                </a:cubicBezTo>
                <a:close/>
              </a:path>
            </a:pathLst>
          </a:custGeom>
          <a:pattFill prst="lgConfetti">
            <a:fgClr>
              <a:srgbClr val="000000"/>
            </a:fgClr>
            <a:bgClr>
              <a:srgbClr val="FFFFFF"/>
            </a:bgClr>
          </a:pattFill>
          <a:ln>
            <a:noFill/>
          </a:ln>
          <a:extLst>
            <a:ext uri="{91240B29-F687-4F45-9708-019B960494DF}">
              <a14:hiddenLine xmlns:a14="http://schemas.microsoft.com/office/drawing/2010/main" w="3175">
                <a:solidFill>
                  <a:srgbClr val="FFFF00"/>
                </a:solidFill>
                <a:round/>
                <a:headEnd/>
                <a:tailEnd/>
              </a14:hiddenLine>
            </a:ext>
          </a:extLst>
        </p:spPr>
        <p:txBody>
          <a:bodyPr/>
          <a:lstStyle/>
          <a:p>
            <a:pPr algn="ctr"/>
            <a:endParaRPr lang="en-US" smtClean="0">
              <a:solidFill>
                <a:srgbClr val="FFFFFF"/>
              </a:solidFill>
            </a:endParaRPr>
          </a:p>
        </p:txBody>
      </p:sp>
      <p:sp>
        <p:nvSpPr>
          <p:cNvPr id="16398" name="Line 129"/>
          <p:cNvSpPr>
            <a:spLocks noChangeShapeType="1"/>
          </p:cNvSpPr>
          <p:nvPr/>
        </p:nvSpPr>
        <p:spPr bwMode="auto">
          <a:xfrm>
            <a:off x="2728913" y="2828925"/>
            <a:ext cx="0" cy="24542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399" name="Line 130"/>
          <p:cNvSpPr>
            <a:spLocks noChangeShapeType="1"/>
          </p:cNvSpPr>
          <p:nvPr/>
        </p:nvSpPr>
        <p:spPr bwMode="auto">
          <a:xfrm>
            <a:off x="2728913" y="2828925"/>
            <a:ext cx="1265237" cy="24542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0" name="Line 131"/>
          <p:cNvSpPr>
            <a:spLocks noChangeShapeType="1"/>
          </p:cNvSpPr>
          <p:nvPr/>
        </p:nvSpPr>
        <p:spPr bwMode="auto">
          <a:xfrm flipH="1">
            <a:off x="1463675" y="2828925"/>
            <a:ext cx="1265238" cy="24526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1" name="Text Box 132"/>
          <p:cNvSpPr txBox="1">
            <a:spLocks noChangeArrowheads="1"/>
          </p:cNvSpPr>
          <p:nvPr/>
        </p:nvSpPr>
        <p:spPr bwMode="auto">
          <a:xfrm>
            <a:off x="4181475" y="3060700"/>
            <a:ext cx="1724025" cy="17399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Waves add crest to crest &amp; trough to trough (constructive </a:t>
            </a:r>
            <a:r>
              <a:rPr lang="en-US" altLang="en-US" sz="1800" smtClean="0">
                <a:solidFill>
                  <a:srgbClr val="FFFF00"/>
                </a:solidFill>
                <a:sym typeface="Symbol" pitchFamily="18" charset="2"/>
              </a:rPr>
              <a:t></a:t>
            </a:r>
            <a:r>
              <a:rPr lang="en-US" altLang="en-US" sz="1800" smtClean="0">
                <a:solidFill>
                  <a:srgbClr val="FFFF00"/>
                </a:solidFill>
              </a:rPr>
              <a:t> light spots)</a:t>
            </a:r>
          </a:p>
        </p:txBody>
      </p:sp>
      <p:sp>
        <p:nvSpPr>
          <p:cNvPr id="16402" name="Text Box 133"/>
          <p:cNvSpPr txBox="1">
            <a:spLocks noChangeArrowheads="1"/>
          </p:cNvSpPr>
          <p:nvPr/>
        </p:nvSpPr>
        <p:spPr bwMode="auto">
          <a:xfrm>
            <a:off x="0" y="3557588"/>
            <a:ext cx="1746250" cy="169068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Waves add crest to trough (destructive     </a:t>
            </a:r>
            <a:r>
              <a:rPr lang="en-US" altLang="en-US" sz="1800" smtClean="0">
                <a:solidFill>
                  <a:srgbClr val="FFFF00"/>
                </a:solidFill>
                <a:sym typeface="Symbol" pitchFamily="18" charset="2"/>
              </a:rPr>
              <a:t></a:t>
            </a:r>
            <a:r>
              <a:rPr lang="en-US" altLang="en-US" sz="1800" smtClean="0">
                <a:solidFill>
                  <a:srgbClr val="FFFF00"/>
                </a:solidFill>
              </a:rPr>
              <a:t> dark spots)</a:t>
            </a:r>
          </a:p>
        </p:txBody>
      </p:sp>
      <p:sp>
        <p:nvSpPr>
          <p:cNvPr id="16403" name="Line 134"/>
          <p:cNvSpPr>
            <a:spLocks noChangeShapeType="1"/>
          </p:cNvSpPr>
          <p:nvPr/>
        </p:nvSpPr>
        <p:spPr bwMode="auto">
          <a:xfrm>
            <a:off x="2728913" y="2828925"/>
            <a:ext cx="582612" cy="24526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4" name="Line 135"/>
          <p:cNvSpPr>
            <a:spLocks noChangeShapeType="1"/>
          </p:cNvSpPr>
          <p:nvPr/>
        </p:nvSpPr>
        <p:spPr bwMode="auto">
          <a:xfrm flipH="1">
            <a:off x="2146300" y="2828925"/>
            <a:ext cx="582613" cy="244951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5" name="Line 136"/>
          <p:cNvSpPr>
            <a:spLocks noChangeShapeType="1"/>
          </p:cNvSpPr>
          <p:nvPr/>
        </p:nvSpPr>
        <p:spPr bwMode="auto">
          <a:xfrm flipH="1">
            <a:off x="3846513" y="3962400"/>
            <a:ext cx="544512" cy="9731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6" name="Line 137"/>
          <p:cNvSpPr>
            <a:spLocks noChangeShapeType="1"/>
          </p:cNvSpPr>
          <p:nvPr/>
        </p:nvSpPr>
        <p:spPr bwMode="auto">
          <a:xfrm flipH="1">
            <a:off x="1565275" y="3962400"/>
            <a:ext cx="2825750" cy="11128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7" name="Line 138"/>
          <p:cNvSpPr>
            <a:spLocks noChangeShapeType="1"/>
          </p:cNvSpPr>
          <p:nvPr/>
        </p:nvSpPr>
        <p:spPr bwMode="auto">
          <a:xfrm flipH="1">
            <a:off x="2735263" y="3962400"/>
            <a:ext cx="1655762" cy="1100138"/>
          </a:xfrm>
          <a:prstGeom prst="line">
            <a:avLst/>
          </a:prstGeom>
          <a:noFill/>
          <a:ln w="19050">
            <a:solidFill>
              <a:schemeClr val="bg2"/>
            </a:solidFill>
            <a:round/>
            <a:headEnd/>
            <a:tailEnd type="arrow" w="med" len="med"/>
          </a:ln>
          <a:effectLst>
            <a:outerShdw dist="28398" dir="1593903"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8" name="Line 139"/>
          <p:cNvSpPr>
            <a:spLocks noChangeShapeType="1"/>
          </p:cNvSpPr>
          <p:nvPr/>
        </p:nvSpPr>
        <p:spPr bwMode="auto">
          <a:xfrm>
            <a:off x="1493838" y="4019550"/>
            <a:ext cx="1552575" cy="301625"/>
          </a:xfrm>
          <a:prstGeom prst="line">
            <a:avLst/>
          </a:prstGeom>
          <a:noFill/>
          <a:ln w="190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09" name="Line 140"/>
          <p:cNvSpPr>
            <a:spLocks noChangeShapeType="1"/>
          </p:cNvSpPr>
          <p:nvPr/>
        </p:nvSpPr>
        <p:spPr bwMode="auto">
          <a:xfrm>
            <a:off x="1497013" y="4024313"/>
            <a:ext cx="820737" cy="355600"/>
          </a:xfrm>
          <a:prstGeom prst="line">
            <a:avLst/>
          </a:prstGeom>
          <a:noFill/>
          <a:ln w="190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grpSp>
        <p:nvGrpSpPr>
          <p:cNvPr id="16410" name="Group 141"/>
          <p:cNvGrpSpPr>
            <a:grpSpLocks/>
          </p:cNvGrpSpPr>
          <p:nvPr/>
        </p:nvGrpSpPr>
        <p:grpSpPr bwMode="auto">
          <a:xfrm>
            <a:off x="673100" y="5467350"/>
            <a:ext cx="4108450" cy="236538"/>
            <a:chOff x="1615" y="8154"/>
            <a:chExt cx="4774" cy="275"/>
          </a:xfrm>
        </p:grpSpPr>
        <p:sp>
          <p:nvSpPr>
            <p:cNvPr id="16420" name="Rectangle 142"/>
            <p:cNvSpPr>
              <a:spLocks noChangeArrowheads="1"/>
            </p:cNvSpPr>
            <p:nvPr/>
          </p:nvSpPr>
          <p:spPr bwMode="auto">
            <a:xfrm>
              <a:off x="4792" y="8155"/>
              <a:ext cx="1597"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1" name="Rectangle 143"/>
            <p:cNvSpPr>
              <a:spLocks noChangeArrowheads="1"/>
            </p:cNvSpPr>
            <p:nvPr/>
          </p:nvSpPr>
          <p:spPr bwMode="auto">
            <a:xfrm>
              <a:off x="3204" y="8155"/>
              <a:ext cx="1596"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16422" name="Rectangle 144"/>
            <p:cNvSpPr>
              <a:spLocks noChangeArrowheads="1"/>
            </p:cNvSpPr>
            <p:nvPr/>
          </p:nvSpPr>
          <p:spPr bwMode="auto">
            <a:xfrm>
              <a:off x="1615" y="8154"/>
              <a:ext cx="1597" cy="274"/>
            </a:xfrm>
            <a:prstGeom prst="rect">
              <a:avLst/>
            </a:prstGeom>
            <a:gradFill rotWithShape="1">
              <a:gsLst>
                <a:gs pos="0">
                  <a:srgbClr val="000000"/>
                </a:gs>
                <a:gs pos="50000">
                  <a:srgbClr val="FFFFFF"/>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16411" name="Line 145"/>
          <p:cNvSpPr>
            <a:spLocks noChangeShapeType="1"/>
          </p:cNvSpPr>
          <p:nvPr/>
        </p:nvSpPr>
        <p:spPr bwMode="auto">
          <a:xfrm>
            <a:off x="1090613" y="2143125"/>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2" name="Line 146"/>
          <p:cNvSpPr>
            <a:spLocks noChangeShapeType="1"/>
          </p:cNvSpPr>
          <p:nvPr/>
        </p:nvSpPr>
        <p:spPr bwMode="auto">
          <a:xfrm>
            <a:off x="1090613" y="2349500"/>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3" name="Line 147"/>
          <p:cNvSpPr>
            <a:spLocks noChangeShapeType="1"/>
          </p:cNvSpPr>
          <p:nvPr/>
        </p:nvSpPr>
        <p:spPr bwMode="auto">
          <a:xfrm>
            <a:off x="1090613" y="2557463"/>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6414" name="Text Box 148"/>
          <p:cNvSpPr txBox="1">
            <a:spLocks noChangeArrowheads="1"/>
          </p:cNvSpPr>
          <p:nvPr/>
        </p:nvSpPr>
        <p:spPr bwMode="auto">
          <a:xfrm>
            <a:off x="1085850" y="1768475"/>
            <a:ext cx="3271838" cy="4413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incoming waves</a:t>
            </a:r>
          </a:p>
        </p:txBody>
      </p:sp>
      <p:sp>
        <p:nvSpPr>
          <p:cNvPr id="16415" name="Text Box 149"/>
          <p:cNvSpPr txBox="1">
            <a:spLocks noChangeArrowheads="1"/>
          </p:cNvSpPr>
          <p:nvPr/>
        </p:nvSpPr>
        <p:spPr bwMode="auto">
          <a:xfrm>
            <a:off x="5529263" y="1768475"/>
            <a:ext cx="3292475" cy="4413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incoming particles</a:t>
            </a:r>
          </a:p>
        </p:txBody>
      </p:sp>
      <p:sp>
        <p:nvSpPr>
          <p:cNvPr id="16416" name="Text Box 150"/>
          <p:cNvSpPr txBox="1">
            <a:spLocks noChangeArrowheads="1"/>
          </p:cNvSpPr>
          <p:nvPr/>
        </p:nvSpPr>
        <p:spPr bwMode="auto">
          <a:xfrm>
            <a:off x="7602538" y="3070225"/>
            <a:ext cx="1357312" cy="12461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Particles pile up under each slit.</a:t>
            </a:r>
          </a:p>
        </p:txBody>
      </p:sp>
      <p:sp>
        <p:nvSpPr>
          <p:cNvPr id="16417" name="Text Box 151"/>
          <p:cNvSpPr txBox="1">
            <a:spLocks noChangeArrowheads="1"/>
          </p:cNvSpPr>
          <p:nvPr/>
        </p:nvSpPr>
        <p:spPr bwMode="auto">
          <a:xfrm>
            <a:off x="682625" y="5681663"/>
            <a:ext cx="4103688" cy="4159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Sequence of bright and dark spots.</a:t>
            </a:r>
          </a:p>
        </p:txBody>
      </p:sp>
      <p:sp>
        <p:nvSpPr>
          <p:cNvPr id="16418" name="Text Box 152"/>
          <p:cNvSpPr txBox="1">
            <a:spLocks noChangeArrowheads="1"/>
          </p:cNvSpPr>
          <p:nvPr/>
        </p:nvSpPr>
        <p:spPr bwMode="auto">
          <a:xfrm>
            <a:off x="5494338" y="5748338"/>
            <a:ext cx="3429000" cy="4159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sz="1800" smtClean="0">
                <a:solidFill>
                  <a:srgbClr val="FFFF00"/>
                </a:solidFill>
              </a:rPr>
              <a:t>Two bright spots.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42900" y="349250"/>
            <a:ext cx="4471988" cy="1644650"/>
          </a:xfrm>
        </p:spPr>
        <p:txBody>
          <a:bodyPr/>
          <a:lstStyle/>
          <a:p>
            <a:pPr eaLnBrk="1" hangingPunct="1"/>
            <a:r>
              <a:rPr lang="en-US" altLang="en-US" smtClean="0"/>
              <a:t>Light Acts As              A Particle</a:t>
            </a:r>
          </a:p>
        </p:txBody>
      </p:sp>
      <p:sp>
        <p:nvSpPr>
          <p:cNvPr id="18435" name="Text Box 3"/>
          <p:cNvSpPr txBox="1">
            <a:spLocks noChangeArrowheads="1"/>
          </p:cNvSpPr>
          <p:nvPr/>
        </p:nvSpPr>
        <p:spPr bwMode="auto">
          <a:xfrm>
            <a:off x="746125" y="1992313"/>
            <a:ext cx="3635375" cy="11874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Light pushes dust out of the solar system like a stream of particles. </a:t>
            </a:r>
          </a:p>
        </p:txBody>
      </p:sp>
      <p:grpSp>
        <p:nvGrpSpPr>
          <p:cNvPr id="18436" name="Group 4"/>
          <p:cNvGrpSpPr>
            <a:grpSpLocks/>
          </p:cNvGrpSpPr>
          <p:nvPr/>
        </p:nvGrpSpPr>
        <p:grpSpPr bwMode="auto">
          <a:xfrm>
            <a:off x="4827588" y="614363"/>
            <a:ext cx="3667125" cy="5715000"/>
            <a:chOff x="3041" y="387"/>
            <a:chExt cx="2310" cy="3600"/>
          </a:xfrm>
        </p:grpSpPr>
        <p:pic>
          <p:nvPicPr>
            <p:cNvPr id="18444" name="Picture 5" descr="haleboppM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 y="387"/>
              <a:ext cx="231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6"/>
            <p:cNvSpPr txBox="1">
              <a:spLocks noChangeArrowheads="1"/>
            </p:cNvSpPr>
            <p:nvPr/>
          </p:nvSpPr>
          <p:spPr bwMode="auto">
            <a:xfrm>
              <a:off x="3083" y="3524"/>
              <a:ext cx="96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latin typeface="Times New Roman" pitchFamily="18" charset="0"/>
                </a:rPr>
                <a:t>Hale-Bopp APOD 4/1/97</a:t>
              </a:r>
            </a:p>
          </p:txBody>
        </p:sp>
      </p:grpSp>
      <p:grpSp>
        <p:nvGrpSpPr>
          <p:cNvPr id="51207" name="Group 7"/>
          <p:cNvGrpSpPr>
            <a:grpSpLocks/>
          </p:cNvGrpSpPr>
          <p:nvPr/>
        </p:nvGrpSpPr>
        <p:grpSpPr bwMode="auto">
          <a:xfrm>
            <a:off x="379413" y="2846388"/>
            <a:ext cx="5781675" cy="1793875"/>
            <a:chOff x="239" y="1793"/>
            <a:chExt cx="3642" cy="1130"/>
          </a:xfrm>
        </p:grpSpPr>
        <p:sp>
          <p:nvSpPr>
            <p:cNvPr id="18442" name="Text Box 8"/>
            <p:cNvSpPr txBox="1">
              <a:spLocks noChangeArrowheads="1"/>
            </p:cNvSpPr>
            <p:nvPr/>
          </p:nvSpPr>
          <p:spPr bwMode="auto">
            <a:xfrm>
              <a:off x="239" y="2405"/>
              <a:ext cx="2167" cy="51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Ion tail shaped by solar magnetic field.</a:t>
              </a:r>
            </a:p>
          </p:txBody>
        </p:sp>
        <p:cxnSp>
          <p:nvCxnSpPr>
            <p:cNvPr id="18443" name="AutoShape 9"/>
            <p:cNvCxnSpPr>
              <a:cxnSpLocks noChangeShapeType="1"/>
            </p:cNvCxnSpPr>
            <p:nvPr/>
          </p:nvCxnSpPr>
          <p:spPr bwMode="auto">
            <a:xfrm flipV="1">
              <a:off x="2277" y="1793"/>
              <a:ext cx="1604" cy="865"/>
            </a:xfrm>
            <a:prstGeom prst="curvedConnector3">
              <a:avLst>
                <a:gd name="adj1" fmla="val 50000"/>
              </a:avLst>
            </a:prstGeom>
            <a:noFill/>
            <a:ln w="317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cxnSp>
      </p:grpSp>
      <p:grpSp>
        <p:nvGrpSpPr>
          <p:cNvPr id="51210" name="Group 10"/>
          <p:cNvGrpSpPr>
            <a:grpSpLocks/>
          </p:cNvGrpSpPr>
          <p:nvPr/>
        </p:nvGrpSpPr>
        <p:grpSpPr bwMode="auto">
          <a:xfrm>
            <a:off x="381000" y="3051175"/>
            <a:ext cx="6313488" cy="3341688"/>
            <a:chOff x="240" y="1922"/>
            <a:chExt cx="3977" cy="2105"/>
          </a:xfrm>
        </p:grpSpPr>
        <p:sp>
          <p:nvSpPr>
            <p:cNvPr id="18440" name="Text Box 11"/>
            <p:cNvSpPr txBox="1">
              <a:spLocks noChangeArrowheads="1"/>
            </p:cNvSpPr>
            <p:nvPr/>
          </p:nvSpPr>
          <p:spPr bwMode="auto">
            <a:xfrm>
              <a:off x="240" y="3279"/>
              <a:ext cx="2167" cy="74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Dust tail shaped by sunlight pushing dust away from the sun.</a:t>
              </a:r>
            </a:p>
          </p:txBody>
        </p:sp>
        <p:cxnSp>
          <p:nvCxnSpPr>
            <p:cNvPr id="18441" name="AutoShape 12"/>
            <p:cNvCxnSpPr>
              <a:cxnSpLocks noChangeShapeType="1"/>
              <a:stCxn id="18440" idx="3"/>
            </p:cNvCxnSpPr>
            <p:nvPr/>
          </p:nvCxnSpPr>
          <p:spPr bwMode="auto">
            <a:xfrm flipV="1">
              <a:off x="2407" y="1922"/>
              <a:ext cx="1810" cy="1731"/>
            </a:xfrm>
            <a:prstGeom prst="curvedConnector3">
              <a:avLst>
                <a:gd name="adj1" fmla="val 49944"/>
              </a:avLst>
            </a:prstGeom>
            <a:noFill/>
            <a:ln w="31750">
              <a:solidFill>
                <a:schemeClr val="bg2"/>
              </a:solidFill>
              <a:round/>
              <a:headEnd/>
              <a:tailEnd type="arrow" w="med" len="med"/>
            </a:ln>
            <a:effectLst>
              <a:outerShdw dist="35921" dir="2700000" algn="ctr" rotWithShape="0">
                <a:schemeClr val="bg1"/>
              </a:outerShdw>
            </a:effectLst>
            <a:extLst>
              <a:ext uri="{909E8E84-426E-40DD-AFC4-6F175D3DCCD1}">
                <a14:hiddenFill xmlns:a14="http://schemas.microsoft.com/office/drawing/2010/main">
                  <a:noFill/>
                </a14:hiddenFill>
              </a:ext>
            </a:ex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additive="base">
                                        <p:cTn id="7" dur="1000" fill="hold"/>
                                        <p:tgtEl>
                                          <p:spTgt spid="51207"/>
                                        </p:tgtEl>
                                        <p:attrNameLst>
                                          <p:attrName>ppt_x</p:attrName>
                                        </p:attrNameLst>
                                      </p:cBhvr>
                                      <p:tavLst>
                                        <p:tav tm="0">
                                          <p:val>
                                            <p:strVal val="0-#ppt_w/2"/>
                                          </p:val>
                                        </p:tav>
                                        <p:tav tm="100000">
                                          <p:val>
                                            <p:strVal val="#ppt_x"/>
                                          </p:val>
                                        </p:tav>
                                      </p:tavLst>
                                    </p:anim>
                                    <p:anim calcmode="lin" valueType="num">
                                      <p:cBhvr additive="base">
                                        <p:cTn id="8" dur="1000" fill="hold"/>
                                        <p:tgtEl>
                                          <p:spTgt spid="512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10"/>
                                        </p:tgtEl>
                                        <p:attrNameLst>
                                          <p:attrName>style.visibility</p:attrName>
                                        </p:attrNameLst>
                                      </p:cBhvr>
                                      <p:to>
                                        <p:strVal val="visible"/>
                                      </p:to>
                                    </p:set>
                                    <p:anim calcmode="lin" valueType="num">
                                      <p:cBhvr additive="base">
                                        <p:cTn id="13" dur="1000" fill="hold"/>
                                        <p:tgtEl>
                                          <p:spTgt spid="51210"/>
                                        </p:tgtEl>
                                        <p:attrNameLst>
                                          <p:attrName>ppt_x</p:attrName>
                                        </p:attrNameLst>
                                      </p:cBhvr>
                                      <p:tavLst>
                                        <p:tav tm="0">
                                          <p:val>
                                            <p:strVal val="#ppt_x"/>
                                          </p:val>
                                        </p:tav>
                                        <p:tav tm="100000">
                                          <p:val>
                                            <p:strVal val="#ppt_x"/>
                                          </p:val>
                                        </p:tav>
                                      </p:tavLst>
                                    </p:anim>
                                    <p:anim calcmode="lin" valueType="num">
                                      <p:cBhvr additive="base">
                                        <p:cTn id="14" dur="1000" fill="hold"/>
                                        <p:tgtEl>
                                          <p:spTgt spid="51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smtClean="0"/>
              <a:t>Wave-Particle Duality</a:t>
            </a:r>
          </a:p>
        </p:txBody>
      </p:sp>
      <p:sp>
        <p:nvSpPr>
          <p:cNvPr id="19459" name="Text Box 3"/>
          <p:cNvSpPr txBox="1">
            <a:spLocks noChangeArrowheads="1"/>
          </p:cNvSpPr>
          <p:nvPr/>
        </p:nvSpPr>
        <p:spPr bwMode="auto">
          <a:xfrm>
            <a:off x="439738" y="1116013"/>
            <a:ext cx="8294687" cy="38417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293688" algn="l" eaLnBrk="0" hangingPunct="0">
              <a:spcBef>
                <a:spcPct val="20000"/>
              </a:spcBef>
              <a:buFont typeface="Webdings" pitchFamily="18" charset="2"/>
              <a:buChar char="þ"/>
              <a:defRPr sz="2800">
                <a:solidFill>
                  <a:schemeClr val="bg2"/>
                </a:solidFill>
                <a:latin typeface="Comic Sans MS" pitchFamily="66" charset="0"/>
              </a:defRPr>
            </a:lvl2pPr>
            <a:lvl3pPr marL="636588"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algn="l" eaLnBrk="0" hangingPunct="0">
              <a:spcBef>
                <a:spcPct val="20000"/>
              </a:spcBef>
              <a:buFont typeface="Webdings" pitchFamily="18" charset="2"/>
              <a:buChar char="ö"/>
              <a:defRPr sz="2000">
                <a:solidFill>
                  <a:schemeClr val="bg2"/>
                </a:solidFill>
                <a:latin typeface="Comic Sans MS" pitchFamily="66" charset="0"/>
              </a:defRPr>
            </a:lvl5pPr>
            <a:lvl6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3600" smtClean="0">
                <a:solidFill>
                  <a:srgbClr val="FFFF00"/>
                </a:solidFill>
              </a:rPr>
              <a:t>Light is a wave </a:t>
            </a:r>
            <a:r>
              <a:rPr lang="en-US" altLang="en-US" sz="3600" smtClean="0">
                <a:solidFill>
                  <a:srgbClr val="FF3300"/>
                </a:solidFill>
              </a:rPr>
              <a:t>AND</a:t>
            </a:r>
            <a:r>
              <a:rPr lang="en-US" altLang="en-US" sz="3600" smtClean="0">
                <a:solidFill>
                  <a:srgbClr val="FFFF00"/>
                </a:solidFill>
              </a:rPr>
              <a:t> a particle!</a:t>
            </a:r>
          </a:p>
          <a:p>
            <a:pPr lvl="1" eaLnBrk="1" hangingPunct="1">
              <a:spcBef>
                <a:spcPct val="25000"/>
              </a:spcBef>
            </a:pPr>
            <a:r>
              <a:rPr lang="en-US" altLang="en-US" smtClean="0">
                <a:solidFill>
                  <a:srgbClr val="FFFF00"/>
                </a:solidFill>
              </a:rPr>
              <a:t> Exists as both natures …</a:t>
            </a:r>
          </a:p>
          <a:p>
            <a:pPr lvl="4" eaLnBrk="1" hangingPunct="1">
              <a:spcBef>
                <a:spcPct val="25000"/>
              </a:spcBef>
              <a:buFont typeface="Webdings" pitchFamily="18" charset="2"/>
              <a:buNone/>
            </a:pPr>
            <a:r>
              <a:rPr lang="en-US" altLang="en-US" sz="2800" smtClean="0">
                <a:solidFill>
                  <a:srgbClr val="FFFF00"/>
                </a:solidFill>
              </a:rPr>
              <a:t>	until it interacts with matter.</a:t>
            </a:r>
          </a:p>
          <a:p>
            <a:pPr lvl="1" eaLnBrk="1" hangingPunct="1">
              <a:spcBef>
                <a:spcPct val="25000"/>
              </a:spcBef>
            </a:pPr>
            <a:r>
              <a:rPr lang="en-US" altLang="en-US" smtClean="0">
                <a:solidFill>
                  <a:srgbClr val="FFFF00"/>
                </a:solidFill>
              </a:rPr>
              <a:t> Manifests one nature</a:t>
            </a:r>
          </a:p>
          <a:p>
            <a:pPr lvl="4" eaLnBrk="1" hangingPunct="1">
              <a:spcBef>
                <a:spcPct val="25000"/>
              </a:spcBef>
              <a:buFont typeface="Webdings" pitchFamily="18" charset="2"/>
              <a:buNone/>
            </a:pPr>
            <a:r>
              <a:rPr lang="en-US" altLang="en-US" sz="2800" smtClean="0">
                <a:solidFill>
                  <a:srgbClr val="FFFF00"/>
                </a:solidFill>
              </a:rPr>
              <a:t>	appropriate to the interaction.</a:t>
            </a:r>
          </a:p>
          <a:p>
            <a:pPr lvl="2" eaLnBrk="1" hangingPunct="1">
              <a:spcBef>
                <a:spcPct val="25000"/>
              </a:spcBef>
            </a:pPr>
            <a:r>
              <a:rPr lang="en-US" altLang="en-US" sz="2800" smtClean="0">
                <a:solidFill>
                  <a:srgbClr val="FFFF00"/>
                </a:solidFill>
              </a:rPr>
              <a:t> Becomes a particle hitting comet dust.</a:t>
            </a:r>
          </a:p>
          <a:p>
            <a:pPr lvl="2" eaLnBrk="1" hangingPunct="1">
              <a:spcBef>
                <a:spcPct val="25000"/>
              </a:spcBef>
            </a:pPr>
            <a:r>
              <a:rPr lang="en-US" altLang="en-US" sz="2800" smtClean="0">
                <a:solidFill>
                  <a:srgbClr val="FFFF00"/>
                </a:solidFill>
              </a:rPr>
              <a:t> Becomes a wave passing through a slit.</a:t>
            </a:r>
          </a:p>
        </p:txBody>
      </p:sp>
      <p:sp>
        <p:nvSpPr>
          <p:cNvPr id="19460" name="Text Box 4"/>
          <p:cNvSpPr txBox="1">
            <a:spLocks noChangeArrowheads="1"/>
          </p:cNvSpPr>
          <p:nvPr/>
        </p:nvSpPr>
        <p:spPr bwMode="auto">
          <a:xfrm>
            <a:off x="407988" y="5510213"/>
            <a:ext cx="8245475" cy="10064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sz="3000" i="1" smtClean="0">
                <a:solidFill>
                  <a:srgbClr val="FFFFFF"/>
                </a:solidFill>
              </a:rPr>
              <a:t>How can it be BOTH at ONCE?</a:t>
            </a:r>
          </a:p>
          <a:p>
            <a:pPr algn="r" eaLnBrk="1" hangingPunct="1">
              <a:spcBef>
                <a:spcPct val="0"/>
              </a:spcBef>
              <a:buFontTx/>
              <a:buNone/>
            </a:pPr>
            <a:r>
              <a:rPr lang="en-US" altLang="en-US" sz="3000" i="1" smtClean="0">
                <a:solidFill>
                  <a:srgbClr val="FFFFFF"/>
                </a:solidFill>
              </a:rPr>
              <a:t>We don’t know … but it 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Wave-Particle Duality</a:t>
            </a:r>
          </a:p>
        </p:txBody>
      </p:sp>
      <p:sp>
        <p:nvSpPr>
          <p:cNvPr id="20483" name="Rectangle 3"/>
          <p:cNvSpPr>
            <a:spLocks noGrp="1" noChangeArrowheads="1"/>
          </p:cNvSpPr>
          <p:nvPr>
            <p:ph type="body" idx="1"/>
          </p:nvPr>
        </p:nvSpPr>
        <p:spPr>
          <a:xfrm>
            <a:off x="336550" y="822325"/>
            <a:ext cx="8469313" cy="5864225"/>
          </a:xfrm>
          <a:noFill/>
          <a:effectLst>
            <a:outerShdw dist="45791" dir="3378596" algn="ctr" rotWithShape="0">
              <a:schemeClr val="bg1"/>
            </a:outerShdw>
          </a:effectLst>
        </p:spPr>
        <p:txBody>
          <a:bodyPr/>
          <a:lstStyle/>
          <a:p>
            <a:pPr marL="171450" indent="-171450" eaLnBrk="1" hangingPunct="1"/>
            <a:r>
              <a:rPr lang="en-US" altLang="en-US" dirty="0" smtClean="0"/>
              <a:t> Electrons act like particles (CRT’s)</a:t>
            </a:r>
          </a:p>
          <a:p>
            <a:pPr marL="512763" lvl="1" indent="-171450" eaLnBrk="1" hangingPunct="1"/>
            <a:r>
              <a:rPr lang="en-US" altLang="en-US" dirty="0" smtClean="0"/>
              <a:t> sweeping e</a:t>
            </a:r>
            <a:r>
              <a:rPr lang="en-US" altLang="en-US" baseline="30000" dirty="0" smtClean="0"/>
              <a:t>-</a:t>
            </a:r>
            <a:r>
              <a:rPr lang="en-US" altLang="en-US" dirty="0" smtClean="0"/>
              <a:t> beam creates TV pictures </a:t>
            </a:r>
          </a:p>
          <a:p>
            <a:pPr marL="854075" lvl="2" indent="-171450" eaLnBrk="1" hangingPunct="1"/>
            <a:r>
              <a:rPr lang="en-US" altLang="en-US" dirty="0" smtClean="0"/>
              <a:t> e</a:t>
            </a:r>
            <a:r>
              <a:rPr lang="en-US" altLang="en-US" baseline="30000" dirty="0" smtClean="0"/>
              <a:t>-</a:t>
            </a:r>
            <a:r>
              <a:rPr lang="en-US" altLang="en-US" dirty="0" smtClean="0"/>
              <a:t>’s collide with phosphorescent molecules</a:t>
            </a:r>
          </a:p>
          <a:p>
            <a:pPr marL="854075" lvl="2" indent="-171450" eaLnBrk="1" hangingPunct="1"/>
            <a:r>
              <a:rPr lang="en-US" altLang="en-US" dirty="0" smtClean="0"/>
              <a:t> knock molecules into excited state</a:t>
            </a:r>
          </a:p>
          <a:p>
            <a:pPr marL="854075" lvl="2" indent="-171450" eaLnBrk="1" hangingPunct="1"/>
            <a:r>
              <a:rPr lang="en-US" altLang="en-US" dirty="0" smtClean="0"/>
              <a:t> light emitted when molecule falls to lower state</a:t>
            </a:r>
          </a:p>
        </p:txBody>
      </p:sp>
      <p:pic>
        <p:nvPicPr>
          <p:cNvPr id="20484" name="Picture 4" descr="CRT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914" y="3335338"/>
            <a:ext cx="3680394"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www.golden-agetv.co.uk/img/equipment/288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69" y="3337560"/>
            <a:ext cx="4221749" cy="352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00025" y="1052514"/>
            <a:ext cx="8415338" cy="1241508"/>
          </a:xfrm>
          <a:noFill/>
        </p:spPr>
        <p:txBody>
          <a:bodyPr/>
          <a:lstStyle/>
          <a:p>
            <a:pPr marL="173038" indent="-173038" eaLnBrk="1" hangingPunct="1"/>
            <a:r>
              <a:rPr lang="en-US" altLang="en-US" dirty="0" smtClean="0"/>
              <a:t> Electrons act like waves</a:t>
            </a:r>
          </a:p>
          <a:p>
            <a:pPr marL="517525" lvl="1" indent="-173038" eaLnBrk="1" hangingPunct="1"/>
            <a:r>
              <a:rPr lang="en-US" altLang="en-US" dirty="0" smtClean="0"/>
              <a:t> Quantum Tunneling</a:t>
            </a:r>
            <a:endParaRPr lang="en-US" altLang="en-US" sz="2400" dirty="0" smtClean="0"/>
          </a:p>
        </p:txBody>
      </p:sp>
      <p:grpSp>
        <p:nvGrpSpPr>
          <p:cNvPr id="54275" name="Group 3"/>
          <p:cNvGrpSpPr>
            <a:grpSpLocks/>
          </p:cNvGrpSpPr>
          <p:nvPr/>
        </p:nvGrpSpPr>
        <p:grpSpPr bwMode="auto">
          <a:xfrm>
            <a:off x="7140575" y="3068638"/>
            <a:ext cx="1462088" cy="652462"/>
            <a:chOff x="4640" y="1933"/>
            <a:chExt cx="921" cy="411"/>
          </a:xfrm>
        </p:grpSpPr>
        <p:sp>
          <p:nvSpPr>
            <p:cNvPr id="21537" name="Freeform 4"/>
            <p:cNvSpPr>
              <a:spLocks/>
            </p:cNvSpPr>
            <p:nvPr/>
          </p:nvSpPr>
          <p:spPr bwMode="auto">
            <a:xfrm>
              <a:off x="4640" y="1991"/>
              <a:ext cx="921" cy="217"/>
            </a:xfrm>
            <a:custGeom>
              <a:avLst/>
              <a:gdLst>
                <a:gd name="T0" fmla="*/ 486 w 1739"/>
                <a:gd name="T1" fmla="*/ 58 h 410"/>
                <a:gd name="T2" fmla="*/ 435 w 1739"/>
                <a:gd name="T3" fmla="*/ 78 h 410"/>
                <a:gd name="T4" fmla="*/ 323 w 1739"/>
                <a:gd name="T5" fmla="*/ 107 h 410"/>
                <a:gd name="T6" fmla="*/ 162 w 1739"/>
                <a:gd name="T7" fmla="*/ 107 h 410"/>
                <a:gd name="T8" fmla="*/ 1 w 1739"/>
                <a:gd name="T9" fmla="*/ 59 h 410"/>
                <a:gd name="T10" fmla="*/ 165 w 1739"/>
                <a:gd name="T11" fmla="*/ 8 h 410"/>
                <a:gd name="T12" fmla="*/ 327 w 1739"/>
                <a:gd name="T13" fmla="*/ 8 h 410"/>
                <a:gd name="T14" fmla="*/ 488 w 1739"/>
                <a:gd name="T15" fmla="*/ 57 h 4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9" h="410">
                  <a:moveTo>
                    <a:pt x="1733" y="207"/>
                  </a:moveTo>
                  <a:cubicBezTo>
                    <a:pt x="1703" y="219"/>
                    <a:pt x="1650" y="250"/>
                    <a:pt x="1553" y="279"/>
                  </a:cubicBezTo>
                  <a:cubicBezTo>
                    <a:pt x="1456" y="308"/>
                    <a:pt x="1314" y="367"/>
                    <a:pt x="1151" y="384"/>
                  </a:cubicBezTo>
                  <a:cubicBezTo>
                    <a:pt x="988" y="401"/>
                    <a:pt x="766" y="410"/>
                    <a:pt x="575" y="381"/>
                  </a:cubicBezTo>
                  <a:cubicBezTo>
                    <a:pt x="384" y="352"/>
                    <a:pt x="0" y="268"/>
                    <a:pt x="2" y="210"/>
                  </a:cubicBezTo>
                  <a:cubicBezTo>
                    <a:pt x="4" y="152"/>
                    <a:pt x="396" y="60"/>
                    <a:pt x="590" y="30"/>
                  </a:cubicBezTo>
                  <a:cubicBezTo>
                    <a:pt x="784" y="0"/>
                    <a:pt x="975" y="1"/>
                    <a:pt x="1166" y="30"/>
                  </a:cubicBezTo>
                  <a:cubicBezTo>
                    <a:pt x="1357" y="59"/>
                    <a:pt x="1643" y="175"/>
                    <a:pt x="1739" y="204"/>
                  </a:cubicBezTo>
                </a:path>
              </a:pathLst>
            </a:custGeom>
            <a:solidFill>
              <a:schemeClr val="tx1"/>
            </a:solidFill>
            <a:ln w="12700" cap="flat" cmpd="sng">
              <a:solidFill>
                <a:srgbClr val="FFFF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smtClean="0">
                <a:solidFill>
                  <a:srgbClr val="FFFFFF"/>
                </a:solidFill>
              </a:endParaRPr>
            </a:p>
          </p:txBody>
        </p:sp>
        <p:sp>
          <p:nvSpPr>
            <p:cNvPr id="21538" name="Oval 5"/>
            <p:cNvSpPr>
              <a:spLocks noChangeArrowheads="1"/>
            </p:cNvSpPr>
            <p:nvPr/>
          </p:nvSpPr>
          <p:spPr bwMode="auto">
            <a:xfrm>
              <a:off x="5098" y="1937"/>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39" name="Oval 6"/>
            <p:cNvSpPr>
              <a:spLocks noChangeArrowheads="1"/>
            </p:cNvSpPr>
            <p:nvPr/>
          </p:nvSpPr>
          <p:spPr bwMode="auto">
            <a:xfrm>
              <a:off x="4823" y="1933"/>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0" name="Oval 7"/>
            <p:cNvSpPr>
              <a:spLocks noChangeArrowheads="1"/>
            </p:cNvSpPr>
            <p:nvPr/>
          </p:nvSpPr>
          <p:spPr bwMode="auto">
            <a:xfrm>
              <a:off x="5253" y="2030"/>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1" name="Oval 8"/>
            <p:cNvSpPr>
              <a:spLocks noChangeArrowheads="1"/>
            </p:cNvSpPr>
            <p:nvPr/>
          </p:nvSpPr>
          <p:spPr bwMode="auto">
            <a:xfrm>
              <a:off x="5018" y="2094"/>
              <a:ext cx="270" cy="250"/>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42" name="Oval 9"/>
            <p:cNvSpPr>
              <a:spLocks noChangeArrowheads="1"/>
            </p:cNvSpPr>
            <p:nvPr/>
          </p:nvSpPr>
          <p:spPr bwMode="auto">
            <a:xfrm>
              <a:off x="4676" y="2045"/>
              <a:ext cx="270" cy="249"/>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21508" name="Rectangle 10"/>
          <p:cNvSpPr>
            <a:spLocks noGrp="1" noChangeArrowheads="1"/>
          </p:cNvSpPr>
          <p:nvPr>
            <p:ph type="title"/>
          </p:nvPr>
        </p:nvSpPr>
        <p:spPr/>
        <p:txBody>
          <a:bodyPr/>
          <a:lstStyle/>
          <a:p>
            <a:pPr eaLnBrk="1" hangingPunct="1"/>
            <a:r>
              <a:rPr lang="en-US" altLang="en-US" smtClean="0"/>
              <a:t>Wave-Particle Duality</a:t>
            </a:r>
          </a:p>
        </p:txBody>
      </p:sp>
      <p:grpSp>
        <p:nvGrpSpPr>
          <p:cNvPr id="54283" name="Group 11"/>
          <p:cNvGrpSpPr>
            <a:grpSpLocks/>
          </p:cNvGrpSpPr>
          <p:nvPr/>
        </p:nvGrpSpPr>
        <p:grpSpPr bwMode="auto">
          <a:xfrm>
            <a:off x="5483225" y="1049338"/>
            <a:ext cx="3419475" cy="1811337"/>
            <a:chOff x="3454" y="661"/>
            <a:chExt cx="2154" cy="1141"/>
          </a:xfrm>
        </p:grpSpPr>
        <p:sp>
          <p:nvSpPr>
            <p:cNvPr id="21535" name="Rectangle 12"/>
            <p:cNvSpPr>
              <a:spLocks noChangeArrowheads="1"/>
            </p:cNvSpPr>
            <p:nvPr/>
          </p:nvSpPr>
          <p:spPr bwMode="auto">
            <a:xfrm>
              <a:off x="3454" y="1688"/>
              <a:ext cx="2154"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1536" name="Rectangle 13"/>
            <p:cNvSpPr>
              <a:spLocks noChangeArrowheads="1"/>
            </p:cNvSpPr>
            <p:nvPr/>
          </p:nvSpPr>
          <p:spPr bwMode="auto">
            <a:xfrm rot="-5400000">
              <a:off x="3965" y="1055"/>
              <a:ext cx="1134"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54286" name="Freeform 14"/>
          <p:cNvSpPr>
            <a:spLocks/>
          </p:cNvSpPr>
          <p:nvPr/>
        </p:nvSpPr>
        <p:spPr bwMode="auto">
          <a:xfrm>
            <a:off x="5518150" y="1619250"/>
            <a:ext cx="1397000" cy="890588"/>
          </a:xfrm>
          <a:custGeom>
            <a:avLst/>
            <a:gdLst>
              <a:gd name="T0" fmla="*/ 0 w 880"/>
              <a:gd name="T1" fmla="*/ 778729512 h 561"/>
              <a:gd name="T2" fmla="*/ 219254388 w 880"/>
              <a:gd name="T3" fmla="*/ 103327258 h 561"/>
              <a:gd name="T4" fmla="*/ 556955325 w 880"/>
              <a:gd name="T5" fmla="*/ 1403728613 h 561"/>
              <a:gd name="T6" fmla="*/ 877014375 w 880"/>
              <a:gd name="T7" fmla="*/ 95765991 h 561"/>
              <a:gd name="T8" fmla="*/ 1222276575 w 880"/>
              <a:gd name="T9" fmla="*/ 1411288292 h 561"/>
              <a:gd name="T10" fmla="*/ 1552416250 w 880"/>
              <a:gd name="T11" fmla="*/ 103327258 h 561"/>
              <a:gd name="T12" fmla="*/ 1887597825 w 880"/>
              <a:gd name="T13" fmla="*/ 1411288292 h 561"/>
              <a:gd name="T14" fmla="*/ 2147483647 w 880"/>
              <a:gd name="T15" fmla="*/ 95765991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54287" name="Group 15"/>
          <p:cNvGrpSpPr>
            <a:grpSpLocks/>
          </p:cNvGrpSpPr>
          <p:nvPr/>
        </p:nvGrpSpPr>
        <p:grpSpPr bwMode="auto">
          <a:xfrm>
            <a:off x="5757863" y="1111250"/>
            <a:ext cx="1062037" cy="261938"/>
            <a:chOff x="3627" y="700"/>
            <a:chExt cx="669" cy="165"/>
          </a:xfrm>
        </p:grpSpPr>
        <p:grpSp>
          <p:nvGrpSpPr>
            <p:cNvPr id="21523" name="Group 16"/>
            <p:cNvGrpSpPr>
              <a:grpSpLocks/>
            </p:cNvGrpSpPr>
            <p:nvPr/>
          </p:nvGrpSpPr>
          <p:grpSpPr bwMode="auto">
            <a:xfrm>
              <a:off x="3881" y="700"/>
              <a:ext cx="415" cy="65"/>
              <a:chOff x="3881" y="700"/>
              <a:chExt cx="415" cy="65"/>
            </a:xfrm>
          </p:grpSpPr>
          <p:sp>
            <p:nvSpPr>
              <p:cNvPr id="21530" name="Oval 17"/>
              <p:cNvSpPr>
                <a:spLocks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1531" name="Group 18"/>
              <p:cNvGrpSpPr>
                <a:grpSpLocks/>
              </p:cNvGrpSpPr>
              <p:nvPr/>
            </p:nvGrpSpPr>
            <p:grpSpPr bwMode="auto">
              <a:xfrm>
                <a:off x="3881" y="722"/>
                <a:ext cx="107" cy="21"/>
                <a:chOff x="2832" y="2328"/>
                <a:chExt cx="96" cy="18"/>
              </a:xfrm>
            </p:grpSpPr>
            <p:sp>
              <p:nvSpPr>
                <p:cNvPr id="21533" name="Line 19"/>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1534" name="Line 20"/>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1532" name="Line 21"/>
              <p:cNvSpPr>
                <a:spLocks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1524" name="Group 22"/>
            <p:cNvGrpSpPr>
              <a:grpSpLocks/>
            </p:cNvGrpSpPr>
            <p:nvPr/>
          </p:nvGrpSpPr>
          <p:grpSpPr bwMode="auto">
            <a:xfrm flipH="1" flipV="1">
              <a:off x="3627" y="801"/>
              <a:ext cx="415" cy="64"/>
              <a:chOff x="2970" y="2310"/>
              <a:chExt cx="372" cy="58"/>
            </a:xfrm>
          </p:grpSpPr>
          <p:sp>
            <p:nvSpPr>
              <p:cNvPr id="21525" name="Oval 23"/>
              <p:cNvSpPr>
                <a:spLocks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1526" name="Group 24"/>
              <p:cNvGrpSpPr>
                <a:grpSpLocks/>
              </p:cNvGrpSpPr>
              <p:nvPr/>
            </p:nvGrpSpPr>
            <p:grpSpPr bwMode="auto">
              <a:xfrm>
                <a:off x="2970" y="2330"/>
                <a:ext cx="96" cy="18"/>
                <a:chOff x="2832" y="2328"/>
                <a:chExt cx="96" cy="18"/>
              </a:xfrm>
            </p:grpSpPr>
            <p:sp>
              <p:nvSpPr>
                <p:cNvPr id="21528" name="Line 25"/>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1529" name="Line 26"/>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1527" name="Line 27"/>
              <p:cNvSpPr>
                <a:spLocks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54300" name="Oval 28"/>
          <p:cNvSpPr>
            <a:spLocks noChangeArrowheads="1"/>
          </p:cNvSpPr>
          <p:nvPr/>
        </p:nvSpPr>
        <p:spPr bwMode="auto">
          <a:xfrm>
            <a:off x="5594350" y="1196975"/>
            <a:ext cx="103188" cy="10318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1" name="Freeform 29"/>
          <p:cNvSpPr>
            <a:spLocks/>
          </p:cNvSpPr>
          <p:nvPr/>
        </p:nvSpPr>
        <p:spPr bwMode="auto">
          <a:xfrm>
            <a:off x="6915150" y="1679575"/>
            <a:ext cx="546100" cy="473075"/>
          </a:xfrm>
          <a:custGeom>
            <a:avLst/>
            <a:gdLst>
              <a:gd name="T0" fmla="*/ 0 w 344"/>
              <a:gd name="T1" fmla="*/ 0 h 298"/>
              <a:gd name="T2" fmla="*/ 488910313 w 344"/>
              <a:gd name="T3" fmla="*/ 531753763 h 298"/>
              <a:gd name="T4" fmla="*/ 866933750 w 344"/>
              <a:gd name="T5" fmla="*/ 751006563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4302" name="Freeform 30"/>
          <p:cNvSpPr>
            <a:spLocks/>
          </p:cNvSpPr>
          <p:nvPr/>
        </p:nvSpPr>
        <p:spPr bwMode="auto">
          <a:xfrm>
            <a:off x="7461250" y="21272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4303" name="Rectangle 31" descr="Walnut"/>
          <p:cNvSpPr>
            <a:spLocks noChangeArrowheads="1"/>
          </p:cNvSpPr>
          <p:nvPr/>
        </p:nvSpPr>
        <p:spPr bwMode="auto">
          <a:xfrm>
            <a:off x="7221538" y="3971925"/>
            <a:ext cx="1922462" cy="262572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4" name="Oval 32"/>
          <p:cNvSpPr>
            <a:spLocks noChangeArrowheads="1"/>
          </p:cNvSpPr>
          <p:nvPr/>
        </p:nvSpPr>
        <p:spPr bwMode="auto">
          <a:xfrm>
            <a:off x="6772275" y="6213475"/>
            <a:ext cx="428625" cy="396875"/>
          </a:xfrm>
          <a:prstGeom prst="ellipse">
            <a:avLst/>
          </a:prstGeom>
          <a:solidFill>
            <a:srgbClr val="FF66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5" name="Rectangle 33" descr="White marble"/>
          <p:cNvSpPr>
            <a:spLocks noChangeArrowheads="1"/>
          </p:cNvSpPr>
          <p:nvPr/>
        </p:nvSpPr>
        <p:spPr bwMode="auto">
          <a:xfrm>
            <a:off x="4572000" y="6596063"/>
            <a:ext cx="4572000" cy="233362"/>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6" name="Oval 34"/>
          <p:cNvSpPr>
            <a:spLocks noChangeArrowheads="1"/>
          </p:cNvSpPr>
          <p:nvPr/>
        </p:nvSpPr>
        <p:spPr bwMode="auto">
          <a:xfrm>
            <a:off x="7740650" y="3324225"/>
            <a:ext cx="428625" cy="396875"/>
          </a:xfrm>
          <a:prstGeom prst="ellipse">
            <a:avLst/>
          </a:prstGeom>
          <a:solidFill>
            <a:srgbClr val="000000"/>
          </a:solidFill>
          <a:ln w="12700" algn="ctr">
            <a:solidFill>
              <a:srgbClr val="99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54307" name="Freeform 35" descr="Oak"/>
          <p:cNvSpPr>
            <a:spLocks/>
          </p:cNvSpPr>
          <p:nvPr/>
        </p:nvSpPr>
        <p:spPr bwMode="auto">
          <a:xfrm>
            <a:off x="7143750" y="3335338"/>
            <a:ext cx="1449388" cy="635000"/>
          </a:xfrm>
          <a:custGeom>
            <a:avLst/>
            <a:gdLst>
              <a:gd name="T0" fmla="*/ 0 w 1724"/>
              <a:gd name="T1" fmla="*/ 0 h 754"/>
              <a:gd name="T2" fmla="*/ 406408731 w 1724"/>
              <a:gd name="T3" fmla="*/ 532652991 h 754"/>
              <a:gd name="T4" fmla="*/ 813523661 w 1724"/>
              <a:gd name="T5" fmla="*/ 534781167 h 754"/>
              <a:gd name="T6" fmla="*/ 1218518315 w 1724"/>
              <a:gd name="T7" fmla="*/ 709111 h 754"/>
              <a:gd name="T8" fmla="*/ 813523661 w 1724"/>
              <a:gd name="T9" fmla="*/ 124120603 h 754"/>
              <a:gd name="T10" fmla="*/ 404287614 w 1724"/>
              <a:gd name="T11" fmla="*/ 121992427 h 754"/>
              <a:gd name="T12" fmla="*/ 0 w 1724"/>
              <a:gd name="T13" fmla="*/ 0 h 7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4" h="754">
                <a:moveTo>
                  <a:pt x="0" y="0"/>
                </a:moveTo>
                <a:cubicBezTo>
                  <a:pt x="0" y="96"/>
                  <a:pt x="317" y="751"/>
                  <a:pt x="575" y="751"/>
                </a:cubicBezTo>
                <a:cubicBezTo>
                  <a:pt x="833" y="751"/>
                  <a:pt x="929" y="754"/>
                  <a:pt x="1151" y="754"/>
                </a:cubicBezTo>
                <a:cubicBezTo>
                  <a:pt x="1373" y="754"/>
                  <a:pt x="1724" y="97"/>
                  <a:pt x="1724" y="1"/>
                </a:cubicBezTo>
                <a:cubicBezTo>
                  <a:pt x="1637" y="52"/>
                  <a:pt x="1343" y="146"/>
                  <a:pt x="1151" y="175"/>
                </a:cubicBezTo>
                <a:cubicBezTo>
                  <a:pt x="959" y="204"/>
                  <a:pt x="764" y="201"/>
                  <a:pt x="572" y="172"/>
                </a:cubicBezTo>
                <a:cubicBezTo>
                  <a:pt x="380" y="143"/>
                  <a:pt x="119" y="36"/>
                  <a:pt x="0" y="0"/>
                </a:cubicBezTo>
                <a:close/>
              </a:path>
            </a:pathLst>
          </a:custGeom>
          <a:blipFill dpi="0" rotWithShape="1">
            <a:blip r:embed="rId4"/>
            <a:srcRect/>
            <a:tile tx="0" ty="0" sx="100000" sy="100000" flip="none" algn="tl"/>
          </a:blipFill>
          <a:ln>
            <a:noFill/>
          </a:ln>
          <a:effectLst/>
          <a:extLst>
            <a:ext uri="{91240B29-F687-4F45-9708-019B960494DF}">
              <a14:hiddenLine xmlns:a14="http://schemas.microsoft.com/office/drawing/2010/main" w="12700" cap="flat" cmpd="sng">
                <a:solidFill>
                  <a:srgbClr val="FFFF00"/>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FFFF00"/>
                  </a:outerShdw>
                </a:effectLst>
              </a14:hiddenEffects>
            </a:ext>
          </a:extLst>
        </p:spPr>
        <p:txBody>
          <a:bodyPr wrap="none"/>
          <a:lstStyle/>
          <a:p>
            <a:pPr algn="ctr"/>
            <a:endParaRPr lang="en-US" smtClean="0">
              <a:solidFill>
                <a:srgbClr val="FFFFFF"/>
              </a:solidFill>
            </a:endParaRPr>
          </a:p>
        </p:txBody>
      </p:sp>
      <p:sp>
        <p:nvSpPr>
          <p:cNvPr id="54308" name="Text Box 36"/>
          <p:cNvSpPr txBox="1">
            <a:spLocks noChangeArrowheads="1"/>
          </p:cNvSpPr>
          <p:nvPr/>
        </p:nvSpPr>
        <p:spPr bwMode="auto">
          <a:xfrm>
            <a:off x="6056313" y="3259138"/>
            <a:ext cx="1443037" cy="6413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rPr>
              <a:t>High energy</a:t>
            </a:r>
          </a:p>
        </p:txBody>
      </p:sp>
      <p:sp>
        <p:nvSpPr>
          <p:cNvPr id="54309" name="Text Box 37"/>
          <p:cNvSpPr txBox="1">
            <a:spLocks noChangeArrowheads="1"/>
          </p:cNvSpPr>
          <p:nvPr/>
        </p:nvSpPr>
        <p:spPr bwMode="auto">
          <a:xfrm>
            <a:off x="4938713" y="6256338"/>
            <a:ext cx="1946275" cy="3667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1800" smtClean="0">
                <a:solidFill>
                  <a:srgbClr val="FFFFFF"/>
                </a:solidFill>
              </a:rPr>
              <a:t>Lower energy</a:t>
            </a:r>
          </a:p>
        </p:txBody>
      </p:sp>
      <p:sp>
        <p:nvSpPr>
          <p:cNvPr id="38" name="Rectangle 2"/>
          <p:cNvSpPr txBox="1">
            <a:spLocks noChangeArrowheads="1"/>
          </p:cNvSpPr>
          <p:nvPr/>
        </p:nvSpPr>
        <p:spPr bwMode="auto">
          <a:xfrm>
            <a:off x="200025" y="2139209"/>
            <a:ext cx="8415338" cy="57797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855663" lvl="2" indent="-173038" eaLnBrk="1" hangingPunct="1"/>
            <a:r>
              <a:rPr lang="en-US" altLang="en-US" sz="2800" kern="0" dirty="0" smtClean="0"/>
              <a:t> Energy barrier (insulator)</a:t>
            </a:r>
          </a:p>
        </p:txBody>
      </p:sp>
      <p:sp>
        <p:nvSpPr>
          <p:cNvPr id="39" name="Rectangle 2"/>
          <p:cNvSpPr txBox="1">
            <a:spLocks noChangeArrowheads="1"/>
          </p:cNvSpPr>
          <p:nvPr/>
        </p:nvSpPr>
        <p:spPr bwMode="auto">
          <a:xfrm>
            <a:off x="260190" y="2637295"/>
            <a:ext cx="8415338" cy="54058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149350" lvl="3" indent="-173038" eaLnBrk="1" hangingPunct="1"/>
            <a:r>
              <a:rPr lang="en-US" altLang="en-US" sz="2400" kern="0" dirty="0" smtClean="0"/>
              <a:t> reflects particles</a:t>
            </a:r>
          </a:p>
        </p:txBody>
      </p:sp>
      <p:sp>
        <p:nvSpPr>
          <p:cNvPr id="40" name="Rectangle 2"/>
          <p:cNvSpPr txBox="1">
            <a:spLocks noChangeArrowheads="1"/>
          </p:cNvSpPr>
          <p:nvPr/>
        </p:nvSpPr>
        <p:spPr bwMode="auto">
          <a:xfrm>
            <a:off x="143510" y="3517405"/>
            <a:ext cx="7443239" cy="93332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606550" lvl="4" indent="-173038" eaLnBrk="1" hangingPunct="1"/>
            <a:r>
              <a:rPr lang="en-US" altLang="en-US" sz="2400" kern="0" dirty="0" smtClean="0"/>
              <a:t> waves exist everywhere                                                                     	 … can find position beyond barrier</a:t>
            </a:r>
          </a:p>
        </p:txBody>
      </p:sp>
      <p:sp>
        <p:nvSpPr>
          <p:cNvPr id="41" name="Rectangle 2"/>
          <p:cNvSpPr txBox="1">
            <a:spLocks noChangeArrowheads="1"/>
          </p:cNvSpPr>
          <p:nvPr/>
        </p:nvSpPr>
        <p:spPr bwMode="auto">
          <a:xfrm>
            <a:off x="255428" y="3074916"/>
            <a:ext cx="8415338" cy="540589"/>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149350" lvl="3" indent="-173038" eaLnBrk="1" hangingPunct="1"/>
            <a:r>
              <a:rPr lang="en-US" altLang="en-US" sz="2400" kern="0" dirty="0" smtClean="0"/>
              <a:t> waves penetrate</a:t>
            </a:r>
          </a:p>
        </p:txBody>
      </p:sp>
      <p:sp>
        <p:nvSpPr>
          <p:cNvPr id="42" name="Rectangle 2"/>
          <p:cNvSpPr txBox="1">
            <a:spLocks noChangeArrowheads="1"/>
          </p:cNvSpPr>
          <p:nvPr/>
        </p:nvSpPr>
        <p:spPr bwMode="auto">
          <a:xfrm>
            <a:off x="200025" y="4418721"/>
            <a:ext cx="8415338" cy="954103"/>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536700" lvl="4" indent="-158750" eaLnBrk="1" hangingPunct="1"/>
            <a:r>
              <a:rPr lang="en-US" altLang="en-US" sz="2400" kern="0" dirty="0" smtClean="0"/>
              <a:t> like oranges spontaneously </a:t>
            </a:r>
          </a:p>
          <a:p>
            <a:pPr marL="1536700" lvl="4" indent="-158750" eaLnBrk="1" hangingPunct="1">
              <a:buFont typeface="Webdings" pitchFamily="18" charset="2"/>
              <a:buNone/>
            </a:pPr>
            <a:r>
              <a:rPr lang="en-US" altLang="en-US" sz="2400" kern="0" dirty="0" smtClean="0"/>
              <a:t>		leaving fruit bowl</a:t>
            </a:r>
          </a:p>
        </p:txBody>
      </p:sp>
      <p:sp>
        <p:nvSpPr>
          <p:cNvPr id="43" name="Rectangle 2"/>
          <p:cNvSpPr txBox="1">
            <a:spLocks noChangeArrowheads="1"/>
          </p:cNvSpPr>
          <p:nvPr/>
        </p:nvSpPr>
        <p:spPr bwMode="auto">
          <a:xfrm>
            <a:off x="197644" y="5297857"/>
            <a:ext cx="8415338" cy="1014870"/>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1536700" lvl="4" indent="-158750" eaLnBrk="1" hangingPunct="1"/>
            <a:r>
              <a:rPr lang="en-US" altLang="en-US" sz="2400" kern="0" dirty="0" smtClean="0"/>
              <a:t> but oranges are too big!</a:t>
            </a:r>
          </a:p>
          <a:p>
            <a:pPr marL="1536700" lvl="4" indent="-158750" eaLnBrk="1" hangingPunct="1">
              <a:buFont typeface="Webdings" pitchFamily="18" charset="2"/>
              <a:buNone/>
            </a:pPr>
            <a:r>
              <a:rPr lang="en-US" altLang="en-US" sz="2400" kern="0" dirty="0" smtClean="0"/>
              <a:t>	   	… only subatomic particles do this!</a:t>
            </a:r>
          </a:p>
        </p:txBody>
      </p:sp>
    </p:spTree>
    <p:extLst>
      <p:ext uri="{BB962C8B-B14F-4D97-AF65-F5344CB8AC3E}">
        <p14:creationId xmlns:p14="http://schemas.microsoft.com/office/powerpoint/2010/main" val="2909665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54283"/>
                                        </p:tgtEl>
                                        <p:attrNameLst>
                                          <p:attrName>style.visibility</p:attrName>
                                        </p:attrNameLst>
                                      </p:cBhvr>
                                      <p:to>
                                        <p:strVal val="visible"/>
                                      </p:to>
                                    </p:set>
                                    <p:anim calcmode="lin" valueType="num">
                                      <p:cBhvr additive="base">
                                        <p:cTn id="11" dur="500" fill="hold"/>
                                        <p:tgtEl>
                                          <p:spTgt spid="54283"/>
                                        </p:tgtEl>
                                        <p:attrNameLst>
                                          <p:attrName>ppt_x</p:attrName>
                                        </p:attrNameLst>
                                      </p:cBhvr>
                                      <p:tavLst>
                                        <p:tav tm="0">
                                          <p:val>
                                            <p:strVal val="0-#ppt_w/2"/>
                                          </p:val>
                                        </p:tav>
                                        <p:tav tm="100000">
                                          <p:val>
                                            <p:strVal val="#ppt_x"/>
                                          </p:val>
                                        </p:tav>
                                      </p:tavLst>
                                    </p:anim>
                                    <p:anim calcmode="lin" valueType="num">
                                      <p:cBhvr additive="base">
                                        <p:cTn id="12" dur="500" fill="hold"/>
                                        <p:tgtEl>
                                          <p:spTgt spid="5428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4300"/>
                                        </p:tgtEl>
                                        <p:attrNameLst>
                                          <p:attrName>style.visibility</p:attrName>
                                        </p:attrNameLst>
                                      </p:cBhvr>
                                      <p:to>
                                        <p:strVal val="visible"/>
                                      </p:to>
                                    </p:set>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1.94444E-6 -3.33333E-6 L 0.13281 -3.33333E-6 " pathEditMode="relative" rAng="0" ptsTypes="AA">
                                      <p:cBhvr>
                                        <p:cTn id="23" dur="1000" fill="hold"/>
                                        <p:tgtEl>
                                          <p:spTgt spid="54300"/>
                                        </p:tgtEl>
                                        <p:attrNameLst>
                                          <p:attrName>ppt_x</p:attrName>
                                          <p:attrName>ppt_y</p:attrName>
                                        </p:attrNameLst>
                                      </p:cBhvr>
                                      <p:rCtr x="6632" y="0"/>
                                    </p:animMotion>
                                  </p:childTnLst>
                                </p:cTn>
                              </p:par>
                            </p:childTnLst>
                          </p:cTn>
                        </p:par>
                        <p:par>
                          <p:cTn id="24" fill="hold">
                            <p:stCondLst>
                              <p:cond delay="1500"/>
                            </p:stCondLst>
                            <p:childTnLst>
                              <p:par>
                                <p:cTn id="25" presetID="35" presetClass="path" presetSubtype="0" accel="50000" decel="50000" fill="hold" grpId="2" nodeType="afterEffect">
                                  <p:stCondLst>
                                    <p:cond delay="0"/>
                                  </p:stCondLst>
                                  <p:childTnLst>
                                    <p:animMotion origin="layout" path="M 0.13281 -3.33333E-6 L -0.00052 -3.33333E-6 " pathEditMode="relative" rAng="0" ptsTypes="AA">
                                      <p:cBhvr>
                                        <p:cTn id="26" dur="1000" fill="hold"/>
                                        <p:tgtEl>
                                          <p:spTgt spid="54300"/>
                                        </p:tgtEl>
                                        <p:attrNameLst>
                                          <p:attrName>ppt_x</p:attrName>
                                          <p:attrName>ppt_y</p:attrName>
                                        </p:attrNameLst>
                                      </p:cBhvr>
                                      <p:rCtr x="-6667" y="0"/>
                                    </p:animMotion>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4287"/>
                                        </p:tgtEl>
                                        <p:attrNameLst>
                                          <p:attrName>style.visibility</p:attrName>
                                        </p:attrNameLst>
                                      </p:cBhvr>
                                      <p:to>
                                        <p:strVal val="visible"/>
                                      </p:to>
                                    </p:set>
                                    <p:animEffect transition="in" filter="fade">
                                      <p:cBhvr>
                                        <p:cTn id="30" dur="2000"/>
                                        <p:tgtEl>
                                          <p:spTgt spid="54287"/>
                                        </p:tgtEl>
                                      </p:cBhvr>
                                    </p:animEffect>
                                  </p:childTnLst>
                                </p:cTn>
                              </p:par>
                              <p:par>
                                <p:cTn id="31" presetID="10" presetClass="exit" presetSubtype="0" fill="hold" grpId="3" nodeType="withEffect">
                                  <p:stCondLst>
                                    <p:cond delay="0"/>
                                  </p:stCondLst>
                                  <p:childTnLst>
                                    <p:animEffect transition="out" filter="fade">
                                      <p:cBhvr>
                                        <p:cTn id="32" dur="2000"/>
                                        <p:tgtEl>
                                          <p:spTgt spid="54300"/>
                                        </p:tgtEl>
                                      </p:cBhvr>
                                    </p:animEffect>
                                    <p:set>
                                      <p:cBhvr>
                                        <p:cTn id="33" dur="1" fill="hold">
                                          <p:stCondLst>
                                            <p:cond delay="1999"/>
                                          </p:stCondLst>
                                        </p:cTn>
                                        <p:tgtEl>
                                          <p:spTgt spid="5430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4286"/>
                                        </p:tgtEl>
                                        <p:attrNameLst>
                                          <p:attrName>style.visibility</p:attrName>
                                        </p:attrNameLst>
                                      </p:cBhvr>
                                      <p:to>
                                        <p:strVal val="visible"/>
                                      </p:to>
                                    </p:set>
                                    <p:animEffect transition="in" filter="wipe(left)">
                                      <p:cBhvr>
                                        <p:cTn id="42" dur="500"/>
                                        <p:tgtEl>
                                          <p:spTgt spid="5428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54301"/>
                                        </p:tgtEl>
                                        <p:attrNameLst>
                                          <p:attrName>style.visibility</p:attrName>
                                        </p:attrNameLst>
                                      </p:cBhvr>
                                      <p:to>
                                        <p:strVal val="visible"/>
                                      </p:to>
                                    </p:set>
                                    <p:animEffect transition="in" filter="wipe(left)">
                                      <p:cBhvr>
                                        <p:cTn id="46" dur="500"/>
                                        <p:tgtEl>
                                          <p:spTgt spid="54301"/>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54302"/>
                                        </p:tgtEl>
                                        <p:attrNameLst>
                                          <p:attrName>style.visibility</p:attrName>
                                        </p:attrNameLst>
                                      </p:cBhvr>
                                      <p:to>
                                        <p:strVal val="visible"/>
                                      </p:to>
                                    </p:set>
                                    <p:animEffect transition="in" filter="wipe(left)">
                                      <p:cBhvr>
                                        <p:cTn id="50" dur="500"/>
                                        <p:tgtEl>
                                          <p:spTgt spid="5430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4305"/>
                                        </p:tgtEl>
                                        <p:attrNameLst>
                                          <p:attrName>style.visibility</p:attrName>
                                        </p:attrNameLst>
                                      </p:cBhvr>
                                      <p:to>
                                        <p:strVal val="visible"/>
                                      </p:to>
                                    </p:set>
                                    <p:animEffect transition="in" filter="dissolve">
                                      <p:cBhvr>
                                        <p:cTn id="62" dur="500"/>
                                        <p:tgtEl>
                                          <p:spTgt spid="5430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4303"/>
                                        </p:tgtEl>
                                        <p:attrNameLst>
                                          <p:attrName>style.visibility</p:attrName>
                                        </p:attrNameLst>
                                      </p:cBhvr>
                                      <p:to>
                                        <p:strVal val="visible"/>
                                      </p:to>
                                    </p:set>
                                    <p:animEffect transition="in" filter="dissolve">
                                      <p:cBhvr>
                                        <p:cTn id="65" dur="500"/>
                                        <p:tgtEl>
                                          <p:spTgt spid="5430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4307"/>
                                        </p:tgtEl>
                                        <p:attrNameLst>
                                          <p:attrName>style.visibility</p:attrName>
                                        </p:attrNameLst>
                                      </p:cBhvr>
                                      <p:to>
                                        <p:strVal val="visible"/>
                                      </p:to>
                                    </p:set>
                                    <p:animEffect transition="in" filter="dissolve">
                                      <p:cBhvr>
                                        <p:cTn id="68" dur="500"/>
                                        <p:tgtEl>
                                          <p:spTgt spid="54307"/>
                                        </p:tgtEl>
                                      </p:cBhvr>
                                    </p:animEffect>
                                  </p:childTnLst>
                                </p:cTn>
                              </p:par>
                              <p:par>
                                <p:cTn id="69" presetID="9" presetClass="entr" presetSubtype="0" fill="hold" nodeType="withEffect">
                                  <p:stCondLst>
                                    <p:cond delay="0"/>
                                  </p:stCondLst>
                                  <p:childTnLst>
                                    <p:set>
                                      <p:cBhvr>
                                        <p:cTn id="70" dur="1" fill="hold">
                                          <p:stCondLst>
                                            <p:cond delay="0"/>
                                          </p:stCondLst>
                                        </p:cTn>
                                        <p:tgtEl>
                                          <p:spTgt spid="54275"/>
                                        </p:tgtEl>
                                        <p:attrNameLst>
                                          <p:attrName>style.visibility</p:attrName>
                                        </p:attrNameLst>
                                      </p:cBhvr>
                                      <p:to>
                                        <p:strVal val="visible"/>
                                      </p:to>
                                    </p:set>
                                    <p:animEffect transition="in" filter="dissolve">
                                      <p:cBhvr>
                                        <p:cTn id="71" dur="500"/>
                                        <p:tgtEl>
                                          <p:spTgt spid="54275"/>
                                        </p:tgtEl>
                                      </p:cBhvr>
                                    </p:animEffect>
                                  </p:childTnLst>
                                </p:cTn>
                              </p:par>
                            </p:childTnLst>
                          </p:cTn>
                        </p:par>
                        <p:par>
                          <p:cTn id="72" fill="hold">
                            <p:stCondLst>
                              <p:cond delay="500"/>
                            </p:stCondLst>
                            <p:childTnLst>
                              <p:par>
                                <p:cTn id="73" presetID="52" presetClass="entr" presetSubtype="0" fill="hold" grpId="0" nodeType="afterEffect">
                                  <p:stCondLst>
                                    <p:cond delay="0"/>
                                  </p:stCondLst>
                                  <p:childTnLst>
                                    <p:set>
                                      <p:cBhvr>
                                        <p:cTn id="74" dur="1" fill="hold">
                                          <p:stCondLst>
                                            <p:cond delay="0"/>
                                          </p:stCondLst>
                                        </p:cTn>
                                        <p:tgtEl>
                                          <p:spTgt spid="54308"/>
                                        </p:tgtEl>
                                        <p:attrNameLst>
                                          <p:attrName>style.visibility</p:attrName>
                                        </p:attrNameLst>
                                      </p:cBhvr>
                                      <p:to>
                                        <p:strVal val="visible"/>
                                      </p:to>
                                    </p:set>
                                    <p:animScale>
                                      <p:cBhvr>
                                        <p:cTn id="75" dur="1000" decel="50000" fill="hold">
                                          <p:stCondLst>
                                            <p:cond delay="0"/>
                                          </p:stCondLst>
                                        </p:cTn>
                                        <p:tgtEl>
                                          <p:spTgt spid="543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54308"/>
                                        </p:tgtEl>
                                        <p:attrNameLst>
                                          <p:attrName>ppt_x</p:attrName>
                                          <p:attrName>ppt_y</p:attrName>
                                        </p:attrNameLst>
                                      </p:cBhvr>
                                    </p:animMotion>
                                    <p:animEffect transition="in" filter="fade">
                                      <p:cBhvr>
                                        <p:cTn id="77" dur="1000"/>
                                        <p:tgtEl>
                                          <p:spTgt spid="54308"/>
                                        </p:tgtEl>
                                      </p:cBhvr>
                                    </p:animEffect>
                                  </p:childTnLst>
                                </p:cTn>
                              </p:par>
                            </p:childTnLst>
                          </p:cTn>
                        </p:par>
                        <p:par>
                          <p:cTn id="78" fill="hold">
                            <p:stCondLst>
                              <p:cond delay="1500"/>
                            </p:stCondLst>
                            <p:childTnLst>
                              <p:par>
                                <p:cTn id="79" presetID="26" presetClass="entr" presetSubtype="0" fill="hold" grpId="0" nodeType="afterEffect">
                                  <p:stCondLst>
                                    <p:cond delay="0"/>
                                  </p:stCondLst>
                                  <p:childTnLst>
                                    <p:set>
                                      <p:cBhvr>
                                        <p:cTn id="80" dur="1" fill="hold">
                                          <p:stCondLst>
                                            <p:cond delay="0"/>
                                          </p:stCondLst>
                                        </p:cTn>
                                        <p:tgtEl>
                                          <p:spTgt spid="54309"/>
                                        </p:tgtEl>
                                        <p:attrNameLst>
                                          <p:attrName>style.visibility</p:attrName>
                                        </p:attrNameLst>
                                      </p:cBhvr>
                                      <p:to>
                                        <p:strVal val="visible"/>
                                      </p:to>
                                    </p:set>
                                    <p:animEffect transition="in" filter="wipe(down)">
                                      <p:cBhvr>
                                        <p:cTn id="81" dur="580">
                                          <p:stCondLst>
                                            <p:cond delay="0"/>
                                          </p:stCondLst>
                                        </p:cTn>
                                        <p:tgtEl>
                                          <p:spTgt spid="54309"/>
                                        </p:tgtEl>
                                      </p:cBhvr>
                                    </p:animEffect>
                                    <p:anim calcmode="lin" valueType="num">
                                      <p:cBhvr>
                                        <p:cTn id="82" dur="1822" tmFilter="0,0; 0.14,0.36; 0.43,0.73; 0.71,0.91; 1.0,1.0">
                                          <p:stCondLst>
                                            <p:cond delay="0"/>
                                          </p:stCondLst>
                                        </p:cTn>
                                        <p:tgtEl>
                                          <p:spTgt spid="54309"/>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4309"/>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4309"/>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4309"/>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4309"/>
                                        </p:tgtEl>
                                        <p:attrNameLst>
                                          <p:attrName>ppt_y</p:attrName>
                                        </p:attrNameLst>
                                      </p:cBhvr>
                                      <p:tavLst>
                                        <p:tav tm="0" fmla="#ppt_y-sin(pi*$)/81">
                                          <p:val>
                                            <p:fltVal val="0"/>
                                          </p:val>
                                        </p:tav>
                                        <p:tav tm="100000">
                                          <p:val>
                                            <p:fltVal val="1"/>
                                          </p:val>
                                        </p:tav>
                                      </p:tavLst>
                                    </p:anim>
                                    <p:animScale>
                                      <p:cBhvr>
                                        <p:cTn id="87" dur="26">
                                          <p:stCondLst>
                                            <p:cond delay="650"/>
                                          </p:stCondLst>
                                        </p:cTn>
                                        <p:tgtEl>
                                          <p:spTgt spid="54309"/>
                                        </p:tgtEl>
                                      </p:cBhvr>
                                      <p:to x="100000" y="60000"/>
                                    </p:animScale>
                                    <p:animScale>
                                      <p:cBhvr>
                                        <p:cTn id="88" dur="166" decel="50000">
                                          <p:stCondLst>
                                            <p:cond delay="676"/>
                                          </p:stCondLst>
                                        </p:cTn>
                                        <p:tgtEl>
                                          <p:spTgt spid="54309"/>
                                        </p:tgtEl>
                                      </p:cBhvr>
                                      <p:to x="100000" y="100000"/>
                                    </p:animScale>
                                    <p:animScale>
                                      <p:cBhvr>
                                        <p:cTn id="89" dur="26">
                                          <p:stCondLst>
                                            <p:cond delay="1312"/>
                                          </p:stCondLst>
                                        </p:cTn>
                                        <p:tgtEl>
                                          <p:spTgt spid="54309"/>
                                        </p:tgtEl>
                                      </p:cBhvr>
                                      <p:to x="100000" y="80000"/>
                                    </p:animScale>
                                    <p:animScale>
                                      <p:cBhvr>
                                        <p:cTn id="90" dur="166" decel="50000">
                                          <p:stCondLst>
                                            <p:cond delay="1338"/>
                                          </p:stCondLst>
                                        </p:cTn>
                                        <p:tgtEl>
                                          <p:spTgt spid="54309"/>
                                        </p:tgtEl>
                                      </p:cBhvr>
                                      <p:to x="100000" y="100000"/>
                                    </p:animScale>
                                    <p:animScale>
                                      <p:cBhvr>
                                        <p:cTn id="91" dur="26">
                                          <p:stCondLst>
                                            <p:cond delay="1642"/>
                                          </p:stCondLst>
                                        </p:cTn>
                                        <p:tgtEl>
                                          <p:spTgt spid="54309"/>
                                        </p:tgtEl>
                                      </p:cBhvr>
                                      <p:to x="100000" y="90000"/>
                                    </p:animScale>
                                    <p:animScale>
                                      <p:cBhvr>
                                        <p:cTn id="92" dur="166" decel="50000">
                                          <p:stCondLst>
                                            <p:cond delay="1668"/>
                                          </p:stCondLst>
                                        </p:cTn>
                                        <p:tgtEl>
                                          <p:spTgt spid="54309"/>
                                        </p:tgtEl>
                                      </p:cBhvr>
                                      <p:to x="100000" y="100000"/>
                                    </p:animScale>
                                    <p:animScale>
                                      <p:cBhvr>
                                        <p:cTn id="93" dur="26">
                                          <p:stCondLst>
                                            <p:cond delay="1808"/>
                                          </p:stCondLst>
                                        </p:cTn>
                                        <p:tgtEl>
                                          <p:spTgt spid="54309"/>
                                        </p:tgtEl>
                                      </p:cBhvr>
                                      <p:to x="100000" y="95000"/>
                                    </p:animScale>
                                    <p:animScale>
                                      <p:cBhvr>
                                        <p:cTn id="94" dur="166" decel="50000">
                                          <p:stCondLst>
                                            <p:cond delay="1834"/>
                                          </p:stCondLst>
                                        </p:cTn>
                                        <p:tgtEl>
                                          <p:spTgt spid="54309"/>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430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30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childTnLst>
                          </p:cTn>
                        </p:par>
                        <p:par>
                          <p:cTn id="106" fill="hold">
                            <p:stCondLst>
                              <p:cond delay="500"/>
                            </p:stCondLst>
                            <p:childTnLst>
                              <p:par>
                                <p:cTn id="107" presetID="37" presetClass="exit" presetSubtype="0" fill="hold" grpId="1" nodeType="afterEffect">
                                  <p:stCondLst>
                                    <p:cond delay="0"/>
                                  </p:stCondLst>
                                  <p:childTnLst>
                                    <p:animEffect transition="out" filter="fade">
                                      <p:cBhvr>
                                        <p:cTn id="108" dur="1000"/>
                                        <p:tgtEl>
                                          <p:spTgt spid="54306"/>
                                        </p:tgtEl>
                                      </p:cBhvr>
                                    </p:animEffect>
                                    <p:anim calcmode="lin" valueType="num">
                                      <p:cBhvr>
                                        <p:cTn id="109" dur="1000"/>
                                        <p:tgtEl>
                                          <p:spTgt spid="54306"/>
                                        </p:tgtEl>
                                        <p:attrNameLst>
                                          <p:attrName>ppt_x</p:attrName>
                                        </p:attrNameLst>
                                      </p:cBhvr>
                                      <p:tavLst>
                                        <p:tav tm="0">
                                          <p:val>
                                            <p:strVal val="ppt_x"/>
                                          </p:val>
                                        </p:tav>
                                        <p:tav tm="100000">
                                          <p:val>
                                            <p:strVal val="ppt_x"/>
                                          </p:val>
                                        </p:tav>
                                      </p:tavLst>
                                    </p:anim>
                                    <p:anim calcmode="lin" valueType="num">
                                      <p:cBhvr>
                                        <p:cTn id="110" dur="100" decel="100000"/>
                                        <p:tgtEl>
                                          <p:spTgt spid="54306"/>
                                        </p:tgtEl>
                                        <p:attrNameLst>
                                          <p:attrName>ppt_y</p:attrName>
                                        </p:attrNameLst>
                                      </p:cBhvr>
                                      <p:tavLst>
                                        <p:tav tm="0">
                                          <p:val>
                                            <p:strVal val="ppt_y"/>
                                          </p:val>
                                        </p:tav>
                                        <p:tav tm="100000">
                                          <p:val>
                                            <p:strVal val="ppt_y-.03"/>
                                          </p:val>
                                        </p:tav>
                                      </p:tavLst>
                                    </p:anim>
                                    <p:anim calcmode="lin" valueType="num">
                                      <p:cBhvr>
                                        <p:cTn id="111" dur="900" accel="100000">
                                          <p:stCondLst>
                                            <p:cond delay="100"/>
                                          </p:stCondLst>
                                        </p:cTn>
                                        <p:tgtEl>
                                          <p:spTgt spid="54306"/>
                                        </p:tgtEl>
                                        <p:attrNameLst>
                                          <p:attrName>ppt_y</p:attrName>
                                        </p:attrNameLst>
                                      </p:cBhvr>
                                      <p:tavLst>
                                        <p:tav tm="0">
                                          <p:val>
                                            <p:strVal val="ppt_y"/>
                                          </p:val>
                                        </p:tav>
                                        <p:tav tm="100000">
                                          <p:val>
                                            <p:strVal val="ppt_y+1"/>
                                          </p:val>
                                        </p:tav>
                                      </p:tavLst>
                                    </p:anim>
                                    <p:set>
                                      <p:cBhvr>
                                        <p:cTn id="112" dur="1" fill="hold">
                                          <p:stCondLst>
                                            <p:cond delay="999"/>
                                          </p:stCondLst>
                                        </p:cTn>
                                        <p:tgtEl>
                                          <p:spTgt spid="54306"/>
                                        </p:tgtEl>
                                        <p:attrNameLst>
                                          <p:attrName>style.visibility</p:attrName>
                                        </p:attrNameLst>
                                      </p:cBhvr>
                                      <p:to>
                                        <p:strVal val="hidden"/>
                                      </p:to>
                                    </p:set>
                                  </p:childTnLst>
                                </p:cTn>
                              </p:par>
                              <p:par>
                                <p:cTn id="113" presetID="37" presetClass="exit" presetSubtype="0" fill="hold" grpId="1" nodeType="withEffect">
                                  <p:stCondLst>
                                    <p:cond delay="0"/>
                                  </p:stCondLst>
                                  <p:childTnLst>
                                    <p:animEffect transition="out" filter="fade">
                                      <p:cBhvr>
                                        <p:cTn id="114" dur="1000"/>
                                        <p:tgtEl>
                                          <p:spTgt spid="54304"/>
                                        </p:tgtEl>
                                      </p:cBhvr>
                                    </p:animEffect>
                                    <p:anim calcmode="lin" valueType="num">
                                      <p:cBhvr>
                                        <p:cTn id="115" dur="1000"/>
                                        <p:tgtEl>
                                          <p:spTgt spid="54304"/>
                                        </p:tgtEl>
                                        <p:attrNameLst>
                                          <p:attrName>ppt_x</p:attrName>
                                        </p:attrNameLst>
                                      </p:cBhvr>
                                      <p:tavLst>
                                        <p:tav tm="0">
                                          <p:val>
                                            <p:strVal val="ppt_x"/>
                                          </p:val>
                                        </p:tav>
                                        <p:tav tm="100000">
                                          <p:val>
                                            <p:strVal val="ppt_x"/>
                                          </p:val>
                                        </p:tav>
                                      </p:tavLst>
                                    </p:anim>
                                    <p:anim calcmode="lin" valueType="num">
                                      <p:cBhvr>
                                        <p:cTn id="116" dur="100" decel="100000"/>
                                        <p:tgtEl>
                                          <p:spTgt spid="54304"/>
                                        </p:tgtEl>
                                        <p:attrNameLst>
                                          <p:attrName>ppt_y</p:attrName>
                                        </p:attrNameLst>
                                      </p:cBhvr>
                                      <p:tavLst>
                                        <p:tav tm="0">
                                          <p:val>
                                            <p:strVal val="ppt_y"/>
                                          </p:val>
                                        </p:tav>
                                        <p:tav tm="100000">
                                          <p:val>
                                            <p:strVal val="ppt_y-.03"/>
                                          </p:val>
                                        </p:tav>
                                      </p:tavLst>
                                    </p:anim>
                                    <p:anim calcmode="lin" valueType="num">
                                      <p:cBhvr>
                                        <p:cTn id="117" dur="900" accel="100000">
                                          <p:stCondLst>
                                            <p:cond delay="100"/>
                                          </p:stCondLst>
                                        </p:cTn>
                                        <p:tgtEl>
                                          <p:spTgt spid="54304"/>
                                        </p:tgtEl>
                                        <p:attrNameLst>
                                          <p:attrName>ppt_y</p:attrName>
                                        </p:attrNameLst>
                                      </p:cBhvr>
                                      <p:tavLst>
                                        <p:tav tm="0">
                                          <p:val>
                                            <p:strVal val="ppt_y"/>
                                          </p:val>
                                        </p:tav>
                                        <p:tav tm="100000">
                                          <p:val>
                                            <p:strVal val="ppt_y+1"/>
                                          </p:val>
                                        </p:tav>
                                      </p:tavLst>
                                    </p:anim>
                                    <p:set>
                                      <p:cBhvr>
                                        <p:cTn id="118" dur="1" fill="hold">
                                          <p:stCondLst>
                                            <p:cond delay="999"/>
                                          </p:stCondLst>
                                        </p:cTn>
                                        <p:tgtEl>
                                          <p:spTgt spid="543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6" grpId="0" animBg="1"/>
      <p:bldP spid="54300" grpId="0" animBg="1"/>
      <p:bldP spid="54300" grpId="1" animBg="1"/>
      <p:bldP spid="54300" grpId="2" animBg="1"/>
      <p:bldP spid="54300" grpId="3" animBg="1"/>
      <p:bldP spid="54301" grpId="0" animBg="1"/>
      <p:bldP spid="54302" grpId="0" animBg="1"/>
      <p:bldP spid="54303" grpId="0" animBg="1"/>
      <p:bldP spid="54304" grpId="0" animBg="1"/>
      <p:bldP spid="54304" grpId="1" animBg="1"/>
      <p:bldP spid="54305" grpId="0" animBg="1"/>
      <p:bldP spid="54306" grpId="0" animBg="1"/>
      <p:bldP spid="54306" grpId="1" animBg="1"/>
      <p:bldP spid="54307" grpId="0" animBg="1"/>
      <p:bldP spid="54308" grpId="0"/>
      <p:bldP spid="54309" grpId="0"/>
      <p:bldP spid="38" grpId="0"/>
      <p:bldP spid="39" grpId="0"/>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483225" y="4117975"/>
            <a:ext cx="3419475" cy="2516188"/>
            <a:chOff x="3454" y="2594"/>
            <a:chExt cx="2154" cy="1585"/>
          </a:xfrm>
        </p:grpSpPr>
        <p:sp>
          <p:nvSpPr>
            <p:cNvPr id="22555" name="Rectangle 3"/>
            <p:cNvSpPr>
              <a:spLocks noChangeArrowheads="1"/>
            </p:cNvSpPr>
            <p:nvPr/>
          </p:nvSpPr>
          <p:spPr bwMode="auto">
            <a:xfrm>
              <a:off x="3454" y="3303"/>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56" name="Group 4"/>
            <p:cNvGrpSpPr>
              <a:grpSpLocks/>
            </p:cNvGrpSpPr>
            <p:nvPr/>
          </p:nvGrpSpPr>
          <p:grpSpPr bwMode="auto">
            <a:xfrm>
              <a:off x="3454" y="2594"/>
              <a:ext cx="2154" cy="1585"/>
              <a:chOff x="3454" y="2594"/>
              <a:chExt cx="2154" cy="1585"/>
            </a:xfrm>
          </p:grpSpPr>
          <p:sp>
            <p:nvSpPr>
              <p:cNvPr id="22557" name="Rectangle 5"/>
              <p:cNvSpPr>
                <a:spLocks noChangeArrowheads="1"/>
              </p:cNvSpPr>
              <p:nvPr/>
            </p:nvSpPr>
            <p:spPr bwMode="auto">
              <a:xfrm rot="-5400000">
                <a:off x="3739" y="3214"/>
                <a:ext cx="1585"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58" name="Rectangle 6"/>
              <p:cNvSpPr>
                <a:spLocks noChangeArrowheads="1"/>
              </p:cNvSpPr>
              <p:nvPr/>
            </p:nvSpPr>
            <p:spPr bwMode="auto">
              <a:xfrm>
                <a:off x="4600" y="4064"/>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59" name="Rectangle 7"/>
              <p:cNvSpPr>
                <a:spLocks noChangeArrowheads="1"/>
              </p:cNvSpPr>
              <p:nvPr/>
            </p:nvSpPr>
            <p:spPr bwMode="auto">
              <a:xfrm>
                <a:off x="3454" y="3336"/>
                <a:ext cx="1035" cy="843"/>
              </a:xfrm>
              <a:prstGeom prst="rect">
                <a:avLst/>
              </a:prstGeom>
              <a:solidFill>
                <a:srgbClr val="969696"/>
              </a:solidFill>
              <a:ln w="12700" algn="ctr">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grpSp>
      <p:sp>
        <p:nvSpPr>
          <p:cNvPr id="55304" name="Rectangle 8"/>
          <p:cNvSpPr>
            <a:spLocks noGrp="1" noChangeArrowheads="1"/>
          </p:cNvSpPr>
          <p:nvPr>
            <p:ph type="body" idx="1"/>
          </p:nvPr>
        </p:nvSpPr>
        <p:spPr>
          <a:xfrm>
            <a:off x="209550" y="992188"/>
            <a:ext cx="8415338" cy="1608137"/>
          </a:xfrm>
          <a:noFill/>
          <a:effectLst>
            <a:outerShdw dist="45791" dir="3378596" algn="ctr" rotWithShape="0">
              <a:schemeClr val="bg1"/>
            </a:outerShdw>
          </a:effectLst>
        </p:spPr>
        <p:txBody>
          <a:bodyPr/>
          <a:lstStyle/>
          <a:p>
            <a:pPr marL="173038" indent="-173038" eaLnBrk="1" hangingPunct="1"/>
            <a:r>
              <a:rPr lang="en-US" altLang="en-US" dirty="0" smtClean="0"/>
              <a:t>Quantum Tunneling</a:t>
            </a:r>
          </a:p>
          <a:p>
            <a:pPr marL="517525" lvl="1" indent="-173038" eaLnBrk="1" hangingPunct="1"/>
            <a:r>
              <a:rPr lang="en-US" altLang="en-US" dirty="0" smtClean="0"/>
              <a:t> Tunneling probability</a:t>
            </a:r>
          </a:p>
          <a:p>
            <a:pPr marL="862013" lvl="2" indent="-173038" eaLnBrk="1" hangingPunct="1"/>
            <a:r>
              <a:rPr lang="en-US" altLang="en-US" dirty="0" smtClean="0"/>
              <a:t> tiny for even side</a:t>
            </a:r>
          </a:p>
        </p:txBody>
      </p:sp>
      <p:sp>
        <p:nvSpPr>
          <p:cNvPr id="22532" name="Rectangle 9"/>
          <p:cNvSpPr>
            <a:spLocks noGrp="1" noChangeArrowheads="1"/>
          </p:cNvSpPr>
          <p:nvPr>
            <p:ph type="title"/>
          </p:nvPr>
        </p:nvSpPr>
        <p:spPr/>
        <p:txBody>
          <a:bodyPr/>
          <a:lstStyle/>
          <a:p>
            <a:pPr eaLnBrk="1" hangingPunct="1"/>
            <a:r>
              <a:rPr lang="en-US" altLang="en-US" smtClean="0"/>
              <a:t>The Structure of Matter</a:t>
            </a:r>
          </a:p>
        </p:txBody>
      </p:sp>
      <p:sp>
        <p:nvSpPr>
          <p:cNvPr id="22533" name="Rectangle 10"/>
          <p:cNvSpPr>
            <a:spLocks noChangeArrowheads="1"/>
          </p:cNvSpPr>
          <p:nvPr/>
        </p:nvSpPr>
        <p:spPr bwMode="auto">
          <a:xfrm>
            <a:off x="5483225" y="2679700"/>
            <a:ext cx="3419475" cy="18097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34" name="Rectangle 11"/>
          <p:cNvSpPr>
            <a:spLocks noChangeArrowheads="1"/>
          </p:cNvSpPr>
          <p:nvPr/>
        </p:nvSpPr>
        <p:spPr bwMode="auto">
          <a:xfrm rot="-5400000">
            <a:off x="6293644" y="1675607"/>
            <a:ext cx="1800225" cy="547687"/>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2535" name="Freeform 12"/>
          <p:cNvSpPr>
            <a:spLocks/>
          </p:cNvSpPr>
          <p:nvPr/>
        </p:nvSpPr>
        <p:spPr bwMode="auto">
          <a:xfrm>
            <a:off x="5518150" y="1619250"/>
            <a:ext cx="1397000" cy="890588"/>
          </a:xfrm>
          <a:custGeom>
            <a:avLst/>
            <a:gdLst>
              <a:gd name="T0" fmla="*/ 0 w 880"/>
              <a:gd name="T1" fmla="*/ 778729512 h 561"/>
              <a:gd name="T2" fmla="*/ 219254388 w 880"/>
              <a:gd name="T3" fmla="*/ 103327258 h 561"/>
              <a:gd name="T4" fmla="*/ 556955325 w 880"/>
              <a:gd name="T5" fmla="*/ 1403728613 h 561"/>
              <a:gd name="T6" fmla="*/ 877014375 w 880"/>
              <a:gd name="T7" fmla="*/ 95765991 h 561"/>
              <a:gd name="T8" fmla="*/ 1222276575 w 880"/>
              <a:gd name="T9" fmla="*/ 1411288292 h 561"/>
              <a:gd name="T10" fmla="*/ 1552416250 w 880"/>
              <a:gd name="T11" fmla="*/ 103327258 h 561"/>
              <a:gd name="T12" fmla="*/ 1887597825 w 880"/>
              <a:gd name="T13" fmla="*/ 1411288292 h 561"/>
              <a:gd name="T14" fmla="*/ 2147483647 w 880"/>
              <a:gd name="T15" fmla="*/ 95765991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22536" name="Group 13"/>
          <p:cNvGrpSpPr>
            <a:grpSpLocks/>
          </p:cNvGrpSpPr>
          <p:nvPr/>
        </p:nvGrpSpPr>
        <p:grpSpPr bwMode="auto">
          <a:xfrm>
            <a:off x="5757863" y="1111250"/>
            <a:ext cx="1062037" cy="261938"/>
            <a:chOff x="3627" y="700"/>
            <a:chExt cx="669" cy="165"/>
          </a:xfrm>
        </p:grpSpPr>
        <p:grpSp>
          <p:nvGrpSpPr>
            <p:cNvPr id="22543" name="Group 14"/>
            <p:cNvGrpSpPr>
              <a:grpSpLocks/>
            </p:cNvGrpSpPr>
            <p:nvPr/>
          </p:nvGrpSpPr>
          <p:grpSpPr bwMode="auto">
            <a:xfrm>
              <a:off x="3881" y="700"/>
              <a:ext cx="415" cy="65"/>
              <a:chOff x="3881" y="700"/>
              <a:chExt cx="415" cy="65"/>
            </a:xfrm>
          </p:grpSpPr>
          <p:sp>
            <p:nvSpPr>
              <p:cNvPr id="22550" name="Oval 15"/>
              <p:cNvSpPr>
                <a:spLocks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51" name="Group 16"/>
              <p:cNvGrpSpPr>
                <a:grpSpLocks/>
              </p:cNvGrpSpPr>
              <p:nvPr/>
            </p:nvGrpSpPr>
            <p:grpSpPr bwMode="auto">
              <a:xfrm>
                <a:off x="3881" y="722"/>
                <a:ext cx="107" cy="21"/>
                <a:chOff x="2832" y="2328"/>
                <a:chExt cx="96" cy="18"/>
              </a:xfrm>
            </p:grpSpPr>
            <p:sp>
              <p:nvSpPr>
                <p:cNvPr id="22553" name="Line 17"/>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2554" name="Line 18"/>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2552" name="Line 19"/>
              <p:cNvSpPr>
                <a:spLocks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2544" name="Group 20"/>
            <p:cNvGrpSpPr>
              <a:grpSpLocks/>
            </p:cNvGrpSpPr>
            <p:nvPr/>
          </p:nvGrpSpPr>
          <p:grpSpPr bwMode="auto">
            <a:xfrm flipH="1" flipV="1">
              <a:off x="3627" y="801"/>
              <a:ext cx="415" cy="64"/>
              <a:chOff x="2970" y="2310"/>
              <a:chExt cx="372" cy="58"/>
            </a:xfrm>
          </p:grpSpPr>
          <p:sp>
            <p:nvSpPr>
              <p:cNvPr id="22545" name="Oval 21"/>
              <p:cNvSpPr>
                <a:spLocks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2546" name="Group 22"/>
              <p:cNvGrpSpPr>
                <a:grpSpLocks/>
              </p:cNvGrpSpPr>
              <p:nvPr/>
            </p:nvGrpSpPr>
            <p:grpSpPr bwMode="auto">
              <a:xfrm>
                <a:off x="2970" y="2330"/>
                <a:ext cx="96" cy="18"/>
                <a:chOff x="2832" y="2328"/>
                <a:chExt cx="96" cy="18"/>
              </a:xfrm>
            </p:grpSpPr>
            <p:sp>
              <p:nvSpPr>
                <p:cNvPr id="22548" name="Line 23"/>
                <p:cNvSpPr>
                  <a:spLocks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2549" name="Line 24"/>
                <p:cNvSpPr>
                  <a:spLocks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2547" name="Line 25"/>
              <p:cNvSpPr>
                <a:spLocks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22537" name="Freeform 26"/>
          <p:cNvSpPr>
            <a:spLocks/>
          </p:cNvSpPr>
          <p:nvPr/>
        </p:nvSpPr>
        <p:spPr bwMode="auto">
          <a:xfrm>
            <a:off x="6915150" y="1679575"/>
            <a:ext cx="546100" cy="473075"/>
          </a:xfrm>
          <a:custGeom>
            <a:avLst/>
            <a:gdLst>
              <a:gd name="T0" fmla="*/ 0 w 344"/>
              <a:gd name="T1" fmla="*/ 0 h 298"/>
              <a:gd name="T2" fmla="*/ 488910313 w 344"/>
              <a:gd name="T3" fmla="*/ 531753763 h 298"/>
              <a:gd name="T4" fmla="*/ 866933750 w 344"/>
              <a:gd name="T5" fmla="*/ 751006563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2538" name="Freeform 27"/>
          <p:cNvSpPr>
            <a:spLocks/>
          </p:cNvSpPr>
          <p:nvPr/>
        </p:nvSpPr>
        <p:spPr bwMode="auto">
          <a:xfrm>
            <a:off x="7461250" y="21272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4" name="Freeform 28"/>
          <p:cNvSpPr>
            <a:spLocks/>
          </p:cNvSpPr>
          <p:nvPr/>
        </p:nvSpPr>
        <p:spPr bwMode="auto">
          <a:xfrm>
            <a:off x="5518150" y="4183063"/>
            <a:ext cx="1397000" cy="890587"/>
          </a:xfrm>
          <a:custGeom>
            <a:avLst/>
            <a:gdLst>
              <a:gd name="T0" fmla="*/ 0 w 880"/>
              <a:gd name="T1" fmla="*/ 778727050 h 561"/>
              <a:gd name="T2" fmla="*/ 219254388 w 880"/>
              <a:gd name="T3" fmla="*/ 103325554 h 561"/>
              <a:gd name="T4" fmla="*/ 556955325 w 880"/>
              <a:gd name="T5" fmla="*/ 1403725449 h 561"/>
              <a:gd name="T6" fmla="*/ 877014375 w 880"/>
              <a:gd name="T7" fmla="*/ 95765884 h 561"/>
              <a:gd name="T8" fmla="*/ 1222276575 w 880"/>
              <a:gd name="T9" fmla="*/ 1411286708 h 561"/>
              <a:gd name="T10" fmla="*/ 1552416250 w 880"/>
              <a:gd name="T11" fmla="*/ 103325554 h 561"/>
              <a:gd name="T12" fmla="*/ 1887597825 w 880"/>
              <a:gd name="T13" fmla="*/ 1411286708 h 561"/>
              <a:gd name="T14" fmla="*/ 2147483647 w 880"/>
              <a:gd name="T15" fmla="*/ 95765884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5" name="Freeform 29"/>
          <p:cNvSpPr>
            <a:spLocks/>
          </p:cNvSpPr>
          <p:nvPr/>
        </p:nvSpPr>
        <p:spPr bwMode="auto">
          <a:xfrm>
            <a:off x="6915150" y="4243388"/>
            <a:ext cx="552450" cy="1652587"/>
          </a:xfrm>
          <a:custGeom>
            <a:avLst/>
            <a:gdLst>
              <a:gd name="T0" fmla="*/ 0 w 348"/>
              <a:gd name="T1" fmla="*/ 0 h 1041"/>
              <a:gd name="T2" fmla="*/ 315020325 w 348"/>
              <a:gd name="T3" fmla="*/ 1963200331 h 1041"/>
              <a:gd name="T4" fmla="*/ 877014375 w 348"/>
              <a:gd name="T5" fmla="*/ 2147483647 h 1041"/>
              <a:gd name="T6" fmla="*/ 0 60000 65536"/>
              <a:gd name="T7" fmla="*/ 0 60000 65536"/>
              <a:gd name="T8" fmla="*/ 0 60000 65536"/>
            </a:gdLst>
            <a:ahLst/>
            <a:cxnLst>
              <a:cxn ang="T6">
                <a:pos x="T0" y="T1"/>
              </a:cxn>
              <a:cxn ang="T7">
                <a:pos x="T2" y="T3"/>
              </a:cxn>
              <a:cxn ang="T8">
                <a:pos x="T4" y="T5"/>
              </a:cxn>
            </a:cxnLst>
            <a:rect l="0" t="0" r="r" b="b"/>
            <a:pathLst>
              <a:path w="348" h="1041">
                <a:moveTo>
                  <a:pt x="0" y="0"/>
                </a:moveTo>
                <a:cubicBezTo>
                  <a:pt x="50" y="20"/>
                  <a:pt x="83" y="644"/>
                  <a:pt x="125" y="779"/>
                </a:cubicBezTo>
                <a:cubicBezTo>
                  <a:pt x="167" y="914"/>
                  <a:pt x="279" y="1001"/>
                  <a:pt x="348" y="1041"/>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55326" name="Freeform 30"/>
          <p:cNvSpPr>
            <a:spLocks/>
          </p:cNvSpPr>
          <p:nvPr/>
        </p:nvSpPr>
        <p:spPr bwMode="auto">
          <a:xfrm>
            <a:off x="7473950" y="5873750"/>
            <a:ext cx="1376363" cy="382588"/>
          </a:xfrm>
          <a:custGeom>
            <a:avLst/>
            <a:gdLst>
              <a:gd name="T0" fmla="*/ 0 w 867"/>
              <a:gd name="T1" fmla="*/ 40322553 h 241"/>
              <a:gd name="T2" fmla="*/ 362902632 w 867"/>
              <a:gd name="T3" fmla="*/ 604838290 h 241"/>
              <a:gd name="T4" fmla="*/ 682963386 w 867"/>
              <a:gd name="T5" fmla="*/ 40322553 h 241"/>
              <a:gd name="T6" fmla="*/ 1030745074 w 867"/>
              <a:gd name="T7" fmla="*/ 597278606 h 241"/>
              <a:gd name="T8" fmla="*/ 1350804241 w 867"/>
              <a:gd name="T9" fmla="*/ 40322553 h 241"/>
              <a:gd name="T10" fmla="*/ 1663303729 w 867"/>
              <a:gd name="T11" fmla="*/ 604838290 h 241"/>
              <a:gd name="T12" fmla="*/ 1990924161 w 867"/>
              <a:gd name="T13" fmla="*/ 47883825 h 241"/>
              <a:gd name="T14" fmla="*/ 2147483647 w 867"/>
              <a:gd name="T15" fmla="*/ 31754010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8" y="65"/>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32" name="Rectangle 8"/>
          <p:cNvSpPr txBox="1">
            <a:spLocks noChangeArrowheads="1"/>
          </p:cNvSpPr>
          <p:nvPr/>
        </p:nvSpPr>
        <p:spPr bwMode="auto">
          <a:xfrm>
            <a:off x="211931" y="3894246"/>
            <a:ext cx="8415338" cy="945469"/>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855663" lvl="2" indent="-173038" eaLnBrk="1" hangingPunct="1"/>
            <a:r>
              <a:rPr lang="en-US" altLang="en-US" kern="0" dirty="0" smtClean="0"/>
              <a:t> Increases </a:t>
            </a:r>
            <a:r>
              <a:rPr lang="en-US" altLang="en-US" kern="0" dirty="0"/>
              <a:t>for lower </a:t>
            </a:r>
          </a:p>
          <a:p>
            <a:pPr marL="862013" lvl="2" indent="-173038" eaLnBrk="1" hangingPunct="1">
              <a:buNone/>
            </a:pPr>
            <a:r>
              <a:rPr lang="en-US" altLang="en-US" kern="0" dirty="0"/>
              <a:t>			energy on far </a:t>
            </a:r>
            <a:r>
              <a:rPr lang="en-US" altLang="en-US" kern="0" dirty="0" smtClean="0"/>
              <a:t>side</a:t>
            </a:r>
            <a:endParaRPr lang="en-US" altLang="en-US"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55298"/>
                                        </p:tgtEl>
                                        <p:attrNameLst>
                                          <p:attrName>style.visibility</p:attrName>
                                        </p:attrNameLst>
                                      </p:cBhvr>
                                      <p:to>
                                        <p:strVal val="visible"/>
                                      </p:to>
                                    </p:set>
                                    <p:anim calcmode="lin" valueType="num">
                                      <p:cBhvr additive="base">
                                        <p:cTn id="11" dur="500" fill="hold"/>
                                        <p:tgtEl>
                                          <p:spTgt spid="55298"/>
                                        </p:tgtEl>
                                        <p:attrNameLst>
                                          <p:attrName>ppt_x</p:attrName>
                                        </p:attrNameLst>
                                      </p:cBhvr>
                                      <p:tavLst>
                                        <p:tav tm="0">
                                          <p:val>
                                            <p:strVal val="0-#ppt_w/2"/>
                                          </p:val>
                                        </p:tav>
                                        <p:tav tm="100000">
                                          <p:val>
                                            <p:strVal val="#ppt_x"/>
                                          </p:val>
                                        </p:tav>
                                      </p:tavLst>
                                    </p:anim>
                                    <p:anim calcmode="lin" valueType="num">
                                      <p:cBhvr additive="base">
                                        <p:cTn id="12" dur="500" fill="hold"/>
                                        <p:tgtEl>
                                          <p:spTgt spid="5529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5324"/>
                                        </p:tgtEl>
                                        <p:attrNameLst>
                                          <p:attrName>style.visibility</p:attrName>
                                        </p:attrNameLst>
                                      </p:cBhvr>
                                      <p:to>
                                        <p:strVal val="visible"/>
                                      </p:to>
                                    </p:set>
                                    <p:animEffect transition="in" filter="wipe(left)">
                                      <p:cBhvr>
                                        <p:cTn id="16" dur="500"/>
                                        <p:tgtEl>
                                          <p:spTgt spid="55324"/>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5325"/>
                                        </p:tgtEl>
                                        <p:attrNameLst>
                                          <p:attrName>style.visibility</p:attrName>
                                        </p:attrNameLst>
                                      </p:cBhvr>
                                      <p:to>
                                        <p:strVal val="visible"/>
                                      </p:to>
                                    </p:set>
                                    <p:animEffect transition="in" filter="wipe(up)">
                                      <p:cBhvr>
                                        <p:cTn id="20" dur="300"/>
                                        <p:tgtEl>
                                          <p:spTgt spid="55325"/>
                                        </p:tgtEl>
                                      </p:cBhvr>
                                    </p:animEffect>
                                  </p:childTnLst>
                                </p:cTn>
                              </p:par>
                            </p:childTnLst>
                          </p:cTn>
                        </p:par>
                        <p:par>
                          <p:cTn id="21" fill="hold">
                            <p:stCondLst>
                              <p:cond delay="1800"/>
                            </p:stCondLst>
                            <p:childTnLst>
                              <p:par>
                                <p:cTn id="22" presetID="22" presetClass="entr" presetSubtype="8" fill="hold" grpId="0" nodeType="afterEffect">
                                  <p:stCondLst>
                                    <p:cond delay="0"/>
                                  </p:stCondLst>
                                  <p:childTnLst>
                                    <p:set>
                                      <p:cBhvr>
                                        <p:cTn id="23" dur="1" fill="hold">
                                          <p:stCondLst>
                                            <p:cond delay="0"/>
                                          </p:stCondLst>
                                        </p:cTn>
                                        <p:tgtEl>
                                          <p:spTgt spid="55326"/>
                                        </p:tgtEl>
                                        <p:attrNameLst>
                                          <p:attrName>style.visibility</p:attrName>
                                        </p:attrNameLst>
                                      </p:cBhvr>
                                      <p:to>
                                        <p:strVal val="visible"/>
                                      </p:to>
                                    </p:set>
                                    <p:animEffect transition="in" filter="wipe(left)">
                                      <p:cBhvr>
                                        <p:cTn id="24" dur="500"/>
                                        <p:tgtEl>
                                          <p:spTgt spid="55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4" grpId="0" animBg="1"/>
      <p:bldP spid="55325" grpId="0" animBg="1"/>
      <p:bldP spid="55326"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614" y="1483144"/>
            <a:ext cx="9204960" cy="1938992"/>
          </a:xfrm>
          <a:prstGeom prst="rect">
            <a:avLst/>
          </a:prstGeom>
          <a:noFill/>
        </p:spPr>
        <p:txBody>
          <a:bodyPr wrap="square" rtlCol="0">
            <a:spAutoFit/>
          </a:bodyPr>
          <a:lstStyle/>
          <a:p>
            <a:pPr lvl="1" indent="-457200" eaLnBrk="1" hangingPunct="1">
              <a:buFont typeface="Webdings" panose="05030102010509060703" pitchFamily="18" charset="2"/>
              <a:buChar char=""/>
            </a:pP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Storing </a:t>
            </a:r>
            <a:r>
              <a:rPr lang="en-US" altLang="en-US" sz="2800" kern="0" dirty="0">
                <a:solidFill>
                  <a:srgbClr val="FFFF00"/>
                </a:solidFill>
                <a:effectLst>
                  <a:outerShdw dist="50800" dir="2700000" algn="ctr" rotWithShape="0">
                    <a:schemeClr val="bg1"/>
                  </a:outerShdw>
                </a:effectLst>
                <a:latin typeface="Comic Sans MS" panose="030F0702030302020204" pitchFamily="66" charset="0"/>
              </a:rPr>
              <a:t>(No </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Power)</a:t>
            </a:r>
          </a:p>
          <a:p>
            <a:pPr marL="798513" lvl="2" indent="-341313">
              <a:buFont typeface="Wingdings 2" panose="05020102010507070707" pitchFamily="18" charset="2"/>
              <a:buChar char=""/>
            </a:pPr>
            <a:r>
              <a:rPr lang="en-US" altLang="en-US" kern="0" dirty="0" smtClean="0">
                <a:solidFill>
                  <a:srgbClr val="FFFF00"/>
                </a:solidFill>
                <a:effectLst>
                  <a:outerShdw dist="50800" dir="2700000" algn="ctr" rotWithShape="0">
                    <a:schemeClr val="bg1"/>
                  </a:outerShdw>
                </a:effectLst>
                <a:latin typeface="Comic Sans MS" panose="030F0702030302020204" pitchFamily="66" charset="0"/>
              </a:rPr>
              <a:t>Both </a:t>
            </a:r>
            <a:r>
              <a:rPr lang="en-US" altLang="en-US" kern="0" dirty="0">
                <a:solidFill>
                  <a:srgbClr val="FFFF00"/>
                </a:solidFill>
                <a:effectLst>
                  <a:outerShdw dist="50800" dir="2700000" algn="ctr" rotWithShape="0">
                    <a:schemeClr val="bg1"/>
                  </a:outerShdw>
                </a:effectLst>
                <a:latin typeface="Comic Sans MS" panose="030F0702030302020204" pitchFamily="66" charset="0"/>
              </a:rPr>
              <a:t>sides at same energy</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low </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probability of tunneling</a:t>
            </a:r>
          </a:p>
          <a:p>
            <a:pPr marL="1030288" lvl="5" indent="-347663">
              <a:buFont typeface="Webdings" panose="05030102010509060703" pitchFamily="18" charset="2"/>
              <a:buChar char=""/>
            </a:pP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2/3 of charge leaks off in 100 years</a:t>
            </a:r>
          </a:p>
          <a:p>
            <a:pPr marL="1481138" lvl="6" indent="-34131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Prob. of any e</a:t>
            </a:r>
            <a:r>
              <a:rPr lang="en-US" altLang="en-US" sz="2000" kern="0" baseline="30000" dirty="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a:solidFill>
                  <a:srgbClr val="FFFF00"/>
                </a:solidFill>
                <a:effectLst>
                  <a:outerShdw dist="50800" dir="2700000" algn="ctr" rotWithShape="0">
                    <a:schemeClr val="bg1"/>
                  </a:outerShdw>
                </a:effectLst>
                <a:latin typeface="Comic Sans MS" panose="030F0702030302020204" pitchFamily="66" charset="0"/>
              </a:rPr>
              <a:t> tunneling ~10</a:t>
            </a:r>
            <a:r>
              <a:rPr lang="en-US" altLang="en-US" sz="2000" kern="0" baseline="30000" dirty="0">
                <a:solidFill>
                  <a:srgbClr val="FFFF00"/>
                </a:solidFill>
                <a:effectLst>
                  <a:outerShdw dist="50800" dir="2700000" algn="ctr" rotWithShape="0">
                    <a:schemeClr val="bg1"/>
                  </a:outerShdw>
                </a:effectLst>
                <a:latin typeface="Comic Sans MS" panose="030F0702030302020204" pitchFamily="66" charset="0"/>
              </a:rPr>
              <a:t>-23</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a:t>
            </a:r>
            <a:endParaRPr lang="en-US" altLang="en-US" sz="2800" kern="0" dirty="0">
              <a:solidFill>
                <a:srgbClr val="FFFF00"/>
              </a:solidFill>
              <a:effectLst>
                <a:outerShdw dist="50800" dir="2700000" algn="ctr" rotWithShape="0">
                  <a:schemeClr val="bg1"/>
                </a:outerShdw>
              </a:effectLst>
              <a:latin typeface="Comic Sans MS" panose="030F0702030302020204" pitchFamily="66" charset="0"/>
            </a:endParaRPr>
          </a:p>
        </p:txBody>
      </p:sp>
      <p:sp>
        <p:nvSpPr>
          <p:cNvPr id="56322" name="Rectangle 2"/>
          <p:cNvSpPr>
            <a:spLocks noGrp="1" noChangeArrowheads="1"/>
          </p:cNvSpPr>
          <p:nvPr>
            <p:ph type="body" idx="1"/>
          </p:nvPr>
        </p:nvSpPr>
        <p:spPr>
          <a:xfrm>
            <a:off x="192088" y="911225"/>
            <a:ext cx="8415337" cy="605059"/>
          </a:xfrm>
          <a:noFill/>
          <a:effectLst>
            <a:outerShdw dist="45791" dir="3378596" algn="ctr" rotWithShape="0">
              <a:schemeClr val="bg1"/>
            </a:outerShdw>
          </a:effectLst>
        </p:spPr>
        <p:txBody>
          <a:bodyPr/>
          <a:lstStyle/>
          <a:p>
            <a:pPr marL="173038" indent="-173038" eaLnBrk="1" hangingPunct="1"/>
            <a:r>
              <a:rPr lang="en-US" altLang="en-US" dirty="0" smtClean="0"/>
              <a:t> Flash Memory</a:t>
            </a:r>
          </a:p>
        </p:txBody>
      </p:sp>
      <p:sp>
        <p:nvSpPr>
          <p:cNvPr id="23555" name="Rectangle 3"/>
          <p:cNvSpPr>
            <a:spLocks noGrp="1" noChangeArrowheads="1"/>
          </p:cNvSpPr>
          <p:nvPr>
            <p:ph type="title"/>
          </p:nvPr>
        </p:nvSpPr>
        <p:spPr/>
        <p:txBody>
          <a:bodyPr/>
          <a:lstStyle/>
          <a:p>
            <a:pPr eaLnBrk="1" hangingPunct="1"/>
            <a:r>
              <a:rPr lang="en-US" altLang="en-US" smtClean="0"/>
              <a:t>The Structure of Matter</a:t>
            </a:r>
          </a:p>
        </p:txBody>
      </p:sp>
      <p:grpSp>
        <p:nvGrpSpPr>
          <p:cNvPr id="23556" name="Group 4"/>
          <p:cNvGrpSpPr>
            <a:grpSpLocks noChangeAspect="1"/>
          </p:cNvGrpSpPr>
          <p:nvPr/>
        </p:nvGrpSpPr>
        <p:grpSpPr bwMode="auto">
          <a:xfrm>
            <a:off x="6016625" y="1087438"/>
            <a:ext cx="2741613" cy="1452562"/>
            <a:chOff x="3454" y="661"/>
            <a:chExt cx="2154" cy="1141"/>
          </a:xfrm>
        </p:grpSpPr>
        <p:sp>
          <p:nvSpPr>
            <p:cNvPr id="23567" name="Rectangle 5"/>
            <p:cNvSpPr>
              <a:spLocks noChangeAspect="1" noChangeArrowheads="1"/>
            </p:cNvSpPr>
            <p:nvPr/>
          </p:nvSpPr>
          <p:spPr bwMode="auto">
            <a:xfrm>
              <a:off x="3454" y="1688"/>
              <a:ext cx="2154"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8" name="Rectangle 6"/>
            <p:cNvSpPr>
              <a:spLocks noChangeAspect="1" noChangeArrowheads="1"/>
            </p:cNvSpPr>
            <p:nvPr/>
          </p:nvSpPr>
          <p:spPr bwMode="auto">
            <a:xfrm rot="-5400000">
              <a:off x="3965" y="1055"/>
              <a:ext cx="1134"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9" name="Freeform 7"/>
            <p:cNvSpPr>
              <a:spLocks noChangeAspect="1"/>
            </p:cNvSpPr>
            <p:nvPr/>
          </p:nvSpPr>
          <p:spPr bwMode="auto">
            <a:xfrm>
              <a:off x="3476" y="1020"/>
              <a:ext cx="880" cy="561"/>
            </a:xfrm>
            <a:custGeom>
              <a:avLst/>
              <a:gdLst>
                <a:gd name="T0" fmla="*/ 0 w 880"/>
                <a:gd name="T1" fmla="*/ 309 h 561"/>
                <a:gd name="T2" fmla="*/ 87 w 880"/>
                <a:gd name="T3" fmla="*/ 41 h 561"/>
                <a:gd name="T4" fmla="*/ 221 w 880"/>
                <a:gd name="T5" fmla="*/ 557 h 561"/>
                <a:gd name="T6" fmla="*/ 348 w 880"/>
                <a:gd name="T7" fmla="*/ 38 h 561"/>
                <a:gd name="T8" fmla="*/ 485 w 880"/>
                <a:gd name="T9" fmla="*/ 560 h 561"/>
                <a:gd name="T10" fmla="*/ 616 w 880"/>
                <a:gd name="T11" fmla="*/ 41 h 561"/>
                <a:gd name="T12" fmla="*/ 749 w 880"/>
                <a:gd name="T13" fmla="*/ 560 h 561"/>
                <a:gd name="T14" fmla="*/ 880 w 880"/>
                <a:gd name="T15" fmla="*/ 38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nvGrpSpPr>
            <p:cNvPr id="23570" name="Group 8"/>
            <p:cNvGrpSpPr>
              <a:grpSpLocks noChangeAspect="1"/>
            </p:cNvGrpSpPr>
            <p:nvPr/>
          </p:nvGrpSpPr>
          <p:grpSpPr bwMode="auto">
            <a:xfrm>
              <a:off x="3627" y="700"/>
              <a:ext cx="669" cy="165"/>
              <a:chOff x="3627" y="700"/>
              <a:chExt cx="669" cy="165"/>
            </a:xfrm>
          </p:grpSpPr>
          <p:grpSp>
            <p:nvGrpSpPr>
              <p:cNvPr id="23573" name="Group 9"/>
              <p:cNvGrpSpPr>
                <a:grpSpLocks noChangeAspect="1"/>
              </p:cNvGrpSpPr>
              <p:nvPr/>
            </p:nvGrpSpPr>
            <p:grpSpPr bwMode="auto">
              <a:xfrm>
                <a:off x="3881" y="700"/>
                <a:ext cx="415" cy="65"/>
                <a:chOff x="3881" y="700"/>
                <a:chExt cx="415" cy="65"/>
              </a:xfrm>
            </p:grpSpPr>
            <p:sp>
              <p:nvSpPr>
                <p:cNvPr id="23580" name="Oval 10"/>
                <p:cNvSpPr>
                  <a:spLocks noChangeAspect="1" noChangeArrowheads="1"/>
                </p:cNvSpPr>
                <p:nvPr/>
              </p:nvSpPr>
              <p:spPr bwMode="auto">
                <a:xfrm>
                  <a:off x="4015" y="700"/>
                  <a:ext cx="65" cy="65"/>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81" name="Group 11"/>
                <p:cNvGrpSpPr>
                  <a:grpSpLocks noChangeAspect="1"/>
                </p:cNvGrpSpPr>
                <p:nvPr/>
              </p:nvGrpSpPr>
              <p:grpSpPr bwMode="auto">
                <a:xfrm>
                  <a:off x="3881" y="722"/>
                  <a:ext cx="107" cy="21"/>
                  <a:chOff x="2832" y="2328"/>
                  <a:chExt cx="96" cy="18"/>
                </a:xfrm>
              </p:grpSpPr>
              <p:sp>
                <p:nvSpPr>
                  <p:cNvPr id="23583" name="Line 12"/>
                  <p:cNvSpPr>
                    <a:spLocks noChangeAspect="1"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3584" name="Line 13"/>
                  <p:cNvSpPr>
                    <a:spLocks noChangeAspect="1"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3582" name="Line 14"/>
                <p:cNvSpPr>
                  <a:spLocks noChangeAspect="1" noChangeShapeType="1"/>
                </p:cNvSpPr>
                <p:nvPr/>
              </p:nvSpPr>
              <p:spPr bwMode="auto">
                <a:xfrm>
                  <a:off x="4135" y="733"/>
                  <a:ext cx="161"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nvGrpSpPr>
              <p:cNvPr id="23574" name="Group 15"/>
              <p:cNvGrpSpPr>
                <a:grpSpLocks noChangeAspect="1"/>
              </p:cNvGrpSpPr>
              <p:nvPr/>
            </p:nvGrpSpPr>
            <p:grpSpPr bwMode="auto">
              <a:xfrm flipH="1" flipV="1">
                <a:off x="3627" y="801"/>
                <a:ext cx="415" cy="64"/>
                <a:chOff x="2970" y="2310"/>
                <a:chExt cx="372" cy="58"/>
              </a:xfrm>
            </p:grpSpPr>
            <p:sp>
              <p:nvSpPr>
                <p:cNvPr id="23575" name="Oval 16"/>
                <p:cNvSpPr>
                  <a:spLocks noChangeAspect="1" noChangeArrowheads="1"/>
                </p:cNvSpPr>
                <p:nvPr/>
              </p:nvSpPr>
              <p:spPr bwMode="auto">
                <a:xfrm>
                  <a:off x="3090" y="2310"/>
                  <a:ext cx="58" cy="58"/>
                </a:xfrm>
                <a:prstGeom prst="ellipse">
                  <a:avLst/>
                </a:prstGeom>
                <a:solidFill>
                  <a:srgbClr val="66CCFF"/>
                </a:solidFill>
                <a:ln w="12700" algn="ctr">
                  <a:solidFill>
                    <a:srgbClr val="66CCFF"/>
                  </a:solidFill>
                  <a:round/>
                  <a:headEnd type="none" w="sm" len="sm"/>
                  <a:tailEnd type="none" w="sm" len="sm"/>
                </a:ln>
                <a:effectLst>
                  <a:outerShdw dist="35921" dir="2700000" algn="ctr" rotWithShape="0">
                    <a:srgbClr val="000066"/>
                  </a:outerShdw>
                </a:effec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76" name="Group 17"/>
                <p:cNvGrpSpPr>
                  <a:grpSpLocks noChangeAspect="1"/>
                </p:cNvGrpSpPr>
                <p:nvPr/>
              </p:nvGrpSpPr>
              <p:grpSpPr bwMode="auto">
                <a:xfrm>
                  <a:off x="2970" y="2330"/>
                  <a:ext cx="96" cy="18"/>
                  <a:chOff x="2832" y="2328"/>
                  <a:chExt cx="96" cy="18"/>
                </a:xfrm>
              </p:grpSpPr>
              <p:sp>
                <p:nvSpPr>
                  <p:cNvPr id="23578" name="Line 18"/>
                  <p:cNvSpPr>
                    <a:spLocks noChangeAspect="1" noChangeShapeType="1"/>
                  </p:cNvSpPr>
                  <p:nvPr/>
                </p:nvSpPr>
                <p:spPr bwMode="auto">
                  <a:xfrm flipH="1">
                    <a:off x="2832" y="2328"/>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sp>
                <p:nvSpPr>
                  <p:cNvPr id="23579" name="Line 19"/>
                  <p:cNvSpPr>
                    <a:spLocks noChangeAspect="1" noChangeShapeType="1"/>
                  </p:cNvSpPr>
                  <p:nvPr/>
                </p:nvSpPr>
                <p:spPr bwMode="auto">
                  <a:xfrm flipH="1">
                    <a:off x="2868" y="2346"/>
                    <a:ext cx="60" cy="0"/>
                  </a:xfrm>
                  <a:prstGeom prst="line">
                    <a:avLst/>
                  </a:prstGeom>
                  <a:noFill/>
                  <a:ln w="3175">
                    <a:solidFill>
                      <a:srgbClr val="66CCFF"/>
                    </a:solidFill>
                    <a:round/>
                    <a:headEnd type="none" w="sm" len="sm"/>
                    <a:tailEnd type="none" w="sm" len="sm"/>
                  </a:ln>
                  <a:effectLst>
                    <a:outerShdw dist="28398" dir="1593903"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sp>
              <p:nvSpPr>
                <p:cNvPr id="23577" name="Line 20"/>
                <p:cNvSpPr>
                  <a:spLocks noChangeAspect="1" noChangeShapeType="1"/>
                </p:cNvSpPr>
                <p:nvPr/>
              </p:nvSpPr>
              <p:spPr bwMode="auto">
                <a:xfrm>
                  <a:off x="3198" y="2339"/>
                  <a:ext cx="144" cy="0"/>
                </a:xfrm>
                <a:prstGeom prst="line">
                  <a:avLst/>
                </a:prstGeom>
                <a:noFill/>
                <a:ln w="12700">
                  <a:solidFill>
                    <a:srgbClr val="66CCFF"/>
                  </a:solidFill>
                  <a:round/>
                  <a:headEnd type="none" w="sm" len="sm"/>
                  <a:tailEnd type="arrow" w="sm" len="sm"/>
                </a:ln>
                <a:effectLst>
                  <a:outerShdw dist="35921" dir="2700000" algn="ctr" rotWithShape="0">
                    <a:srgbClr val="000066"/>
                  </a:outerShdw>
                </a:effectLst>
                <a:extLst>
                  <a:ext uri="{909E8E84-426E-40DD-AFC4-6F175D3DCCD1}">
                    <a14:hiddenFill xmlns:a14="http://schemas.microsoft.com/office/drawing/2010/main">
                      <a:noFill/>
                    </a14:hiddenFill>
                  </a:ext>
                </a:extLst>
              </p:spPr>
              <p:txBody>
                <a:bodyPr wrap="none"/>
                <a:lstStyle/>
                <a:p>
                  <a:pPr algn="ctr"/>
                  <a:endParaRPr lang="en-US" smtClean="0">
                    <a:solidFill>
                      <a:srgbClr val="FFFFFF"/>
                    </a:solidFill>
                  </a:endParaRPr>
                </a:p>
              </p:txBody>
            </p:sp>
          </p:grpSp>
        </p:grpSp>
        <p:sp>
          <p:nvSpPr>
            <p:cNvPr id="23571" name="Freeform 21"/>
            <p:cNvSpPr>
              <a:spLocks noChangeAspect="1"/>
            </p:cNvSpPr>
            <p:nvPr/>
          </p:nvSpPr>
          <p:spPr bwMode="auto">
            <a:xfrm>
              <a:off x="4356" y="1058"/>
              <a:ext cx="344" cy="298"/>
            </a:xfrm>
            <a:custGeom>
              <a:avLst/>
              <a:gdLst>
                <a:gd name="T0" fmla="*/ 0 w 344"/>
                <a:gd name="T1" fmla="*/ 0 h 298"/>
                <a:gd name="T2" fmla="*/ 194 w 344"/>
                <a:gd name="T3" fmla="*/ 211 h 298"/>
                <a:gd name="T4" fmla="*/ 344 w 344"/>
                <a:gd name="T5" fmla="*/ 298 h 298"/>
                <a:gd name="T6" fmla="*/ 0 60000 65536"/>
                <a:gd name="T7" fmla="*/ 0 60000 65536"/>
                <a:gd name="T8" fmla="*/ 0 60000 65536"/>
              </a:gdLst>
              <a:ahLst/>
              <a:cxnLst>
                <a:cxn ang="T6">
                  <a:pos x="T0" y="T1"/>
                </a:cxn>
                <a:cxn ang="T7">
                  <a:pos x="T2" y="T3"/>
                </a:cxn>
                <a:cxn ang="T8">
                  <a:pos x="T4" y="T5"/>
                </a:cxn>
              </a:cxnLst>
              <a:rect l="0" t="0" r="r" b="b"/>
              <a:pathLst>
                <a:path w="344" h="298">
                  <a:moveTo>
                    <a:pt x="0" y="0"/>
                  </a:moveTo>
                  <a:cubicBezTo>
                    <a:pt x="50" y="20"/>
                    <a:pt x="130" y="154"/>
                    <a:pt x="194" y="211"/>
                  </a:cubicBezTo>
                  <a:cubicBezTo>
                    <a:pt x="258" y="268"/>
                    <a:pt x="281" y="264"/>
                    <a:pt x="344" y="29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72" name="Freeform 22"/>
            <p:cNvSpPr>
              <a:spLocks noChangeAspect="1"/>
            </p:cNvSpPr>
            <p:nvPr/>
          </p:nvSpPr>
          <p:spPr bwMode="auto">
            <a:xfrm>
              <a:off x="4700" y="1340"/>
              <a:ext cx="867" cy="241"/>
            </a:xfrm>
            <a:custGeom>
              <a:avLst/>
              <a:gdLst>
                <a:gd name="T0" fmla="*/ 0 w 867"/>
                <a:gd name="T1" fmla="*/ 16 h 241"/>
                <a:gd name="T2" fmla="*/ 144 w 867"/>
                <a:gd name="T3" fmla="*/ 240 h 241"/>
                <a:gd name="T4" fmla="*/ 271 w 867"/>
                <a:gd name="T5" fmla="*/ 16 h 241"/>
                <a:gd name="T6" fmla="*/ 409 w 867"/>
                <a:gd name="T7" fmla="*/ 237 h 241"/>
                <a:gd name="T8" fmla="*/ 536 w 867"/>
                <a:gd name="T9" fmla="*/ 16 h 241"/>
                <a:gd name="T10" fmla="*/ 660 w 867"/>
                <a:gd name="T11" fmla="*/ 240 h 241"/>
                <a:gd name="T12" fmla="*/ 790 w 867"/>
                <a:gd name="T13" fmla="*/ 19 h 241"/>
                <a:gd name="T14" fmla="*/ 867 w 867"/>
                <a:gd name="T15" fmla="*/ 126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4" y="69"/>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grpSp>
        <p:nvGrpSpPr>
          <p:cNvPr id="23557" name="Group 23"/>
          <p:cNvGrpSpPr>
            <a:grpSpLocks noChangeAspect="1"/>
          </p:cNvGrpSpPr>
          <p:nvPr/>
        </p:nvGrpSpPr>
        <p:grpSpPr bwMode="auto">
          <a:xfrm>
            <a:off x="6024563" y="4348163"/>
            <a:ext cx="2733675" cy="2011362"/>
            <a:chOff x="3454" y="2594"/>
            <a:chExt cx="2154" cy="1585"/>
          </a:xfrm>
        </p:grpSpPr>
        <p:sp>
          <p:nvSpPr>
            <p:cNvPr id="23559" name="Rectangle 24"/>
            <p:cNvSpPr>
              <a:spLocks noChangeAspect="1" noChangeArrowheads="1"/>
            </p:cNvSpPr>
            <p:nvPr/>
          </p:nvSpPr>
          <p:spPr bwMode="auto">
            <a:xfrm>
              <a:off x="3454" y="3303"/>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nvGrpSpPr>
            <p:cNvPr id="23560" name="Group 25"/>
            <p:cNvGrpSpPr>
              <a:grpSpLocks noChangeAspect="1"/>
            </p:cNvGrpSpPr>
            <p:nvPr/>
          </p:nvGrpSpPr>
          <p:grpSpPr bwMode="auto">
            <a:xfrm>
              <a:off x="3454" y="2594"/>
              <a:ext cx="2154" cy="1585"/>
              <a:chOff x="3454" y="2594"/>
              <a:chExt cx="2154" cy="1585"/>
            </a:xfrm>
          </p:grpSpPr>
          <p:sp>
            <p:nvSpPr>
              <p:cNvPr id="23564" name="Rectangle 26"/>
              <p:cNvSpPr>
                <a:spLocks noChangeAspect="1" noChangeArrowheads="1"/>
              </p:cNvSpPr>
              <p:nvPr/>
            </p:nvSpPr>
            <p:spPr bwMode="auto">
              <a:xfrm rot="-5400000">
                <a:off x="3739" y="3214"/>
                <a:ext cx="1585" cy="345"/>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5" name="Rectangle 27"/>
              <p:cNvSpPr>
                <a:spLocks noChangeAspect="1" noChangeArrowheads="1"/>
              </p:cNvSpPr>
              <p:nvPr/>
            </p:nvSpPr>
            <p:spPr bwMode="auto">
              <a:xfrm>
                <a:off x="4600" y="4064"/>
                <a:ext cx="1008" cy="114"/>
              </a:xfrm>
              <a:prstGeom prst="rect">
                <a:avLst/>
              </a:prstGeom>
              <a:solidFill>
                <a:srgbClr val="969696"/>
              </a:solidFill>
              <a:ln w="12700">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sp>
            <p:nvSpPr>
              <p:cNvPr id="23566" name="Rectangle 28"/>
              <p:cNvSpPr>
                <a:spLocks noChangeAspect="1" noChangeArrowheads="1"/>
              </p:cNvSpPr>
              <p:nvPr/>
            </p:nvSpPr>
            <p:spPr bwMode="auto">
              <a:xfrm>
                <a:off x="3454" y="3336"/>
                <a:ext cx="1035" cy="843"/>
              </a:xfrm>
              <a:prstGeom prst="rect">
                <a:avLst/>
              </a:prstGeom>
              <a:solidFill>
                <a:srgbClr val="969696"/>
              </a:solidFill>
              <a:ln w="12700" algn="ctr">
                <a:solidFill>
                  <a:srgbClr val="96969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endParaRPr lang="en-US" altLang="en-US" sz="2400" smtClean="0">
                  <a:solidFill>
                    <a:srgbClr val="FFFFFF"/>
                  </a:solidFill>
                  <a:latin typeface="Times New Roman" pitchFamily="18" charset="0"/>
                </a:endParaRPr>
              </a:p>
            </p:txBody>
          </p:sp>
        </p:grpSp>
        <p:sp>
          <p:nvSpPr>
            <p:cNvPr id="23561" name="Freeform 29"/>
            <p:cNvSpPr>
              <a:spLocks noChangeAspect="1"/>
            </p:cNvSpPr>
            <p:nvPr/>
          </p:nvSpPr>
          <p:spPr bwMode="auto">
            <a:xfrm>
              <a:off x="3476" y="2635"/>
              <a:ext cx="880" cy="561"/>
            </a:xfrm>
            <a:custGeom>
              <a:avLst/>
              <a:gdLst>
                <a:gd name="T0" fmla="*/ 0 w 880"/>
                <a:gd name="T1" fmla="*/ 309 h 561"/>
                <a:gd name="T2" fmla="*/ 87 w 880"/>
                <a:gd name="T3" fmla="*/ 41 h 561"/>
                <a:gd name="T4" fmla="*/ 221 w 880"/>
                <a:gd name="T5" fmla="*/ 557 h 561"/>
                <a:gd name="T6" fmla="*/ 348 w 880"/>
                <a:gd name="T7" fmla="*/ 38 h 561"/>
                <a:gd name="T8" fmla="*/ 485 w 880"/>
                <a:gd name="T9" fmla="*/ 560 h 561"/>
                <a:gd name="T10" fmla="*/ 616 w 880"/>
                <a:gd name="T11" fmla="*/ 41 h 561"/>
                <a:gd name="T12" fmla="*/ 749 w 880"/>
                <a:gd name="T13" fmla="*/ 560 h 561"/>
                <a:gd name="T14" fmla="*/ 880 w 880"/>
                <a:gd name="T15" fmla="*/ 38 h 5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0" h="561">
                  <a:moveTo>
                    <a:pt x="0" y="309"/>
                  </a:moveTo>
                  <a:cubicBezTo>
                    <a:pt x="16" y="264"/>
                    <a:pt x="50" y="0"/>
                    <a:pt x="87" y="41"/>
                  </a:cubicBezTo>
                  <a:cubicBezTo>
                    <a:pt x="124" y="83"/>
                    <a:pt x="177" y="557"/>
                    <a:pt x="221" y="557"/>
                  </a:cubicBezTo>
                  <a:cubicBezTo>
                    <a:pt x="264" y="557"/>
                    <a:pt x="304" y="38"/>
                    <a:pt x="348" y="38"/>
                  </a:cubicBezTo>
                  <a:cubicBezTo>
                    <a:pt x="391" y="38"/>
                    <a:pt x="441" y="559"/>
                    <a:pt x="485" y="560"/>
                  </a:cubicBezTo>
                  <a:cubicBezTo>
                    <a:pt x="530" y="561"/>
                    <a:pt x="572" y="41"/>
                    <a:pt x="616" y="41"/>
                  </a:cubicBezTo>
                  <a:cubicBezTo>
                    <a:pt x="659" y="41"/>
                    <a:pt x="706" y="560"/>
                    <a:pt x="749" y="560"/>
                  </a:cubicBezTo>
                  <a:cubicBezTo>
                    <a:pt x="793" y="560"/>
                    <a:pt x="825" y="90"/>
                    <a:pt x="880" y="38"/>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62" name="Freeform 30"/>
            <p:cNvSpPr>
              <a:spLocks noChangeAspect="1"/>
            </p:cNvSpPr>
            <p:nvPr/>
          </p:nvSpPr>
          <p:spPr bwMode="auto">
            <a:xfrm>
              <a:off x="4356" y="2673"/>
              <a:ext cx="348" cy="1041"/>
            </a:xfrm>
            <a:custGeom>
              <a:avLst/>
              <a:gdLst>
                <a:gd name="T0" fmla="*/ 0 w 348"/>
                <a:gd name="T1" fmla="*/ 0 h 1041"/>
                <a:gd name="T2" fmla="*/ 125 w 348"/>
                <a:gd name="T3" fmla="*/ 779 h 1041"/>
                <a:gd name="T4" fmla="*/ 348 w 348"/>
                <a:gd name="T5" fmla="*/ 1041 h 1041"/>
                <a:gd name="T6" fmla="*/ 0 60000 65536"/>
                <a:gd name="T7" fmla="*/ 0 60000 65536"/>
                <a:gd name="T8" fmla="*/ 0 60000 65536"/>
              </a:gdLst>
              <a:ahLst/>
              <a:cxnLst>
                <a:cxn ang="T6">
                  <a:pos x="T0" y="T1"/>
                </a:cxn>
                <a:cxn ang="T7">
                  <a:pos x="T2" y="T3"/>
                </a:cxn>
                <a:cxn ang="T8">
                  <a:pos x="T4" y="T5"/>
                </a:cxn>
              </a:cxnLst>
              <a:rect l="0" t="0" r="r" b="b"/>
              <a:pathLst>
                <a:path w="348" h="1041">
                  <a:moveTo>
                    <a:pt x="0" y="0"/>
                  </a:moveTo>
                  <a:cubicBezTo>
                    <a:pt x="50" y="20"/>
                    <a:pt x="83" y="644"/>
                    <a:pt x="125" y="779"/>
                  </a:cubicBezTo>
                  <a:cubicBezTo>
                    <a:pt x="167" y="914"/>
                    <a:pt x="279" y="1001"/>
                    <a:pt x="348" y="1041"/>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sp>
          <p:nvSpPr>
            <p:cNvPr id="23563" name="Freeform 31"/>
            <p:cNvSpPr>
              <a:spLocks noChangeAspect="1"/>
            </p:cNvSpPr>
            <p:nvPr/>
          </p:nvSpPr>
          <p:spPr bwMode="auto">
            <a:xfrm>
              <a:off x="4708" y="3700"/>
              <a:ext cx="867" cy="241"/>
            </a:xfrm>
            <a:custGeom>
              <a:avLst/>
              <a:gdLst>
                <a:gd name="T0" fmla="*/ 0 w 867"/>
                <a:gd name="T1" fmla="*/ 16 h 241"/>
                <a:gd name="T2" fmla="*/ 144 w 867"/>
                <a:gd name="T3" fmla="*/ 240 h 241"/>
                <a:gd name="T4" fmla="*/ 271 w 867"/>
                <a:gd name="T5" fmla="*/ 16 h 241"/>
                <a:gd name="T6" fmla="*/ 409 w 867"/>
                <a:gd name="T7" fmla="*/ 237 h 241"/>
                <a:gd name="T8" fmla="*/ 536 w 867"/>
                <a:gd name="T9" fmla="*/ 16 h 241"/>
                <a:gd name="T10" fmla="*/ 660 w 867"/>
                <a:gd name="T11" fmla="*/ 240 h 241"/>
                <a:gd name="T12" fmla="*/ 790 w 867"/>
                <a:gd name="T13" fmla="*/ 19 h 241"/>
                <a:gd name="T14" fmla="*/ 867 w 867"/>
                <a:gd name="T15" fmla="*/ 126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241">
                  <a:moveTo>
                    <a:pt x="0" y="16"/>
                  </a:moveTo>
                  <a:cubicBezTo>
                    <a:pt x="68" y="65"/>
                    <a:pt x="100" y="240"/>
                    <a:pt x="144" y="240"/>
                  </a:cubicBezTo>
                  <a:cubicBezTo>
                    <a:pt x="189" y="240"/>
                    <a:pt x="228" y="16"/>
                    <a:pt x="271" y="16"/>
                  </a:cubicBezTo>
                  <a:cubicBezTo>
                    <a:pt x="315" y="16"/>
                    <a:pt x="365" y="237"/>
                    <a:pt x="409" y="237"/>
                  </a:cubicBezTo>
                  <a:cubicBezTo>
                    <a:pt x="452" y="237"/>
                    <a:pt x="495" y="16"/>
                    <a:pt x="536" y="16"/>
                  </a:cubicBezTo>
                  <a:cubicBezTo>
                    <a:pt x="577" y="16"/>
                    <a:pt x="617" y="239"/>
                    <a:pt x="660" y="240"/>
                  </a:cubicBezTo>
                  <a:cubicBezTo>
                    <a:pt x="702" y="241"/>
                    <a:pt x="755" y="38"/>
                    <a:pt x="790" y="19"/>
                  </a:cubicBezTo>
                  <a:cubicBezTo>
                    <a:pt x="825" y="0"/>
                    <a:pt x="846" y="63"/>
                    <a:pt x="867" y="126"/>
                  </a:cubicBezTo>
                </a:path>
              </a:pathLst>
            </a:custGeom>
            <a:noFill/>
            <a:ln w="38100" cap="flat" cmpd="sng">
              <a:solidFill>
                <a:srgbClr val="66CCFF"/>
              </a:solidFill>
              <a:prstDash val="solid"/>
              <a:round/>
              <a:headEnd type="none" w="sm" len="sm"/>
              <a:tailEnd type="none" w="sm" len="sm"/>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lstStyle/>
            <a:p>
              <a:pPr algn="ctr"/>
              <a:endParaRPr lang="en-US" smtClean="0">
                <a:solidFill>
                  <a:srgbClr val="FFFFFF"/>
                </a:solidFill>
              </a:endParaRPr>
            </a:p>
          </p:txBody>
        </p:sp>
      </p:grpSp>
      <p:sp>
        <p:nvSpPr>
          <p:cNvPr id="36" name="TextBox 35"/>
          <p:cNvSpPr txBox="1"/>
          <p:nvPr/>
        </p:nvSpPr>
        <p:spPr>
          <a:xfrm>
            <a:off x="529614" y="3894947"/>
            <a:ext cx="9204960" cy="1938992"/>
          </a:xfrm>
          <a:prstGeom prst="rect">
            <a:avLst/>
          </a:prstGeom>
          <a:noFill/>
        </p:spPr>
        <p:txBody>
          <a:bodyPr wrap="square" rtlCol="0">
            <a:spAutoFit/>
          </a:bodyPr>
          <a:lstStyle/>
          <a:p>
            <a:pPr lvl="1" indent="-457200" eaLnBrk="1" hangingPunct="1">
              <a:buFont typeface="Webdings" panose="05030102010509060703" pitchFamily="18" charset="2"/>
              <a:buChar char=""/>
            </a:pP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Writing/Erasing (With Power)</a:t>
            </a:r>
          </a:p>
          <a:p>
            <a:pPr marL="798513" lvl="2" indent="-341313">
              <a:buFont typeface="Wingdings 2" panose="05020102010507070707" pitchFamily="18" charset="2"/>
              <a:buChar char=""/>
            </a:pPr>
            <a:r>
              <a:rPr lang="en-US" altLang="en-US" kern="0" dirty="0" smtClean="0">
                <a:solidFill>
                  <a:srgbClr val="FFFF00"/>
                </a:solidFill>
                <a:effectLst>
                  <a:outerShdw dist="50800" dir="2700000" algn="ctr" rotWithShape="0">
                    <a:schemeClr val="bg1"/>
                  </a:outerShdw>
                </a:effectLst>
                <a:latin typeface="Comic Sans MS" panose="030F0702030302020204" pitchFamily="66" charset="0"/>
              </a:rPr>
              <a:t>One side at lower power</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increase probability of tunneling</a:t>
            </a:r>
          </a:p>
          <a:p>
            <a:pPr marL="1030288" lvl="5" indent="-34766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2/3 of charge leaks off in </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sym typeface="Symbol"/>
              </a:rPr>
              <a:t></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-second</a:t>
            </a:r>
          </a:p>
          <a:p>
            <a:pPr marL="1481138" lvl="6" indent="-341313">
              <a:buFont typeface="Webdings" panose="05030102010509060703" pitchFamily="18" charset="2"/>
              <a:buChar char=""/>
            </a:pP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(Prob. of any e</a:t>
            </a:r>
            <a:r>
              <a:rPr lang="en-US" altLang="en-US" sz="2000" kern="0" baseline="30000" dirty="0" smtClean="0">
                <a:solidFill>
                  <a:srgbClr val="FFFF00"/>
                </a:solidFill>
                <a:effectLst>
                  <a:outerShdw dist="50800" dir="2700000" algn="ctr" rotWithShape="0">
                    <a:schemeClr val="bg1"/>
                  </a:outerShdw>
                </a:effectLst>
                <a:latin typeface="Comic Sans MS" panose="030F0702030302020204" pitchFamily="66" charset="0"/>
              </a:rPr>
              <a:t>-</a:t>
            </a:r>
            <a:r>
              <a:rPr lang="en-US" altLang="en-US" sz="2000" kern="0" dirty="0" smtClean="0">
                <a:solidFill>
                  <a:srgbClr val="FFFF00"/>
                </a:solidFill>
                <a:effectLst>
                  <a:outerShdw dist="50800" dir="2700000" algn="ctr" rotWithShape="0">
                    <a:schemeClr val="bg1"/>
                  </a:outerShdw>
                </a:effectLst>
                <a:latin typeface="Comic Sans MS" panose="030F0702030302020204" pitchFamily="66" charset="0"/>
              </a:rPr>
              <a:t> tunneling ~10</a:t>
            </a:r>
            <a:r>
              <a:rPr lang="en-US" altLang="en-US" sz="2000" kern="0" baseline="30000" dirty="0" smtClean="0">
                <a:solidFill>
                  <a:srgbClr val="FFFF00"/>
                </a:solidFill>
                <a:effectLst>
                  <a:outerShdw dist="50800" dir="2700000" algn="ctr" rotWithShape="0">
                    <a:schemeClr val="bg1"/>
                  </a:outerShdw>
                </a:effectLst>
                <a:latin typeface="Comic Sans MS" panose="030F0702030302020204" pitchFamily="66" charset="0"/>
              </a:rPr>
              <a:t>-5</a:t>
            </a:r>
            <a:r>
              <a:rPr lang="en-US" altLang="en-US" sz="2800" kern="0" dirty="0" smtClean="0">
                <a:solidFill>
                  <a:srgbClr val="FFFF00"/>
                </a:solidFill>
                <a:effectLst>
                  <a:outerShdw dist="50800" dir="2700000" algn="ctr" rotWithShape="0">
                    <a:schemeClr val="bg1"/>
                  </a:outerShdw>
                </a:effectLst>
                <a:latin typeface="Comic Sans MS" panose="030F0702030302020204" pitchFamily="66" charset="0"/>
              </a:rPr>
              <a:t>)</a:t>
            </a:r>
            <a:endParaRPr lang="en-US" altLang="en-US" sz="2800" kern="0" dirty="0">
              <a:solidFill>
                <a:srgbClr val="FFFF00"/>
              </a:solidFill>
              <a:effectLst>
                <a:outerShdw dist="50800" dir="2700000" algn="ctr" rotWithShape="0">
                  <a:schemeClr val="bg1"/>
                </a:outerShdw>
              </a:effectLst>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81075"/>
          </a:xfrm>
          <a:effectLst>
            <a:outerShdw dist="28398" dir="3806097" algn="ctr" rotWithShape="0">
              <a:srgbClr val="000066"/>
            </a:outerShdw>
          </a:effectLst>
        </p:spPr>
        <p:txBody>
          <a:bodyPr/>
          <a:lstStyle/>
          <a:p>
            <a:pPr eaLnBrk="1" hangingPunct="1"/>
            <a:r>
              <a:rPr lang="en-US" altLang="en-US" smtClean="0"/>
              <a:t>Wave-Particle Duality</a:t>
            </a:r>
          </a:p>
        </p:txBody>
      </p:sp>
      <p:sp>
        <p:nvSpPr>
          <p:cNvPr id="24579" name="Text Box 3"/>
          <p:cNvSpPr txBox="1">
            <a:spLocks noChangeArrowheads="1"/>
          </p:cNvSpPr>
          <p:nvPr/>
        </p:nvSpPr>
        <p:spPr bwMode="auto">
          <a:xfrm>
            <a:off x="439738" y="1116013"/>
            <a:ext cx="8294687" cy="38417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293688" algn="l" eaLnBrk="0" hangingPunct="0">
              <a:spcBef>
                <a:spcPct val="20000"/>
              </a:spcBef>
              <a:buFont typeface="Webdings" pitchFamily="18" charset="2"/>
              <a:buChar char="þ"/>
              <a:defRPr sz="2800">
                <a:solidFill>
                  <a:schemeClr val="bg2"/>
                </a:solidFill>
                <a:latin typeface="Comic Sans MS" pitchFamily="66" charset="0"/>
              </a:defRPr>
            </a:lvl2pPr>
            <a:lvl3pPr marL="636588"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algn="l" eaLnBrk="0" hangingPunct="0">
              <a:spcBef>
                <a:spcPct val="20000"/>
              </a:spcBef>
              <a:buFont typeface="Webdings" pitchFamily="18" charset="2"/>
              <a:buChar char="ö"/>
              <a:defRPr sz="2000">
                <a:solidFill>
                  <a:schemeClr val="bg2"/>
                </a:solidFill>
                <a:latin typeface="Comic Sans MS" pitchFamily="66" charset="0"/>
              </a:defRPr>
            </a:lvl5pPr>
            <a:lvl6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3600" smtClean="0">
                <a:solidFill>
                  <a:srgbClr val="FFFF00"/>
                </a:solidFill>
              </a:rPr>
              <a:t>Matter is a wave </a:t>
            </a:r>
            <a:r>
              <a:rPr lang="en-US" altLang="en-US" sz="3600" smtClean="0">
                <a:solidFill>
                  <a:srgbClr val="FF3300"/>
                </a:solidFill>
              </a:rPr>
              <a:t>AND</a:t>
            </a:r>
            <a:r>
              <a:rPr lang="en-US" altLang="en-US" sz="3600" smtClean="0">
                <a:solidFill>
                  <a:srgbClr val="FFFF00"/>
                </a:solidFill>
              </a:rPr>
              <a:t> a particle!</a:t>
            </a:r>
          </a:p>
          <a:p>
            <a:pPr lvl="1" eaLnBrk="1" hangingPunct="1">
              <a:spcBef>
                <a:spcPct val="25000"/>
              </a:spcBef>
            </a:pPr>
            <a:r>
              <a:rPr lang="en-US" altLang="en-US" smtClean="0">
                <a:solidFill>
                  <a:srgbClr val="FFFF00"/>
                </a:solidFill>
              </a:rPr>
              <a:t> Exists as both natures …</a:t>
            </a:r>
          </a:p>
          <a:p>
            <a:pPr lvl="4" eaLnBrk="1" hangingPunct="1">
              <a:spcBef>
                <a:spcPct val="25000"/>
              </a:spcBef>
              <a:buFont typeface="Webdings" pitchFamily="18" charset="2"/>
              <a:buNone/>
            </a:pPr>
            <a:r>
              <a:rPr lang="en-US" altLang="en-US" sz="2800" smtClean="0">
                <a:solidFill>
                  <a:srgbClr val="FFFF00"/>
                </a:solidFill>
              </a:rPr>
              <a:t>	until it interacts with matter.</a:t>
            </a:r>
          </a:p>
          <a:p>
            <a:pPr lvl="1" eaLnBrk="1" hangingPunct="1">
              <a:spcBef>
                <a:spcPct val="25000"/>
              </a:spcBef>
            </a:pPr>
            <a:r>
              <a:rPr lang="en-US" altLang="en-US" smtClean="0">
                <a:solidFill>
                  <a:srgbClr val="FFFF00"/>
                </a:solidFill>
              </a:rPr>
              <a:t> Manifests one nature</a:t>
            </a:r>
          </a:p>
          <a:p>
            <a:pPr lvl="4" eaLnBrk="1" hangingPunct="1">
              <a:spcBef>
                <a:spcPct val="25000"/>
              </a:spcBef>
              <a:buFont typeface="Webdings" pitchFamily="18" charset="2"/>
              <a:buNone/>
            </a:pPr>
            <a:r>
              <a:rPr lang="en-US" altLang="en-US" sz="2800" smtClean="0">
                <a:solidFill>
                  <a:srgbClr val="FFFF00"/>
                </a:solidFill>
              </a:rPr>
              <a:t>	appropriate to the interaction.</a:t>
            </a:r>
          </a:p>
          <a:p>
            <a:pPr lvl="2" eaLnBrk="1" hangingPunct="1">
              <a:spcBef>
                <a:spcPct val="25000"/>
              </a:spcBef>
            </a:pPr>
            <a:r>
              <a:rPr lang="en-US" altLang="en-US" sz="2800" smtClean="0">
                <a:solidFill>
                  <a:srgbClr val="FFFF00"/>
                </a:solidFill>
              </a:rPr>
              <a:t> Becomes a particle hitting TV screen.</a:t>
            </a:r>
          </a:p>
          <a:p>
            <a:pPr lvl="2" eaLnBrk="1" hangingPunct="1">
              <a:spcBef>
                <a:spcPct val="25000"/>
              </a:spcBef>
            </a:pPr>
            <a:r>
              <a:rPr lang="en-US" altLang="en-US" sz="2800" smtClean="0">
                <a:solidFill>
                  <a:srgbClr val="FFFF00"/>
                </a:solidFill>
              </a:rPr>
              <a:t> Becomes a wave in Flash memory.</a:t>
            </a:r>
          </a:p>
        </p:txBody>
      </p:sp>
      <p:sp>
        <p:nvSpPr>
          <p:cNvPr id="24580" name="Text Box 7"/>
          <p:cNvSpPr txBox="1">
            <a:spLocks noChangeArrowheads="1"/>
          </p:cNvSpPr>
          <p:nvPr/>
        </p:nvSpPr>
        <p:spPr bwMode="auto">
          <a:xfrm>
            <a:off x="407988" y="5510213"/>
            <a:ext cx="8245475" cy="10064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sz="3000" i="1" dirty="0" smtClean="0">
                <a:solidFill>
                  <a:srgbClr val="FFFFFF"/>
                </a:solidFill>
              </a:rPr>
              <a:t>How can it be BOTH at ONCE?</a:t>
            </a:r>
          </a:p>
          <a:p>
            <a:pPr algn="r" eaLnBrk="1" hangingPunct="1">
              <a:spcBef>
                <a:spcPct val="0"/>
              </a:spcBef>
              <a:buFontTx/>
              <a:buNone/>
            </a:pPr>
            <a:r>
              <a:rPr lang="en-US" altLang="en-US" sz="3000" i="1" dirty="0" smtClean="0">
                <a:solidFill>
                  <a:srgbClr val="FFFFFF"/>
                </a:solidFill>
              </a:rPr>
              <a:t>We don’t know … but it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1000"/>
                                        <p:tgtEl>
                                          <p:spTgt spid="24580"/>
                                        </p:tgtEl>
                                      </p:cBhvr>
                                    </p:animEffect>
                                    <p:anim calcmode="lin" valueType="num">
                                      <p:cBhvr>
                                        <p:cTn id="8" dur="1000" fill="hold"/>
                                        <p:tgtEl>
                                          <p:spTgt spid="24580"/>
                                        </p:tgtEl>
                                        <p:attrNameLst>
                                          <p:attrName>ppt_x</p:attrName>
                                        </p:attrNameLst>
                                      </p:cBhvr>
                                      <p:tavLst>
                                        <p:tav tm="0">
                                          <p:val>
                                            <p:strVal val="#ppt_x"/>
                                          </p:val>
                                        </p:tav>
                                        <p:tav tm="100000">
                                          <p:val>
                                            <p:strVal val="#ppt_x"/>
                                          </p:val>
                                        </p:tav>
                                      </p:tavLst>
                                    </p:anim>
                                    <p:anim calcmode="lin" valueType="num">
                                      <p:cBhvr>
                                        <p:cTn id="9"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0"/>
            <a:ext cx="9144000" cy="963613"/>
          </a:xfrm>
        </p:spPr>
        <p:txBody>
          <a:bodyPr/>
          <a:lstStyle/>
          <a:p>
            <a:pPr eaLnBrk="1" hangingPunct="1"/>
            <a:r>
              <a:rPr lang="en-US" altLang="en-US" smtClean="0"/>
              <a:t>Sin-Grace Duality</a:t>
            </a:r>
          </a:p>
        </p:txBody>
      </p:sp>
      <p:sp>
        <p:nvSpPr>
          <p:cNvPr id="26627" name="Text Box 3"/>
          <p:cNvSpPr txBox="1">
            <a:spLocks noChangeArrowheads="1"/>
          </p:cNvSpPr>
          <p:nvPr/>
        </p:nvSpPr>
        <p:spPr bwMode="auto">
          <a:xfrm>
            <a:off x="423069" y="972503"/>
            <a:ext cx="8297862" cy="329320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2438"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dirty="0" smtClean="0">
                <a:solidFill>
                  <a:srgbClr val="FFFF00"/>
                </a:solidFill>
              </a:rPr>
              <a:t>But amazingly, when we find our root sin, we will also find our root grace.  Our root grace is the same energy of our root sin channeled in a positive direction.  The root sin and the root grace are linked.</a:t>
            </a:r>
          </a:p>
          <a:p>
            <a:pPr indent="0" algn="r" eaLnBrk="1" hangingPunct="1">
              <a:spcBef>
                <a:spcPct val="50000"/>
              </a:spcBef>
              <a:buFontTx/>
              <a:buNone/>
            </a:pPr>
            <a:r>
              <a:rPr lang="en-US" altLang="en-US" dirty="0" smtClean="0">
                <a:solidFill>
                  <a:srgbClr val="FFFF00"/>
                </a:solidFill>
              </a:rPr>
              <a:t>-Paul </a:t>
            </a:r>
            <a:r>
              <a:rPr lang="en-US" altLang="en-US" dirty="0" err="1" smtClean="0">
                <a:solidFill>
                  <a:srgbClr val="FFFF00"/>
                </a:solidFill>
              </a:rPr>
              <a:t>Coutinho</a:t>
            </a:r>
            <a:r>
              <a:rPr lang="en-US" altLang="en-US" dirty="0" smtClean="0">
                <a:solidFill>
                  <a:srgbClr val="FFFF00"/>
                </a:solidFill>
              </a:rPr>
              <a:t>, SJ, </a:t>
            </a:r>
            <a:r>
              <a:rPr lang="en-US" altLang="en-US" i="1" dirty="0" smtClean="0">
                <a:solidFill>
                  <a:srgbClr val="FFFF00"/>
                </a:solidFill>
              </a:rPr>
              <a:t>Just as You Are</a:t>
            </a:r>
          </a:p>
        </p:txBody>
      </p:sp>
      <p:sp>
        <p:nvSpPr>
          <p:cNvPr id="4" name="Text Box 7"/>
          <p:cNvSpPr txBox="1">
            <a:spLocks noChangeArrowheads="1"/>
          </p:cNvSpPr>
          <p:nvPr/>
        </p:nvSpPr>
        <p:spPr bwMode="auto">
          <a:xfrm>
            <a:off x="1813560" y="5083493"/>
            <a:ext cx="7140258" cy="1077218"/>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0"/>
              </a:spcBef>
              <a:buFontTx/>
              <a:buNone/>
            </a:pPr>
            <a:r>
              <a:rPr lang="en-US" altLang="en-US" i="1" dirty="0" smtClean="0">
                <a:solidFill>
                  <a:srgbClr val="FFFFFF"/>
                </a:solidFill>
              </a:rPr>
              <a:t>How can they share a root?</a:t>
            </a:r>
          </a:p>
          <a:p>
            <a:pPr algn="r" eaLnBrk="1" hangingPunct="1">
              <a:spcBef>
                <a:spcPct val="0"/>
              </a:spcBef>
              <a:buFontTx/>
              <a:buNone/>
            </a:pPr>
            <a:r>
              <a:rPr lang="en-US" altLang="en-US" i="1" dirty="0" smtClean="0">
                <a:solidFill>
                  <a:srgbClr val="FFFFFF"/>
                </a:solidFill>
              </a:rPr>
              <a:t>We don’t know … but they do!</a:t>
            </a:r>
          </a:p>
        </p:txBody>
      </p:sp>
      <p:pic>
        <p:nvPicPr>
          <p:cNvPr id="1026" name="Picture 2" descr="https://images-na.ssl-images-amazon.com/images/I/519Zyz8wmZL._SX327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22916"/>
            <a:ext cx="1737359" cy="26350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963613"/>
          </a:xfrm>
        </p:spPr>
        <p:txBody>
          <a:bodyPr/>
          <a:lstStyle/>
          <a:p>
            <a:pPr eaLnBrk="1" hangingPunct="1"/>
            <a:r>
              <a:rPr lang="en-US" altLang="en-US" dirty="0" smtClean="0"/>
              <a:t>Wave-Particle Duality</a:t>
            </a:r>
          </a:p>
        </p:txBody>
      </p:sp>
      <p:sp>
        <p:nvSpPr>
          <p:cNvPr id="25603" name="Text Box 3"/>
          <p:cNvSpPr txBox="1">
            <a:spLocks noChangeArrowheads="1"/>
          </p:cNvSpPr>
          <p:nvPr/>
        </p:nvSpPr>
        <p:spPr bwMode="auto">
          <a:xfrm>
            <a:off x="289560" y="944880"/>
            <a:ext cx="8566785" cy="4154984"/>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indent="452438" algn="l" eaLnBrk="0" hangingPunct="0">
              <a:spcBef>
                <a:spcPct val="20000"/>
              </a:spcBef>
              <a:buFont typeface="Wingdings" pitchFamily="2" charset="2"/>
              <a:buChar char="¶"/>
              <a:defRPr sz="3200">
                <a:solidFill>
                  <a:schemeClr val="bg2"/>
                </a:solidFill>
                <a:latin typeface="Comic Sans MS" pitchFamily="66" charset="0"/>
              </a:defRPr>
            </a:lvl1pPr>
            <a:lvl2pPr marL="566738" indent="-285750" algn="l" eaLnBrk="0" hangingPunct="0">
              <a:spcBef>
                <a:spcPct val="20000"/>
              </a:spcBef>
              <a:buFont typeface="Webdings" pitchFamily="18" charset="2"/>
              <a:buChar char="þ"/>
              <a:defRPr sz="2800">
                <a:solidFill>
                  <a:schemeClr val="bg2"/>
                </a:solidFill>
                <a:latin typeface="Comic Sans MS" pitchFamily="66" charset="0"/>
              </a:defRPr>
            </a:lvl2pPr>
            <a:lvl3pPr marL="681038"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indent="457200" eaLnBrk="1" hangingPunct="1">
              <a:spcBef>
                <a:spcPts val="0"/>
              </a:spcBef>
              <a:buFontTx/>
              <a:buNone/>
            </a:pPr>
            <a:r>
              <a:rPr lang="en-US" altLang="en-US" sz="4000" dirty="0" smtClean="0">
                <a:solidFill>
                  <a:srgbClr val="FFFF00"/>
                </a:solidFill>
              </a:rPr>
              <a:t>“The essential marvel of the divine milieu is the ease with which it assembles and harmonizes within itself qualities which appear to us to be contradictory.”</a:t>
            </a:r>
          </a:p>
          <a:p>
            <a:pPr algn="r" eaLnBrk="1" hangingPunct="1">
              <a:spcBef>
                <a:spcPts val="0"/>
              </a:spcBef>
              <a:buFontTx/>
              <a:buNone/>
            </a:pPr>
            <a:r>
              <a:rPr lang="en-US" altLang="en-US" dirty="0" smtClean="0">
                <a:solidFill>
                  <a:srgbClr val="FFFF00"/>
                </a:solidFill>
              </a:rPr>
              <a:t>Pierre </a:t>
            </a:r>
            <a:r>
              <a:rPr lang="en-US" altLang="en-US" dirty="0" err="1" smtClean="0">
                <a:solidFill>
                  <a:srgbClr val="FFFF00"/>
                </a:solidFill>
              </a:rPr>
              <a:t>Teilhard</a:t>
            </a:r>
            <a:r>
              <a:rPr lang="en-US" altLang="en-US" dirty="0" smtClean="0">
                <a:solidFill>
                  <a:srgbClr val="FFFF00"/>
                </a:solidFill>
              </a:rPr>
              <a:t> de </a:t>
            </a:r>
            <a:r>
              <a:rPr lang="en-US" altLang="en-US" dirty="0" err="1" smtClean="0">
                <a:solidFill>
                  <a:srgbClr val="FFFF00"/>
                </a:solidFill>
              </a:rPr>
              <a:t>Chardin</a:t>
            </a:r>
            <a:endParaRPr lang="en-US" altLang="en-US" dirty="0" smtClean="0">
              <a:solidFill>
                <a:srgbClr val="FFFF00"/>
              </a:solidFill>
            </a:endParaRPr>
          </a:p>
          <a:p>
            <a:pPr algn="r" eaLnBrk="1" hangingPunct="1">
              <a:spcBef>
                <a:spcPts val="0"/>
              </a:spcBef>
              <a:buFontTx/>
              <a:buNone/>
            </a:pPr>
            <a:r>
              <a:rPr lang="en-US" altLang="en-US" i="1" dirty="0" smtClean="0">
                <a:solidFill>
                  <a:srgbClr val="FFFF00"/>
                </a:solidFill>
              </a:rPr>
              <a:t>The Divine Milieu</a:t>
            </a:r>
          </a:p>
        </p:txBody>
      </p:sp>
      <p:sp>
        <p:nvSpPr>
          <p:cNvPr id="4" name="Text Box 7"/>
          <p:cNvSpPr txBox="1">
            <a:spLocks noChangeArrowheads="1"/>
          </p:cNvSpPr>
          <p:nvPr/>
        </p:nvSpPr>
        <p:spPr bwMode="auto">
          <a:xfrm>
            <a:off x="0" y="5372250"/>
            <a:ext cx="9144000" cy="5847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0"/>
              </a:spcBef>
              <a:buFontTx/>
              <a:buNone/>
            </a:pPr>
            <a:r>
              <a:rPr lang="en-US" altLang="en-US" i="1" dirty="0" smtClean="0">
                <a:solidFill>
                  <a:srgbClr val="FFFFFF"/>
                </a:solidFill>
              </a:rPr>
              <a:t>OK … light is weird … but what about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30250"/>
          </a:xfrm>
        </p:spPr>
        <p:txBody>
          <a:bodyPr/>
          <a:lstStyle/>
          <a:p>
            <a:pPr eaLnBrk="1" hangingPunct="1"/>
            <a:r>
              <a:rPr lang="en-US" altLang="en-US" dirty="0" smtClean="0">
                <a:solidFill>
                  <a:srgbClr val="FFFF00"/>
                </a:solidFill>
                <a:latin typeface="Comic Sans MS" panose="030F0702030302020204" pitchFamily="66" charset="0"/>
              </a:rPr>
              <a:t>The Incarnation</a:t>
            </a:r>
          </a:p>
        </p:txBody>
      </p:sp>
      <p:sp>
        <p:nvSpPr>
          <p:cNvPr id="5123" name="Text Box 3"/>
          <p:cNvSpPr txBox="1">
            <a:spLocks noChangeArrowheads="1"/>
          </p:cNvSpPr>
          <p:nvPr/>
        </p:nvSpPr>
        <p:spPr bwMode="auto">
          <a:xfrm>
            <a:off x="100013" y="885825"/>
            <a:ext cx="8943975"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75000"/>
              </a:lnSpc>
              <a:spcBef>
                <a:spcPct val="50000"/>
              </a:spcBef>
              <a:buFontTx/>
              <a:buNone/>
            </a:pPr>
            <a:r>
              <a:rPr lang="en-US" altLang="en-US" sz="2800" b="1">
                <a:solidFill>
                  <a:srgbClr val="FFFF00"/>
                </a:solidFill>
                <a:latin typeface="Papyrus" pitchFamily="66" charset="0"/>
              </a:rPr>
              <a:t>“The Word was coming into the world –</a:t>
            </a:r>
          </a:p>
          <a:p>
            <a:pPr eaLnBrk="1" hangingPunct="1">
              <a:lnSpc>
                <a:spcPct val="75000"/>
              </a:lnSpc>
              <a:spcBef>
                <a:spcPct val="50000"/>
              </a:spcBef>
              <a:buFontTx/>
              <a:buNone/>
            </a:pPr>
            <a:r>
              <a:rPr lang="en-US" altLang="en-US" sz="2800" b="1">
                <a:solidFill>
                  <a:srgbClr val="FFFF00"/>
                </a:solidFill>
                <a:latin typeface="Papyrus" pitchFamily="66" charset="0"/>
              </a:rPr>
              <a:t>Was in the world –</a:t>
            </a:r>
          </a:p>
          <a:p>
            <a:pPr eaLnBrk="1" hangingPunct="1">
              <a:lnSpc>
                <a:spcPct val="75000"/>
              </a:lnSpc>
              <a:spcBef>
                <a:spcPct val="50000"/>
              </a:spcBef>
              <a:buFontTx/>
              <a:buNone/>
            </a:pPr>
            <a:r>
              <a:rPr lang="en-US" altLang="en-US" sz="2800" b="1">
                <a:solidFill>
                  <a:srgbClr val="FFFF00"/>
                </a:solidFill>
                <a:latin typeface="Papyrus" pitchFamily="66" charset="0"/>
              </a:rPr>
              <a:t>	and though the world was made through the Word,</a:t>
            </a:r>
          </a:p>
          <a:p>
            <a:pPr eaLnBrk="1" hangingPunct="1">
              <a:lnSpc>
                <a:spcPct val="75000"/>
              </a:lnSpc>
              <a:spcBef>
                <a:spcPct val="50000"/>
              </a:spcBef>
              <a:buFontTx/>
              <a:buNone/>
            </a:pPr>
            <a:r>
              <a:rPr lang="en-US" altLang="en-US" sz="2800" b="1">
                <a:solidFill>
                  <a:srgbClr val="FFFF00"/>
                </a:solidFill>
                <a:latin typeface="Papyrus" pitchFamily="66" charset="0"/>
              </a:rPr>
              <a:t>	the world didn’t recognize it.</a:t>
            </a:r>
          </a:p>
          <a:p>
            <a:pPr eaLnBrk="1" hangingPunct="1">
              <a:lnSpc>
                <a:spcPct val="75000"/>
              </a:lnSpc>
              <a:spcBef>
                <a:spcPct val="50000"/>
              </a:spcBef>
              <a:buFontTx/>
              <a:buNone/>
            </a:pPr>
            <a:r>
              <a:rPr lang="en-US" altLang="en-US" sz="2800" b="1">
                <a:solidFill>
                  <a:srgbClr val="FFFF00"/>
                </a:solidFill>
                <a:latin typeface="Papyrus" pitchFamily="66" charset="0"/>
              </a:rPr>
              <a:t>Though the Word came to its own realm,</a:t>
            </a:r>
          </a:p>
          <a:p>
            <a:pPr eaLnBrk="1" hangingPunct="1">
              <a:lnSpc>
                <a:spcPct val="75000"/>
              </a:lnSpc>
              <a:spcBef>
                <a:spcPct val="50000"/>
              </a:spcBef>
              <a:buFontTx/>
              <a:buNone/>
            </a:pPr>
            <a:r>
              <a:rPr lang="en-US" altLang="en-US" sz="2800" b="1">
                <a:solidFill>
                  <a:srgbClr val="FFFF00"/>
                </a:solidFill>
                <a:latin typeface="Papyrus" pitchFamily="66" charset="0"/>
              </a:rPr>
              <a:t>	the Word’s own people didn’t accept it.</a:t>
            </a:r>
          </a:p>
          <a:p>
            <a:pPr eaLnBrk="1" hangingPunct="1">
              <a:lnSpc>
                <a:spcPct val="75000"/>
              </a:lnSpc>
              <a:spcBef>
                <a:spcPct val="50000"/>
              </a:spcBef>
              <a:buFontTx/>
              <a:buNone/>
            </a:pPr>
            <a:r>
              <a:rPr lang="en-US" altLang="en-US" sz="2800" b="1">
                <a:solidFill>
                  <a:srgbClr val="FFFF00"/>
                </a:solidFill>
                <a:latin typeface="Papyrus" pitchFamily="66" charset="0"/>
              </a:rPr>
              <a:t>And the Word became flesh</a:t>
            </a:r>
          </a:p>
          <a:p>
            <a:pPr eaLnBrk="1" hangingPunct="1">
              <a:lnSpc>
                <a:spcPct val="75000"/>
              </a:lnSpc>
              <a:spcBef>
                <a:spcPct val="50000"/>
              </a:spcBef>
              <a:buFontTx/>
              <a:buNone/>
            </a:pPr>
            <a:r>
              <a:rPr lang="en-US" altLang="en-US" sz="2800" b="1">
                <a:solidFill>
                  <a:srgbClr val="FFFF00"/>
                </a:solidFill>
                <a:latin typeface="Papyrus" pitchFamily="66" charset="0"/>
              </a:rPr>
              <a:t>	and stayed for a little while among us;”</a:t>
            </a:r>
          </a:p>
        </p:txBody>
      </p:sp>
      <p:sp>
        <p:nvSpPr>
          <p:cNvPr id="5124" name="Text Box 6"/>
          <p:cNvSpPr txBox="1">
            <a:spLocks noChangeArrowheads="1"/>
          </p:cNvSpPr>
          <p:nvPr/>
        </p:nvSpPr>
        <p:spPr bwMode="auto">
          <a:xfrm>
            <a:off x="3790950" y="5314950"/>
            <a:ext cx="440848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50000"/>
              </a:spcBef>
              <a:buFontTx/>
              <a:buNone/>
            </a:pPr>
            <a:r>
              <a:rPr lang="en-US" altLang="en-US" sz="2400">
                <a:solidFill>
                  <a:srgbClr val="FFFF00"/>
                </a:solidFill>
                <a:latin typeface="Papyrus" pitchFamily="66" charset="0"/>
              </a:rPr>
              <a:t>John 1:9-11,14</a:t>
            </a:r>
          </a:p>
          <a:p>
            <a:pPr algn="r" eaLnBrk="1" hangingPunct="1">
              <a:lnSpc>
                <a:spcPct val="50000"/>
              </a:lnSpc>
              <a:spcBef>
                <a:spcPct val="50000"/>
              </a:spcBef>
              <a:buFontTx/>
              <a:buNone/>
            </a:pPr>
            <a:r>
              <a:rPr lang="en-US" altLang="en-US" sz="2400">
                <a:solidFill>
                  <a:srgbClr val="FFFF00"/>
                </a:solidFill>
                <a:latin typeface="Papyrus" pitchFamily="66" charset="0"/>
              </a:rPr>
              <a:t>The Inclusive New Testament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7" name="Picture 15" descr="Image result for protons and qu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20" y="3518535"/>
            <a:ext cx="3624262"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2582452" y="5562600"/>
            <a:ext cx="1242788" cy="198120"/>
          </a:xfrm>
          <a:custGeom>
            <a:avLst/>
            <a:gdLst>
              <a:gd name="connsiteX0" fmla="*/ 0 w 1234440"/>
              <a:gd name="connsiteY0" fmla="*/ 0 h 228600"/>
              <a:gd name="connsiteX1" fmla="*/ 883920 w 1234440"/>
              <a:gd name="connsiteY1" fmla="*/ 60960 h 228600"/>
              <a:gd name="connsiteX2" fmla="*/ 518160 w 1234440"/>
              <a:gd name="connsiteY2" fmla="*/ 152400 h 228600"/>
              <a:gd name="connsiteX3" fmla="*/ 1234440 w 1234440"/>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234440" h="228600">
                <a:moveTo>
                  <a:pt x="0" y="0"/>
                </a:moveTo>
                <a:cubicBezTo>
                  <a:pt x="398780" y="17780"/>
                  <a:pt x="797560" y="35560"/>
                  <a:pt x="883920" y="60960"/>
                </a:cubicBezTo>
                <a:cubicBezTo>
                  <a:pt x="970280" y="86360"/>
                  <a:pt x="459740" y="124460"/>
                  <a:pt x="518160" y="152400"/>
                </a:cubicBezTo>
                <a:cubicBezTo>
                  <a:pt x="576580" y="180340"/>
                  <a:pt x="905510" y="204470"/>
                  <a:pt x="1234440" y="228600"/>
                </a:cubicBezTo>
              </a:path>
            </a:pathLst>
          </a:custGeom>
          <a:noFill/>
          <a:ln w="38100">
            <a:solidFill>
              <a:srgbClr val="FFFFFF"/>
            </a:solidFill>
            <a:headEnd type="arrow" w="med" len="med"/>
            <a:tailEnd type="none" w="med" len="med"/>
          </a:ln>
          <a:effectLst>
            <a:outerShdw dist="38100" dir="5400000" algn="ctr" rotWithShape="0">
              <a:srgbClr val="FF33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5" name="Picture 13" descr="https://userweb.jlab.org/~asignori/inside_quark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19674">
            <a:off x="572995" y="3909060"/>
            <a:ext cx="2779712"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0" y="0"/>
            <a:ext cx="9144000" cy="914400"/>
          </a:xfrm>
        </p:spPr>
        <p:txBody>
          <a:bodyPr/>
          <a:lstStyle/>
          <a:p>
            <a:pPr eaLnBrk="1" hangingPunct="1"/>
            <a:r>
              <a:rPr lang="en-US" altLang="en-US" smtClean="0">
                <a:solidFill>
                  <a:srgbClr val="FFFF00"/>
                </a:solidFill>
              </a:rPr>
              <a:t>The Structure Of Matter</a:t>
            </a:r>
          </a:p>
        </p:txBody>
      </p:sp>
      <p:sp>
        <p:nvSpPr>
          <p:cNvPr id="16388" name="Text Box 3"/>
          <p:cNvSpPr txBox="1">
            <a:spLocks noChangeArrowheads="1"/>
          </p:cNvSpPr>
          <p:nvPr/>
        </p:nvSpPr>
        <p:spPr bwMode="auto">
          <a:xfrm>
            <a:off x="1763713" y="865188"/>
            <a:ext cx="5746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b="1">
                <a:solidFill>
                  <a:srgbClr val="FFFF00"/>
                </a:solidFill>
              </a:rPr>
              <a:t>… at the Subatomic Scale</a:t>
            </a:r>
          </a:p>
        </p:txBody>
      </p:sp>
      <p:pic>
        <p:nvPicPr>
          <p:cNvPr id="16389" name="Picture 5" descr="F04-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425" y="1776413"/>
            <a:ext cx="379412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0" y="1655763"/>
            <a:ext cx="48920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dirty="0">
                <a:solidFill>
                  <a:srgbClr val="FFFF00"/>
                </a:solidFill>
                <a:latin typeface="Comic Sans MS" panose="030F0702030302020204" pitchFamily="66" charset="0"/>
              </a:rPr>
              <a:t>Protons &amp; Neutrons in Nucleus are made of Quarks held </a:t>
            </a:r>
            <a:r>
              <a:rPr lang="en-US" altLang="en-US" sz="2800" dirty="0" smtClean="0">
                <a:solidFill>
                  <a:srgbClr val="FFFF00"/>
                </a:solidFill>
                <a:latin typeface="Comic Sans MS" panose="030F0702030302020204" pitchFamily="66" charset="0"/>
              </a:rPr>
              <a:t>together </a:t>
            </a:r>
            <a:r>
              <a:rPr lang="en-US" altLang="en-US" sz="2800" dirty="0">
                <a:solidFill>
                  <a:srgbClr val="FFFF00"/>
                </a:solidFill>
                <a:latin typeface="Comic Sans MS" panose="030F0702030302020204" pitchFamily="66" charset="0"/>
              </a:rPr>
              <a:t>dynamically by the exchange of gluons.</a:t>
            </a:r>
          </a:p>
        </p:txBody>
      </p:sp>
      <p:sp>
        <p:nvSpPr>
          <p:cNvPr id="13323" name="Line 13"/>
          <p:cNvSpPr>
            <a:spLocks noChangeShapeType="1"/>
          </p:cNvSpPr>
          <p:nvPr/>
        </p:nvSpPr>
        <p:spPr bwMode="auto">
          <a:xfrm flipH="1">
            <a:off x="3276600" y="3497262"/>
            <a:ext cx="3387725" cy="1196657"/>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10"/>
          <p:cNvSpPr txBox="1">
            <a:spLocks noChangeArrowheads="1"/>
          </p:cNvSpPr>
          <p:nvPr/>
        </p:nvSpPr>
        <p:spPr bwMode="auto">
          <a:xfrm>
            <a:off x="3774505" y="5490684"/>
            <a:ext cx="53694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dirty="0">
                <a:latin typeface="Comic Sans MS" panose="030F0702030302020204" pitchFamily="66" charset="0"/>
              </a:rPr>
              <a:t>Gluons</a:t>
            </a:r>
            <a:r>
              <a:rPr lang="en-US" altLang="en-US" sz="2800" dirty="0">
                <a:latin typeface="Comic Sans MS" panose="030F0702030302020204" pitchFamily="66" charset="0"/>
              </a:rPr>
              <a:t> are active, like springs.</a:t>
            </a:r>
          </a:p>
        </p:txBody>
      </p:sp>
      <p:sp>
        <p:nvSpPr>
          <p:cNvPr id="17" name="Text Box 10"/>
          <p:cNvSpPr txBox="1">
            <a:spLocks noChangeArrowheads="1"/>
          </p:cNvSpPr>
          <p:nvPr/>
        </p:nvSpPr>
        <p:spPr bwMode="auto">
          <a:xfrm>
            <a:off x="6614160" y="6062028"/>
            <a:ext cx="26060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dirty="0">
                <a:latin typeface="Comic Sans MS" panose="030F0702030302020204" pitchFamily="66" charset="0"/>
              </a:rPr>
              <a:t>… but fuzzier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wipe(right)">
                                      <p:cBhvr>
                                        <p:cTn id="7" dur="500"/>
                                        <p:tgtEl>
                                          <p:spTgt spid="1332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327"/>
                                        </p:tgtEl>
                                        <p:attrNameLst>
                                          <p:attrName>style.visibility</p:attrName>
                                        </p:attrNameLst>
                                      </p:cBhvr>
                                      <p:to>
                                        <p:strVal val="visible"/>
                                      </p:to>
                                    </p:set>
                                    <p:animEffect transition="in" filter="dissolve">
                                      <p:cBhvr>
                                        <p:cTn id="11" dur="500"/>
                                        <p:tgtEl>
                                          <p:spTgt spid="13327"/>
                                        </p:tgtEl>
                                      </p:cBhvr>
                                    </p:animEffect>
                                  </p:childTnLst>
                                </p:cTn>
                              </p:par>
                            </p:childTnLst>
                          </p:cTn>
                        </p:par>
                        <p:par>
                          <p:cTn id="12" fill="hold" nodeType="with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6395"/>
                                        </p:tgtEl>
                                        <p:attrNameLst>
                                          <p:attrName>style.visibility</p:attrName>
                                        </p:attrNameLst>
                                      </p:cBhvr>
                                      <p:to>
                                        <p:strVal val="visible"/>
                                      </p:to>
                                    </p:set>
                                    <p:anim calcmode="lin" valueType="num">
                                      <p:cBhvr additive="base">
                                        <p:cTn id="15" dur="500" fill="hold"/>
                                        <p:tgtEl>
                                          <p:spTgt spid="16395"/>
                                        </p:tgtEl>
                                        <p:attrNameLst>
                                          <p:attrName>ppt_x</p:attrName>
                                        </p:attrNameLst>
                                      </p:cBhvr>
                                      <p:tavLst>
                                        <p:tav tm="0">
                                          <p:val>
                                            <p:strVal val="1+#ppt_w/2"/>
                                          </p:val>
                                        </p:tav>
                                        <p:tav tm="100000">
                                          <p:val>
                                            <p:strVal val="#ppt_x"/>
                                          </p:val>
                                        </p:tav>
                                      </p:tavLst>
                                    </p:anim>
                                    <p:anim calcmode="lin" valueType="num">
                                      <p:cBhvr additive="base">
                                        <p:cTn id="16" dur="500" fill="hold"/>
                                        <p:tgtEl>
                                          <p:spTgt spid="1639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dissolve">
                                      <p:cBhvr>
                                        <p:cTn id="25" dur="500"/>
                                        <p:tgtEl>
                                          <p:spTgt spid="1332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323" grpId="0" animBg="1"/>
      <p:bldP spid="1639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386840"/>
          </a:xfrm>
        </p:spPr>
        <p:txBody>
          <a:bodyPr/>
          <a:lstStyle/>
          <a:p>
            <a:pPr eaLnBrk="1" hangingPunct="1"/>
            <a:r>
              <a:rPr lang="en-US" altLang="en-US" dirty="0" smtClean="0">
                <a:solidFill>
                  <a:srgbClr val="FFFF00"/>
                </a:solidFill>
                <a:latin typeface="Comic Sans MS" panose="030F0702030302020204" pitchFamily="66" charset="0"/>
              </a:rPr>
              <a:t>Quarks: Fundamental Constituents of Matter</a:t>
            </a:r>
          </a:p>
        </p:txBody>
      </p:sp>
      <p:sp>
        <p:nvSpPr>
          <p:cNvPr id="18435" name="Text Box 4"/>
          <p:cNvSpPr txBox="1">
            <a:spLocks noChangeArrowheads="1"/>
          </p:cNvSpPr>
          <p:nvPr/>
        </p:nvSpPr>
        <p:spPr bwMode="auto">
          <a:xfrm>
            <a:off x="0" y="1604963"/>
            <a:ext cx="9144000" cy="30469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dirty="0" smtClean="0">
                <a:solidFill>
                  <a:srgbClr val="FFFF00"/>
                </a:solidFill>
                <a:latin typeface="Comic Sans MS" panose="030F0702030302020204" pitchFamily="66" charset="0"/>
              </a:rPr>
              <a:t>Quarks cannot exist alone</a:t>
            </a:r>
          </a:p>
          <a:p>
            <a:pPr marL="625475" lvl="1" indent="-336550" eaLnBrk="1" hangingPunct="1">
              <a:spcBef>
                <a:spcPct val="0"/>
              </a:spcBef>
              <a:buFont typeface="Wingdings" panose="05000000000000000000" pitchFamily="2" charset="2"/>
              <a:buChar char=""/>
            </a:pPr>
            <a:r>
              <a:rPr lang="en-US" altLang="en-US" sz="3200" dirty="0" smtClean="0">
                <a:solidFill>
                  <a:srgbClr val="FFFF00"/>
                </a:solidFill>
                <a:latin typeface="Comic Sans MS" panose="030F0702030302020204" pitchFamily="66" charset="0"/>
              </a:rPr>
              <a:t> </a:t>
            </a:r>
            <a:r>
              <a:rPr lang="en-US" altLang="en-US" sz="3200" dirty="0">
                <a:solidFill>
                  <a:srgbClr val="FFFF00"/>
                </a:solidFill>
                <a:latin typeface="Comic Sans MS" panose="030F0702030302020204" pitchFamily="66" charset="0"/>
              </a:rPr>
              <a:t>Decay if alone</a:t>
            </a:r>
          </a:p>
          <a:p>
            <a:pPr marL="625475" lvl="1" indent="-336550" eaLnBrk="1" hangingPunct="1">
              <a:spcBef>
                <a:spcPct val="0"/>
              </a:spcBef>
              <a:buFont typeface="Wingdings" panose="05000000000000000000" pitchFamily="2" charset="2"/>
              <a:buChar char=""/>
            </a:pPr>
            <a:r>
              <a:rPr lang="en-US" altLang="en-US" sz="3200" dirty="0">
                <a:solidFill>
                  <a:srgbClr val="FFFF00"/>
                </a:solidFill>
                <a:latin typeface="Comic Sans MS" panose="030F0702030302020204" pitchFamily="66" charset="0"/>
              </a:rPr>
              <a:t> </a:t>
            </a:r>
            <a:r>
              <a:rPr lang="en-US" altLang="en-US" sz="3200" dirty="0" smtClean="0">
                <a:solidFill>
                  <a:srgbClr val="FFFF00"/>
                </a:solidFill>
                <a:latin typeface="Comic Sans MS" panose="030F0702030302020204" pitchFamily="66" charset="0"/>
              </a:rPr>
              <a:t>Carry 1/3 or 2/3 of an electric charge</a:t>
            </a:r>
          </a:p>
          <a:p>
            <a:pPr marL="625475" lvl="1" indent="-336550" eaLnBrk="1" hangingPunct="1">
              <a:spcBef>
                <a:spcPct val="0"/>
              </a:spcBef>
              <a:buFont typeface="Wingdings" panose="05000000000000000000" pitchFamily="2" charset="2"/>
              <a:buChar char=""/>
            </a:pPr>
            <a:r>
              <a:rPr lang="en-US" altLang="en-US" sz="3200" dirty="0" smtClean="0">
                <a:solidFill>
                  <a:srgbClr val="FFFF00"/>
                </a:solidFill>
                <a:latin typeface="Comic Sans MS" panose="030F0702030302020204" pitchFamily="66" charset="0"/>
              </a:rPr>
              <a:t> Exist only in relationship to other quarks to create protons, neutrons, atoms, …, all matter</a:t>
            </a:r>
          </a:p>
        </p:txBody>
      </p:sp>
      <p:sp>
        <p:nvSpPr>
          <p:cNvPr id="18439" name="Text Box 7"/>
          <p:cNvSpPr txBox="1">
            <a:spLocks noChangeArrowheads="1"/>
          </p:cNvSpPr>
          <p:nvPr/>
        </p:nvSpPr>
        <p:spPr bwMode="auto">
          <a:xfrm>
            <a:off x="0" y="4808855"/>
            <a:ext cx="9144000" cy="175432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3600" b="1" i="1" dirty="0" smtClean="0">
                <a:solidFill>
                  <a:srgbClr val="FFFFFF"/>
                </a:solidFill>
                <a:latin typeface="Comic Sans MS" pitchFamily="66" charset="0"/>
              </a:rPr>
              <a:t>Matter, at its most fundamental level, must exist in relationship                           to exist at all!</a:t>
            </a:r>
          </a:p>
        </p:txBody>
      </p:sp>
      <p:pic>
        <p:nvPicPr>
          <p:cNvPr id="14343" name="Picture 7" descr="White duck P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470" y="1147763"/>
            <a:ext cx="14414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7762875" y="371475"/>
            <a:ext cx="1381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800" dirty="0" smtClean="0">
                <a:solidFill>
                  <a:srgbClr val="FFFFFF"/>
                </a:solidFill>
              </a:rPr>
              <a:t>Quark! Quark!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Quack Quack-SoundBible.com-620056916.wav"/>
                                        </p:tgtEl>
                                      </p:cMediaNode>
                                    </p:audio>
                                  </p:sub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18439"/>
                                        </p:tgtEl>
                                        <p:attrNameLst>
                                          <p:attrName>style.visibility</p:attrName>
                                        </p:attrNameLst>
                                      </p:cBhvr>
                                      <p:to>
                                        <p:strVal val="visible"/>
                                      </p:to>
                                    </p:set>
                                    <p:anim calcmode="lin" valueType="num">
                                      <p:cBhvr additive="base">
                                        <p:cTn id="20" dur="5000" fill="hold"/>
                                        <p:tgtEl>
                                          <p:spTgt spid="18439"/>
                                        </p:tgtEl>
                                        <p:attrNameLst>
                                          <p:attrName>ppt_x</p:attrName>
                                        </p:attrNameLst>
                                      </p:cBhvr>
                                      <p:tavLst>
                                        <p:tav tm="0">
                                          <p:val>
                                            <p:strVal val="#ppt_x"/>
                                          </p:val>
                                        </p:tav>
                                        <p:tav tm="100000">
                                          <p:val>
                                            <p:strVal val="#ppt_x"/>
                                          </p:val>
                                        </p:tav>
                                      </p:tavLst>
                                    </p:anim>
                                    <p:anim calcmode="lin" valueType="num">
                                      <p:cBhvr additive="base">
                                        <p:cTn id="21" dur="50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utoUpdateAnimBg="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4175" y="0"/>
            <a:ext cx="6311900" cy="1392238"/>
          </a:xfrm>
          <a:effectLst>
            <a:outerShdw dist="53882" dir="2700000" algn="ctr" rotWithShape="0">
              <a:srgbClr val="000000"/>
            </a:outerShdw>
          </a:effectLst>
        </p:spPr>
        <p:txBody>
          <a:bodyPr/>
          <a:lstStyle/>
          <a:p>
            <a:pPr eaLnBrk="1" hangingPunct="1"/>
            <a:r>
              <a:rPr lang="en-US" altLang="en-US" smtClean="0"/>
              <a:t>Beatrice Bruteau: God’s Ecstasy</a:t>
            </a:r>
          </a:p>
        </p:txBody>
      </p:sp>
      <p:sp>
        <p:nvSpPr>
          <p:cNvPr id="59395" name="Text Box 3"/>
          <p:cNvSpPr txBox="1">
            <a:spLocks noChangeArrowheads="1"/>
          </p:cNvSpPr>
          <p:nvPr/>
        </p:nvSpPr>
        <p:spPr bwMode="auto">
          <a:xfrm>
            <a:off x="994251" y="5103674"/>
            <a:ext cx="7155498" cy="1754326"/>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b="1" i="1" dirty="0" smtClean="0">
                <a:solidFill>
                  <a:srgbClr val="FFFFFF"/>
                </a:solidFill>
              </a:rPr>
              <a:t>God, the Ground of All Being, must exist in relationship     to exist at all.</a:t>
            </a:r>
          </a:p>
        </p:txBody>
      </p:sp>
      <p:sp>
        <p:nvSpPr>
          <p:cNvPr id="19460" name="Text Box 4"/>
          <p:cNvSpPr txBox="1">
            <a:spLocks noChangeArrowheads="1"/>
          </p:cNvSpPr>
          <p:nvPr/>
        </p:nvSpPr>
        <p:spPr bwMode="auto">
          <a:xfrm>
            <a:off x="0" y="1457325"/>
            <a:ext cx="9144000" cy="3120854"/>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lnSpc>
                <a:spcPct val="120000"/>
              </a:lnSpc>
              <a:spcBef>
                <a:spcPct val="0"/>
              </a:spcBef>
              <a:buFontTx/>
              <a:buNone/>
            </a:pPr>
            <a:r>
              <a:rPr lang="en-US" altLang="en-US" sz="3600" dirty="0" smtClean="0">
                <a:solidFill>
                  <a:srgbClr val="FFFF00"/>
                </a:solidFill>
              </a:rPr>
              <a:t>God Exists as “The One.”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Absolute,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Infinite, </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Necessary to all other existence,</a:t>
            </a:r>
          </a:p>
          <a:p>
            <a:pPr marL="914400" lvl="1" indent="-457200" eaLnBrk="1" hangingPunct="1">
              <a:lnSpc>
                <a:spcPct val="120000"/>
              </a:lnSpc>
              <a:spcBef>
                <a:spcPct val="0"/>
              </a:spcBef>
              <a:buFont typeface="Wingdings" panose="05000000000000000000" pitchFamily="2" charset="2"/>
              <a:buChar char="¶"/>
            </a:pPr>
            <a:r>
              <a:rPr lang="en-US" altLang="en-US" sz="3200" dirty="0" smtClean="0">
                <a:solidFill>
                  <a:srgbClr val="FFFF00"/>
                </a:solidFill>
              </a:rPr>
              <a:t>Exists in every possible way of being …</a:t>
            </a:r>
          </a:p>
        </p:txBody>
      </p:sp>
      <p:sp>
        <p:nvSpPr>
          <p:cNvPr id="59397" name="Text Box 5"/>
          <p:cNvSpPr txBox="1">
            <a:spLocks noChangeArrowheads="1"/>
          </p:cNvSpPr>
          <p:nvPr/>
        </p:nvSpPr>
        <p:spPr bwMode="auto">
          <a:xfrm>
            <a:off x="1965960" y="4468813"/>
            <a:ext cx="6941503" cy="5847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r" eaLnBrk="1" hangingPunct="1">
              <a:spcBef>
                <a:spcPct val="50000"/>
              </a:spcBef>
              <a:buFontTx/>
              <a:buNone/>
            </a:pPr>
            <a:r>
              <a:rPr lang="en-US" altLang="en-US" dirty="0" smtClean="0">
                <a:solidFill>
                  <a:srgbClr val="FFFF00"/>
                </a:solidFill>
              </a:rPr>
              <a:t>… must also exist as “The Many.”</a:t>
            </a:r>
          </a:p>
        </p:txBody>
      </p:sp>
      <p:pic>
        <p:nvPicPr>
          <p:cNvPr id="19462" name="Picture 6" descr="BruteauCov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7833" t="200" r="18300" b="900"/>
          <a:stretch>
            <a:fillRect/>
          </a:stretch>
        </p:blipFill>
        <p:spPr bwMode="auto">
          <a:xfrm>
            <a:off x="6226175" y="325438"/>
            <a:ext cx="15875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1+#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3000" fill="hold"/>
                                        <p:tgtEl>
                                          <p:spTgt spid="59395"/>
                                        </p:tgtEl>
                                        <p:attrNameLst>
                                          <p:attrName>ppt_x</p:attrName>
                                        </p:attrNameLst>
                                      </p:cBhvr>
                                      <p:tavLst>
                                        <p:tav tm="0">
                                          <p:val>
                                            <p:strVal val="#ppt_x"/>
                                          </p:val>
                                        </p:tav>
                                        <p:tav tm="100000">
                                          <p:val>
                                            <p:strVal val="#ppt_x"/>
                                          </p:val>
                                        </p:tav>
                                      </p:tavLst>
                                    </p:anim>
                                    <p:anim calcmode="lin" valueType="num">
                                      <p:cBhvr additive="base">
                                        <p:cTn id="14" dur="30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62013"/>
          </a:xfrm>
          <a:effectLst>
            <a:outerShdw dist="53882" dir="2700000" algn="ctr" rotWithShape="0">
              <a:srgbClr val="000000"/>
            </a:outerShdw>
          </a:effectLst>
        </p:spPr>
        <p:txBody>
          <a:bodyPr/>
          <a:lstStyle/>
          <a:p>
            <a:pPr eaLnBrk="1" hangingPunct="1"/>
            <a:r>
              <a:rPr lang="en-US" altLang="en-US" smtClean="0"/>
              <a:t>God: The Ground of All Being</a:t>
            </a:r>
          </a:p>
        </p:txBody>
      </p:sp>
      <p:sp>
        <p:nvSpPr>
          <p:cNvPr id="20483" name="Text Box 3"/>
          <p:cNvSpPr txBox="1">
            <a:spLocks noChangeArrowheads="1"/>
          </p:cNvSpPr>
          <p:nvPr/>
        </p:nvSpPr>
        <p:spPr bwMode="auto">
          <a:xfrm>
            <a:off x="0" y="793750"/>
            <a:ext cx="9144000" cy="64135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smtClean="0">
                <a:solidFill>
                  <a:srgbClr val="FFFF00"/>
                </a:solidFill>
              </a:rPr>
              <a:t>Beatrice Bruteau</a:t>
            </a:r>
          </a:p>
        </p:txBody>
      </p:sp>
      <p:sp>
        <p:nvSpPr>
          <p:cNvPr id="20484" name="Text Box 4"/>
          <p:cNvSpPr txBox="1">
            <a:spLocks noChangeArrowheads="1"/>
          </p:cNvSpPr>
          <p:nvPr/>
        </p:nvSpPr>
        <p:spPr bwMode="auto">
          <a:xfrm>
            <a:off x="485775" y="1708150"/>
            <a:ext cx="8174038" cy="17399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smtClean="0">
                <a:solidFill>
                  <a:srgbClr val="FFFF00"/>
                </a:solidFill>
              </a:rPr>
              <a:t>“Being is really Be-ing;                        it is not really a noun but a verb.  ...                        To-exist is dynamic, not static.”</a:t>
            </a:r>
          </a:p>
        </p:txBody>
      </p:sp>
      <p:sp>
        <p:nvSpPr>
          <p:cNvPr id="20485" name="Text Box 5"/>
          <p:cNvSpPr txBox="1">
            <a:spLocks noChangeArrowheads="1"/>
          </p:cNvSpPr>
          <p:nvPr/>
        </p:nvSpPr>
        <p:spPr bwMode="auto">
          <a:xfrm>
            <a:off x="233363" y="3740150"/>
            <a:ext cx="8696325" cy="256381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dirty="0" smtClean="0">
                <a:solidFill>
                  <a:srgbClr val="FFFF00"/>
                </a:solidFill>
              </a:rPr>
              <a:t>“Dynamic be-</a:t>
            </a:r>
            <a:r>
              <a:rPr lang="en-US" altLang="en-US" sz="3600" i="1" dirty="0" err="1" smtClean="0">
                <a:solidFill>
                  <a:srgbClr val="FFFF00"/>
                </a:solidFill>
              </a:rPr>
              <a:t>ing</a:t>
            </a:r>
            <a:r>
              <a:rPr lang="en-US" altLang="en-US" sz="3600" i="1" dirty="0" smtClean="0">
                <a:solidFill>
                  <a:srgbClr val="FFFF00"/>
                </a:solidFill>
              </a:rPr>
              <a:t> means more-being,              being more.  Endlessly more.  Every kind of “more.”</a:t>
            </a:r>
          </a:p>
          <a:p>
            <a:pPr algn="ctr" eaLnBrk="1" hangingPunct="1">
              <a:spcBef>
                <a:spcPct val="50000"/>
              </a:spcBef>
              <a:buFontTx/>
              <a:buNone/>
            </a:pPr>
            <a:r>
              <a:rPr lang="en-US" altLang="en-US" sz="3600" i="1" dirty="0" smtClean="0">
                <a:solidFill>
                  <a:srgbClr val="FFFFFF"/>
                </a:solidFill>
              </a:rPr>
              <a:t>Being must be both one and many.”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dist="53882" dir="2700000" algn="ctr" rotWithShape="0">
              <a:srgbClr val="000000"/>
            </a:outerShdw>
          </a:effectLst>
        </p:spPr>
        <p:txBody>
          <a:bodyPr/>
          <a:lstStyle/>
          <a:p>
            <a:pPr eaLnBrk="1" hangingPunct="1"/>
            <a:r>
              <a:rPr lang="en-US" altLang="en-US" smtClean="0"/>
              <a:t>God’s Ecstasy</a:t>
            </a:r>
          </a:p>
        </p:txBody>
      </p:sp>
      <p:sp>
        <p:nvSpPr>
          <p:cNvPr id="21507" name="Text Box 3"/>
          <p:cNvSpPr txBox="1">
            <a:spLocks noChangeArrowheads="1"/>
          </p:cNvSpPr>
          <p:nvPr/>
        </p:nvSpPr>
        <p:spPr bwMode="auto">
          <a:xfrm>
            <a:off x="0" y="806450"/>
            <a:ext cx="9144000" cy="57943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mtClean="0">
                <a:solidFill>
                  <a:srgbClr val="FFFF00"/>
                </a:solidFill>
              </a:rPr>
              <a:t>Beatrice Bruteau</a:t>
            </a:r>
          </a:p>
        </p:txBody>
      </p:sp>
      <p:sp>
        <p:nvSpPr>
          <p:cNvPr id="21508" name="Text Box 4"/>
          <p:cNvSpPr txBox="1">
            <a:spLocks noChangeArrowheads="1"/>
          </p:cNvSpPr>
          <p:nvPr/>
        </p:nvSpPr>
        <p:spPr bwMode="auto">
          <a:xfrm>
            <a:off x="528638" y="1620838"/>
            <a:ext cx="8175625" cy="33877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i="1" smtClean="0">
                <a:solidFill>
                  <a:srgbClr val="FFFF00"/>
                </a:solidFill>
              </a:rPr>
              <a:t>“The Trinity is both one and many; Being is present there as Persons; the Persons are necessary and infinite; the Persons are both enstatic and ecstatic; and the Persons are Being-communicating”</a:t>
            </a:r>
          </a:p>
        </p:txBody>
      </p:sp>
      <p:sp>
        <p:nvSpPr>
          <p:cNvPr id="61445" name="Text Box 5"/>
          <p:cNvSpPr txBox="1">
            <a:spLocks noChangeArrowheads="1"/>
          </p:cNvSpPr>
          <p:nvPr/>
        </p:nvSpPr>
        <p:spPr bwMode="auto">
          <a:xfrm>
            <a:off x="0" y="5445125"/>
            <a:ext cx="9144000" cy="7620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4400" smtClean="0">
                <a:solidFill>
                  <a:srgbClr val="FFFFFF"/>
                </a:solidFill>
              </a:rPr>
              <a:t>The Universe is God’s Ecstasy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fade">
                                      <p:cBhvr>
                                        <p:cTn id="7"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806450"/>
          </a:xfrm>
        </p:spPr>
        <p:txBody>
          <a:bodyPr/>
          <a:lstStyle/>
          <a:p>
            <a:pPr eaLnBrk="1" hangingPunct="1"/>
            <a:r>
              <a:rPr lang="en-US" altLang="en-US" dirty="0" smtClean="0">
                <a:solidFill>
                  <a:srgbClr val="FFFF00"/>
                </a:solidFill>
                <a:latin typeface="Comic Sans MS" panose="030F0702030302020204" pitchFamily="66" charset="0"/>
              </a:rPr>
              <a:t>Hymn to Matter</a:t>
            </a:r>
          </a:p>
        </p:txBody>
      </p:sp>
      <p:sp>
        <p:nvSpPr>
          <p:cNvPr id="22531" name="Rectangle 3"/>
          <p:cNvSpPr>
            <a:spLocks noGrp="1" noChangeArrowheads="1"/>
          </p:cNvSpPr>
          <p:nvPr>
            <p:ph type="body" idx="1"/>
          </p:nvPr>
        </p:nvSpPr>
        <p:spPr>
          <a:xfrm>
            <a:off x="228600" y="1096963"/>
            <a:ext cx="8686800" cy="3779837"/>
          </a:xfrm>
        </p:spPr>
        <p:txBody>
          <a:bodyPr/>
          <a:lstStyle/>
          <a:p>
            <a:pPr marL="0" indent="238125" eaLnBrk="1" hangingPunct="1">
              <a:buFontTx/>
              <a:buNone/>
            </a:pPr>
            <a:r>
              <a:rPr lang="en-US" altLang="en-US" sz="3600" b="1" smtClean="0">
                <a:solidFill>
                  <a:srgbClr val="FFFF00"/>
                </a:solidFill>
                <a:latin typeface="Comic Sans MS" pitchFamily="66" charset="0"/>
              </a:rPr>
              <a:t>“I bless you, matter, and you I acclaim: not as the pontiffs of science or the moralizing preachers depict you … but as you reveal yourself to me today, in your totality and your true nature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914400"/>
          </a:xfrm>
        </p:spPr>
        <p:txBody>
          <a:bodyPr/>
          <a:lstStyle/>
          <a:p>
            <a:pPr eaLnBrk="1" hangingPunct="1"/>
            <a:r>
              <a:rPr lang="en-US" altLang="en-US" dirty="0" smtClean="0">
                <a:solidFill>
                  <a:srgbClr val="FFFF00"/>
                </a:solidFill>
                <a:latin typeface="Comic Sans MS" panose="030F0702030302020204" pitchFamily="66" charset="0"/>
              </a:rPr>
              <a:t>Hymn to Matter</a:t>
            </a:r>
          </a:p>
        </p:txBody>
      </p:sp>
      <p:sp>
        <p:nvSpPr>
          <p:cNvPr id="23555" name="Rectangle 3"/>
          <p:cNvSpPr>
            <a:spLocks noGrp="1" noChangeArrowheads="1"/>
          </p:cNvSpPr>
          <p:nvPr>
            <p:ph type="body" idx="1"/>
          </p:nvPr>
        </p:nvSpPr>
        <p:spPr>
          <a:xfrm>
            <a:off x="228600" y="911906"/>
            <a:ext cx="8686800" cy="3390900"/>
          </a:xfrm>
        </p:spPr>
        <p:txBody>
          <a:bodyPr/>
          <a:lstStyle/>
          <a:p>
            <a:pPr marL="0" indent="238125" eaLnBrk="1" hangingPunct="1">
              <a:buFontTx/>
              <a:buNone/>
            </a:pPr>
            <a:r>
              <a:rPr lang="en-US" altLang="en-US" sz="3600" b="1" dirty="0" smtClean="0">
                <a:solidFill>
                  <a:srgbClr val="FFFF00"/>
                </a:solidFill>
                <a:latin typeface="Comic Sans MS" pitchFamily="66" charset="0"/>
              </a:rPr>
              <a:t>I acclaim you as the diving milieu, charged with creative power, as the ocean stirred by the Spirit, as the clay molded and infused with life by the incarnate Word.”</a:t>
            </a:r>
          </a:p>
          <a:p>
            <a:pPr marL="0" indent="238125" algn="r" eaLnBrk="1" hangingPunct="1">
              <a:buFontTx/>
              <a:buNone/>
            </a:pPr>
            <a:r>
              <a:rPr lang="en-US" altLang="en-US" sz="3600" b="1" dirty="0" smtClean="0">
                <a:solidFill>
                  <a:srgbClr val="FFFF00"/>
                </a:solidFill>
                <a:latin typeface="Comic Sans MS" pitchFamily="66" charset="0"/>
              </a:rPr>
              <a:t>Pierre </a:t>
            </a:r>
            <a:r>
              <a:rPr lang="en-US" altLang="en-US" sz="3600" b="1" dirty="0" err="1" smtClean="0">
                <a:solidFill>
                  <a:srgbClr val="FFFF00"/>
                </a:solidFill>
                <a:latin typeface="Comic Sans MS" pitchFamily="66" charset="0"/>
              </a:rPr>
              <a:t>Teilhard</a:t>
            </a:r>
            <a:r>
              <a:rPr lang="en-US" altLang="en-US" sz="3600" b="1" dirty="0" smtClean="0">
                <a:solidFill>
                  <a:srgbClr val="FFFF00"/>
                </a:solidFill>
                <a:latin typeface="Comic Sans MS" pitchFamily="66" charset="0"/>
              </a:rPr>
              <a:t> de </a:t>
            </a:r>
            <a:r>
              <a:rPr lang="en-US" altLang="en-US" sz="3600" b="1" dirty="0" err="1" smtClean="0">
                <a:solidFill>
                  <a:srgbClr val="FFFF00"/>
                </a:solidFill>
                <a:latin typeface="Comic Sans MS" pitchFamily="66" charset="0"/>
              </a:rPr>
              <a:t>Chardin</a:t>
            </a:r>
            <a:endParaRPr lang="en-US" altLang="en-US" sz="3600" b="1" dirty="0" smtClean="0">
              <a:solidFill>
                <a:srgbClr val="FFFF00"/>
              </a:solidFill>
              <a:latin typeface="Comic Sans MS" pitchFamily="66" charset="0"/>
            </a:endParaRPr>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 t="41308" r="625"/>
          <a:stretch/>
        </p:blipFill>
        <p:spPr bwMode="auto">
          <a:xfrm>
            <a:off x="1358163" y="4370265"/>
            <a:ext cx="6427674" cy="248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58163" y="6667959"/>
            <a:ext cx="3343275" cy="215444"/>
          </a:xfrm>
          <a:prstGeom prst="rect">
            <a:avLst/>
          </a:prstGeom>
        </p:spPr>
        <p:txBody>
          <a:bodyPr wrap="square">
            <a:spAutoFit/>
          </a:bodyPr>
          <a:lstStyle/>
          <a:p>
            <a:r>
              <a:rPr lang="en-US" sz="800" dirty="0">
                <a:solidFill>
                  <a:srgbClr val="826000"/>
                </a:solidFill>
              </a:rPr>
              <a:t>https://beautysurroundsyou.photoshelter.com/image/I0000M7p5NAY4cWs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ffectLst>
            <a:outerShdw dist="53882" dir="2700000" algn="ctr" rotWithShape="0">
              <a:schemeClr val="bg1"/>
            </a:outerShdw>
          </a:effectLst>
        </p:spPr>
        <p:txBody>
          <a:bodyPr/>
          <a:lstStyle/>
          <a:p>
            <a:pPr eaLnBrk="1" hangingPunct="1"/>
            <a:r>
              <a:rPr lang="en-US" altLang="en-US" smtClean="0"/>
              <a:t>Trinity</a:t>
            </a:r>
          </a:p>
        </p:txBody>
      </p:sp>
      <p:sp>
        <p:nvSpPr>
          <p:cNvPr id="24579" name="Rectangle 3"/>
          <p:cNvSpPr>
            <a:spLocks noGrp="1" noChangeArrowheads="1"/>
          </p:cNvSpPr>
          <p:nvPr>
            <p:ph type="body" idx="1"/>
          </p:nvPr>
        </p:nvSpPr>
        <p:spPr>
          <a:xfrm>
            <a:off x="161925" y="800100"/>
            <a:ext cx="8415338" cy="5514975"/>
          </a:xfrm>
        </p:spPr>
        <p:txBody>
          <a:bodyPr/>
          <a:lstStyle/>
          <a:p>
            <a:pPr eaLnBrk="1" hangingPunct="1"/>
            <a:r>
              <a:rPr lang="en-US" altLang="en-US" dirty="0" smtClean="0"/>
              <a:t> </a:t>
            </a:r>
            <a:r>
              <a:rPr lang="en-US" altLang="en-US" dirty="0" err="1" smtClean="0"/>
              <a:t>Perichoresis</a:t>
            </a:r>
            <a:r>
              <a:rPr lang="en-US" altLang="en-US" dirty="0" smtClean="0"/>
              <a:t> = Dancing</a:t>
            </a:r>
          </a:p>
          <a:p>
            <a:pPr lvl="1" eaLnBrk="1" hangingPunct="1"/>
            <a:r>
              <a:rPr lang="en-US" altLang="en-US" dirty="0" smtClean="0"/>
              <a:t> Developed by “Eastern Fathers”</a:t>
            </a:r>
          </a:p>
          <a:p>
            <a:pPr lvl="2" eaLnBrk="1" hangingPunct="1"/>
            <a:r>
              <a:rPr lang="en-US" altLang="en-US" dirty="0" smtClean="0"/>
              <a:t> </a:t>
            </a:r>
            <a:r>
              <a:rPr lang="en-US" altLang="en-US" dirty="0" err="1" smtClean="0"/>
              <a:t>Didymous</a:t>
            </a:r>
            <a:r>
              <a:rPr lang="en-US" altLang="en-US" dirty="0" smtClean="0"/>
              <a:t> the Blind (313-398)</a:t>
            </a:r>
          </a:p>
          <a:p>
            <a:pPr lvl="2" eaLnBrk="1" hangingPunct="1"/>
            <a:r>
              <a:rPr lang="en-US" altLang="en-US" dirty="0" smtClean="0"/>
              <a:t> Basil the Great (329-379)</a:t>
            </a:r>
          </a:p>
          <a:p>
            <a:pPr lvl="2" eaLnBrk="1" hangingPunct="1"/>
            <a:r>
              <a:rPr lang="en-US" altLang="en-US" dirty="0" smtClean="0"/>
              <a:t> Gregory  of Nazianzus (325-389)</a:t>
            </a:r>
          </a:p>
        </p:txBody>
      </p:sp>
      <p:sp>
        <p:nvSpPr>
          <p:cNvPr id="24580" name="Text Box 4"/>
          <p:cNvSpPr txBox="1">
            <a:spLocks noChangeArrowheads="1"/>
          </p:cNvSpPr>
          <p:nvPr/>
        </p:nvSpPr>
        <p:spPr bwMode="auto">
          <a:xfrm>
            <a:off x="477838" y="3392805"/>
            <a:ext cx="8188325"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dirty="0" smtClean="0">
                <a:solidFill>
                  <a:srgbClr val="FFFFFF"/>
                </a:solidFill>
              </a:rPr>
              <a:t>“Whatever is going on in God                is a flow that’s like a dance</a:t>
            </a:r>
          </a:p>
        </p:txBody>
      </p:sp>
      <p:pic>
        <p:nvPicPr>
          <p:cNvPr id="24581" name="Picture 5" descr="divined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177800"/>
            <a:ext cx="22987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477838" y="4459605"/>
            <a:ext cx="8188325" cy="6463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3600" dirty="0" smtClean="0">
                <a:solidFill>
                  <a:srgbClr val="FFFFFF"/>
                </a:solidFill>
              </a:rPr>
              <a:t>and God is not a dancer,</a:t>
            </a:r>
          </a:p>
        </p:txBody>
      </p:sp>
      <p:sp>
        <p:nvSpPr>
          <p:cNvPr id="7" name="Text Box 4"/>
          <p:cNvSpPr txBox="1">
            <a:spLocks noChangeArrowheads="1"/>
          </p:cNvSpPr>
          <p:nvPr/>
        </p:nvSpPr>
        <p:spPr bwMode="auto">
          <a:xfrm>
            <a:off x="477838" y="5008245"/>
            <a:ext cx="8188325" cy="132343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wrap="square">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ts val="0"/>
              </a:spcBef>
              <a:buFontTx/>
              <a:buNone/>
            </a:pPr>
            <a:r>
              <a:rPr lang="en-US" altLang="en-US" sz="4400" dirty="0" smtClean="0">
                <a:solidFill>
                  <a:srgbClr val="FFFFFF"/>
                </a:solidFill>
              </a:rPr>
              <a:t>God is the dance, itself.”</a:t>
            </a:r>
            <a:endParaRPr lang="en-US" altLang="en-US" sz="3600" dirty="0" smtClean="0">
              <a:solidFill>
                <a:srgbClr val="FFFFFF"/>
              </a:solidFill>
            </a:endParaRPr>
          </a:p>
          <a:p>
            <a:pPr algn="r" eaLnBrk="1" hangingPunct="1">
              <a:spcBef>
                <a:spcPts val="0"/>
              </a:spcBef>
              <a:buFontTx/>
              <a:buNone/>
            </a:pPr>
            <a:r>
              <a:rPr lang="en-US" altLang="en-US" sz="3600" dirty="0" smtClean="0">
                <a:solidFill>
                  <a:srgbClr val="FFFFFF"/>
                </a:solidFill>
              </a:rPr>
              <a:t>- Richard Rohr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1000"/>
                            </p:stCondLst>
                            <p:childTnLst>
                              <p:par>
                                <p:cTn id="19" presetID="32" presetClass="emph" presetSubtype="0" fill="hold" grpId="1" nodeType="after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ffectLst>
            <a:outerShdw dist="53882" dir="2700000" algn="ctr" rotWithShape="0">
              <a:schemeClr val="bg1"/>
            </a:outerShdw>
          </a:effectLst>
        </p:spPr>
        <p:txBody>
          <a:bodyPr/>
          <a:lstStyle/>
          <a:p>
            <a:pPr eaLnBrk="1" hangingPunct="1"/>
            <a:r>
              <a:rPr lang="en-US" altLang="en-US" smtClean="0"/>
              <a:t>Perichoresis: Divine Dance</a:t>
            </a:r>
          </a:p>
        </p:txBody>
      </p:sp>
      <p:sp>
        <p:nvSpPr>
          <p:cNvPr id="25603" name="Rectangle 3"/>
          <p:cNvSpPr>
            <a:spLocks noGrp="1" noChangeArrowheads="1"/>
          </p:cNvSpPr>
          <p:nvPr>
            <p:ph type="body" idx="1"/>
          </p:nvPr>
        </p:nvSpPr>
        <p:spPr>
          <a:xfrm>
            <a:off x="228600" y="1038225"/>
            <a:ext cx="8915400" cy="5514975"/>
          </a:xfrm>
        </p:spPr>
        <p:txBody>
          <a:bodyPr/>
          <a:lstStyle/>
          <a:p>
            <a:pPr eaLnBrk="1" hangingPunct="1"/>
            <a:r>
              <a:rPr lang="en-US" altLang="en-US" dirty="0" smtClean="0"/>
              <a:t> Relationship is the theology of the Trinity</a:t>
            </a:r>
          </a:p>
          <a:p>
            <a:pPr marL="622300" lvl="1" eaLnBrk="1" hangingPunct="1"/>
            <a:r>
              <a:rPr lang="en-US" altLang="en-US" dirty="0" smtClean="0"/>
              <a:t> God for us – Father: Total Giving</a:t>
            </a:r>
          </a:p>
          <a:p>
            <a:pPr marL="622300" lvl="1" eaLnBrk="1" hangingPunct="1"/>
            <a:r>
              <a:rPr lang="en-US" altLang="en-US" dirty="0" smtClean="0"/>
              <a:t> God with us – Son: invites us into the dance</a:t>
            </a:r>
          </a:p>
          <a:p>
            <a:pPr marL="622300" lvl="1" eaLnBrk="1" hangingPunct="1"/>
            <a:r>
              <a:rPr lang="en-US" altLang="en-US" dirty="0" smtClean="0"/>
              <a:t> God within us – Holy Spirit: allows someone else to love through us – participation in God</a:t>
            </a:r>
          </a:p>
        </p:txBody>
      </p:sp>
      <p:sp>
        <p:nvSpPr>
          <p:cNvPr id="25605" name="Text Box 6"/>
          <p:cNvSpPr txBox="1">
            <a:spLocks noChangeArrowheads="1"/>
          </p:cNvSpPr>
          <p:nvPr/>
        </p:nvSpPr>
        <p:spPr bwMode="auto">
          <a:xfrm>
            <a:off x="177800" y="3763963"/>
            <a:ext cx="6842125" cy="28003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dirty="0" smtClean="0">
                <a:solidFill>
                  <a:srgbClr val="FFFFFF"/>
                </a:solidFill>
              </a:rPr>
              <a:t>“Whatever is happening in God cannot  be just an inner, hidden secret. It has to be reflected in the outer universe”</a:t>
            </a:r>
          </a:p>
          <a:p>
            <a:pPr algn="ctr" eaLnBrk="1" hangingPunct="1">
              <a:spcBef>
                <a:spcPct val="50000"/>
              </a:spcBef>
              <a:buFontTx/>
              <a:buNone/>
            </a:pPr>
            <a:r>
              <a:rPr lang="en-US" altLang="en-US" dirty="0" smtClean="0">
                <a:solidFill>
                  <a:srgbClr val="FFFFFF"/>
                </a:solidFill>
              </a:rPr>
              <a:t>- Catherine </a:t>
            </a:r>
            <a:r>
              <a:rPr lang="en-US" altLang="en-US" dirty="0" err="1" smtClean="0">
                <a:solidFill>
                  <a:srgbClr val="FFFFFF"/>
                </a:solidFill>
              </a:rPr>
              <a:t>LaCugna</a:t>
            </a:r>
            <a:r>
              <a:rPr lang="en-US" altLang="en-US" dirty="0" smtClean="0">
                <a:solidFill>
                  <a:srgbClr val="FFFFFF"/>
                </a:solidFill>
              </a:rPr>
              <a:t> </a:t>
            </a:r>
          </a:p>
        </p:txBody>
      </p:sp>
      <p:pic>
        <p:nvPicPr>
          <p:cNvPr id="25606" name="Picture 7" descr="God For Us"/>
          <p:cNvPicPr>
            <a:picLocks noChangeAspect="1" noChangeArrowheads="1"/>
          </p:cNvPicPr>
          <p:nvPr/>
        </p:nvPicPr>
        <p:blipFill>
          <a:blip r:embed="rId2">
            <a:extLst>
              <a:ext uri="{28A0092B-C50C-407E-A947-70E740481C1C}">
                <a14:useLocalDpi xmlns:a14="http://schemas.microsoft.com/office/drawing/2010/main" val="0"/>
              </a:ext>
            </a:extLst>
          </a:blip>
          <a:srcRect l="17223" r="17778"/>
          <a:stretch>
            <a:fillRect/>
          </a:stretch>
        </p:blipFill>
        <p:spPr bwMode="auto">
          <a:xfrm>
            <a:off x="7024688" y="3667125"/>
            <a:ext cx="1928812"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spcBef>
                <a:spcPct val="50000"/>
              </a:spcBef>
              <a:buFont typeface="Times New Roman" pitchFamily="18" charset="0"/>
              <a:buNone/>
            </a:pPr>
            <a:r>
              <a:rPr lang="en-US" altLang="en-US" sz="900" smtClean="0">
                <a:solidFill>
                  <a:srgbClr val="D5D577"/>
                </a:solidFill>
              </a:rPr>
              <a:t>© Copyright, Dr. Aileen O’Donoghue, St. Lawrence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1000" fill="hold"/>
                                        <p:tgtEl>
                                          <p:spTgt spid="2560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fade">
                                      <p:cBhvr>
                                        <p:cTn id="12" dur="1000"/>
                                        <p:tgtEl>
                                          <p:spTgt spid="25606"/>
                                        </p:tgtEl>
                                      </p:cBhvr>
                                    </p:animEffect>
                                    <p:anim calcmode="lin" valueType="num">
                                      <p:cBhvr>
                                        <p:cTn id="13" dur="1000" fill="hold"/>
                                        <p:tgtEl>
                                          <p:spTgt spid="25606"/>
                                        </p:tgtEl>
                                        <p:attrNameLst>
                                          <p:attrName>ppt_x</p:attrName>
                                        </p:attrNameLst>
                                      </p:cBhvr>
                                      <p:tavLst>
                                        <p:tav tm="0">
                                          <p:val>
                                            <p:strVal val="#ppt_x"/>
                                          </p:val>
                                        </p:tav>
                                        <p:tav tm="100000">
                                          <p:val>
                                            <p:strVal val="#ppt_x"/>
                                          </p:val>
                                        </p:tav>
                                      </p:tavLst>
                                    </p:anim>
                                    <p:anim calcmode="lin" valueType="num">
                                      <p:cBhvr>
                                        <p:cTn id="14"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4000" smtClean="0"/>
              <a:t>So what have we learned?</a:t>
            </a:r>
          </a:p>
        </p:txBody>
      </p:sp>
      <p:sp>
        <p:nvSpPr>
          <p:cNvPr id="64515" name="WordArt 3"/>
          <p:cNvSpPr>
            <a:spLocks noChangeArrowheads="1" noChangeShapeType="1" noTextEdit="1"/>
          </p:cNvSpPr>
          <p:nvPr/>
        </p:nvSpPr>
        <p:spPr bwMode="auto">
          <a:xfrm>
            <a:off x="620713" y="993775"/>
            <a:ext cx="7902575" cy="15986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Left">
              <a:avLst>
                <a:gd name="adj" fmla="val 33333"/>
              </a:avLst>
            </a:prstTxWarp>
          </a:bodyPr>
          <a:lstStyle/>
          <a:p>
            <a:pPr algn="ctr"/>
            <a:r>
              <a:rPr lang="en-US" sz="7200" kern="10" smtClean="0">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gradFill>
                <a:effectLst>
                  <a:outerShdw dist="35921" dir="2700000" algn="ctr" rotWithShape="0">
                    <a:srgbClr val="FFFF00"/>
                  </a:outerShdw>
                </a:effectLst>
                <a:latin typeface="Kelt"/>
              </a:rPr>
              <a:t>The universe dances.</a:t>
            </a:r>
          </a:p>
        </p:txBody>
      </p:sp>
      <p:sp>
        <p:nvSpPr>
          <p:cNvPr id="64516" name="WordArt 4"/>
          <p:cNvSpPr>
            <a:spLocks noChangeArrowheads="1" noChangeShapeType="1" noTextEdit="1"/>
          </p:cNvSpPr>
          <p:nvPr/>
        </p:nvSpPr>
        <p:spPr bwMode="auto">
          <a:xfrm>
            <a:off x="620713" y="2900363"/>
            <a:ext cx="7902575" cy="11128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20255"/>
              </a:avLst>
            </a:prstTxWarp>
          </a:bodyPr>
          <a:lstStyle/>
          <a:p>
            <a:pPr algn="ctr"/>
            <a:r>
              <a:rPr lang="en-US" sz="7200" kern="10" smtClean="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700000" scaled="1"/>
                </a:gradFill>
                <a:effectLst>
                  <a:outerShdw dist="35921" dir="2700000" algn="ctr" rotWithShape="0">
                    <a:srgbClr val="FFFF00"/>
                  </a:outerShdw>
                </a:effectLst>
                <a:latin typeface="Kelt"/>
              </a:rPr>
              <a:t>God IS the dance.</a:t>
            </a:r>
          </a:p>
        </p:txBody>
      </p:sp>
      <p:sp>
        <p:nvSpPr>
          <p:cNvPr id="64517" name="WordArt 5"/>
          <p:cNvSpPr>
            <a:spLocks noChangeArrowheads="1" noChangeShapeType="1" noTextEdit="1"/>
          </p:cNvSpPr>
          <p:nvPr/>
        </p:nvSpPr>
        <p:spPr bwMode="auto">
          <a:xfrm>
            <a:off x="620713" y="5178425"/>
            <a:ext cx="7902575" cy="11128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4">
              <a:avLst>
                <a:gd name="adj1" fmla="val 6500"/>
                <a:gd name="adj2" fmla="val 0"/>
              </a:avLst>
            </a:prstTxWarp>
          </a:bodyPr>
          <a:lstStyle/>
          <a:p>
            <a:pPr algn="ctr"/>
            <a:r>
              <a:rPr lang="en-US" sz="7200" kern="10" smtClean="0">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50000" t="50000" r="50000" b="50000"/>
                  </a:path>
                </a:gradFill>
                <a:effectLst>
                  <a:outerShdw dist="35921" dir="2700000" algn="ctr" rotWithShape="0">
                    <a:srgbClr val="FFFF00"/>
                  </a:outerShdw>
                </a:effectLst>
                <a:latin typeface="Kelt"/>
              </a:rPr>
              <a:t>So dance!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4515"/>
                                        </p:tgtEl>
                                        <p:attrNameLst>
                                          <p:attrName>style.visibility</p:attrName>
                                        </p:attrNameLst>
                                      </p:cBhvr>
                                      <p:to>
                                        <p:strVal val="visible"/>
                                      </p:to>
                                    </p:set>
                                    <p:anim calcmode="lin" valueType="num">
                                      <p:cBhvr>
                                        <p:cTn id="7" dur="1000" fill="hold"/>
                                        <p:tgtEl>
                                          <p:spTgt spid="64515"/>
                                        </p:tgtEl>
                                        <p:attrNameLst>
                                          <p:attrName>ppt_w</p:attrName>
                                        </p:attrNameLst>
                                      </p:cBhvr>
                                      <p:tavLst>
                                        <p:tav tm="0">
                                          <p:val>
                                            <p:fltVal val="0"/>
                                          </p:val>
                                        </p:tav>
                                        <p:tav tm="100000">
                                          <p:val>
                                            <p:strVal val="#ppt_w"/>
                                          </p:val>
                                        </p:tav>
                                      </p:tavLst>
                                    </p:anim>
                                    <p:anim calcmode="lin" valueType="num">
                                      <p:cBhvr>
                                        <p:cTn id="8" dur="1000" fill="hold"/>
                                        <p:tgtEl>
                                          <p:spTgt spid="64515"/>
                                        </p:tgtEl>
                                        <p:attrNameLst>
                                          <p:attrName>ppt_h</p:attrName>
                                        </p:attrNameLst>
                                      </p:cBhvr>
                                      <p:tavLst>
                                        <p:tav tm="0">
                                          <p:val>
                                            <p:fltVal val="0"/>
                                          </p:val>
                                        </p:tav>
                                        <p:tav tm="100000">
                                          <p:val>
                                            <p:strVal val="#ppt_h"/>
                                          </p:val>
                                        </p:tav>
                                      </p:tavLst>
                                    </p:anim>
                                    <p:anim calcmode="lin" valueType="num">
                                      <p:cBhvr>
                                        <p:cTn id="9" dur="1000" fill="hold"/>
                                        <p:tgtEl>
                                          <p:spTgt spid="64515"/>
                                        </p:tgtEl>
                                        <p:attrNameLst>
                                          <p:attrName>style.rotation</p:attrName>
                                        </p:attrNameLst>
                                      </p:cBhvr>
                                      <p:tavLst>
                                        <p:tav tm="0">
                                          <p:val>
                                            <p:fltVal val="90"/>
                                          </p:val>
                                        </p:tav>
                                        <p:tav tm="100000">
                                          <p:val>
                                            <p:fltVal val="0"/>
                                          </p:val>
                                        </p:tav>
                                      </p:tavLst>
                                    </p:anim>
                                    <p:animEffect transition="in" filter="fade">
                                      <p:cBhvr>
                                        <p:cTn id="10" dur="1000"/>
                                        <p:tgtEl>
                                          <p:spTgt spid="64515"/>
                                        </p:tgtEl>
                                      </p:cBhvr>
                                    </p:animEffect>
                                  </p:childTnLst>
                                </p:cTn>
                              </p:par>
                            </p:childTnLst>
                          </p:cTn>
                        </p:par>
                        <p:par>
                          <p:cTn id="11" fill="hold" nodeType="afterGroup">
                            <p:stCondLst>
                              <p:cond delay="1000"/>
                            </p:stCondLst>
                            <p:childTnLst>
                              <p:par>
                                <p:cTn id="12" presetID="22" presetClass="path" presetSubtype="0" accel="50000" decel="50000" fill="hold" grpId="1" nodeType="afterEffect">
                                  <p:stCondLst>
                                    <p:cond delay="0"/>
                                  </p:stCondLst>
                                  <p:iterate type="lt">
                                    <p:tmPct val="0"/>
                                  </p:iterate>
                                  <p:childTnLst>
                                    <p:animMotion origin="layout" path="M 0 0  C 0.033 0  0.06 0.03595  0.06 0.07989  C 0.06 0.13182  0.03 0.15046  0.012 0.15845  L -0.012 0.16644  C -0.03 0.17442  -0.06 0.1944  -0.06 0.25298  C -0.06 0.29026  -0.033 0.33287  0 0.33287  C 0.033 0.33287  0.06 0.29026  0.06 0.25298  C 0.06 0.1944  0.03 0.17442  0.012 0.16644  L -0.012 0.15845  C -0.03 0.15046  -0.06 0.13182  -0.06 0.07989  C -0.06 0.03595  -0.033 0  0 0  Z" pathEditMode="relative" ptsTypes="">
                                      <p:cBhvr>
                                        <p:cTn id="13" dur="2000" fill="hold"/>
                                        <p:tgtEl>
                                          <p:spTgt spid="64515"/>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4516"/>
                                        </p:tgtEl>
                                        <p:attrNameLst>
                                          <p:attrName>style.visibility</p:attrName>
                                        </p:attrNameLst>
                                      </p:cBhvr>
                                      <p:to>
                                        <p:strVal val="visible"/>
                                      </p:to>
                                    </p:set>
                                    <p:animEffect transition="in" filter="wipe(left)">
                                      <p:cBhvr>
                                        <p:cTn id="18" dur="1000"/>
                                        <p:tgtEl>
                                          <p:spTgt spid="64516"/>
                                        </p:tgtEl>
                                      </p:cBhvr>
                                    </p:animEffect>
                                  </p:childTnLst>
                                </p:cTn>
                              </p:par>
                            </p:childTnLst>
                          </p:cTn>
                        </p:par>
                        <p:par>
                          <p:cTn id="19" fill="hold" nodeType="afterGroup">
                            <p:stCondLst>
                              <p:cond delay="1000"/>
                            </p:stCondLst>
                            <p:childTnLst>
                              <p:par>
                                <p:cTn id="20" presetID="3" presetClass="path" presetSubtype="0" accel="50000" decel="50000" fill="hold" grpId="1" nodeType="afterEffect">
                                  <p:stCondLst>
                                    <p:cond delay="0"/>
                                  </p:stCondLst>
                                  <p:childTnLst>
                                    <p:animMotion origin="layout" path="M 0 0  C 0.069 0  0.125 0.07456  0.125 0.16644  C 0.125 0.25831  0.069 0.33287  0 0.33287  C -0.069 0.33287  -0.125 0.25831  -0.125 0.16644  C -0.125 0.07456  -0.069 0  0 0  Z" pathEditMode="relative" ptsTypes="">
                                      <p:cBhvr>
                                        <p:cTn id="21" dur="2000" fill="hold"/>
                                        <p:tgtEl>
                                          <p:spTgt spid="64516"/>
                                        </p:tgtEl>
                                        <p:attrNameLst>
                                          <p:attrName>ppt_x</p:attrName>
                                          <p:attrName>ppt_y</p:attrName>
                                        </p:attrNameLst>
                                      </p:cBhvr>
                                    </p:animMotion>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fade">
                                      <p:cBhvr>
                                        <p:cTn id="26" dur="2000"/>
                                        <p:tgtEl>
                                          <p:spTgt spid="64517"/>
                                        </p:tgtEl>
                                      </p:cBhvr>
                                    </p:animEffect>
                                    <p:anim calcmode="lin" valueType="num">
                                      <p:cBhvr>
                                        <p:cTn id="27" dur="2000" fill="hold"/>
                                        <p:tgtEl>
                                          <p:spTgt spid="64517"/>
                                        </p:tgtEl>
                                        <p:attrNameLst>
                                          <p:attrName>style.rotation</p:attrName>
                                        </p:attrNameLst>
                                      </p:cBhvr>
                                      <p:tavLst>
                                        <p:tav tm="0">
                                          <p:val>
                                            <p:fltVal val="720"/>
                                          </p:val>
                                        </p:tav>
                                        <p:tav tm="100000">
                                          <p:val>
                                            <p:fltVal val="0"/>
                                          </p:val>
                                        </p:tav>
                                      </p:tavLst>
                                    </p:anim>
                                    <p:anim calcmode="lin" valueType="num">
                                      <p:cBhvr>
                                        <p:cTn id="28" dur="2000" fill="hold"/>
                                        <p:tgtEl>
                                          <p:spTgt spid="64517"/>
                                        </p:tgtEl>
                                        <p:attrNameLst>
                                          <p:attrName>ppt_h</p:attrName>
                                        </p:attrNameLst>
                                      </p:cBhvr>
                                      <p:tavLst>
                                        <p:tav tm="0">
                                          <p:val>
                                            <p:fltVal val="0"/>
                                          </p:val>
                                        </p:tav>
                                        <p:tav tm="100000">
                                          <p:val>
                                            <p:strVal val="#ppt_h"/>
                                          </p:val>
                                        </p:tav>
                                      </p:tavLst>
                                    </p:anim>
                                    <p:anim calcmode="lin" valueType="num">
                                      <p:cBhvr>
                                        <p:cTn id="29" dur="2000" fill="hold"/>
                                        <p:tgtEl>
                                          <p:spTgt spid="64517"/>
                                        </p:tgtEl>
                                        <p:attrNameLst>
                                          <p:attrName>ppt_w</p:attrName>
                                        </p:attrNameLst>
                                      </p:cBhvr>
                                      <p:tavLst>
                                        <p:tav tm="0">
                                          <p:val>
                                            <p:fltVal val="0"/>
                                          </p:val>
                                        </p:tav>
                                        <p:tav tm="100000">
                                          <p:val>
                                            <p:strVal val="#ppt_w"/>
                                          </p:val>
                                        </p:tav>
                                      </p:tavLst>
                                    </p:anim>
                                  </p:childTnLst>
                                </p:cTn>
                              </p:par>
                            </p:childTnLst>
                          </p:cTn>
                        </p:par>
                        <p:par>
                          <p:cTn id="30" fill="hold" nodeType="afterGroup">
                            <p:stCondLst>
                              <p:cond delay="2000"/>
                            </p:stCondLst>
                            <p:childTnLst>
                              <p:par>
                                <p:cTn id="31" presetID="8" presetClass="emph" presetSubtype="0" fill="hold" grpId="1" nodeType="afterEffect">
                                  <p:stCondLst>
                                    <p:cond delay="0"/>
                                  </p:stCondLst>
                                  <p:childTnLst>
                                    <p:animRot by="21600000">
                                      <p:cBhvr>
                                        <p:cTn id="32" dur="2000" fill="hold"/>
                                        <p:tgtEl>
                                          <p:spTgt spid="645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5" grpId="1" animBg="1"/>
      <p:bldP spid="64516" grpId="0" animBg="1"/>
      <p:bldP spid="64516" grpId="1" animBg="1"/>
      <p:bldP spid="64517" grpId="0" animBg="1"/>
      <p:bldP spid="6451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0"/>
            <a:ext cx="9144000" cy="914400"/>
          </a:xfrm>
        </p:spPr>
        <p:txBody>
          <a:bodyPr/>
          <a:lstStyle/>
          <a:p>
            <a:pPr eaLnBrk="1" hangingPunct="1"/>
            <a:r>
              <a:rPr lang="en-US" altLang="en-US" dirty="0" smtClean="0">
                <a:latin typeface="Comic Sans MS" panose="030F0702030302020204" pitchFamily="66" charset="0"/>
              </a:rPr>
              <a:t>Inspirited Bodies</a:t>
            </a:r>
          </a:p>
        </p:txBody>
      </p:sp>
      <p:sp>
        <p:nvSpPr>
          <p:cNvPr id="11267" name="Text Box 1027"/>
          <p:cNvSpPr txBox="1">
            <a:spLocks noChangeArrowheads="1"/>
          </p:cNvSpPr>
          <p:nvPr/>
        </p:nvSpPr>
        <p:spPr bwMode="auto">
          <a:xfrm>
            <a:off x="614363" y="1095375"/>
            <a:ext cx="8167687" cy="51355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indent="238125" algn="l" eaLnBrk="0" hangingPunct="0">
              <a:spcBef>
                <a:spcPct val="20000"/>
              </a:spcBef>
              <a:buFont typeface="Wingdings" pitchFamily="2" charset="2"/>
              <a:buChar char="¶"/>
              <a:tabLst>
                <a:tab pos="5953125" algn="r"/>
              </a:tabLst>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tabLst>
                <a:tab pos="5953125" algn="r"/>
              </a:tabLst>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tabLst>
                <a:tab pos="5953125" algn="r"/>
              </a:tabLst>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tabLst>
                <a:tab pos="5953125" algn="r"/>
              </a:tabLst>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tabLst>
                <a:tab pos="5953125" algn="r"/>
              </a:tabLst>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tabLst>
                <a:tab pos="5953125" algn="r"/>
              </a:tabLst>
              <a:defRPr sz="2000">
                <a:solidFill>
                  <a:schemeClr val="bg2"/>
                </a:solidFill>
                <a:latin typeface="Comic Sans MS" pitchFamily="66" charset="0"/>
              </a:defRPr>
            </a:lvl9pPr>
          </a:lstStyle>
          <a:p>
            <a:pPr eaLnBrk="1" hangingPunct="1">
              <a:spcBef>
                <a:spcPct val="50000"/>
              </a:spcBef>
              <a:buFontTx/>
              <a:buNone/>
            </a:pPr>
            <a:r>
              <a:rPr lang="en-US" altLang="en-US"/>
              <a:t>“As we are inspirited bodies – living, loving, thinking bodies – so, imagining God in our image (for how else can we model God?), we speak of her as the inspirited body of the entire universe,                          the animating, living spirit                         that produces, guides                                      and saves all that is.”</a:t>
            </a:r>
          </a:p>
          <a:p>
            <a:pPr eaLnBrk="1" hangingPunct="1">
              <a:lnSpc>
                <a:spcPct val="75000"/>
              </a:lnSpc>
              <a:spcBef>
                <a:spcPct val="50000"/>
              </a:spcBef>
              <a:buFontTx/>
              <a:buNone/>
            </a:pPr>
            <a:r>
              <a:rPr lang="en-US" altLang="en-US"/>
              <a:t>	</a:t>
            </a:r>
            <a:r>
              <a:rPr lang="en-US" altLang="en-US" sz="2800"/>
              <a:t>Sally McFague, </a:t>
            </a:r>
          </a:p>
          <a:p>
            <a:pPr eaLnBrk="1" hangingPunct="1">
              <a:lnSpc>
                <a:spcPct val="75000"/>
              </a:lnSpc>
              <a:spcBef>
                <a:spcPct val="50000"/>
              </a:spcBef>
              <a:buFontTx/>
              <a:buNone/>
            </a:pPr>
            <a:r>
              <a:rPr lang="en-US" altLang="en-US" sz="2800"/>
              <a:t>	The Body of God (p.20)</a:t>
            </a:r>
          </a:p>
        </p:txBody>
      </p:sp>
      <p:pic>
        <p:nvPicPr>
          <p:cNvPr id="11268" name="Picture 1028" descr="BodyOf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788" y="3436938"/>
            <a:ext cx="20478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smtClean="0"/>
              <a:t>My Dancing Day</a:t>
            </a:r>
          </a:p>
        </p:txBody>
      </p:sp>
      <p:sp>
        <p:nvSpPr>
          <p:cNvPr id="27651" name="Rectangle 3"/>
          <p:cNvSpPr>
            <a:spLocks noGrp="1" noChangeArrowheads="1"/>
          </p:cNvSpPr>
          <p:nvPr>
            <p:ph type="body" idx="1"/>
          </p:nvPr>
        </p:nvSpPr>
        <p:spPr>
          <a:xfrm>
            <a:off x="400050" y="812800"/>
            <a:ext cx="8415338" cy="660400"/>
          </a:xfrm>
        </p:spPr>
        <p:txBody>
          <a:bodyPr/>
          <a:lstStyle/>
          <a:p>
            <a:pPr eaLnBrk="1" hangingPunct="1"/>
            <a:r>
              <a:rPr lang="en-US" altLang="en-US" smtClean="0"/>
              <a:t> Traditional English Carol (</a:t>
            </a:r>
            <a:r>
              <a:rPr lang="en-US" altLang="en-US" sz="2400" smtClean="0"/>
              <a:t>c. 1400-1700</a:t>
            </a:r>
            <a:r>
              <a:rPr lang="en-US" altLang="en-US" smtClean="0"/>
              <a:t>) </a:t>
            </a:r>
          </a:p>
        </p:txBody>
      </p:sp>
      <p:sp>
        <p:nvSpPr>
          <p:cNvPr id="27652" name="Text Box 4"/>
          <p:cNvSpPr txBox="1">
            <a:spLocks noChangeArrowheads="1"/>
          </p:cNvSpPr>
          <p:nvPr/>
        </p:nvSpPr>
        <p:spPr bwMode="auto">
          <a:xfrm>
            <a:off x="114300" y="1406525"/>
            <a:ext cx="4559300"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Tomorrow shall be my dancing day,                  I would my true love would so chance         To see the legend of my play,                   To call my true love to my dance</a:t>
            </a:r>
          </a:p>
        </p:txBody>
      </p:sp>
      <p:sp>
        <p:nvSpPr>
          <p:cNvPr id="27653" name="Text Box 5"/>
          <p:cNvSpPr txBox="1">
            <a:spLocks noChangeArrowheads="1"/>
          </p:cNvSpPr>
          <p:nvPr/>
        </p:nvSpPr>
        <p:spPr bwMode="auto">
          <a:xfrm>
            <a:off x="0" y="5507038"/>
            <a:ext cx="9144000" cy="11604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Sing O my love, O my love, my love, my love, my love,</a:t>
            </a:r>
          </a:p>
          <a:p>
            <a:pPr algn="ctr" eaLnBrk="1" hangingPunct="1">
              <a:spcBef>
                <a:spcPct val="50000"/>
              </a:spcBef>
              <a:buFontTx/>
              <a:buNone/>
            </a:pPr>
            <a:r>
              <a:rPr lang="en-US" altLang="en-US" sz="2800" smtClean="0">
                <a:solidFill>
                  <a:srgbClr val="FFFF00"/>
                </a:solidFill>
              </a:rPr>
              <a:t>This have I done for my true love.</a:t>
            </a:r>
          </a:p>
        </p:txBody>
      </p:sp>
      <p:sp>
        <p:nvSpPr>
          <p:cNvPr id="27654" name="Text Box 6"/>
          <p:cNvSpPr txBox="1">
            <a:spLocks noChangeArrowheads="1"/>
          </p:cNvSpPr>
          <p:nvPr/>
        </p:nvSpPr>
        <p:spPr bwMode="auto">
          <a:xfrm>
            <a:off x="114300" y="3152775"/>
            <a:ext cx="4486275"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In a manger laid and wrapped I was,    So very poor this was my chance.        Betwixt an ox and a silly poor ass      To call my true love to my dance.</a:t>
            </a:r>
          </a:p>
        </p:txBody>
      </p:sp>
      <p:sp>
        <p:nvSpPr>
          <p:cNvPr id="27655" name="Text Box 7"/>
          <p:cNvSpPr txBox="1">
            <a:spLocks noChangeArrowheads="1"/>
          </p:cNvSpPr>
          <p:nvPr/>
        </p:nvSpPr>
        <p:spPr bwMode="auto">
          <a:xfrm>
            <a:off x="4443413" y="4056063"/>
            <a:ext cx="4700587"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Then later on baptized I was.             The holy ghost on me did glance.    The Father’s voice heard from above,     To call my true love to my dance.</a:t>
            </a:r>
          </a:p>
        </p:txBody>
      </p:sp>
      <p:sp>
        <p:nvSpPr>
          <p:cNvPr id="27656" name="Text Box 8"/>
          <p:cNvSpPr txBox="1">
            <a:spLocks noChangeArrowheads="1"/>
          </p:cNvSpPr>
          <p:nvPr/>
        </p:nvSpPr>
        <p:spPr bwMode="auto">
          <a:xfrm>
            <a:off x="4821238" y="2279650"/>
            <a:ext cx="4322762"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Lst>
        </p:spPr>
        <p:txBody>
          <a:bodyPr>
            <a:spAutoFit/>
          </a:bodyPr>
          <a:lstStyle>
            <a:lvl1pPr eaLnBrk="0" hangingPunct="0">
              <a:spcBef>
                <a:spcPct val="20000"/>
              </a:spcBef>
              <a:buFont typeface="Wingdings" pitchFamily="2" charset="2"/>
              <a:buChar char="¶"/>
              <a:defRPr sz="3200">
                <a:solidFill>
                  <a:schemeClr val="bg2"/>
                </a:solidFill>
                <a:latin typeface="Comic Sans MS" pitchFamily="66" charset="0"/>
              </a:defRPr>
            </a:lvl1pPr>
            <a:lvl2pPr marL="742950" indent="-285750" eaLnBrk="0" hangingPunct="0">
              <a:spcBef>
                <a:spcPct val="20000"/>
              </a:spcBef>
              <a:buFont typeface="Webdings" pitchFamily="18" charset="2"/>
              <a:buChar char="þ"/>
              <a:defRPr sz="2800">
                <a:solidFill>
                  <a:schemeClr val="bg2"/>
                </a:solidFill>
                <a:latin typeface="Comic Sans MS" pitchFamily="66" charset="0"/>
              </a:defRPr>
            </a:lvl2pPr>
            <a:lvl3pPr marL="1143000" indent="-228600" eaLnBrk="0" hangingPunct="0">
              <a:spcBef>
                <a:spcPct val="20000"/>
              </a:spcBef>
              <a:buFont typeface="Wingdings 2" pitchFamily="18" charset="2"/>
              <a:buChar char=""/>
              <a:defRPr sz="2400">
                <a:solidFill>
                  <a:schemeClr val="bg2"/>
                </a:solidFill>
                <a:latin typeface="Comic Sans MS" pitchFamily="66" charset="0"/>
              </a:defRPr>
            </a:lvl3pPr>
            <a:lvl4pPr marL="1600200" indent="-228600" eaLnBrk="0" hangingPunct="0">
              <a:spcBef>
                <a:spcPct val="20000"/>
              </a:spcBef>
              <a:buFont typeface="Webdings" pitchFamily="18" charset="2"/>
              <a:buChar char="õ"/>
              <a:defRPr sz="2000">
                <a:solidFill>
                  <a:schemeClr val="bg2"/>
                </a:solidFill>
                <a:latin typeface="Comic Sans MS" pitchFamily="66" charset="0"/>
              </a:defRPr>
            </a:lvl4pPr>
            <a:lvl5pPr marL="2057400" indent="-228600"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000" smtClean="0">
                <a:solidFill>
                  <a:srgbClr val="FFFF00"/>
                </a:solidFill>
              </a:rPr>
              <a:t>Then was I born to a virgin pure.        From her I took fleshy substance.      Thus was I knit to human nature         To call my true love to my dance.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Dance with the Universe</a:t>
            </a:r>
          </a:p>
        </p:txBody>
      </p:sp>
      <p:sp>
        <p:nvSpPr>
          <p:cNvPr id="28675" name="Content Placeholder 2"/>
          <p:cNvSpPr>
            <a:spLocks noGrp="1"/>
          </p:cNvSpPr>
          <p:nvPr>
            <p:ph idx="1"/>
          </p:nvPr>
        </p:nvSpPr>
        <p:spPr>
          <a:xfrm>
            <a:off x="400050" y="1038225"/>
            <a:ext cx="8415338" cy="4181475"/>
          </a:xfrm>
        </p:spPr>
        <p:txBody>
          <a:bodyPr/>
          <a:lstStyle/>
          <a:p>
            <a:r>
              <a:rPr lang="en-US" altLang="en-US" sz="4000" dirty="0" smtClean="0"/>
              <a:t> In every breath, every touch, every perception, matter &amp; energy interact in space and time in the universe … </a:t>
            </a:r>
          </a:p>
          <a:p>
            <a:r>
              <a:rPr lang="en-US" altLang="en-US" sz="4000" dirty="0" smtClean="0"/>
              <a:t> Your body is dancing with the universe … </a:t>
            </a:r>
          </a:p>
        </p:txBody>
      </p:sp>
      <p:sp>
        <p:nvSpPr>
          <p:cNvPr id="4" name="Content Placeholder 2"/>
          <p:cNvSpPr txBox="1">
            <a:spLocks/>
          </p:cNvSpPr>
          <p:nvPr/>
        </p:nvSpPr>
        <p:spPr bwMode="auto">
          <a:xfrm>
            <a:off x="363538" y="5243513"/>
            <a:ext cx="8416925" cy="966787"/>
          </a:xfrm>
          <a:prstGeom prst="rect">
            <a:avLst/>
          </a:prstGeom>
          <a:noFill/>
          <a:ln>
            <a:noFill/>
          </a:ln>
          <a:effectLst>
            <a:outerShdw dist="28398" dir="3806097"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Font typeface="Wingdings" pitchFamily="2" charset="2"/>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chemeClr val="bg2"/>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chemeClr val="bg2"/>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chemeClr val="bg2"/>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chemeClr val="bg2"/>
                </a:solidFill>
                <a:latin typeface="+mn-lt"/>
              </a:defRPr>
            </a:lvl5pPr>
            <a:lvl6pPr marL="2514600" indent="-228600" algn="l" rtl="0" fontAlgn="base">
              <a:spcBef>
                <a:spcPct val="20000"/>
              </a:spcBef>
              <a:spcAft>
                <a:spcPct val="0"/>
              </a:spcAft>
              <a:buFont typeface="Webdings" pitchFamily="18" charset="2"/>
              <a:buChar char="ö"/>
              <a:defRPr sz="2000">
                <a:solidFill>
                  <a:schemeClr val="bg2"/>
                </a:solidFill>
                <a:latin typeface="+mn-lt"/>
              </a:defRPr>
            </a:lvl6pPr>
            <a:lvl7pPr marL="2971800" indent="-228600" algn="l" rtl="0" fontAlgn="base">
              <a:spcBef>
                <a:spcPct val="20000"/>
              </a:spcBef>
              <a:spcAft>
                <a:spcPct val="0"/>
              </a:spcAft>
              <a:buFont typeface="Webdings" pitchFamily="18" charset="2"/>
              <a:buChar char="ö"/>
              <a:defRPr sz="2000">
                <a:solidFill>
                  <a:schemeClr val="bg2"/>
                </a:solidFill>
                <a:latin typeface="+mn-lt"/>
              </a:defRPr>
            </a:lvl7pPr>
            <a:lvl8pPr marL="3429000" indent="-228600" algn="l" rtl="0" fontAlgn="base">
              <a:spcBef>
                <a:spcPct val="20000"/>
              </a:spcBef>
              <a:spcAft>
                <a:spcPct val="0"/>
              </a:spcAft>
              <a:buFont typeface="Webdings" pitchFamily="18" charset="2"/>
              <a:buChar char="ö"/>
              <a:defRPr sz="2000">
                <a:solidFill>
                  <a:schemeClr val="bg2"/>
                </a:solidFill>
                <a:latin typeface="+mn-lt"/>
              </a:defRPr>
            </a:lvl8pPr>
            <a:lvl9pPr marL="3886200" indent="-228600" algn="l" rtl="0" fontAlgn="base">
              <a:spcBef>
                <a:spcPct val="20000"/>
              </a:spcBef>
              <a:spcAft>
                <a:spcPct val="0"/>
              </a:spcAft>
              <a:buFont typeface="Webdings" pitchFamily="18" charset="2"/>
              <a:buChar char="ö"/>
              <a:defRPr sz="2000">
                <a:solidFill>
                  <a:schemeClr val="bg2"/>
                </a:solidFill>
                <a:latin typeface="+mn-lt"/>
              </a:defRPr>
            </a:lvl9pPr>
          </a:lstStyle>
          <a:p>
            <a:pPr marL="0" indent="0" algn="ctr">
              <a:buFont typeface="Wingdings" pitchFamily="2" charset="2"/>
              <a:buNone/>
              <a:defRPr/>
            </a:pPr>
            <a:r>
              <a:rPr lang="en-US" sz="4000" kern="0" dirty="0" smtClean="0">
                <a:solidFill>
                  <a:srgbClr val="FFFFFF"/>
                </a:solidFill>
              </a:rPr>
              <a:t> Let your spirit dance with the universe and God!</a:t>
            </a:r>
            <a:endParaRPr lang="en-US" sz="4000" kern="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Bodies Interacting: Forces</a:t>
            </a:r>
          </a:p>
        </p:txBody>
      </p:sp>
      <p:sp>
        <p:nvSpPr>
          <p:cNvPr id="13315" name="Rectangle 3"/>
          <p:cNvSpPr>
            <a:spLocks noGrp="1" noChangeArrowheads="1"/>
          </p:cNvSpPr>
          <p:nvPr>
            <p:ph type="body" idx="1"/>
          </p:nvPr>
        </p:nvSpPr>
        <p:spPr>
          <a:xfrm>
            <a:off x="392113" y="887413"/>
            <a:ext cx="8432800" cy="4803775"/>
          </a:xfrm>
        </p:spPr>
        <p:txBody>
          <a:bodyPr/>
          <a:lstStyle/>
          <a:p>
            <a:pPr marL="231775" indent="-231775" eaLnBrk="1" hangingPunct="1"/>
            <a:r>
              <a:rPr lang="en-US" altLang="en-US" smtClean="0"/>
              <a:t>Defined by Isaac Newton</a:t>
            </a:r>
          </a:p>
          <a:p>
            <a:pPr marL="682625" lvl="1" indent="-219075" eaLnBrk="1" hangingPunct="1"/>
            <a:r>
              <a:rPr lang="en-US" altLang="en-US" smtClean="0"/>
              <a:t> Stuff Coasts </a:t>
            </a:r>
          </a:p>
          <a:p>
            <a:pPr marL="1146175" lvl="2" indent="-231775" eaLnBrk="1" hangingPunct="1"/>
            <a:r>
              <a:rPr lang="en-US" altLang="en-US" smtClean="0"/>
              <a:t>(it takes a force to change motion)</a:t>
            </a:r>
          </a:p>
          <a:p>
            <a:pPr marL="1146175" lvl="2" indent="-231775" eaLnBrk="1" hangingPunct="1"/>
            <a:r>
              <a:rPr lang="en-US" altLang="en-US" smtClean="0"/>
              <a:t>Stopping takes as much force as starting</a:t>
            </a:r>
          </a:p>
          <a:p>
            <a:pPr marL="682625" lvl="1" indent="-219075" eaLnBrk="1" hangingPunct="1"/>
            <a:r>
              <a:rPr lang="en-US" altLang="en-US" smtClean="0"/>
              <a:t> Force changes an object’s velocity </a:t>
            </a:r>
          </a:p>
          <a:p>
            <a:pPr marL="1146175" lvl="2" indent="-231775" eaLnBrk="1" hangingPunct="1"/>
            <a:r>
              <a:rPr lang="en-US" altLang="en-US" smtClean="0"/>
              <a:t>(speed or direction)</a:t>
            </a:r>
          </a:p>
          <a:p>
            <a:pPr marL="1146175" lvl="2" indent="-231775" eaLnBrk="1" hangingPunct="1"/>
            <a:r>
              <a:rPr lang="en-US" altLang="en-US" smtClean="0"/>
              <a:t>Straight ahead at same speed easiest</a:t>
            </a:r>
          </a:p>
          <a:p>
            <a:pPr marL="682625" lvl="1" indent="-219075" eaLnBrk="1" hangingPunct="1"/>
            <a:r>
              <a:rPr lang="en-US" altLang="en-US" smtClean="0"/>
              <a:t> Stuff pushes back </a:t>
            </a:r>
          </a:p>
          <a:p>
            <a:pPr marL="1146175" lvl="2" indent="-231775" eaLnBrk="1" hangingPunct="1"/>
            <a:r>
              <a:rPr lang="en-US" altLang="en-US" smtClean="0"/>
              <a:t>(forces are always mutual and equal)</a:t>
            </a:r>
          </a:p>
          <a:p>
            <a:pPr marL="1146175" lvl="2" indent="-231775" eaLnBrk="1" hangingPunct="1"/>
            <a:r>
              <a:rPr lang="en-US" altLang="en-US" smtClean="0"/>
              <a:t>Same force acts on both objects</a:t>
            </a:r>
          </a:p>
        </p:txBody>
      </p:sp>
      <p:sp>
        <p:nvSpPr>
          <p:cNvPr id="46084" name="Text Box 4"/>
          <p:cNvSpPr txBox="1">
            <a:spLocks noChangeArrowheads="1"/>
          </p:cNvSpPr>
          <p:nvPr/>
        </p:nvSpPr>
        <p:spPr bwMode="auto">
          <a:xfrm>
            <a:off x="0" y="5640388"/>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i="1" smtClean="0">
                <a:solidFill>
                  <a:srgbClr val="FFFFFF"/>
                </a:solidFill>
              </a:rPr>
              <a:t>If we knew the position and velocity of every particle in the universe at one time, we could predict their motions forever!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fltVal val="0"/>
                                          </p:val>
                                        </p:tav>
                                        <p:tav tm="100000">
                                          <p:val>
                                            <p:strVal val="#ppt_w"/>
                                          </p:val>
                                        </p:tav>
                                      </p:tavLst>
                                    </p:anim>
                                    <p:anim calcmode="lin" valueType="num">
                                      <p:cBhvr>
                                        <p:cTn id="8" dur="500" fill="hold"/>
                                        <p:tgtEl>
                                          <p:spTgt spid="46084"/>
                                        </p:tgtEl>
                                        <p:attrNameLst>
                                          <p:attrName>ppt_h</p:attrName>
                                        </p:attrNameLst>
                                      </p:cBhvr>
                                      <p:tavLst>
                                        <p:tav tm="0">
                                          <p:val>
                                            <p:fltVal val="0"/>
                                          </p:val>
                                        </p:tav>
                                        <p:tav tm="100000">
                                          <p:val>
                                            <p:strVal val="#ppt_h"/>
                                          </p:val>
                                        </p:tav>
                                      </p:tavLst>
                                    </p:anim>
                                    <p:animEffect transition="in" filter="fade">
                                      <p:cBhvr>
                                        <p:cTn id="9"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8"/>
          <p:cNvSpPr txBox="1">
            <a:spLocks noChangeArrowheads="1"/>
          </p:cNvSpPr>
          <p:nvPr/>
        </p:nvSpPr>
        <p:spPr bwMode="auto">
          <a:xfrm>
            <a:off x="250825" y="1063625"/>
            <a:ext cx="8548688" cy="1160463"/>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All matter attracts all other matter …</a:t>
            </a:r>
          </a:p>
          <a:p>
            <a:pPr algn="r" eaLnBrk="1" hangingPunct="1">
              <a:spcBef>
                <a:spcPct val="50000"/>
              </a:spcBef>
              <a:buFontTx/>
              <a:buNone/>
            </a:pPr>
            <a:r>
              <a:rPr lang="en-US" altLang="en-US" sz="2800" smtClean="0">
                <a:solidFill>
                  <a:srgbClr val="FFFF00"/>
                </a:solidFill>
              </a:rPr>
              <a:t>Earth pulls on us, we pull on Earth </a:t>
            </a:r>
            <a:r>
              <a:rPr lang="en-US" altLang="en-US" sz="2800" i="1" smtClean="0">
                <a:solidFill>
                  <a:srgbClr val="FFFF00"/>
                </a:solidFill>
              </a:rPr>
              <a:t>just as hard</a:t>
            </a:r>
            <a:r>
              <a:rPr lang="en-US" altLang="en-US" sz="2800" smtClean="0">
                <a:solidFill>
                  <a:srgbClr val="FFFF00"/>
                </a:solidFill>
              </a:rPr>
              <a:t>!</a:t>
            </a:r>
          </a:p>
        </p:txBody>
      </p:sp>
      <p:sp>
        <p:nvSpPr>
          <p:cNvPr id="26629" name="Text Box 1029"/>
          <p:cNvSpPr txBox="1">
            <a:spLocks noChangeArrowheads="1"/>
          </p:cNvSpPr>
          <p:nvPr/>
        </p:nvSpPr>
        <p:spPr bwMode="auto">
          <a:xfrm>
            <a:off x="284163" y="2681288"/>
            <a:ext cx="5518150" cy="1376362"/>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We can see ourselves as either</a:t>
            </a:r>
          </a:p>
          <a:p>
            <a:pPr lvl="1" eaLnBrk="1" hangingPunct="1">
              <a:lnSpc>
                <a:spcPct val="50000"/>
              </a:lnSpc>
              <a:spcBef>
                <a:spcPct val="50000"/>
              </a:spcBef>
              <a:buFontTx/>
              <a:buAutoNum type="arabicPeriod"/>
            </a:pPr>
            <a:r>
              <a:rPr lang="en-US" altLang="en-US" smtClean="0">
                <a:solidFill>
                  <a:srgbClr val="FFFF00"/>
                </a:solidFill>
              </a:rPr>
              <a:t>Stuck to Earth </a:t>
            </a:r>
          </a:p>
          <a:p>
            <a:pPr lvl="2" eaLnBrk="1" hangingPunct="1">
              <a:lnSpc>
                <a:spcPct val="50000"/>
              </a:lnSpc>
              <a:spcBef>
                <a:spcPct val="50000"/>
              </a:spcBef>
              <a:buFontTx/>
              <a:buNone/>
            </a:pPr>
            <a:r>
              <a:rPr lang="en-US" altLang="en-US" sz="2800" smtClean="0">
                <a:solidFill>
                  <a:srgbClr val="FFFF00"/>
                </a:solidFill>
              </a:rPr>
              <a:t>as it orbits the sun.</a:t>
            </a:r>
          </a:p>
        </p:txBody>
      </p:sp>
      <p:sp>
        <p:nvSpPr>
          <p:cNvPr id="26631" name="Text Box 1031"/>
          <p:cNvSpPr txBox="1">
            <a:spLocks noChangeArrowheads="1"/>
          </p:cNvSpPr>
          <p:nvPr/>
        </p:nvSpPr>
        <p:spPr bwMode="auto">
          <a:xfrm>
            <a:off x="2420938" y="4149725"/>
            <a:ext cx="963612" cy="457200"/>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OR</a:t>
            </a:r>
          </a:p>
        </p:txBody>
      </p:sp>
      <p:sp>
        <p:nvSpPr>
          <p:cNvPr id="26630" name="Text Box 1030"/>
          <p:cNvSpPr txBox="1">
            <a:spLocks noChangeArrowheads="1"/>
          </p:cNvSpPr>
          <p:nvPr/>
        </p:nvSpPr>
        <p:spPr bwMode="auto">
          <a:xfrm>
            <a:off x="284163" y="4700588"/>
            <a:ext cx="5997575" cy="947737"/>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lvl="1" eaLnBrk="1" hangingPunct="1">
              <a:spcBef>
                <a:spcPct val="50000"/>
              </a:spcBef>
              <a:buFontTx/>
              <a:buAutoNum type="arabicPeriod" startAt="2"/>
            </a:pPr>
            <a:r>
              <a:rPr lang="en-US" altLang="en-US" smtClean="0">
                <a:solidFill>
                  <a:srgbClr val="FFFF00"/>
                </a:solidFill>
              </a:rPr>
              <a:t>Orbiting the sun </a:t>
            </a:r>
          </a:p>
          <a:p>
            <a:pPr lvl="2" eaLnBrk="1" hangingPunct="1">
              <a:lnSpc>
                <a:spcPct val="50000"/>
              </a:lnSpc>
              <a:spcBef>
                <a:spcPct val="50000"/>
              </a:spcBef>
              <a:buFontTx/>
              <a:buNone/>
            </a:pPr>
            <a:r>
              <a:rPr lang="en-US" altLang="en-US" sz="2800" smtClean="0">
                <a:solidFill>
                  <a:srgbClr val="FFFF00"/>
                </a:solidFill>
              </a:rPr>
              <a:t>with Earth stuck to our feet.</a:t>
            </a:r>
          </a:p>
        </p:txBody>
      </p:sp>
      <p:pic>
        <p:nvPicPr>
          <p:cNvPr id="14342" name="Picture 1032" descr="LittlePrinceCr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0613" y="2605088"/>
            <a:ext cx="26479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033"/>
          <p:cNvSpPr>
            <a:spLocks noGrp="1" noChangeArrowheads="1"/>
          </p:cNvSpPr>
          <p:nvPr>
            <p:ph type="title"/>
          </p:nvPr>
        </p:nvSpPr>
        <p:spPr>
          <a:xfrm>
            <a:off x="0" y="0"/>
            <a:ext cx="9144000" cy="838200"/>
          </a:xfrm>
        </p:spPr>
        <p:txBody>
          <a:bodyPr/>
          <a:lstStyle/>
          <a:p>
            <a:pPr eaLnBrk="1" hangingPunct="1"/>
            <a:r>
              <a:rPr lang="en-US" altLang="en-US" smtClean="0"/>
              <a:t>Gravity</a:t>
            </a:r>
          </a:p>
        </p:txBody>
      </p:sp>
      <p:sp>
        <p:nvSpPr>
          <p:cNvPr id="26638" name="Text Box 1038"/>
          <p:cNvSpPr txBox="1">
            <a:spLocks noChangeArrowheads="1"/>
          </p:cNvSpPr>
          <p:nvPr/>
        </p:nvSpPr>
        <p:spPr bwMode="auto">
          <a:xfrm>
            <a:off x="0" y="6149975"/>
            <a:ext cx="6096000" cy="579438"/>
          </a:xfrm>
          <a:prstGeom prst="rect">
            <a:avLst/>
          </a:prstGeom>
          <a:noFill/>
          <a:ln>
            <a:noFill/>
          </a:ln>
          <a:effectLst>
            <a:outerShdw dist="53882"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mtClean="0">
                <a:solidFill>
                  <a:srgbClr val="FFFF00"/>
                </a:solidFill>
              </a:rPr>
              <a:t>Try to push it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1000" fill="hold"/>
                                        <p:tgtEl>
                                          <p:spTgt spid="26629"/>
                                        </p:tgtEl>
                                        <p:attrNameLst>
                                          <p:attrName>ppt_x</p:attrName>
                                        </p:attrNameLst>
                                      </p:cBhvr>
                                      <p:tavLst>
                                        <p:tav tm="0">
                                          <p:val>
                                            <p:strVal val="#ppt_x"/>
                                          </p:val>
                                        </p:tav>
                                        <p:tav tm="100000">
                                          <p:val>
                                            <p:strVal val="#ppt_x"/>
                                          </p:val>
                                        </p:tav>
                                      </p:tavLst>
                                    </p:anim>
                                    <p:anim calcmode="lin" valueType="num">
                                      <p:cBhvr additive="base">
                                        <p:cTn id="8" dur="1000" fill="hold"/>
                                        <p:tgtEl>
                                          <p:spTgt spid="2662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2000"/>
                                        <p:tgtEl>
                                          <p:spTgt spid="26631"/>
                                        </p:tgtEl>
                                      </p:cBhvr>
                                    </p:animEffect>
                                  </p:childTnLst>
                                </p:cTn>
                              </p:par>
                            </p:childTnLst>
                          </p:cTn>
                        </p:par>
                        <p:par>
                          <p:cTn id="13" fill="hold" nodeType="afterGroup">
                            <p:stCondLst>
                              <p:cond delay="3000"/>
                            </p:stCondLst>
                            <p:childTnLst>
                              <p:par>
                                <p:cTn id="14" presetID="2" presetClass="entr" presetSubtype="1" fill="hold" grpId="0" nodeType="afterEffect">
                                  <p:stCondLst>
                                    <p:cond delay="0"/>
                                  </p:stCondLst>
                                  <p:childTnLst>
                                    <p:set>
                                      <p:cBhvr>
                                        <p:cTn id="15" dur="1" fill="hold">
                                          <p:stCondLst>
                                            <p:cond delay="0"/>
                                          </p:stCondLst>
                                        </p:cTn>
                                        <p:tgtEl>
                                          <p:spTgt spid="26630"/>
                                        </p:tgtEl>
                                        <p:attrNameLst>
                                          <p:attrName>style.visibility</p:attrName>
                                        </p:attrNameLst>
                                      </p:cBhvr>
                                      <p:to>
                                        <p:strVal val="visible"/>
                                      </p:to>
                                    </p:set>
                                    <p:anim calcmode="lin" valueType="num">
                                      <p:cBhvr additive="base">
                                        <p:cTn id="16" dur="1000" fill="hold"/>
                                        <p:tgtEl>
                                          <p:spTgt spid="26630"/>
                                        </p:tgtEl>
                                        <p:attrNameLst>
                                          <p:attrName>ppt_x</p:attrName>
                                        </p:attrNameLst>
                                      </p:cBhvr>
                                      <p:tavLst>
                                        <p:tav tm="0">
                                          <p:val>
                                            <p:strVal val="#ppt_x"/>
                                          </p:val>
                                        </p:tav>
                                        <p:tav tm="100000">
                                          <p:val>
                                            <p:strVal val="#ppt_x"/>
                                          </p:val>
                                        </p:tav>
                                      </p:tavLst>
                                    </p:anim>
                                    <p:anim calcmode="lin" valueType="num">
                                      <p:cBhvr additive="base">
                                        <p:cTn id="17" dur="1000" fill="hold"/>
                                        <p:tgtEl>
                                          <p:spTgt spid="26630"/>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26638"/>
                                        </p:tgtEl>
                                        <p:attrNameLst>
                                          <p:attrName>style.visibility</p:attrName>
                                        </p:attrNameLst>
                                      </p:cBhvr>
                                      <p:to>
                                        <p:strVal val="visible"/>
                                      </p:to>
                                    </p:set>
                                    <p:animEffect transition="in" filter="wipe(down)">
                                      <p:cBhvr>
                                        <p:cTn id="22" dur="580">
                                          <p:stCondLst>
                                            <p:cond delay="0"/>
                                          </p:stCondLst>
                                        </p:cTn>
                                        <p:tgtEl>
                                          <p:spTgt spid="26638"/>
                                        </p:tgtEl>
                                      </p:cBhvr>
                                    </p:animEffect>
                                    <p:anim calcmode="lin" valueType="num">
                                      <p:cBhvr>
                                        <p:cTn id="23" dur="1822" tmFilter="0,0; 0.14,0.36; 0.43,0.73; 0.71,0.91; 1.0,1.0">
                                          <p:stCondLst>
                                            <p:cond delay="0"/>
                                          </p:stCondLst>
                                        </p:cTn>
                                        <p:tgtEl>
                                          <p:spTgt spid="2663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663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663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663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6638"/>
                                        </p:tgtEl>
                                        <p:attrNameLst>
                                          <p:attrName>ppt_y</p:attrName>
                                        </p:attrNameLst>
                                      </p:cBhvr>
                                      <p:tavLst>
                                        <p:tav tm="0" fmla="#ppt_y-sin(pi*$)/81">
                                          <p:val>
                                            <p:fltVal val="0"/>
                                          </p:val>
                                        </p:tav>
                                        <p:tav tm="100000">
                                          <p:val>
                                            <p:fltVal val="1"/>
                                          </p:val>
                                        </p:tav>
                                      </p:tavLst>
                                    </p:anim>
                                    <p:animScale>
                                      <p:cBhvr>
                                        <p:cTn id="28" dur="26">
                                          <p:stCondLst>
                                            <p:cond delay="650"/>
                                          </p:stCondLst>
                                        </p:cTn>
                                        <p:tgtEl>
                                          <p:spTgt spid="26638"/>
                                        </p:tgtEl>
                                      </p:cBhvr>
                                      <p:to x="100000" y="60000"/>
                                    </p:animScale>
                                    <p:animScale>
                                      <p:cBhvr>
                                        <p:cTn id="29" dur="166" decel="50000">
                                          <p:stCondLst>
                                            <p:cond delay="676"/>
                                          </p:stCondLst>
                                        </p:cTn>
                                        <p:tgtEl>
                                          <p:spTgt spid="26638"/>
                                        </p:tgtEl>
                                      </p:cBhvr>
                                      <p:to x="100000" y="100000"/>
                                    </p:animScale>
                                    <p:animScale>
                                      <p:cBhvr>
                                        <p:cTn id="30" dur="26">
                                          <p:stCondLst>
                                            <p:cond delay="1312"/>
                                          </p:stCondLst>
                                        </p:cTn>
                                        <p:tgtEl>
                                          <p:spTgt spid="26638"/>
                                        </p:tgtEl>
                                      </p:cBhvr>
                                      <p:to x="100000" y="80000"/>
                                    </p:animScale>
                                    <p:animScale>
                                      <p:cBhvr>
                                        <p:cTn id="31" dur="166" decel="50000">
                                          <p:stCondLst>
                                            <p:cond delay="1338"/>
                                          </p:stCondLst>
                                        </p:cTn>
                                        <p:tgtEl>
                                          <p:spTgt spid="26638"/>
                                        </p:tgtEl>
                                      </p:cBhvr>
                                      <p:to x="100000" y="100000"/>
                                    </p:animScale>
                                    <p:animScale>
                                      <p:cBhvr>
                                        <p:cTn id="32" dur="26">
                                          <p:stCondLst>
                                            <p:cond delay="1642"/>
                                          </p:stCondLst>
                                        </p:cTn>
                                        <p:tgtEl>
                                          <p:spTgt spid="26638"/>
                                        </p:tgtEl>
                                      </p:cBhvr>
                                      <p:to x="100000" y="90000"/>
                                    </p:animScale>
                                    <p:animScale>
                                      <p:cBhvr>
                                        <p:cTn id="33" dur="166" decel="50000">
                                          <p:stCondLst>
                                            <p:cond delay="1668"/>
                                          </p:stCondLst>
                                        </p:cTn>
                                        <p:tgtEl>
                                          <p:spTgt spid="26638"/>
                                        </p:tgtEl>
                                      </p:cBhvr>
                                      <p:to x="100000" y="100000"/>
                                    </p:animScale>
                                    <p:animScale>
                                      <p:cBhvr>
                                        <p:cTn id="34" dur="26">
                                          <p:stCondLst>
                                            <p:cond delay="1808"/>
                                          </p:stCondLst>
                                        </p:cTn>
                                        <p:tgtEl>
                                          <p:spTgt spid="26638"/>
                                        </p:tgtEl>
                                      </p:cBhvr>
                                      <p:to x="100000" y="95000"/>
                                    </p:animScale>
                                    <p:animScale>
                                      <p:cBhvr>
                                        <p:cTn id="35" dur="166" decel="50000">
                                          <p:stCondLst>
                                            <p:cond delay="1834"/>
                                          </p:stCondLst>
                                        </p:cTn>
                                        <p:tgtEl>
                                          <p:spTgt spid="266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p:bldP spid="26630" grpId="0"/>
      <p:bldP spid="266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755650" y="1057275"/>
            <a:ext cx="7634288" cy="9683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Lie down on the grass</a:t>
            </a:r>
          </a:p>
          <a:p>
            <a:pPr eaLnBrk="1" hangingPunct="1">
              <a:lnSpc>
                <a:spcPct val="55000"/>
              </a:lnSpc>
              <a:spcBef>
                <a:spcPct val="50000"/>
              </a:spcBef>
              <a:buFontTx/>
              <a:buNone/>
            </a:pPr>
            <a:r>
              <a:rPr lang="en-US" altLang="en-US" sz="2800" smtClean="0">
                <a:solidFill>
                  <a:srgbClr val="FFFF00"/>
                </a:solidFill>
              </a:rPr>
              <a:t>	 </a:t>
            </a:r>
            <a:r>
              <a:rPr lang="en-US" altLang="en-US" sz="2400" smtClean="0">
                <a:solidFill>
                  <a:srgbClr val="FFFF00"/>
                </a:solidFill>
              </a:rPr>
              <a:t>(or a chase lounge … maybe with a Gin &amp; Tonic)</a:t>
            </a:r>
          </a:p>
        </p:txBody>
      </p:sp>
      <p:sp>
        <p:nvSpPr>
          <p:cNvPr id="15363" name="Rectangle 9"/>
          <p:cNvSpPr>
            <a:spLocks noGrp="1" noChangeArrowheads="1"/>
          </p:cNvSpPr>
          <p:nvPr>
            <p:ph type="title"/>
          </p:nvPr>
        </p:nvSpPr>
        <p:spPr>
          <a:xfrm>
            <a:off x="0" y="0"/>
            <a:ext cx="9144000" cy="742950"/>
          </a:xfrm>
        </p:spPr>
        <p:txBody>
          <a:bodyPr/>
          <a:lstStyle/>
          <a:p>
            <a:pPr eaLnBrk="1" hangingPunct="1"/>
            <a:r>
              <a:rPr lang="en-US" altLang="en-US" smtClean="0"/>
              <a:t>Gravity: Fun with Your Mind!</a:t>
            </a:r>
          </a:p>
        </p:txBody>
      </p:sp>
      <p:sp>
        <p:nvSpPr>
          <p:cNvPr id="38922" name="Text Box 10"/>
          <p:cNvSpPr txBox="1">
            <a:spLocks noChangeArrowheads="1"/>
          </p:cNvSpPr>
          <p:nvPr/>
        </p:nvSpPr>
        <p:spPr bwMode="auto">
          <a:xfrm>
            <a:off x="1104181" y="5799527"/>
            <a:ext cx="7457207" cy="92333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r" eaLnBrk="1" hangingPunct="1">
              <a:spcBef>
                <a:spcPct val="50000"/>
              </a:spcBef>
              <a:buFontTx/>
              <a:buNone/>
            </a:pPr>
            <a:r>
              <a:rPr lang="en-US" altLang="en-US" sz="5400" dirty="0" smtClean="0">
                <a:solidFill>
                  <a:srgbClr val="FFFFFF"/>
                </a:solidFill>
                <a:latin typeface="Monotype Corsiva" pitchFamily="66" charset="0"/>
              </a:rPr>
              <a:t>Weird?  It gets weirder …</a:t>
            </a:r>
          </a:p>
        </p:txBody>
      </p:sp>
      <p:sp>
        <p:nvSpPr>
          <p:cNvPr id="38923" name="Text Box 11"/>
          <p:cNvSpPr txBox="1">
            <a:spLocks noChangeArrowheads="1"/>
          </p:cNvSpPr>
          <p:nvPr/>
        </p:nvSpPr>
        <p:spPr bwMode="auto">
          <a:xfrm>
            <a:off x="727075" y="2413000"/>
            <a:ext cx="5132388" cy="3295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lgn="l" eaLnBrk="0" hangingPunct="0">
              <a:spcBef>
                <a:spcPct val="20000"/>
              </a:spcBef>
              <a:buFont typeface="Wingdings" pitchFamily="2" charset="2"/>
              <a:buChar char="¶"/>
              <a:defRPr sz="3200">
                <a:solidFill>
                  <a:schemeClr val="bg2"/>
                </a:solidFill>
                <a:latin typeface="Comic Sans MS" pitchFamily="66" charset="0"/>
              </a:defRPr>
            </a:lvl1pPr>
            <a:lvl2pPr marL="914400" indent="-457200" algn="l" eaLnBrk="0" hangingPunct="0">
              <a:spcBef>
                <a:spcPct val="20000"/>
              </a:spcBef>
              <a:buFont typeface="Webdings" pitchFamily="18" charset="2"/>
              <a:buChar char="þ"/>
              <a:defRPr sz="2800">
                <a:solidFill>
                  <a:schemeClr val="bg2"/>
                </a:solidFill>
                <a:latin typeface="Comic Sans MS" pitchFamily="66" charset="0"/>
              </a:defRPr>
            </a:lvl2pPr>
            <a:lvl3pPr marL="1371600" indent="-457200" algn="l" eaLnBrk="0" hangingPunct="0">
              <a:spcBef>
                <a:spcPct val="20000"/>
              </a:spcBef>
              <a:buFont typeface="Wingdings 2" pitchFamily="18" charset="2"/>
              <a:buChar char=""/>
              <a:defRPr sz="2400">
                <a:solidFill>
                  <a:schemeClr val="bg2"/>
                </a:solidFill>
                <a:latin typeface="Comic Sans MS" pitchFamily="66" charset="0"/>
              </a:defRPr>
            </a:lvl3pPr>
            <a:lvl4pPr marL="1828800" indent="-457200" algn="l" eaLnBrk="0" hangingPunct="0">
              <a:spcBef>
                <a:spcPct val="20000"/>
              </a:spcBef>
              <a:buFont typeface="Webdings" pitchFamily="18" charset="2"/>
              <a:buChar char="õ"/>
              <a:defRPr sz="2000">
                <a:solidFill>
                  <a:schemeClr val="bg2"/>
                </a:solidFill>
                <a:latin typeface="Comic Sans MS" pitchFamily="66" charset="0"/>
              </a:defRPr>
            </a:lvl4pPr>
            <a:lvl5pPr marL="2286000" indent="-457200" algn="l" eaLnBrk="0" hangingPunct="0">
              <a:spcBef>
                <a:spcPct val="20000"/>
              </a:spcBef>
              <a:buFont typeface="Webdings" pitchFamily="18" charset="2"/>
              <a:buChar char="ö"/>
              <a:defRPr sz="2000">
                <a:solidFill>
                  <a:schemeClr val="bg2"/>
                </a:solidFill>
                <a:latin typeface="Comic Sans MS" pitchFamily="66" charset="0"/>
              </a:defRPr>
            </a:lvl5pPr>
            <a:lvl6pPr marL="27432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32004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6576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4114800" indent="-4572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800" smtClean="0">
                <a:solidFill>
                  <a:srgbClr val="FFFF00"/>
                </a:solidFill>
              </a:rPr>
              <a:t>Look “up” at the stars …</a:t>
            </a:r>
          </a:p>
          <a:p>
            <a:pPr eaLnBrk="1" hangingPunct="1">
              <a:spcBef>
                <a:spcPct val="50000"/>
              </a:spcBef>
              <a:buFontTx/>
              <a:buNone/>
            </a:pPr>
            <a:r>
              <a:rPr lang="en-US" altLang="en-US" sz="2800" smtClean="0">
                <a:solidFill>
                  <a:srgbClr val="FFFF00"/>
                </a:solidFill>
              </a:rPr>
              <a:t>	Try to see yourself on the “bottom” of the Earth looking “down” at the stars held to the ground only by the bonds of gravity … which is the truth!</a:t>
            </a:r>
          </a:p>
        </p:txBody>
      </p:sp>
      <p:pic>
        <p:nvPicPr>
          <p:cNvPr id="38924" name="Picture 12" descr="LittlePrinceUpSideDo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2425700"/>
            <a:ext cx="2489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blinds(horizontal)">
                                      <p:cBhvr>
                                        <p:cTn id="7" dur="1000"/>
                                        <p:tgtEl>
                                          <p:spTgt spid="38923"/>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38924"/>
                                        </p:tgtEl>
                                        <p:attrNameLst>
                                          <p:attrName>style.visibility</p:attrName>
                                        </p:attrNameLst>
                                      </p:cBhvr>
                                      <p:to>
                                        <p:strVal val="visible"/>
                                      </p:to>
                                    </p:set>
                                    <p:animEffect transition="in" filter="fade">
                                      <p:cBhvr>
                                        <p:cTn id="12" dur="1000"/>
                                        <p:tgtEl>
                                          <p:spTgt spid="38924"/>
                                        </p:tgtEl>
                                      </p:cBhvr>
                                    </p:animEffect>
                                    <p:anim calcmode="lin" valueType="num">
                                      <p:cBhvr>
                                        <p:cTn id="13" dur="1000" fill="hold"/>
                                        <p:tgtEl>
                                          <p:spTgt spid="38924"/>
                                        </p:tgtEl>
                                        <p:attrNameLst>
                                          <p:attrName>ppt_x</p:attrName>
                                        </p:attrNameLst>
                                      </p:cBhvr>
                                      <p:tavLst>
                                        <p:tav tm="0">
                                          <p:val>
                                            <p:strVal val="#ppt_x"/>
                                          </p:val>
                                        </p:tav>
                                        <p:tav tm="100000">
                                          <p:val>
                                            <p:strVal val="#ppt_x"/>
                                          </p:val>
                                        </p:tav>
                                      </p:tavLst>
                                    </p:anim>
                                    <p:anim calcmode="lin" valueType="num">
                                      <p:cBhvr>
                                        <p:cTn id="14" dur="1000" fill="hold"/>
                                        <p:tgtEl>
                                          <p:spTgt spid="389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8922"/>
                                        </p:tgtEl>
                                        <p:attrNameLst>
                                          <p:attrName>style.visibility</p:attrName>
                                        </p:attrNameLst>
                                      </p:cBhvr>
                                      <p:to>
                                        <p:strVal val="visible"/>
                                      </p:to>
                                    </p:set>
                                    <p:animEffect transition="in" filter="wipe(left)">
                                      <p:cBhvr>
                                        <p:cTn id="18"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utoUpdateAnimBg="0"/>
      <p:bldP spid="389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14400"/>
          </a:xfrm>
        </p:spPr>
        <p:txBody>
          <a:bodyPr/>
          <a:lstStyle/>
          <a:p>
            <a:pPr eaLnBrk="1" hangingPunct="1"/>
            <a:r>
              <a:rPr lang="en-US" altLang="en-US" dirty="0" smtClean="0">
                <a:solidFill>
                  <a:srgbClr val="FFFF00"/>
                </a:solidFill>
              </a:rPr>
              <a:t>The Quantum Mechanical Universe</a:t>
            </a:r>
          </a:p>
        </p:txBody>
      </p:sp>
      <p:sp>
        <p:nvSpPr>
          <p:cNvPr id="10243" name="Text Box 3"/>
          <p:cNvSpPr txBox="1">
            <a:spLocks noChangeArrowheads="1"/>
          </p:cNvSpPr>
          <p:nvPr/>
        </p:nvSpPr>
        <p:spPr bwMode="auto">
          <a:xfrm>
            <a:off x="1504950" y="1136650"/>
            <a:ext cx="6134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a:solidFill>
                  <a:srgbClr val="FFFF00"/>
                </a:solidFill>
              </a:rPr>
              <a:t>Light is an electromagnetic wave…</a:t>
            </a:r>
          </a:p>
        </p:txBody>
      </p:sp>
      <p:pic>
        <p:nvPicPr>
          <p:cNvPr id="10244" name="Picture 7" descr="AACHCK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1952625"/>
            <a:ext cx="67024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ave_inter"/>
          <p:cNvPicPr>
            <a:picLocks noChangeAspect="1" noChangeArrowheads="1"/>
          </p:cNvPicPr>
          <p:nvPr/>
        </p:nvPicPr>
        <p:blipFill>
          <a:blip r:embed="rId2">
            <a:extLst>
              <a:ext uri="{28A0092B-C50C-407E-A947-70E740481C1C}">
                <a14:useLocalDpi xmlns:a14="http://schemas.microsoft.com/office/drawing/2010/main" val="0"/>
              </a:ext>
            </a:extLst>
          </a:blip>
          <a:srcRect l="26291" t="64787" r="2615" b="2945"/>
          <a:stretch>
            <a:fillRect/>
          </a:stretch>
        </p:blipFill>
        <p:spPr bwMode="auto">
          <a:xfrm>
            <a:off x="5006975" y="979488"/>
            <a:ext cx="41370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Times New Roman" panose="02020603050405020304" pitchFamily="18" charset="0"/>
                <a:cs typeface="Times New Roman" panose="02020603050405020304" pitchFamily="18" charset="0"/>
              </a:rPr>
              <a:t>Light Interacts As A Wave</a:t>
            </a:r>
          </a:p>
        </p:txBody>
      </p:sp>
      <p:sp>
        <p:nvSpPr>
          <p:cNvPr id="17412" name="Text Box 4"/>
          <p:cNvSpPr txBox="1">
            <a:spLocks noChangeArrowheads="1"/>
          </p:cNvSpPr>
          <p:nvPr/>
        </p:nvSpPr>
        <p:spPr bwMode="auto">
          <a:xfrm>
            <a:off x="212725" y="963613"/>
            <a:ext cx="4587875" cy="22272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Light shows interference (addition of waves)        and diffraction      (bending around corners) like water waves.</a:t>
            </a:r>
          </a:p>
        </p:txBody>
      </p:sp>
      <p:pic>
        <p:nvPicPr>
          <p:cNvPr id="50181" name="Picture 5" descr="slit_inter"/>
          <p:cNvPicPr>
            <a:picLocks noChangeAspect="1" noChangeArrowheads="1"/>
          </p:cNvPicPr>
          <p:nvPr/>
        </p:nvPicPr>
        <p:blipFill>
          <a:blip r:embed="rId3">
            <a:extLst>
              <a:ext uri="{28A0092B-C50C-407E-A947-70E740481C1C}">
                <a14:useLocalDpi xmlns:a14="http://schemas.microsoft.com/office/drawing/2010/main" val="0"/>
              </a:ext>
            </a:extLst>
          </a:blip>
          <a:srcRect b="18842"/>
          <a:stretch>
            <a:fillRect/>
          </a:stretch>
        </p:blipFill>
        <p:spPr bwMode="auto">
          <a:xfrm>
            <a:off x="5005388" y="979488"/>
            <a:ext cx="41386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6899275" y="6400800"/>
            <a:ext cx="22447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crest + crest</a:t>
            </a:r>
          </a:p>
        </p:txBody>
      </p:sp>
      <p:sp>
        <p:nvSpPr>
          <p:cNvPr id="50183" name="Text Box 7"/>
          <p:cNvSpPr txBox="1">
            <a:spLocks noChangeArrowheads="1"/>
          </p:cNvSpPr>
          <p:nvPr/>
        </p:nvSpPr>
        <p:spPr bwMode="auto">
          <a:xfrm>
            <a:off x="5903913" y="5757863"/>
            <a:ext cx="2609850"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trough + trough</a:t>
            </a:r>
          </a:p>
        </p:txBody>
      </p:sp>
      <p:sp>
        <p:nvSpPr>
          <p:cNvPr id="50184" name="Text Box 8"/>
          <p:cNvSpPr txBox="1">
            <a:spLocks noChangeArrowheads="1"/>
          </p:cNvSpPr>
          <p:nvPr/>
        </p:nvSpPr>
        <p:spPr bwMode="auto">
          <a:xfrm>
            <a:off x="5011738" y="5116513"/>
            <a:ext cx="3449637"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eaLnBrk="1" hangingPunct="1">
              <a:spcBef>
                <a:spcPct val="50000"/>
              </a:spcBef>
              <a:buFontTx/>
              <a:buNone/>
            </a:pPr>
            <a:r>
              <a:rPr lang="en-US" altLang="en-US" sz="2400" smtClean="0">
                <a:solidFill>
                  <a:srgbClr val="FFFF00"/>
                </a:solidFill>
              </a:rPr>
              <a:t>crest + trough = zilch!</a:t>
            </a:r>
          </a:p>
        </p:txBody>
      </p:sp>
      <p:sp>
        <p:nvSpPr>
          <p:cNvPr id="50185" name="Line 9"/>
          <p:cNvSpPr>
            <a:spLocks noChangeShapeType="1"/>
          </p:cNvSpPr>
          <p:nvPr/>
        </p:nvSpPr>
        <p:spPr bwMode="auto">
          <a:xfrm flipH="1" flipV="1">
            <a:off x="6858000" y="3230563"/>
            <a:ext cx="1463675" cy="3263900"/>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6" name="Line 10"/>
          <p:cNvSpPr>
            <a:spLocks noChangeShapeType="1"/>
          </p:cNvSpPr>
          <p:nvPr/>
        </p:nvSpPr>
        <p:spPr bwMode="auto">
          <a:xfrm flipH="1" flipV="1">
            <a:off x="7392988" y="3230563"/>
            <a:ext cx="930275" cy="32607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7" name="Line 11"/>
          <p:cNvSpPr>
            <a:spLocks noChangeShapeType="1"/>
          </p:cNvSpPr>
          <p:nvPr/>
        </p:nvSpPr>
        <p:spPr bwMode="auto">
          <a:xfrm flipH="1" flipV="1">
            <a:off x="6475413" y="3257550"/>
            <a:ext cx="1087437" cy="2576513"/>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188" name="Line 12"/>
          <p:cNvSpPr>
            <a:spLocks noChangeShapeType="1"/>
          </p:cNvSpPr>
          <p:nvPr/>
        </p:nvSpPr>
        <p:spPr bwMode="auto">
          <a:xfrm flipH="1" flipV="1">
            <a:off x="7164388" y="3236913"/>
            <a:ext cx="398462" cy="26003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17421" name="Freeform 13"/>
          <p:cNvSpPr>
            <a:spLocks/>
          </p:cNvSpPr>
          <p:nvPr/>
        </p:nvSpPr>
        <p:spPr bwMode="auto">
          <a:xfrm>
            <a:off x="3049588" y="3871913"/>
            <a:ext cx="1385887" cy="263525"/>
          </a:xfrm>
          <a:custGeom>
            <a:avLst/>
            <a:gdLst>
              <a:gd name="T0" fmla="*/ 0 w 873"/>
              <a:gd name="T1" fmla="*/ 418345938 h 166"/>
              <a:gd name="T2" fmla="*/ 365421731 w 873"/>
              <a:gd name="T3" fmla="*/ 2520950 h 166"/>
              <a:gd name="T4" fmla="*/ 733364410 w 873"/>
              <a:gd name="T5" fmla="*/ 415826575 h 166"/>
              <a:gd name="T6" fmla="*/ 1098787729 w 873"/>
              <a:gd name="T7" fmla="*/ 5040313 h 166"/>
              <a:gd name="T8" fmla="*/ 1464209459 w 873"/>
              <a:gd name="T9" fmla="*/ 415826575 h 166"/>
              <a:gd name="T10" fmla="*/ 1832152139 w 873"/>
              <a:gd name="T11" fmla="*/ 0 h 166"/>
              <a:gd name="T12" fmla="*/ 2147483647 w 873"/>
              <a:gd name="T13" fmla="*/ 418345938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66">
                <a:moveTo>
                  <a:pt x="0" y="166"/>
                </a:moveTo>
                <a:cubicBezTo>
                  <a:pt x="46" y="166"/>
                  <a:pt x="97" y="1"/>
                  <a:pt x="145" y="1"/>
                </a:cubicBezTo>
                <a:cubicBezTo>
                  <a:pt x="194" y="1"/>
                  <a:pt x="242" y="165"/>
                  <a:pt x="291" y="165"/>
                </a:cubicBezTo>
                <a:cubicBezTo>
                  <a:pt x="339" y="165"/>
                  <a:pt x="388" y="2"/>
                  <a:pt x="436" y="2"/>
                </a:cubicBezTo>
                <a:cubicBezTo>
                  <a:pt x="484" y="2"/>
                  <a:pt x="533" y="165"/>
                  <a:pt x="581" y="165"/>
                </a:cubicBezTo>
                <a:cubicBezTo>
                  <a:pt x="630" y="164"/>
                  <a:pt x="678" y="0"/>
                  <a:pt x="727" y="0"/>
                </a:cubicBezTo>
                <a:cubicBezTo>
                  <a:pt x="775" y="1"/>
                  <a:pt x="824" y="162"/>
                  <a:pt x="873" y="166"/>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2" name="Freeform 14"/>
          <p:cNvSpPr>
            <a:spLocks/>
          </p:cNvSpPr>
          <p:nvPr/>
        </p:nvSpPr>
        <p:spPr bwMode="auto">
          <a:xfrm>
            <a:off x="717550" y="3343275"/>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3" name="Freeform 15"/>
          <p:cNvSpPr>
            <a:spLocks/>
          </p:cNvSpPr>
          <p:nvPr/>
        </p:nvSpPr>
        <p:spPr bwMode="auto">
          <a:xfrm>
            <a:off x="717550" y="381635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4" name="Freeform 16"/>
          <p:cNvSpPr>
            <a:spLocks/>
          </p:cNvSpPr>
          <p:nvPr/>
        </p:nvSpPr>
        <p:spPr bwMode="auto">
          <a:xfrm>
            <a:off x="717550" y="4425950"/>
            <a:ext cx="1384300" cy="530225"/>
          </a:xfrm>
          <a:custGeom>
            <a:avLst/>
            <a:gdLst>
              <a:gd name="T0" fmla="*/ 0 w 872"/>
              <a:gd name="T1" fmla="*/ 20404080 h 166"/>
              <a:gd name="T2" fmla="*/ 365423450 w 872"/>
              <a:gd name="T3" fmla="*/ 1693605727 h 166"/>
              <a:gd name="T4" fmla="*/ 730845313 w 872"/>
              <a:gd name="T5" fmla="*/ 10202040 h 166"/>
              <a:gd name="T6" fmla="*/ 1098788125 w 872"/>
              <a:gd name="T7" fmla="*/ 1683403687 h 166"/>
              <a:gd name="T8" fmla="*/ 1464211575 w 872"/>
              <a:gd name="T9" fmla="*/ 20404080 h 166"/>
              <a:gd name="T10" fmla="*/ 1829633438 w 872"/>
              <a:gd name="T11" fmla="*/ 1683403687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5" name="Freeform 17"/>
          <p:cNvSpPr>
            <a:spLocks/>
          </p:cNvSpPr>
          <p:nvPr/>
        </p:nvSpPr>
        <p:spPr bwMode="auto">
          <a:xfrm>
            <a:off x="3051175" y="339090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6" name="Line 18"/>
          <p:cNvSpPr>
            <a:spLocks noChangeShapeType="1"/>
          </p:cNvSpPr>
          <p:nvPr/>
        </p:nvSpPr>
        <p:spPr bwMode="auto">
          <a:xfrm>
            <a:off x="715963"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27" name="Text Box 19"/>
          <p:cNvSpPr txBox="1">
            <a:spLocks noChangeArrowheads="1"/>
          </p:cNvSpPr>
          <p:nvPr/>
        </p:nvSpPr>
        <p:spPr bwMode="auto">
          <a:xfrm>
            <a:off x="209550" y="3657600"/>
            <a:ext cx="538163" cy="5191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8" name="Text Box 20"/>
          <p:cNvSpPr txBox="1">
            <a:spLocks noChangeArrowheads="1"/>
          </p:cNvSpPr>
          <p:nvPr/>
        </p:nvSpPr>
        <p:spPr bwMode="auto">
          <a:xfrm>
            <a:off x="2559050" y="368776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9" name="Text Box 21"/>
          <p:cNvSpPr txBox="1">
            <a:spLocks noChangeArrowheads="1"/>
          </p:cNvSpPr>
          <p:nvPr/>
        </p:nvSpPr>
        <p:spPr bwMode="auto">
          <a:xfrm>
            <a:off x="223838" y="4430713"/>
            <a:ext cx="538162"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0" name="Line 22"/>
          <p:cNvSpPr>
            <a:spLocks noChangeShapeType="1"/>
          </p:cNvSpPr>
          <p:nvPr/>
        </p:nvSpPr>
        <p:spPr bwMode="auto">
          <a:xfrm>
            <a:off x="3011488"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31" name="Text Box 23"/>
          <p:cNvSpPr txBox="1">
            <a:spLocks noChangeArrowheads="1"/>
          </p:cNvSpPr>
          <p:nvPr/>
        </p:nvSpPr>
        <p:spPr bwMode="auto">
          <a:xfrm>
            <a:off x="2559050" y="443071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2" name="Line 24"/>
          <p:cNvSpPr>
            <a:spLocks noChangeShapeType="1"/>
          </p:cNvSpPr>
          <p:nvPr/>
        </p:nvSpPr>
        <p:spPr bwMode="auto">
          <a:xfrm>
            <a:off x="3049588" y="4691063"/>
            <a:ext cx="1389062" cy="0"/>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50201" name="Line 25"/>
          <p:cNvSpPr>
            <a:spLocks noChangeShapeType="1"/>
          </p:cNvSpPr>
          <p:nvPr/>
        </p:nvSpPr>
        <p:spPr bwMode="auto">
          <a:xfrm flipH="1" flipV="1">
            <a:off x="6523038" y="2659063"/>
            <a:ext cx="987425" cy="2489200"/>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2" name="Line 26"/>
          <p:cNvSpPr>
            <a:spLocks noChangeShapeType="1"/>
          </p:cNvSpPr>
          <p:nvPr/>
        </p:nvSpPr>
        <p:spPr bwMode="auto">
          <a:xfrm flipV="1">
            <a:off x="7561263" y="3236913"/>
            <a:ext cx="1066800" cy="2582862"/>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3" name="Line 27"/>
          <p:cNvSpPr>
            <a:spLocks noChangeShapeType="1"/>
          </p:cNvSpPr>
          <p:nvPr/>
        </p:nvSpPr>
        <p:spPr bwMode="auto">
          <a:xfrm flipV="1">
            <a:off x="8313738" y="3233738"/>
            <a:ext cx="336550" cy="325437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4" name="Line 28"/>
          <p:cNvSpPr>
            <a:spLocks noChangeShapeType="1"/>
          </p:cNvSpPr>
          <p:nvPr/>
        </p:nvSpPr>
        <p:spPr bwMode="auto">
          <a:xfrm flipH="1" flipV="1">
            <a:off x="6769100" y="2492375"/>
            <a:ext cx="741363" cy="2655888"/>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5" name="Line 29"/>
          <p:cNvSpPr>
            <a:spLocks noChangeShapeType="1"/>
          </p:cNvSpPr>
          <p:nvPr/>
        </p:nvSpPr>
        <p:spPr bwMode="auto">
          <a:xfrm flipV="1">
            <a:off x="7504113" y="2697163"/>
            <a:ext cx="1108075" cy="2449512"/>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6" name="Line 30"/>
          <p:cNvSpPr>
            <a:spLocks noChangeShapeType="1"/>
          </p:cNvSpPr>
          <p:nvPr/>
        </p:nvSpPr>
        <p:spPr bwMode="auto">
          <a:xfrm flipV="1">
            <a:off x="7504113" y="2495550"/>
            <a:ext cx="1149350" cy="2651125"/>
          </a:xfrm>
          <a:prstGeom prst="line">
            <a:avLst/>
          </a:prstGeom>
          <a:noFill/>
          <a:ln w="317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n-US" smtClean="0">
              <a:solidFill>
                <a:srgbClr val="FFFFFF"/>
              </a:solidFill>
            </a:endParaRPr>
          </a:p>
        </p:txBody>
      </p:sp>
      <p:sp>
        <p:nvSpPr>
          <p:cNvPr id="50209" name="Text Box 33"/>
          <p:cNvSpPr txBox="1">
            <a:spLocks noChangeArrowheads="1"/>
          </p:cNvSpPr>
          <p:nvPr/>
        </p:nvSpPr>
        <p:spPr bwMode="auto">
          <a:xfrm>
            <a:off x="192088" y="5484813"/>
            <a:ext cx="63468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Stripes between almost touching fingers!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fade">
                                      <p:cBhvr>
                                        <p:cTn id="7" dur="2000"/>
                                        <p:tgtEl>
                                          <p:spTgt spid="50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childTnLst>
                                </p:cTn>
                              </p:par>
                            </p:childTnLst>
                          </p:cTn>
                        </p:par>
                        <p:par>
                          <p:cTn id="12" fill="hold" nodeType="afterGroup">
                            <p:stCondLst>
                              <p:cond delay="0"/>
                            </p:stCondLst>
                            <p:childTnLst>
                              <p:par>
                                <p:cTn id="13" presetID="22" presetClass="entr" presetSubtype="4" fill="hold" grpId="0" nodeType="afterEffect">
                                  <p:stCondLst>
                                    <p:cond delay="0"/>
                                  </p:stCondLst>
                                  <p:childTnLst>
                                    <p:set>
                                      <p:cBhvr>
                                        <p:cTn id="14" dur="1" fill="hold">
                                          <p:stCondLst>
                                            <p:cond delay="0"/>
                                          </p:stCondLst>
                                        </p:cTn>
                                        <p:tgtEl>
                                          <p:spTgt spid="50186"/>
                                        </p:tgtEl>
                                        <p:attrNameLst>
                                          <p:attrName>style.visibility</p:attrName>
                                        </p:attrNameLst>
                                      </p:cBhvr>
                                      <p:to>
                                        <p:strVal val="visible"/>
                                      </p:to>
                                    </p:set>
                                    <p:animEffect transition="in" filter="wipe(down)">
                                      <p:cBhvr>
                                        <p:cTn id="15" dur="500"/>
                                        <p:tgtEl>
                                          <p:spTgt spid="5018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0185"/>
                                        </p:tgtEl>
                                        <p:attrNameLst>
                                          <p:attrName>style.visibility</p:attrName>
                                        </p:attrNameLst>
                                      </p:cBhvr>
                                      <p:to>
                                        <p:strVal val="visible"/>
                                      </p:to>
                                    </p:set>
                                    <p:animEffect transition="in" filter="wipe(down)">
                                      <p:cBhvr>
                                        <p:cTn id="18" dur="500"/>
                                        <p:tgtEl>
                                          <p:spTgt spid="50185"/>
                                        </p:tgtEl>
                                      </p:cBhvr>
                                    </p:animEffec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50203"/>
                                        </p:tgtEl>
                                        <p:attrNameLst>
                                          <p:attrName>style.visibility</p:attrName>
                                        </p:attrNameLst>
                                      </p:cBhvr>
                                      <p:to>
                                        <p:strVal val="visible"/>
                                      </p:to>
                                    </p:set>
                                    <p:animEffect transition="in" filter="wipe(down)">
                                      <p:cBhvr>
                                        <p:cTn id="22" dur="500"/>
                                        <p:tgtEl>
                                          <p:spTgt spid="50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0182"/>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50186"/>
                                        </p:tgtEl>
                                      </p:cBhvr>
                                    </p:animEffect>
                                    <p:set>
                                      <p:cBhvr>
                                        <p:cTn id="29" dur="1" fill="hold">
                                          <p:stCondLst>
                                            <p:cond delay="499"/>
                                          </p:stCondLst>
                                        </p:cTn>
                                        <p:tgtEl>
                                          <p:spTgt spid="50186"/>
                                        </p:tgtEl>
                                        <p:attrNameLst>
                                          <p:attrName>style.visibility</p:attrName>
                                        </p:attrNameLst>
                                      </p:cBhvr>
                                      <p:to>
                                        <p:strVal val="hidden"/>
                                      </p:to>
                                    </p:set>
                                  </p:childTnLst>
                                </p:cTn>
                              </p:par>
                              <p:par>
                                <p:cTn id="30" presetID="22" presetClass="exit" presetSubtype="4" fill="hold" grpId="1" nodeType="withEffect">
                                  <p:stCondLst>
                                    <p:cond delay="0"/>
                                  </p:stCondLst>
                                  <p:childTnLst>
                                    <p:animEffect transition="out" filter="wipe(down)">
                                      <p:cBhvr>
                                        <p:cTn id="31" dur="500"/>
                                        <p:tgtEl>
                                          <p:spTgt spid="50185"/>
                                        </p:tgtEl>
                                      </p:cBhvr>
                                    </p:animEffect>
                                    <p:set>
                                      <p:cBhvr>
                                        <p:cTn id="32" dur="1" fill="hold">
                                          <p:stCondLst>
                                            <p:cond delay="499"/>
                                          </p:stCondLst>
                                        </p:cTn>
                                        <p:tgtEl>
                                          <p:spTgt spid="50185"/>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50203"/>
                                        </p:tgtEl>
                                      </p:cBhvr>
                                    </p:animEffect>
                                    <p:set>
                                      <p:cBhvr>
                                        <p:cTn id="35" dur="1" fill="hold">
                                          <p:stCondLst>
                                            <p:cond delay="499"/>
                                          </p:stCondLst>
                                        </p:cTn>
                                        <p:tgtEl>
                                          <p:spTgt spid="50203"/>
                                        </p:tgtEl>
                                        <p:attrNameLst>
                                          <p:attrName>style.visibility</p:attrName>
                                        </p:attrNameLst>
                                      </p:cBhvr>
                                      <p:to>
                                        <p:strVal val="hidden"/>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50183"/>
                                        </p:tgtEl>
                                        <p:attrNameLst>
                                          <p:attrName>style.visibility</p:attrName>
                                        </p:attrNameLst>
                                      </p:cBhvr>
                                      <p:to>
                                        <p:strVal val="visible"/>
                                      </p:to>
                                    </p:set>
                                  </p:childTnLst>
                                </p:cTn>
                              </p:par>
                            </p:childTnLst>
                          </p:cTn>
                        </p:par>
                        <p:par>
                          <p:cTn id="39" fill="hold" nodeType="afterGroup">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50188"/>
                                        </p:tgtEl>
                                        <p:attrNameLst>
                                          <p:attrName>style.visibility</p:attrName>
                                        </p:attrNameLst>
                                      </p:cBhvr>
                                      <p:to>
                                        <p:strVal val="visible"/>
                                      </p:to>
                                    </p:set>
                                    <p:animEffect transition="in" filter="wipe(down)">
                                      <p:cBhvr>
                                        <p:cTn id="42" dur="500"/>
                                        <p:tgtEl>
                                          <p:spTgt spid="5018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0187"/>
                                        </p:tgtEl>
                                        <p:attrNameLst>
                                          <p:attrName>style.visibility</p:attrName>
                                        </p:attrNameLst>
                                      </p:cBhvr>
                                      <p:to>
                                        <p:strVal val="visible"/>
                                      </p:to>
                                    </p:set>
                                    <p:animEffect transition="in" filter="wipe(down)">
                                      <p:cBhvr>
                                        <p:cTn id="45" dur="500"/>
                                        <p:tgtEl>
                                          <p:spTgt spid="50187"/>
                                        </p:tgtEl>
                                      </p:cBhvr>
                                    </p:animEffect>
                                  </p:childTnLst>
                                </p:cTn>
                              </p:par>
                            </p:childTnLst>
                          </p:cTn>
                        </p:par>
                        <p:par>
                          <p:cTn id="46" fill="hold" nodeType="afterGroup">
                            <p:stCondLst>
                              <p:cond delay="1000"/>
                            </p:stCondLst>
                            <p:childTnLst>
                              <p:par>
                                <p:cTn id="47" presetID="22" presetClass="entr" presetSubtype="4" fill="hold" grpId="0" nodeType="afterEffect">
                                  <p:stCondLst>
                                    <p:cond delay="0"/>
                                  </p:stCondLst>
                                  <p:childTnLst>
                                    <p:set>
                                      <p:cBhvr>
                                        <p:cTn id="48" dur="1" fill="hold">
                                          <p:stCondLst>
                                            <p:cond delay="0"/>
                                          </p:stCondLst>
                                        </p:cTn>
                                        <p:tgtEl>
                                          <p:spTgt spid="50202"/>
                                        </p:tgtEl>
                                        <p:attrNameLst>
                                          <p:attrName>style.visibility</p:attrName>
                                        </p:attrNameLst>
                                      </p:cBhvr>
                                      <p:to>
                                        <p:strVal val="visible"/>
                                      </p:to>
                                    </p:set>
                                    <p:animEffect transition="in" filter="wipe(down)">
                                      <p:cBhvr>
                                        <p:cTn id="49" dur="500"/>
                                        <p:tgtEl>
                                          <p:spTgt spid="5020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0183"/>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50202"/>
                                        </p:tgtEl>
                                      </p:cBhvr>
                                    </p:animEffect>
                                    <p:set>
                                      <p:cBhvr>
                                        <p:cTn id="56" dur="1" fill="hold">
                                          <p:stCondLst>
                                            <p:cond delay="499"/>
                                          </p:stCondLst>
                                        </p:cTn>
                                        <p:tgtEl>
                                          <p:spTgt spid="50202"/>
                                        </p:tgtEl>
                                        <p:attrNameLst>
                                          <p:attrName>style.visibility</p:attrName>
                                        </p:attrNameLst>
                                      </p:cBhvr>
                                      <p:to>
                                        <p:strVal val="hidden"/>
                                      </p:to>
                                    </p:set>
                                  </p:childTnLst>
                                </p:cTn>
                              </p:par>
                              <p:par>
                                <p:cTn id="57" presetID="22" presetClass="exit" presetSubtype="4" fill="hold" grpId="1" nodeType="withEffect">
                                  <p:stCondLst>
                                    <p:cond delay="0"/>
                                  </p:stCondLst>
                                  <p:childTnLst>
                                    <p:animEffect transition="out" filter="wipe(down)">
                                      <p:cBhvr>
                                        <p:cTn id="58" dur="500"/>
                                        <p:tgtEl>
                                          <p:spTgt spid="50187"/>
                                        </p:tgtEl>
                                      </p:cBhvr>
                                    </p:animEffect>
                                    <p:set>
                                      <p:cBhvr>
                                        <p:cTn id="59" dur="1" fill="hold">
                                          <p:stCondLst>
                                            <p:cond delay="499"/>
                                          </p:stCondLst>
                                        </p:cTn>
                                        <p:tgtEl>
                                          <p:spTgt spid="50187"/>
                                        </p:tgtEl>
                                        <p:attrNameLst>
                                          <p:attrName>style.visibility</p:attrName>
                                        </p:attrNameLst>
                                      </p:cBhvr>
                                      <p:to>
                                        <p:strVal val="hidden"/>
                                      </p:to>
                                    </p:set>
                                  </p:childTnLst>
                                </p:cTn>
                              </p:par>
                              <p:par>
                                <p:cTn id="60" presetID="22" presetClass="exit" presetSubtype="4" fill="hold" grpId="1" nodeType="withEffect">
                                  <p:stCondLst>
                                    <p:cond delay="0"/>
                                  </p:stCondLst>
                                  <p:childTnLst>
                                    <p:animEffect transition="out" filter="wipe(down)">
                                      <p:cBhvr>
                                        <p:cTn id="61" dur="500"/>
                                        <p:tgtEl>
                                          <p:spTgt spid="50188"/>
                                        </p:tgtEl>
                                      </p:cBhvr>
                                    </p:animEffect>
                                    <p:set>
                                      <p:cBhvr>
                                        <p:cTn id="62" dur="1" fill="hold">
                                          <p:stCondLst>
                                            <p:cond delay="499"/>
                                          </p:stCondLst>
                                        </p:cTn>
                                        <p:tgtEl>
                                          <p:spTgt spid="50188"/>
                                        </p:tgtEl>
                                        <p:attrNameLst>
                                          <p:attrName>style.visibility</p:attrName>
                                        </p:attrNameLst>
                                      </p:cBhvr>
                                      <p:to>
                                        <p:strVal val="hidden"/>
                                      </p:to>
                                    </p:set>
                                  </p:childTnLst>
                                </p:cTn>
                              </p:par>
                            </p:childTnLst>
                          </p:cTn>
                        </p:par>
                        <p:par>
                          <p:cTn id="63" fill="hold" nodeType="afterGroup">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50184"/>
                                        </p:tgtEl>
                                        <p:attrNameLst>
                                          <p:attrName>style.visibility</p:attrName>
                                        </p:attrNameLst>
                                      </p:cBhvr>
                                      <p:to>
                                        <p:strVal val="visible"/>
                                      </p:to>
                                    </p:set>
                                  </p:childTnLst>
                                </p:cTn>
                              </p:par>
                            </p:childTnLst>
                          </p:cTn>
                        </p:par>
                        <p:par>
                          <p:cTn id="66" fill="hold" nodeType="afterGroup">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50201"/>
                                        </p:tgtEl>
                                        <p:attrNameLst>
                                          <p:attrName>style.visibility</p:attrName>
                                        </p:attrNameLst>
                                      </p:cBhvr>
                                      <p:to>
                                        <p:strVal val="visible"/>
                                      </p:to>
                                    </p:set>
                                    <p:animEffect transition="in" filter="wipe(down)">
                                      <p:cBhvr>
                                        <p:cTn id="69" dur="500"/>
                                        <p:tgtEl>
                                          <p:spTgt spid="5020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0204"/>
                                        </p:tgtEl>
                                        <p:attrNameLst>
                                          <p:attrName>style.visibility</p:attrName>
                                        </p:attrNameLst>
                                      </p:cBhvr>
                                      <p:to>
                                        <p:strVal val="visible"/>
                                      </p:to>
                                    </p:set>
                                    <p:animEffect transition="in" filter="wipe(down)">
                                      <p:cBhvr>
                                        <p:cTn id="72" dur="500"/>
                                        <p:tgtEl>
                                          <p:spTgt spid="50204"/>
                                        </p:tgtEl>
                                      </p:cBhvr>
                                    </p:animEffect>
                                  </p:childTnLst>
                                </p:cTn>
                              </p:par>
                            </p:childTnLst>
                          </p:cTn>
                        </p:par>
                        <p:par>
                          <p:cTn id="73" fill="hold" nodeType="afterGroup">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50205"/>
                                        </p:tgtEl>
                                        <p:attrNameLst>
                                          <p:attrName>style.visibility</p:attrName>
                                        </p:attrNameLst>
                                      </p:cBhvr>
                                      <p:to>
                                        <p:strVal val="visible"/>
                                      </p:to>
                                    </p:set>
                                    <p:animEffect transition="in" filter="wipe(down)">
                                      <p:cBhvr>
                                        <p:cTn id="76" dur="500"/>
                                        <p:tgtEl>
                                          <p:spTgt spid="5020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0206"/>
                                        </p:tgtEl>
                                        <p:attrNameLst>
                                          <p:attrName>style.visibility</p:attrName>
                                        </p:attrNameLst>
                                      </p:cBhvr>
                                      <p:to>
                                        <p:strVal val="visible"/>
                                      </p:to>
                                    </p:set>
                                    <p:animEffect transition="in" filter="wipe(down)">
                                      <p:cBhvr>
                                        <p:cTn id="79" dur="500"/>
                                        <p:tgtEl>
                                          <p:spTgt spid="5020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xit" presetSubtype="0" fill="hold" grpId="1" nodeType="clickEffect">
                                  <p:stCondLst>
                                    <p:cond delay="0"/>
                                  </p:stCondLst>
                                  <p:childTnLst>
                                    <p:animEffect transition="out" filter="fade">
                                      <p:cBhvr>
                                        <p:cTn id="83" dur="2000"/>
                                        <p:tgtEl>
                                          <p:spTgt spid="50184"/>
                                        </p:tgtEl>
                                      </p:cBhvr>
                                    </p:animEffect>
                                    <p:set>
                                      <p:cBhvr>
                                        <p:cTn id="84" dur="1" fill="hold">
                                          <p:stCondLst>
                                            <p:cond delay="1999"/>
                                          </p:stCondLst>
                                        </p:cTn>
                                        <p:tgtEl>
                                          <p:spTgt spid="50184"/>
                                        </p:tgtEl>
                                        <p:attrNameLst>
                                          <p:attrName>style.visibility</p:attrName>
                                        </p:attrNameLst>
                                      </p:cBhvr>
                                      <p:to>
                                        <p:strVal val="hidden"/>
                                      </p:to>
                                    </p:set>
                                  </p:childTnLst>
                                </p:cTn>
                              </p:par>
                            </p:childTnLst>
                          </p:cTn>
                        </p:par>
                        <p:par>
                          <p:cTn id="85" fill="hold" nodeType="afterGroup">
                            <p:stCondLst>
                              <p:cond delay="2000"/>
                            </p:stCondLst>
                            <p:childTnLst>
                              <p:par>
                                <p:cTn id="86" presetID="22" presetClass="exit" presetSubtype="4" fill="hold" grpId="1" nodeType="afterEffect">
                                  <p:stCondLst>
                                    <p:cond delay="0"/>
                                  </p:stCondLst>
                                  <p:childTnLst>
                                    <p:animEffect transition="out" filter="wipe(down)">
                                      <p:cBhvr>
                                        <p:cTn id="87" dur="500"/>
                                        <p:tgtEl>
                                          <p:spTgt spid="50201"/>
                                        </p:tgtEl>
                                      </p:cBhvr>
                                    </p:animEffect>
                                    <p:set>
                                      <p:cBhvr>
                                        <p:cTn id="88" dur="1" fill="hold">
                                          <p:stCondLst>
                                            <p:cond delay="499"/>
                                          </p:stCondLst>
                                        </p:cTn>
                                        <p:tgtEl>
                                          <p:spTgt spid="50201"/>
                                        </p:tgtEl>
                                        <p:attrNameLst>
                                          <p:attrName>style.visibility</p:attrName>
                                        </p:attrNameLst>
                                      </p:cBhvr>
                                      <p:to>
                                        <p:strVal val="hidden"/>
                                      </p:to>
                                    </p:set>
                                  </p:childTnLst>
                                </p:cTn>
                              </p:par>
                              <p:par>
                                <p:cTn id="89" presetID="22" presetClass="exit" presetSubtype="4" fill="hold" grpId="1" nodeType="withEffect">
                                  <p:stCondLst>
                                    <p:cond delay="0"/>
                                  </p:stCondLst>
                                  <p:childTnLst>
                                    <p:animEffect transition="out" filter="wipe(down)">
                                      <p:cBhvr>
                                        <p:cTn id="90" dur="500"/>
                                        <p:tgtEl>
                                          <p:spTgt spid="50204"/>
                                        </p:tgtEl>
                                      </p:cBhvr>
                                    </p:animEffect>
                                    <p:set>
                                      <p:cBhvr>
                                        <p:cTn id="91" dur="1" fill="hold">
                                          <p:stCondLst>
                                            <p:cond delay="499"/>
                                          </p:stCondLst>
                                        </p:cTn>
                                        <p:tgtEl>
                                          <p:spTgt spid="50204"/>
                                        </p:tgtEl>
                                        <p:attrNameLst>
                                          <p:attrName>style.visibility</p:attrName>
                                        </p:attrNameLst>
                                      </p:cBhvr>
                                      <p:to>
                                        <p:strVal val="hidden"/>
                                      </p:to>
                                    </p:set>
                                  </p:childTnLst>
                                </p:cTn>
                              </p:par>
                              <p:par>
                                <p:cTn id="92" presetID="22" presetClass="exit" presetSubtype="4" fill="hold" grpId="1" nodeType="withEffect">
                                  <p:stCondLst>
                                    <p:cond delay="0"/>
                                  </p:stCondLst>
                                  <p:childTnLst>
                                    <p:animEffect transition="out" filter="wipe(down)">
                                      <p:cBhvr>
                                        <p:cTn id="93" dur="500"/>
                                        <p:tgtEl>
                                          <p:spTgt spid="50205"/>
                                        </p:tgtEl>
                                      </p:cBhvr>
                                    </p:animEffect>
                                    <p:set>
                                      <p:cBhvr>
                                        <p:cTn id="94" dur="1" fill="hold">
                                          <p:stCondLst>
                                            <p:cond delay="499"/>
                                          </p:stCondLst>
                                        </p:cTn>
                                        <p:tgtEl>
                                          <p:spTgt spid="50205"/>
                                        </p:tgtEl>
                                        <p:attrNameLst>
                                          <p:attrName>style.visibility</p:attrName>
                                        </p:attrNameLst>
                                      </p:cBhvr>
                                      <p:to>
                                        <p:strVal val="hidden"/>
                                      </p:to>
                                    </p:set>
                                  </p:childTnLst>
                                </p:cTn>
                              </p:par>
                              <p:par>
                                <p:cTn id="95" presetID="22" presetClass="exit" presetSubtype="4" fill="hold" grpId="1" nodeType="withEffect">
                                  <p:stCondLst>
                                    <p:cond delay="0"/>
                                  </p:stCondLst>
                                  <p:childTnLst>
                                    <p:animEffect transition="out" filter="wipe(down)">
                                      <p:cBhvr>
                                        <p:cTn id="96" dur="500"/>
                                        <p:tgtEl>
                                          <p:spTgt spid="50206"/>
                                        </p:tgtEl>
                                      </p:cBhvr>
                                    </p:animEffect>
                                    <p:set>
                                      <p:cBhvr>
                                        <p:cTn id="97" dur="1" fill="hold">
                                          <p:stCondLst>
                                            <p:cond delay="499"/>
                                          </p:stCondLst>
                                        </p:cTn>
                                        <p:tgtEl>
                                          <p:spTgt spid="50206"/>
                                        </p:tgtEl>
                                        <p:attrNameLst>
                                          <p:attrName>style.visibility</p:attrName>
                                        </p:attrNameLst>
                                      </p:cBhvr>
                                      <p:to>
                                        <p:strVal val="hidden"/>
                                      </p:to>
                                    </p:set>
                                  </p:childTnLst>
                                </p:cTn>
                              </p:par>
                            </p:childTnLst>
                          </p:cTn>
                        </p:par>
                        <p:par>
                          <p:cTn id="98" fill="hold" nodeType="afterGroup">
                            <p:stCondLst>
                              <p:cond delay="2500"/>
                            </p:stCondLst>
                            <p:childTnLst>
                              <p:par>
                                <p:cTn id="99" presetID="22" presetClass="entr" presetSubtype="8" fill="hold" grpId="0" nodeType="afterEffect">
                                  <p:stCondLst>
                                    <p:cond delay="0"/>
                                  </p:stCondLst>
                                  <p:childTnLst>
                                    <p:set>
                                      <p:cBhvr>
                                        <p:cTn id="100" dur="1" fill="hold">
                                          <p:stCondLst>
                                            <p:cond delay="0"/>
                                          </p:stCondLst>
                                        </p:cTn>
                                        <p:tgtEl>
                                          <p:spTgt spid="50209"/>
                                        </p:tgtEl>
                                        <p:attrNameLst>
                                          <p:attrName>style.visibility</p:attrName>
                                        </p:attrNameLst>
                                      </p:cBhvr>
                                      <p:to>
                                        <p:strVal val="visible"/>
                                      </p:to>
                                    </p:set>
                                    <p:animEffect transition="in" filter="wipe(left)">
                                      <p:cBhvr>
                                        <p:cTn id="101" dur="500"/>
                                        <p:tgtEl>
                                          <p:spTgt spid="50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182" grpId="1"/>
      <p:bldP spid="50183" grpId="0"/>
      <p:bldP spid="50183" grpId="1"/>
      <p:bldP spid="50184" grpId="0"/>
      <p:bldP spid="50184" grpId="1"/>
      <p:bldP spid="50185" grpId="0" animBg="1"/>
      <p:bldP spid="50185" grpId="1" animBg="1"/>
      <p:bldP spid="50186" grpId="0" animBg="1"/>
      <p:bldP spid="50186" grpId="1" animBg="1"/>
      <p:bldP spid="50187" grpId="0" animBg="1"/>
      <p:bldP spid="50187" grpId="1" animBg="1"/>
      <p:bldP spid="50188" grpId="0" animBg="1"/>
      <p:bldP spid="50188" grpId="1" animBg="1"/>
      <p:bldP spid="50201" grpId="0" animBg="1"/>
      <p:bldP spid="50201" grpId="1" animBg="1"/>
      <p:bldP spid="50202" grpId="0" animBg="1"/>
      <p:bldP spid="50202" grpId="1" animBg="1"/>
      <p:bldP spid="50203" grpId="0" animBg="1"/>
      <p:bldP spid="50203" grpId="1" animBg="1"/>
      <p:bldP spid="50204" grpId="0" animBg="1"/>
      <p:bldP spid="50204" grpId="1" animBg="1"/>
      <p:bldP spid="50205" grpId="0" animBg="1"/>
      <p:bldP spid="50205" grpId="1" animBg="1"/>
      <p:bldP spid="50206" grpId="0" animBg="1"/>
      <p:bldP spid="50206" grpId="1" animBg="1"/>
      <p:bldP spid="502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ave_inter"/>
          <p:cNvPicPr>
            <a:picLocks noChangeAspect="1" noChangeArrowheads="1"/>
          </p:cNvPicPr>
          <p:nvPr/>
        </p:nvPicPr>
        <p:blipFill>
          <a:blip r:embed="rId2">
            <a:extLst>
              <a:ext uri="{28A0092B-C50C-407E-A947-70E740481C1C}">
                <a14:useLocalDpi xmlns:a14="http://schemas.microsoft.com/office/drawing/2010/main" val="0"/>
              </a:ext>
            </a:extLst>
          </a:blip>
          <a:srcRect l="26291" t="64787" r="2615" b="2945"/>
          <a:stretch>
            <a:fillRect/>
          </a:stretch>
        </p:blipFill>
        <p:spPr bwMode="auto">
          <a:xfrm>
            <a:off x="5006975" y="979488"/>
            <a:ext cx="4137025"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noFill/>
          <a:effectLst>
            <a:outerShdw dist="28398" dir="3806097" algn="ctr" rotWithShape="0">
              <a:srgbClr val="000066"/>
            </a:outerShdw>
          </a:effectLst>
        </p:spPr>
        <p:txBody>
          <a:bodyPr/>
          <a:lstStyle/>
          <a:p>
            <a:pPr eaLnBrk="1" hangingPunct="1"/>
            <a:r>
              <a:rPr lang="en-US" altLang="en-US" dirty="0" smtClean="0">
                <a:latin typeface="Times New Roman" panose="02020603050405020304" pitchFamily="18" charset="0"/>
                <a:cs typeface="Times New Roman" panose="02020603050405020304" pitchFamily="18" charset="0"/>
              </a:rPr>
              <a:t>Light Interacts As A Wave</a:t>
            </a:r>
          </a:p>
        </p:txBody>
      </p:sp>
      <p:sp>
        <p:nvSpPr>
          <p:cNvPr id="17412" name="Text Box 4"/>
          <p:cNvSpPr txBox="1">
            <a:spLocks noChangeArrowheads="1"/>
          </p:cNvSpPr>
          <p:nvPr/>
        </p:nvSpPr>
        <p:spPr bwMode="auto">
          <a:xfrm>
            <a:off x="212725" y="963613"/>
            <a:ext cx="4587875" cy="22272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Light shows interference (addition of waves)        and diffraction      (bending around corners) like water waves.</a:t>
            </a:r>
          </a:p>
        </p:txBody>
      </p:sp>
      <p:pic>
        <p:nvPicPr>
          <p:cNvPr id="50181" name="Picture 5" descr="slit_inter"/>
          <p:cNvPicPr>
            <a:picLocks noChangeAspect="1" noChangeArrowheads="1"/>
          </p:cNvPicPr>
          <p:nvPr/>
        </p:nvPicPr>
        <p:blipFill>
          <a:blip r:embed="rId3">
            <a:extLst>
              <a:ext uri="{28A0092B-C50C-407E-A947-70E740481C1C}">
                <a14:useLocalDpi xmlns:a14="http://schemas.microsoft.com/office/drawing/2010/main" val="0"/>
              </a:ext>
            </a:extLst>
          </a:blip>
          <a:srcRect b="18842"/>
          <a:stretch>
            <a:fillRect/>
          </a:stretch>
        </p:blipFill>
        <p:spPr bwMode="auto">
          <a:xfrm>
            <a:off x="5005388" y="979488"/>
            <a:ext cx="4138612"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Freeform 13"/>
          <p:cNvSpPr>
            <a:spLocks/>
          </p:cNvSpPr>
          <p:nvPr/>
        </p:nvSpPr>
        <p:spPr bwMode="auto">
          <a:xfrm>
            <a:off x="3049588" y="3871913"/>
            <a:ext cx="1385887" cy="263525"/>
          </a:xfrm>
          <a:custGeom>
            <a:avLst/>
            <a:gdLst>
              <a:gd name="T0" fmla="*/ 0 w 873"/>
              <a:gd name="T1" fmla="*/ 418345938 h 166"/>
              <a:gd name="T2" fmla="*/ 365421731 w 873"/>
              <a:gd name="T3" fmla="*/ 2520950 h 166"/>
              <a:gd name="T4" fmla="*/ 733364410 w 873"/>
              <a:gd name="T5" fmla="*/ 415826575 h 166"/>
              <a:gd name="T6" fmla="*/ 1098787729 w 873"/>
              <a:gd name="T7" fmla="*/ 5040313 h 166"/>
              <a:gd name="T8" fmla="*/ 1464209459 w 873"/>
              <a:gd name="T9" fmla="*/ 415826575 h 166"/>
              <a:gd name="T10" fmla="*/ 1832152139 w 873"/>
              <a:gd name="T11" fmla="*/ 0 h 166"/>
              <a:gd name="T12" fmla="*/ 2147483647 w 873"/>
              <a:gd name="T13" fmla="*/ 418345938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3" h="166">
                <a:moveTo>
                  <a:pt x="0" y="166"/>
                </a:moveTo>
                <a:cubicBezTo>
                  <a:pt x="46" y="166"/>
                  <a:pt x="97" y="1"/>
                  <a:pt x="145" y="1"/>
                </a:cubicBezTo>
                <a:cubicBezTo>
                  <a:pt x="194" y="1"/>
                  <a:pt x="242" y="165"/>
                  <a:pt x="291" y="165"/>
                </a:cubicBezTo>
                <a:cubicBezTo>
                  <a:pt x="339" y="165"/>
                  <a:pt x="388" y="2"/>
                  <a:pt x="436" y="2"/>
                </a:cubicBezTo>
                <a:cubicBezTo>
                  <a:pt x="484" y="2"/>
                  <a:pt x="533" y="165"/>
                  <a:pt x="581" y="165"/>
                </a:cubicBezTo>
                <a:cubicBezTo>
                  <a:pt x="630" y="164"/>
                  <a:pt x="678" y="0"/>
                  <a:pt x="727" y="0"/>
                </a:cubicBezTo>
                <a:cubicBezTo>
                  <a:pt x="775" y="1"/>
                  <a:pt x="824" y="162"/>
                  <a:pt x="873" y="166"/>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2" name="Freeform 14"/>
          <p:cNvSpPr>
            <a:spLocks/>
          </p:cNvSpPr>
          <p:nvPr/>
        </p:nvSpPr>
        <p:spPr bwMode="auto">
          <a:xfrm>
            <a:off x="717550" y="3343275"/>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3" name="Freeform 15"/>
          <p:cNvSpPr>
            <a:spLocks/>
          </p:cNvSpPr>
          <p:nvPr/>
        </p:nvSpPr>
        <p:spPr bwMode="auto">
          <a:xfrm>
            <a:off x="717550" y="381635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4" name="Freeform 16"/>
          <p:cNvSpPr>
            <a:spLocks/>
          </p:cNvSpPr>
          <p:nvPr/>
        </p:nvSpPr>
        <p:spPr bwMode="auto">
          <a:xfrm>
            <a:off x="717550" y="4425950"/>
            <a:ext cx="1384300" cy="530225"/>
          </a:xfrm>
          <a:custGeom>
            <a:avLst/>
            <a:gdLst>
              <a:gd name="T0" fmla="*/ 0 w 872"/>
              <a:gd name="T1" fmla="*/ 20404080 h 166"/>
              <a:gd name="T2" fmla="*/ 365423450 w 872"/>
              <a:gd name="T3" fmla="*/ 1693605727 h 166"/>
              <a:gd name="T4" fmla="*/ 730845313 w 872"/>
              <a:gd name="T5" fmla="*/ 10202040 h 166"/>
              <a:gd name="T6" fmla="*/ 1098788125 w 872"/>
              <a:gd name="T7" fmla="*/ 1683403687 h 166"/>
              <a:gd name="T8" fmla="*/ 1464211575 w 872"/>
              <a:gd name="T9" fmla="*/ 20404080 h 166"/>
              <a:gd name="T10" fmla="*/ 1829633438 w 872"/>
              <a:gd name="T11" fmla="*/ 1683403687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5" name="Freeform 17"/>
          <p:cNvSpPr>
            <a:spLocks/>
          </p:cNvSpPr>
          <p:nvPr/>
        </p:nvSpPr>
        <p:spPr bwMode="auto">
          <a:xfrm>
            <a:off x="3051175" y="3390900"/>
            <a:ext cx="1384300" cy="263525"/>
          </a:xfrm>
          <a:custGeom>
            <a:avLst/>
            <a:gdLst>
              <a:gd name="T0" fmla="*/ 0 w 872"/>
              <a:gd name="T1" fmla="*/ 5040313 h 166"/>
              <a:gd name="T2" fmla="*/ 365423450 w 872"/>
              <a:gd name="T3" fmla="*/ 418345938 h 166"/>
              <a:gd name="T4" fmla="*/ 730845313 w 872"/>
              <a:gd name="T5" fmla="*/ 2520950 h 166"/>
              <a:gd name="T6" fmla="*/ 1098788125 w 872"/>
              <a:gd name="T7" fmla="*/ 415826575 h 166"/>
              <a:gd name="T8" fmla="*/ 1464211575 w 872"/>
              <a:gd name="T9" fmla="*/ 5040313 h 166"/>
              <a:gd name="T10" fmla="*/ 1829633438 w 872"/>
              <a:gd name="T11" fmla="*/ 415826575 h 166"/>
              <a:gd name="T12" fmla="*/ 2147483647 w 872"/>
              <a:gd name="T13" fmla="*/ 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166">
                <a:moveTo>
                  <a:pt x="0" y="2"/>
                </a:moveTo>
                <a:cubicBezTo>
                  <a:pt x="31" y="3"/>
                  <a:pt x="96" y="166"/>
                  <a:pt x="145" y="166"/>
                </a:cubicBezTo>
                <a:cubicBezTo>
                  <a:pt x="193" y="166"/>
                  <a:pt x="242" y="1"/>
                  <a:pt x="290" y="1"/>
                </a:cubicBezTo>
                <a:cubicBezTo>
                  <a:pt x="339" y="1"/>
                  <a:pt x="387" y="165"/>
                  <a:pt x="436" y="165"/>
                </a:cubicBezTo>
                <a:cubicBezTo>
                  <a:pt x="484" y="165"/>
                  <a:pt x="533" y="2"/>
                  <a:pt x="581" y="2"/>
                </a:cubicBezTo>
                <a:cubicBezTo>
                  <a:pt x="629" y="2"/>
                  <a:pt x="678" y="165"/>
                  <a:pt x="726" y="165"/>
                </a:cubicBezTo>
                <a:cubicBezTo>
                  <a:pt x="775" y="164"/>
                  <a:pt x="824" y="1"/>
                  <a:pt x="872" y="0"/>
                </a:cubicBezTo>
              </a:path>
            </a:pathLst>
          </a:custGeom>
          <a:noFill/>
          <a:ln w="31750">
            <a:solidFill>
              <a:schemeClr val="bg2"/>
            </a:solidFill>
            <a:round/>
            <a:headEnd/>
            <a:tailEnd type="none" w="lg" len="lg"/>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Lst>
        </p:spPr>
        <p:txBody>
          <a:bodyPr/>
          <a:lstStyle/>
          <a:p>
            <a:pPr algn="ctr"/>
            <a:endParaRPr lang="en-US" smtClean="0">
              <a:solidFill>
                <a:srgbClr val="FFFFFF"/>
              </a:solidFill>
            </a:endParaRPr>
          </a:p>
        </p:txBody>
      </p:sp>
      <p:sp>
        <p:nvSpPr>
          <p:cNvPr id="17426" name="Line 18"/>
          <p:cNvSpPr>
            <a:spLocks noChangeShapeType="1"/>
          </p:cNvSpPr>
          <p:nvPr/>
        </p:nvSpPr>
        <p:spPr bwMode="auto">
          <a:xfrm>
            <a:off x="715963"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27" name="Text Box 19"/>
          <p:cNvSpPr txBox="1">
            <a:spLocks noChangeArrowheads="1"/>
          </p:cNvSpPr>
          <p:nvPr/>
        </p:nvSpPr>
        <p:spPr bwMode="auto">
          <a:xfrm>
            <a:off x="209550" y="3657600"/>
            <a:ext cx="538163" cy="5191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8" name="Text Box 20"/>
          <p:cNvSpPr txBox="1">
            <a:spLocks noChangeArrowheads="1"/>
          </p:cNvSpPr>
          <p:nvPr/>
        </p:nvSpPr>
        <p:spPr bwMode="auto">
          <a:xfrm>
            <a:off x="2559050" y="368776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29" name="Text Box 21"/>
          <p:cNvSpPr txBox="1">
            <a:spLocks noChangeArrowheads="1"/>
          </p:cNvSpPr>
          <p:nvPr/>
        </p:nvSpPr>
        <p:spPr bwMode="auto">
          <a:xfrm>
            <a:off x="223838" y="4430713"/>
            <a:ext cx="538162"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0" name="Line 22"/>
          <p:cNvSpPr>
            <a:spLocks noChangeShapeType="1"/>
          </p:cNvSpPr>
          <p:nvPr/>
        </p:nvSpPr>
        <p:spPr bwMode="auto">
          <a:xfrm>
            <a:off x="3011488" y="4267200"/>
            <a:ext cx="1463675" cy="15875"/>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17431" name="Text Box 23"/>
          <p:cNvSpPr txBox="1">
            <a:spLocks noChangeArrowheads="1"/>
          </p:cNvSpPr>
          <p:nvPr/>
        </p:nvSpPr>
        <p:spPr bwMode="auto">
          <a:xfrm>
            <a:off x="2559050" y="4430713"/>
            <a:ext cx="538163" cy="51911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800" smtClean="0">
                <a:solidFill>
                  <a:srgbClr val="FFFF00"/>
                </a:solidFill>
              </a:rPr>
              <a:t>=</a:t>
            </a:r>
          </a:p>
        </p:txBody>
      </p:sp>
      <p:sp>
        <p:nvSpPr>
          <p:cNvPr id="17432" name="Line 24"/>
          <p:cNvSpPr>
            <a:spLocks noChangeShapeType="1"/>
          </p:cNvSpPr>
          <p:nvPr/>
        </p:nvSpPr>
        <p:spPr bwMode="auto">
          <a:xfrm>
            <a:off x="3049588" y="4691063"/>
            <a:ext cx="1389062" cy="0"/>
          </a:xfrm>
          <a:prstGeom prst="line">
            <a:avLst/>
          </a:prstGeom>
          <a:noFill/>
          <a:ln w="31750">
            <a:solidFill>
              <a:schemeClr val="bg2"/>
            </a:solidFill>
            <a:round/>
            <a:headEnd/>
            <a:tailEnd/>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a:lstStyle/>
          <a:p>
            <a:pPr algn="ctr"/>
            <a:endParaRPr lang="en-US" smtClean="0">
              <a:solidFill>
                <a:srgbClr val="FFFFFF"/>
              </a:solidFill>
            </a:endParaRPr>
          </a:p>
        </p:txBody>
      </p:sp>
      <p:sp>
        <p:nvSpPr>
          <p:cNvPr id="50207" name="Text Box 31"/>
          <p:cNvSpPr txBox="1">
            <a:spLocks noChangeArrowheads="1"/>
          </p:cNvSpPr>
          <p:nvPr/>
        </p:nvSpPr>
        <p:spPr bwMode="auto">
          <a:xfrm>
            <a:off x="1569244" y="6037263"/>
            <a:ext cx="6005513" cy="579437"/>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dirty="0" smtClean="0">
                <a:solidFill>
                  <a:srgbClr val="FFFF00"/>
                </a:solidFill>
              </a:rPr>
              <a:t>But that’s not ALL light is …</a:t>
            </a:r>
          </a:p>
        </p:txBody>
      </p:sp>
      <p:sp>
        <p:nvSpPr>
          <p:cNvPr id="50209" name="Text Box 33"/>
          <p:cNvSpPr txBox="1">
            <a:spLocks noChangeArrowheads="1"/>
          </p:cNvSpPr>
          <p:nvPr/>
        </p:nvSpPr>
        <p:spPr bwMode="auto">
          <a:xfrm>
            <a:off x="192088" y="5484813"/>
            <a:ext cx="6346825" cy="457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eaLnBrk="0" hangingPunct="0">
              <a:spcBef>
                <a:spcPct val="20000"/>
              </a:spcBef>
              <a:buFont typeface="Wingdings" pitchFamily="2" charset="2"/>
              <a:buChar char="¶"/>
              <a:defRPr sz="3200">
                <a:solidFill>
                  <a:schemeClr val="bg2"/>
                </a:solidFill>
                <a:latin typeface="Comic Sans MS" pitchFamily="66" charset="0"/>
              </a:defRPr>
            </a:lvl1pPr>
            <a:lvl2pPr marL="742950" indent="-285750" algn="l" eaLnBrk="0" hangingPunct="0">
              <a:spcBef>
                <a:spcPct val="20000"/>
              </a:spcBef>
              <a:buFont typeface="Webdings" pitchFamily="18" charset="2"/>
              <a:buChar char="þ"/>
              <a:defRPr sz="2800">
                <a:solidFill>
                  <a:schemeClr val="bg2"/>
                </a:solidFill>
                <a:latin typeface="Comic Sans MS" pitchFamily="66" charset="0"/>
              </a:defRPr>
            </a:lvl2pPr>
            <a:lvl3pPr marL="1143000" indent="-228600" algn="l" eaLnBrk="0" hangingPunct="0">
              <a:spcBef>
                <a:spcPct val="20000"/>
              </a:spcBef>
              <a:buFont typeface="Wingdings 2" pitchFamily="18" charset="2"/>
              <a:buChar char=""/>
              <a:defRPr sz="2400">
                <a:solidFill>
                  <a:schemeClr val="bg2"/>
                </a:solidFill>
                <a:latin typeface="Comic Sans MS" pitchFamily="66" charset="0"/>
              </a:defRPr>
            </a:lvl3pPr>
            <a:lvl4pPr marL="1600200" indent="-228600" algn="l" eaLnBrk="0" hangingPunct="0">
              <a:spcBef>
                <a:spcPct val="20000"/>
              </a:spcBef>
              <a:buFont typeface="Webdings" pitchFamily="18" charset="2"/>
              <a:buChar char="õ"/>
              <a:defRPr sz="2000">
                <a:solidFill>
                  <a:schemeClr val="bg2"/>
                </a:solidFill>
                <a:latin typeface="Comic Sans MS" pitchFamily="66" charset="0"/>
              </a:defRPr>
            </a:lvl4pPr>
            <a:lvl5pPr marL="2057400" indent="-228600" algn="l" eaLnBrk="0" hangingPunct="0">
              <a:spcBef>
                <a:spcPct val="20000"/>
              </a:spcBef>
              <a:buFont typeface="Webdings" pitchFamily="18" charset="2"/>
              <a:buChar char="ö"/>
              <a:defRPr sz="2000">
                <a:solidFill>
                  <a:schemeClr val="bg2"/>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chemeClr val="bg2"/>
                </a:solidFill>
                <a:latin typeface="Comic Sans MS" pitchFamily="66" charset="0"/>
              </a:defRPr>
            </a:lvl9pPr>
          </a:lstStyle>
          <a:p>
            <a:pPr algn="ctr" eaLnBrk="1" hangingPunct="1">
              <a:spcBef>
                <a:spcPct val="50000"/>
              </a:spcBef>
              <a:buFontTx/>
              <a:buNone/>
            </a:pPr>
            <a:r>
              <a:rPr lang="en-US" altLang="en-US" sz="2400" smtClean="0">
                <a:solidFill>
                  <a:srgbClr val="FFFF00"/>
                </a:solidFill>
              </a:rPr>
              <a:t>Stripes between almost touching fingers!</a:t>
            </a:r>
          </a:p>
        </p:txBody>
      </p:sp>
      <p:pic>
        <p:nvPicPr>
          <p:cNvPr id="34" name="Picture 2" descr="https://i.ytimg.com/vi/J2YB9OZzxPw/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858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25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0207"/>
                                        </p:tgtEl>
                                        <p:attrNameLst>
                                          <p:attrName>style.visibility</p:attrName>
                                        </p:attrNameLst>
                                      </p:cBhvr>
                                      <p:to>
                                        <p:strVal val="visible"/>
                                      </p:to>
                                    </p:set>
                                    <p:anim calcmode="lin" valueType="num">
                                      <p:cBhvr additive="base">
                                        <p:cTn id="11" dur="500" fill="hold"/>
                                        <p:tgtEl>
                                          <p:spTgt spid="50207"/>
                                        </p:tgtEl>
                                        <p:attrNameLst>
                                          <p:attrName>ppt_x</p:attrName>
                                        </p:attrNameLst>
                                      </p:cBhvr>
                                      <p:tavLst>
                                        <p:tav tm="0">
                                          <p:val>
                                            <p:strVal val="1+#ppt_w/2"/>
                                          </p:val>
                                        </p:tav>
                                        <p:tav tm="100000">
                                          <p:val>
                                            <p:strVal val="#ppt_x"/>
                                          </p:val>
                                        </p:tav>
                                      </p:tavLst>
                                    </p:anim>
                                    <p:anim calcmode="lin" valueType="num">
                                      <p:cBhvr additive="base">
                                        <p:cTn id="12" dur="500" fill="hold"/>
                                        <p:tgtEl>
                                          <p:spTgt spid="50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7" grpId="0"/>
    </p:bldLst>
  </p:timing>
</p:sld>
</file>

<file path=ppt/theme/theme1.xml><?xml version="1.0" encoding="utf-8"?>
<a:theme xmlns:a="http://schemas.openxmlformats.org/drawingml/2006/main" name="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FFFF00"/>
      </a:dk1>
      <a:lt1>
        <a:srgbClr val="FFFFFF"/>
      </a:lt1>
      <a:dk2>
        <a:srgbClr val="000000"/>
      </a:dk2>
      <a:lt2>
        <a:srgbClr val="FFFFFF"/>
      </a:lt2>
      <a:accent1>
        <a:srgbClr val="FFFF00"/>
      </a:accent1>
      <a:accent2>
        <a:srgbClr val="FF0000"/>
      </a:accent2>
      <a:accent3>
        <a:srgbClr val="AAAAAA"/>
      </a:accent3>
      <a:accent4>
        <a:srgbClr val="DADADA"/>
      </a:accent4>
      <a:accent5>
        <a:srgbClr val="FFFFAA"/>
      </a:accent5>
      <a:accent6>
        <a:srgbClr val="E700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1550</Words>
  <Application>Microsoft Office PowerPoint</Application>
  <PresentationFormat>On-screen Show (4:3)</PresentationFormat>
  <Paragraphs>218</Paragraphs>
  <Slides>31</Slides>
  <Notes>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31</vt:i4>
      </vt:variant>
    </vt:vector>
  </HeadingPairs>
  <TitlesOfParts>
    <vt:vector size="50" baseType="lpstr">
      <vt:lpstr>Arial</vt:lpstr>
      <vt:lpstr>Times New Roman</vt:lpstr>
      <vt:lpstr>Symbol</vt:lpstr>
      <vt:lpstr>Webdings</vt:lpstr>
      <vt:lpstr>Wingdings 2</vt:lpstr>
      <vt:lpstr>Monotype Corsiva</vt:lpstr>
      <vt:lpstr>Wingdings</vt:lpstr>
      <vt:lpstr>Kelt</vt:lpstr>
      <vt:lpstr>Goudy Old Style</vt:lpstr>
      <vt:lpstr>Calibri</vt:lpstr>
      <vt:lpstr>Papyrus</vt:lpstr>
      <vt:lpstr>Comic Sans MS</vt:lpstr>
      <vt:lpstr>Default Design</vt:lpstr>
      <vt:lpstr>1_Default Design</vt:lpstr>
      <vt:lpstr>2_Default Design</vt:lpstr>
      <vt:lpstr>3_Default Design</vt:lpstr>
      <vt:lpstr>4_Default Design</vt:lpstr>
      <vt:lpstr>5_Default Design</vt:lpstr>
      <vt:lpstr>6_Default Design</vt:lpstr>
      <vt:lpstr>Forces and Interactions</vt:lpstr>
      <vt:lpstr>The Incarnation</vt:lpstr>
      <vt:lpstr>Inspirited Bodies</vt:lpstr>
      <vt:lpstr>Bodies Interacting: Forces</vt:lpstr>
      <vt:lpstr>Gravity</vt:lpstr>
      <vt:lpstr>Gravity: Fun with Your Mind!</vt:lpstr>
      <vt:lpstr>The Quantum Mechanical Universe</vt:lpstr>
      <vt:lpstr>Light Interacts As A Wave</vt:lpstr>
      <vt:lpstr>Light Interacts As A Wave</vt:lpstr>
      <vt:lpstr>Particles and Waves</vt:lpstr>
      <vt:lpstr>Light Acts As              A Particle</vt:lpstr>
      <vt:lpstr>Wave-Particle Duality</vt:lpstr>
      <vt:lpstr>Wave-Particle Duality</vt:lpstr>
      <vt:lpstr>Wave-Particle Duality</vt:lpstr>
      <vt:lpstr>The Structure of Matter</vt:lpstr>
      <vt:lpstr>The Structure of Matter</vt:lpstr>
      <vt:lpstr>Wave-Particle Duality</vt:lpstr>
      <vt:lpstr>Sin-Grace Duality</vt:lpstr>
      <vt:lpstr>Wave-Particle Duality</vt:lpstr>
      <vt:lpstr>The Structure Of Matter</vt:lpstr>
      <vt:lpstr>Quarks: Fundamental Constituents of Matter</vt:lpstr>
      <vt:lpstr>Beatrice Bruteau: God’s Ecstasy</vt:lpstr>
      <vt:lpstr>God: The Ground of All Being</vt:lpstr>
      <vt:lpstr>God’s Ecstasy</vt:lpstr>
      <vt:lpstr>Hymn to Matter</vt:lpstr>
      <vt:lpstr>Hymn to Matter</vt:lpstr>
      <vt:lpstr>Trinity</vt:lpstr>
      <vt:lpstr>Perichoresis: Divine Dance</vt:lpstr>
      <vt:lpstr>So what have we learned?</vt:lpstr>
      <vt:lpstr>My Dancing Day</vt:lpstr>
      <vt:lpstr>Dance with the Universe</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dc:title>
  <dc:creator>Aileen A. O'Donoghue</dc:creator>
  <cp:lastModifiedBy>AOD</cp:lastModifiedBy>
  <cp:revision>93</cp:revision>
  <dcterms:created xsi:type="dcterms:W3CDTF">2002-04-28T20:54:50Z</dcterms:created>
  <dcterms:modified xsi:type="dcterms:W3CDTF">2018-07-21T14:07:38Z</dcterms:modified>
</cp:coreProperties>
</file>