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6" r:id="rId2"/>
    <p:sldId id="442" r:id="rId3"/>
    <p:sldId id="443" r:id="rId4"/>
    <p:sldId id="444" r:id="rId5"/>
    <p:sldId id="445" r:id="rId6"/>
    <p:sldId id="446" r:id="rId7"/>
    <p:sldId id="44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CC00FF"/>
    <a:srgbClr val="FFFF00"/>
    <a:srgbClr val="FFFFCC"/>
    <a:srgbClr val="6600CC"/>
    <a:srgbClr val="008000"/>
    <a:srgbClr val="66FF66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5" autoAdjust="0"/>
    <p:restoredTop sz="94256" autoAdjust="0"/>
  </p:normalViewPr>
  <p:slideViewPr>
    <p:cSldViewPr snapToGrid="0">
      <p:cViewPr varScale="1">
        <p:scale>
          <a:sx n="109" d="100"/>
          <a:sy n="109" d="100"/>
        </p:scale>
        <p:origin x="1320" y="10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8548C3-A669-4484-81BD-7118B83DC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28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48D7A8-ED1C-4BAF-812D-D165921A90AD}" type="datetimeFigureOut">
              <a:rPr lang="en-US" altLang="en-US"/>
              <a:pPr>
                <a:defRPr/>
              </a:pPr>
              <a:t>10/31/2025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EB9D61-62AF-4C04-9275-AFCCDFDD9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11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37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37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3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841375"/>
            <a:ext cx="4265612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1375"/>
            <a:ext cx="4265613" cy="569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6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17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188" y="841375"/>
            <a:ext cx="8683625" cy="569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¶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þ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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^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c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ian.com/2022/03/15/the-us-tried-permanent-daylight-saving-time-in-the-70s-people-hated-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do we change the clocks?</a:t>
            </a:r>
          </a:p>
        </p:txBody>
      </p:sp>
      <p:sp>
        <p:nvSpPr>
          <p:cNvPr id="4" name="Rectangle 3"/>
          <p:cNvSpPr/>
          <p:nvPr/>
        </p:nvSpPr>
        <p:spPr>
          <a:xfrm>
            <a:off x="937021" y="3269275"/>
            <a:ext cx="7269959" cy="2374099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Standard Time Begins on November 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2, 2025</a:t>
            </a:r>
            <a:endParaRPr lang="en-US" sz="5400" b="1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021" y="5591175"/>
            <a:ext cx="7269959" cy="1266825"/>
          </a:xfrm>
          <a:prstGeom prst="rect">
            <a:avLst/>
          </a:prstGeom>
          <a:noFill/>
        </p:spPr>
        <p:txBody>
          <a:bodyPr>
            <a:prstTxWarp prst="textSlant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otlight MT Light" pitchFamily="18" charset="0"/>
              </a:rPr>
              <a:t>“Fall  Back’’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Currently on Daylight Saving Time (EDT)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 “sprang ahead” on March 9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We’ll change back to EDT on March 8, 2026</a:t>
            </a:r>
          </a:p>
          <a:p>
            <a:r>
              <a:rPr lang="en-US" dirty="0" smtClean="0"/>
              <a:t> Changing to Standard Time (EST)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71" y="2497665"/>
            <a:ext cx="5450296" cy="400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Humans prefer to rise around sunrise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Stay in standard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Summer sunrise at 4:13 am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68416" y="2836986"/>
            <a:ext cx="6126480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FF33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2708" y="2611315"/>
            <a:ext cx="203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dist="38100" dir="2700000" algn="ctr" rotWithShape="0">
                    <a:srgbClr val="FF0000"/>
                  </a:outerShdw>
                </a:effectLst>
                <a:latin typeface="+mn-lt"/>
              </a:rPr>
              <a:t>Summer                  EST Sunrise at 4:13 am.</a:t>
            </a:r>
            <a:endParaRPr lang="en-US" sz="2000" dirty="0">
              <a:solidFill>
                <a:srgbClr val="FFFF00"/>
              </a:solidFill>
              <a:effectLst>
                <a:outerShdw dist="38100" dir="2700000" algn="ctr" rotWithShape="0">
                  <a:srgbClr val="FF0000"/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031" y="3335214"/>
            <a:ext cx="3604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3300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latin typeface="+mn-lt"/>
              </a:rPr>
              <a:t>Are you kidding me?  Sun is fully up before 5?  How can a person sleep!</a:t>
            </a:r>
            <a:endParaRPr lang="en-US" sz="2800" dirty="0">
              <a:solidFill>
                <a:srgbClr val="FF3300"/>
              </a:solidFill>
              <a:effectLst>
                <a:outerShdw dist="38100" dir="2700000" algn="ctr" rotWithShape="0">
                  <a:srgbClr val="FFFF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70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71" y="2423163"/>
            <a:ext cx="5450296" cy="3999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Humans prefer to rise around sunrise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Stay in daylight time (</a:t>
            </a:r>
            <a:r>
              <a:rPr lang="en-US" dirty="0" smtClean="0">
                <a:hlinkClick r:id="rId3"/>
              </a:rPr>
              <a:t>as in 1974!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Winter sunrise at 8:36 am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68416" y="3604115"/>
            <a:ext cx="6126480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0000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2708" y="3235569"/>
            <a:ext cx="2031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dist="38100" dir="2700000" algn="ctr" rotWithShape="0">
                    <a:srgbClr val="0000FF"/>
                  </a:outerShdw>
                </a:effectLst>
                <a:latin typeface="+mn-lt"/>
              </a:rPr>
              <a:t>Winter                 EDT Sunrise at 8:36 am.</a:t>
            </a:r>
            <a:endParaRPr lang="en-US" sz="2000" dirty="0">
              <a:solidFill>
                <a:srgbClr val="FFFF00"/>
              </a:solidFill>
              <a:effectLst>
                <a:outerShdw dist="38100" dir="2700000" algn="ctr" rotWithShape="0">
                  <a:srgbClr val="0000FF"/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730" y="3654668"/>
            <a:ext cx="3912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latin typeface="+mn-lt"/>
              </a:rPr>
              <a:t>Are you kidding me?  It’s dark until 8:30?  You’d make us go to school in the dark?</a:t>
            </a:r>
            <a:endParaRPr lang="en-US" sz="2800" dirty="0">
              <a:solidFill>
                <a:srgbClr val="0000FF"/>
              </a:solidFill>
              <a:effectLst>
                <a:outerShdw dist="38100" dir="2700000" algn="ctr" rotWithShape="0">
                  <a:srgbClr val="FFFF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8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Humans prefer to rise around sunrise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Changing clocks is the best compromise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Summer sunrise 5:13 am, Winter sunrise 7:36 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871" y="2629665"/>
            <a:ext cx="5450296" cy="400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542736" y="3625363"/>
            <a:ext cx="5852160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0000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0585" y="3436326"/>
            <a:ext cx="175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dist="38100" dir="2700000" algn="ctr" rotWithShape="0">
                    <a:srgbClr val="0000FF"/>
                  </a:outerShdw>
                </a:effectLst>
                <a:latin typeface="+mn-lt"/>
              </a:rPr>
              <a:t>Winter                 EST Sunrise at 7:36 am.</a:t>
            </a:r>
            <a:endParaRPr lang="en-US" sz="2000" dirty="0">
              <a:solidFill>
                <a:srgbClr val="FFFF00"/>
              </a:solidFill>
              <a:effectLst>
                <a:outerShdw dist="38100" dir="2700000" algn="ctr" rotWithShape="0">
                  <a:srgbClr val="0000FF"/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730" y="3852495"/>
            <a:ext cx="3912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effectLst>
                  <a:outerShdw dist="38100" dir="2700000" algn="ctr" rotWithShape="0">
                    <a:srgbClr val="FFFF00"/>
                  </a:outerShdw>
                </a:effectLst>
                <a:latin typeface="+mn-lt"/>
              </a:rPr>
              <a:t>Are you kidding me?  We have to change the clocks?</a:t>
            </a:r>
            <a:endParaRPr lang="en-US" sz="2800" dirty="0">
              <a:solidFill>
                <a:srgbClr val="0000FF"/>
              </a:solidFill>
              <a:effectLst>
                <a:outerShdw dist="38100" dir="2700000" algn="ctr" rotWithShape="0">
                  <a:srgbClr val="FFFF00"/>
                </a:outerShdw>
              </a:effectLst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19776" y="3160836"/>
            <a:ext cx="6675120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  <a:effectLst>
            <a:outerShdw dist="25400" dir="2700000" algn="ctr" rotWithShape="0">
              <a:srgbClr val="FF33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634761"/>
            <a:ext cx="1776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effectLst>
                  <a:outerShdw dist="38100" dir="2700000" algn="ctr" rotWithShape="0">
                    <a:srgbClr val="FF0000"/>
                  </a:outerShdw>
                </a:effectLst>
                <a:latin typeface="+mn-lt"/>
              </a:rPr>
              <a:t>Summer                  EDT Sunrise at 5:13 am.</a:t>
            </a:r>
            <a:endParaRPr lang="en-US" sz="2000" dirty="0">
              <a:solidFill>
                <a:srgbClr val="FFFF00"/>
              </a:solidFill>
              <a:effectLst>
                <a:outerShdw dist="38100" dir="2700000" algn="ctr" rotWithShape="0">
                  <a:srgbClr val="FF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4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Earth’s tilt changes day length constantly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At 44.6° N (Canton) this means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Shortest day (~ 12/21) is 8h 49m long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Longest day (~6/21) 15h 37m long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Difference = 6h 48m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On the equator, all days are 12h long</a:t>
            </a:r>
          </a:p>
          <a:p>
            <a:pPr lvl="1"/>
            <a:r>
              <a:rPr lang="en-US" dirty="0" smtClean="0"/>
              <a:t> At 60 ° N, day length changes by 13 hours</a:t>
            </a:r>
          </a:p>
          <a:p>
            <a:pPr lvl="2"/>
            <a:r>
              <a:rPr lang="en-US" dirty="0" smtClean="0"/>
              <a:t> 18h 52m June, 5h 52m</a:t>
            </a:r>
          </a:p>
          <a:p>
            <a:pPr lvl="1"/>
            <a:r>
              <a:rPr lang="en-US" dirty="0" smtClean="0"/>
              <a:t> On the arctic circle (66.5° N) day length </a:t>
            </a:r>
          </a:p>
          <a:p>
            <a:pPr marL="457200" lvl="1" indent="0">
              <a:buNone/>
            </a:pPr>
            <a:r>
              <a:rPr lang="en-US" dirty="0" smtClean="0"/>
              <a:t>goes from 24 hours of dark to 24 hours of light</a:t>
            </a:r>
          </a:p>
        </p:txBody>
      </p:sp>
    </p:spTree>
    <p:extLst>
      <p:ext uri="{BB962C8B-B14F-4D97-AF65-F5344CB8AC3E}">
        <p14:creationId xmlns:p14="http://schemas.microsoft.com/office/powerpoint/2010/main" val="811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change the clocks??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We must cope with changing daylight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Standard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Clock noon is solar noon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Sunset &amp; sunrise symmetric about clock noon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Daylight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1 pm is solar noon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Sunrise &amp; sunset shifted an hour later</a:t>
            </a:r>
          </a:p>
          <a:p>
            <a:pPr lvl="3"/>
            <a:r>
              <a:rPr lang="en-US" dirty="0"/>
              <a:t> </a:t>
            </a:r>
            <a:r>
              <a:rPr lang="en-US" dirty="0" smtClean="0"/>
              <a:t>More light in the evening, dark in the morning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Daydark</a:t>
            </a:r>
            <a:r>
              <a:rPr lang="en-US" dirty="0" smtClean="0"/>
              <a:t> time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11 am is solar noon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Sunrise &amp; sunset shifted an hour earlier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52413" y="5912427"/>
            <a:ext cx="611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175">
                  <a:solidFill>
                    <a:srgbClr val="CC00FF"/>
                  </a:solidFill>
                </a:ln>
                <a:solidFill>
                  <a:srgbClr val="FFFF00"/>
                </a:solidFill>
                <a:effectLst>
                  <a:outerShdw dist="609600" dir="7680000" sx="67000" sy="67000" kx="1300200" algn="ctr" rotWithShape="0">
                    <a:srgbClr val="FF0000">
                      <a:alpha val="35000"/>
                    </a:srgbClr>
                  </a:outerShdw>
                </a:effectLst>
                <a:latin typeface="Curlz MT" panose="04040404050702020202" pitchFamily="82" charset="0"/>
              </a:rPr>
              <a:t>Yeah ... nobody does this, but it’s an option!!</a:t>
            </a:r>
            <a:endParaRPr lang="en-US" sz="2800" b="1" dirty="0">
              <a:ln w="3175">
                <a:solidFill>
                  <a:srgbClr val="CC00FF"/>
                </a:solidFill>
              </a:ln>
              <a:solidFill>
                <a:srgbClr val="FFFF00"/>
              </a:solidFill>
              <a:effectLst>
                <a:outerShdw dist="609600" dir="7680000" sx="67000" sy="67000" kx="1300200" algn="ctr" rotWithShape="0">
                  <a:srgbClr val="FF0000">
                    <a:alpha val="35000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021" y="249850"/>
            <a:ext cx="7269959" cy="2924174"/>
          </a:xfrm>
          <a:prstGeom prst="rect">
            <a:avLst/>
          </a:prstGeom>
          <a:noFill/>
        </p:spPr>
        <p:txBody>
          <a:bodyPr>
            <a:prstTxWarp prst="textDeflateInflateDeflat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otlight MT Light" pitchFamily="18" charset="0"/>
              </a:rPr>
              <a:t>The compromise of changing the clocks seems to work best.</a:t>
            </a:r>
            <a:endParaRPr lang="en-US" sz="5400" b="1" dirty="0">
              <a:ln w="18000">
                <a:noFill/>
                <a:prstDash val="solid"/>
                <a:miter lim="800000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16" y="3349869"/>
            <a:ext cx="4577968" cy="3364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054" y="4334608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We are here!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43501" y="4580793"/>
            <a:ext cx="1002322" cy="1037492"/>
          </a:xfrm>
          <a:custGeom>
            <a:avLst/>
            <a:gdLst>
              <a:gd name="connsiteX0" fmla="*/ 0 w 967153"/>
              <a:gd name="connsiteY0" fmla="*/ 0 h 931984"/>
              <a:gd name="connsiteX1" fmla="*/ 694592 w 967153"/>
              <a:gd name="connsiteY1" fmla="*/ 562707 h 931984"/>
              <a:gd name="connsiteX2" fmla="*/ 527538 w 967153"/>
              <a:gd name="connsiteY2" fmla="*/ 527538 h 931984"/>
              <a:gd name="connsiteX3" fmla="*/ 967153 w 967153"/>
              <a:gd name="connsiteY3" fmla="*/ 931984 h 93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53" h="931984">
                <a:moveTo>
                  <a:pt x="0" y="0"/>
                </a:moveTo>
                <a:cubicBezTo>
                  <a:pt x="303334" y="237392"/>
                  <a:pt x="606669" y="474784"/>
                  <a:pt x="694592" y="562707"/>
                </a:cubicBezTo>
                <a:cubicBezTo>
                  <a:pt x="782515" y="650630"/>
                  <a:pt x="482111" y="465992"/>
                  <a:pt x="527538" y="527538"/>
                </a:cubicBezTo>
                <a:cubicBezTo>
                  <a:pt x="572965" y="589084"/>
                  <a:pt x="770059" y="760534"/>
                  <a:pt x="967153" y="931984"/>
                </a:cubicBezTo>
              </a:path>
            </a:pathLst>
          </a:custGeom>
          <a:noFill/>
          <a:ln w="952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6943996">
            <a:off x="5347970" y="3943639"/>
            <a:ext cx="529723" cy="866951"/>
          </a:xfrm>
          <a:custGeom>
            <a:avLst/>
            <a:gdLst>
              <a:gd name="connsiteX0" fmla="*/ 0 w 967153"/>
              <a:gd name="connsiteY0" fmla="*/ 0 h 931984"/>
              <a:gd name="connsiteX1" fmla="*/ 694592 w 967153"/>
              <a:gd name="connsiteY1" fmla="*/ 562707 h 931984"/>
              <a:gd name="connsiteX2" fmla="*/ 527538 w 967153"/>
              <a:gd name="connsiteY2" fmla="*/ 527538 h 931984"/>
              <a:gd name="connsiteX3" fmla="*/ 967153 w 967153"/>
              <a:gd name="connsiteY3" fmla="*/ 931984 h 93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53" h="931984">
                <a:moveTo>
                  <a:pt x="0" y="0"/>
                </a:moveTo>
                <a:cubicBezTo>
                  <a:pt x="303334" y="237392"/>
                  <a:pt x="606669" y="474784"/>
                  <a:pt x="694592" y="562707"/>
                </a:cubicBezTo>
                <a:cubicBezTo>
                  <a:pt x="782515" y="650630"/>
                  <a:pt x="482111" y="465992"/>
                  <a:pt x="527538" y="527538"/>
                </a:cubicBezTo>
                <a:cubicBezTo>
                  <a:pt x="572965" y="589084"/>
                  <a:pt x="770059" y="760534"/>
                  <a:pt x="967153" y="931984"/>
                </a:cubicBezTo>
              </a:path>
            </a:pathLst>
          </a:custGeom>
          <a:noFill/>
          <a:ln w="952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69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6838</TotalTime>
  <Words>422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Comic Sans MS</vt:lpstr>
      <vt:lpstr>Curlz MT</vt:lpstr>
      <vt:lpstr>Footlight MT Light</vt:lpstr>
      <vt:lpstr>Webdings</vt:lpstr>
      <vt:lpstr>Wingdings</vt:lpstr>
      <vt:lpstr>Wingdings 2</vt:lpstr>
      <vt:lpstr>Default Design</vt:lpstr>
      <vt:lpstr>Why do we change the clocks?</vt:lpstr>
      <vt:lpstr>Why do we change the clocks??</vt:lpstr>
      <vt:lpstr>Why do we change the clocks??</vt:lpstr>
      <vt:lpstr>Why do we change the clocks??</vt:lpstr>
      <vt:lpstr>Why do we change the clocks??</vt:lpstr>
      <vt:lpstr>Why do we change the clocks??</vt:lpstr>
      <vt:lpstr>PowerPoint Presentation</vt:lpstr>
    </vt:vector>
  </TitlesOfParts>
  <Company>St. 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Phys. 102: Introduction to Astronomy</dc:title>
  <dc:creator>Aileen A. O'Donoghue</dc:creator>
  <cp:lastModifiedBy>Aileen O'Donoghue</cp:lastModifiedBy>
  <cp:revision>272</cp:revision>
  <dcterms:created xsi:type="dcterms:W3CDTF">2003-08-29T12:21:18Z</dcterms:created>
  <dcterms:modified xsi:type="dcterms:W3CDTF">2025-10-31T20:52:19Z</dcterms:modified>
</cp:coreProperties>
</file>