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0"/>
  </p:handoutMasterIdLst>
  <p:sldIdLst>
    <p:sldId id="384" r:id="rId3"/>
    <p:sldId id="363" r:id="rId4"/>
    <p:sldId id="324" r:id="rId5"/>
    <p:sldId id="367" r:id="rId6"/>
    <p:sldId id="370" r:id="rId7"/>
    <p:sldId id="369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1" r:id="rId17"/>
    <p:sldId id="382" r:id="rId18"/>
    <p:sldId id="383" r:id="rId1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  <a:srgbClr val="FF6600"/>
    <a:srgbClr val="008000"/>
    <a:srgbClr val="BC7329"/>
    <a:srgbClr val="C35F0A"/>
    <a:srgbClr val="0000FF"/>
    <a:srgbClr val="FFFFFF"/>
    <a:srgbClr val="C0C0C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42" autoAdjust="0"/>
    <p:restoredTop sz="85225" autoAdjust="0"/>
  </p:normalViewPr>
  <p:slideViewPr>
    <p:cSldViewPr snapToGrid="0">
      <p:cViewPr varScale="1">
        <p:scale>
          <a:sx n="109" d="100"/>
          <a:sy n="109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8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4988DE-B94F-48EB-AD07-F8642D5DC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786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82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23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37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37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35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0188" y="841375"/>
            <a:ext cx="4265612" cy="5695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41375"/>
            <a:ext cx="4265613" cy="2771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65550"/>
            <a:ext cx="4265613" cy="2771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50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02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53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841375"/>
            <a:ext cx="4265612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1375"/>
            <a:ext cx="4265613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80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4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79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00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50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64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841375"/>
            <a:ext cx="8683625" cy="5695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¶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þ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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^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841375"/>
            <a:ext cx="8683625" cy="5695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¶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þ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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^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ourmilab.ch/earthview/pacalc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hyperlink" Target="https://epod.usra.edu/blog/2011/03/full-moon-comparison-of-2010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ourmilab.ch/earthview/pacalc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hyperlink" Target="https://epod.usra.edu/blog/2011/03/full-moon-comparison-of-2010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ourmilab.ch/earthview/pacalc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hyperlink" Target="https://epod.usra.edu/blog/2011/03/full-moon-comparison-of-2010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ourmilab.ch/earthview/pacalc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hyperlink" Target="https://epod.usra.edu/blog/2011/03/full-moon-comparison-of-201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1.png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9310"/>
            <a:ext cx="7772400" cy="1470025"/>
          </a:xfrm>
        </p:spPr>
        <p:txBody>
          <a:bodyPr/>
          <a:lstStyle/>
          <a:p>
            <a:r>
              <a:rPr lang="en-US" dirty="0" smtClean="0"/>
              <a:t>Harvest Moon and Tides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Aileen A. O’Donoghue</a:t>
            </a:r>
          </a:p>
          <a:p>
            <a:r>
              <a:rPr lang="en-US" dirty="0" smtClean="0"/>
              <a:t>SLU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2"/>
          <p:cNvSpPr>
            <a:spLocks noChangeArrowheads="1"/>
          </p:cNvSpPr>
          <p:nvPr/>
        </p:nvSpPr>
        <p:spPr bwMode="auto">
          <a:xfrm rot="-900000">
            <a:off x="5584825" y="3444875"/>
            <a:ext cx="3427413" cy="2697163"/>
          </a:xfrm>
          <a:prstGeom prst="ellipse">
            <a:avLst/>
          </a:prstGeom>
          <a:solidFill>
            <a:srgbClr val="0F9277"/>
          </a:solidFill>
          <a:ln w="31750">
            <a:solidFill>
              <a:srgbClr val="0F9277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1443" name="Picture 44" descr="EarthDayTrans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27725" y="3422650"/>
            <a:ext cx="27416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Tides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469900"/>
            <a:ext cx="8294688" cy="3089275"/>
          </a:xfrm>
        </p:spPr>
        <p:txBody>
          <a:bodyPr/>
          <a:lstStyle/>
          <a:p>
            <a:pPr eaLnBrk="1" hangingPunct="1"/>
            <a:r>
              <a:rPr lang="en-US" altLang="en-US"/>
              <a:t> Tidal Bulges</a:t>
            </a:r>
          </a:p>
          <a:p>
            <a:pPr lvl="1" eaLnBrk="1" hangingPunct="1"/>
            <a:r>
              <a:rPr lang="en-US" altLang="en-US"/>
              <a:t> Earth rotates underneath</a:t>
            </a:r>
          </a:p>
          <a:p>
            <a:pPr lvl="2" eaLnBrk="1" hangingPunct="1"/>
            <a:r>
              <a:rPr lang="en-US" altLang="en-US"/>
              <a:t> Lag behind sunlunar point</a:t>
            </a:r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500063" y="4362450"/>
            <a:ext cx="914400" cy="914400"/>
            <a:chOff x="3424" y="2944"/>
            <a:chExt cx="288" cy="288"/>
          </a:xfrm>
        </p:grpSpPr>
        <p:pic>
          <p:nvPicPr>
            <p:cNvPr id="61468" name="Picture 7" descr="FullMoonTransp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9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9" name="Arc 8"/>
            <p:cNvSpPr>
              <a:spLocks/>
            </p:cNvSpPr>
            <p:nvPr/>
          </p:nvSpPr>
          <p:spPr bwMode="auto">
            <a:xfrm>
              <a:off x="3564" y="2946"/>
              <a:ext cx="147" cy="283"/>
            </a:xfrm>
            <a:custGeom>
              <a:avLst/>
              <a:gdLst>
                <a:gd name="T0" fmla="*/ 0 w 21902"/>
                <a:gd name="T1" fmla="*/ 0 h 43200"/>
                <a:gd name="T2" fmla="*/ 0 w 21902"/>
                <a:gd name="T3" fmla="*/ 0 h 43200"/>
                <a:gd name="T4" fmla="*/ 0 w 21902"/>
                <a:gd name="T5" fmla="*/ 0 h 43200"/>
                <a:gd name="T6" fmla="*/ 0 60000 65536"/>
                <a:gd name="T7" fmla="*/ 0 60000 65536"/>
                <a:gd name="T8" fmla="*/ 0 60000 65536"/>
                <a:gd name="T9" fmla="*/ 0 w 21902"/>
                <a:gd name="T10" fmla="*/ 0 h 43200"/>
                <a:gd name="T11" fmla="*/ 21902 w 2190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02" h="43200" fill="none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</a:path>
                <a:path w="21902" h="43200" stroke="0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  <a:lnTo>
                    <a:pt x="302" y="2160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5857875" y="121761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Tidal bulges</a:t>
            </a:r>
          </a:p>
        </p:txBody>
      </p:sp>
      <p:sp>
        <p:nvSpPr>
          <p:cNvPr id="234507" name="Line 11"/>
          <p:cNvSpPr>
            <a:spLocks noChangeShapeType="1"/>
          </p:cNvSpPr>
          <p:nvPr/>
        </p:nvSpPr>
        <p:spPr bwMode="auto">
          <a:xfrm flipH="1">
            <a:off x="5961063" y="1762125"/>
            <a:ext cx="592137" cy="247173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4508" name="Line 12"/>
          <p:cNvSpPr>
            <a:spLocks noChangeShapeType="1"/>
          </p:cNvSpPr>
          <p:nvPr/>
        </p:nvSpPr>
        <p:spPr bwMode="auto">
          <a:xfrm>
            <a:off x="7624763" y="1795463"/>
            <a:ext cx="512762" cy="1789112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81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50" name="Line 14"/>
          <p:cNvSpPr>
            <a:spLocks noChangeShapeType="1"/>
          </p:cNvSpPr>
          <p:nvPr/>
        </p:nvSpPr>
        <p:spPr bwMode="auto">
          <a:xfrm>
            <a:off x="968375" y="4819650"/>
            <a:ext cx="4962525" cy="0"/>
          </a:xfrm>
          <a:prstGeom prst="line">
            <a:avLst/>
          </a:prstGeom>
          <a:noFill/>
          <a:ln w="63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61451" name="Group 30"/>
          <p:cNvGrpSpPr>
            <a:grpSpLocks noChangeAspect="1"/>
          </p:cNvGrpSpPr>
          <p:nvPr/>
        </p:nvGrpSpPr>
        <p:grpSpPr bwMode="auto">
          <a:xfrm>
            <a:off x="6650038" y="2974975"/>
            <a:ext cx="238125" cy="547688"/>
            <a:chOff x="4167" y="1703"/>
            <a:chExt cx="224" cy="514"/>
          </a:xfrm>
        </p:grpSpPr>
        <p:sp>
          <p:nvSpPr>
            <p:cNvPr id="61462" name="Oval 17"/>
            <p:cNvSpPr>
              <a:spLocks noChangeAspect="1" noChangeArrowheads="1"/>
            </p:cNvSpPr>
            <p:nvPr/>
          </p:nvSpPr>
          <p:spPr bwMode="auto">
            <a:xfrm rot="-967108">
              <a:off x="4212" y="1703"/>
              <a:ext cx="67" cy="12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¶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 2" pitchFamily="18" charset="2"/>
                <a:buChar char="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^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463" name="Freeform 18"/>
            <p:cNvSpPr>
              <a:spLocks noChangeAspect="1"/>
            </p:cNvSpPr>
            <p:nvPr/>
          </p:nvSpPr>
          <p:spPr bwMode="auto">
            <a:xfrm rot="-967108">
              <a:off x="4304" y="1812"/>
              <a:ext cx="87" cy="121"/>
            </a:xfrm>
            <a:custGeom>
              <a:avLst/>
              <a:gdLst>
                <a:gd name="T0" fmla="*/ 0 w 278"/>
                <a:gd name="T1" fmla="*/ 0 h 416"/>
                <a:gd name="T2" fmla="*/ 0 w 278"/>
                <a:gd name="T3" fmla="*/ 0 h 416"/>
                <a:gd name="T4" fmla="*/ 0 w 278"/>
                <a:gd name="T5" fmla="*/ 0 h 416"/>
                <a:gd name="T6" fmla="*/ 0 60000 65536"/>
                <a:gd name="T7" fmla="*/ 0 60000 65536"/>
                <a:gd name="T8" fmla="*/ 0 60000 65536"/>
                <a:gd name="T9" fmla="*/ 0 w 278"/>
                <a:gd name="T10" fmla="*/ 0 h 416"/>
                <a:gd name="T11" fmla="*/ 278 w 278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" h="416">
                  <a:moveTo>
                    <a:pt x="0" y="0"/>
                  </a:moveTo>
                  <a:lnTo>
                    <a:pt x="278" y="192"/>
                  </a:lnTo>
                  <a:lnTo>
                    <a:pt x="54" y="416"/>
                  </a:ln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464" name="Freeform 19"/>
            <p:cNvSpPr>
              <a:spLocks noChangeAspect="1"/>
            </p:cNvSpPr>
            <p:nvPr/>
          </p:nvSpPr>
          <p:spPr bwMode="auto">
            <a:xfrm rot="20632892" flipH="1">
              <a:off x="4167" y="1851"/>
              <a:ext cx="87" cy="121"/>
            </a:xfrm>
            <a:custGeom>
              <a:avLst/>
              <a:gdLst>
                <a:gd name="T0" fmla="*/ 0 w 278"/>
                <a:gd name="T1" fmla="*/ 0 h 416"/>
                <a:gd name="T2" fmla="*/ 0 w 278"/>
                <a:gd name="T3" fmla="*/ 0 h 416"/>
                <a:gd name="T4" fmla="*/ 0 w 278"/>
                <a:gd name="T5" fmla="*/ 0 h 416"/>
                <a:gd name="T6" fmla="*/ 0 60000 65536"/>
                <a:gd name="T7" fmla="*/ 0 60000 65536"/>
                <a:gd name="T8" fmla="*/ 0 60000 65536"/>
                <a:gd name="T9" fmla="*/ 0 w 278"/>
                <a:gd name="T10" fmla="*/ 0 h 416"/>
                <a:gd name="T11" fmla="*/ 278 w 278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" h="416">
                  <a:moveTo>
                    <a:pt x="0" y="0"/>
                  </a:moveTo>
                  <a:lnTo>
                    <a:pt x="278" y="192"/>
                  </a:lnTo>
                  <a:lnTo>
                    <a:pt x="54" y="416"/>
                  </a:ln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465" name="Line 20"/>
            <p:cNvSpPr>
              <a:spLocks noChangeAspect="1" noChangeShapeType="1"/>
            </p:cNvSpPr>
            <p:nvPr/>
          </p:nvSpPr>
          <p:spPr bwMode="auto">
            <a:xfrm rot="20632892" flipH="1">
              <a:off x="4295" y="1978"/>
              <a:ext cx="26" cy="23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466" name="Line 21"/>
            <p:cNvSpPr>
              <a:spLocks noChangeAspect="1" noChangeShapeType="1"/>
            </p:cNvSpPr>
            <p:nvPr/>
          </p:nvSpPr>
          <p:spPr bwMode="auto">
            <a:xfrm rot="-967108">
              <a:off x="4351" y="1958"/>
              <a:ext cx="33" cy="242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467" name="Oval 16"/>
            <p:cNvSpPr>
              <a:spLocks noChangeAspect="1" noChangeArrowheads="1"/>
            </p:cNvSpPr>
            <p:nvPr/>
          </p:nvSpPr>
          <p:spPr bwMode="auto">
            <a:xfrm rot="-967108">
              <a:off x="4229" y="1810"/>
              <a:ext cx="113" cy="1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¶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 2" pitchFamily="18" charset="2"/>
                <a:buChar char="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^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1452" name="Group 32"/>
          <p:cNvGrpSpPr>
            <a:grpSpLocks noChangeAspect="1"/>
          </p:cNvGrpSpPr>
          <p:nvPr/>
        </p:nvGrpSpPr>
        <p:grpSpPr bwMode="auto">
          <a:xfrm rot="-5400000">
            <a:off x="5574506" y="5001419"/>
            <a:ext cx="238125" cy="547688"/>
            <a:chOff x="4167" y="1703"/>
            <a:chExt cx="224" cy="514"/>
          </a:xfrm>
        </p:grpSpPr>
        <p:sp>
          <p:nvSpPr>
            <p:cNvPr id="61456" name="Oval 33"/>
            <p:cNvSpPr>
              <a:spLocks noChangeAspect="1" noChangeArrowheads="1"/>
            </p:cNvSpPr>
            <p:nvPr/>
          </p:nvSpPr>
          <p:spPr bwMode="auto">
            <a:xfrm rot="-967108">
              <a:off x="4212" y="1703"/>
              <a:ext cx="67" cy="12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¶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 2" pitchFamily="18" charset="2"/>
                <a:buChar char="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^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457" name="Freeform 34"/>
            <p:cNvSpPr>
              <a:spLocks noChangeAspect="1"/>
            </p:cNvSpPr>
            <p:nvPr/>
          </p:nvSpPr>
          <p:spPr bwMode="auto">
            <a:xfrm rot="-967108">
              <a:off x="4304" y="1812"/>
              <a:ext cx="87" cy="121"/>
            </a:xfrm>
            <a:custGeom>
              <a:avLst/>
              <a:gdLst>
                <a:gd name="T0" fmla="*/ 0 w 278"/>
                <a:gd name="T1" fmla="*/ 0 h 416"/>
                <a:gd name="T2" fmla="*/ 0 w 278"/>
                <a:gd name="T3" fmla="*/ 0 h 416"/>
                <a:gd name="T4" fmla="*/ 0 w 278"/>
                <a:gd name="T5" fmla="*/ 0 h 416"/>
                <a:gd name="T6" fmla="*/ 0 60000 65536"/>
                <a:gd name="T7" fmla="*/ 0 60000 65536"/>
                <a:gd name="T8" fmla="*/ 0 60000 65536"/>
                <a:gd name="T9" fmla="*/ 0 w 278"/>
                <a:gd name="T10" fmla="*/ 0 h 416"/>
                <a:gd name="T11" fmla="*/ 278 w 278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" h="416">
                  <a:moveTo>
                    <a:pt x="0" y="0"/>
                  </a:moveTo>
                  <a:lnTo>
                    <a:pt x="278" y="192"/>
                  </a:lnTo>
                  <a:lnTo>
                    <a:pt x="54" y="416"/>
                  </a:ln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458" name="Freeform 35"/>
            <p:cNvSpPr>
              <a:spLocks noChangeAspect="1"/>
            </p:cNvSpPr>
            <p:nvPr/>
          </p:nvSpPr>
          <p:spPr bwMode="auto">
            <a:xfrm rot="20632892" flipH="1">
              <a:off x="4167" y="1851"/>
              <a:ext cx="87" cy="121"/>
            </a:xfrm>
            <a:custGeom>
              <a:avLst/>
              <a:gdLst>
                <a:gd name="T0" fmla="*/ 0 w 278"/>
                <a:gd name="T1" fmla="*/ 0 h 416"/>
                <a:gd name="T2" fmla="*/ 0 w 278"/>
                <a:gd name="T3" fmla="*/ 0 h 416"/>
                <a:gd name="T4" fmla="*/ 0 w 278"/>
                <a:gd name="T5" fmla="*/ 0 h 416"/>
                <a:gd name="T6" fmla="*/ 0 60000 65536"/>
                <a:gd name="T7" fmla="*/ 0 60000 65536"/>
                <a:gd name="T8" fmla="*/ 0 60000 65536"/>
                <a:gd name="T9" fmla="*/ 0 w 278"/>
                <a:gd name="T10" fmla="*/ 0 h 416"/>
                <a:gd name="T11" fmla="*/ 278 w 278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" h="416">
                  <a:moveTo>
                    <a:pt x="0" y="0"/>
                  </a:moveTo>
                  <a:lnTo>
                    <a:pt x="278" y="192"/>
                  </a:lnTo>
                  <a:lnTo>
                    <a:pt x="54" y="416"/>
                  </a:ln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459" name="Line 36"/>
            <p:cNvSpPr>
              <a:spLocks noChangeAspect="1" noChangeShapeType="1"/>
            </p:cNvSpPr>
            <p:nvPr/>
          </p:nvSpPr>
          <p:spPr bwMode="auto">
            <a:xfrm rot="20632892" flipH="1">
              <a:off x="4295" y="1978"/>
              <a:ext cx="26" cy="23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460" name="Line 37"/>
            <p:cNvSpPr>
              <a:spLocks noChangeAspect="1" noChangeShapeType="1"/>
            </p:cNvSpPr>
            <p:nvPr/>
          </p:nvSpPr>
          <p:spPr bwMode="auto">
            <a:xfrm rot="-967108">
              <a:off x="4351" y="1958"/>
              <a:ext cx="33" cy="242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461" name="Oval 38"/>
            <p:cNvSpPr>
              <a:spLocks noChangeAspect="1" noChangeArrowheads="1"/>
            </p:cNvSpPr>
            <p:nvPr/>
          </p:nvSpPr>
          <p:spPr bwMode="auto">
            <a:xfrm rot="-967108">
              <a:off x="4229" y="1810"/>
              <a:ext cx="113" cy="1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¶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 2" pitchFamily="18" charset="2"/>
                <a:buChar char="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^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61453" name="AutoShape 40"/>
          <p:cNvSpPr>
            <a:spLocks noChangeArrowheads="1"/>
          </p:cNvSpPr>
          <p:nvPr/>
        </p:nvSpPr>
        <p:spPr bwMode="auto">
          <a:xfrm>
            <a:off x="4300538" y="2135188"/>
            <a:ext cx="1693862" cy="895350"/>
          </a:xfrm>
          <a:prstGeom prst="wedgeRoundRectCallout">
            <a:avLst>
              <a:gd name="adj1" fmla="val 88611"/>
              <a:gd name="adj2" fmla="val 49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It’s low tide</a:t>
            </a:r>
          </a:p>
        </p:txBody>
      </p:sp>
      <p:sp>
        <p:nvSpPr>
          <p:cNvPr id="61454" name="AutoShape 41"/>
          <p:cNvSpPr>
            <a:spLocks noChangeArrowheads="1"/>
          </p:cNvSpPr>
          <p:nvPr/>
        </p:nvSpPr>
        <p:spPr bwMode="auto">
          <a:xfrm>
            <a:off x="3735388" y="5737225"/>
            <a:ext cx="1693862" cy="895350"/>
          </a:xfrm>
          <a:prstGeom prst="wedgeRoundRectCallout">
            <a:avLst>
              <a:gd name="adj1" fmla="val 49625"/>
              <a:gd name="adj2" fmla="val -88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It’s high tide</a:t>
            </a:r>
          </a:p>
        </p:txBody>
      </p:sp>
      <p:sp>
        <p:nvSpPr>
          <p:cNvPr id="234541" name="Text Box 45"/>
          <p:cNvSpPr txBox="1">
            <a:spLocks noChangeArrowheads="1"/>
          </p:cNvSpPr>
          <p:nvPr/>
        </p:nvSpPr>
        <p:spPr bwMode="auto">
          <a:xfrm>
            <a:off x="5907088" y="4611688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Sublunar point</a:t>
            </a:r>
          </a:p>
        </p:txBody>
      </p:sp>
    </p:spTree>
    <p:extLst>
      <p:ext uri="{BB962C8B-B14F-4D97-AF65-F5344CB8AC3E}">
        <p14:creationId xmlns:p14="http://schemas.microsoft.com/office/powerpoint/2010/main" val="9271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 rot="-900000">
            <a:off x="5584825" y="3336925"/>
            <a:ext cx="3427413" cy="2697163"/>
          </a:xfrm>
          <a:prstGeom prst="ellipse">
            <a:avLst/>
          </a:prstGeom>
          <a:solidFill>
            <a:srgbClr val="0F9277"/>
          </a:solidFill>
          <a:ln w="31750">
            <a:solidFill>
              <a:srgbClr val="0F9277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3491" name="Picture 36" descr="EarthDayTrans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314700"/>
            <a:ext cx="27416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Tides</a:t>
            </a:r>
          </a:p>
        </p:txBody>
      </p:sp>
      <p:sp>
        <p:nvSpPr>
          <p:cNvPr id="634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469900"/>
            <a:ext cx="8294688" cy="3284519"/>
          </a:xfrm>
        </p:spPr>
        <p:txBody>
          <a:bodyPr/>
          <a:lstStyle/>
          <a:p>
            <a:pPr eaLnBrk="1" hangingPunct="1"/>
            <a:r>
              <a:rPr lang="en-US" altLang="en-US" dirty="0"/>
              <a:t> Tidal Bulges</a:t>
            </a:r>
          </a:p>
          <a:p>
            <a:pPr lvl="1" eaLnBrk="1" hangingPunct="1"/>
            <a:r>
              <a:rPr lang="en-US" altLang="en-US" dirty="0"/>
              <a:t> Slow Earth’s rotation</a:t>
            </a:r>
          </a:p>
          <a:p>
            <a:pPr lvl="2" eaLnBrk="1" hangingPunct="1"/>
            <a:r>
              <a:rPr lang="en-US" altLang="en-US" dirty="0"/>
              <a:t> Day lengthening by 1.4 </a:t>
            </a:r>
            <a:r>
              <a:rPr lang="en-US" altLang="en-US" dirty="0" err="1"/>
              <a:t>ms</a:t>
            </a:r>
            <a:r>
              <a:rPr lang="en-US" altLang="en-US" dirty="0"/>
              <a:t> each century</a:t>
            </a:r>
          </a:p>
          <a:p>
            <a:pPr lvl="3" eaLnBrk="1" hangingPunct="1"/>
            <a:r>
              <a:rPr lang="en-US" altLang="en-US" dirty="0"/>
              <a:t> 4.5 billion years ago (moon formed), day 18 hours long</a:t>
            </a:r>
          </a:p>
          <a:p>
            <a:pPr lvl="1" eaLnBrk="1" hangingPunct="1"/>
            <a:r>
              <a:rPr lang="en-US" altLang="en-US" dirty="0"/>
              <a:t> Speed Moon in </a:t>
            </a:r>
            <a:r>
              <a:rPr lang="en-US" altLang="en-US" dirty="0" smtClean="0"/>
              <a:t>its orbit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 Moon is moving away at 3.82 cm/</a:t>
            </a:r>
            <a:r>
              <a:rPr lang="en-US" altLang="en-US" dirty="0" err="1"/>
              <a:t>yr</a:t>
            </a:r>
            <a:endParaRPr lang="en-US" altLang="en-US" dirty="0"/>
          </a:p>
          <a:p>
            <a:pPr lvl="3" eaLnBrk="1" hangingPunct="1"/>
            <a:r>
              <a:rPr lang="en-US" altLang="en-US" dirty="0"/>
              <a:t> 25% closer 3.2 billion years ago </a:t>
            </a:r>
          </a:p>
        </p:txBody>
      </p:sp>
      <p:grpSp>
        <p:nvGrpSpPr>
          <p:cNvPr id="63494" name="Group 5"/>
          <p:cNvGrpSpPr>
            <a:grpSpLocks/>
          </p:cNvGrpSpPr>
          <p:nvPr/>
        </p:nvGrpSpPr>
        <p:grpSpPr bwMode="auto">
          <a:xfrm>
            <a:off x="500063" y="4254500"/>
            <a:ext cx="914400" cy="914400"/>
            <a:chOff x="3424" y="2944"/>
            <a:chExt cx="288" cy="288"/>
          </a:xfrm>
        </p:grpSpPr>
        <p:pic>
          <p:nvPicPr>
            <p:cNvPr id="63500" name="Picture 6" descr="FullMoonTransp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9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1" name="Arc 7"/>
            <p:cNvSpPr>
              <a:spLocks/>
            </p:cNvSpPr>
            <p:nvPr/>
          </p:nvSpPr>
          <p:spPr bwMode="auto">
            <a:xfrm>
              <a:off x="3564" y="2946"/>
              <a:ext cx="147" cy="283"/>
            </a:xfrm>
            <a:custGeom>
              <a:avLst/>
              <a:gdLst>
                <a:gd name="T0" fmla="*/ 0 w 21902"/>
                <a:gd name="T1" fmla="*/ 0 h 43200"/>
                <a:gd name="T2" fmla="*/ 0 w 21902"/>
                <a:gd name="T3" fmla="*/ 0 h 43200"/>
                <a:gd name="T4" fmla="*/ 0 w 21902"/>
                <a:gd name="T5" fmla="*/ 0 h 43200"/>
                <a:gd name="T6" fmla="*/ 0 60000 65536"/>
                <a:gd name="T7" fmla="*/ 0 60000 65536"/>
                <a:gd name="T8" fmla="*/ 0 60000 65536"/>
                <a:gd name="T9" fmla="*/ 0 w 21902"/>
                <a:gd name="T10" fmla="*/ 0 h 43200"/>
                <a:gd name="T11" fmla="*/ 21902 w 2190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02" h="43200" fill="none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</a:path>
                <a:path w="21902" h="43200" stroke="0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  <a:lnTo>
                    <a:pt x="302" y="2160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63495" name="Line 12"/>
          <p:cNvSpPr>
            <a:spLocks noChangeShapeType="1"/>
          </p:cNvSpPr>
          <p:nvPr/>
        </p:nvSpPr>
        <p:spPr bwMode="auto">
          <a:xfrm>
            <a:off x="968375" y="4711700"/>
            <a:ext cx="6399213" cy="0"/>
          </a:xfrm>
          <a:prstGeom prst="line">
            <a:avLst/>
          </a:prstGeom>
          <a:noFill/>
          <a:ln w="63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50" name="Line 30"/>
          <p:cNvSpPr>
            <a:spLocks noChangeShapeType="1"/>
          </p:cNvSpPr>
          <p:nvPr/>
        </p:nvSpPr>
        <p:spPr bwMode="auto">
          <a:xfrm>
            <a:off x="3908425" y="5016500"/>
            <a:ext cx="1882775" cy="19843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arrow" w="med" len="med"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52" name="Line 32"/>
          <p:cNvSpPr>
            <a:spLocks noChangeShapeType="1"/>
          </p:cNvSpPr>
          <p:nvPr/>
        </p:nvSpPr>
        <p:spPr bwMode="auto">
          <a:xfrm>
            <a:off x="960438" y="4706938"/>
            <a:ext cx="1882775" cy="198437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arrow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53" name="Text Box 33"/>
          <p:cNvSpPr txBox="1">
            <a:spLocks noChangeArrowheads="1"/>
          </p:cNvSpPr>
          <p:nvPr/>
        </p:nvSpPr>
        <p:spPr bwMode="auto">
          <a:xfrm>
            <a:off x="565150" y="5038725"/>
            <a:ext cx="2489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Bulge attracts Moon</a:t>
            </a:r>
          </a:p>
        </p:txBody>
      </p:sp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3416300" y="5303838"/>
            <a:ext cx="24892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Moon attracts Bulge</a:t>
            </a:r>
          </a:p>
        </p:txBody>
      </p:sp>
    </p:spTree>
    <p:extLst>
      <p:ext uri="{BB962C8B-B14F-4D97-AF65-F5344CB8AC3E}">
        <p14:creationId xmlns:p14="http://schemas.microsoft.com/office/powerpoint/2010/main" val="15724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3" grpId="0"/>
      <p:bldP spid="235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55" name="Oval 23"/>
          <p:cNvSpPr>
            <a:spLocks noChangeArrowheads="1"/>
          </p:cNvSpPr>
          <p:nvPr/>
        </p:nvSpPr>
        <p:spPr bwMode="auto">
          <a:xfrm rot="-900000">
            <a:off x="5534025" y="3748088"/>
            <a:ext cx="3609975" cy="2697162"/>
          </a:xfrm>
          <a:prstGeom prst="ellipse">
            <a:avLst/>
          </a:prstGeom>
          <a:solidFill>
            <a:srgbClr val="0F9277"/>
          </a:solidFill>
          <a:ln w="31750">
            <a:solidFill>
              <a:srgbClr val="0F9277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Tides Caused by the Sun</a:t>
            </a:r>
          </a:p>
        </p:txBody>
      </p:sp>
      <p:sp>
        <p:nvSpPr>
          <p:cNvPr id="6758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828675"/>
            <a:ext cx="8775700" cy="3657600"/>
          </a:xfrm>
        </p:spPr>
        <p:txBody>
          <a:bodyPr/>
          <a:lstStyle/>
          <a:p>
            <a:pPr eaLnBrk="1" hangingPunct="1"/>
            <a:r>
              <a:rPr lang="en-US" altLang="en-US"/>
              <a:t> Sun much bigger, much farther away</a:t>
            </a:r>
          </a:p>
          <a:p>
            <a:pPr lvl="1" eaLnBrk="1" hangingPunct="1"/>
            <a:r>
              <a:rPr lang="en-US" altLang="en-US"/>
              <a:t> Tides add to Moon’s</a:t>
            </a:r>
          </a:p>
          <a:p>
            <a:pPr lvl="2" eaLnBrk="1" hangingPunct="1"/>
            <a:r>
              <a:rPr lang="en-US" altLang="en-US"/>
              <a:t>Spring Tides</a:t>
            </a:r>
          </a:p>
          <a:p>
            <a:pPr lvl="3" eaLnBrk="1" hangingPunct="1"/>
            <a:r>
              <a:rPr lang="en-US" altLang="en-US"/>
              <a:t> Solar &amp; Lunar tidal bulges add</a:t>
            </a:r>
          </a:p>
          <a:p>
            <a:pPr lvl="3" eaLnBrk="1" hangingPunct="1"/>
            <a:r>
              <a:rPr lang="en-US" altLang="en-US"/>
              <a:t> New &amp; Full moon</a:t>
            </a:r>
          </a:p>
        </p:txBody>
      </p:sp>
      <p:grpSp>
        <p:nvGrpSpPr>
          <p:cNvPr id="67589" name="Group 7"/>
          <p:cNvGrpSpPr>
            <a:grpSpLocks/>
          </p:cNvGrpSpPr>
          <p:nvPr/>
        </p:nvGrpSpPr>
        <p:grpSpPr bwMode="auto">
          <a:xfrm>
            <a:off x="3529013" y="4733925"/>
            <a:ext cx="914400" cy="914400"/>
            <a:chOff x="3424" y="2944"/>
            <a:chExt cx="288" cy="288"/>
          </a:xfrm>
        </p:grpSpPr>
        <p:pic>
          <p:nvPicPr>
            <p:cNvPr id="67600" name="Picture 8" descr="FullMoonTrans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9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1" name="Arc 9"/>
            <p:cNvSpPr>
              <a:spLocks/>
            </p:cNvSpPr>
            <p:nvPr/>
          </p:nvSpPr>
          <p:spPr bwMode="auto">
            <a:xfrm>
              <a:off x="3564" y="2946"/>
              <a:ext cx="147" cy="283"/>
            </a:xfrm>
            <a:custGeom>
              <a:avLst/>
              <a:gdLst>
                <a:gd name="T0" fmla="*/ 0 w 21902"/>
                <a:gd name="T1" fmla="*/ 0 h 43200"/>
                <a:gd name="T2" fmla="*/ 0 w 21902"/>
                <a:gd name="T3" fmla="*/ 0 h 43200"/>
                <a:gd name="T4" fmla="*/ 0 w 21902"/>
                <a:gd name="T5" fmla="*/ 0 h 43200"/>
                <a:gd name="T6" fmla="*/ 0 60000 65536"/>
                <a:gd name="T7" fmla="*/ 0 60000 65536"/>
                <a:gd name="T8" fmla="*/ 0 60000 65536"/>
                <a:gd name="T9" fmla="*/ 0 w 21902"/>
                <a:gd name="T10" fmla="*/ 0 h 43200"/>
                <a:gd name="T11" fmla="*/ 21902 w 2190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02" h="43200" fill="none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</a:path>
                <a:path w="21902" h="43200" stroke="0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  <a:lnTo>
                    <a:pt x="302" y="2160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6248400" y="296386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Solar Tides</a:t>
            </a:r>
          </a:p>
        </p:txBody>
      </p:sp>
      <p:sp>
        <p:nvSpPr>
          <p:cNvPr id="67591" name="Oval 14"/>
          <p:cNvSpPr>
            <a:spLocks noChangeArrowheads="1"/>
          </p:cNvSpPr>
          <p:nvPr/>
        </p:nvSpPr>
        <p:spPr bwMode="auto">
          <a:xfrm>
            <a:off x="600075" y="4818063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5922963" y="243046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Lunar Tides</a:t>
            </a:r>
          </a:p>
        </p:txBody>
      </p:sp>
      <p:sp>
        <p:nvSpPr>
          <p:cNvPr id="248852" name="Oval 20"/>
          <p:cNvSpPr>
            <a:spLocks noChangeArrowheads="1"/>
          </p:cNvSpPr>
          <p:nvPr/>
        </p:nvSpPr>
        <p:spPr bwMode="auto">
          <a:xfrm rot="-900000">
            <a:off x="5624513" y="3748088"/>
            <a:ext cx="3427412" cy="2697162"/>
          </a:xfrm>
          <a:prstGeom prst="ellipse">
            <a:avLst/>
          </a:prstGeom>
          <a:solidFill>
            <a:srgbClr val="666699"/>
          </a:solidFill>
          <a:ln w="31750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8854" name="Oval 22"/>
          <p:cNvSpPr>
            <a:spLocks noChangeArrowheads="1"/>
          </p:cNvSpPr>
          <p:nvPr/>
        </p:nvSpPr>
        <p:spPr bwMode="auto">
          <a:xfrm rot="-900000">
            <a:off x="5853113" y="3748088"/>
            <a:ext cx="2970212" cy="2697162"/>
          </a:xfrm>
          <a:prstGeom prst="ellipse">
            <a:avLst/>
          </a:prstGeom>
          <a:solidFill>
            <a:srgbClr val="FFFF00"/>
          </a:solidFill>
          <a:ln w="317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7595" name="Picture 21" descr="EarthDayTrans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67413" y="3725863"/>
            <a:ext cx="2741612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56" name="Text Box 24"/>
          <p:cNvSpPr txBox="1">
            <a:spLocks noChangeArrowheads="1"/>
          </p:cNvSpPr>
          <p:nvPr/>
        </p:nvSpPr>
        <p:spPr bwMode="auto">
          <a:xfrm>
            <a:off x="5597525" y="1895475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Spring Tides</a:t>
            </a:r>
          </a:p>
        </p:txBody>
      </p:sp>
      <p:sp>
        <p:nvSpPr>
          <p:cNvPr id="248857" name="Freeform 25"/>
          <p:cNvSpPr>
            <a:spLocks/>
          </p:cNvSpPr>
          <p:nvPr/>
        </p:nvSpPr>
        <p:spPr bwMode="auto">
          <a:xfrm>
            <a:off x="4610100" y="2444750"/>
            <a:ext cx="1333500" cy="2617788"/>
          </a:xfrm>
          <a:custGeom>
            <a:avLst/>
            <a:gdLst/>
            <a:ahLst/>
            <a:cxnLst>
              <a:cxn ang="0">
                <a:pos x="840" y="0"/>
              </a:cxn>
              <a:cxn ang="0">
                <a:pos x="140" y="512"/>
              </a:cxn>
              <a:cxn ang="0">
                <a:pos x="208" y="864"/>
              </a:cxn>
              <a:cxn ang="0">
                <a:pos x="40" y="736"/>
              </a:cxn>
              <a:cxn ang="0">
                <a:pos x="625" y="1649"/>
              </a:cxn>
            </a:cxnLst>
            <a:rect l="0" t="0" r="r" b="b"/>
            <a:pathLst>
              <a:path w="840" h="1649">
                <a:moveTo>
                  <a:pt x="840" y="0"/>
                </a:moveTo>
                <a:cubicBezTo>
                  <a:pt x="723" y="87"/>
                  <a:pt x="245" y="368"/>
                  <a:pt x="140" y="512"/>
                </a:cubicBezTo>
                <a:cubicBezTo>
                  <a:pt x="64" y="644"/>
                  <a:pt x="244" y="804"/>
                  <a:pt x="208" y="864"/>
                </a:cubicBezTo>
                <a:cubicBezTo>
                  <a:pt x="172" y="924"/>
                  <a:pt x="80" y="656"/>
                  <a:pt x="40" y="736"/>
                </a:cubicBezTo>
                <a:cubicBezTo>
                  <a:pt x="0" y="816"/>
                  <a:pt x="503" y="1459"/>
                  <a:pt x="625" y="1649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 type="arrow" w="med" len="med"/>
            <a:tailEnd type="non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8863" name="Freeform 31"/>
          <p:cNvSpPr>
            <a:spLocks/>
          </p:cNvSpPr>
          <p:nvPr/>
        </p:nvSpPr>
        <p:spPr bwMode="auto">
          <a:xfrm>
            <a:off x="5168900" y="2965450"/>
            <a:ext cx="1206500" cy="2070100"/>
          </a:xfrm>
          <a:custGeom>
            <a:avLst/>
            <a:gdLst/>
            <a:ahLst/>
            <a:cxnLst>
              <a:cxn ang="0">
                <a:pos x="760" y="0"/>
              </a:cxn>
              <a:cxn ang="0">
                <a:pos x="108" y="460"/>
              </a:cxn>
              <a:cxn ang="0">
                <a:pos x="184" y="828"/>
              </a:cxn>
              <a:cxn ang="0">
                <a:pos x="32" y="712"/>
              </a:cxn>
              <a:cxn ang="0">
                <a:pos x="368" y="1304"/>
              </a:cxn>
            </a:cxnLst>
            <a:rect l="0" t="0" r="r" b="b"/>
            <a:pathLst>
              <a:path w="760" h="1304">
                <a:moveTo>
                  <a:pt x="760" y="0"/>
                </a:moveTo>
                <a:cubicBezTo>
                  <a:pt x="651" y="77"/>
                  <a:pt x="204" y="322"/>
                  <a:pt x="108" y="460"/>
                </a:cubicBezTo>
                <a:cubicBezTo>
                  <a:pt x="32" y="592"/>
                  <a:pt x="220" y="792"/>
                  <a:pt x="184" y="828"/>
                </a:cubicBezTo>
                <a:cubicBezTo>
                  <a:pt x="148" y="864"/>
                  <a:pt x="64" y="668"/>
                  <a:pt x="32" y="712"/>
                </a:cubicBezTo>
                <a:cubicBezTo>
                  <a:pt x="0" y="756"/>
                  <a:pt x="298" y="1181"/>
                  <a:pt x="368" y="1304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 type="arrow" w="med" len="med"/>
            <a:tailEnd type="non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8864" name="Freeform 32"/>
          <p:cNvSpPr>
            <a:spLocks/>
          </p:cNvSpPr>
          <p:nvPr/>
        </p:nvSpPr>
        <p:spPr bwMode="auto">
          <a:xfrm>
            <a:off x="5608638" y="3486150"/>
            <a:ext cx="1058862" cy="1547813"/>
          </a:xfrm>
          <a:custGeom>
            <a:avLst/>
            <a:gdLst/>
            <a:ahLst/>
            <a:cxnLst>
              <a:cxn ang="0">
                <a:pos x="667" y="0"/>
              </a:cxn>
              <a:cxn ang="0">
                <a:pos x="108" y="392"/>
              </a:cxn>
              <a:cxn ang="0">
                <a:pos x="184" y="760"/>
              </a:cxn>
              <a:cxn ang="0">
                <a:pos x="32" y="644"/>
              </a:cxn>
              <a:cxn ang="0">
                <a:pos x="196" y="975"/>
              </a:cxn>
            </a:cxnLst>
            <a:rect l="0" t="0" r="r" b="b"/>
            <a:pathLst>
              <a:path w="667" h="975">
                <a:moveTo>
                  <a:pt x="667" y="0"/>
                </a:moveTo>
                <a:cubicBezTo>
                  <a:pt x="574" y="66"/>
                  <a:pt x="189" y="265"/>
                  <a:pt x="108" y="392"/>
                </a:cubicBezTo>
                <a:cubicBezTo>
                  <a:pt x="32" y="524"/>
                  <a:pt x="220" y="724"/>
                  <a:pt x="184" y="760"/>
                </a:cubicBezTo>
                <a:cubicBezTo>
                  <a:pt x="148" y="796"/>
                  <a:pt x="64" y="600"/>
                  <a:pt x="32" y="644"/>
                </a:cubicBezTo>
                <a:cubicBezTo>
                  <a:pt x="0" y="688"/>
                  <a:pt x="162" y="906"/>
                  <a:pt x="196" y="975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 type="arrow" w="med" len="med"/>
            <a:tailEnd type="non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55" grpId="0" animBg="1"/>
      <p:bldP spid="248842" grpId="0"/>
      <p:bldP spid="248847" grpId="0"/>
      <p:bldP spid="248852" grpId="0" animBg="1"/>
      <p:bldP spid="248854" grpId="0" animBg="1"/>
      <p:bldP spid="2488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534025" y="3748088"/>
            <a:ext cx="3609975" cy="2697162"/>
            <a:chOff x="3486" y="2361"/>
            <a:chExt cx="2274" cy="1699"/>
          </a:xfrm>
        </p:grpSpPr>
        <p:sp>
          <p:nvSpPr>
            <p:cNvPr id="68627" name="Oval 48"/>
            <p:cNvSpPr>
              <a:spLocks noChangeArrowheads="1"/>
            </p:cNvSpPr>
            <p:nvPr/>
          </p:nvSpPr>
          <p:spPr bwMode="auto">
            <a:xfrm rot="-900000">
              <a:off x="3486" y="2361"/>
              <a:ext cx="2274" cy="1699"/>
            </a:xfrm>
            <a:prstGeom prst="ellipse">
              <a:avLst/>
            </a:prstGeom>
            <a:solidFill>
              <a:srgbClr val="0F9277"/>
            </a:solidFill>
            <a:ln w="31750">
              <a:solidFill>
                <a:srgbClr val="0F9277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¶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 2" pitchFamily="18" charset="2"/>
                <a:buChar char="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^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8628" name="Oval 49"/>
            <p:cNvSpPr>
              <a:spLocks noChangeArrowheads="1"/>
            </p:cNvSpPr>
            <p:nvPr/>
          </p:nvSpPr>
          <p:spPr bwMode="auto">
            <a:xfrm rot="-900000">
              <a:off x="3543" y="2361"/>
              <a:ext cx="2159" cy="1699"/>
            </a:xfrm>
            <a:prstGeom prst="ellipse">
              <a:avLst/>
            </a:prstGeom>
            <a:solidFill>
              <a:srgbClr val="666699"/>
            </a:solidFill>
            <a:ln w="3175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¶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 2" pitchFamily="18" charset="2"/>
                <a:buChar char="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^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8629" name="Oval 50"/>
            <p:cNvSpPr>
              <a:spLocks noChangeArrowheads="1"/>
            </p:cNvSpPr>
            <p:nvPr/>
          </p:nvSpPr>
          <p:spPr bwMode="auto">
            <a:xfrm rot="-900000">
              <a:off x="3687" y="2361"/>
              <a:ext cx="1871" cy="1699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¶"/>
                <a:defRPr sz="3200">
                  <a:solidFill>
                    <a:srgbClr val="FFFF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ebdings" pitchFamily="18" charset="2"/>
                <a:buChar char="þ"/>
                <a:defRPr sz="2800">
                  <a:solidFill>
                    <a:srgbClr val="FFFF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 2" pitchFamily="18" charset="2"/>
                <a:buChar char=""/>
                <a:defRPr sz="2400">
                  <a:solidFill>
                    <a:srgbClr val="FFFF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^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c"/>
                <a:defRPr sz="2000">
                  <a:solidFill>
                    <a:srgbClr val="FFFF00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50892" name="Oval 12"/>
          <p:cNvSpPr>
            <a:spLocks noChangeArrowheads="1"/>
          </p:cNvSpPr>
          <p:nvPr/>
        </p:nvSpPr>
        <p:spPr bwMode="auto">
          <a:xfrm rot="4500000">
            <a:off x="5613400" y="3752850"/>
            <a:ext cx="3427413" cy="2697163"/>
          </a:xfrm>
          <a:prstGeom prst="ellipse">
            <a:avLst/>
          </a:prstGeom>
          <a:solidFill>
            <a:srgbClr val="666699"/>
          </a:solidFill>
          <a:ln w="31750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Tides Caused by the Sun</a:t>
            </a:r>
          </a:p>
        </p:txBody>
      </p:sp>
      <p:sp>
        <p:nvSpPr>
          <p:cNvPr id="250882" name="Oval 2"/>
          <p:cNvSpPr>
            <a:spLocks noChangeArrowheads="1"/>
          </p:cNvSpPr>
          <p:nvPr/>
        </p:nvSpPr>
        <p:spPr bwMode="auto">
          <a:xfrm rot="4500000">
            <a:off x="5726113" y="3751263"/>
            <a:ext cx="3198812" cy="2697162"/>
          </a:xfrm>
          <a:prstGeom prst="ellipse">
            <a:avLst/>
          </a:prstGeom>
          <a:solidFill>
            <a:srgbClr val="0F9277"/>
          </a:solidFill>
          <a:ln w="31750">
            <a:solidFill>
              <a:srgbClr val="0F9277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828675"/>
            <a:ext cx="8775700" cy="3657600"/>
          </a:xfrm>
        </p:spPr>
        <p:txBody>
          <a:bodyPr/>
          <a:lstStyle/>
          <a:p>
            <a:pPr eaLnBrk="1" hangingPunct="1"/>
            <a:r>
              <a:rPr lang="en-US" altLang="en-US"/>
              <a:t> Sun much bigger, much farther away</a:t>
            </a:r>
          </a:p>
          <a:p>
            <a:pPr lvl="1" eaLnBrk="1" hangingPunct="1"/>
            <a:r>
              <a:rPr lang="en-US" altLang="en-US"/>
              <a:t> Tides add to Moon’s</a:t>
            </a:r>
          </a:p>
          <a:p>
            <a:pPr lvl="2" eaLnBrk="1" hangingPunct="1"/>
            <a:r>
              <a:rPr lang="en-US" altLang="en-US"/>
              <a:t>Neap Tides</a:t>
            </a:r>
          </a:p>
          <a:p>
            <a:pPr lvl="3" eaLnBrk="1" hangingPunct="1"/>
            <a:r>
              <a:rPr lang="en-US" altLang="en-US"/>
              <a:t> Solar &amp; Lunar tidal bulges perpendicular</a:t>
            </a:r>
          </a:p>
          <a:p>
            <a:pPr lvl="3" eaLnBrk="1" hangingPunct="1"/>
            <a:r>
              <a:rPr lang="en-US" altLang="en-US"/>
              <a:t> Quarter moons</a:t>
            </a:r>
          </a:p>
        </p:txBody>
      </p:sp>
      <p:sp>
        <p:nvSpPr>
          <p:cNvPr id="68615" name="Oval 10"/>
          <p:cNvSpPr>
            <a:spLocks noChangeArrowheads="1"/>
          </p:cNvSpPr>
          <p:nvPr/>
        </p:nvSpPr>
        <p:spPr bwMode="auto">
          <a:xfrm>
            <a:off x="600075" y="4818063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 rot="-900000">
            <a:off x="5853113" y="3795713"/>
            <a:ext cx="2970212" cy="2697162"/>
          </a:xfrm>
          <a:prstGeom prst="ellipse">
            <a:avLst/>
          </a:prstGeom>
          <a:solidFill>
            <a:srgbClr val="FFFF00"/>
          </a:solidFill>
          <a:ln w="317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8617" name="Picture 14" descr="EarthDayTrans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54713" y="3743325"/>
            <a:ext cx="274161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900" name="Text Box 20"/>
          <p:cNvSpPr txBox="1">
            <a:spLocks noChangeArrowheads="1"/>
          </p:cNvSpPr>
          <p:nvPr/>
        </p:nvSpPr>
        <p:spPr bwMode="auto">
          <a:xfrm>
            <a:off x="2405063" y="6029325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Lunar Tides</a:t>
            </a:r>
          </a:p>
        </p:txBody>
      </p:sp>
      <p:sp>
        <p:nvSpPr>
          <p:cNvPr id="250901" name="Text Box 21"/>
          <p:cNvSpPr txBox="1">
            <a:spLocks noChangeArrowheads="1"/>
          </p:cNvSpPr>
          <p:nvPr/>
        </p:nvSpPr>
        <p:spPr bwMode="auto">
          <a:xfrm>
            <a:off x="2405063" y="5495925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Solar Tides</a:t>
            </a:r>
          </a:p>
        </p:txBody>
      </p:sp>
      <p:sp>
        <p:nvSpPr>
          <p:cNvPr id="250902" name="Text Box 22"/>
          <p:cNvSpPr txBox="1">
            <a:spLocks noChangeArrowheads="1"/>
          </p:cNvSpPr>
          <p:nvPr/>
        </p:nvSpPr>
        <p:spPr bwMode="auto">
          <a:xfrm>
            <a:off x="2405063" y="4960938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Neap Tides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29013" y="4733925"/>
            <a:ext cx="914400" cy="914400"/>
            <a:chOff x="3424" y="2944"/>
            <a:chExt cx="288" cy="288"/>
          </a:xfrm>
        </p:grpSpPr>
        <p:pic>
          <p:nvPicPr>
            <p:cNvPr id="68625" name="Picture 37" descr="FullMoonTransp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9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6" name="Arc 38"/>
            <p:cNvSpPr>
              <a:spLocks/>
            </p:cNvSpPr>
            <p:nvPr/>
          </p:nvSpPr>
          <p:spPr bwMode="auto">
            <a:xfrm>
              <a:off x="3564" y="2946"/>
              <a:ext cx="147" cy="283"/>
            </a:xfrm>
            <a:custGeom>
              <a:avLst/>
              <a:gdLst>
                <a:gd name="T0" fmla="*/ 0 w 21902"/>
                <a:gd name="T1" fmla="*/ 0 h 43200"/>
                <a:gd name="T2" fmla="*/ 0 w 21902"/>
                <a:gd name="T3" fmla="*/ 0 h 43200"/>
                <a:gd name="T4" fmla="*/ 0 w 21902"/>
                <a:gd name="T5" fmla="*/ 0 h 43200"/>
                <a:gd name="T6" fmla="*/ 0 60000 65536"/>
                <a:gd name="T7" fmla="*/ 0 60000 65536"/>
                <a:gd name="T8" fmla="*/ 0 60000 65536"/>
                <a:gd name="T9" fmla="*/ 0 w 21902"/>
                <a:gd name="T10" fmla="*/ 0 h 43200"/>
                <a:gd name="T11" fmla="*/ 21902 w 2190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02" h="43200" fill="none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</a:path>
                <a:path w="21902" h="43200" stroke="0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  <a:lnTo>
                    <a:pt x="302" y="2160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50937" name="Freeform 57"/>
          <p:cNvSpPr>
            <a:spLocks/>
          </p:cNvSpPr>
          <p:nvPr/>
        </p:nvSpPr>
        <p:spPr bwMode="auto">
          <a:xfrm>
            <a:off x="5029200" y="3514725"/>
            <a:ext cx="2052638" cy="2871788"/>
          </a:xfrm>
          <a:custGeom>
            <a:avLst/>
            <a:gdLst/>
            <a:ahLst/>
            <a:cxnLst>
              <a:cxn ang="0">
                <a:pos x="0" y="1809"/>
              </a:cxn>
              <a:cxn ang="0">
                <a:pos x="528" y="1596"/>
              </a:cxn>
              <a:cxn ang="0">
                <a:pos x="987" y="1197"/>
              </a:cxn>
              <a:cxn ang="0">
                <a:pos x="873" y="1479"/>
              </a:cxn>
              <a:cxn ang="0">
                <a:pos x="1248" y="928"/>
              </a:cxn>
              <a:cxn ang="0">
                <a:pos x="1146" y="0"/>
              </a:cxn>
            </a:cxnLst>
            <a:rect l="0" t="0" r="r" b="b"/>
            <a:pathLst>
              <a:path w="1293" h="1809">
                <a:moveTo>
                  <a:pt x="0" y="1809"/>
                </a:moveTo>
                <a:cubicBezTo>
                  <a:pt x="88" y="1774"/>
                  <a:pt x="364" y="1698"/>
                  <a:pt x="528" y="1596"/>
                </a:cubicBezTo>
                <a:cubicBezTo>
                  <a:pt x="708" y="1491"/>
                  <a:pt x="895" y="1206"/>
                  <a:pt x="987" y="1197"/>
                </a:cubicBezTo>
                <a:cubicBezTo>
                  <a:pt x="1079" y="1188"/>
                  <a:pt x="813" y="1455"/>
                  <a:pt x="873" y="1479"/>
                </a:cubicBezTo>
                <a:cubicBezTo>
                  <a:pt x="933" y="1503"/>
                  <a:pt x="1229" y="1164"/>
                  <a:pt x="1248" y="928"/>
                </a:cubicBezTo>
                <a:cubicBezTo>
                  <a:pt x="1293" y="682"/>
                  <a:pt x="1167" y="193"/>
                  <a:pt x="1146" y="0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 type="arrow" w="med" len="med"/>
            <a:tailEnd type="non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0940" name="Freeform 60"/>
          <p:cNvSpPr>
            <a:spLocks/>
          </p:cNvSpPr>
          <p:nvPr/>
        </p:nvSpPr>
        <p:spPr bwMode="auto">
          <a:xfrm>
            <a:off x="5030788" y="5160963"/>
            <a:ext cx="893762" cy="658812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385" y="221"/>
              </a:cxn>
              <a:cxn ang="0">
                <a:pos x="193" y="251"/>
              </a:cxn>
              <a:cxn ang="0">
                <a:pos x="383" y="117"/>
              </a:cxn>
              <a:cxn ang="0">
                <a:pos x="563" y="0"/>
              </a:cxn>
            </a:cxnLst>
            <a:rect l="0" t="0" r="r" b="b"/>
            <a:pathLst>
              <a:path w="563" h="415">
                <a:moveTo>
                  <a:pt x="0" y="415"/>
                </a:moveTo>
                <a:cubicBezTo>
                  <a:pt x="64" y="383"/>
                  <a:pt x="394" y="266"/>
                  <a:pt x="385" y="221"/>
                </a:cubicBezTo>
                <a:cubicBezTo>
                  <a:pt x="376" y="176"/>
                  <a:pt x="214" y="287"/>
                  <a:pt x="193" y="251"/>
                </a:cubicBezTo>
                <a:cubicBezTo>
                  <a:pt x="172" y="215"/>
                  <a:pt x="299" y="171"/>
                  <a:pt x="383" y="117"/>
                </a:cubicBezTo>
                <a:cubicBezTo>
                  <a:pt x="467" y="63"/>
                  <a:pt x="526" y="24"/>
                  <a:pt x="563" y="0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 type="arrow" w="med" len="med"/>
            <a:tailEnd type="non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0941" name="Freeform 61"/>
          <p:cNvSpPr>
            <a:spLocks/>
          </p:cNvSpPr>
          <p:nvPr/>
        </p:nvSpPr>
        <p:spPr bwMode="auto">
          <a:xfrm>
            <a:off x="4976813" y="3757613"/>
            <a:ext cx="1676400" cy="1519237"/>
          </a:xfrm>
          <a:custGeom>
            <a:avLst/>
            <a:gdLst/>
            <a:ahLst/>
            <a:cxnLst>
              <a:cxn ang="0">
                <a:pos x="0" y="957"/>
              </a:cxn>
              <a:cxn ang="0">
                <a:pos x="444" y="777"/>
              </a:cxn>
              <a:cxn ang="0">
                <a:pos x="810" y="585"/>
              </a:cxn>
              <a:cxn ang="0">
                <a:pos x="741" y="774"/>
              </a:cxn>
              <a:cxn ang="0">
                <a:pos x="945" y="597"/>
              </a:cxn>
              <a:cxn ang="0">
                <a:pos x="1056" y="0"/>
              </a:cxn>
            </a:cxnLst>
            <a:rect l="0" t="0" r="r" b="b"/>
            <a:pathLst>
              <a:path w="1056" h="957">
                <a:moveTo>
                  <a:pt x="0" y="957"/>
                </a:moveTo>
                <a:cubicBezTo>
                  <a:pt x="74" y="927"/>
                  <a:pt x="309" y="839"/>
                  <a:pt x="444" y="777"/>
                </a:cubicBezTo>
                <a:cubicBezTo>
                  <a:pt x="630" y="690"/>
                  <a:pt x="768" y="567"/>
                  <a:pt x="810" y="585"/>
                </a:cubicBezTo>
                <a:cubicBezTo>
                  <a:pt x="852" y="603"/>
                  <a:pt x="735" y="723"/>
                  <a:pt x="741" y="774"/>
                </a:cubicBezTo>
                <a:cubicBezTo>
                  <a:pt x="747" y="825"/>
                  <a:pt x="893" y="726"/>
                  <a:pt x="945" y="597"/>
                </a:cubicBezTo>
                <a:cubicBezTo>
                  <a:pt x="997" y="468"/>
                  <a:pt x="1033" y="124"/>
                  <a:pt x="1056" y="0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 type="arrow" w="med" len="med"/>
            <a:tailEnd type="non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0.00156 -0.01342 0.00173 -0.05324 0.00555 -0.08125 C 0.00937 -0.10925 0.01597 -0.14143 0.02291 -0.16759 C 0.03055 -0.19444 0.03941 -0.21851 0.04774 -0.23888 C 0.05607 -0.25925 0.06024 -0.26898 0.07326 -0.29027 C 0.08003 -0.30208 0.10868 -0.34814 0.12604 -0.3662 C 0.14809 -0.39027 0.18107 -0.42083 0.20521 -0.43541 C 0.23073 -0.45115 0.2533 -0.46319 0.27951 -0.47106 C 0.30139 -0.47893 0.32274 -0.48101 0.33698 -0.48333 C 0.35121 -0.48564 0.35937 -0.48495 0.36458 -0.48495 " pathEditMode="relative" rAng="0" ptsTypes="fasasssaaf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-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5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2" grpId="0" animBg="1"/>
      <p:bldP spid="250882" grpId="0" animBg="1"/>
      <p:bldP spid="250893" grpId="0" animBg="1"/>
      <p:bldP spid="250900" grpId="0"/>
      <p:bldP spid="250901" grpId="0"/>
      <p:bldP spid="2509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34812"/>
          <a:stretch/>
        </p:blipFill>
        <p:spPr>
          <a:xfrm>
            <a:off x="5051785" y="2516706"/>
            <a:ext cx="3919853" cy="4206240"/>
          </a:xfrm>
          <a:prstGeom prst="rect">
            <a:avLst/>
          </a:prstGeom>
        </p:spPr>
      </p:pic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King Tides</a:t>
            </a:r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828675"/>
            <a:ext cx="8775700" cy="3657600"/>
          </a:xfrm>
        </p:spPr>
        <p:txBody>
          <a:bodyPr/>
          <a:lstStyle/>
          <a:p>
            <a:pPr eaLnBrk="1" hangingPunct="1"/>
            <a:r>
              <a:rPr lang="en-US" altLang="en-US" dirty="0"/>
              <a:t> King Tide = Spring Tide at Perigee</a:t>
            </a:r>
          </a:p>
          <a:p>
            <a:pPr lvl="1" eaLnBrk="1" hangingPunct="1"/>
            <a:r>
              <a:rPr lang="en-US" altLang="en-US" dirty="0"/>
              <a:t> Apogee (</a:t>
            </a:r>
            <a:r>
              <a:rPr lang="en-US" altLang="en-US" dirty="0" err="1"/>
              <a:t>micromoon</a:t>
            </a:r>
            <a:r>
              <a:rPr lang="en-US" altLang="en-US" dirty="0"/>
              <a:t>) weakens lunar tides</a:t>
            </a:r>
          </a:p>
          <a:p>
            <a:pPr lvl="1" eaLnBrk="1" hangingPunct="1"/>
            <a:r>
              <a:rPr lang="en-US" altLang="en-US" dirty="0"/>
              <a:t> Perigee (</a:t>
            </a:r>
            <a:r>
              <a:rPr lang="en-US" altLang="en-US" dirty="0" err="1"/>
              <a:t>supermoon</a:t>
            </a:r>
            <a:r>
              <a:rPr lang="en-US" altLang="en-US" dirty="0"/>
              <a:t>) strengthens lunar tides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b="4666"/>
          <a:stretch/>
        </p:blipFill>
        <p:spPr>
          <a:xfrm>
            <a:off x="213387" y="2918266"/>
            <a:ext cx="4682551" cy="33055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72599" y="2998456"/>
            <a:ext cx="3739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https://www.fourmilab.ch/earthview/pacalc.html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736" y="6229957"/>
            <a:ext cx="48097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https://epod.usra.edu/blog/2011/03/full-moon-comparison-of-2010.html</a:t>
            </a:r>
          </a:p>
        </p:txBody>
      </p:sp>
    </p:spTree>
    <p:extLst>
      <p:ext uri="{BB962C8B-B14F-4D97-AF65-F5344CB8AC3E}">
        <p14:creationId xmlns:p14="http://schemas.microsoft.com/office/powerpoint/2010/main" val="15482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34812"/>
          <a:stretch/>
        </p:blipFill>
        <p:spPr>
          <a:xfrm>
            <a:off x="5051785" y="2516706"/>
            <a:ext cx="3919853" cy="4206240"/>
          </a:xfrm>
          <a:prstGeom prst="rect">
            <a:avLst/>
          </a:prstGeom>
        </p:spPr>
      </p:pic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King Tides</a:t>
            </a:r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828675"/>
            <a:ext cx="8775700" cy="3657600"/>
          </a:xfrm>
        </p:spPr>
        <p:txBody>
          <a:bodyPr/>
          <a:lstStyle/>
          <a:p>
            <a:pPr eaLnBrk="1" hangingPunct="1"/>
            <a:r>
              <a:rPr lang="en-US" altLang="en-US" dirty="0"/>
              <a:t> King Tide = Spring Tide at Perigee</a:t>
            </a:r>
          </a:p>
          <a:p>
            <a:pPr lvl="1" eaLnBrk="1" hangingPunct="1"/>
            <a:r>
              <a:rPr lang="en-US" altLang="en-US" dirty="0"/>
              <a:t> Apogee (</a:t>
            </a:r>
            <a:r>
              <a:rPr lang="en-US" altLang="en-US" dirty="0" err="1"/>
              <a:t>micromoon</a:t>
            </a:r>
            <a:r>
              <a:rPr lang="en-US" altLang="en-US" dirty="0"/>
              <a:t>) weakens lunar tides</a:t>
            </a:r>
          </a:p>
          <a:p>
            <a:pPr lvl="1" eaLnBrk="1" hangingPunct="1"/>
            <a:r>
              <a:rPr lang="en-US" altLang="en-US" dirty="0"/>
              <a:t> Perigee (</a:t>
            </a:r>
            <a:r>
              <a:rPr lang="en-US" altLang="en-US" dirty="0" err="1"/>
              <a:t>supermoon</a:t>
            </a:r>
            <a:r>
              <a:rPr lang="en-US" altLang="en-US" dirty="0"/>
              <a:t>) strengthens lunar tides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b="4666"/>
          <a:stretch/>
        </p:blipFill>
        <p:spPr>
          <a:xfrm>
            <a:off x="213387" y="2918266"/>
            <a:ext cx="4682551" cy="33055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36" y="6229957"/>
            <a:ext cx="48097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https://epod.usra.edu/blog/2011/03/full-moon-comparison-of-2010.html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2599" y="2998456"/>
            <a:ext cx="3739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https://www.fourmilab.ch/earthview/pacalc.html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0"/>
            <a:ext cx="5760720" cy="94827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52282" y="5835222"/>
            <a:ext cx="39696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King Tides, Mar.-Apr. and Nov.-Dec. 2025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34869" y="6119260"/>
            <a:ext cx="2874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F = full moon, N = new moon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68352" y="4215721"/>
            <a:ext cx="2649381" cy="3383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dist="25400" dir="27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67162" y="5481392"/>
            <a:ext cx="2651760" cy="3355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dist="25400" dir="27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6695" y="4200219"/>
            <a:ext cx="282926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New moons near perigee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6695" y="5464506"/>
            <a:ext cx="282926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Full moons near perigee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65465"/>
          <a:stretch/>
        </p:blipFill>
        <p:spPr>
          <a:xfrm>
            <a:off x="1691640" y="6207853"/>
            <a:ext cx="5760720" cy="32748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48301" y="790042"/>
            <a:ext cx="3739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https://www.fourmilab.ch/earthview/pacalc.html</a:t>
            </a:r>
          </a:p>
        </p:txBody>
      </p:sp>
    </p:spTree>
    <p:extLst>
      <p:ext uri="{BB962C8B-B14F-4D97-AF65-F5344CB8AC3E}">
        <p14:creationId xmlns:p14="http://schemas.microsoft.com/office/powerpoint/2010/main" val="1351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34812"/>
          <a:stretch/>
        </p:blipFill>
        <p:spPr>
          <a:xfrm>
            <a:off x="5051785" y="2516706"/>
            <a:ext cx="3919853" cy="4206240"/>
          </a:xfrm>
          <a:prstGeom prst="rect">
            <a:avLst/>
          </a:prstGeom>
        </p:spPr>
      </p:pic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King Tides</a:t>
            </a:r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828675"/>
            <a:ext cx="8775700" cy="3657600"/>
          </a:xfrm>
        </p:spPr>
        <p:txBody>
          <a:bodyPr/>
          <a:lstStyle/>
          <a:p>
            <a:pPr eaLnBrk="1" hangingPunct="1"/>
            <a:r>
              <a:rPr lang="en-US" altLang="en-US" dirty="0"/>
              <a:t> King Tide = Spring Tide at Perigee</a:t>
            </a:r>
          </a:p>
          <a:p>
            <a:pPr lvl="1" eaLnBrk="1" hangingPunct="1"/>
            <a:r>
              <a:rPr lang="en-US" altLang="en-US" dirty="0"/>
              <a:t> Apogee (</a:t>
            </a:r>
            <a:r>
              <a:rPr lang="en-US" altLang="en-US" dirty="0" err="1"/>
              <a:t>micromoon</a:t>
            </a:r>
            <a:r>
              <a:rPr lang="en-US" altLang="en-US" dirty="0"/>
              <a:t>) weakens lunar tides</a:t>
            </a:r>
          </a:p>
          <a:p>
            <a:pPr lvl="1" eaLnBrk="1" hangingPunct="1"/>
            <a:r>
              <a:rPr lang="en-US" altLang="en-US" dirty="0"/>
              <a:t> Perigee (</a:t>
            </a:r>
            <a:r>
              <a:rPr lang="en-US" altLang="en-US" dirty="0" err="1"/>
              <a:t>supermoon</a:t>
            </a:r>
            <a:r>
              <a:rPr lang="en-US" altLang="en-US" dirty="0"/>
              <a:t>) strengthens lunar tides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b="4666"/>
          <a:stretch/>
        </p:blipFill>
        <p:spPr>
          <a:xfrm>
            <a:off x="213387" y="2918266"/>
            <a:ext cx="4682551" cy="33055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36" y="6229957"/>
            <a:ext cx="48097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https://epod.usra.edu/blog/2011/03/full-moon-comparison-of-2010.html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0"/>
            <a:ext cx="5760720" cy="948270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172599" y="2998456"/>
            <a:ext cx="3739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https://www.fourmilab.ch/earthview/pacalc.html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68352" y="4215721"/>
            <a:ext cx="2649381" cy="3383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dist="25400" dir="27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67162" y="5481392"/>
            <a:ext cx="2651760" cy="3355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dist="25400" dir="27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6695" y="4200219"/>
            <a:ext cx="282926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New moons near perigee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6695" y="5464506"/>
            <a:ext cx="282926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Full moons near perigee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52282" y="5835222"/>
            <a:ext cx="39696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King Tides, Mar.-May and Oct.-Dec. 2025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34869" y="6119260"/>
            <a:ext cx="2874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F = full moon, N = new moon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65465"/>
          <a:stretch/>
        </p:blipFill>
        <p:spPr>
          <a:xfrm>
            <a:off x="1691640" y="6207853"/>
            <a:ext cx="5760720" cy="3274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65465"/>
          <a:stretch/>
        </p:blipFill>
        <p:spPr>
          <a:xfrm>
            <a:off x="1691640" y="1248977"/>
            <a:ext cx="5760720" cy="3274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65465"/>
          <a:stretch/>
        </p:blipFill>
        <p:spPr>
          <a:xfrm>
            <a:off x="0" y="1191126"/>
            <a:ext cx="9144000" cy="51981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8158" t="65465"/>
          <a:stretch/>
        </p:blipFill>
        <p:spPr>
          <a:xfrm>
            <a:off x="4403558" y="1191126"/>
            <a:ext cx="4740442" cy="519818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48301" y="790042"/>
            <a:ext cx="3739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https://www.fourmilab.ch/earthview/pacalc.html</a:t>
            </a:r>
          </a:p>
        </p:txBody>
      </p:sp>
    </p:spTree>
    <p:extLst>
      <p:ext uri="{BB962C8B-B14F-4D97-AF65-F5344CB8AC3E}">
        <p14:creationId xmlns:p14="http://schemas.microsoft.com/office/powerpoint/2010/main" val="28720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34812"/>
          <a:stretch/>
        </p:blipFill>
        <p:spPr>
          <a:xfrm>
            <a:off x="5051785" y="2516706"/>
            <a:ext cx="3919853" cy="4206240"/>
          </a:xfrm>
          <a:prstGeom prst="rect">
            <a:avLst/>
          </a:prstGeom>
        </p:spPr>
      </p:pic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King Tides</a:t>
            </a:r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828675"/>
            <a:ext cx="8775700" cy="3657600"/>
          </a:xfrm>
        </p:spPr>
        <p:txBody>
          <a:bodyPr/>
          <a:lstStyle/>
          <a:p>
            <a:pPr eaLnBrk="1" hangingPunct="1"/>
            <a:r>
              <a:rPr lang="en-US" altLang="en-US" dirty="0"/>
              <a:t> King Tide = Spring Tide at Perigee</a:t>
            </a:r>
          </a:p>
          <a:p>
            <a:pPr lvl="1" eaLnBrk="1" hangingPunct="1"/>
            <a:r>
              <a:rPr lang="en-US" altLang="en-US" dirty="0"/>
              <a:t> Apogee (</a:t>
            </a:r>
            <a:r>
              <a:rPr lang="en-US" altLang="en-US" dirty="0" err="1"/>
              <a:t>micromoon</a:t>
            </a:r>
            <a:r>
              <a:rPr lang="en-US" altLang="en-US" dirty="0"/>
              <a:t>) weakens lunar tides</a:t>
            </a:r>
          </a:p>
          <a:p>
            <a:pPr lvl="1" eaLnBrk="1" hangingPunct="1"/>
            <a:r>
              <a:rPr lang="en-US" altLang="en-US" dirty="0"/>
              <a:t> Perigee (</a:t>
            </a:r>
            <a:r>
              <a:rPr lang="en-US" altLang="en-US" dirty="0" err="1"/>
              <a:t>supermoon</a:t>
            </a:r>
            <a:r>
              <a:rPr lang="en-US" altLang="en-US" dirty="0"/>
              <a:t>) strengthens lunar tides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b="4666"/>
          <a:stretch/>
        </p:blipFill>
        <p:spPr>
          <a:xfrm>
            <a:off x="213387" y="2918266"/>
            <a:ext cx="4682551" cy="33055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47432" y="2922955"/>
            <a:ext cx="3739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https://www.fourmilab.ch/earthview/pacalc.html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736" y="6229957"/>
            <a:ext cx="48097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https://epod.usra.edu/blog/2011/03/full-moon-comparison-of-2010.html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0"/>
            <a:ext cx="5760720" cy="948270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768352" y="4215721"/>
            <a:ext cx="2649381" cy="3383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dist="25400" dir="27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67162" y="5481392"/>
            <a:ext cx="2651760" cy="3355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dist="25400" dir="27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6695" y="4200219"/>
            <a:ext cx="282926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New moons near perigee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6695" y="5464506"/>
            <a:ext cx="282926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Full moons near perigee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52282" y="5835222"/>
            <a:ext cx="39696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King Tides, Mar.-May and Oct.-Dec. 2025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34869" y="6119260"/>
            <a:ext cx="2874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F = full moon, N = new moon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65465"/>
          <a:stretch/>
        </p:blipFill>
        <p:spPr>
          <a:xfrm>
            <a:off x="1691640" y="6207853"/>
            <a:ext cx="5760720" cy="3274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65465"/>
          <a:stretch/>
        </p:blipFill>
        <p:spPr>
          <a:xfrm>
            <a:off x="1691640" y="1248977"/>
            <a:ext cx="5760720" cy="32748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8158" t="65465"/>
          <a:stretch/>
        </p:blipFill>
        <p:spPr>
          <a:xfrm>
            <a:off x="4403558" y="1191126"/>
            <a:ext cx="4740442" cy="519818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732155" y="4983060"/>
            <a:ext cx="2101782" cy="4913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dist="25400" dir="27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977" y="2763409"/>
            <a:ext cx="3769591" cy="193899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Hunter’s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and Cold Moons are super moons with perigee 9 hours after or 12 hours before full moon!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" y="4906677"/>
            <a:ext cx="4233863" cy="6944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48301" y="790042"/>
            <a:ext cx="3739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https://www.fourmilab.ch/earthview/pacalc.html</a:t>
            </a:r>
          </a:p>
        </p:txBody>
      </p:sp>
    </p:spTree>
    <p:extLst>
      <p:ext uri="{BB962C8B-B14F-4D97-AF65-F5344CB8AC3E}">
        <p14:creationId xmlns:p14="http://schemas.microsoft.com/office/powerpoint/2010/main" val="40471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30188" y="828675"/>
            <a:ext cx="8683625" cy="5695950"/>
          </a:xfrm>
        </p:spPr>
        <p:txBody>
          <a:bodyPr/>
          <a:lstStyle/>
          <a:p>
            <a:pPr eaLnBrk="1" hangingPunct="1"/>
            <a:r>
              <a:rPr lang="en-US" altLang="en-US" dirty="0"/>
              <a:t> Some full moons are named</a:t>
            </a:r>
          </a:p>
          <a:p>
            <a:pPr lvl="1" eaLnBrk="1" hangingPunct="1"/>
            <a:r>
              <a:rPr lang="en-US" altLang="en-US" dirty="0"/>
              <a:t> Harvest moon = full moon closest to equinox</a:t>
            </a:r>
          </a:p>
          <a:p>
            <a:pPr lvl="2" eaLnBrk="1" hangingPunct="1"/>
            <a:r>
              <a:rPr lang="en-US" altLang="en-US" dirty="0"/>
              <a:t> September 29, 5:57 am EDT</a:t>
            </a:r>
          </a:p>
          <a:p>
            <a:pPr lvl="3" eaLnBrk="1" hangingPunct="1"/>
            <a:r>
              <a:rPr lang="en-US" altLang="en-US" dirty="0"/>
              <a:t> Exact time of moon at elongation of 180°</a:t>
            </a:r>
          </a:p>
          <a:p>
            <a:pPr lvl="2" eaLnBrk="1" hangingPunct="1"/>
            <a:r>
              <a:rPr lang="en-US" altLang="en-US" dirty="0"/>
              <a:t> Moon bright at rising for days</a:t>
            </a:r>
          </a:p>
          <a:p>
            <a:pPr lvl="2" eaLnBrk="1" hangingPunct="1"/>
            <a:r>
              <a:rPr lang="en-US" altLang="en-US" dirty="0"/>
              <a:t> Allowed farmers to work into the night</a:t>
            </a:r>
          </a:p>
          <a:p>
            <a:pPr lvl="1" eaLnBrk="1" hangingPunct="1"/>
            <a:r>
              <a:rPr lang="en-US" altLang="en-US" dirty="0"/>
              <a:t> Hunter’s moon = follows Harvest moon</a:t>
            </a:r>
          </a:p>
          <a:p>
            <a:pPr lvl="2" eaLnBrk="1" hangingPunct="1"/>
            <a:r>
              <a:rPr lang="en-US" altLang="en-US" dirty="0"/>
              <a:t> October 28, 4:24 pm EDT</a:t>
            </a:r>
          </a:p>
          <a:p>
            <a:pPr lvl="3" eaLnBrk="1" hangingPunct="1"/>
            <a:r>
              <a:rPr lang="en-US" altLang="en-US" dirty="0"/>
              <a:t> Exact time of moon at elongation of 180°</a:t>
            </a:r>
          </a:p>
          <a:p>
            <a:pPr lvl="2" eaLnBrk="1" hangingPunct="1"/>
            <a:endParaRPr lang="en-US" altLang="en-US" dirty="0"/>
          </a:p>
        </p:txBody>
      </p:sp>
      <p:sp>
        <p:nvSpPr>
          <p:cNvPr id="46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Harvest Moon </a:t>
            </a:r>
            <a:r>
              <a:rPr lang="en-US" altLang="en-US" dirty="0" smtClean="0"/>
              <a:t>2025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57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30188" y="828675"/>
            <a:ext cx="8683625" cy="5695950"/>
          </a:xfrm>
        </p:spPr>
        <p:txBody>
          <a:bodyPr/>
          <a:lstStyle/>
          <a:p>
            <a:pPr eaLnBrk="1" hangingPunct="1"/>
            <a:r>
              <a:rPr lang="en-US" altLang="en-US" dirty="0"/>
              <a:t> Some full moons are named</a:t>
            </a:r>
          </a:p>
          <a:p>
            <a:pPr lvl="1" eaLnBrk="1" hangingPunct="1"/>
            <a:r>
              <a:rPr lang="en-US" altLang="en-US" dirty="0"/>
              <a:t> Harvest moon = full moon closest to equinox</a:t>
            </a:r>
          </a:p>
          <a:p>
            <a:pPr lvl="2" eaLnBrk="1" hangingPunct="1"/>
            <a:r>
              <a:rPr lang="en-US" altLang="en-US" dirty="0"/>
              <a:t> September 29, 5:57 am EDT</a:t>
            </a:r>
          </a:p>
          <a:p>
            <a:pPr lvl="3" eaLnBrk="1" hangingPunct="1"/>
            <a:r>
              <a:rPr lang="en-US" altLang="en-US" dirty="0"/>
              <a:t> Exact time of moon at elongation of 180°</a:t>
            </a:r>
          </a:p>
          <a:p>
            <a:pPr lvl="2" eaLnBrk="1" hangingPunct="1"/>
            <a:r>
              <a:rPr lang="en-US" altLang="en-US" dirty="0"/>
              <a:t> Moon bright at rising for days</a:t>
            </a:r>
          </a:p>
          <a:p>
            <a:pPr lvl="2" eaLnBrk="1" hangingPunct="1"/>
            <a:r>
              <a:rPr lang="en-US" altLang="en-US" dirty="0"/>
              <a:t> Allowed farmers to work into the night</a:t>
            </a:r>
          </a:p>
          <a:p>
            <a:pPr lvl="1" eaLnBrk="1" hangingPunct="1"/>
            <a:r>
              <a:rPr lang="en-US" altLang="en-US" dirty="0"/>
              <a:t> Hunter’s moon = follows Harvest moon</a:t>
            </a:r>
          </a:p>
          <a:p>
            <a:pPr lvl="2" eaLnBrk="1" hangingPunct="1"/>
            <a:r>
              <a:rPr lang="en-US" altLang="en-US" dirty="0"/>
              <a:t> October 28, 4:24 pm EDT</a:t>
            </a:r>
          </a:p>
          <a:p>
            <a:pPr lvl="3" eaLnBrk="1" hangingPunct="1"/>
            <a:r>
              <a:rPr lang="en-US" altLang="en-US" dirty="0"/>
              <a:t> Exact time of moon at elongation of 180°</a:t>
            </a:r>
          </a:p>
          <a:p>
            <a:pPr lvl="2" eaLnBrk="1" hangingPunct="1"/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11755" b="-102"/>
          <a:stretch/>
        </p:blipFill>
        <p:spPr>
          <a:xfrm>
            <a:off x="0" y="1920240"/>
            <a:ext cx="9144000" cy="4943474"/>
          </a:xfrm>
          <a:prstGeom prst="rect">
            <a:avLst/>
          </a:prstGeom>
        </p:spPr>
      </p:pic>
      <p:sp>
        <p:nvSpPr>
          <p:cNvPr id="46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Harvest Moon </a:t>
            </a:r>
            <a:r>
              <a:rPr lang="en-US" altLang="en-US" dirty="0" smtClean="0"/>
              <a:t>2023 Illustration</a:t>
            </a:r>
            <a:endParaRPr lang="en-US" altLang="en-US" dirty="0"/>
          </a:p>
        </p:txBody>
      </p:sp>
      <p:sp>
        <p:nvSpPr>
          <p:cNvPr id="6" name="Freeform 5"/>
          <p:cNvSpPr/>
          <p:nvPr/>
        </p:nvSpPr>
        <p:spPr>
          <a:xfrm>
            <a:off x="819566" y="3404425"/>
            <a:ext cx="8324852" cy="3452812"/>
          </a:xfrm>
          <a:custGeom>
            <a:avLst/>
            <a:gdLst>
              <a:gd name="connsiteX0" fmla="*/ 8010525 w 8010525"/>
              <a:gd name="connsiteY0" fmla="*/ 0 h 3238500"/>
              <a:gd name="connsiteX1" fmla="*/ 6562725 w 8010525"/>
              <a:gd name="connsiteY1" fmla="*/ 590550 h 3238500"/>
              <a:gd name="connsiteX2" fmla="*/ 4724400 w 8010525"/>
              <a:gd name="connsiteY2" fmla="*/ 1323975 h 3238500"/>
              <a:gd name="connsiteX3" fmla="*/ 3143250 w 8010525"/>
              <a:gd name="connsiteY3" fmla="*/ 1952625 h 3238500"/>
              <a:gd name="connsiteX4" fmla="*/ 1343025 w 8010525"/>
              <a:gd name="connsiteY4" fmla="*/ 2705100 h 3238500"/>
              <a:gd name="connsiteX5" fmla="*/ 0 w 8010525"/>
              <a:gd name="connsiteY5" fmla="*/ 3238500 h 3238500"/>
              <a:gd name="connsiteX0" fmla="*/ 8015288 w 8015288"/>
              <a:gd name="connsiteY0" fmla="*/ 0 h 3226593"/>
              <a:gd name="connsiteX1" fmla="*/ 6562725 w 8015288"/>
              <a:gd name="connsiteY1" fmla="*/ 578643 h 3226593"/>
              <a:gd name="connsiteX2" fmla="*/ 4724400 w 8015288"/>
              <a:gd name="connsiteY2" fmla="*/ 1312068 h 3226593"/>
              <a:gd name="connsiteX3" fmla="*/ 3143250 w 8015288"/>
              <a:gd name="connsiteY3" fmla="*/ 1940718 h 3226593"/>
              <a:gd name="connsiteX4" fmla="*/ 1343025 w 8015288"/>
              <a:gd name="connsiteY4" fmla="*/ 2693193 h 3226593"/>
              <a:gd name="connsiteX5" fmla="*/ 0 w 8015288"/>
              <a:gd name="connsiteY5" fmla="*/ 3226593 h 3226593"/>
              <a:gd name="connsiteX0" fmla="*/ 8012907 w 8012907"/>
              <a:gd name="connsiteY0" fmla="*/ 0 h 3226593"/>
              <a:gd name="connsiteX1" fmla="*/ 6562725 w 8012907"/>
              <a:gd name="connsiteY1" fmla="*/ 578643 h 3226593"/>
              <a:gd name="connsiteX2" fmla="*/ 4724400 w 8012907"/>
              <a:gd name="connsiteY2" fmla="*/ 1312068 h 3226593"/>
              <a:gd name="connsiteX3" fmla="*/ 3143250 w 8012907"/>
              <a:gd name="connsiteY3" fmla="*/ 1940718 h 3226593"/>
              <a:gd name="connsiteX4" fmla="*/ 1343025 w 8012907"/>
              <a:gd name="connsiteY4" fmla="*/ 2693193 h 3226593"/>
              <a:gd name="connsiteX5" fmla="*/ 0 w 8012907"/>
              <a:gd name="connsiteY5" fmla="*/ 3226593 h 3226593"/>
              <a:gd name="connsiteX0" fmla="*/ 8015289 w 8015289"/>
              <a:gd name="connsiteY0" fmla="*/ 0 h 3228974"/>
              <a:gd name="connsiteX1" fmla="*/ 6562725 w 8015289"/>
              <a:gd name="connsiteY1" fmla="*/ 581024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5106 w 8015289"/>
              <a:gd name="connsiteY1" fmla="*/ 585787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50819 w 8015289"/>
              <a:gd name="connsiteY1" fmla="*/ 438149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3405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3405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8167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12719 w 8015289"/>
              <a:gd name="connsiteY1" fmla="*/ 466723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34150 w 8015289"/>
              <a:gd name="connsiteY1" fmla="*/ 535780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34150 w 8015289"/>
              <a:gd name="connsiteY1" fmla="*/ 535780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38687 w 8015289"/>
              <a:gd name="connsiteY2" fmla="*/ 1400174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2019 w 8015289"/>
              <a:gd name="connsiteY2" fmla="*/ 1328736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2019 w 8015289"/>
              <a:gd name="connsiteY2" fmla="*/ 1328736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31117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35881 w 8015289"/>
              <a:gd name="connsiteY4" fmla="*/ 2652711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7788 w 8015289"/>
              <a:gd name="connsiteY4" fmla="*/ 2686049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7788 w 8015289"/>
              <a:gd name="connsiteY4" fmla="*/ 2686049 h 3228974"/>
              <a:gd name="connsiteX5" fmla="*/ 0 w 8015289"/>
              <a:gd name="connsiteY5" fmla="*/ 3228974 h 3228974"/>
              <a:gd name="connsiteX0" fmla="*/ 8293896 w 8293896"/>
              <a:gd name="connsiteY0" fmla="*/ 0 h 3343274"/>
              <a:gd name="connsiteX1" fmla="*/ 6827045 w 8293896"/>
              <a:gd name="connsiteY1" fmla="*/ 590548 h 3343274"/>
              <a:gd name="connsiteX2" fmla="*/ 4991101 w 8293896"/>
              <a:gd name="connsiteY2" fmla="*/ 1326355 h 3343274"/>
              <a:gd name="connsiteX3" fmla="*/ 3426619 w 8293896"/>
              <a:gd name="connsiteY3" fmla="*/ 1964530 h 3343274"/>
              <a:gd name="connsiteX4" fmla="*/ 1626395 w 8293896"/>
              <a:gd name="connsiteY4" fmla="*/ 2686049 h 3343274"/>
              <a:gd name="connsiteX5" fmla="*/ 0 w 8293896"/>
              <a:gd name="connsiteY5" fmla="*/ 3343274 h 3343274"/>
              <a:gd name="connsiteX0" fmla="*/ 8293896 w 8293896"/>
              <a:gd name="connsiteY0" fmla="*/ 0 h 3343274"/>
              <a:gd name="connsiteX1" fmla="*/ 6827045 w 8293896"/>
              <a:gd name="connsiteY1" fmla="*/ 590548 h 3343274"/>
              <a:gd name="connsiteX2" fmla="*/ 4995864 w 8293896"/>
              <a:gd name="connsiteY2" fmla="*/ 1331118 h 3343274"/>
              <a:gd name="connsiteX3" fmla="*/ 3426619 w 8293896"/>
              <a:gd name="connsiteY3" fmla="*/ 1964530 h 3343274"/>
              <a:gd name="connsiteX4" fmla="*/ 1626395 w 8293896"/>
              <a:gd name="connsiteY4" fmla="*/ 2686049 h 3343274"/>
              <a:gd name="connsiteX5" fmla="*/ 0 w 8293896"/>
              <a:gd name="connsiteY5" fmla="*/ 3343274 h 3343274"/>
              <a:gd name="connsiteX0" fmla="*/ 8605839 w 8605839"/>
              <a:gd name="connsiteY0" fmla="*/ 0 h 3476624"/>
              <a:gd name="connsiteX1" fmla="*/ 6827045 w 8605839"/>
              <a:gd name="connsiteY1" fmla="*/ 723898 h 3476624"/>
              <a:gd name="connsiteX2" fmla="*/ 4995864 w 8605839"/>
              <a:gd name="connsiteY2" fmla="*/ 1464468 h 3476624"/>
              <a:gd name="connsiteX3" fmla="*/ 3426619 w 8605839"/>
              <a:gd name="connsiteY3" fmla="*/ 2097880 h 3476624"/>
              <a:gd name="connsiteX4" fmla="*/ 1626395 w 8605839"/>
              <a:gd name="connsiteY4" fmla="*/ 2819399 h 3476624"/>
              <a:gd name="connsiteX5" fmla="*/ 0 w 8605839"/>
              <a:gd name="connsiteY5" fmla="*/ 3476624 h 3476624"/>
              <a:gd name="connsiteX0" fmla="*/ 8605839 w 8605839"/>
              <a:gd name="connsiteY0" fmla="*/ 0 h 3476624"/>
              <a:gd name="connsiteX1" fmla="*/ 6827045 w 8605839"/>
              <a:gd name="connsiteY1" fmla="*/ 723898 h 3476624"/>
              <a:gd name="connsiteX2" fmla="*/ 4995864 w 8605839"/>
              <a:gd name="connsiteY2" fmla="*/ 1464468 h 3476624"/>
              <a:gd name="connsiteX3" fmla="*/ 3426619 w 8605839"/>
              <a:gd name="connsiteY3" fmla="*/ 2097880 h 3476624"/>
              <a:gd name="connsiteX4" fmla="*/ 1626395 w 8605839"/>
              <a:gd name="connsiteY4" fmla="*/ 2819399 h 3476624"/>
              <a:gd name="connsiteX5" fmla="*/ 0 w 8605839"/>
              <a:gd name="connsiteY5" fmla="*/ 3476624 h 3476624"/>
              <a:gd name="connsiteX0" fmla="*/ 8608220 w 8608220"/>
              <a:gd name="connsiteY0" fmla="*/ 0 h 3476624"/>
              <a:gd name="connsiteX1" fmla="*/ 6827045 w 8608220"/>
              <a:gd name="connsiteY1" fmla="*/ 723898 h 3476624"/>
              <a:gd name="connsiteX2" fmla="*/ 4995864 w 8608220"/>
              <a:gd name="connsiteY2" fmla="*/ 1464468 h 3476624"/>
              <a:gd name="connsiteX3" fmla="*/ 3426619 w 8608220"/>
              <a:gd name="connsiteY3" fmla="*/ 2097880 h 3476624"/>
              <a:gd name="connsiteX4" fmla="*/ 1626395 w 8608220"/>
              <a:gd name="connsiteY4" fmla="*/ 2819399 h 3476624"/>
              <a:gd name="connsiteX5" fmla="*/ 0 w 8608220"/>
              <a:gd name="connsiteY5" fmla="*/ 3476624 h 3476624"/>
              <a:gd name="connsiteX0" fmla="*/ 8608220 w 8608220"/>
              <a:gd name="connsiteY0" fmla="*/ 0 h 3479006"/>
              <a:gd name="connsiteX1" fmla="*/ 6827045 w 8608220"/>
              <a:gd name="connsiteY1" fmla="*/ 7262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08220 w 8608220"/>
              <a:gd name="connsiteY0" fmla="*/ 0 h 3479006"/>
              <a:gd name="connsiteX1" fmla="*/ 6827045 w 8608220"/>
              <a:gd name="connsiteY1" fmla="*/ 7262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08220 w 8608220"/>
              <a:gd name="connsiteY0" fmla="*/ 0 h 3479006"/>
              <a:gd name="connsiteX1" fmla="*/ 7103270 w 8608220"/>
              <a:gd name="connsiteY1" fmla="*/ 6119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10602 w 8610602"/>
              <a:gd name="connsiteY0" fmla="*/ 0 h 3450431"/>
              <a:gd name="connsiteX1" fmla="*/ 7103270 w 8610602"/>
              <a:gd name="connsiteY1" fmla="*/ 583405 h 3450431"/>
              <a:gd name="connsiteX2" fmla="*/ 4995864 w 8610602"/>
              <a:gd name="connsiteY2" fmla="*/ 1438275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4995864 w 8610602"/>
              <a:gd name="connsiteY2" fmla="*/ 1438275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524250 w 8610602"/>
              <a:gd name="connsiteY3" fmla="*/ 2305050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524250 w 8610602"/>
              <a:gd name="connsiteY3" fmla="*/ 2305050 h 3450431"/>
              <a:gd name="connsiteX4" fmla="*/ 1712120 w 8610602"/>
              <a:gd name="connsiteY4" fmla="*/ 2981324 h 3450431"/>
              <a:gd name="connsiteX5" fmla="*/ 0 w 8610602"/>
              <a:gd name="connsiteY5" fmla="*/ 3450431 h 3450431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26370 w 8324852"/>
              <a:gd name="connsiteY4" fmla="*/ 2981324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33514 w 8324852"/>
              <a:gd name="connsiteY4" fmla="*/ 2893218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4852" h="3452812">
                <a:moveTo>
                  <a:pt x="8324852" y="0"/>
                </a:moveTo>
                <a:cubicBezTo>
                  <a:pt x="7974808" y="179387"/>
                  <a:pt x="7342983" y="497679"/>
                  <a:pt x="6855620" y="731043"/>
                </a:cubicBezTo>
                <a:cubicBezTo>
                  <a:pt x="6368257" y="964407"/>
                  <a:pt x="5309396" y="1447006"/>
                  <a:pt x="4793458" y="1666875"/>
                </a:cubicBezTo>
                <a:cubicBezTo>
                  <a:pt x="4277520" y="1886744"/>
                  <a:pt x="3840162" y="2070100"/>
                  <a:pt x="3238500" y="2305050"/>
                </a:cubicBezTo>
                <a:cubicBezTo>
                  <a:pt x="2636838" y="2540000"/>
                  <a:pt x="1939927" y="2805112"/>
                  <a:pt x="1454945" y="2967037"/>
                </a:cubicBezTo>
                <a:lnTo>
                  <a:pt x="0" y="3452812"/>
                </a:lnTo>
              </a:path>
            </a:pathLst>
          </a:custGeom>
          <a:noFill/>
          <a:ln w="28575"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2253110" y="3187670"/>
            <a:ext cx="4572000" cy="4572000"/>
          </a:xfrm>
          <a:prstGeom prst="arc">
            <a:avLst>
              <a:gd name="adj1" fmla="val 20297537"/>
              <a:gd name="adj2" fmla="val 0"/>
            </a:avLst>
          </a:prstGeom>
          <a:ln w="28575">
            <a:solidFill>
              <a:srgbClr val="FF6600"/>
            </a:solidFill>
            <a:headEnd type="arrow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78384" y="4782864"/>
            <a:ext cx="160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  <a:effectLst>
                  <a:outerShdw dist="25400" dir="2700000" algn="ctr" rotWithShape="0">
                    <a:srgbClr val="FFFF00"/>
                  </a:outerShdw>
                </a:effectLst>
                <a:latin typeface="+mn-lt"/>
              </a:rPr>
              <a:t>Alt</a:t>
            </a:r>
            <a:r>
              <a:rPr lang="en-US" baseline="-25000" dirty="0" err="1">
                <a:solidFill>
                  <a:srgbClr val="FF6600"/>
                </a:solidFill>
                <a:effectLst>
                  <a:outerShdw dist="25400" dir="2700000" algn="ctr" rotWithShape="0">
                    <a:srgbClr val="FFFF00"/>
                  </a:outerShdw>
                </a:effectLst>
                <a:latin typeface="+mn-lt"/>
              </a:rPr>
              <a:t>ecliptic</a:t>
            </a:r>
            <a:r>
              <a:rPr lang="en-US" dirty="0">
                <a:solidFill>
                  <a:srgbClr val="FF6600"/>
                </a:solidFill>
                <a:effectLst>
                  <a:outerShdw dist="25400" dir="2700000" algn="ctr" rotWithShape="0">
                    <a:srgbClr val="FFFF00"/>
                  </a:outerShdw>
                </a:effectLst>
                <a:latin typeface="+mn-lt"/>
              </a:rPr>
              <a:t> = ?</a:t>
            </a:r>
          </a:p>
        </p:txBody>
      </p:sp>
      <p:sp>
        <p:nvSpPr>
          <p:cNvPr id="9" name="TextBox 8"/>
          <p:cNvSpPr txBox="1"/>
          <p:nvPr/>
        </p:nvSpPr>
        <p:spPr>
          <a:xfrm rot="20038532">
            <a:off x="8100885" y="3283815"/>
            <a:ext cx="101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effectLst>
                  <a:outerShdw dist="25400" dir="2700000" algn="ctr" rotWithShape="0">
                    <a:srgbClr val="FFFF00"/>
                  </a:outerShdw>
                </a:effectLst>
                <a:latin typeface="+mn-lt"/>
              </a:rPr>
              <a:t>Ecliptic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4938" y="2544430"/>
            <a:ext cx="3794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+mn-lt"/>
              </a:rPr>
              <a:t>Autumn ecliptic at low angle to horizon!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8572" y="1870764"/>
            <a:ext cx="240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9/26/23 6:36 pm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30188" y="828675"/>
            <a:ext cx="8683625" cy="5695950"/>
          </a:xfrm>
        </p:spPr>
        <p:txBody>
          <a:bodyPr/>
          <a:lstStyle/>
          <a:p>
            <a:pPr eaLnBrk="1" hangingPunct="1"/>
            <a:r>
              <a:rPr lang="en-US" altLang="en-US" dirty="0"/>
              <a:t> Harvest Moon at sunset</a:t>
            </a:r>
          </a:p>
          <a:p>
            <a:pPr lvl="1" eaLnBrk="1" hangingPunct="1"/>
            <a:r>
              <a:rPr lang="en-US" altLang="en-US" dirty="0"/>
              <a:t> Moon as Sept. Equinox rises over 6 days</a:t>
            </a:r>
          </a:p>
          <a:p>
            <a:pPr lvl="2" eaLnBrk="1" hangingPunct="1"/>
            <a:endParaRPr lang="en-US" alt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1755" b="-102"/>
          <a:stretch/>
        </p:blipFill>
        <p:spPr>
          <a:xfrm>
            <a:off x="0" y="1920240"/>
            <a:ext cx="9144000" cy="49434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t="11824" b="-231"/>
          <a:stretch/>
        </p:blipFill>
        <p:spPr>
          <a:xfrm>
            <a:off x="0" y="1924050"/>
            <a:ext cx="9144000" cy="49469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t="11679" b="-87"/>
          <a:stretch/>
        </p:blipFill>
        <p:spPr>
          <a:xfrm>
            <a:off x="0" y="1920240"/>
            <a:ext cx="9144000" cy="4946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1678" b="-87"/>
          <a:stretch/>
        </p:blipFill>
        <p:spPr>
          <a:xfrm>
            <a:off x="0" y="1911096"/>
            <a:ext cx="9144000" cy="49469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t="11757" b="-103"/>
          <a:stretch/>
        </p:blipFill>
        <p:spPr>
          <a:xfrm>
            <a:off x="0" y="1914525"/>
            <a:ext cx="9144000" cy="49434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t="11824" b="-231"/>
          <a:stretch/>
        </p:blipFill>
        <p:spPr>
          <a:xfrm>
            <a:off x="0" y="1911096"/>
            <a:ext cx="9144000" cy="4946904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819566" y="3404425"/>
            <a:ext cx="8324852" cy="3452812"/>
          </a:xfrm>
          <a:custGeom>
            <a:avLst/>
            <a:gdLst>
              <a:gd name="connsiteX0" fmla="*/ 8010525 w 8010525"/>
              <a:gd name="connsiteY0" fmla="*/ 0 h 3238500"/>
              <a:gd name="connsiteX1" fmla="*/ 6562725 w 8010525"/>
              <a:gd name="connsiteY1" fmla="*/ 590550 h 3238500"/>
              <a:gd name="connsiteX2" fmla="*/ 4724400 w 8010525"/>
              <a:gd name="connsiteY2" fmla="*/ 1323975 h 3238500"/>
              <a:gd name="connsiteX3" fmla="*/ 3143250 w 8010525"/>
              <a:gd name="connsiteY3" fmla="*/ 1952625 h 3238500"/>
              <a:gd name="connsiteX4" fmla="*/ 1343025 w 8010525"/>
              <a:gd name="connsiteY4" fmla="*/ 2705100 h 3238500"/>
              <a:gd name="connsiteX5" fmla="*/ 0 w 8010525"/>
              <a:gd name="connsiteY5" fmla="*/ 3238500 h 3238500"/>
              <a:gd name="connsiteX0" fmla="*/ 8015288 w 8015288"/>
              <a:gd name="connsiteY0" fmla="*/ 0 h 3226593"/>
              <a:gd name="connsiteX1" fmla="*/ 6562725 w 8015288"/>
              <a:gd name="connsiteY1" fmla="*/ 578643 h 3226593"/>
              <a:gd name="connsiteX2" fmla="*/ 4724400 w 8015288"/>
              <a:gd name="connsiteY2" fmla="*/ 1312068 h 3226593"/>
              <a:gd name="connsiteX3" fmla="*/ 3143250 w 8015288"/>
              <a:gd name="connsiteY3" fmla="*/ 1940718 h 3226593"/>
              <a:gd name="connsiteX4" fmla="*/ 1343025 w 8015288"/>
              <a:gd name="connsiteY4" fmla="*/ 2693193 h 3226593"/>
              <a:gd name="connsiteX5" fmla="*/ 0 w 8015288"/>
              <a:gd name="connsiteY5" fmla="*/ 3226593 h 3226593"/>
              <a:gd name="connsiteX0" fmla="*/ 8012907 w 8012907"/>
              <a:gd name="connsiteY0" fmla="*/ 0 h 3226593"/>
              <a:gd name="connsiteX1" fmla="*/ 6562725 w 8012907"/>
              <a:gd name="connsiteY1" fmla="*/ 578643 h 3226593"/>
              <a:gd name="connsiteX2" fmla="*/ 4724400 w 8012907"/>
              <a:gd name="connsiteY2" fmla="*/ 1312068 h 3226593"/>
              <a:gd name="connsiteX3" fmla="*/ 3143250 w 8012907"/>
              <a:gd name="connsiteY3" fmla="*/ 1940718 h 3226593"/>
              <a:gd name="connsiteX4" fmla="*/ 1343025 w 8012907"/>
              <a:gd name="connsiteY4" fmla="*/ 2693193 h 3226593"/>
              <a:gd name="connsiteX5" fmla="*/ 0 w 8012907"/>
              <a:gd name="connsiteY5" fmla="*/ 3226593 h 3226593"/>
              <a:gd name="connsiteX0" fmla="*/ 8015289 w 8015289"/>
              <a:gd name="connsiteY0" fmla="*/ 0 h 3228974"/>
              <a:gd name="connsiteX1" fmla="*/ 6562725 w 8015289"/>
              <a:gd name="connsiteY1" fmla="*/ 581024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5106 w 8015289"/>
              <a:gd name="connsiteY1" fmla="*/ 585787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50819 w 8015289"/>
              <a:gd name="connsiteY1" fmla="*/ 438149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3405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3405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8167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12719 w 8015289"/>
              <a:gd name="connsiteY1" fmla="*/ 466723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34150 w 8015289"/>
              <a:gd name="connsiteY1" fmla="*/ 535780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34150 w 8015289"/>
              <a:gd name="connsiteY1" fmla="*/ 535780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38687 w 8015289"/>
              <a:gd name="connsiteY2" fmla="*/ 1400174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2019 w 8015289"/>
              <a:gd name="connsiteY2" fmla="*/ 1328736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2019 w 8015289"/>
              <a:gd name="connsiteY2" fmla="*/ 1328736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31117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35881 w 8015289"/>
              <a:gd name="connsiteY4" fmla="*/ 2652711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7788 w 8015289"/>
              <a:gd name="connsiteY4" fmla="*/ 2686049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7788 w 8015289"/>
              <a:gd name="connsiteY4" fmla="*/ 2686049 h 3228974"/>
              <a:gd name="connsiteX5" fmla="*/ 0 w 8015289"/>
              <a:gd name="connsiteY5" fmla="*/ 3228974 h 3228974"/>
              <a:gd name="connsiteX0" fmla="*/ 8293896 w 8293896"/>
              <a:gd name="connsiteY0" fmla="*/ 0 h 3343274"/>
              <a:gd name="connsiteX1" fmla="*/ 6827045 w 8293896"/>
              <a:gd name="connsiteY1" fmla="*/ 590548 h 3343274"/>
              <a:gd name="connsiteX2" fmla="*/ 4991101 w 8293896"/>
              <a:gd name="connsiteY2" fmla="*/ 1326355 h 3343274"/>
              <a:gd name="connsiteX3" fmla="*/ 3426619 w 8293896"/>
              <a:gd name="connsiteY3" fmla="*/ 1964530 h 3343274"/>
              <a:gd name="connsiteX4" fmla="*/ 1626395 w 8293896"/>
              <a:gd name="connsiteY4" fmla="*/ 2686049 h 3343274"/>
              <a:gd name="connsiteX5" fmla="*/ 0 w 8293896"/>
              <a:gd name="connsiteY5" fmla="*/ 3343274 h 3343274"/>
              <a:gd name="connsiteX0" fmla="*/ 8293896 w 8293896"/>
              <a:gd name="connsiteY0" fmla="*/ 0 h 3343274"/>
              <a:gd name="connsiteX1" fmla="*/ 6827045 w 8293896"/>
              <a:gd name="connsiteY1" fmla="*/ 590548 h 3343274"/>
              <a:gd name="connsiteX2" fmla="*/ 4995864 w 8293896"/>
              <a:gd name="connsiteY2" fmla="*/ 1331118 h 3343274"/>
              <a:gd name="connsiteX3" fmla="*/ 3426619 w 8293896"/>
              <a:gd name="connsiteY3" fmla="*/ 1964530 h 3343274"/>
              <a:gd name="connsiteX4" fmla="*/ 1626395 w 8293896"/>
              <a:gd name="connsiteY4" fmla="*/ 2686049 h 3343274"/>
              <a:gd name="connsiteX5" fmla="*/ 0 w 8293896"/>
              <a:gd name="connsiteY5" fmla="*/ 3343274 h 3343274"/>
              <a:gd name="connsiteX0" fmla="*/ 8605839 w 8605839"/>
              <a:gd name="connsiteY0" fmla="*/ 0 h 3476624"/>
              <a:gd name="connsiteX1" fmla="*/ 6827045 w 8605839"/>
              <a:gd name="connsiteY1" fmla="*/ 723898 h 3476624"/>
              <a:gd name="connsiteX2" fmla="*/ 4995864 w 8605839"/>
              <a:gd name="connsiteY2" fmla="*/ 1464468 h 3476624"/>
              <a:gd name="connsiteX3" fmla="*/ 3426619 w 8605839"/>
              <a:gd name="connsiteY3" fmla="*/ 2097880 h 3476624"/>
              <a:gd name="connsiteX4" fmla="*/ 1626395 w 8605839"/>
              <a:gd name="connsiteY4" fmla="*/ 2819399 h 3476624"/>
              <a:gd name="connsiteX5" fmla="*/ 0 w 8605839"/>
              <a:gd name="connsiteY5" fmla="*/ 3476624 h 3476624"/>
              <a:gd name="connsiteX0" fmla="*/ 8605839 w 8605839"/>
              <a:gd name="connsiteY0" fmla="*/ 0 h 3476624"/>
              <a:gd name="connsiteX1" fmla="*/ 6827045 w 8605839"/>
              <a:gd name="connsiteY1" fmla="*/ 723898 h 3476624"/>
              <a:gd name="connsiteX2" fmla="*/ 4995864 w 8605839"/>
              <a:gd name="connsiteY2" fmla="*/ 1464468 h 3476624"/>
              <a:gd name="connsiteX3" fmla="*/ 3426619 w 8605839"/>
              <a:gd name="connsiteY3" fmla="*/ 2097880 h 3476624"/>
              <a:gd name="connsiteX4" fmla="*/ 1626395 w 8605839"/>
              <a:gd name="connsiteY4" fmla="*/ 2819399 h 3476624"/>
              <a:gd name="connsiteX5" fmla="*/ 0 w 8605839"/>
              <a:gd name="connsiteY5" fmla="*/ 3476624 h 3476624"/>
              <a:gd name="connsiteX0" fmla="*/ 8608220 w 8608220"/>
              <a:gd name="connsiteY0" fmla="*/ 0 h 3476624"/>
              <a:gd name="connsiteX1" fmla="*/ 6827045 w 8608220"/>
              <a:gd name="connsiteY1" fmla="*/ 723898 h 3476624"/>
              <a:gd name="connsiteX2" fmla="*/ 4995864 w 8608220"/>
              <a:gd name="connsiteY2" fmla="*/ 1464468 h 3476624"/>
              <a:gd name="connsiteX3" fmla="*/ 3426619 w 8608220"/>
              <a:gd name="connsiteY3" fmla="*/ 2097880 h 3476624"/>
              <a:gd name="connsiteX4" fmla="*/ 1626395 w 8608220"/>
              <a:gd name="connsiteY4" fmla="*/ 2819399 h 3476624"/>
              <a:gd name="connsiteX5" fmla="*/ 0 w 8608220"/>
              <a:gd name="connsiteY5" fmla="*/ 3476624 h 3476624"/>
              <a:gd name="connsiteX0" fmla="*/ 8608220 w 8608220"/>
              <a:gd name="connsiteY0" fmla="*/ 0 h 3479006"/>
              <a:gd name="connsiteX1" fmla="*/ 6827045 w 8608220"/>
              <a:gd name="connsiteY1" fmla="*/ 7262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08220 w 8608220"/>
              <a:gd name="connsiteY0" fmla="*/ 0 h 3479006"/>
              <a:gd name="connsiteX1" fmla="*/ 6827045 w 8608220"/>
              <a:gd name="connsiteY1" fmla="*/ 7262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08220 w 8608220"/>
              <a:gd name="connsiteY0" fmla="*/ 0 h 3479006"/>
              <a:gd name="connsiteX1" fmla="*/ 7103270 w 8608220"/>
              <a:gd name="connsiteY1" fmla="*/ 6119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10602 w 8610602"/>
              <a:gd name="connsiteY0" fmla="*/ 0 h 3450431"/>
              <a:gd name="connsiteX1" fmla="*/ 7103270 w 8610602"/>
              <a:gd name="connsiteY1" fmla="*/ 583405 h 3450431"/>
              <a:gd name="connsiteX2" fmla="*/ 4995864 w 8610602"/>
              <a:gd name="connsiteY2" fmla="*/ 1438275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4995864 w 8610602"/>
              <a:gd name="connsiteY2" fmla="*/ 1438275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524250 w 8610602"/>
              <a:gd name="connsiteY3" fmla="*/ 2305050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524250 w 8610602"/>
              <a:gd name="connsiteY3" fmla="*/ 2305050 h 3450431"/>
              <a:gd name="connsiteX4" fmla="*/ 1712120 w 8610602"/>
              <a:gd name="connsiteY4" fmla="*/ 2981324 h 3450431"/>
              <a:gd name="connsiteX5" fmla="*/ 0 w 8610602"/>
              <a:gd name="connsiteY5" fmla="*/ 3450431 h 3450431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26370 w 8324852"/>
              <a:gd name="connsiteY4" fmla="*/ 2981324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33514 w 8324852"/>
              <a:gd name="connsiteY4" fmla="*/ 2893218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4852" h="3452812">
                <a:moveTo>
                  <a:pt x="8324852" y="0"/>
                </a:moveTo>
                <a:cubicBezTo>
                  <a:pt x="7974808" y="179387"/>
                  <a:pt x="7342983" y="497679"/>
                  <a:pt x="6855620" y="731043"/>
                </a:cubicBezTo>
                <a:cubicBezTo>
                  <a:pt x="6368257" y="964407"/>
                  <a:pt x="5309396" y="1447006"/>
                  <a:pt x="4793458" y="1666875"/>
                </a:cubicBezTo>
                <a:cubicBezTo>
                  <a:pt x="4277520" y="1886744"/>
                  <a:pt x="3840162" y="2070100"/>
                  <a:pt x="3238500" y="2305050"/>
                </a:cubicBezTo>
                <a:cubicBezTo>
                  <a:pt x="2636838" y="2540000"/>
                  <a:pt x="1939927" y="2805112"/>
                  <a:pt x="1454945" y="2967037"/>
                </a:cubicBezTo>
                <a:lnTo>
                  <a:pt x="0" y="3452812"/>
                </a:lnTo>
              </a:path>
            </a:pathLst>
          </a:custGeom>
          <a:noFill/>
          <a:ln w="28575"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186307" y="1926431"/>
            <a:ext cx="4671817" cy="4927425"/>
          </a:xfrm>
          <a:custGeom>
            <a:avLst/>
            <a:gdLst>
              <a:gd name="connsiteX0" fmla="*/ 0 w 4848225"/>
              <a:gd name="connsiteY0" fmla="*/ 4895850 h 4895850"/>
              <a:gd name="connsiteX1" fmla="*/ 1314450 w 4848225"/>
              <a:gd name="connsiteY1" fmla="*/ 3562350 h 4895850"/>
              <a:gd name="connsiteX2" fmla="*/ 2743200 w 4848225"/>
              <a:gd name="connsiteY2" fmla="*/ 2105025 h 4895850"/>
              <a:gd name="connsiteX3" fmla="*/ 3962400 w 4848225"/>
              <a:gd name="connsiteY3" fmla="*/ 885825 h 4895850"/>
              <a:gd name="connsiteX4" fmla="*/ 4848225 w 4848225"/>
              <a:gd name="connsiteY4" fmla="*/ 0 h 4895850"/>
              <a:gd name="connsiteX0" fmla="*/ 0 w 4857750"/>
              <a:gd name="connsiteY0" fmla="*/ 4888706 h 4888706"/>
              <a:gd name="connsiteX1" fmla="*/ 1314450 w 4857750"/>
              <a:gd name="connsiteY1" fmla="*/ 3555206 h 4888706"/>
              <a:gd name="connsiteX2" fmla="*/ 2743200 w 4857750"/>
              <a:gd name="connsiteY2" fmla="*/ 2097881 h 4888706"/>
              <a:gd name="connsiteX3" fmla="*/ 3962400 w 4857750"/>
              <a:gd name="connsiteY3" fmla="*/ 878681 h 4888706"/>
              <a:gd name="connsiteX4" fmla="*/ 4857750 w 4857750"/>
              <a:gd name="connsiteY4" fmla="*/ 0 h 4888706"/>
              <a:gd name="connsiteX0" fmla="*/ 0 w 4857750"/>
              <a:gd name="connsiteY0" fmla="*/ 4888706 h 4888706"/>
              <a:gd name="connsiteX1" fmla="*/ 1314450 w 4857750"/>
              <a:gd name="connsiteY1" fmla="*/ 3555206 h 4888706"/>
              <a:gd name="connsiteX2" fmla="*/ 2743200 w 4857750"/>
              <a:gd name="connsiteY2" fmla="*/ 2097881 h 4888706"/>
              <a:gd name="connsiteX3" fmla="*/ 3969544 w 4857750"/>
              <a:gd name="connsiteY3" fmla="*/ 892969 h 4888706"/>
              <a:gd name="connsiteX4" fmla="*/ 4857750 w 4857750"/>
              <a:gd name="connsiteY4" fmla="*/ 0 h 4888706"/>
              <a:gd name="connsiteX0" fmla="*/ 0 w 4857750"/>
              <a:gd name="connsiteY0" fmla="*/ 4888706 h 4888706"/>
              <a:gd name="connsiteX1" fmla="*/ 1314450 w 4857750"/>
              <a:gd name="connsiteY1" fmla="*/ 3555206 h 4888706"/>
              <a:gd name="connsiteX2" fmla="*/ 2755106 w 4857750"/>
              <a:gd name="connsiteY2" fmla="*/ 2114550 h 4888706"/>
              <a:gd name="connsiteX3" fmla="*/ 3969544 w 4857750"/>
              <a:gd name="connsiteY3" fmla="*/ 892969 h 4888706"/>
              <a:gd name="connsiteX4" fmla="*/ 4857750 w 4857750"/>
              <a:gd name="connsiteY4" fmla="*/ 0 h 4888706"/>
              <a:gd name="connsiteX0" fmla="*/ 0 w 4857750"/>
              <a:gd name="connsiteY0" fmla="*/ 4888706 h 4888706"/>
              <a:gd name="connsiteX1" fmla="*/ 1328737 w 4857750"/>
              <a:gd name="connsiteY1" fmla="*/ 3555206 h 4888706"/>
              <a:gd name="connsiteX2" fmla="*/ 2755106 w 4857750"/>
              <a:gd name="connsiteY2" fmla="*/ 2114550 h 4888706"/>
              <a:gd name="connsiteX3" fmla="*/ 3969544 w 4857750"/>
              <a:gd name="connsiteY3" fmla="*/ 892969 h 4888706"/>
              <a:gd name="connsiteX4" fmla="*/ 4857750 w 4857750"/>
              <a:gd name="connsiteY4" fmla="*/ 0 h 4888706"/>
              <a:gd name="connsiteX0" fmla="*/ 0 w 4852987"/>
              <a:gd name="connsiteY0" fmla="*/ 4900612 h 4900612"/>
              <a:gd name="connsiteX1" fmla="*/ 1323974 w 4852987"/>
              <a:gd name="connsiteY1" fmla="*/ 3555206 h 4900612"/>
              <a:gd name="connsiteX2" fmla="*/ 2750343 w 4852987"/>
              <a:gd name="connsiteY2" fmla="*/ 2114550 h 4900612"/>
              <a:gd name="connsiteX3" fmla="*/ 3964781 w 4852987"/>
              <a:gd name="connsiteY3" fmla="*/ 892969 h 4900612"/>
              <a:gd name="connsiteX4" fmla="*/ 4852987 w 4852987"/>
              <a:gd name="connsiteY4" fmla="*/ 0 h 4900612"/>
              <a:gd name="connsiteX0" fmla="*/ 0 w 4852987"/>
              <a:gd name="connsiteY0" fmla="*/ 4876800 h 4876800"/>
              <a:gd name="connsiteX1" fmla="*/ 1323974 w 4852987"/>
              <a:gd name="connsiteY1" fmla="*/ 3531394 h 4876800"/>
              <a:gd name="connsiteX2" fmla="*/ 2750343 w 4852987"/>
              <a:gd name="connsiteY2" fmla="*/ 2090738 h 4876800"/>
              <a:gd name="connsiteX3" fmla="*/ 3964781 w 4852987"/>
              <a:gd name="connsiteY3" fmla="*/ 869157 h 4876800"/>
              <a:gd name="connsiteX4" fmla="*/ 4852987 w 4852987"/>
              <a:gd name="connsiteY4" fmla="*/ 0 h 4876800"/>
              <a:gd name="connsiteX0" fmla="*/ 0 w 4845843"/>
              <a:gd name="connsiteY0" fmla="*/ 4883943 h 4883943"/>
              <a:gd name="connsiteX1" fmla="*/ 1323974 w 4845843"/>
              <a:gd name="connsiteY1" fmla="*/ 3538537 h 4883943"/>
              <a:gd name="connsiteX2" fmla="*/ 2750343 w 4845843"/>
              <a:gd name="connsiteY2" fmla="*/ 2097881 h 4883943"/>
              <a:gd name="connsiteX3" fmla="*/ 3964781 w 4845843"/>
              <a:gd name="connsiteY3" fmla="*/ 876300 h 4883943"/>
              <a:gd name="connsiteX4" fmla="*/ 4845843 w 4845843"/>
              <a:gd name="connsiteY4" fmla="*/ 0 h 4883943"/>
              <a:gd name="connsiteX0" fmla="*/ 0 w 4843462"/>
              <a:gd name="connsiteY0" fmla="*/ 4883943 h 4883943"/>
              <a:gd name="connsiteX1" fmla="*/ 1323974 w 4843462"/>
              <a:gd name="connsiteY1" fmla="*/ 3538537 h 4883943"/>
              <a:gd name="connsiteX2" fmla="*/ 2750343 w 4843462"/>
              <a:gd name="connsiteY2" fmla="*/ 2097881 h 4883943"/>
              <a:gd name="connsiteX3" fmla="*/ 3964781 w 4843462"/>
              <a:gd name="connsiteY3" fmla="*/ 876300 h 4883943"/>
              <a:gd name="connsiteX4" fmla="*/ 4843462 w 4843462"/>
              <a:gd name="connsiteY4" fmla="*/ 0 h 4883943"/>
              <a:gd name="connsiteX0" fmla="*/ 0 w 4841081"/>
              <a:gd name="connsiteY0" fmla="*/ 4883943 h 4883943"/>
              <a:gd name="connsiteX1" fmla="*/ 1323974 w 4841081"/>
              <a:gd name="connsiteY1" fmla="*/ 3538537 h 4883943"/>
              <a:gd name="connsiteX2" fmla="*/ 2750343 w 4841081"/>
              <a:gd name="connsiteY2" fmla="*/ 2097881 h 4883943"/>
              <a:gd name="connsiteX3" fmla="*/ 3964781 w 4841081"/>
              <a:gd name="connsiteY3" fmla="*/ 876300 h 4883943"/>
              <a:gd name="connsiteX4" fmla="*/ 4841081 w 4841081"/>
              <a:gd name="connsiteY4" fmla="*/ 0 h 4883943"/>
              <a:gd name="connsiteX0" fmla="*/ 0 w 4838700"/>
              <a:gd name="connsiteY0" fmla="*/ 4883943 h 4883943"/>
              <a:gd name="connsiteX1" fmla="*/ 1323974 w 4838700"/>
              <a:gd name="connsiteY1" fmla="*/ 3538537 h 4883943"/>
              <a:gd name="connsiteX2" fmla="*/ 2750343 w 4838700"/>
              <a:gd name="connsiteY2" fmla="*/ 2097881 h 4883943"/>
              <a:gd name="connsiteX3" fmla="*/ 3964781 w 4838700"/>
              <a:gd name="connsiteY3" fmla="*/ 876300 h 4883943"/>
              <a:gd name="connsiteX4" fmla="*/ 4838700 w 4838700"/>
              <a:gd name="connsiteY4" fmla="*/ 0 h 4883943"/>
              <a:gd name="connsiteX0" fmla="*/ 0 w 4838700"/>
              <a:gd name="connsiteY0" fmla="*/ 4883943 h 4883943"/>
              <a:gd name="connsiteX1" fmla="*/ 1323974 w 4838700"/>
              <a:gd name="connsiteY1" fmla="*/ 3538537 h 4883943"/>
              <a:gd name="connsiteX2" fmla="*/ 2750343 w 4838700"/>
              <a:gd name="connsiteY2" fmla="*/ 2097881 h 4883943"/>
              <a:gd name="connsiteX3" fmla="*/ 3971925 w 4838700"/>
              <a:gd name="connsiteY3" fmla="*/ 897732 h 4883943"/>
              <a:gd name="connsiteX4" fmla="*/ 4838700 w 4838700"/>
              <a:gd name="connsiteY4" fmla="*/ 0 h 4883943"/>
              <a:gd name="connsiteX0" fmla="*/ 0 w 4838700"/>
              <a:gd name="connsiteY0" fmla="*/ 4883943 h 4883943"/>
              <a:gd name="connsiteX1" fmla="*/ 1323974 w 4838700"/>
              <a:gd name="connsiteY1" fmla="*/ 3538537 h 4883943"/>
              <a:gd name="connsiteX2" fmla="*/ 2731293 w 4838700"/>
              <a:gd name="connsiteY2" fmla="*/ 2171700 h 4883943"/>
              <a:gd name="connsiteX3" fmla="*/ 3971925 w 4838700"/>
              <a:gd name="connsiteY3" fmla="*/ 897732 h 4883943"/>
              <a:gd name="connsiteX4" fmla="*/ 4838700 w 4838700"/>
              <a:gd name="connsiteY4" fmla="*/ 0 h 4883943"/>
              <a:gd name="connsiteX0" fmla="*/ 0 w 4838700"/>
              <a:gd name="connsiteY0" fmla="*/ 4883943 h 4883943"/>
              <a:gd name="connsiteX1" fmla="*/ 1335880 w 4838700"/>
              <a:gd name="connsiteY1" fmla="*/ 3595687 h 4883943"/>
              <a:gd name="connsiteX2" fmla="*/ 2731293 w 4838700"/>
              <a:gd name="connsiteY2" fmla="*/ 2171700 h 4883943"/>
              <a:gd name="connsiteX3" fmla="*/ 3971925 w 4838700"/>
              <a:gd name="connsiteY3" fmla="*/ 897732 h 4883943"/>
              <a:gd name="connsiteX4" fmla="*/ 4838700 w 4838700"/>
              <a:gd name="connsiteY4" fmla="*/ 0 h 4883943"/>
              <a:gd name="connsiteX0" fmla="*/ 0 w 4872038"/>
              <a:gd name="connsiteY0" fmla="*/ 4974431 h 4974431"/>
              <a:gd name="connsiteX1" fmla="*/ 1369218 w 4872038"/>
              <a:gd name="connsiteY1" fmla="*/ 3595687 h 4974431"/>
              <a:gd name="connsiteX2" fmla="*/ 2764631 w 4872038"/>
              <a:gd name="connsiteY2" fmla="*/ 2171700 h 4974431"/>
              <a:gd name="connsiteX3" fmla="*/ 4005263 w 4872038"/>
              <a:gd name="connsiteY3" fmla="*/ 897732 h 4974431"/>
              <a:gd name="connsiteX4" fmla="*/ 4872038 w 4872038"/>
              <a:gd name="connsiteY4" fmla="*/ 0 h 4974431"/>
              <a:gd name="connsiteX0" fmla="*/ 0 w 4872038"/>
              <a:gd name="connsiteY0" fmla="*/ 4974431 h 4974431"/>
              <a:gd name="connsiteX1" fmla="*/ 1407318 w 4872038"/>
              <a:gd name="connsiteY1" fmla="*/ 3638549 h 4974431"/>
              <a:gd name="connsiteX2" fmla="*/ 2764631 w 4872038"/>
              <a:gd name="connsiteY2" fmla="*/ 2171700 h 4974431"/>
              <a:gd name="connsiteX3" fmla="*/ 4005263 w 4872038"/>
              <a:gd name="connsiteY3" fmla="*/ 897732 h 4974431"/>
              <a:gd name="connsiteX4" fmla="*/ 4872038 w 4872038"/>
              <a:gd name="connsiteY4" fmla="*/ 0 h 4974431"/>
              <a:gd name="connsiteX0" fmla="*/ 0 w 4872038"/>
              <a:gd name="connsiteY0" fmla="*/ 4974431 h 4974431"/>
              <a:gd name="connsiteX1" fmla="*/ 1352549 w 4872038"/>
              <a:gd name="connsiteY1" fmla="*/ 3609974 h 4974431"/>
              <a:gd name="connsiteX2" fmla="*/ 2764631 w 4872038"/>
              <a:gd name="connsiteY2" fmla="*/ 2171700 h 4974431"/>
              <a:gd name="connsiteX3" fmla="*/ 4005263 w 4872038"/>
              <a:gd name="connsiteY3" fmla="*/ 897732 h 4974431"/>
              <a:gd name="connsiteX4" fmla="*/ 4872038 w 4872038"/>
              <a:gd name="connsiteY4" fmla="*/ 0 h 4974431"/>
              <a:gd name="connsiteX0" fmla="*/ 0 w 4771830"/>
              <a:gd name="connsiteY0" fmla="*/ 4986957 h 4986957"/>
              <a:gd name="connsiteX1" fmla="*/ 1252341 w 4771830"/>
              <a:gd name="connsiteY1" fmla="*/ 3609974 h 4986957"/>
              <a:gd name="connsiteX2" fmla="*/ 2664423 w 4771830"/>
              <a:gd name="connsiteY2" fmla="*/ 2171700 h 4986957"/>
              <a:gd name="connsiteX3" fmla="*/ 3905055 w 4771830"/>
              <a:gd name="connsiteY3" fmla="*/ 897732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664423 w 4771830"/>
              <a:gd name="connsiteY2" fmla="*/ 2171700 h 4986957"/>
              <a:gd name="connsiteX3" fmla="*/ 3905055 w 4771830"/>
              <a:gd name="connsiteY3" fmla="*/ 897732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05055 w 4771830"/>
              <a:gd name="connsiteY3" fmla="*/ 897732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9579 w 4709917"/>
              <a:gd name="connsiteY2" fmla="*/ 2201612 h 4941713"/>
              <a:gd name="connsiteX3" fmla="*/ 3917581 w 4709917"/>
              <a:gd name="connsiteY3" fmla="*/ 877540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9579 w 4709917"/>
              <a:gd name="connsiteY2" fmla="*/ 2201612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7198 w 4709917"/>
              <a:gd name="connsiteY2" fmla="*/ 2199230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7198 w 4709917"/>
              <a:gd name="connsiteY2" fmla="*/ 2194468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386604 w 4709917"/>
              <a:gd name="connsiteY1" fmla="*/ 3601786 h 4941713"/>
              <a:gd name="connsiteX2" fmla="*/ 2737198 w 4709917"/>
              <a:gd name="connsiteY2" fmla="*/ 2194468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386604 w 4709917"/>
              <a:gd name="connsiteY1" fmla="*/ 3599405 h 4941713"/>
              <a:gd name="connsiteX2" fmla="*/ 2737198 w 4709917"/>
              <a:gd name="connsiteY2" fmla="*/ 2194468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671817"/>
              <a:gd name="connsiteY0" fmla="*/ 4927425 h 4927425"/>
              <a:gd name="connsiteX1" fmla="*/ 1348504 w 4671817"/>
              <a:gd name="connsiteY1" fmla="*/ 3599405 h 4927425"/>
              <a:gd name="connsiteX2" fmla="*/ 2699098 w 4671817"/>
              <a:gd name="connsiteY2" fmla="*/ 2194468 h 4927425"/>
              <a:gd name="connsiteX3" fmla="*/ 3881863 w 4671817"/>
              <a:gd name="connsiteY3" fmla="*/ 898972 h 4927425"/>
              <a:gd name="connsiteX4" fmla="*/ 4671817 w 4671817"/>
              <a:gd name="connsiteY4" fmla="*/ 0 h 4927425"/>
              <a:gd name="connsiteX0" fmla="*/ 0 w 4671817"/>
              <a:gd name="connsiteY0" fmla="*/ 4927425 h 4927425"/>
              <a:gd name="connsiteX1" fmla="*/ 1348504 w 4671817"/>
              <a:gd name="connsiteY1" fmla="*/ 3599405 h 4927425"/>
              <a:gd name="connsiteX2" fmla="*/ 2699098 w 4671817"/>
              <a:gd name="connsiteY2" fmla="*/ 2194468 h 4927425"/>
              <a:gd name="connsiteX3" fmla="*/ 3881863 w 4671817"/>
              <a:gd name="connsiteY3" fmla="*/ 898972 h 4927425"/>
              <a:gd name="connsiteX4" fmla="*/ 4671817 w 4671817"/>
              <a:gd name="connsiteY4" fmla="*/ 0 h 4927425"/>
              <a:gd name="connsiteX0" fmla="*/ 0 w 4671817"/>
              <a:gd name="connsiteY0" fmla="*/ 4927425 h 4927425"/>
              <a:gd name="connsiteX1" fmla="*/ 1348504 w 4671817"/>
              <a:gd name="connsiteY1" fmla="*/ 3599405 h 4927425"/>
              <a:gd name="connsiteX2" fmla="*/ 2699098 w 4671817"/>
              <a:gd name="connsiteY2" fmla="*/ 2194468 h 4927425"/>
              <a:gd name="connsiteX3" fmla="*/ 3881863 w 4671817"/>
              <a:gd name="connsiteY3" fmla="*/ 898972 h 4927425"/>
              <a:gd name="connsiteX4" fmla="*/ 4671817 w 4671817"/>
              <a:gd name="connsiteY4" fmla="*/ 0 h 492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1817" h="4927425">
                <a:moveTo>
                  <a:pt x="0" y="4927425"/>
                </a:moveTo>
                <a:cubicBezTo>
                  <a:pt x="440769" y="4507771"/>
                  <a:pt x="898654" y="4054898"/>
                  <a:pt x="1348504" y="3599405"/>
                </a:cubicBezTo>
                <a:cubicBezTo>
                  <a:pt x="1798354" y="3143912"/>
                  <a:pt x="2276872" y="2644540"/>
                  <a:pt x="2699098" y="2194468"/>
                </a:cubicBezTo>
                <a:cubicBezTo>
                  <a:pt x="3121324" y="1744396"/>
                  <a:pt x="3487608" y="1330804"/>
                  <a:pt x="3881863" y="898972"/>
                </a:cubicBezTo>
                <a:cubicBezTo>
                  <a:pt x="4210649" y="533227"/>
                  <a:pt x="4387067" y="307595"/>
                  <a:pt x="4671817" y="0"/>
                </a:cubicBezTo>
              </a:path>
            </a:pathLst>
          </a:custGeom>
          <a:noFill/>
          <a:ln w="28575">
            <a:solidFill>
              <a:srgbClr val="66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881522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9/26/23 6:36 pm, moonrise 58 min. before sunset </a:t>
            </a:r>
          </a:p>
        </p:txBody>
      </p:sp>
      <p:sp>
        <p:nvSpPr>
          <p:cNvPr id="46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Harvest Moon 2023 Illustration</a:t>
            </a:r>
          </a:p>
        </p:txBody>
      </p:sp>
      <p:sp>
        <p:nvSpPr>
          <p:cNvPr id="10" name="Oval 9"/>
          <p:cNvSpPr/>
          <p:nvPr/>
        </p:nvSpPr>
        <p:spPr>
          <a:xfrm>
            <a:off x="6219037" y="5011472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66089" y="5302190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2203601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9/27/23 6:32 pm, moonrise 31 min. before sunset  </a:t>
            </a:r>
          </a:p>
        </p:txBody>
      </p:sp>
      <p:sp>
        <p:nvSpPr>
          <p:cNvPr id="32" name="Oval 31"/>
          <p:cNvSpPr/>
          <p:nvPr/>
        </p:nvSpPr>
        <p:spPr>
          <a:xfrm>
            <a:off x="4545539" y="5572840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0" y="2525680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9/28/23 6:28 pm, moonrise 7 min. before sunset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847759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9/29/23 6:24 pm, moonrise 16 min. after sunset </a:t>
            </a:r>
          </a:p>
        </p:txBody>
      </p:sp>
      <p:sp>
        <p:nvSpPr>
          <p:cNvPr id="36" name="Oval 35"/>
          <p:cNvSpPr/>
          <p:nvPr/>
        </p:nvSpPr>
        <p:spPr>
          <a:xfrm>
            <a:off x="2881044" y="6049090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25106" y="5821956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0" y="3169838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9/30/23 6:20 pm, moonrise 40 min. after sunset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3491919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10/01/23 6:16 pm, moonrise 67 min. after sunset </a:t>
            </a:r>
          </a:p>
        </p:txBody>
      </p:sp>
      <p:sp>
        <p:nvSpPr>
          <p:cNvPr id="44" name="Oval 43"/>
          <p:cNvSpPr/>
          <p:nvPr/>
        </p:nvSpPr>
        <p:spPr>
          <a:xfrm>
            <a:off x="1997599" y="6275307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667438" y="2073220"/>
            <a:ext cx="262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dist="38100" dir="2700000" algn="ctr" rotWithShape="0">
                    <a:schemeClr val="tx1"/>
                  </a:outerShdw>
                </a:effectLst>
                <a:latin typeface="+mn-lt"/>
              </a:rPr>
              <a:t>Nearly full moon rises within an hour of sunset for 6 days.</a:t>
            </a:r>
          </a:p>
        </p:txBody>
      </p:sp>
      <p:sp>
        <p:nvSpPr>
          <p:cNvPr id="47" name="Right Brace 46"/>
          <p:cNvSpPr/>
          <p:nvPr/>
        </p:nvSpPr>
        <p:spPr>
          <a:xfrm>
            <a:off x="5532779" y="1938649"/>
            <a:ext cx="179461" cy="1844312"/>
          </a:xfrm>
          <a:prstGeom prst="rightBrace">
            <a:avLst>
              <a:gd name="adj1" fmla="val 50120"/>
              <a:gd name="adj2" fmla="val 50000"/>
            </a:avLst>
          </a:prstGeom>
          <a:ln w="28575">
            <a:solidFill>
              <a:srgbClr val="FFFF00"/>
            </a:solidFill>
          </a:ln>
          <a:effectLst>
            <a:outerShdw dist="12700" dir="10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1" y="4838699"/>
            <a:ext cx="1371600" cy="646331"/>
          </a:xfrm>
          <a:prstGeom prst="rect">
            <a:avLst/>
          </a:prstGeom>
          <a:noFill/>
        </p:spPr>
        <p:txBody>
          <a:bodyPr wrap="square" lIns="45720" tIns="45720" rIns="45720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+mn-lt"/>
              </a:rPr>
              <a:t>Alt. = 5.7° Az. = 120.1°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6726" y="6048374"/>
            <a:ext cx="1371600" cy="646331"/>
          </a:xfrm>
          <a:prstGeom prst="rect">
            <a:avLst/>
          </a:prstGeom>
          <a:noFill/>
        </p:spPr>
        <p:txBody>
          <a:bodyPr wrap="square" lIns="45720" tIns="45720" rIns="45720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+mn-lt"/>
              </a:rPr>
              <a:t>Alt. = -14.5° Az. = 48.5°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44982" y="5949042"/>
            <a:ext cx="4214949" cy="369332"/>
          </a:xfrm>
          <a:prstGeom prst="rect">
            <a:avLst/>
          </a:prstGeom>
          <a:noFill/>
        </p:spPr>
        <p:txBody>
          <a:bodyPr wrap="square" lIns="45720" tIns="45720" rIns="45720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+mn-lt"/>
              </a:rPr>
              <a:t>Full Harvest Moon on 9/29/23</a:t>
            </a:r>
          </a:p>
        </p:txBody>
      </p:sp>
    </p:spTree>
    <p:extLst>
      <p:ext uri="{BB962C8B-B14F-4D97-AF65-F5344CB8AC3E}">
        <p14:creationId xmlns:p14="http://schemas.microsoft.com/office/powerpoint/2010/main" val="24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/>
      <p:bldP spid="32" grpId="0" animBg="1"/>
      <p:bldP spid="33" grpId="0"/>
      <p:bldP spid="35" grpId="0"/>
      <p:bldP spid="36" grpId="0" animBg="1"/>
      <p:bldP spid="39" grpId="0" animBg="1"/>
      <p:bldP spid="40" grpId="0"/>
      <p:bldP spid="43" grpId="0"/>
      <p:bldP spid="44" grpId="0" animBg="1"/>
      <p:bldP spid="46" grpId="0"/>
      <p:bldP spid="47" grpId="0" animBg="1"/>
      <p:bldP spid="9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30188" y="828675"/>
            <a:ext cx="8683625" cy="5695950"/>
          </a:xfrm>
        </p:spPr>
        <p:txBody>
          <a:bodyPr/>
          <a:lstStyle/>
          <a:p>
            <a:pPr eaLnBrk="1" hangingPunct="1"/>
            <a:r>
              <a:rPr lang="en-US" altLang="en-US" dirty="0"/>
              <a:t> Harvest Moon at sunset</a:t>
            </a:r>
          </a:p>
          <a:p>
            <a:pPr lvl="1" eaLnBrk="1" hangingPunct="1"/>
            <a:r>
              <a:rPr lang="en-US" altLang="en-US" dirty="0"/>
              <a:t> Moon as Sept. Equinox rises over 6 days</a:t>
            </a:r>
          </a:p>
          <a:p>
            <a:pPr lvl="2" eaLnBrk="1" hangingPunct="1"/>
            <a:endParaRPr lang="en-US" alt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1755" b="-102"/>
          <a:stretch/>
        </p:blipFill>
        <p:spPr>
          <a:xfrm>
            <a:off x="0" y="1920240"/>
            <a:ext cx="9144000" cy="49434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t="11824" b="-231"/>
          <a:stretch/>
        </p:blipFill>
        <p:spPr>
          <a:xfrm>
            <a:off x="0" y="1924050"/>
            <a:ext cx="9144000" cy="49469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t="11679" b="-87"/>
          <a:stretch/>
        </p:blipFill>
        <p:spPr>
          <a:xfrm>
            <a:off x="0" y="1920240"/>
            <a:ext cx="9144000" cy="4946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1678" b="-87"/>
          <a:stretch/>
        </p:blipFill>
        <p:spPr>
          <a:xfrm>
            <a:off x="0" y="1911096"/>
            <a:ext cx="9144000" cy="49469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t="11757" b="-103"/>
          <a:stretch/>
        </p:blipFill>
        <p:spPr>
          <a:xfrm>
            <a:off x="0" y="1914525"/>
            <a:ext cx="9144000" cy="49434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t="11824" b="-231"/>
          <a:stretch/>
        </p:blipFill>
        <p:spPr>
          <a:xfrm>
            <a:off x="0" y="1911096"/>
            <a:ext cx="9144000" cy="4946904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819566" y="3404425"/>
            <a:ext cx="8324852" cy="3452812"/>
          </a:xfrm>
          <a:custGeom>
            <a:avLst/>
            <a:gdLst>
              <a:gd name="connsiteX0" fmla="*/ 8010525 w 8010525"/>
              <a:gd name="connsiteY0" fmla="*/ 0 h 3238500"/>
              <a:gd name="connsiteX1" fmla="*/ 6562725 w 8010525"/>
              <a:gd name="connsiteY1" fmla="*/ 590550 h 3238500"/>
              <a:gd name="connsiteX2" fmla="*/ 4724400 w 8010525"/>
              <a:gd name="connsiteY2" fmla="*/ 1323975 h 3238500"/>
              <a:gd name="connsiteX3" fmla="*/ 3143250 w 8010525"/>
              <a:gd name="connsiteY3" fmla="*/ 1952625 h 3238500"/>
              <a:gd name="connsiteX4" fmla="*/ 1343025 w 8010525"/>
              <a:gd name="connsiteY4" fmla="*/ 2705100 h 3238500"/>
              <a:gd name="connsiteX5" fmla="*/ 0 w 8010525"/>
              <a:gd name="connsiteY5" fmla="*/ 3238500 h 3238500"/>
              <a:gd name="connsiteX0" fmla="*/ 8015288 w 8015288"/>
              <a:gd name="connsiteY0" fmla="*/ 0 h 3226593"/>
              <a:gd name="connsiteX1" fmla="*/ 6562725 w 8015288"/>
              <a:gd name="connsiteY1" fmla="*/ 578643 h 3226593"/>
              <a:gd name="connsiteX2" fmla="*/ 4724400 w 8015288"/>
              <a:gd name="connsiteY2" fmla="*/ 1312068 h 3226593"/>
              <a:gd name="connsiteX3" fmla="*/ 3143250 w 8015288"/>
              <a:gd name="connsiteY3" fmla="*/ 1940718 h 3226593"/>
              <a:gd name="connsiteX4" fmla="*/ 1343025 w 8015288"/>
              <a:gd name="connsiteY4" fmla="*/ 2693193 h 3226593"/>
              <a:gd name="connsiteX5" fmla="*/ 0 w 8015288"/>
              <a:gd name="connsiteY5" fmla="*/ 3226593 h 3226593"/>
              <a:gd name="connsiteX0" fmla="*/ 8012907 w 8012907"/>
              <a:gd name="connsiteY0" fmla="*/ 0 h 3226593"/>
              <a:gd name="connsiteX1" fmla="*/ 6562725 w 8012907"/>
              <a:gd name="connsiteY1" fmla="*/ 578643 h 3226593"/>
              <a:gd name="connsiteX2" fmla="*/ 4724400 w 8012907"/>
              <a:gd name="connsiteY2" fmla="*/ 1312068 h 3226593"/>
              <a:gd name="connsiteX3" fmla="*/ 3143250 w 8012907"/>
              <a:gd name="connsiteY3" fmla="*/ 1940718 h 3226593"/>
              <a:gd name="connsiteX4" fmla="*/ 1343025 w 8012907"/>
              <a:gd name="connsiteY4" fmla="*/ 2693193 h 3226593"/>
              <a:gd name="connsiteX5" fmla="*/ 0 w 8012907"/>
              <a:gd name="connsiteY5" fmla="*/ 3226593 h 3226593"/>
              <a:gd name="connsiteX0" fmla="*/ 8015289 w 8015289"/>
              <a:gd name="connsiteY0" fmla="*/ 0 h 3228974"/>
              <a:gd name="connsiteX1" fmla="*/ 6562725 w 8015289"/>
              <a:gd name="connsiteY1" fmla="*/ 581024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5106 w 8015289"/>
              <a:gd name="connsiteY1" fmla="*/ 585787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50819 w 8015289"/>
              <a:gd name="connsiteY1" fmla="*/ 438149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3405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3405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8167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12719 w 8015289"/>
              <a:gd name="connsiteY1" fmla="*/ 466723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34150 w 8015289"/>
              <a:gd name="connsiteY1" fmla="*/ 535780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34150 w 8015289"/>
              <a:gd name="connsiteY1" fmla="*/ 535780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38687 w 8015289"/>
              <a:gd name="connsiteY2" fmla="*/ 1400174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2019 w 8015289"/>
              <a:gd name="connsiteY2" fmla="*/ 1328736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2019 w 8015289"/>
              <a:gd name="connsiteY2" fmla="*/ 1328736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31117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35881 w 8015289"/>
              <a:gd name="connsiteY4" fmla="*/ 2652711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7788 w 8015289"/>
              <a:gd name="connsiteY4" fmla="*/ 2686049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7788 w 8015289"/>
              <a:gd name="connsiteY4" fmla="*/ 2686049 h 3228974"/>
              <a:gd name="connsiteX5" fmla="*/ 0 w 8015289"/>
              <a:gd name="connsiteY5" fmla="*/ 3228974 h 3228974"/>
              <a:gd name="connsiteX0" fmla="*/ 8293896 w 8293896"/>
              <a:gd name="connsiteY0" fmla="*/ 0 h 3343274"/>
              <a:gd name="connsiteX1" fmla="*/ 6827045 w 8293896"/>
              <a:gd name="connsiteY1" fmla="*/ 590548 h 3343274"/>
              <a:gd name="connsiteX2" fmla="*/ 4991101 w 8293896"/>
              <a:gd name="connsiteY2" fmla="*/ 1326355 h 3343274"/>
              <a:gd name="connsiteX3" fmla="*/ 3426619 w 8293896"/>
              <a:gd name="connsiteY3" fmla="*/ 1964530 h 3343274"/>
              <a:gd name="connsiteX4" fmla="*/ 1626395 w 8293896"/>
              <a:gd name="connsiteY4" fmla="*/ 2686049 h 3343274"/>
              <a:gd name="connsiteX5" fmla="*/ 0 w 8293896"/>
              <a:gd name="connsiteY5" fmla="*/ 3343274 h 3343274"/>
              <a:gd name="connsiteX0" fmla="*/ 8293896 w 8293896"/>
              <a:gd name="connsiteY0" fmla="*/ 0 h 3343274"/>
              <a:gd name="connsiteX1" fmla="*/ 6827045 w 8293896"/>
              <a:gd name="connsiteY1" fmla="*/ 590548 h 3343274"/>
              <a:gd name="connsiteX2" fmla="*/ 4995864 w 8293896"/>
              <a:gd name="connsiteY2" fmla="*/ 1331118 h 3343274"/>
              <a:gd name="connsiteX3" fmla="*/ 3426619 w 8293896"/>
              <a:gd name="connsiteY3" fmla="*/ 1964530 h 3343274"/>
              <a:gd name="connsiteX4" fmla="*/ 1626395 w 8293896"/>
              <a:gd name="connsiteY4" fmla="*/ 2686049 h 3343274"/>
              <a:gd name="connsiteX5" fmla="*/ 0 w 8293896"/>
              <a:gd name="connsiteY5" fmla="*/ 3343274 h 3343274"/>
              <a:gd name="connsiteX0" fmla="*/ 8605839 w 8605839"/>
              <a:gd name="connsiteY0" fmla="*/ 0 h 3476624"/>
              <a:gd name="connsiteX1" fmla="*/ 6827045 w 8605839"/>
              <a:gd name="connsiteY1" fmla="*/ 723898 h 3476624"/>
              <a:gd name="connsiteX2" fmla="*/ 4995864 w 8605839"/>
              <a:gd name="connsiteY2" fmla="*/ 1464468 h 3476624"/>
              <a:gd name="connsiteX3" fmla="*/ 3426619 w 8605839"/>
              <a:gd name="connsiteY3" fmla="*/ 2097880 h 3476624"/>
              <a:gd name="connsiteX4" fmla="*/ 1626395 w 8605839"/>
              <a:gd name="connsiteY4" fmla="*/ 2819399 h 3476624"/>
              <a:gd name="connsiteX5" fmla="*/ 0 w 8605839"/>
              <a:gd name="connsiteY5" fmla="*/ 3476624 h 3476624"/>
              <a:gd name="connsiteX0" fmla="*/ 8605839 w 8605839"/>
              <a:gd name="connsiteY0" fmla="*/ 0 h 3476624"/>
              <a:gd name="connsiteX1" fmla="*/ 6827045 w 8605839"/>
              <a:gd name="connsiteY1" fmla="*/ 723898 h 3476624"/>
              <a:gd name="connsiteX2" fmla="*/ 4995864 w 8605839"/>
              <a:gd name="connsiteY2" fmla="*/ 1464468 h 3476624"/>
              <a:gd name="connsiteX3" fmla="*/ 3426619 w 8605839"/>
              <a:gd name="connsiteY3" fmla="*/ 2097880 h 3476624"/>
              <a:gd name="connsiteX4" fmla="*/ 1626395 w 8605839"/>
              <a:gd name="connsiteY4" fmla="*/ 2819399 h 3476624"/>
              <a:gd name="connsiteX5" fmla="*/ 0 w 8605839"/>
              <a:gd name="connsiteY5" fmla="*/ 3476624 h 3476624"/>
              <a:gd name="connsiteX0" fmla="*/ 8608220 w 8608220"/>
              <a:gd name="connsiteY0" fmla="*/ 0 h 3476624"/>
              <a:gd name="connsiteX1" fmla="*/ 6827045 w 8608220"/>
              <a:gd name="connsiteY1" fmla="*/ 723898 h 3476624"/>
              <a:gd name="connsiteX2" fmla="*/ 4995864 w 8608220"/>
              <a:gd name="connsiteY2" fmla="*/ 1464468 h 3476624"/>
              <a:gd name="connsiteX3" fmla="*/ 3426619 w 8608220"/>
              <a:gd name="connsiteY3" fmla="*/ 2097880 h 3476624"/>
              <a:gd name="connsiteX4" fmla="*/ 1626395 w 8608220"/>
              <a:gd name="connsiteY4" fmla="*/ 2819399 h 3476624"/>
              <a:gd name="connsiteX5" fmla="*/ 0 w 8608220"/>
              <a:gd name="connsiteY5" fmla="*/ 3476624 h 3476624"/>
              <a:gd name="connsiteX0" fmla="*/ 8608220 w 8608220"/>
              <a:gd name="connsiteY0" fmla="*/ 0 h 3479006"/>
              <a:gd name="connsiteX1" fmla="*/ 6827045 w 8608220"/>
              <a:gd name="connsiteY1" fmla="*/ 7262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08220 w 8608220"/>
              <a:gd name="connsiteY0" fmla="*/ 0 h 3479006"/>
              <a:gd name="connsiteX1" fmla="*/ 6827045 w 8608220"/>
              <a:gd name="connsiteY1" fmla="*/ 7262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08220 w 8608220"/>
              <a:gd name="connsiteY0" fmla="*/ 0 h 3479006"/>
              <a:gd name="connsiteX1" fmla="*/ 7103270 w 8608220"/>
              <a:gd name="connsiteY1" fmla="*/ 6119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10602 w 8610602"/>
              <a:gd name="connsiteY0" fmla="*/ 0 h 3450431"/>
              <a:gd name="connsiteX1" fmla="*/ 7103270 w 8610602"/>
              <a:gd name="connsiteY1" fmla="*/ 583405 h 3450431"/>
              <a:gd name="connsiteX2" fmla="*/ 4995864 w 8610602"/>
              <a:gd name="connsiteY2" fmla="*/ 1438275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4995864 w 8610602"/>
              <a:gd name="connsiteY2" fmla="*/ 1438275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524250 w 8610602"/>
              <a:gd name="connsiteY3" fmla="*/ 2305050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524250 w 8610602"/>
              <a:gd name="connsiteY3" fmla="*/ 2305050 h 3450431"/>
              <a:gd name="connsiteX4" fmla="*/ 1712120 w 8610602"/>
              <a:gd name="connsiteY4" fmla="*/ 2981324 h 3450431"/>
              <a:gd name="connsiteX5" fmla="*/ 0 w 8610602"/>
              <a:gd name="connsiteY5" fmla="*/ 3450431 h 3450431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26370 w 8324852"/>
              <a:gd name="connsiteY4" fmla="*/ 2981324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33514 w 8324852"/>
              <a:gd name="connsiteY4" fmla="*/ 2893218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4852" h="3452812">
                <a:moveTo>
                  <a:pt x="8324852" y="0"/>
                </a:moveTo>
                <a:cubicBezTo>
                  <a:pt x="7974808" y="179387"/>
                  <a:pt x="7342983" y="497679"/>
                  <a:pt x="6855620" y="731043"/>
                </a:cubicBezTo>
                <a:cubicBezTo>
                  <a:pt x="6368257" y="964407"/>
                  <a:pt x="5309396" y="1447006"/>
                  <a:pt x="4793458" y="1666875"/>
                </a:cubicBezTo>
                <a:cubicBezTo>
                  <a:pt x="4277520" y="1886744"/>
                  <a:pt x="3840162" y="2070100"/>
                  <a:pt x="3238500" y="2305050"/>
                </a:cubicBezTo>
                <a:cubicBezTo>
                  <a:pt x="2636838" y="2540000"/>
                  <a:pt x="1939927" y="2805112"/>
                  <a:pt x="1454945" y="2967037"/>
                </a:cubicBezTo>
                <a:lnTo>
                  <a:pt x="0" y="3452812"/>
                </a:lnTo>
              </a:path>
            </a:pathLst>
          </a:custGeom>
          <a:noFill/>
          <a:ln w="28575"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186307" y="1926431"/>
            <a:ext cx="4671817" cy="4927425"/>
          </a:xfrm>
          <a:custGeom>
            <a:avLst/>
            <a:gdLst>
              <a:gd name="connsiteX0" fmla="*/ 0 w 4848225"/>
              <a:gd name="connsiteY0" fmla="*/ 4895850 h 4895850"/>
              <a:gd name="connsiteX1" fmla="*/ 1314450 w 4848225"/>
              <a:gd name="connsiteY1" fmla="*/ 3562350 h 4895850"/>
              <a:gd name="connsiteX2" fmla="*/ 2743200 w 4848225"/>
              <a:gd name="connsiteY2" fmla="*/ 2105025 h 4895850"/>
              <a:gd name="connsiteX3" fmla="*/ 3962400 w 4848225"/>
              <a:gd name="connsiteY3" fmla="*/ 885825 h 4895850"/>
              <a:gd name="connsiteX4" fmla="*/ 4848225 w 4848225"/>
              <a:gd name="connsiteY4" fmla="*/ 0 h 4895850"/>
              <a:gd name="connsiteX0" fmla="*/ 0 w 4857750"/>
              <a:gd name="connsiteY0" fmla="*/ 4888706 h 4888706"/>
              <a:gd name="connsiteX1" fmla="*/ 1314450 w 4857750"/>
              <a:gd name="connsiteY1" fmla="*/ 3555206 h 4888706"/>
              <a:gd name="connsiteX2" fmla="*/ 2743200 w 4857750"/>
              <a:gd name="connsiteY2" fmla="*/ 2097881 h 4888706"/>
              <a:gd name="connsiteX3" fmla="*/ 3962400 w 4857750"/>
              <a:gd name="connsiteY3" fmla="*/ 878681 h 4888706"/>
              <a:gd name="connsiteX4" fmla="*/ 4857750 w 4857750"/>
              <a:gd name="connsiteY4" fmla="*/ 0 h 4888706"/>
              <a:gd name="connsiteX0" fmla="*/ 0 w 4857750"/>
              <a:gd name="connsiteY0" fmla="*/ 4888706 h 4888706"/>
              <a:gd name="connsiteX1" fmla="*/ 1314450 w 4857750"/>
              <a:gd name="connsiteY1" fmla="*/ 3555206 h 4888706"/>
              <a:gd name="connsiteX2" fmla="*/ 2743200 w 4857750"/>
              <a:gd name="connsiteY2" fmla="*/ 2097881 h 4888706"/>
              <a:gd name="connsiteX3" fmla="*/ 3969544 w 4857750"/>
              <a:gd name="connsiteY3" fmla="*/ 892969 h 4888706"/>
              <a:gd name="connsiteX4" fmla="*/ 4857750 w 4857750"/>
              <a:gd name="connsiteY4" fmla="*/ 0 h 4888706"/>
              <a:gd name="connsiteX0" fmla="*/ 0 w 4857750"/>
              <a:gd name="connsiteY0" fmla="*/ 4888706 h 4888706"/>
              <a:gd name="connsiteX1" fmla="*/ 1314450 w 4857750"/>
              <a:gd name="connsiteY1" fmla="*/ 3555206 h 4888706"/>
              <a:gd name="connsiteX2" fmla="*/ 2755106 w 4857750"/>
              <a:gd name="connsiteY2" fmla="*/ 2114550 h 4888706"/>
              <a:gd name="connsiteX3" fmla="*/ 3969544 w 4857750"/>
              <a:gd name="connsiteY3" fmla="*/ 892969 h 4888706"/>
              <a:gd name="connsiteX4" fmla="*/ 4857750 w 4857750"/>
              <a:gd name="connsiteY4" fmla="*/ 0 h 4888706"/>
              <a:gd name="connsiteX0" fmla="*/ 0 w 4857750"/>
              <a:gd name="connsiteY0" fmla="*/ 4888706 h 4888706"/>
              <a:gd name="connsiteX1" fmla="*/ 1328737 w 4857750"/>
              <a:gd name="connsiteY1" fmla="*/ 3555206 h 4888706"/>
              <a:gd name="connsiteX2" fmla="*/ 2755106 w 4857750"/>
              <a:gd name="connsiteY2" fmla="*/ 2114550 h 4888706"/>
              <a:gd name="connsiteX3" fmla="*/ 3969544 w 4857750"/>
              <a:gd name="connsiteY3" fmla="*/ 892969 h 4888706"/>
              <a:gd name="connsiteX4" fmla="*/ 4857750 w 4857750"/>
              <a:gd name="connsiteY4" fmla="*/ 0 h 4888706"/>
              <a:gd name="connsiteX0" fmla="*/ 0 w 4852987"/>
              <a:gd name="connsiteY0" fmla="*/ 4900612 h 4900612"/>
              <a:gd name="connsiteX1" fmla="*/ 1323974 w 4852987"/>
              <a:gd name="connsiteY1" fmla="*/ 3555206 h 4900612"/>
              <a:gd name="connsiteX2" fmla="*/ 2750343 w 4852987"/>
              <a:gd name="connsiteY2" fmla="*/ 2114550 h 4900612"/>
              <a:gd name="connsiteX3" fmla="*/ 3964781 w 4852987"/>
              <a:gd name="connsiteY3" fmla="*/ 892969 h 4900612"/>
              <a:gd name="connsiteX4" fmla="*/ 4852987 w 4852987"/>
              <a:gd name="connsiteY4" fmla="*/ 0 h 4900612"/>
              <a:gd name="connsiteX0" fmla="*/ 0 w 4852987"/>
              <a:gd name="connsiteY0" fmla="*/ 4876800 h 4876800"/>
              <a:gd name="connsiteX1" fmla="*/ 1323974 w 4852987"/>
              <a:gd name="connsiteY1" fmla="*/ 3531394 h 4876800"/>
              <a:gd name="connsiteX2" fmla="*/ 2750343 w 4852987"/>
              <a:gd name="connsiteY2" fmla="*/ 2090738 h 4876800"/>
              <a:gd name="connsiteX3" fmla="*/ 3964781 w 4852987"/>
              <a:gd name="connsiteY3" fmla="*/ 869157 h 4876800"/>
              <a:gd name="connsiteX4" fmla="*/ 4852987 w 4852987"/>
              <a:gd name="connsiteY4" fmla="*/ 0 h 4876800"/>
              <a:gd name="connsiteX0" fmla="*/ 0 w 4845843"/>
              <a:gd name="connsiteY0" fmla="*/ 4883943 h 4883943"/>
              <a:gd name="connsiteX1" fmla="*/ 1323974 w 4845843"/>
              <a:gd name="connsiteY1" fmla="*/ 3538537 h 4883943"/>
              <a:gd name="connsiteX2" fmla="*/ 2750343 w 4845843"/>
              <a:gd name="connsiteY2" fmla="*/ 2097881 h 4883943"/>
              <a:gd name="connsiteX3" fmla="*/ 3964781 w 4845843"/>
              <a:gd name="connsiteY3" fmla="*/ 876300 h 4883943"/>
              <a:gd name="connsiteX4" fmla="*/ 4845843 w 4845843"/>
              <a:gd name="connsiteY4" fmla="*/ 0 h 4883943"/>
              <a:gd name="connsiteX0" fmla="*/ 0 w 4843462"/>
              <a:gd name="connsiteY0" fmla="*/ 4883943 h 4883943"/>
              <a:gd name="connsiteX1" fmla="*/ 1323974 w 4843462"/>
              <a:gd name="connsiteY1" fmla="*/ 3538537 h 4883943"/>
              <a:gd name="connsiteX2" fmla="*/ 2750343 w 4843462"/>
              <a:gd name="connsiteY2" fmla="*/ 2097881 h 4883943"/>
              <a:gd name="connsiteX3" fmla="*/ 3964781 w 4843462"/>
              <a:gd name="connsiteY3" fmla="*/ 876300 h 4883943"/>
              <a:gd name="connsiteX4" fmla="*/ 4843462 w 4843462"/>
              <a:gd name="connsiteY4" fmla="*/ 0 h 4883943"/>
              <a:gd name="connsiteX0" fmla="*/ 0 w 4841081"/>
              <a:gd name="connsiteY0" fmla="*/ 4883943 h 4883943"/>
              <a:gd name="connsiteX1" fmla="*/ 1323974 w 4841081"/>
              <a:gd name="connsiteY1" fmla="*/ 3538537 h 4883943"/>
              <a:gd name="connsiteX2" fmla="*/ 2750343 w 4841081"/>
              <a:gd name="connsiteY2" fmla="*/ 2097881 h 4883943"/>
              <a:gd name="connsiteX3" fmla="*/ 3964781 w 4841081"/>
              <a:gd name="connsiteY3" fmla="*/ 876300 h 4883943"/>
              <a:gd name="connsiteX4" fmla="*/ 4841081 w 4841081"/>
              <a:gd name="connsiteY4" fmla="*/ 0 h 4883943"/>
              <a:gd name="connsiteX0" fmla="*/ 0 w 4838700"/>
              <a:gd name="connsiteY0" fmla="*/ 4883943 h 4883943"/>
              <a:gd name="connsiteX1" fmla="*/ 1323974 w 4838700"/>
              <a:gd name="connsiteY1" fmla="*/ 3538537 h 4883943"/>
              <a:gd name="connsiteX2" fmla="*/ 2750343 w 4838700"/>
              <a:gd name="connsiteY2" fmla="*/ 2097881 h 4883943"/>
              <a:gd name="connsiteX3" fmla="*/ 3964781 w 4838700"/>
              <a:gd name="connsiteY3" fmla="*/ 876300 h 4883943"/>
              <a:gd name="connsiteX4" fmla="*/ 4838700 w 4838700"/>
              <a:gd name="connsiteY4" fmla="*/ 0 h 4883943"/>
              <a:gd name="connsiteX0" fmla="*/ 0 w 4838700"/>
              <a:gd name="connsiteY0" fmla="*/ 4883943 h 4883943"/>
              <a:gd name="connsiteX1" fmla="*/ 1323974 w 4838700"/>
              <a:gd name="connsiteY1" fmla="*/ 3538537 h 4883943"/>
              <a:gd name="connsiteX2" fmla="*/ 2750343 w 4838700"/>
              <a:gd name="connsiteY2" fmla="*/ 2097881 h 4883943"/>
              <a:gd name="connsiteX3" fmla="*/ 3971925 w 4838700"/>
              <a:gd name="connsiteY3" fmla="*/ 897732 h 4883943"/>
              <a:gd name="connsiteX4" fmla="*/ 4838700 w 4838700"/>
              <a:gd name="connsiteY4" fmla="*/ 0 h 4883943"/>
              <a:gd name="connsiteX0" fmla="*/ 0 w 4838700"/>
              <a:gd name="connsiteY0" fmla="*/ 4883943 h 4883943"/>
              <a:gd name="connsiteX1" fmla="*/ 1323974 w 4838700"/>
              <a:gd name="connsiteY1" fmla="*/ 3538537 h 4883943"/>
              <a:gd name="connsiteX2" fmla="*/ 2731293 w 4838700"/>
              <a:gd name="connsiteY2" fmla="*/ 2171700 h 4883943"/>
              <a:gd name="connsiteX3" fmla="*/ 3971925 w 4838700"/>
              <a:gd name="connsiteY3" fmla="*/ 897732 h 4883943"/>
              <a:gd name="connsiteX4" fmla="*/ 4838700 w 4838700"/>
              <a:gd name="connsiteY4" fmla="*/ 0 h 4883943"/>
              <a:gd name="connsiteX0" fmla="*/ 0 w 4838700"/>
              <a:gd name="connsiteY0" fmla="*/ 4883943 h 4883943"/>
              <a:gd name="connsiteX1" fmla="*/ 1335880 w 4838700"/>
              <a:gd name="connsiteY1" fmla="*/ 3595687 h 4883943"/>
              <a:gd name="connsiteX2" fmla="*/ 2731293 w 4838700"/>
              <a:gd name="connsiteY2" fmla="*/ 2171700 h 4883943"/>
              <a:gd name="connsiteX3" fmla="*/ 3971925 w 4838700"/>
              <a:gd name="connsiteY3" fmla="*/ 897732 h 4883943"/>
              <a:gd name="connsiteX4" fmla="*/ 4838700 w 4838700"/>
              <a:gd name="connsiteY4" fmla="*/ 0 h 4883943"/>
              <a:gd name="connsiteX0" fmla="*/ 0 w 4872038"/>
              <a:gd name="connsiteY0" fmla="*/ 4974431 h 4974431"/>
              <a:gd name="connsiteX1" fmla="*/ 1369218 w 4872038"/>
              <a:gd name="connsiteY1" fmla="*/ 3595687 h 4974431"/>
              <a:gd name="connsiteX2" fmla="*/ 2764631 w 4872038"/>
              <a:gd name="connsiteY2" fmla="*/ 2171700 h 4974431"/>
              <a:gd name="connsiteX3" fmla="*/ 4005263 w 4872038"/>
              <a:gd name="connsiteY3" fmla="*/ 897732 h 4974431"/>
              <a:gd name="connsiteX4" fmla="*/ 4872038 w 4872038"/>
              <a:gd name="connsiteY4" fmla="*/ 0 h 4974431"/>
              <a:gd name="connsiteX0" fmla="*/ 0 w 4872038"/>
              <a:gd name="connsiteY0" fmla="*/ 4974431 h 4974431"/>
              <a:gd name="connsiteX1" fmla="*/ 1407318 w 4872038"/>
              <a:gd name="connsiteY1" fmla="*/ 3638549 h 4974431"/>
              <a:gd name="connsiteX2" fmla="*/ 2764631 w 4872038"/>
              <a:gd name="connsiteY2" fmla="*/ 2171700 h 4974431"/>
              <a:gd name="connsiteX3" fmla="*/ 4005263 w 4872038"/>
              <a:gd name="connsiteY3" fmla="*/ 897732 h 4974431"/>
              <a:gd name="connsiteX4" fmla="*/ 4872038 w 4872038"/>
              <a:gd name="connsiteY4" fmla="*/ 0 h 4974431"/>
              <a:gd name="connsiteX0" fmla="*/ 0 w 4872038"/>
              <a:gd name="connsiteY0" fmla="*/ 4974431 h 4974431"/>
              <a:gd name="connsiteX1" fmla="*/ 1352549 w 4872038"/>
              <a:gd name="connsiteY1" fmla="*/ 3609974 h 4974431"/>
              <a:gd name="connsiteX2" fmla="*/ 2764631 w 4872038"/>
              <a:gd name="connsiteY2" fmla="*/ 2171700 h 4974431"/>
              <a:gd name="connsiteX3" fmla="*/ 4005263 w 4872038"/>
              <a:gd name="connsiteY3" fmla="*/ 897732 h 4974431"/>
              <a:gd name="connsiteX4" fmla="*/ 4872038 w 4872038"/>
              <a:gd name="connsiteY4" fmla="*/ 0 h 4974431"/>
              <a:gd name="connsiteX0" fmla="*/ 0 w 4771830"/>
              <a:gd name="connsiteY0" fmla="*/ 4986957 h 4986957"/>
              <a:gd name="connsiteX1" fmla="*/ 1252341 w 4771830"/>
              <a:gd name="connsiteY1" fmla="*/ 3609974 h 4986957"/>
              <a:gd name="connsiteX2" fmla="*/ 2664423 w 4771830"/>
              <a:gd name="connsiteY2" fmla="*/ 2171700 h 4986957"/>
              <a:gd name="connsiteX3" fmla="*/ 3905055 w 4771830"/>
              <a:gd name="connsiteY3" fmla="*/ 897732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664423 w 4771830"/>
              <a:gd name="connsiteY2" fmla="*/ 2171700 h 4986957"/>
              <a:gd name="connsiteX3" fmla="*/ 3905055 w 4771830"/>
              <a:gd name="connsiteY3" fmla="*/ 897732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05055 w 4771830"/>
              <a:gd name="connsiteY3" fmla="*/ 897732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9579 w 4709917"/>
              <a:gd name="connsiteY2" fmla="*/ 2201612 h 4941713"/>
              <a:gd name="connsiteX3" fmla="*/ 3917581 w 4709917"/>
              <a:gd name="connsiteY3" fmla="*/ 877540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9579 w 4709917"/>
              <a:gd name="connsiteY2" fmla="*/ 2201612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7198 w 4709917"/>
              <a:gd name="connsiteY2" fmla="*/ 2199230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7198 w 4709917"/>
              <a:gd name="connsiteY2" fmla="*/ 2194468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386604 w 4709917"/>
              <a:gd name="connsiteY1" fmla="*/ 3601786 h 4941713"/>
              <a:gd name="connsiteX2" fmla="*/ 2737198 w 4709917"/>
              <a:gd name="connsiteY2" fmla="*/ 2194468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386604 w 4709917"/>
              <a:gd name="connsiteY1" fmla="*/ 3599405 h 4941713"/>
              <a:gd name="connsiteX2" fmla="*/ 2737198 w 4709917"/>
              <a:gd name="connsiteY2" fmla="*/ 2194468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671817"/>
              <a:gd name="connsiteY0" fmla="*/ 4927425 h 4927425"/>
              <a:gd name="connsiteX1" fmla="*/ 1348504 w 4671817"/>
              <a:gd name="connsiteY1" fmla="*/ 3599405 h 4927425"/>
              <a:gd name="connsiteX2" fmla="*/ 2699098 w 4671817"/>
              <a:gd name="connsiteY2" fmla="*/ 2194468 h 4927425"/>
              <a:gd name="connsiteX3" fmla="*/ 3881863 w 4671817"/>
              <a:gd name="connsiteY3" fmla="*/ 898972 h 4927425"/>
              <a:gd name="connsiteX4" fmla="*/ 4671817 w 4671817"/>
              <a:gd name="connsiteY4" fmla="*/ 0 h 4927425"/>
              <a:gd name="connsiteX0" fmla="*/ 0 w 4671817"/>
              <a:gd name="connsiteY0" fmla="*/ 4927425 h 4927425"/>
              <a:gd name="connsiteX1" fmla="*/ 1348504 w 4671817"/>
              <a:gd name="connsiteY1" fmla="*/ 3599405 h 4927425"/>
              <a:gd name="connsiteX2" fmla="*/ 2699098 w 4671817"/>
              <a:gd name="connsiteY2" fmla="*/ 2194468 h 4927425"/>
              <a:gd name="connsiteX3" fmla="*/ 3881863 w 4671817"/>
              <a:gd name="connsiteY3" fmla="*/ 898972 h 4927425"/>
              <a:gd name="connsiteX4" fmla="*/ 4671817 w 4671817"/>
              <a:gd name="connsiteY4" fmla="*/ 0 h 4927425"/>
              <a:gd name="connsiteX0" fmla="*/ 0 w 4671817"/>
              <a:gd name="connsiteY0" fmla="*/ 4927425 h 4927425"/>
              <a:gd name="connsiteX1" fmla="*/ 1348504 w 4671817"/>
              <a:gd name="connsiteY1" fmla="*/ 3599405 h 4927425"/>
              <a:gd name="connsiteX2" fmla="*/ 2699098 w 4671817"/>
              <a:gd name="connsiteY2" fmla="*/ 2194468 h 4927425"/>
              <a:gd name="connsiteX3" fmla="*/ 3881863 w 4671817"/>
              <a:gd name="connsiteY3" fmla="*/ 898972 h 4927425"/>
              <a:gd name="connsiteX4" fmla="*/ 4671817 w 4671817"/>
              <a:gd name="connsiteY4" fmla="*/ 0 h 492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1817" h="4927425">
                <a:moveTo>
                  <a:pt x="0" y="4927425"/>
                </a:moveTo>
                <a:cubicBezTo>
                  <a:pt x="440769" y="4507771"/>
                  <a:pt x="898654" y="4054898"/>
                  <a:pt x="1348504" y="3599405"/>
                </a:cubicBezTo>
                <a:cubicBezTo>
                  <a:pt x="1798354" y="3143912"/>
                  <a:pt x="2276872" y="2644540"/>
                  <a:pt x="2699098" y="2194468"/>
                </a:cubicBezTo>
                <a:cubicBezTo>
                  <a:pt x="3121324" y="1744396"/>
                  <a:pt x="3487608" y="1330804"/>
                  <a:pt x="3881863" y="898972"/>
                </a:cubicBezTo>
                <a:cubicBezTo>
                  <a:pt x="4210649" y="533227"/>
                  <a:pt x="4387067" y="307595"/>
                  <a:pt x="4671817" y="0"/>
                </a:cubicBezTo>
              </a:path>
            </a:pathLst>
          </a:custGeom>
          <a:noFill/>
          <a:ln w="28575">
            <a:solidFill>
              <a:srgbClr val="66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881522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9/26/23 6:36 pm, moonrise 58 min. before sunset </a:t>
            </a:r>
          </a:p>
        </p:txBody>
      </p:sp>
      <p:sp>
        <p:nvSpPr>
          <p:cNvPr id="46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Harvest Moon 2023 Illustration</a:t>
            </a:r>
          </a:p>
        </p:txBody>
      </p:sp>
      <p:sp>
        <p:nvSpPr>
          <p:cNvPr id="10" name="Oval 9"/>
          <p:cNvSpPr/>
          <p:nvPr/>
        </p:nvSpPr>
        <p:spPr>
          <a:xfrm>
            <a:off x="6219037" y="5011472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66089" y="5302190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2203601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9/27/23 6:32 pm, moonrise 31 min. before sunset  </a:t>
            </a:r>
          </a:p>
        </p:txBody>
      </p:sp>
      <p:sp>
        <p:nvSpPr>
          <p:cNvPr id="32" name="Oval 31"/>
          <p:cNvSpPr/>
          <p:nvPr/>
        </p:nvSpPr>
        <p:spPr>
          <a:xfrm>
            <a:off x="4545539" y="5572840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0" y="2525680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9/28/23 6:28 pm, moonrise 7 min. before sunset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847759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9/29/23 6:24 pm, moonrise 16 min. after sunset </a:t>
            </a:r>
          </a:p>
        </p:txBody>
      </p:sp>
      <p:sp>
        <p:nvSpPr>
          <p:cNvPr id="36" name="Oval 35"/>
          <p:cNvSpPr/>
          <p:nvPr/>
        </p:nvSpPr>
        <p:spPr>
          <a:xfrm>
            <a:off x="2881044" y="6049090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25106" y="5821956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0" y="3169838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9/30/23 6:20 pm, moonrise 40 min. after sunset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3491919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10/01/23 6:16 pm, moonrise 67 min. after sunset </a:t>
            </a:r>
          </a:p>
        </p:txBody>
      </p:sp>
      <p:sp>
        <p:nvSpPr>
          <p:cNvPr id="44" name="Oval 43"/>
          <p:cNvSpPr/>
          <p:nvPr/>
        </p:nvSpPr>
        <p:spPr>
          <a:xfrm>
            <a:off x="1997599" y="6275307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667438" y="2073220"/>
            <a:ext cx="262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dist="38100" dir="2700000" algn="ctr" rotWithShape="0">
                    <a:schemeClr val="tx1"/>
                  </a:outerShdw>
                </a:effectLst>
                <a:latin typeface="+mn-lt"/>
              </a:rPr>
              <a:t>Nearly full moon rises within an hour of sunset for 6 days.</a:t>
            </a:r>
          </a:p>
        </p:txBody>
      </p:sp>
      <p:sp>
        <p:nvSpPr>
          <p:cNvPr id="47" name="Right Brace 46"/>
          <p:cNvSpPr/>
          <p:nvPr/>
        </p:nvSpPr>
        <p:spPr>
          <a:xfrm>
            <a:off x="5532779" y="1938649"/>
            <a:ext cx="179461" cy="1844312"/>
          </a:xfrm>
          <a:prstGeom prst="rightBrace">
            <a:avLst>
              <a:gd name="adj1" fmla="val 50120"/>
              <a:gd name="adj2" fmla="val 50000"/>
            </a:avLst>
          </a:prstGeom>
          <a:ln w="28575">
            <a:solidFill>
              <a:srgbClr val="FFFF00"/>
            </a:solidFill>
          </a:ln>
          <a:effectLst>
            <a:outerShdw dist="12700" dir="10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0" y="1895475"/>
            <a:ext cx="2057400" cy="1943100"/>
          </a:xfrm>
          <a:prstGeom prst="roundRect">
            <a:avLst>
              <a:gd name="adj" fmla="val 6001"/>
            </a:avLst>
          </a:prstGeom>
          <a:noFill/>
          <a:ln>
            <a:solidFill>
              <a:srgbClr val="FFFF00"/>
            </a:solidFill>
          </a:ln>
          <a:effectLst>
            <a:outerShdw dist="127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-95187" y="3835345"/>
            <a:ext cx="208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dist="38100" dir="2700000" algn="ctr" rotWithShape="0">
                    <a:schemeClr val="tx1"/>
                  </a:outerShdw>
                </a:effectLst>
                <a:latin typeface="+mn-lt"/>
              </a:rPr>
              <a:t>Equinox position rises 4 minutes earlier each day!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77001" y="4838699"/>
            <a:ext cx="1371600" cy="646331"/>
          </a:xfrm>
          <a:prstGeom prst="rect">
            <a:avLst/>
          </a:prstGeom>
          <a:noFill/>
        </p:spPr>
        <p:txBody>
          <a:bodyPr wrap="square" lIns="45720" tIns="45720" rIns="45720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+mn-lt"/>
              </a:rPr>
              <a:t>Alt. = 5.7° Az. = 120.1°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6726" y="6048374"/>
            <a:ext cx="1371600" cy="646331"/>
          </a:xfrm>
          <a:prstGeom prst="rect">
            <a:avLst/>
          </a:prstGeom>
          <a:noFill/>
        </p:spPr>
        <p:txBody>
          <a:bodyPr wrap="square" lIns="45720" tIns="45720" rIns="45720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+mn-lt"/>
              </a:rPr>
              <a:t>Alt. = -14.5° Az. = 48.5°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4982" y="5949042"/>
            <a:ext cx="4214949" cy="369332"/>
          </a:xfrm>
          <a:prstGeom prst="rect">
            <a:avLst/>
          </a:prstGeom>
          <a:noFill/>
        </p:spPr>
        <p:txBody>
          <a:bodyPr wrap="square" lIns="45720" tIns="45720" rIns="45720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+mn-lt"/>
              </a:rPr>
              <a:t>Full Harvest Moon on 9/29/23</a:t>
            </a:r>
          </a:p>
        </p:txBody>
      </p:sp>
    </p:spTree>
    <p:extLst>
      <p:ext uri="{BB962C8B-B14F-4D97-AF65-F5344CB8AC3E}">
        <p14:creationId xmlns:p14="http://schemas.microsoft.com/office/powerpoint/2010/main" val="29543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230188" y="828675"/>
            <a:ext cx="8683625" cy="5695950"/>
          </a:xfrm>
        </p:spPr>
        <p:txBody>
          <a:bodyPr/>
          <a:lstStyle/>
          <a:p>
            <a:pPr eaLnBrk="1" hangingPunct="1"/>
            <a:r>
              <a:rPr lang="en-US" altLang="en-US" dirty="0"/>
              <a:t> Harvest Moon at sunset</a:t>
            </a:r>
          </a:p>
          <a:p>
            <a:pPr lvl="1" eaLnBrk="1" hangingPunct="1"/>
            <a:r>
              <a:rPr lang="en-US" altLang="en-US" dirty="0"/>
              <a:t> Moon as Sept. Equinox rises over 6 days</a:t>
            </a:r>
          </a:p>
          <a:p>
            <a:pPr lvl="2" eaLnBrk="1" hangingPunct="1"/>
            <a:endParaRPr lang="en-US" alt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1755" b="-102"/>
          <a:stretch/>
        </p:blipFill>
        <p:spPr>
          <a:xfrm>
            <a:off x="0" y="1920240"/>
            <a:ext cx="9144000" cy="49434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t="11824" b="-231"/>
          <a:stretch/>
        </p:blipFill>
        <p:spPr>
          <a:xfrm>
            <a:off x="0" y="1924050"/>
            <a:ext cx="9144000" cy="49469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t="11679" b="-87"/>
          <a:stretch/>
        </p:blipFill>
        <p:spPr>
          <a:xfrm>
            <a:off x="0" y="1920240"/>
            <a:ext cx="9144000" cy="4946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1678" b="-87"/>
          <a:stretch/>
        </p:blipFill>
        <p:spPr>
          <a:xfrm>
            <a:off x="0" y="1911096"/>
            <a:ext cx="9144000" cy="49469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t="11757" b="-103"/>
          <a:stretch/>
        </p:blipFill>
        <p:spPr>
          <a:xfrm>
            <a:off x="0" y="1914525"/>
            <a:ext cx="9144000" cy="49434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t="11824" b="-231"/>
          <a:stretch/>
        </p:blipFill>
        <p:spPr>
          <a:xfrm>
            <a:off x="0" y="1911096"/>
            <a:ext cx="9144000" cy="4946904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819566" y="3404425"/>
            <a:ext cx="8324852" cy="3452812"/>
          </a:xfrm>
          <a:custGeom>
            <a:avLst/>
            <a:gdLst>
              <a:gd name="connsiteX0" fmla="*/ 8010525 w 8010525"/>
              <a:gd name="connsiteY0" fmla="*/ 0 h 3238500"/>
              <a:gd name="connsiteX1" fmla="*/ 6562725 w 8010525"/>
              <a:gd name="connsiteY1" fmla="*/ 590550 h 3238500"/>
              <a:gd name="connsiteX2" fmla="*/ 4724400 w 8010525"/>
              <a:gd name="connsiteY2" fmla="*/ 1323975 h 3238500"/>
              <a:gd name="connsiteX3" fmla="*/ 3143250 w 8010525"/>
              <a:gd name="connsiteY3" fmla="*/ 1952625 h 3238500"/>
              <a:gd name="connsiteX4" fmla="*/ 1343025 w 8010525"/>
              <a:gd name="connsiteY4" fmla="*/ 2705100 h 3238500"/>
              <a:gd name="connsiteX5" fmla="*/ 0 w 8010525"/>
              <a:gd name="connsiteY5" fmla="*/ 3238500 h 3238500"/>
              <a:gd name="connsiteX0" fmla="*/ 8015288 w 8015288"/>
              <a:gd name="connsiteY0" fmla="*/ 0 h 3226593"/>
              <a:gd name="connsiteX1" fmla="*/ 6562725 w 8015288"/>
              <a:gd name="connsiteY1" fmla="*/ 578643 h 3226593"/>
              <a:gd name="connsiteX2" fmla="*/ 4724400 w 8015288"/>
              <a:gd name="connsiteY2" fmla="*/ 1312068 h 3226593"/>
              <a:gd name="connsiteX3" fmla="*/ 3143250 w 8015288"/>
              <a:gd name="connsiteY3" fmla="*/ 1940718 h 3226593"/>
              <a:gd name="connsiteX4" fmla="*/ 1343025 w 8015288"/>
              <a:gd name="connsiteY4" fmla="*/ 2693193 h 3226593"/>
              <a:gd name="connsiteX5" fmla="*/ 0 w 8015288"/>
              <a:gd name="connsiteY5" fmla="*/ 3226593 h 3226593"/>
              <a:gd name="connsiteX0" fmla="*/ 8012907 w 8012907"/>
              <a:gd name="connsiteY0" fmla="*/ 0 h 3226593"/>
              <a:gd name="connsiteX1" fmla="*/ 6562725 w 8012907"/>
              <a:gd name="connsiteY1" fmla="*/ 578643 h 3226593"/>
              <a:gd name="connsiteX2" fmla="*/ 4724400 w 8012907"/>
              <a:gd name="connsiteY2" fmla="*/ 1312068 h 3226593"/>
              <a:gd name="connsiteX3" fmla="*/ 3143250 w 8012907"/>
              <a:gd name="connsiteY3" fmla="*/ 1940718 h 3226593"/>
              <a:gd name="connsiteX4" fmla="*/ 1343025 w 8012907"/>
              <a:gd name="connsiteY4" fmla="*/ 2693193 h 3226593"/>
              <a:gd name="connsiteX5" fmla="*/ 0 w 8012907"/>
              <a:gd name="connsiteY5" fmla="*/ 3226593 h 3226593"/>
              <a:gd name="connsiteX0" fmla="*/ 8015289 w 8015289"/>
              <a:gd name="connsiteY0" fmla="*/ 0 h 3228974"/>
              <a:gd name="connsiteX1" fmla="*/ 6562725 w 8015289"/>
              <a:gd name="connsiteY1" fmla="*/ 581024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5106 w 8015289"/>
              <a:gd name="connsiteY1" fmla="*/ 585787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50819 w 8015289"/>
              <a:gd name="connsiteY1" fmla="*/ 438149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3405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3405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60344 w 8015289"/>
              <a:gd name="connsiteY1" fmla="*/ 588167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12719 w 8015289"/>
              <a:gd name="connsiteY1" fmla="*/ 466723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34150 w 8015289"/>
              <a:gd name="connsiteY1" fmla="*/ 535780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34150 w 8015289"/>
              <a:gd name="connsiteY1" fmla="*/ 535780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4400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38687 w 8015289"/>
              <a:gd name="connsiteY2" fmla="*/ 1400174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2019 w 8015289"/>
              <a:gd name="connsiteY2" fmla="*/ 1328736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22019 w 8015289"/>
              <a:gd name="connsiteY2" fmla="*/ 1328736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14449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31117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3250 w 8015289"/>
              <a:gd name="connsiteY3" fmla="*/ 1943099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3025 w 8015289"/>
              <a:gd name="connsiteY4" fmla="*/ 2695574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35881 w 8015289"/>
              <a:gd name="connsiteY4" fmla="*/ 2652711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7788 w 8015289"/>
              <a:gd name="connsiteY4" fmla="*/ 2686049 h 3228974"/>
              <a:gd name="connsiteX5" fmla="*/ 0 w 8015289"/>
              <a:gd name="connsiteY5" fmla="*/ 3228974 h 3228974"/>
              <a:gd name="connsiteX0" fmla="*/ 8015289 w 8015289"/>
              <a:gd name="connsiteY0" fmla="*/ 0 h 3228974"/>
              <a:gd name="connsiteX1" fmla="*/ 6548438 w 8015289"/>
              <a:gd name="connsiteY1" fmla="*/ 590548 h 3228974"/>
              <a:gd name="connsiteX2" fmla="*/ 4712494 w 8015289"/>
              <a:gd name="connsiteY2" fmla="*/ 1326355 h 3228974"/>
              <a:gd name="connsiteX3" fmla="*/ 3148012 w 8015289"/>
              <a:gd name="connsiteY3" fmla="*/ 1964530 h 3228974"/>
              <a:gd name="connsiteX4" fmla="*/ 1347788 w 8015289"/>
              <a:gd name="connsiteY4" fmla="*/ 2686049 h 3228974"/>
              <a:gd name="connsiteX5" fmla="*/ 0 w 8015289"/>
              <a:gd name="connsiteY5" fmla="*/ 3228974 h 3228974"/>
              <a:gd name="connsiteX0" fmla="*/ 8293896 w 8293896"/>
              <a:gd name="connsiteY0" fmla="*/ 0 h 3343274"/>
              <a:gd name="connsiteX1" fmla="*/ 6827045 w 8293896"/>
              <a:gd name="connsiteY1" fmla="*/ 590548 h 3343274"/>
              <a:gd name="connsiteX2" fmla="*/ 4991101 w 8293896"/>
              <a:gd name="connsiteY2" fmla="*/ 1326355 h 3343274"/>
              <a:gd name="connsiteX3" fmla="*/ 3426619 w 8293896"/>
              <a:gd name="connsiteY3" fmla="*/ 1964530 h 3343274"/>
              <a:gd name="connsiteX4" fmla="*/ 1626395 w 8293896"/>
              <a:gd name="connsiteY4" fmla="*/ 2686049 h 3343274"/>
              <a:gd name="connsiteX5" fmla="*/ 0 w 8293896"/>
              <a:gd name="connsiteY5" fmla="*/ 3343274 h 3343274"/>
              <a:gd name="connsiteX0" fmla="*/ 8293896 w 8293896"/>
              <a:gd name="connsiteY0" fmla="*/ 0 h 3343274"/>
              <a:gd name="connsiteX1" fmla="*/ 6827045 w 8293896"/>
              <a:gd name="connsiteY1" fmla="*/ 590548 h 3343274"/>
              <a:gd name="connsiteX2" fmla="*/ 4995864 w 8293896"/>
              <a:gd name="connsiteY2" fmla="*/ 1331118 h 3343274"/>
              <a:gd name="connsiteX3" fmla="*/ 3426619 w 8293896"/>
              <a:gd name="connsiteY3" fmla="*/ 1964530 h 3343274"/>
              <a:gd name="connsiteX4" fmla="*/ 1626395 w 8293896"/>
              <a:gd name="connsiteY4" fmla="*/ 2686049 h 3343274"/>
              <a:gd name="connsiteX5" fmla="*/ 0 w 8293896"/>
              <a:gd name="connsiteY5" fmla="*/ 3343274 h 3343274"/>
              <a:gd name="connsiteX0" fmla="*/ 8605839 w 8605839"/>
              <a:gd name="connsiteY0" fmla="*/ 0 h 3476624"/>
              <a:gd name="connsiteX1" fmla="*/ 6827045 w 8605839"/>
              <a:gd name="connsiteY1" fmla="*/ 723898 h 3476624"/>
              <a:gd name="connsiteX2" fmla="*/ 4995864 w 8605839"/>
              <a:gd name="connsiteY2" fmla="*/ 1464468 h 3476624"/>
              <a:gd name="connsiteX3" fmla="*/ 3426619 w 8605839"/>
              <a:gd name="connsiteY3" fmla="*/ 2097880 h 3476624"/>
              <a:gd name="connsiteX4" fmla="*/ 1626395 w 8605839"/>
              <a:gd name="connsiteY4" fmla="*/ 2819399 h 3476624"/>
              <a:gd name="connsiteX5" fmla="*/ 0 w 8605839"/>
              <a:gd name="connsiteY5" fmla="*/ 3476624 h 3476624"/>
              <a:gd name="connsiteX0" fmla="*/ 8605839 w 8605839"/>
              <a:gd name="connsiteY0" fmla="*/ 0 h 3476624"/>
              <a:gd name="connsiteX1" fmla="*/ 6827045 w 8605839"/>
              <a:gd name="connsiteY1" fmla="*/ 723898 h 3476624"/>
              <a:gd name="connsiteX2" fmla="*/ 4995864 w 8605839"/>
              <a:gd name="connsiteY2" fmla="*/ 1464468 h 3476624"/>
              <a:gd name="connsiteX3" fmla="*/ 3426619 w 8605839"/>
              <a:gd name="connsiteY3" fmla="*/ 2097880 h 3476624"/>
              <a:gd name="connsiteX4" fmla="*/ 1626395 w 8605839"/>
              <a:gd name="connsiteY4" fmla="*/ 2819399 h 3476624"/>
              <a:gd name="connsiteX5" fmla="*/ 0 w 8605839"/>
              <a:gd name="connsiteY5" fmla="*/ 3476624 h 3476624"/>
              <a:gd name="connsiteX0" fmla="*/ 8608220 w 8608220"/>
              <a:gd name="connsiteY0" fmla="*/ 0 h 3476624"/>
              <a:gd name="connsiteX1" fmla="*/ 6827045 w 8608220"/>
              <a:gd name="connsiteY1" fmla="*/ 723898 h 3476624"/>
              <a:gd name="connsiteX2" fmla="*/ 4995864 w 8608220"/>
              <a:gd name="connsiteY2" fmla="*/ 1464468 h 3476624"/>
              <a:gd name="connsiteX3" fmla="*/ 3426619 w 8608220"/>
              <a:gd name="connsiteY3" fmla="*/ 2097880 h 3476624"/>
              <a:gd name="connsiteX4" fmla="*/ 1626395 w 8608220"/>
              <a:gd name="connsiteY4" fmla="*/ 2819399 h 3476624"/>
              <a:gd name="connsiteX5" fmla="*/ 0 w 8608220"/>
              <a:gd name="connsiteY5" fmla="*/ 3476624 h 3476624"/>
              <a:gd name="connsiteX0" fmla="*/ 8608220 w 8608220"/>
              <a:gd name="connsiteY0" fmla="*/ 0 h 3479006"/>
              <a:gd name="connsiteX1" fmla="*/ 6827045 w 8608220"/>
              <a:gd name="connsiteY1" fmla="*/ 7262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08220 w 8608220"/>
              <a:gd name="connsiteY0" fmla="*/ 0 h 3479006"/>
              <a:gd name="connsiteX1" fmla="*/ 6827045 w 8608220"/>
              <a:gd name="connsiteY1" fmla="*/ 7262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08220 w 8608220"/>
              <a:gd name="connsiteY0" fmla="*/ 0 h 3479006"/>
              <a:gd name="connsiteX1" fmla="*/ 7103270 w 8608220"/>
              <a:gd name="connsiteY1" fmla="*/ 611980 h 3479006"/>
              <a:gd name="connsiteX2" fmla="*/ 4995864 w 8608220"/>
              <a:gd name="connsiteY2" fmla="*/ 1466850 h 3479006"/>
              <a:gd name="connsiteX3" fmla="*/ 3426619 w 8608220"/>
              <a:gd name="connsiteY3" fmla="*/ 2100262 h 3479006"/>
              <a:gd name="connsiteX4" fmla="*/ 1626395 w 8608220"/>
              <a:gd name="connsiteY4" fmla="*/ 2821781 h 3479006"/>
              <a:gd name="connsiteX5" fmla="*/ 0 w 8608220"/>
              <a:gd name="connsiteY5" fmla="*/ 3479006 h 3479006"/>
              <a:gd name="connsiteX0" fmla="*/ 8610602 w 8610602"/>
              <a:gd name="connsiteY0" fmla="*/ 0 h 3450431"/>
              <a:gd name="connsiteX1" fmla="*/ 7103270 w 8610602"/>
              <a:gd name="connsiteY1" fmla="*/ 583405 h 3450431"/>
              <a:gd name="connsiteX2" fmla="*/ 4995864 w 8610602"/>
              <a:gd name="connsiteY2" fmla="*/ 1438275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4995864 w 8610602"/>
              <a:gd name="connsiteY2" fmla="*/ 1438275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426619 w 8610602"/>
              <a:gd name="connsiteY3" fmla="*/ 2071687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524250 w 8610602"/>
              <a:gd name="connsiteY3" fmla="*/ 2305050 h 3450431"/>
              <a:gd name="connsiteX4" fmla="*/ 1626395 w 8610602"/>
              <a:gd name="connsiteY4" fmla="*/ 2793206 h 3450431"/>
              <a:gd name="connsiteX5" fmla="*/ 0 w 8610602"/>
              <a:gd name="connsiteY5" fmla="*/ 3450431 h 3450431"/>
              <a:gd name="connsiteX0" fmla="*/ 8610602 w 8610602"/>
              <a:gd name="connsiteY0" fmla="*/ 0 h 3450431"/>
              <a:gd name="connsiteX1" fmla="*/ 7143751 w 8610602"/>
              <a:gd name="connsiteY1" fmla="*/ 733424 h 3450431"/>
              <a:gd name="connsiteX2" fmla="*/ 5083970 w 8610602"/>
              <a:gd name="connsiteY2" fmla="*/ 1669257 h 3450431"/>
              <a:gd name="connsiteX3" fmla="*/ 3524250 w 8610602"/>
              <a:gd name="connsiteY3" fmla="*/ 2305050 h 3450431"/>
              <a:gd name="connsiteX4" fmla="*/ 1712120 w 8610602"/>
              <a:gd name="connsiteY4" fmla="*/ 2981324 h 3450431"/>
              <a:gd name="connsiteX5" fmla="*/ 0 w 8610602"/>
              <a:gd name="connsiteY5" fmla="*/ 3450431 h 3450431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26370 w 8324852"/>
              <a:gd name="connsiteY4" fmla="*/ 2981324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33514 w 8324852"/>
              <a:gd name="connsiteY4" fmla="*/ 2893218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8220 w 8324852"/>
              <a:gd name="connsiteY2" fmla="*/ 1669257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8001 w 8324852"/>
              <a:gd name="connsiteY1" fmla="*/ 733424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  <a:gd name="connsiteX0" fmla="*/ 8324852 w 8324852"/>
              <a:gd name="connsiteY0" fmla="*/ 0 h 3452812"/>
              <a:gd name="connsiteX1" fmla="*/ 6855620 w 8324852"/>
              <a:gd name="connsiteY1" fmla="*/ 731043 h 3452812"/>
              <a:gd name="connsiteX2" fmla="*/ 4793458 w 8324852"/>
              <a:gd name="connsiteY2" fmla="*/ 1666875 h 3452812"/>
              <a:gd name="connsiteX3" fmla="*/ 3238500 w 8324852"/>
              <a:gd name="connsiteY3" fmla="*/ 2305050 h 3452812"/>
              <a:gd name="connsiteX4" fmla="*/ 1454945 w 8324852"/>
              <a:gd name="connsiteY4" fmla="*/ 2967037 h 3452812"/>
              <a:gd name="connsiteX5" fmla="*/ 0 w 8324852"/>
              <a:gd name="connsiteY5" fmla="*/ 3452812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4852" h="3452812">
                <a:moveTo>
                  <a:pt x="8324852" y="0"/>
                </a:moveTo>
                <a:cubicBezTo>
                  <a:pt x="7974808" y="179387"/>
                  <a:pt x="7342983" y="497679"/>
                  <a:pt x="6855620" y="731043"/>
                </a:cubicBezTo>
                <a:cubicBezTo>
                  <a:pt x="6368257" y="964407"/>
                  <a:pt x="5309396" y="1447006"/>
                  <a:pt x="4793458" y="1666875"/>
                </a:cubicBezTo>
                <a:cubicBezTo>
                  <a:pt x="4277520" y="1886744"/>
                  <a:pt x="3840162" y="2070100"/>
                  <a:pt x="3238500" y="2305050"/>
                </a:cubicBezTo>
                <a:cubicBezTo>
                  <a:pt x="2636838" y="2540000"/>
                  <a:pt x="1939927" y="2805112"/>
                  <a:pt x="1454945" y="2967037"/>
                </a:cubicBezTo>
                <a:lnTo>
                  <a:pt x="0" y="3452812"/>
                </a:lnTo>
              </a:path>
            </a:pathLst>
          </a:custGeom>
          <a:noFill/>
          <a:ln w="28575"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186307" y="1926431"/>
            <a:ext cx="4671817" cy="4927425"/>
          </a:xfrm>
          <a:custGeom>
            <a:avLst/>
            <a:gdLst>
              <a:gd name="connsiteX0" fmla="*/ 0 w 4848225"/>
              <a:gd name="connsiteY0" fmla="*/ 4895850 h 4895850"/>
              <a:gd name="connsiteX1" fmla="*/ 1314450 w 4848225"/>
              <a:gd name="connsiteY1" fmla="*/ 3562350 h 4895850"/>
              <a:gd name="connsiteX2" fmla="*/ 2743200 w 4848225"/>
              <a:gd name="connsiteY2" fmla="*/ 2105025 h 4895850"/>
              <a:gd name="connsiteX3" fmla="*/ 3962400 w 4848225"/>
              <a:gd name="connsiteY3" fmla="*/ 885825 h 4895850"/>
              <a:gd name="connsiteX4" fmla="*/ 4848225 w 4848225"/>
              <a:gd name="connsiteY4" fmla="*/ 0 h 4895850"/>
              <a:gd name="connsiteX0" fmla="*/ 0 w 4857750"/>
              <a:gd name="connsiteY0" fmla="*/ 4888706 h 4888706"/>
              <a:gd name="connsiteX1" fmla="*/ 1314450 w 4857750"/>
              <a:gd name="connsiteY1" fmla="*/ 3555206 h 4888706"/>
              <a:gd name="connsiteX2" fmla="*/ 2743200 w 4857750"/>
              <a:gd name="connsiteY2" fmla="*/ 2097881 h 4888706"/>
              <a:gd name="connsiteX3" fmla="*/ 3962400 w 4857750"/>
              <a:gd name="connsiteY3" fmla="*/ 878681 h 4888706"/>
              <a:gd name="connsiteX4" fmla="*/ 4857750 w 4857750"/>
              <a:gd name="connsiteY4" fmla="*/ 0 h 4888706"/>
              <a:gd name="connsiteX0" fmla="*/ 0 w 4857750"/>
              <a:gd name="connsiteY0" fmla="*/ 4888706 h 4888706"/>
              <a:gd name="connsiteX1" fmla="*/ 1314450 w 4857750"/>
              <a:gd name="connsiteY1" fmla="*/ 3555206 h 4888706"/>
              <a:gd name="connsiteX2" fmla="*/ 2743200 w 4857750"/>
              <a:gd name="connsiteY2" fmla="*/ 2097881 h 4888706"/>
              <a:gd name="connsiteX3" fmla="*/ 3969544 w 4857750"/>
              <a:gd name="connsiteY3" fmla="*/ 892969 h 4888706"/>
              <a:gd name="connsiteX4" fmla="*/ 4857750 w 4857750"/>
              <a:gd name="connsiteY4" fmla="*/ 0 h 4888706"/>
              <a:gd name="connsiteX0" fmla="*/ 0 w 4857750"/>
              <a:gd name="connsiteY0" fmla="*/ 4888706 h 4888706"/>
              <a:gd name="connsiteX1" fmla="*/ 1314450 w 4857750"/>
              <a:gd name="connsiteY1" fmla="*/ 3555206 h 4888706"/>
              <a:gd name="connsiteX2" fmla="*/ 2755106 w 4857750"/>
              <a:gd name="connsiteY2" fmla="*/ 2114550 h 4888706"/>
              <a:gd name="connsiteX3" fmla="*/ 3969544 w 4857750"/>
              <a:gd name="connsiteY3" fmla="*/ 892969 h 4888706"/>
              <a:gd name="connsiteX4" fmla="*/ 4857750 w 4857750"/>
              <a:gd name="connsiteY4" fmla="*/ 0 h 4888706"/>
              <a:gd name="connsiteX0" fmla="*/ 0 w 4857750"/>
              <a:gd name="connsiteY0" fmla="*/ 4888706 h 4888706"/>
              <a:gd name="connsiteX1" fmla="*/ 1328737 w 4857750"/>
              <a:gd name="connsiteY1" fmla="*/ 3555206 h 4888706"/>
              <a:gd name="connsiteX2" fmla="*/ 2755106 w 4857750"/>
              <a:gd name="connsiteY2" fmla="*/ 2114550 h 4888706"/>
              <a:gd name="connsiteX3" fmla="*/ 3969544 w 4857750"/>
              <a:gd name="connsiteY3" fmla="*/ 892969 h 4888706"/>
              <a:gd name="connsiteX4" fmla="*/ 4857750 w 4857750"/>
              <a:gd name="connsiteY4" fmla="*/ 0 h 4888706"/>
              <a:gd name="connsiteX0" fmla="*/ 0 w 4852987"/>
              <a:gd name="connsiteY0" fmla="*/ 4900612 h 4900612"/>
              <a:gd name="connsiteX1" fmla="*/ 1323974 w 4852987"/>
              <a:gd name="connsiteY1" fmla="*/ 3555206 h 4900612"/>
              <a:gd name="connsiteX2" fmla="*/ 2750343 w 4852987"/>
              <a:gd name="connsiteY2" fmla="*/ 2114550 h 4900612"/>
              <a:gd name="connsiteX3" fmla="*/ 3964781 w 4852987"/>
              <a:gd name="connsiteY3" fmla="*/ 892969 h 4900612"/>
              <a:gd name="connsiteX4" fmla="*/ 4852987 w 4852987"/>
              <a:gd name="connsiteY4" fmla="*/ 0 h 4900612"/>
              <a:gd name="connsiteX0" fmla="*/ 0 w 4852987"/>
              <a:gd name="connsiteY0" fmla="*/ 4876800 h 4876800"/>
              <a:gd name="connsiteX1" fmla="*/ 1323974 w 4852987"/>
              <a:gd name="connsiteY1" fmla="*/ 3531394 h 4876800"/>
              <a:gd name="connsiteX2" fmla="*/ 2750343 w 4852987"/>
              <a:gd name="connsiteY2" fmla="*/ 2090738 h 4876800"/>
              <a:gd name="connsiteX3" fmla="*/ 3964781 w 4852987"/>
              <a:gd name="connsiteY3" fmla="*/ 869157 h 4876800"/>
              <a:gd name="connsiteX4" fmla="*/ 4852987 w 4852987"/>
              <a:gd name="connsiteY4" fmla="*/ 0 h 4876800"/>
              <a:gd name="connsiteX0" fmla="*/ 0 w 4845843"/>
              <a:gd name="connsiteY0" fmla="*/ 4883943 h 4883943"/>
              <a:gd name="connsiteX1" fmla="*/ 1323974 w 4845843"/>
              <a:gd name="connsiteY1" fmla="*/ 3538537 h 4883943"/>
              <a:gd name="connsiteX2" fmla="*/ 2750343 w 4845843"/>
              <a:gd name="connsiteY2" fmla="*/ 2097881 h 4883943"/>
              <a:gd name="connsiteX3" fmla="*/ 3964781 w 4845843"/>
              <a:gd name="connsiteY3" fmla="*/ 876300 h 4883943"/>
              <a:gd name="connsiteX4" fmla="*/ 4845843 w 4845843"/>
              <a:gd name="connsiteY4" fmla="*/ 0 h 4883943"/>
              <a:gd name="connsiteX0" fmla="*/ 0 w 4843462"/>
              <a:gd name="connsiteY0" fmla="*/ 4883943 h 4883943"/>
              <a:gd name="connsiteX1" fmla="*/ 1323974 w 4843462"/>
              <a:gd name="connsiteY1" fmla="*/ 3538537 h 4883943"/>
              <a:gd name="connsiteX2" fmla="*/ 2750343 w 4843462"/>
              <a:gd name="connsiteY2" fmla="*/ 2097881 h 4883943"/>
              <a:gd name="connsiteX3" fmla="*/ 3964781 w 4843462"/>
              <a:gd name="connsiteY3" fmla="*/ 876300 h 4883943"/>
              <a:gd name="connsiteX4" fmla="*/ 4843462 w 4843462"/>
              <a:gd name="connsiteY4" fmla="*/ 0 h 4883943"/>
              <a:gd name="connsiteX0" fmla="*/ 0 w 4841081"/>
              <a:gd name="connsiteY0" fmla="*/ 4883943 h 4883943"/>
              <a:gd name="connsiteX1" fmla="*/ 1323974 w 4841081"/>
              <a:gd name="connsiteY1" fmla="*/ 3538537 h 4883943"/>
              <a:gd name="connsiteX2" fmla="*/ 2750343 w 4841081"/>
              <a:gd name="connsiteY2" fmla="*/ 2097881 h 4883943"/>
              <a:gd name="connsiteX3" fmla="*/ 3964781 w 4841081"/>
              <a:gd name="connsiteY3" fmla="*/ 876300 h 4883943"/>
              <a:gd name="connsiteX4" fmla="*/ 4841081 w 4841081"/>
              <a:gd name="connsiteY4" fmla="*/ 0 h 4883943"/>
              <a:gd name="connsiteX0" fmla="*/ 0 w 4838700"/>
              <a:gd name="connsiteY0" fmla="*/ 4883943 h 4883943"/>
              <a:gd name="connsiteX1" fmla="*/ 1323974 w 4838700"/>
              <a:gd name="connsiteY1" fmla="*/ 3538537 h 4883943"/>
              <a:gd name="connsiteX2" fmla="*/ 2750343 w 4838700"/>
              <a:gd name="connsiteY2" fmla="*/ 2097881 h 4883943"/>
              <a:gd name="connsiteX3" fmla="*/ 3964781 w 4838700"/>
              <a:gd name="connsiteY3" fmla="*/ 876300 h 4883943"/>
              <a:gd name="connsiteX4" fmla="*/ 4838700 w 4838700"/>
              <a:gd name="connsiteY4" fmla="*/ 0 h 4883943"/>
              <a:gd name="connsiteX0" fmla="*/ 0 w 4838700"/>
              <a:gd name="connsiteY0" fmla="*/ 4883943 h 4883943"/>
              <a:gd name="connsiteX1" fmla="*/ 1323974 w 4838700"/>
              <a:gd name="connsiteY1" fmla="*/ 3538537 h 4883943"/>
              <a:gd name="connsiteX2" fmla="*/ 2750343 w 4838700"/>
              <a:gd name="connsiteY2" fmla="*/ 2097881 h 4883943"/>
              <a:gd name="connsiteX3" fmla="*/ 3971925 w 4838700"/>
              <a:gd name="connsiteY3" fmla="*/ 897732 h 4883943"/>
              <a:gd name="connsiteX4" fmla="*/ 4838700 w 4838700"/>
              <a:gd name="connsiteY4" fmla="*/ 0 h 4883943"/>
              <a:gd name="connsiteX0" fmla="*/ 0 w 4838700"/>
              <a:gd name="connsiteY0" fmla="*/ 4883943 h 4883943"/>
              <a:gd name="connsiteX1" fmla="*/ 1323974 w 4838700"/>
              <a:gd name="connsiteY1" fmla="*/ 3538537 h 4883943"/>
              <a:gd name="connsiteX2" fmla="*/ 2731293 w 4838700"/>
              <a:gd name="connsiteY2" fmla="*/ 2171700 h 4883943"/>
              <a:gd name="connsiteX3" fmla="*/ 3971925 w 4838700"/>
              <a:gd name="connsiteY3" fmla="*/ 897732 h 4883943"/>
              <a:gd name="connsiteX4" fmla="*/ 4838700 w 4838700"/>
              <a:gd name="connsiteY4" fmla="*/ 0 h 4883943"/>
              <a:gd name="connsiteX0" fmla="*/ 0 w 4838700"/>
              <a:gd name="connsiteY0" fmla="*/ 4883943 h 4883943"/>
              <a:gd name="connsiteX1" fmla="*/ 1335880 w 4838700"/>
              <a:gd name="connsiteY1" fmla="*/ 3595687 h 4883943"/>
              <a:gd name="connsiteX2" fmla="*/ 2731293 w 4838700"/>
              <a:gd name="connsiteY2" fmla="*/ 2171700 h 4883943"/>
              <a:gd name="connsiteX3" fmla="*/ 3971925 w 4838700"/>
              <a:gd name="connsiteY3" fmla="*/ 897732 h 4883943"/>
              <a:gd name="connsiteX4" fmla="*/ 4838700 w 4838700"/>
              <a:gd name="connsiteY4" fmla="*/ 0 h 4883943"/>
              <a:gd name="connsiteX0" fmla="*/ 0 w 4872038"/>
              <a:gd name="connsiteY0" fmla="*/ 4974431 h 4974431"/>
              <a:gd name="connsiteX1" fmla="*/ 1369218 w 4872038"/>
              <a:gd name="connsiteY1" fmla="*/ 3595687 h 4974431"/>
              <a:gd name="connsiteX2" fmla="*/ 2764631 w 4872038"/>
              <a:gd name="connsiteY2" fmla="*/ 2171700 h 4974431"/>
              <a:gd name="connsiteX3" fmla="*/ 4005263 w 4872038"/>
              <a:gd name="connsiteY3" fmla="*/ 897732 h 4974431"/>
              <a:gd name="connsiteX4" fmla="*/ 4872038 w 4872038"/>
              <a:gd name="connsiteY4" fmla="*/ 0 h 4974431"/>
              <a:gd name="connsiteX0" fmla="*/ 0 w 4872038"/>
              <a:gd name="connsiteY0" fmla="*/ 4974431 h 4974431"/>
              <a:gd name="connsiteX1" fmla="*/ 1407318 w 4872038"/>
              <a:gd name="connsiteY1" fmla="*/ 3638549 h 4974431"/>
              <a:gd name="connsiteX2" fmla="*/ 2764631 w 4872038"/>
              <a:gd name="connsiteY2" fmla="*/ 2171700 h 4974431"/>
              <a:gd name="connsiteX3" fmla="*/ 4005263 w 4872038"/>
              <a:gd name="connsiteY3" fmla="*/ 897732 h 4974431"/>
              <a:gd name="connsiteX4" fmla="*/ 4872038 w 4872038"/>
              <a:gd name="connsiteY4" fmla="*/ 0 h 4974431"/>
              <a:gd name="connsiteX0" fmla="*/ 0 w 4872038"/>
              <a:gd name="connsiteY0" fmla="*/ 4974431 h 4974431"/>
              <a:gd name="connsiteX1" fmla="*/ 1352549 w 4872038"/>
              <a:gd name="connsiteY1" fmla="*/ 3609974 h 4974431"/>
              <a:gd name="connsiteX2" fmla="*/ 2764631 w 4872038"/>
              <a:gd name="connsiteY2" fmla="*/ 2171700 h 4974431"/>
              <a:gd name="connsiteX3" fmla="*/ 4005263 w 4872038"/>
              <a:gd name="connsiteY3" fmla="*/ 897732 h 4974431"/>
              <a:gd name="connsiteX4" fmla="*/ 4872038 w 4872038"/>
              <a:gd name="connsiteY4" fmla="*/ 0 h 4974431"/>
              <a:gd name="connsiteX0" fmla="*/ 0 w 4771830"/>
              <a:gd name="connsiteY0" fmla="*/ 4986957 h 4986957"/>
              <a:gd name="connsiteX1" fmla="*/ 1252341 w 4771830"/>
              <a:gd name="connsiteY1" fmla="*/ 3609974 h 4986957"/>
              <a:gd name="connsiteX2" fmla="*/ 2664423 w 4771830"/>
              <a:gd name="connsiteY2" fmla="*/ 2171700 h 4986957"/>
              <a:gd name="connsiteX3" fmla="*/ 3905055 w 4771830"/>
              <a:gd name="connsiteY3" fmla="*/ 897732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664423 w 4771830"/>
              <a:gd name="connsiteY2" fmla="*/ 2171700 h 4986957"/>
              <a:gd name="connsiteX3" fmla="*/ 3905055 w 4771830"/>
              <a:gd name="connsiteY3" fmla="*/ 897732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05055 w 4771830"/>
              <a:gd name="connsiteY3" fmla="*/ 897732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71830"/>
              <a:gd name="connsiteY0" fmla="*/ 4986957 h 4986957"/>
              <a:gd name="connsiteX1" fmla="*/ 1415179 w 4771830"/>
              <a:gd name="connsiteY1" fmla="*/ 3685130 h 4986957"/>
              <a:gd name="connsiteX2" fmla="*/ 2739579 w 4771830"/>
              <a:gd name="connsiteY2" fmla="*/ 2246856 h 4986957"/>
              <a:gd name="connsiteX3" fmla="*/ 3917581 w 4771830"/>
              <a:gd name="connsiteY3" fmla="*/ 922784 h 4986957"/>
              <a:gd name="connsiteX4" fmla="*/ 4771830 w 4771830"/>
              <a:gd name="connsiteY4" fmla="*/ 0 h 4986957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9579 w 4709917"/>
              <a:gd name="connsiteY2" fmla="*/ 2201612 h 4941713"/>
              <a:gd name="connsiteX3" fmla="*/ 3917581 w 4709917"/>
              <a:gd name="connsiteY3" fmla="*/ 877540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9579 w 4709917"/>
              <a:gd name="connsiteY2" fmla="*/ 2201612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7198 w 4709917"/>
              <a:gd name="connsiteY2" fmla="*/ 2199230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415179 w 4709917"/>
              <a:gd name="connsiteY1" fmla="*/ 3639886 h 4941713"/>
              <a:gd name="connsiteX2" fmla="*/ 2737198 w 4709917"/>
              <a:gd name="connsiteY2" fmla="*/ 2194468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386604 w 4709917"/>
              <a:gd name="connsiteY1" fmla="*/ 3601786 h 4941713"/>
              <a:gd name="connsiteX2" fmla="*/ 2737198 w 4709917"/>
              <a:gd name="connsiteY2" fmla="*/ 2194468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709917"/>
              <a:gd name="connsiteY0" fmla="*/ 4941713 h 4941713"/>
              <a:gd name="connsiteX1" fmla="*/ 1386604 w 4709917"/>
              <a:gd name="connsiteY1" fmla="*/ 3599405 h 4941713"/>
              <a:gd name="connsiteX2" fmla="*/ 2737198 w 4709917"/>
              <a:gd name="connsiteY2" fmla="*/ 2194468 h 4941713"/>
              <a:gd name="connsiteX3" fmla="*/ 3919963 w 4709917"/>
              <a:gd name="connsiteY3" fmla="*/ 898972 h 4941713"/>
              <a:gd name="connsiteX4" fmla="*/ 4709917 w 4709917"/>
              <a:gd name="connsiteY4" fmla="*/ 0 h 4941713"/>
              <a:gd name="connsiteX0" fmla="*/ 0 w 4671817"/>
              <a:gd name="connsiteY0" fmla="*/ 4927425 h 4927425"/>
              <a:gd name="connsiteX1" fmla="*/ 1348504 w 4671817"/>
              <a:gd name="connsiteY1" fmla="*/ 3599405 h 4927425"/>
              <a:gd name="connsiteX2" fmla="*/ 2699098 w 4671817"/>
              <a:gd name="connsiteY2" fmla="*/ 2194468 h 4927425"/>
              <a:gd name="connsiteX3" fmla="*/ 3881863 w 4671817"/>
              <a:gd name="connsiteY3" fmla="*/ 898972 h 4927425"/>
              <a:gd name="connsiteX4" fmla="*/ 4671817 w 4671817"/>
              <a:gd name="connsiteY4" fmla="*/ 0 h 4927425"/>
              <a:gd name="connsiteX0" fmla="*/ 0 w 4671817"/>
              <a:gd name="connsiteY0" fmla="*/ 4927425 h 4927425"/>
              <a:gd name="connsiteX1" fmla="*/ 1348504 w 4671817"/>
              <a:gd name="connsiteY1" fmla="*/ 3599405 h 4927425"/>
              <a:gd name="connsiteX2" fmla="*/ 2699098 w 4671817"/>
              <a:gd name="connsiteY2" fmla="*/ 2194468 h 4927425"/>
              <a:gd name="connsiteX3" fmla="*/ 3881863 w 4671817"/>
              <a:gd name="connsiteY3" fmla="*/ 898972 h 4927425"/>
              <a:gd name="connsiteX4" fmla="*/ 4671817 w 4671817"/>
              <a:gd name="connsiteY4" fmla="*/ 0 h 4927425"/>
              <a:gd name="connsiteX0" fmla="*/ 0 w 4671817"/>
              <a:gd name="connsiteY0" fmla="*/ 4927425 h 4927425"/>
              <a:gd name="connsiteX1" fmla="*/ 1348504 w 4671817"/>
              <a:gd name="connsiteY1" fmla="*/ 3599405 h 4927425"/>
              <a:gd name="connsiteX2" fmla="*/ 2699098 w 4671817"/>
              <a:gd name="connsiteY2" fmla="*/ 2194468 h 4927425"/>
              <a:gd name="connsiteX3" fmla="*/ 3881863 w 4671817"/>
              <a:gd name="connsiteY3" fmla="*/ 898972 h 4927425"/>
              <a:gd name="connsiteX4" fmla="*/ 4671817 w 4671817"/>
              <a:gd name="connsiteY4" fmla="*/ 0 h 492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1817" h="4927425">
                <a:moveTo>
                  <a:pt x="0" y="4927425"/>
                </a:moveTo>
                <a:cubicBezTo>
                  <a:pt x="440769" y="4507771"/>
                  <a:pt x="898654" y="4054898"/>
                  <a:pt x="1348504" y="3599405"/>
                </a:cubicBezTo>
                <a:cubicBezTo>
                  <a:pt x="1798354" y="3143912"/>
                  <a:pt x="2276872" y="2644540"/>
                  <a:pt x="2699098" y="2194468"/>
                </a:cubicBezTo>
                <a:cubicBezTo>
                  <a:pt x="3121324" y="1744396"/>
                  <a:pt x="3487608" y="1330804"/>
                  <a:pt x="3881863" y="898972"/>
                </a:cubicBezTo>
                <a:cubicBezTo>
                  <a:pt x="4210649" y="533227"/>
                  <a:pt x="4387067" y="307595"/>
                  <a:pt x="4671817" y="0"/>
                </a:cubicBezTo>
              </a:path>
            </a:pathLst>
          </a:custGeom>
          <a:noFill/>
          <a:ln w="28575">
            <a:solidFill>
              <a:srgbClr val="66FF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Harvest Moon 2023 Illustration</a:t>
            </a:r>
          </a:p>
        </p:txBody>
      </p:sp>
      <p:sp>
        <p:nvSpPr>
          <p:cNvPr id="10" name="Oval 9"/>
          <p:cNvSpPr/>
          <p:nvPr/>
        </p:nvSpPr>
        <p:spPr>
          <a:xfrm>
            <a:off x="6219037" y="5011472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66089" y="5302190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45539" y="5572840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881044" y="6049090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25106" y="5821956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997599" y="6267687"/>
            <a:ext cx="210312" cy="21031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16200000">
            <a:off x="4104403" y="2703894"/>
            <a:ext cx="217488" cy="4192426"/>
          </a:xfrm>
          <a:prstGeom prst="rightBrace">
            <a:avLst>
              <a:gd name="adj1" fmla="val 47619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" name="Right Brace 36"/>
          <p:cNvSpPr/>
          <p:nvPr/>
        </p:nvSpPr>
        <p:spPr>
          <a:xfrm rot="10800000" flipH="1">
            <a:off x="2244343" y="4860130"/>
            <a:ext cx="217487" cy="1520574"/>
          </a:xfrm>
          <a:prstGeom prst="rightBrace">
            <a:avLst>
              <a:gd name="adj1" fmla="val 47619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06829" y="3829888"/>
            <a:ext cx="4206442" cy="646331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120.1</a:t>
            </a:r>
            <a:r>
              <a:rPr lang="en-US" dirty="0">
                <a:solidFill>
                  <a:srgbClr val="FFFF00"/>
                </a:solidFill>
              </a:rPr>
              <a:t>°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 – 48.5</a:t>
            </a:r>
            <a:r>
              <a:rPr lang="en-US" dirty="0">
                <a:solidFill>
                  <a:srgbClr val="FFFF00"/>
                </a:solidFill>
              </a:rPr>
              <a:t>°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 = 71.6°                                Moon moves southward along horizon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6753" y="4886632"/>
            <a:ext cx="2216687" cy="369332"/>
          </a:xfrm>
          <a:prstGeom prst="rect">
            <a:avLst/>
          </a:prstGeom>
          <a:noFill/>
          <a:effectLst>
            <a:outerShdw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5.7° + 14.5° = 20.2°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1881522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9/26/23 6:36 pm, moonrise 58 min. before sunset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2203601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9/27/23 6:32 pm, moonrise 31 min. before sunset 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0" y="2525680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9/28/23 6:28 pm, moonrise 7 min. before sunset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2847759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9/29/23 6:24 pm, moonrise 16 min. after sunset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0" y="3169838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9/30/23 6:20 pm, moonrise 40 min. after sunset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3491919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50800" dir="2700000" algn="ctr" rotWithShape="0">
                    <a:schemeClr val="tx1"/>
                  </a:outerShdw>
                </a:effectLst>
                <a:latin typeface="+mn-lt"/>
              </a:rPr>
              <a:t>10/01/23 6:16 pm, moonrise 67 min. after sunset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67438" y="2073220"/>
            <a:ext cx="262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dist="38100" dir="2700000" algn="ctr" rotWithShape="0">
                    <a:schemeClr val="tx1"/>
                  </a:outerShdw>
                </a:effectLst>
                <a:latin typeface="+mn-lt"/>
              </a:rPr>
              <a:t>Nearly full moon rises within an hour of sunset for 6 days.</a:t>
            </a:r>
          </a:p>
        </p:txBody>
      </p:sp>
      <p:sp>
        <p:nvSpPr>
          <p:cNvPr id="58" name="Right Brace 57"/>
          <p:cNvSpPr/>
          <p:nvPr/>
        </p:nvSpPr>
        <p:spPr>
          <a:xfrm>
            <a:off x="5532779" y="1938649"/>
            <a:ext cx="179461" cy="1844312"/>
          </a:xfrm>
          <a:prstGeom prst="rightBrace">
            <a:avLst>
              <a:gd name="adj1" fmla="val 50120"/>
              <a:gd name="adj2" fmla="val 50000"/>
            </a:avLst>
          </a:prstGeom>
          <a:ln w="28575">
            <a:solidFill>
              <a:srgbClr val="FFFF00"/>
            </a:solidFill>
          </a:ln>
          <a:effectLst>
            <a:outerShdw dist="12700" dir="10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457303" y="5143075"/>
            <a:ext cx="1971676" cy="646331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Moon stays close to horizon.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116931" y="4938713"/>
            <a:ext cx="0" cy="1283493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77001" y="4838699"/>
            <a:ext cx="1371600" cy="646331"/>
          </a:xfrm>
          <a:prstGeom prst="rect">
            <a:avLst/>
          </a:prstGeom>
          <a:noFill/>
        </p:spPr>
        <p:txBody>
          <a:bodyPr wrap="square" lIns="45720" tIns="45720" rIns="45720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+mn-lt"/>
              </a:rPr>
              <a:t>Alt. = 5.7° Az. = 120.1°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6726" y="6048374"/>
            <a:ext cx="1371600" cy="646331"/>
          </a:xfrm>
          <a:prstGeom prst="rect">
            <a:avLst/>
          </a:prstGeom>
          <a:noFill/>
        </p:spPr>
        <p:txBody>
          <a:bodyPr wrap="square" lIns="45720" tIns="45720" rIns="45720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+mn-lt"/>
              </a:rPr>
              <a:t>Alt. = -14.5° Az. = 48.5°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06829" y="4372813"/>
            <a:ext cx="4206442" cy="369332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 (as Sun does after Sept. Equinox!)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44982" y="5949042"/>
            <a:ext cx="4214949" cy="369332"/>
          </a:xfrm>
          <a:prstGeom prst="rect">
            <a:avLst/>
          </a:prstGeom>
          <a:noFill/>
        </p:spPr>
        <p:txBody>
          <a:bodyPr wrap="square" lIns="45720" tIns="45720" rIns="45720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+mn-lt"/>
              </a:rPr>
              <a:t>Full Harvest Moon on 9/29/23</a:t>
            </a:r>
          </a:p>
        </p:txBody>
      </p:sp>
    </p:spTree>
    <p:extLst>
      <p:ext uri="{BB962C8B-B14F-4D97-AF65-F5344CB8AC3E}">
        <p14:creationId xmlns:p14="http://schemas.microsoft.com/office/powerpoint/2010/main" val="9498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" grpId="0" animBg="1"/>
      <p:bldP spid="38" grpId="0"/>
      <p:bldP spid="42" grpId="0"/>
      <p:bldP spid="60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Tides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858838"/>
            <a:ext cx="4603750" cy="2020887"/>
          </a:xfrm>
        </p:spPr>
        <p:txBody>
          <a:bodyPr/>
          <a:lstStyle/>
          <a:p>
            <a:pPr eaLnBrk="1" hangingPunct="1"/>
            <a:r>
              <a:rPr lang="en-US" altLang="en-US"/>
              <a:t> Gravity</a:t>
            </a:r>
          </a:p>
          <a:p>
            <a:pPr lvl="1" eaLnBrk="1" hangingPunct="1"/>
            <a:r>
              <a:rPr lang="en-US" altLang="en-US"/>
              <a:t> Depends on inverse of distance squared </a:t>
            </a:r>
          </a:p>
        </p:txBody>
      </p:sp>
      <p:graphicFrame>
        <p:nvGraphicFramePr>
          <p:cNvPr id="5837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59363" y="793750"/>
          <a:ext cx="3294062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812447" imgH="393529" progId="Equation.3">
                  <p:embed/>
                </p:oleObj>
              </mc:Choice>
              <mc:Fallback>
                <p:oleObj name="Equation" r:id="rId3" imgW="812447" imgH="393529" progId="Equation.3">
                  <p:embed/>
                  <p:pic>
                    <p:nvPicPr>
                      <p:cNvPr id="583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793750"/>
                        <a:ext cx="3294062" cy="15954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73" name="Group 10"/>
          <p:cNvGrpSpPr>
            <a:grpSpLocks/>
          </p:cNvGrpSpPr>
          <p:nvPr/>
        </p:nvGrpSpPr>
        <p:grpSpPr bwMode="auto">
          <a:xfrm>
            <a:off x="500063" y="4362450"/>
            <a:ext cx="914400" cy="914400"/>
            <a:chOff x="3424" y="2944"/>
            <a:chExt cx="288" cy="288"/>
          </a:xfrm>
        </p:grpSpPr>
        <p:pic>
          <p:nvPicPr>
            <p:cNvPr id="58384" name="Picture 11" descr="FullMoonTransp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9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5" name="Arc 12"/>
            <p:cNvSpPr>
              <a:spLocks/>
            </p:cNvSpPr>
            <p:nvPr/>
          </p:nvSpPr>
          <p:spPr bwMode="auto">
            <a:xfrm>
              <a:off x="3564" y="2946"/>
              <a:ext cx="147" cy="283"/>
            </a:xfrm>
            <a:custGeom>
              <a:avLst/>
              <a:gdLst>
                <a:gd name="T0" fmla="*/ 0 w 21902"/>
                <a:gd name="T1" fmla="*/ 0 h 43200"/>
                <a:gd name="T2" fmla="*/ 0 w 21902"/>
                <a:gd name="T3" fmla="*/ 0 h 43200"/>
                <a:gd name="T4" fmla="*/ 0 w 21902"/>
                <a:gd name="T5" fmla="*/ 0 h 43200"/>
                <a:gd name="T6" fmla="*/ 0 60000 65536"/>
                <a:gd name="T7" fmla="*/ 0 60000 65536"/>
                <a:gd name="T8" fmla="*/ 0 60000 65536"/>
                <a:gd name="T9" fmla="*/ 0 w 21902"/>
                <a:gd name="T10" fmla="*/ 0 h 43200"/>
                <a:gd name="T11" fmla="*/ 21902 w 2190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02" h="43200" fill="none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</a:path>
                <a:path w="21902" h="43200" stroke="0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  <a:lnTo>
                    <a:pt x="302" y="2160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58374" name="Picture 13" descr="NPole90Tran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3446463"/>
            <a:ext cx="27701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43" name="AutoShape 15"/>
          <p:cNvSpPr>
            <a:spLocks noChangeArrowheads="1"/>
          </p:cNvSpPr>
          <p:nvPr/>
        </p:nvSpPr>
        <p:spPr bwMode="auto">
          <a:xfrm>
            <a:off x="728663" y="4606925"/>
            <a:ext cx="457200" cy="42386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7344" name="AutoShape 16"/>
          <p:cNvSpPr>
            <a:spLocks noChangeArrowheads="1"/>
          </p:cNvSpPr>
          <p:nvPr/>
        </p:nvSpPr>
        <p:spPr bwMode="auto">
          <a:xfrm>
            <a:off x="7069138" y="4608513"/>
            <a:ext cx="457200" cy="4238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>
            <a:off x="968375" y="4819650"/>
            <a:ext cx="22860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arrow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>
            <a:off x="5013325" y="4819650"/>
            <a:ext cx="22860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arrow" w="med" len="med"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765175" y="3074988"/>
            <a:ext cx="24892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Earth attracts Moon</a:t>
            </a:r>
          </a:p>
        </p:txBody>
      </p:sp>
      <p:graphicFrame>
        <p:nvGraphicFramePr>
          <p:cNvPr id="227352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20725" y="5375275"/>
          <a:ext cx="25336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7" imgW="1129810" imgH="444307" progId="Equation.3">
                  <p:embed/>
                </p:oleObj>
              </mc:Choice>
              <mc:Fallback>
                <p:oleObj name="Equation" r:id="rId7" imgW="1129810" imgH="444307" progId="Equation.3">
                  <p:embed/>
                  <p:pic>
                    <p:nvPicPr>
                      <p:cNvPr id="22735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5375275"/>
                        <a:ext cx="2533650" cy="9969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54" name="Object 26"/>
          <p:cNvGraphicFramePr>
            <a:graphicFrameLocks noChangeAspect="1"/>
          </p:cNvGraphicFramePr>
          <p:nvPr/>
        </p:nvGraphicFramePr>
        <p:xfrm>
          <a:off x="4970463" y="5364163"/>
          <a:ext cx="259238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9" imgW="1129810" imgH="444307" progId="Equation.3">
                  <p:embed/>
                </p:oleObj>
              </mc:Choice>
              <mc:Fallback>
                <p:oleObj name="Equation" r:id="rId9" imgW="1129810" imgH="444307" progId="Equation.3">
                  <p:embed/>
                  <p:pic>
                    <p:nvPicPr>
                      <p:cNvPr id="2273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5364163"/>
                        <a:ext cx="2592387" cy="10191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55" name="Text Box 27"/>
          <p:cNvSpPr txBox="1">
            <a:spLocks noChangeArrowheads="1"/>
          </p:cNvSpPr>
          <p:nvPr/>
        </p:nvSpPr>
        <p:spPr bwMode="auto">
          <a:xfrm>
            <a:off x="5013325" y="3073400"/>
            <a:ext cx="2489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Moon attracts Earth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849563" y="5584825"/>
            <a:ext cx="248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SAME!</a:t>
            </a:r>
          </a:p>
        </p:txBody>
      </p:sp>
    </p:spTree>
    <p:extLst>
      <p:ext uri="{BB962C8B-B14F-4D97-AF65-F5344CB8AC3E}">
        <p14:creationId xmlns:p14="http://schemas.microsoft.com/office/powerpoint/2010/main" val="42578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3" grpId="0" animBg="1"/>
      <p:bldP spid="227344" grpId="0" animBg="1"/>
      <p:bldP spid="227347" grpId="0"/>
      <p:bldP spid="22735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Tides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469900"/>
            <a:ext cx="8294688" cy="3089275"/>
          </a:xfrm>
        </p:spPr>
        <p:txBody>
          <a:bodyPr/>
          <a:lstStyle/>
          <a:p>
            <a:pPr eaLnBrk="1" hangingPunct="1"/>
            <a:r>
              <a:rPr lang="en-US" altLang="en-US"/>
              <a:t> Gravity</a:t>
            </a:r>
          </a:p>
          <a:p>
            <a:pPr lvl="1" eaLnBrk="1" hangingPunct="1"/>
            <a:r>
              <a:rPr lang="en-US" altLang="en-US"/>
              <a:t> Depends on inverse</a:t>
            </a:r>
          </a:p>
          <a:p>
            <a:pPr lvl="1" eaLnBrk="1" hangingPunct="1">
              <a:buFont typeface="Webdings" pitchFamily="18" charset="2"/>
              <a:buNone/>
            </a:pPr>
            <a:r>
              <a:rPr lang="en-US" altLang="en-US"/>
              <a:t>    of distance squared</a:t>
            </a:r>
          </a:p>
          <a:p>
            <a:pPr lvl="1" eaLnBrk="1" hangingPunct="1"/>
            <a:r>
              <a:rPr lang="en-US" altLang="en-US"/>
              <a:t> Differential gravity</a:t>
            </a:r>
          </a:p>
          <a:p>
            <a:pPr lvl="2" eaLnBrk="1" hangingPunct="1"/>
            <a:r>
              <a:rPr lang="en-US" altLang="en-US"/>
              <a:t> Moon’s pull stronger on near side of Earth than center or far side </a:t>
            </a:r>
          </a:p>
        </p:txBody>
      </p:sp>
      <p:graphicFrame>
        <p:nvGraphicFramePr>
          <p:cNvPr id="593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75225" y="895350"/>
          <a:ext cx="3294063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812447" imgH="393529" progId="Equation.3">
                  <p:embed/>
                </p:oleObj>
              </mc:Choice>
              <mc:Fallback>
                <p:oleObj name="Equation" r:id="rId3" imgW="812447" imgH="393529" progId="Equation.3">
                  <p:embed/>
                  <p:pic>
                    <p:nvPicPr>
                      <p:cNvPr id="59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895350"/>
                        <a:ext cx="3294063" cy="15954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500063" y="4362450"/>
            <a:ext cx="914400" cy="914400"/>
            <a:chOff x="3424" y="2944"/>
            <a:chExt cx="288" cy="288"/>
          </a:xfrm>
        </p:grpSpPr>
        <p:pic>
          <p:nvPicPr>
            <p:cNvPr id="59405" name="Picture 6" descr="FullMoonTransp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9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6" name="Arc 7"/>
            <p:cNvSpPr>
              <a:spLocks/>
            </p:cNvSpPr>
            <p:nvPr/>
          </p:nvSpPr>
          <p:spPr bwMode="auto">
            <a:xfrm>
              <a:off x="3564" y="2946"/>
              <a:ext cx="147" cy="283"/>
            </a:xfrm>
            <a:custGeom>
              <a:avLst/>
              <a:gdLst>
                <a:gd name="T0" fmla="*/ 0 w 21902"/>
                <a:gd name="T1" fmla="*/ 0 h 43200"/>
                <a:gd name="T2" fmla="*/ 0 w 21902"/>
                <a:gd name="T3" fmla="*/ 0 h 43200"/>
                <a:gd name="T4" fmla="*/ 0 w 21902"/>
                <a:gd name="T5" fmla="*/ 0 h 43200"/>
                <a:gd name="T6" fmla="*/ 0 60000 65536"/>
                <a:gd name="T7" fmla="*/ 0 60000 65536"/>
                <a:gd name="T8" fmla="*/ 0 60000 65536"/>
                <a:gd name="T9" fmla="*/ 0 w 21902"/>
                <a:gd name="T10" fmla="*/ 0 h 43200"/>
                <a:gd name="T11" fmla="*/ 21902 w 2190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02" h="43200" fill="none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</a:path>
                <a:path w="21902" h="43200" stroke="0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  <a:lnTo>
                    <a:pt x="302" y="2160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59398" name="Picture 8" descr="NPole90Tran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3446463"/>
            <a:ext cx="27701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2463" name="Object 15"/>
          <p:cNvGraphicFramePr>
            <a:graphicFrameLocks noChangeAspect="1"/>
          </p:cNvGraphicFramePr>
          <p:nvPr/>
        </p:nvGraphicFramePr>
        <p:xfrm>
          <a:off x="2038350" y="5129213"/>
          <a:ext cx="213836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7" imgW="1040948" imgH="444307" progId="Equation.3">
                  <p:embed/>
                </p:oleObj>
              </mc:Choice>
              <mc:Fallback>
                <p:oleObj name="Equation" r:id="rId7" imgW="1040948" imgH="444307" progId="Equation.3">
                  <p:embed/>
                  <p:pic>
                    <p:nvPicPr>
                      <p:cNvPr id="2324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5129213"/>
                        <a:ext cx="2138363" cy="91281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66" name="Line 18"/>
          <p:cNvSpPr>
            <a:spLocks noChangeShapeType="1"/>
          </p:cNvSpPr>
          <p:nvPr/>
        </p:nvSpPr>
        <p:spPr bwMode="auto">
          <a:xfrm>
            <a:off x="2717800" y="4819650"/>
            <a:ext cx="3198813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2467" name="Line 19"/>
          <p:cNvSpPr>
            <a:spLocks noChangeShapeType="1"/>
          </p:cNvSpPr>
          <p:nvPr/>
        </p:nvSpPr>
        <p:spPr bwMode="auto">
          <a:xfrm>
            <a:off x="7778750" y="4819650"/>
            <a:ext cx="9144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32468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21200" y="5567363"/>
          <a:ext cx="21383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9" imgW="1117115" imgH="444307" progId="Equation.3">
                  <p:embed/>
                </p:oleObj>
              </mc:Choice>
              <mc:Fallback>
                <p:oleObj name="Equation" r:id="rId9" imgW="1117115" imgH="444307" progId="Equation.3">
                  <p:embed/>
                  <p:pic>
                    <p:nvPicPr>
                      <p:cNvPr id="23246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567363"/>
                        <a:ext cx="2138363" cy="85090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70" name="Object 22"/>
          <p:cNvGraphicFramePr>
            <a:graphicFrameLocks noChangeAspect="1"/>
          </p:cNvGraphicFramePr>
          <p:nvPr/>
        </p:nvGraphicFramePr>
        <p:xfrm>
          <a:off x="7110413" y="5945188"/>
          <a:ext cx="203358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1" imgW="990170" imgH="444307" progId="Equation.3">
                  <p:embed/>
                </p:oleObj>
              </mc:Choice>
              <mc:Fallback>
                <p:oleObj name="Equation" r:id="rId11" imgW="990170" imgH="444307" progId="Equation.3">
                  <p:embed/>
                  <p:pic>
                    <p:nvPicPr>
                      <p:cNvPr id="2324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5945188"/>
                        <a:ext cx="2033587" cy="912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5456238" y="4819650"/>
            <a:ext cx="1828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6" grpId="0" animBg="1"/>
      <p:bldP spid="232467" grpId="0" animBg="1"/>
      <p:bldP spid="2324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16"/>
          <p:cNvSpPr>
            <a:spLocks noChangeArrowheads="1"/>
          </p:cNvSpPr>
          <p:nvPr/>
        </p:nvSpPr>
        <p:spPr bwMode="auto">
          <a:xfrm>
            <a:off x="5592763" y="3470275"/>
            <a:ext cx="3427412" cy="2697163"/>
          </a:xfrm>
          <a:prstGeom prst="ellipse">
            <a:avLst/>
          </a:prstGeom>
          <a:solidFill>
            <a:srgbClr val="339966"/>
          </a:solidFill>
          <a:ln w="3175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¶"/>
              <a:defRPr sz="32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Webdings" pitchFamily="18" charset="2"/>
              <a:buChar char="þ"/>
              <a:defRPr sz="28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 2" pitchFamily="18" charset="2"/>
              <a:buChar char=""/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^"/>
              <a:defRPr sz="20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c"/>
              <a:defRPr sz="20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0419" name="Picture 24" descr="NEquinox1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3449638"/>
            <a:ext cx="2741612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Tides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469900"/>
            <a:ext cx="8294688" cy="3089275"/>
          </a:xfrm>
        </p:spPr>
        <p:txBody>
          <a:bodyPr/>
          <a:lstStyle/>
          <a:p>
            <a:pPr eaLnBrk="1" hangingPunct="1"/>
            <a:r>
              <a:rPr lang="en-US" altLang="en-US"/>
              <a:t> Differential Gravity</a:t>
            </a:r>
          </a:p>
          <a:p>
            <a:pPr lvl="1" eaLnBrk="1" hangingPunct="1"/>
            <a:r>
              <a:rPr lang="en-US" altLang="en-US"/>
              <a:t> Distorts Earth</a:t>
            </a:r>
          </a:p>
          <a:p>
            <a:pPr lvl="2" eaLnBrk="1" hangingPunct="1"/>
            <a:r>
              <a:rPr lang="en-US" altLang="en-US"/>
              <a:t> Pulls near side toward Moon</a:t>
            </a:r>
          </a:p>
          <a:p>
            <a:pPr lvl="2" eaLnBrk="1" hangingPunct="1"/>
            <a:r>
              <a:rPr lang="en-US" altLang="en-US"/>
              <a:t> Pulls center less hard</a:t>
            </a:r>
          </a:p>
          <a:p>
            <a:pPr lvl="2" eaLnBrk="1" hangingPunct="1"/>
            <a:r>
              <a:rPr lang="en-US" altLang="en-US"/>
              <a:t> Leaves far side behind</a:t>
            </a:r>
          </a:p>
        </p:txBody>
      </p:sp>
      <p:graphicFrame>
        <p:nvGraphicFramePr>
          <p:cNvPr id="6042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75225" y="895350"/>
          <a:ext cx="3294063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812447" imgH="393529" progId="Equation.3">
                  <p:embed/>
                </p:oleObj>
              </mc:Choice>
              <mc:Fallback>
                <p:oleObj name="Equation" r:id="rId4" imgW="812447" imgH="393529" progId="Equation.3">
                  <p:embed/>
                  <p:pic>
                    <p:nvPicPr>
                      <p:cNvPr id="604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895350"/>
                        <a:ext cx="3294063" cy="15954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23" name="Group 5"/>
          <p:cNvGrpSpPr>
            <a:grpSpLocks/>
          </p:cNvGrpSpPr>
          <p:nvPr/>
        </p:nvGrpSpPr>
        <p:grpSpPr bwMode="auto">
          <a:xfrm>
            <a:off x="500063" y="4362450"/>
            <a:ext cx="914400" cy="914400"/>
            <a:chOff x="3424" y="2944"/>
            <a:chExt cx="288" cy="288"/>
          </a:xfrm>
        </p:grpSpPr>
        <p:pic>
          <p:nvPicPr>
            <p:cNvPr id="60428" name="Picture 6" descr="FullMoonTransp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9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9" name="Arc 7"/>
            <p:cNvSpPr>
              <a:spLocks/>
            </p:cNvSpPr>
            <p:nvPr/>
          </p:nvSpPr>
          <p:spPr bwMode="auto">
            <a:xfrm>
              <a:off x="3564" y="2946"/>
              <a:ext cx="147" cy="283"/>
            </a:xfrm>
            <a:custGeom>
              <a:avLst/>
              <a:gdLst>
                <a:gd name="T0" fmla="*/ 0 w 21902"/>
                <a:gd name="T1" fmla="*/ 0 h 43200"/>
                <a:gd name="T2" fmla="*/ 0 w 21902"/>
                <a:gd name="T3" fmla="*/ 0 h 43200"/>
                <a:gd name="T4" fmla="*/ 0 w 21902"/>
                <a:gd name="T5" fmla="*/ 0 h 43200"/>
                <a:gd name="T6" fmla="*/ 0 60000 65536"/>
                <a:gd name="T7" fmla="*/ 0 60000 65536"/>
                <a:gd name="T8" fmla="*/ 0 60000 65536"/>
                <a:gd name="T9" fmla="*/ 0 w 21902"/>
                <a:gd name="T10" fmla="*/ 0 h 43200"/>
                <a:gd name="T11" fmla="*/ 21902 w 2190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02" h="43200" fill="none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</a:path>
                <a:path w="21902" h="43200" stroke="0" extrusionOk="0">
                  <a:moveTo>
                    <a:pt x="296" y="0"/>
                  </a:moveTo>
                  <a:cubicBezTo>
                    <a:pt x="298" y="0"/>
                    <a:pt x="300" y="-1"/>
                    <a:pt x="302" y="0"/>
                  </a:cubicBezTo>
                  <a:cubicBezTo>
                    <a:pt x="12231" y="0"/>
                    <a:pt x="21902" y="9670"/>
                    <a:pt x="21902" y="21600"/>
                  </a:cubicBezTo>
                  <a:cubicBezTo>
                    <a:pt x="21902" y="33529"/>
                    <a:pt x="12231" y="43200"/>
                    <a:pt x="302" y="43200"/>
                  </a:cubicBezTo>
                  <a:cubicBezTo>
                    <a:pt x="201" y="43200"/>
                    <a:pt x="100" y="43199"/>
                    <a:pt x="0" y="43197"/>
                  </a:cubicBezTo>
                  <a:lnTo>
                    <a:pt x="302" y="2160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2471738" y="3335338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Tidal bulges</a:t>
            </a:r>
          </a:p>
        </p:txBody>
      </p:sp>
      <p:sp>
        <p:nvSpPr>
          <p:cNvPr id="233490" name="Line 18"/>
          <p:cNvSpPr>
            <a:spLocks noChangeShapeType="1"/>
          </p:cNvSpPr>
          <p:nvPr/>
        </p:nvSpPr>
        <p:spPr bwMode="auto">
          <a:xfrm>
            <a:off x="4233863" y="3860800"/>
            <a:ext cx="1506537" cy="830263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>
            <a:outerShdw dist="45791" dir="3378596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3491" name="Line 19"/>
          <p:cNvSpPr>
            <a:spLocks noChangeShapeType="1"/>
          </p:cNvSpPr>
          <p:nvPr/>
        </p:nvSpPr>
        <p:spPr bwMode="auto">
          <a:xfrm>
            <a:off x="4237038" y="3862388"/>
            <a:ext cx="4560887" cy="823912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3497" name="WordArt 25"/>
          <p:cNvSpPr>
            <a:spLocks noChangeArrowheads="1" noChangeShapeType="1" noTextEdit="1"/>
          </p:cNvSpPr>
          <p:nvPr/>
        </p:nvSpPr>
        <p:spPr bwMode="auto">
          <a:xfrm>
            <a:off x="1397000" y="5426075"/>
            <a:ext cx="3805238" cy="909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1">
                    <a:srgbClr val="FFFF00">
                      <a:alpha val="50000"/>
                    </a:srgbClr>
                  </a:prstShdw>
                </a:effectLst>
                <a:uLnTx/>
                <a:uFillTx/>
                <a:latin typeface="Playbill"/>
                <a:ea typeface="+mn-ea"/>
                <a:cs typeface="Arial" charset="0"/>
              </a:rPr>
              <a:t>But Earth rotates!</a:t>
            </a:r>
          </a:p>
        </p:txBody>
      </p:sp>
    </p:spTree>
    <p:extLst>
      <p:ext uri="{BB962C8B-B14F-4D97-AF65-F5344CB8AC3E}">
        <p14:creationId xmlns:p14="http://schemas.microsoft.com/office/powerpoint/2010/main" val="40401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45720" tIns="45720" rIns="45720" rtlCol="0">
        <a:spAutoFit/>
      </a:bodyPr>
      <a:lstStyle>
        <a:defPPr>
          <a:defRPr dirty="0" smtClean="0">
            <a:solidFill>
              <a:srgbClr val="FFFF00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10307</TotalTime>
  <Words>1047</Words>
  <Application>Microsoft Office PowerPoint</Application>
  <PresentationFormat>On-screen Show (4:3)</PresentationFormat>
  <Paragraphs>167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Comic Sans MS</vt:lpstr>
      <vt:lpstr>Playbill</vt:lpstr>
      <vt:lpstr>Webdings</vt:lpstr>
      <vt:lpstr>Wingdings</vt:lpstr>
      <vt:lpstr>Wingdings 2</vt:lpstr>
      <vt:lpstr>Default Design</vt:lpstr>
      <vt:lpstr>1_Default Design</vt:lpstr>
      <vt:lpstr>Equation</vt:lpstr>
      <vt:lpstr>Harvest Moon and Tides</vt:lpstr>
      <vt:lpstr>Harvest Moon 2025</vt:lpstr>
      <vt:lpstr>Harvest Moon 2023 Illustration</vt:lpstr>
      <vt:lpstr>Harvest Moon 2023 Illustration</vt:lpstr>
      <vt:lpstr>Harvest Moon 2023 Illustration</vt:lpstr>
      <vt:lpstr>Harvest Moon 2023 Illustration</vt:lpstr>
      <vt:lpstr>Tides</vt:lpstr>
      <vt:lpstr>Tides</vt:lpstr>
      <vt:lpstr>Tides</vt:lpstr>
      <vt:lpstr>Tides</vt:lpstr>
      <vt:lpstr>Tides</vt:lpstr>
      <vt:lpstr>Tides Caused by the Sun</vt:lpstr>
      <vt:lpstr>Tides Caused by the Sun</vt:lpstr>
      <vt:lpstr>King Tides</vt:lpstr>
      <vt:lpstr>King Tides</vt:lpstr>
      <vt:lpstr>King Tides</vt:lpstr>
      <vt:lpstr>King Tides</vt:lpstr>
    </vt:vector>
  </TitlesOfParts>
  <Company>St. Lawrence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Phys. 102: Introduction to Astronomy</dc:title>
  <dc:creator>Aileen A. O'Donoghue</dc:creator>
  <cp:lastModifiedBy>Aileen O'Donoghue</cp:lastModifiedBy>
  <cp:revision>516</cp:revision>
  <dcterms:created xsi:type="dcterms:W3CDTF">2003-08-29T12:21:18Z</dcterms:created>
  <dcterms:modified xsi:type="dcterms:W3CDTF">2025-11-03T21:47:54Z</dcterms:modified>
</cp:coreProperties>
</file>