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av" ContentType="audio/wav"/>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4.xml" ContentType="application/vnd.openxmlformats-officedocument.theme+xml"/>
  <Override PartName="/ppt/slideLayouts/slideLayout17.xml" ContentType="application/vnd.openxmlformats-officedocument.presentationml.slideLayout+xml"/>
  <Override PartName="/ppt/theme/theme5.xml" ContentType="application/vnd.openxmlformats-officedocument.theme+xml"/>
  <Override PartName="/ppt/slideLayouts/slideLayout18.xml" ContentType="application/vnd.openxmlformats-officedocument.presentationml.slideLayout+xml"/>
  <Override PartName="/ppt/theme/theme6.xml" ContentType="application/vnd.openxmlformats-officedocument.theme+xml"/>
  <Override PartName="/ppt/slideLayouts/slideLayout19.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8" r:id="rId2"/>
    <p:sldMasterId id="2147483695" r:id="rId3"/>
    <p:sldMasterId id="2147483697" r:id="rId4"/>
    <p:sldMasterId id="2147483700" r:id="rId5"/>
    <p:sldMasterId id="2147483702" r:id="rId6"/>
    <p:sldMasterId id="2147483704" r:id="rId7"/>
  </p:sldMasterIdLst>
  <p:sldIdLst>
    <p:sldId id="472" r:id="rId8"/>
    <p:sldId id="473" r:id="rId9"/>
    <p:sldId id="474" r:id="rId10"/>
    <p:sldId id="500" r:id="rId11"/>
    <p:sldId id="425" r:id="rId12"/>
    <p:sldId id="406" r:id="rId13"/>
    <p:sldId id="454" r:id="rId14"/>
    <p:sldId id="341" r:id="rId15"/>
    <p:sldId id="455" r:id="rId16"/>
    <p:sldId id="281" r:id="rId17"/>
    <p:sldId id="458" r:id="rId18"/>
    <p:sldId id="501" r:id="rId19"/>
    <p:sldId id="304" r:id="rId20"/>
    <p:sldId id="471" r:id="rId21"/>
    <p:sldId id="365" r:id="rId22"/>
    <p:sldId id="366" r:id="rId23"/>
    <p:sldId id="368" r:id="rId24"/>
    <p:sldId id="369" r:id="rId25"/>
    <p:sldId id="305" r:id="rId26"/>
    <p:sldId id="502" r:id="rId27"/>
    <p:sldId id="340" r:id="rId28"/>
    <p:sldId id="370" r:id="rId29"/>
    <p:sldId id="371" r:id="rId30"/>
    <p:sldId id="372" r:id="rId31"/>
    <p:sldId id="400" r:id="rId32"/>
    <p:sldId id="402" r:id="rId33"/>
    <p:sldId id="403" r:id="rId34"/>
    <p:sldId id="315" r:id="rId35"/>
    <p:sldId id="308" r:id="rId36"/>
    <p:sldId id="444" r:id="rId37"/>
    <p:sldId id="443" r:id="rId38"/>
    <p:sldId id="310" r:id="rId39"/>
    <p:sldId id="311" r:id="rId40"/>
    <p:sldId id="314" r:id="rId41"/>
    <p:sldId id="316" r:id="rId42"/>
    <p:sldId id="318" r:id="rId43"/>
    <p:sldId id="503" r:id="rId44"/>
    <p:sldId id="505" r:id="rId45"/>
    <p:sldId id="477" r:id="rId46"/>
    <p:sldId id="475" r:id="rId47"/>
    <p:sldId id="476" r:id="rId48"/>
    <p:sldId id="491" r:id="rId49"/>
    <p:sldId id="498" r:id="rId50"/>
    <p:sldId id="493" r:id="rId51"/>
    <p:sldId id="492" r:id="rId52"/>
    <p:sldId id="494" r:id="rId53"/>
    <p:sldId id="495" r:id="rId54"/>
    <p:sldId id="504" r:id="rId55"/>
    <p:sldId id="506" r:id="rId56"/>
    <p:sldId id="499" r:id="rId57"/>
    <p:sldId id="326" r:id="rId58"/>
    <p:sldId id="349" r:id="rId59"/>
    <p:sldId id="361" r:id="rId60"/>
    <p:sldId id="358" r:id="rId6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0102"/>
    <a:srgbClr val="00FF00"/>
    <a:srgbClr val="0000FF"/>
    <a:srgbClr val="808080"/>
    <a:srgbClr val="FFFF00"/>
    <a:srgbClr val="211F23"/>
    <a:srgbClr val="1F2123"/>
    <a:srgbClr val="47423E"/>
    <a:srgbClr val="0080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31" autoAdjust="0"/>
    <p:restoredTop sz="99323" autoAdjust="0"/>
  </p:normalViewPr>
  <p:slideViewPr>
    <p:cSldViewPr snapToGrid="0">
      <p:cViewPr varScale="1">
        <p:scale>
          <a:sx n="110" d="100"/>
          <a:sy n="110" d="100"/>
        </p:scale>
        <p:origin x="78" y="102"/>
      </p:cViewPr>
      <p:guideLst>
        <p:guide orient="horz" pos="2160"/>
        <p:guide pos="2880"/>
      </p:guideLst>
    </p:cSldViewPr>
  </p:slideViewPr>
  <p:outlineViewPr>
    <p:cViewPr>
      <p:scale>
        <a:sx n="30" d="100"/>
        <a:sy n="30" d="100"/>
      </p:scale>
      <p:origin x="0" y="0"/>
    </p:cViewPr>
  </p:outlineViewPr>
  <p:notesTextViewPr>
    <p:cViewPr>
      <p:scale>
        <a:sx n="100" d="100"/>
        <a:sy n="100" d="100"/>
      </p:scale>
      <p:origin x="0" y="0"/>
    </p:cViewPr>
  </p:notesTextViewPr>
  <p:sorterViewPr>
    <p:cViewPr>
      <p:scale>
        <a:sx n="66" d="100"/>
        <a:sy n="66" d="100"/>
      </p:scale>
      <p:origin x="0" y="0"/>
    </p:cViewPr>
  </p:sorterViewPr>
  <p:gridSpacing cx="45720" cy="4572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771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6962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510369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30188" y="841375"/>
            <a:ext cx="4265612" cy="569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41375"/>
            <a:ext cx="4265613" cy="56959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66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2497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304323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7561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088758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62527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04858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537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6705600" cy="6537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398655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Media" preserve="1">
  <p:cSld name="Title, Text and Media Clip">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r>
              <a:rPr lang="en-US"/>
              <a:t>Click to edit Master title style</a:t>
            </a:r>
          </a:p>
        </p:txBody>
      </p:sp>
      <p:sp>
        <p:nvSpPr>
          <p:cNvPr id="3" name="Text Placeholder 2"/>
          <p:cNvSpPr>
            <a:spLocks noGrp="1"/>
          </p:cNvSpPr>
          <p:nvPr>
            <p:ph type="body" sz="half" idx="1"/>
          </p:nvPr>
        </p:nvSpPr>
        <p:spPr>
          <a:xfrm>
            <a:off x="230188" y="841375"/>
            <a:ext cx="4265612" cy="56959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Media Placeholder 3"/>
          <p:cNvSpPr>
            <a:spLocks noGrp="1"/>
          </p:cNvSpPr>
          <p:nvPr>
            <p:ph type="media" sz="half" idx="2"/>
          </p:nvPr>
        </p:nvSpPr>
        <p:spPr>
          <a:xfrm>
            <a:off x="4648200" y="841375"/>
            <a:ext cx="4265613" cy="5695950"/>
          </a:xfrm>
        </p:spPr>
        <p:txBody>
          <a:bodyPr/>
          <a:lstStyle/>
          <a:p>
            <a:pPr lvl="0"/>
            <a:endParaRPr lang="en-US" noProof="0"/>
          </a:p>
        </p:txBody>
      </p:sp>
    </p:spTree>
    <p:extLst>
      <p:ext uri="{BB962C8B-B14F-4D97-AF65-F5344CB8AC3E}">
        <p14:creationId xmlns:p14="http://schemas.microsoft.com/office/powerpoint/2010/main" val="42004911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86786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653927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18763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74478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4362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12552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65665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6.xml"/><Relationship Id="rId1" Type="http://schemas.openxmlformats.org/officeDocument/2006/relationships/slideLayout" Target="../slideLayouts/slideLayout15.xml"/><Relationship Id="rId4" Type="http://schemas.openxmlformats.org/officeDocument/2006/relationships/image" Target="../media/image3.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7.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85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30188" y="841375"/>
            <a:ext cx="8683625" cy="56959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85800"/>
          </a:xfrm>
          <a:prstGeom prst="rect">
            <a:avLst/>
          </a:prstGeom>
          <a:noFill/>
          <a:ln>
            <a:noFill/>
          </a:ln>
          <a:effectLst>
            <a:outerShdw dist="53882"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30188" y="841375"/>
            <a:ext cx="8683625" cy="5695950"/>
          </a:xfrm>
          <a:prstGeom prst="rect">
            <a:avLst/>
          </a:prstGeom>
          <a:noFill/>
          <a:ln>
            <a:noFill/>
          </a:ln>
          <a:effectLst>
            <a:outerShdw dist="53882"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extLst>
      <p:ext uri="{BB962C8B-B14F-4D97-AF65-F5344CB8AC3E}">
        <p14:creationId xmlns:p14="http://schemas.microsoft.com/office/powerpoint/2010/main" val="357168307"/>
      </p:ext>
    </p:extLst>
  </p:cSld>
  <p:clrMap bg1="dk2" tx1="lt1" bg2="dk1" tx2="lt2" accent1="accent1" accent2="accent2" accent3="accent3" accent4="accent4" accent5="accent5" accent6="accent6" hlink="hlink" folHlink="folHlink"/>
  <p:sldLayoutIdLst>
    <p:sldLayoutId id="2147483689" r:id="rId1"/>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85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30188" y="841375"/>
            <a:ext cx="8683625" cy="569595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extLst>
      <p:ext uri="{BB962C8B-B14F-4D97-AF65-F5344CB8AC3E}">
        <p14:creationId xmlns:p14="http://schemas.microsoft.com/office/powerpoint/2010/main" val="1587220818"/>
      </p:ext>
    </p:extLst>
  </p:cSld>
  <p:clrMap bg1="dk2" tx1="lt1" bg2="dk1" tx2="lt2" accent1="accent1" accent2="accent2" accent3="accent3" accent4="accent4" accent5="accent5" accent6="accent6" hlink="hlink" folHlink="folHlink"/>
  <p:sldLayoutIdLst>
    <p:sldLayoutId id="2147483696" r:id="rId1"/>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BE273307-2E89-2159-2181-84F21308C601}"/>
              </a:ext>
            </a:extLst>
          </p:cNvPr>
          <p:cNvSpPr>
            <a:spLocks noGrp="1" noChangeArrowheads="1"/>
          </p:cNvSpPr>
          <p:nvPr>
            <p:ph type="title"/>
          </p:nvPr>
        </p:nvSpPr>
        <p:spPr bwMode="auto">
          <a:xfrm>
            <a:off x="0" y="0"/>
            <a:ext cx="9144000" cy="6858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5CCFD286-2A23-28AB-EC19-B4FE4EBA74A0}"/>
              </a:ext>
            </a:extLst>
          </p:cNvPr>
          <p:cNvSpPr>
            <a:spLocks noGrp="1" noChangeArrowheads="1"/>
          </p:cNvSpPr>
          <p:nvPr>
            <p:ph type="body" idx="1"/>
          </p:nvPr>
        </p:nvSpPr>
        <p:spPr bwMode="auto">
          <a:xfrm>
            <a:off x="230188" y="841375"/>
            <a:ext cx="8683625" cy="56959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extLst>
      <p:ext uri="{BB962C8B-B14F-4D97-AF65-F5344CB8AC3E}">
        <p14:creationId xmlns:p14="http://schemas.microsoft.com/office/powerpoint/2010/main" val="1408982132"/>
      </p:ext>
    </p:extLst>
  </p:cSld>
  <p:clrMap bg1="lt1" tx1="dk1" bg2="lt2" tx2="dk2" accent1="accent1" accent2="accent2" accent3="accent3" accent4="accent4" accent5="accent5" accent6="accent6" hlink="hlink" folHlink="folHlink"/>
  <p:sldLayoutIdLst>
    <p:sldLayoutId id="2147483698" r:id="rId1"/>
    <p:sldLayoutId id="2147483699" r:id="rId2"/>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anose="05000000000000000000"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anose="05030102010509060703"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anose="05020102010507070707"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anose="05000000000000000000"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anose="05000000000000000000"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85800"/>
          </a:xfrm>
          <a:prstGeom prst="rect">
            <a:avLst/>
          </a:prstGeom>
          <a:noFill/>
          <a:ln>
            <a:noFill/>
          </a:ln>
          <a:effectLst>
            <a:outerShdw dist="45791" dir="2021404"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30188" y="841375"/>
            <a:ext cx="8683625" cy="569595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extLst>
      <p:ext uri="{BB962C8B-B14F-4D97-AF65-F5344CB8AC3E}">
        <p14:creationId xmlns:p14="http://schemas.microsoft.com/office/powerpoint/2010/main" val="2770932657"/>
      </p:ext>
    </p:extLst>
  </p:cSld>
  <p:clrMap bg1="lt1" tx1="dk1" bg2="lt2" tx2="dk2" accent1="accent1" accent2="accent2" accent3="accent3" accent4="accent4" accent5="accent5" accent6="accent6" hlink="hlink" folHlink="folHlink"/>
  <p:sldLayoutIdLst>
    <p:sldLayoutId id="2147483701" r:id="rId1"/>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8580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30188" y="841375"/>
            <a:ext cx="8683625" cy="5695950"/>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extLst>
      <p:ext uri="{BB962C8B-B14F-4D97-AF65-F5344CB8AC3E}">
        <p14:creationId xmlns:p14="http://schemas.microsoft.com/office/powerpoint/2010/main" val="1821337089"/>
      </p:ext>
    </p:extLst>
  </p:cSld>
  <p:clrMap bg1="lt1" tx1="dk1" bg2="lt2" tx2="dk2" accent1="accent1" accent2="accent2" accent3="accent3" accent4="accent4" accent5="accent5" accent6="accent6" hlink="hlink" folHlink="folHlink"/>
  <p:sldLayoutIdLst>
    <p:sldLayoutId id="2147483703" r:id="rId1"/>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6858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230188" y="841375"/>
            <a:ext cx="8683625" cy="569595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 Click to edit Master text styles</a:t>
            </a:r>
          </a:p>
          <a:p>
            <a:pPr lvl="1"/>
            <a:r>
              <a:rPr lang="en-US" altLang="en-US"/>
              <a:t> Second level</a:t>
            </a:r>
          </a:p>
          <a:p>
            <a:pPr lvl="2"/>
            <a:r>
              <a:rPr lang="en-US" altLang="en-US"/>
              <a:t> Third level</a:t>
            </a:r>
          </a:p>
          <a:p>
            <a:pPr lvl="3"/>
            <a:r>
              <a:rPr lang="en-US" altLang="en-US"/>
              <a:t> Fourth level</a:t>
            </a:r>
          </a:p>
          <a:p>
            <a:pPr lvl="4"/>
            <a:r>
              <a:rPr lang="en-US" altLang="en-US"/>
              <a:t>Fifth level</a:t>
            </a:r>
          </a:p>
        </p:txBody>
      </p:sp>
    </p:spTree>
    <p:extLst>
      <p:ext uri="{BB962C8B-B14F-4D97-AF65-F5344CB8AC3E}">
        <p14:creationId xmlns:p14="http://schemas.microsoft.com/office/powerpoint/2010/main" val="1297726789"/>
      </p:ext>
    </p:extLst>
  </p:cSld>
  <p:clrMap bg1="lt1" tx1="dk1" bg2="lt2" tx2="dk2" accent1="accent1" accent2="accent2" accent3="accent3" accent4="accent4" accent5="accent5" accent6="accent6" hlink="hlink" folHlink="folHlink"/>
  <p:sldLayoutIdLst>
    <p:sldLayoutId id="2147483705" r:id="rId1"/>
  </p:sldLayoutIdLst>
  <p:txStyles>
    <p:titleStyle>
      <a:lvl1pPr algn="ctr" rtl="0" eaLnBrk="0" fontAlgn="base" hangingPunct="0">
        <a:spcBef>
          <a:spcPct val="0"/>
        </a:spcBef>
        <a:spcAft>
          <a:spcPct val="0"/>
        </a:spcAft>
        <a:defRPr sz="4400">
          <a:solidFill>
            <a:srgbClr val="FFFF00"/>
          </a:solidFill>
          <a:latin typeface="+mj-lt"/>
          <a:ea typeface="+mj-ea"/>
          <a:cs typeface="+mj-cs"/>
        </a:defRPr>
      </a:lvl1pPr>
      <a:lvl2pPr algn="ctr" rtl="0" eaLnBrk="0" fontAlgn="base" hangingPunct="0">
        <a:spcBef>
          <a:spcPct val="0"/>
        </a:spcBef>
        <a:spcAft>
          <a:spcPct val="0"/>
        </a:spcAft>
        <a:defRPr sz="4400">
          <a:solidFill>
            <a:srgbClr val="FFFF00"/>
          </a:solidFill>
          <a:latin typeface="Comic Sans MS" pitchFamily="66" charset="0"/>
        </a:defRPr>
      </a:lvl2pPr>
      <a:lvl3pPr algn="ctr" rtl="0" eaLnBrk="0" fontAlgn="base" hangingPunct="0">
        <a:spcBef>
          <a:spcPct val="0"/>
        </a:spcBef>
        <a:spcAft>
          <a:spcPct val="0"/>
        </a:spcAft>
        <a:defRPr sz="4400">
          <a:solidFill>
            <a:srgbClr val="FFFF00"/>
          </a:solidFill>
          <a:latin typeface="Comic Sans MS" pitchFamily="66" charset="0"/>
        </a:defRPr>
      </a:lvl3pPr>
      <a:lvl4pPr algn="ctr" rtl="0" eaLnBrk="0" fontAlgn="base" hangingPunct="0">
        <a:spcBef>
          <a:spcPct val="0"/>
        </a:spcBef>
        <a:spcAft>
          <a:spcPct val="0"/>
        </a:spcAft>
        <a:defRPr sz="4400">
          <a:solidFill>
            <a:srgbClr val="FFFF00"/>
          </a:solidFill>
          <a:latin typeface="Comic Sans MS" pitchFamily="66" charset="0"/>
        </a:defRPr>
      </a:lvl4pPr>
      <a:lvl5pPr algn="ctr" rtl="0" eaLnBrk="0" fontAlgn="base" hangingPunct="0">
        <a:spcBef>
          <a:spcPct val="0"/>
        </a:spcBef>
        <a:spcAft>
          <a:spcPct val="0"/>
        </a:spcAft>
        <a:defRPr sz="4400">
          <a:solidFill>
            <a:srgbClr val="FFFF00"/>
          </a:solidFill>
          <a:latin typeface="Comic Sans MS" pitchFamily="66" charset="0"/>
        </a:defRPr>
      </a:lvl5pPr>
      <a:lvl6pPr marL="457200" algn="ctr" rtl="0" fontAlgn="base">
        <a:spcBef>
          <a:spcPct val="0"/>
        </a:spcBef>
        <a:spcAft>
          <a:spcPct val="0"/>
        </a:spcAft>
        <a:defRPr sz="4400">
          <a:solidFill>
            <a:srgbClr val="FFFF00"/>
          </a:solidFill>
          <a:latin typeface="Comic Sans MS" pitchFamily="66" charset="0"/>
        </a:defRPr>
      </a:lvl6pPr>
      <a:lvl7pPr marL="914400" algn="ctr" rtl="0" fontAlgn="base">
        <a:spcBef>
          <a:spcPct val="0"/>
        </a:spcBef>
        <a:spcAft>
          <a:spcPct val="0"/>
        </a:spcAft>
        <a:defRPr sz="4400">
          <a:solidFill>
            <a:srgbClr val="FFFF00"/>
          </a:solidFill>
          <a:latin typeface="Comic Sans MS" pitchFamily="66" charset="0"/>
        </a:defRPr>
      </a:lvl7pPr>
      <a:lvl8pPr marL="1371600" algn="ctr" rtl="0" fontAlgn="base">
        <a:spcBef>
          <a:spcPct val="0"/>
        </a:spcBef>
        <a:spcAft>
          <a:spcPct val="0"/>
        </a:spcAft>
        <a:defRPr sz="4400">
          <a:solidFill>
            <a:srgbClr val="FFFF00"/>
          </a:solidFill>
          <a:latin typeface="Comic Sans MS" pitchFamily="66" charset="0"/>
        </a:defRPr>
      </a:lvl8pPr>
      <a:lvl9pPr marL="1828800" algn="ctr" rtl="0" fontAlgn="base">
        <a:spcBef>
          <a:spcPct val="0"/>
        </a:spcBef>
        <a:spcAft>
          <a:spcPct val="0"/>
        </a:spcAft>
        <a:defRPr sz="4400">
          <a:solidFill>
            <a:srgbClr val="FFFF00"/>
          </a:solidFill>
          <a:latin typeface="Comic Sans MS" pitchFamily="66" charset="0"/>
        </a:defRPr>
      </a:lvl9pPr>
    </p:titleStyle>
    <p:body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5.xml"/><Relationship Id="rId4" Type="http://schemas.openxmlformats.org/officeDocument/2006/relationships/image" Target="../media/image6.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Eskimo_Nebula" TargetMode="External"/><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hyperlink" Target="https://en.wikipedia.org/wiki/Crab_Nebula"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en.wikipedia.org/wiki/Subrahmanyan_Chandrasekhar" TargetMode="Externa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en.wikipedia.org/wiki/Cowan%E2%80%93Reines_neutrino_experiment" TargetMode="External"/><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hyperlink" Target="https://scienceinschool.org/wp-content/uploads/2014/11/issue19neutrinos.jpg" TargetMode="External"/></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s://en.wikipedia.org/wiki/Sudbury_Neutrino_Observatory" TargetMode="External"/><Relationship Id="rId7" Type="http://schemas.openxmlformats.org/officeDocument/2006/relationships/image" Target="../media/image18.wmf"/><Relationship Id="rId2" Type="http://schemas.openxmlformats.org/officeDocument/2006/relationships/hyperlink" Target="https://en.wikipedia.org/wiki/Homestake_experiment" TargetMode="External"/><Relationship Id="rId1" Type="http://schemas.openxmlformats.org/officeDocument/2006/relationships/slideLayout" Target="../slideLayouts/slideLayout2.xml"/><Relationship Id="rId6" Type="http://schemas.openxmlformats.org/officeDocument/2006/relationships/oleObject" Target="../embeddings/oleObject2.bin"/><Relationship Id="rId5" Type="http://schemas.openxmlformats.org/officeDocument/2006/relationships/image" Target="../media/image17.gif"/><Relationship Id="rId4" Type="http://schemas.openxmlformats.org/officeDocument/2006/relationships/image" Target="../media/image16.png"/><Relationship Id="rId9"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audio" Target="../media/audio2.wav"/><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2.wav"/><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hyperlink" Target="http://chandra.harvard.edu/photo/2013/casa/" TargetMode="External"/><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chandra.harvard.edu/photo/2013/casa/" TargetMode="Externa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hyperlink" Target="http://chandra.harvard.edu/photo/2011/casa/"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hinamuseums.com/beijing_Ancient.htm" TargetMode="External"/><Relationship Id="rId2" Type="http://schemas.openxmlformats.org/officeDocument/2006/relationships/image" Target="../media/image29.jpeg"/><Relationship Id="rId1" Type="http://schemas.openxmlformats.org/officeDocument/2006/relationships/slideLayout" Target="../slideLayouts/slideLayout13.xml"/><Relationship Id="rId5" Type="http://schemas.openxmlformats.org/officeDocument/2006/relationships/image" Target="../media/image32.jpe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9.jpeg"/><Relationship Id="rId1" Type="http://schemas.openxmlformats.org/officeDocument/2006/relationships/slideLayout" Target="../slideLayouts/slideLayout13.xml"/><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hyperlink" Target="http://chandra.harvard.edu/photo/1999/0052/" TargetMode="Externa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hyperlink" Target="http://chandra.harvard.edu/resources/illustrations/supernova.html" TargetMode="Externa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hyperlink" Target="http://chandra.harvard.edu/resources/illustrations/supernova.html" TargetMode="External"/><Relationship Id="rId1" Type="http://schemas.openxmlformats.org/officeDocument/2006/relationships/slideLayout" Target="../slideLayouts/slideLayout13.xml"/><Relationship Id="rId5" Type="http://schemas.openxmlformats.org/officeDocument/2006/relationships/image" Target="../media/image46.jpeg"/><Relationship Id="rId4" Type="http://schemas.openxmlformats.org/officeDocument/2006/relationships/hyperlink" Target="https://upload.wikimedia.org/wikipedia/commons/a/a7/Artist%E2%80%99s_impression_of_two_white_dwarf_stars_merging_and_creating_a_Type_Ia_supernova.og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svs.gsfc.nasa.gov/13873/" TargetMode="Externa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hyperlink" Target="https://svs.gsfc.nasa.gov/"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svs.gsfc.nasa.gov/13873/" TargetMode="Externa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hyperlink" Target="https://svs.gsfc.nasa.gov/"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svs.gsfc.nasa.gov/13873/" TargetMode="Externa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hyperlink" Target="https://svs.gsfc.nasa.gov/"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svs.gsfc.nasa.gov/13873/" TargetMode="Externa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hyperlink" Target="https://svs.gsfc.nasa.gov/"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svs.gsfc.nasa.gov/13873/" TargetMode="Externa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hyperlink" Target="https://svs.gsfc.nasa.gov/"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hyperlink" Target="https://svs.gsfc.nasa.gov/13873/" TargetMode="External"/><Relationship Id="rId1" Type="http://schemas.openxmlformats.org/officeDocument/2006/relationships/slideLayout" Target="../slideLayouts/slideLayout13.xml"/><Relationship Id="rId6" Type="http://schemas.openxmlformats.org/officeDocument/2006/relationships/image" Target="../media/image49.jpg"/><Relationship Id="rId5" Type="http://schemas.openxmlformats.org/officeDocument/2006/relationships/image" Target="../media/image48.png"/><Relationship Id="rId4" Type="http://schemas.openxmlformats.org/officeDocument/2006/relationships/hyperlink" Target="https://svs.gsfc.nasa.gov/"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en.wikipedia.org/wiki/Subrahmanyan_Chandrasekhar" TargetMode="Externa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51.wmf"/><Relationship Id="rId7" Type="http://schemas.openxmlformats.org/officeDocument/2006/relationships/image" Target="../media/image53.wmf"/><Relationship Id="rId2" Type="http://schemas.openxmlformats.org/officeDocument/2006/relationships/oleObject" Target="../embeddings/oleObject3.bin"/><Relationship Id="rId1" Type="http://schemas.openxmlformats.org/officeDocument/2006/relationships/slideLayout" Target="../slideLayouts/slideLayout13.xml"/><Relationship Id="rId6" Type="http://schemas.openxmlformats.org/officeDocument/2006/relationships/oleObject" Target="../embeddings/oleObject5.bin"/><Relationship Id="rId5" Type="http://schemas.openxmlformats.org/officeDocument/2006/relationships/image" Target="../media/image52.wmf"/><Relationship Id="rId4" Type="http://schemas.openxmlformats.org/officeDocument/2006/relationships/oleObject" Target="../embeddings/oleObject4.bin"/></Relationships>
</file>

<file path=ppt/slides/_rels/slide53.xml.rels><?xml version="1.0" encoding="UTF-8" standalone="yes"?>
<Relationships xmlns="http://schemas.openxmlformats.org/package/2006/relationships"><Relationship Id="rId3" Type="http://schemas.openxmlformats.org/officeDocument/2006/relationships/image" Target="../media/image51.wmf"/><Relationship Id="rId7" Type="http://schemas.openxmlformats.org/officeDocument/2006/relationships/image" Target="../media/image53.wmf"/><Relationship Id="rId2" Type="http://schemas.openxmlformats.org/officeDocument/2006/relationships/oleObject" Target="../embeddings/oleObject3.bin"/><Relationship Id="rId1" Type="http://schemas.openxmlformats.org/officeDocument/2006/relationships/slideLayout" Target="../slideLayouts/slideLayout13.xml"/><Relationship Id="rId6" Type="http://schemas.openxmlformats.org/officeDocument/2006/relationships/oleObject" Target="../embeddings/oleObject5.bin"/><Relationship Id="rId5" Type="http://schemas.openxmlformats.org/officeDocument/2006/relationships/image" Target="../media/image54.wmf"/><Relationship Id="rId4" Type="http://schemas.openxmlformats.org/officeDocument/2006/relationships/oleObject" Target="../embeddings/oleObject6.bin"/></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750C886-99A4-B022-E663-CE44537EFAEA}"/>
              </a:ext>
            </a:extLst>
          </p:cNvPr>
          <p:cNvSpPr>
            <a:spLocks noGrp="1" noChangeArrowheads="1"/>
          </p:cNvSpPr>
          <p:nvPr>
            <p:ph type="ctrTitle"/>
          </p:nvPr>
        </p:nvSpPr>
        <p:spPr>
          <a:xfrm>
            <a:off x="0" y="1546225"/>
            <a:ext cx="9144000" cy="1008062"/>
          </a:xfrm>
          <a:effectLst>
            <a:outerShdw dist="28398" dir="3806097" algn="ctr" rotWithShape="0">
              <a:schemeClr val="tx1"/>
            </a:outerShdw>
          </a:effectLst>
        </p:spPr>
        <p:txBody>
          <a:bodyPr/>
          <a:lstStyle/>
          <a:p>
            <a:pPr eaLnBrk="1" hangingPunct="1"/>
            <a:r>
              <a:rPr lang="en-US" altLang="en-US" dirty="0"/>
              <a:t>SOAR: Lives of Stars</a:t>
            </a:r>
          </a:p>
        </p:txBody>
      </p:sp>
      <p:pic>
        <p:nvPicPr>
          <p:cNvPr id="4100" name="Picture 12" descr="SUNYPotsdamLogo.jpg">
            <a:extLst>
              <a:ext uri="{FF2B5EF4-FFF2-40B4-BE49-F238E27FC236}">
                <a16:creationId xmlns:a16="http://schemas.microsoft.com/office/drawing/2014/main" id="{05236102-1628-BDCD-5E1F-D33468AFBC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97588" y="0"/>
            <a:ext cx="3046412" cy="98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3">
            <a:extLst>
              <a:ext uri="{FF2B5EF4-FFF2-40B4-BE49-F238E27FC236}">
                <a16:creationId xmlns:a16="http://schemas.microsoft.com/office/drawing/2014/main" id="{7BB758D3-BCB1-DE84-C564-D75293424A25}"/>
              </a:ext>
            </a:extLst>
          </p:cNvPr>
          <p:cNvSpPr txBox="1">
            <a:spLocks noChangeArrowheads="1"/>
          </p:cNvSpPr>
          <p:nvPr/>
        </p:nvSpPr>
        <p:spPr bwMode="auto">
          <a:xfrm>
            <a:off x="0" y="2758281"/>
            <a:ext cx="9144000" cy="785812"/>
          </a:xfrm>
          <a:prstGeom prst="rect">
            <a:avLst/>
          </a:prstGeom>
          <a:noFill/>
          <a:ln w="9525">
            <a:noFill/>
            <a:miter lim="800000"/>
            <a:headEnd/>
            <a:tailEnd/>
          </a:ln>
          <a:effectLst>
            <a:outerShdw dist="35921" dir="2700000" algn="ctr" rotWithShape="0">
              <a:schemeClr val="tx1"/>
            </a:outerShdw>
          </a:effectLst>
        </p:spPr>
        <p: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3600" b="0" i="0" u="none" strike="noStrike" kern="0" cap="none" spc="0" normalizeH="0" baseline="0" noProof="0" dirty="0">
                <a:ln>
                  <a:noFill/>
                </a:ln>
                <a:solidFill>
                  <a:srgbClr val="FFFF00"/>
                </a:solidFill>
                <a:effectLst/>
                <a:uLnTx/>
                <a:uFillTx/>
                <a:latin typeface="Comic Sans MS"/>
                <a:ea typeface="+mn-ea"/>
                <a:cs typeface="Arial" panose="020B0604020202020204" pitchFamily="34" charset="0"/>
              </a:rPr>
              <a:t>Lives &amp; Deaths of Large Stars</a:t>
            </a:r>
          </a:p>
        </p:txBody>
      </p:sp>
      <p:sp>
        <p:nvSpPr>
          <p:cNvPr id="15" name="Rectangle 3">
            <a:extLst>
              <a:ext uri="{FF2B5EF4-FFF2-40B4-BE49-F238E27FC236}">
                <a16:creationId xmlns:a16="http://schemas.microsoft.com/office/drawing/2014/main" id="{39DCD32A-F141-9BFD-5711-202D06608990}"/>
              </a:ext>
            </a:extLst>
          </p:cNvPr>
          <p:cNvSpPr txBox="1">
            <a:spLocks noChangeArrowheads="1"/>
          </p:cNvSpPr>
          <p:nvPr/>
        </p:nvSpPr>
        <p:spPr bwMode="auto">
          <a:xfrm>
            <a:off x="0" y="4483100"/>
            <a:ext cx="9144000" cy="1181100"/>
          </a:xfrm>
          <a:prstGeom prst="rect">
            <a:avLst/>
          </a:prstGeom>
          <a:noFill/>
          <a:ln w="9525">
            <a:noFill/>
            <a:miter lim="800000"/>
            <a:headEnd/>
            <a:tailEnd/>
          </a:ln>
          <a:effectLst>
            <a:outerShdw dist="35921" dir="2700000" algn="ctr" rotWithShape="0">
              <a:schemeClr val="tx1"/>
            </a:outerShdw>
          </a:effectLst>
        </p:spPr>
        <p:txBody>
          <a:bodyPr/>
          <a:lstStyle/>
          <a:p>
            <a:pPr marL="0" marR="0" lvl="0" indent="0" algn="ctr" defTabSz="914400" rtl="0" eaLnBrk="1" fontAlgn="base" latinLnBrk="0" hangingPunct="1">
              <a:lnSpc>
                <a:spcPct val="100000"/>
              </a:lnSpc>
              <a:spcBef>
                <a:spcPct val="20000"/>
              </a:spcBef>
              <a:spcAft>
                <a:spcPct val="0"/>
              </a:spcAft>
              <a:buClrTx/>
              <a:buSzTx/>
              <a:buFont typeface="Wingdings" pitchFamily="2" charset="2"/>
              <a:buNone/>
              <a:tabLst/>
              <a:defRPr/>
            </a:pPr>
            <a:r>
              <a:rPr kumimoji="0" lang="en-US" sz="3600" b="0" i="0" u="none" strike="noStrike" kern="0" cap="none" spc="0" normalizeH="0" baseline="0" noProof="0" dirty="0">
                <a:ln>
                  <a:noFill/>
                </a:ln>
                <a:solidFill>
                  <a:srgbClr val="FFFF00"/>
                </a:solidFill>
                <a:effectLst/>
                <a:uLnTx/>
                <a:uFillTx/>
                <a:latin typeface="Comic Sans MS"/>
                <a:ea typeface="+mn-ea"/>
                <a:cs typeface="Arial" panose="020B0604020202020204" pitchFamily="34" charset="0"/>
              </a:rPr>
              <a:t>Aileen A. O’Donoghue                                 </a:t>
            </a:r>
            <a:r>
              <a:rPr kumimoji="0" lang="en-US" sz="2800" b="0" i="0" u="none" strike="noStrike" kern="0" cap="none" spc="0" normalizeH="0" baseline="0" noProof="0" dirty="0">
                <a:ln>
                  <a:noFill/>
                </a:ln>
                <a:solidFill>
                  <a:srgbClr val="FFFF00"/>
                </a:solidFill>
                <a:effectLst/>
                <a:uLnTx/>
                <a:uFillTx/>
                <a:latin typeface="Comic Sans MS"/>
                <a:ea typeface="+mn-ea"/>
                <a:cs typeface="Arial" panose="020B0604020202020204" pitchFamily="34" charset="0"/>
              </a:rPr>
              <a:t>Henry Priest Professor of Physics</a:t>
            </a:r>
          </a:p>
        </p:txBody>
      </p:sp>
      <p:pic>
        <p:nvPicPr>
          <p:cNvPr id="4103" name="Picture 1">
            <a:extLst>
              <a:ext uri="{FF2B5EF4-FFF2-40B4-BE49-F238E27FC236}">
                <a16:creationId xmlns:a16="http://schemas.microsoft.com/office/drawing/2014/main" id="{ABC71607-4D2F-7BFB-FE1A-3BEB2303B3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6957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Picture 2">
            <a:extLst>
              <a:ext uri="{FF2B5EF4-FFF2-40B4-BE49-F238E27FC236}">
                <a16:creationId xmlns:a16="http://schemas.microsoft.com/office/drawing/2014/main" id="{28D09192-6E61-5405-E585-3EC7693BBF6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6026150"/>
            <a:ext cx="914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25118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B26B-AB4E-561A-5ACA-C17715A36095}"/>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FE0DBBE8-EAA7-88E3-83D6-4C68A9798C43}"/>
              </a:ext>
            </a:extLst>
          </p:cNvPr>
          <p:cNvSpPr>
            <a:spLocks noGrp="1"/>
          </p:cNvSpPr>
          <p:nvPr>
            <p:ph type="title"/>
          </p:nvPr>
        </p:nvSpPr>
        <p:spPr/>
        <p:txBody>
          <a:bodyPr/>
          <a:lstStyle/>
          <a:p>
            <a:r>
              <a:rPr lang="en-US" altLang="en-US" dirty="0"/>
              <a:t>The Lives of Stars</a:t>
            </a:r>
          </a:p>
        </p:txBody>
      </p:sp>
      <p:sp>
        <p:nvSpPr>
          <p:cNvPr id="5123" name="Content Placeholder 2">
            <a:extLst>
              <a:ext uri="{FF2B5EF4-FFF2-40B4-BE49-F238E27FC236}">
                <a16:creationId xmlns:a16="http://schemas.microsoft.com/office/drawing/2014/main" id="{139D51BE-605A-D124-E37A-1C698A958293}"/>
              </a:ext>
            </a:extLst>
          </p:cNvPr>
          <p:cNvSpPr>
            <a:spLocks noGrp="1"/>
          </p:cNvSpPr>
          <p:nvPr>
            <p:ph idx="1"/>
          </p:nvPr>
        </p:nvSpPr>
        <p:spPr/>
        <p:txBody>
          <a:bodyPr/>
          <a:lstStyle/>
          <a:p>
            <a:r>
              <a:rPr lang="en-US" altLang="en-US" dirty="0">
                <a:solidFill>
                  <a:srgbClr val="808080"/>
                </a:solidFill>
              </a:rPr>
              <a:t> Star Birth: 9/10/26</a:t>
            </a:r>
          </a:p>
          <a:p>
            <a:pPr lvl="1"/>
            <a:r>
              <a:rPr lang="en-US" altLang="en-US" dirty="0">
                <a:solidFill>
                  <a:srgbClr val="808080"/>
                </a:solidFill>
              </a:rPr>
              <a:t> Nuclear Explosions Contained by Gravity</a:t>
            </a:r>
          </a:p>
          <a:p>
            <a:r>
              <a:rPr lang="en-US" altLang="en-US" dirty="0">
                <a:solidFill>
                  <a:srgbClr val="808080"/>
                </a:solidFill>
              </a:rPr>
              <a:t> Lives &amp; Deaths of Small Stars: 9/17/26</a:t>
            </a:r>
          </a:p>
          <a:p>
            <a:pPr lvl="1"/>
            <a:r>
              <a:rPr lang="en-US" altLang="en-US" dirty="0">
                <a:solidFill>
                  <a:srgbClr val="808080"/>
                </a:solidFill>
              </a:rPr>
              <a:t> Planetary Nebulae and White Dwarfs</a:t>
            </a:r>
          </a:p>
          <a:p>
            <a:r>
              <a:rPr lang="en-US" altLang="en-US" dirty="0"/>
              <a:t> Deaths of Large Stars: 9/24/26</a:t>
            </a:r>
          </a:p>
          <a:p>
            <a:pPr lvl="1"/>
            <a:r>
              <a:rPr lang="en-US" altLang="en-US" dirty="0"/>
              <a:t> Supernovae, Neutron Stars and Black Holes</a:t>
            </a:r>
          </a:p>
          <a:p>
            <a:r>
              <a:rPr lang="en-US" altLang="en-US" dirty="0"/>
              <a:t> Black Holes: 10/1/26</a:t>
            </a:r>
          </a:p>
          <a:p>
            <a:pPr lvl="1"/>
            <a:r>
              <a:rPr lang="en-US" altLang="en-US" dirty="0"/>
              <a:t> Spaghettification</a:t>
            </a:r>
          </a:p>
          <a:p>
            <a:pPr lvl="2"/>
            <a:endParaRPr lang="en-US" altLang="en-US" dirty="0"/>
          </a:p>
        </p:txBody>
      </p:sp>
    </p:spTree>
    <p:extLst>
      <p:ext uri="{BB962C8B-B14F-4D97-AF65-F5344CB8AC3E}">
        <p14:creationId xmlns:p14="http://schemas.microsoft.com/office/powerpoint/2010/main" val="3949500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a:t>Outline</a:t>
            </a:r>
          </a:p>
        </p:txBody>
      </p:sp>
      <p:sp>
        <p:nvSpPr>
          <p:cNvPr id="5123" name="Content Placeholder 2"/>
          <p:cNvSpPr>
            <a:spLocks noGrp="1"/>
          </p:cNvSpPr>
          <p:nvPr>
            <p:ph idx="1"/>
          </p:nvPr>
        </p:nvSpPr>
        <p:spPr>
          <a:xfrm>
            <a:off x="195263" y="817563"/>
            <a:ext cx="8713787" cy="5729287"/>
          </a:xfrm>
        </p:spPr>
        <p:txBody>
          <a:bodyPr/>
          <a:lstStyle/>
          <a:p>
            <a:r>
              <a:rPr lang="en-US" altLang="en-US" dirty="0"/>
              <a:t> Review Small Star Deaths</a:t>
            </a:r>
          </a:p>
          <a:p>
            <a:pPr lvl="1"/>
            <a:r>
              <a:rPr lang="en-US" altLang="en-US" dirty="0"/>
              <a:t> Star life on the Main Sequence</a:t>
            </a:r>
          </a:p>
          <a:p>
            <a:pPr lvl="1"/>
            <a:r>
              <a:rPr lang="en-US" altLang="en-US" dirty="0"/>
              <a:t> Star Deaths</a:t>
            </a:r>
          </a:p>
          <a:p>
            <a:pPr lvl="2"/>
            <a:r>
              <a:rPr lang="en-US" altLang="en-US" dirty="0"/>
              <a:t> Sol: Red Giant, Planetary Nebula, White Dwarf</a:t>
            </a:r>
          </a:p>
          <a:p>
            <a:r>
              <a:rPr lang="en-US" altLang="en-US" dirty="0"/>
              <a:t> Evolution of Large Stars</a:t>
            </a:r>
          </a:p>
          <a:p>
            <a:pPr lvl="1"/>
            <a:r>
              <a:rPr lang="en-US" altLang="en-US" dirty="0"/>
              <a:t> Fusion Layers &amp; Neutrinos</a:t>
            </a:r>
          </a:p>
          <a:p>
            <a:pPr lvl="1"/>
            <a:r>
              <a:rPr lang="en-US" altLang="en-US" dirty="0"/>
              <a:t> Type II Supernovae</a:t>
            </a:r>
          </a:p>
          <a:p>
            <a:pPr lvl="2"/>
            <a:r>
              <a:rPr lang="en-US" altLang="en-US" dirty="0"/>
              <a:t> Neutron Stars &amp; Pulsars</a:t>
            </a:r>
          </a:p>
          <a:p>
            <a:r>
              <a:rPr lang="en-US" altLang="en-US" dirty="0"/>
              <a:t> Types of Supernovae</a:t>
            </a:r>
          </a:p>
          <a:p>
            <a:pPr lvl="1"/>
            <a:r>
              <a:rPr lang="en-US" altLang="en-US" dirty="0"/>
              <a:t> Origins of the Elements </a:t>
            </a:r>
          </a:p>
          <a:p>
            <a:r>
              <a:rPr lang="en-US" altLang="en-US" dirty="0"/>
              <a:t> States of Matter</a:t>
            </a:r>
          </a:p>
        </p:txBody>
      </p:sp>
    </p:spTree>
    <p:extLst>
      <p:ext uri="{BB962C8B-B14F-4D97-AF65-F5344CB8AC3E}">
        <p14:creationId xmlns:p14="http://schemas.microsoft.com/office/powerpoint/2010/main" val="770967826"/>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A31B1-B62A-D7CD-564A-AB555FD251B8}"/>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A8E93334-A9B8-EC9E-BFF0-FBBA86BAAF4F}"/>
              </a:ext>
            </a:extLst>
          </p:cNvPr>
          <p:cNvSpPr>
            <a:spLocks noGrp="1"/>
          </p:cNvSpPr>
          <p:nvPr>
            <p:ph type="title"/>
          </p:nvPr>
        </p:nvSpPr>
        <p:spPr/>
        <p:txBody>
          <a:bodyPr/>
          <a:lstStyle/>
          <a:p>
            <a:r>
              <a:rPr lang="en-US" altLang="en-US"/>
              <a:t>Outline</a:t>
            </a:r>
          </a:p>
        </p:txBody>
      </p:sp>
      <p:sp>
        <p:nvSpPr>
          <p:cNvPr id="5123" name="Content Placeholder 2">
            <a:extLst>
              <a:ext uri="{FF2B5EF4-FFF2-40B4-BE49-F238E27FC236}">
                <a16:creationId xmlns:a16="http://schemas.microsoft.com/office/drawing/2014/main" id="{C008CE10-3025-8E85-1C69-2C44AFB8E4DB}"/>
              </a:ext>
            </a:extLst>
          </p:cNvPr>
          <p:cNvSpPr>
            <a:spLocks noGrp="1"/>
          </p:cNvSpPr>
          <p:nvPr>
            <p:ph idx="1"/>
          </p:nvPr>
        </p:nvSpPr>
        <p:spPr>
          <a:xfrm>
            <a:off x="195263" y="817563"/>
            <a:ext cx="8713787" cy="5729287"/>
          </a:xfrm>
        </p:spPr>
        <p:txBody>
          <a:bodyPr/>
          <a:lstStyle/>
          <a:p>
            <a:r>
              <a:rPr lang="en-US" altLang="en-US" dirty="0"/>
              <a:t> Review Small Star Deaths</a:t>
            </a:r>
          </a:p>
          <a:p>
            <a:pPr lvl="1"/>
            <a:r>
              <a:rPr lang="en-US" altLang="en-US" dirty="0"/>
              <a:t> Star life on the Main Sequence</a:t>
            </a:r>
          </a:p>
          <a:p>
            <a:pPr lvl="1"/>
            <a:r>
              <a:rPr lang="en-US" altLang="en-US" dirty="0"/>
              <a:t> Star Deaths</a:t>
            </a:r>
          </a:p>
          <a:p>
            <a:pPr lvl="2"/>
            <a:r>
              <a:rPr lang="en-US" altLang="en-US" dirty="0"/>
              <a:t> Sol: Red Giant, Planetary Nebula, White Dwarf</a:t>
            </a:r>
          </a:p>
          <a:p>
            <a:r>
              <a:rPr lang="en-US" altLang="en-US" dirty="0">
                <a:solidFill>
                  <a:srgbClr val="808080"/>
                </a:solidFill>
              </a:rPr>
              <a:t> Evolution of Large Stars</a:t>
            </a:r>
          </a:p>
          <a:p>
            <a:pPr lvl="1"/>
            <a:r>
              <a:rPr lang="en-US" altLang="en-US" dirty="0">
                <a:solidFill>
                  <a:srgbClr val="808080"/>
                </a:solidFill>
              </a:rPr>
              <a:t> Fusion Layers &amp; Neutrinos</a:t>
            </a:r>
          </a:p>
          <a:p>
            <a:pPr lvl="1"/>
            <a:r>
              <a:rPr lang="en-US" altLang="en-US" dirty="0">
                <a:solidFill>
                  <a:srgbClr val="808080"/>
                </a:solidFill>
              </a:rPr>
              <a:t> Type II Supernovae</a:t>
            </a:r>
          </a:p>
          <a:p>
            <a:pPr lvl="2"/>
            <a:r>
              <a:rPr lang="en-US" altLang="en-US" dirty="0">
                <a:solidFill>
                  <a:srgbClr val="808080"/>
                </a:solidFill>
              </a:rPr>
              <a:t> Neutron Stars &amp; Pulsars</a:t>
            </a:r>
          </a:p>
          <a:p>
            <a:r>
              <a:rPr lang="en-US" altLang="en-US" dirty="0">
                <a:solidFill>
                  <a:srgbClr val="808080"/>
                </a:solidFill>
              </a:rPr>
              <a:t> Types of Supernovae</a:t>
            </a:r>
          </a:p>
          <a:p>
            <a:pPr lvl="1"/>
            <a:r>
              <a:rPr lang="en-US" altLang="en-US" dirty="0">
                <a:solidFill>
                  <a:srgbClr val="808080"/>
                </a:solidFill>
              </a:rPr>
              <a:t> Origins of the Elements </a:t>
            </a:r>
          </a:p>
          <a:p>
            <a:r>
              <a:rPr lang="en-US" altLang="en-US" dirty="0">
                <a:solidFill>
                  <a:srgbClr val="808080"/>
                </a:solidFill>
              </a:rPr>
              <a:t> States of Matter</a:t>
            </a:r>
          </a:p>
        </p:txBody>
      </p:sp>
    </p:spTree>
    <p:extLst>
      <p:ext uri="{BB962C8B-B14F-4D97-AF65-F5344CB8AC3E}">
        <p14:creationId xmlns:p14="http://schemas.microsoft.com/office/powerpoint/2010/main" val="323149194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altLang="en-US"/>
              <a:t>Main Sequence Life</a:t>
            </a:r>
          </a:p>
        </p:txBody>
      </p:sp>
      <p:sp>
        <p:nvSpPr>
          <p:cNvPr id="14339" name="Rectangle 3"/>
          <p:cNvSpPr>
            <a:spLocks noGrp="1" noChangeArrowheads="1"/>
          </p:cNvSpPr>
          <p:nvPr>
            <p:ph type="body" idx="1"/>
          </p:nvPr>
        </p:nvSpPr>
        <p:spPr/>
        <p:txBody>
          <a:bodyPr/>
          <a:lstStyle/>
          <a:p>
            <a:pPr eaLnBrk="1" hangingPunct="1"/>
            <a:r>
              <a:rPr lang="en-US" altLang="en-US"/>
              <a:t> Hydrostatic Equilibrium Fusing H to He</a:t>
            </a:r>
          </a:p>
          <a:p>
            <a:pPr lvl="1" eaLnBrk="1" hangingPunct="1"/>
            <a:r>
              <a:rPr lang="en-US" altLang="en-US"/>
              <a:t> Gravity pulling inward</a:t>
            </a:r>
          </a:p>
          <a:p>
            <a:pPr lvl="2" eaLnBrk="1" hangingPunct="1"/>
            <a:r>
              <a:rPr lang="en-US" altLang="en-US"/>
              <a:t> weight of upper layers tries to compress star</a:t>
            </a:r>
          </a:p>
          <a:p>
            <a:pPr lvl="1" eaLnBrk="1" hangingPunct="1"/>
            <a:r>
              <a:rPr lang="en-US" altLang="en-US"/>
              <a:t> Pressure of heated gas pushing outward</a:t>
            </a:r>
          </a:p>
          <a:p>
            <a:pPr lvl="2" eaLnBrk="1" hangingPunct="1"/>
            <a:r>
              <a:rPr lang="en-US" altLang="en-US"/>
              <a:t> nuclear explosion tries to expand star</a:t>
            </a:r>
          </a:p>
          <a:p>
            <a:pPr lvl="2" eaLnBrk="1" hangingPunct="1"/>
            <a:r>
              <a:rPr lang="en-US" altLang="en-US"/>
              <a:t> balance lost                                                                  when fuel runs out</a:t>
            </a:r>
          </a:p>
        </p:txBody>
      </p:sp>
      <p:sp>
        <p:nvSpPr>
          <p:cNvPr id="14340" name="Oval 4"/>
          <p:cNvSpPr>
            <a:spLocks noChangeArrowheads="1"/>
          </p:cNvSpPr>
          <p:nvPr/>
        </p:nvSpPr>
        <p:spPr bwMode="auto">
          <a:xfrm>
            <a:off x="4498975" y="3798888"/>
            <a:ext cx="2341563" cy="2341562"/>
          </a:xfrm>
          <a:prstGeom prst="ellipse">
            <a:avLst/>
          </a:prstGeom>
          <a:gradFill rotWithShape="1">
            <a:gsLst>
              <a:gs pos="0">
                <a:schemeClr val="tx1"/>
              </a:gs>
              <a:gs pos="100000">
                <a:srgbClr val="FF3300"/>
              </a:gs>
            </a:gsLst>
            <a:path path="shape">
              <a:fillToRect l="50000" t="50000" r="50000" b="50000"/>
            </a:path>
          </a:gra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69" name="AutoShape 10"/>
          <p:cNvSpPr>
            <a:spLocks noChangeArrowheads="1"/>
          </p:cNvSpPr>
          <p:nvPr/>
        </p:nvSpPr>
        <p:spPr bwMode="auto">
          <a:xfrm>
            <a:off x="6111875" y="4930775"/>
            <a:ext cx="711200" cy="76200"/>
          </a:xfrm>
          <a:prstGeom prst="rightArrow">
            <a:avLst>
              <a:gd name="adj1" fmla="val 50000"/>
              <a:gd name="adj2" fmla="val 233333"/>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70" name="AutoShape 11"/>
          <p:cNvSpPr>
            <a:spLocks noChangeArrowheads="1"/>
          </p:cNvSpPr>
          <p:nvPr/>
        </p:nvSpPr>
        <p:spPr bwMode="auto">
          <a:xfrm flipH="1">
            <a:off x="4540250" y="4932363"/>
            <a:ext cx="711200" cy="76200"/>
          </a:xfrm>
          <a:prstGeom prst="rightArrow">
            <a:avLst>
              <a:gd name="adj1" fmla="val 50000"/>
              <a:gd name="adj2" fmla="val 233333"/>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71" name="AutoShape 12"/>
          <p:cNvSpPr>
            <a:spLocks noChangeArrowheads="1"/>
          </p:cNvSpPr>
          <p:nvPr/>
        </p:nvSpPr>
        <p:spPr bwMode="auto">
          <a:xfrm rot="-5400000">
            <a:off x="5314157" y="4153694"/>
            <a:ext cx="709612" cy="76200"/>
          </a:xfrm>
          <a:prstGeom prst="rightArrow">
            <a:avLst>
              <a:gd name="adj1" fmla="val 50000"/>
              <a:gd name="adj2" fmla="val 232812"/>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72" name="AutoShape 13"/>
          <p:cNvSpPr>
            <a:spLocks noChangeArrowheads="1"/>
          </p:cNvSpPr>
          <p:nvPr/>
        </p:nvSpPr>
        <p:spPr bwMode="auto">
          <a:xfrm rot="5400000">
            <a:off x="5315744" y="5696744"/>
            <a:ext cx="709612" cy="76200"/>
          </a:xfrm>
          <a:prstGeom prst="rightArrow">
            <a:avLst>
              <a:gd name="adj1" fmla="val 50000"/>
              <a:gd name="adj2" fmla="val 232812"/>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62" name="Text Box 9"/>
          <p:cNvSpPr txBox="1">
            <a:spLocks noChangeArrowheads="1"/>
          </p:cNvSpPr>
          <p:nvPr/>
        </p:nvSpPr>
        <p:spPr bwMode="auto">
          <a:xfrm>
            <a:off x="5126038" y="4832350"/>
            <a:ext cx="1089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a:ln>
                  <a:noFill/>
                </a:ln>
                <a:solidFill>
                  <a:srgbClr val="FF0000"/>
                </a:solidFill>
                <a:effectLst/>
                <a:uLnTx/>
                <a:uFillTx/>
                <a:latin typeface="Comic Sans MS" pitchFamily="66" charset="0"/>
                <a:ea typeface="+mn-ea"/>
                <a:cs typeface="Arial" charset="0"/>
              </a:rPr>
              <a:t>Pressure</a:t>
            </a:r>
          </a:p>
        </p:txBody>
      </p:sp>
      <p:sp>
        <p:nvSpPr>
          <p:cNvPr id="19463" name="AutoShape 14"/>
          <p:cNvSpPr>
            <a:spLocks noChangeArrowheads="1"/>
          </p:cNvSpPr>
          <p:nvPr/>
        </p:nvSpPr>
        <p:spPr bwMode="auto">
          <a:xfrm rot="2700000">
            <a:off x="4124325" y="3790950"/>
            <a:ext cx="831850" cy="88900"/>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64" name="AutoShape 16"/>
          <p:cNvSpPr>
            <a:spLocks noChangeArrowheads="1"/>
          </p:cNvSpPr>
          <p:nvPr/>
        </p:nvSpPr>
        <p:spPr bwMode="auto">
          <a:xfrm rot="-2700000">
            <a:off x="4119563" y="6062663"/>
            <a:ext cx="831850" cy="88900"/>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65" name="AutoShape 17"/>
          <p:cNvSpPr>
            <a:spLocks noChangeArrowheads="1"/>
          </p:cNvSpPr>
          <p:nvPr/>
        </p:nvSpPr>
        <p:spPr bwMode="auto">
          <a:xfrm rot="2700000" flipH="1" flipV="1">
            <a:off x="6388100" y="6057900"/>
            <a:ext cx="831850" cy="88900"/>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66" name="AutoShape 18"/>
          <p:cNvSpPr>
            <a:spLocks noChangeArrowheads="1"/>
          </p:cNvSpPr>
          <p:nvPr/>
        </p:nvSpPr>
        <p:spPr bwMode="auto">
          <a:xfrm rot="8100000">
            <a:off x="6388100" y="3794125"/>
            <a:ext cx="831850" cy="88900"/>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9467" name="Text Box 23"/>
          <p:cNvSpPr txBox="1">
            <a:spLocks noChangeArrowheads="1"/>
          </p:cNvSpPr>
          <p:nvPr/>
        </p:nvSpPr>
        <p:spPr bwMode="auto">
          <a:xfrm>
            <a:off x="6581775" y="3749675"/>
            <a:ext cx="1089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200" b="0" i="0" u="none" strike="noStrike" kern="1200" cap="none" spc="0" normalizeH="0" baseline="0" noProof="0">
                <a:ln>
                  <a:noFill/>
                </a:ln>
                <a:solidFill>
                  <a:srgbClr val="FFFF00"/>
                </a:solidFill>
                <a:effectLst/>
                <a:uLnTx/>
                <a:uFillTx/>
                <a:latin typeface="Comic Sans MS" pitchFamily="66" charset="0"/>
                <a:ea typeface="+mn-ea"/>
                <a:cs typeface="Arial" charset="0"/>
              </a:rPr>
              <a:t>Gravity</a:t>
            </a:r>
          </a:p>
        </p:txBody>
      </p:sp>
      <p:sp>
        <p:nvSpPr>
          <p:cNvPr id="15" name="Text Box 5"/>
          <p:cNvSpPr txBox="1">
            <a:spLocks noChangeArrowheads="1"/>
          </p:cNvSpPr>
          <p:nvPr/>
        </p:nvSpPr>
        <p:spPr bwMode="auto">
          <a:xfrm>
            <a:off x="1612668" y="4321204"/>
            <a:ext cx="2320808" cy="1569660"/>
          </a:xfrm>
          <a:prstGeom prst="rect">
            <a:avLst/>
          </a:prstGeom>
          <a:noFill/>
          <a:ln w="9525">
            <a:noFill/>
            <a:miter lim="800000"/>
            <a:headEnd/>
            <a:tailEnd/>
          </a:ln>
          <a:effectLst>
            <a:outerShdw dist="35921" dir="2700000" algn="ctr" rotWithShape="0">
              <a:schemeClr val="bg2"/>
            </a:outerShdw>
          </a:effectLst>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dirty="0">
                <a:ln>
                  <a:noFill/>
                </a:ln>
                <a:solidFill>
                  <a:srgbClr val="FFFF00"/>
                </a:solidFill>
                <a:effectLst/>
                <a:uLnTx/>
                <a:uFillTx/>
                <a:latin typeface="Comic Sans MS" pitchFamily="66" charset="0"/>
                <a:ea typeface="+mn-ea"/>
                <a:cs typeface="Arial" charset="0"/>
              </a:rPr>
              <a:t>Ultimately, gravity will win!</a:t>
            </a:r>
          </a:p>
        </p:txBody>
      </p:sp>
    </p:spTree>
    <p:extLst>
      <p:ext uri="{BB962C8B-B14F-4D97-AF65-F5344CB8AC3E}">
        <p14:creationId xmlns:p14="http://schemas.microsoft.com/office/powerpoint/2010/main" val="5130529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9467"/>
                                        </p:tgtEl>
                                        <p:attrNameLst>
                                          <p:attrName>style.visibility</p:attrName>
                                        </p:attrNameLst>
                                      </p:cBhvr>
                                      <p:to>
                                        <p:strVal val="visible"/>
                                      </p:to>
                                    </p:set>
                                    <p:animEffect transition="in" filter="fade">
                                      <p:cBhvr>
                                        <p:cTn id="7" dur="1000"/>
                                        <p:tgtEl>
                                          <p:spTgt spid="19467"/>
                                        </p:tgtEl>
                                      </p:cBhvr>
                                    </p:animEffect>
                                    <p:anim calcmode="lin" valueType="num">
                                      <p:cBhvr>
                                        <p:cTn id="8" dur="1000" fill="hold"/>
                                        <p:tgtEl>
                                          <p:spTgt spid="19467"/>
                                        </p:tgtEl>
                                        <p:attrNameLst>
                                          <p:attrName>ppt_x</p:attrName>
                                        </p:attrNameLst>
                                      </p:cBhvr>
                                      <p:tavLst>
                                        <p:tav tm="0">
                                          <p:val>
                                            <p:strVal val="#ppt_x"/>
                                          </p:val>
                                        </p:tav>
                                        <p:tav tm="100000">
                                          <p:val>
                                            <p:strVal val="#ppt_x"/>
                                          </p:val>
                                        </p:tav>
                                      </p:tavLst>
                                    </p:anim>
                                    <p:anim calcmode="lin" valueType="num">
                                      <p:cBhvr>
                                        <p:cTn id="9" dur="1000" fill="hold"/>
                                        <p:tgtEl>
                                          <p:spTgt spid="19467"/>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22" presetClass="entr" presetSubtype="1" repeatCount="indefinite" fill="hold" grpId="0" nodeType="afterEffect">
                                  <p:stCondLst>
                                    <p:cond delay="0"/>
                                  </p:stCondLst>
                                  <p:childTnLst>
                                    <p:set>
                                      <p:cBhvr>
                                        <p:cTn id="12" dur="1" fill="hold">
                                          <p:stCondLst>
                                            <p:cond delay="0"/>
                                          </p:stCondLst>
                                        </p:cTn>
                                        <p:tgtEl>
                                          <p:spTgt spid="19466"/>
                                        </p:tgtEl>
                                        <p:attrNameLst>
                                          <p:attrName>style.visibility</p:attrName>
                                        </p:attrNameLst>
                                      </p:cBhvr>
                                      <p:to>
                                        <p:strVal val="visible"/>
                                      </p:to>
                                    </p:set>
                                    <p:animEffect transition="in" filter="wipe(up)">
                                      <p:cBhvr>
                                        <p:cTn id="13" dur="1000"/>
                                        <p:tgtEl>
                                          <p:spTgt spid="19466"/>
                                        </p:tgtEl>
                                      </p:cBhvr>
                                    </p:animEffect>
                                  </p:childTnLst>
                                </p:cTn>
                              </p:par>
                              <p:par>
                                <p:cTn id="14" presetID="22" presetClass="entr" presetSubtype="1" repeatCount="indefinite" fill="hold" grpId="0" nodeType="withEffect">
                                  <p:stCondLst>
                                    <p:cond delay="0"/>
                                  </p:stCondLst>
                                  <p:childTnLst>
                                    <p:set>
                                      <p:cBhvr>
                                        <p:cTn id="15" dur="1" fill="hold">
                                          <p:stCondLst>
                                            <p:cond delay="0"/>
                                          </p:stCondLst>
                                        </p:cTn>
                                        <p:tgtEl>
                                          <p:spTgt spid="19463"/>
                                        </p:tgtEl>
                                        <p:attrNameLst>
                                          <p:attrName>style.visibility</p:attrName>
                                        </p:attrNameLst>
                                      </p:cBhvr>
                                      <p:to>
                                        <p:strVal val="visible"/>
                                      </p:to>
                                    </p:set>
                                    <p:animEffect transition="in" filter="wipe(up)">
                                      <p:cBhvr>
                                        <p:cTn id="16" dur="1000"/>
                                        <p:tgtEl>
                                          <p:spTgt spid="19463"/>
                                        </p:tgtEl>
                                      </p:cBhvr>
                                    </p:animEffect>
                                  </p:childTnLst>
                                </p:cTn>
                              </p:par>
                              <p:par>
                                <p:cTn id="17" presetID="22" presetClass="entr" presetSubtype="4" repeatCount="indefinite" fill="hold" grpId="0" nodeType="withEffect">
                                  <p:stCondLst>
                                    <p:cond delay="0"/>
                                  </p:stCondLst>
                                  <p:childTnLst>
                                    <p:set>
                                      <p:cBhvr>
                                        <p:cTn id="18" dur="1" fill="hold">
                                          <p:stCondLst>
                                            <p:cond delay="0"/>
                                          </p:stCondLst>
                                        </p:cTn>
                                        <p:tgtEl>
                                          <p:spTgt spid="19464"/>
                                        </p:tgtEl>
                                        <p:attrNameLst>
                                          <p:attrName>style.visibility</p:attrName>
                                        </p:attrNameLst>
                                      </p:cBhvr>
                                      <p:to>
                                        <p:strVal val="visible"/>
                                      </p:to>
                                    </p:set>
                                    <p:animEffect transition="in" filter="wipe(down)">
                                      <p:cBhvr>
                                        <p:cTn id="19" dur="1000"/>
                                        <p:tgtEl>
                                          <p:spTgt spid="19464"/>
                                        </p:tgtEl>
                                      </p:cBhvr>
                                    </p:animEffect>
                                  </p:childTnLst>
                                </p:cTn>
                              </p:par>
                              <p:par>
                                <p:cTn id="20" presetID="22" presetClass="entr" presetSubtype="4" repeatCount="indefinite" fill="hold" grpId="0" nodeType="withEffect">
                                  <p:stCondLst>
                                    <p:cond delay="0"/>
                                  </p:stCondLst>
                                  <p:childTnLst>
                                    <p:set>
                                      <p:cBhvr>
                                        <p:cTn id="21" dur="1" fill="hold">
                                          <p:stCondLst>
                                            <p:cond delay="0"/>
                                          </p:stCondLst>
                                        </p:cTn>
                                        <p:tgtEl>
                                          <p:spTgt spid="19465"/>
                                        </p:tgtEl>
                                        <p:attrNameLst>
                                          <p:attrName>style.visibility</p:attrName>
                                        </p:attrNameLst>
                                      </p:cBhvr>
                                      <p:to>
                                        <p:strVal val="visible"/>
                                      </p:to>
                                    </p:set>
                                    <p:animEffect transition="in" filter="wipe(down)">
                                      <p:cBhvr>
                                        <p:cTn id="22" dur="1000"/>
                                        <p:tgtEl>
                                          <p:spTgt spid="19465"/>
                                        </p:tgtEl>
                                      </p:cBhvr>
                                    </p:animEffect>
                                  </p:childTnLst>
                                </p:cTn>
                              </p:par>
                            </p:childTnLst>
                          </p:cTn>
                        </p:par>
                        <p:par>
                          <p:cTn id="23" fill="hold" nodeType="withGroup">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19462"/>
                                        </p:tgtEl>
                                        <p:attrNameLst>
                                          <p:attrName>style.visibility</p:attrName>
                                        </p:attrNameLst>
                                      </p:cBhvr>
                                      <p:to>
                                        <p:strVal val="visible"/>
                                      </p:to>
                                    </p:set>
                                    <p:anim calcmode="lin" valueType="num">
                                      <p:cBhvr>
                                        <p:cTn id="26" dur="500" fill="hold"/>
                                        <p:tgtEl>
                                          <p:spTgt spid="19462"/>
                                        </p:tgtEl>
                                        <p:attrNameLst>
                                          <p:attrName>ppt_w</p:attrName>
                                        </p:attrNameLst>
                                      </p:cBhvr>
                                      <p:tavLst>
                                        <p:tav tm="0">
                                          <p:val>
                                            <p:fltVal val="0"/>
                                          </p:val>
                                        </p:tav>
                                        <p:tav tm="100000">
                                          <p:val>
                                            <p:strVal val="#ppt_w"/>
                                          </p:val>
                                        </p:tav>
                                      </p:tavLst>
                                    </p:anim>
                                    <p:anim calcmode="lin" valueType="num">
                                      <p:cBhvr>
                                        <p:cTn id="27" dur="500" fill="hold"/>
                                        <p:tgtEl>
                                          <p:spTgt spid="19462"/>
                                        </p:tgtEl>
                                        <p:attrNameLst>
                                          <p:attrName>ppt_h</p:attrName>
                                        </p:attrNameLst>
                                      </p:cBhvr>
                                      <p:tavLst>
                                        <p:tav tm="0">
                                          <p:val>
                                            <p:fltVal val="0"/>
                                          </p:val>
                                        </p:tav>
                                        <p:tav tm="100000">
                                          <p:val>
                                            <p:strVal val="#ppt_h"/>
                                          </p:val>
                                        </p:tav>
                                      </p:tavLst>
                                    </p:anim>
                                    <p:animEffect transition="in" filter="fade">
                                      <p:cBhvr>
                                        <p:cTn id="28" dur="500"/>
                                        <p:tgtEl>
                                          <p:spTgt spid="19462"/>
                                        </p:tgtEl>
                                      </p:cBhvr>
                                    </p:animEffect>
                                  </p:childTnLst>
                                </p:cTn>
                              </p:par>
                            </p:childTnLst>
                          </p:cTn>
                        </p:par>
                        <p:par>
                          <p:cTn id="29" fill="hold" nodeType="afterGroup">
                            <p:stCondLst>
                              <p:cond delay="2500"/>
                            </p:stCondLst>
                            <p:childTnLst>
                              <p:par>
                                <p:cTn id="30" presetID="22" presetClass="entr" presetSubtype="4" repeatCount="indefinite" fill="hold" grpId="0" nodeType="afterEffect">
                                  <p:stCondLst>
                                    <p:cond delay="0"/>
                                  </p:stCondLst>
                                  <p:childTnLst>
                                    <p:set>
                                      <p:cBhvr>
                                        <p:cTn id="31" dur="1" fill="hold">
                                          <p:stCondLst>
                                            <p:cond delay="0"/>
                                          </p:stCondLst>
                                        </p:cTn>
                                        <p:tgtEl>
                                          <p:spTgt spid="19471"/>
                                        </p:tgtEl>
                                        <p:attrNameLst>
                                          <p:attrName>style.visibility</p:attrName>
                                        </p:attrNameLst>
                                      </p:cBhvr>
                                      <p:to>
                                        <p:strVal val="visible"/>
                                      </p:to>
                                    </p:set>
                                    <p:animEffect transition="in" filter="wipe(down)">
                                      <p:cBhvr>
                                        <p:cTn id="32" dur="500"/>
                                        <p:tgtEl>
                                          <p:spTgt spid="19471"/>
                                        </p:tgtEl>
                                      </p:cBhvr>
                                    </p:animEffect>
                                  </p:childTnLst>
                                </p:cTn>
                              </p:par>
                              <p:par>
                                <p:cTn id="33" presetID="22" presetClass="entr" presetSubtype="8" repeatCount="indefinite" fill="hold" grpId="0" nodeType="withEffect">
                                  <p:stCondLst>
                                    <p:cond delay="0"/>
                                  </p:stCondLst>
                                  <p:childTnLst>
                                    <p:set>
                                      <p:cBhvr>
                                        <p:cTn id="34" dur="1" fill="hold">
                                          <p:stCondLst>
                                            <p:cond delay="0"/>
                                          </p:stCondLst>
                                        </p:cTn>
                                        <p:tgtEl>
                                          <p:spTgt spid="19469"/>
                                        </p:tgtEl>
                                        <p:attrNameLst>
                                          <p:attrName>style.visibility</p:attrName>
                                        </p:attrNameLst>
                                      </p:cBhvr>
                                      <p:to>
                                        <p:strVal val="visible"/>
                                      </p:to>
                                    </p:set>
                                    <p:animEffect transition="in" filter="wipe(left)">
                                      <p:cBhvr>
                                        <p:cTn id="35" dur="500"/>
                                        <p:tgtEl>
                                          <p:spTgt spid="19469"/>
                                        </p:tgtEl>
                                      </p:cBhvr>
                                    </p:animEffect>
                                  </p:childTnLst>
                                </p:cTn>
                              </p:par>
                              <p:par>
                                <p:cTn id="36" presetID="22" presetClass="entr" presetSubtype="2" repeatCount="indefinite" fill="hold" grpId="0" nodeType="withEffect">
                                  <p:stCondLst>
                                    <p:cond delay="0"/>
                                  </p:stCondLst>
                                  <p:childTnLst>
                                    <p:set>
                                      <p:cBhvr>
                                        <p:cTn id="37" dur="1" fill="hold">
                                          <p:stCondLst>
                                            <p:cond delay="0"/>
                                          </p:stCondLst>
                                        </p:cTn>
                                        <p:tgtEl>
                                          <p:spTgt spid="19470"/>
                                        </p:tgtEl>
                                        <p:attrNameLst>
                                          <p:attrName>style.visibility</p:attrName>
                                        </p:attrNameLst>
                                      </p:cBhvr>
                                      <p:to>
                                        <p:strVal val="visible"/>
                                      </p:to>
                                    </p:set>
                                    <p:animEffect transition="in" filter="wipe(right)">
                                      <p:cBhvr>
                                        <p:cTn id="38" dur="500"/>
                                        <p:tgtEl>
                                          <p:spTgt spid="19470"/>
                                        </p:tgtEl>
                                      </p:cBhvr>
                                    </p:animEffect>
                                  </p:childTnLst>
                                </p:cTn>
                              </p:par>
                              <p:par>
                                <p:cTn id="39" presetID="22" presetClass="entr" presetSubtype="1" repeatCount="indefinite" fill="hold" grpId="0" nodeType="withEffect">
                                  <p:stCondLst>
                                    <p:cond delay="0"/>
                                  </p:stCondLst>
                                  <p:childTnLst>
                                    <p:set>
                                      <p:cBhvr>
                                        <p:cTn id="40" dur="1" fill="hold">
                                          <p:stCondLst>
                                            <p:cond delay="0"/>
                                          </p:stCondLst>
                                        </p:cTn>
                                        <p:tgtEl>
                                          <p:spTgt spid="19472"/>
                                        </p:tgtEl>
                                        <p:attrNameLst>
                                          <p:attrName>style.visibility</p:attrName>
                                        </p:attrNameLst>
                                      </p:cBhvr>
                                      <p:to>
                                        <p:strVal val="visible"/>
                                      </p:to>
                                    </p:set>
                                    <p:animEffect transition="in" filter="wipe(up)">
                                      <p:cBhvr>
                                        <p:cTn id="41" dur="500"/>
                                        <p:tgtEl>
                                          <p:spTgt spid="19472"/>
                                        </p:tgtEl>
                                      </p:cBhvr>
                                    </p:animEffect>
                                  </p:childTnLst>
                                </p:cTn>
                              </p:par>
                            </p:childTnLst>
                          </p:cTn>
                        </p:par>
                        <p:par>
                          <p:cTn id="42" fill="hold">
                            <p:stCondLst>
                              <p:cond delay="3000"/>
                            </p:stCondLst>
                            <p:childTnLst>
                              <p:par>
                                <p:cTn id="43" presetID="47"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3000"/>
                                        <p:tgtEl>
                                          <p:spTgt spid="15"/>
                                        </p:tgtEl>
                                      </p:cBhvr>
                                    </p:animEffect>
                                    <p:anim calcmode="lin" valueType="num">
                                      <p:cBhvr>
                                        <p:cTn id="46" dur="3000" fill="hold"/>
                                        <p:tgtEl>
                                          <p:spTgt spid="15"/>
                                        </p:tgtEl>
                                        <p:attrNameLst>
                                          <p:attrName>ppt_x</p:attrName>
                                        </p:attrNameLst>
                                      </p:cBhvr>
                                      <p:tavLst>
                                        <p:tav tm="0">
                                          <p:val>
                                            <p:strVal val="#ppt_x"/>
                                          </p:val>
                                        </p:tav>
                                        <p:tav tm="100000">
                                          <p:val>
                                            <p:strVal val="#ppt_x"/>
                                          </p:val>
                                        </p:tav>
                                      </p:tavLst>
                                    </p:anim>
                                    <p:anim calcmode="lin" valueType="num">
                                      <p:cBhvr>
                                        <p:cTn id="47" dur="3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9" grpId="0" animBg="1"/>
      <p:bldP spid="19470" grpId="0" animBg="1"/>
      <p:bldP spid="19471" grpId="0" animBg="1"/>
      <p:bldP spid="19472" grpId="0" animBg="1"/>
      <p:bldP spid="19462" grpId="0"/>
      <p:bldP spid="19463" grpId="0" animBg="1"/>
      <p:bldP spid="19464" grpId="0" animBg="1"/>
      <p:bldP spid="19465" grpId="0" animBg="1"/>
      <p:bldP spid="19466" grpId="0" animBg="1"/>
      <p:bldP spid="19467"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6">
            <a:extLst>
              <a:ext uri="{FF2B5EF4-FFF2-40B4-BE49-F238E27FC236}">
                <a16:creationId xmlns:a16="http://schemas.microsoft.com/office/drawing/2014/main" id="{98BECB35-6A48-038E-CF3B-36EBF0885292}"/>
              </a:ext>
            </a:extLst>
          </p:cNvPr>
          <p:cNvSpPr/>
          <p:nvPr/>
        </p:nvSpPr>
        <p:spPr>
          <a:xfrm>
            <a:off x="3611880" y="2468880"/>
            <a:ext cx="1920240" cy="1920240"/>
          </a:xfrm>
          <a:prstGeom prst="ellipse">
            <a:avLst/>
          </a:prstGeom>
          <a:no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mic Sans MS"/>
              <a:ea typeface="+mn-ea"/>
              <a:cs typeface="+mn-cs"/>
            </a:endParaRPr>
          </a:p>
        </p:txBody>
      </p:sp>
      <p:sp>
        <p:nvSpPr>
          <p:cNvPr id="24579" name="Content Placeholder 2"/>
          <p:cNvSpPr>
            <a:spLocks noGrp="1"/>
          </p:cNvSpPr>
          <p:nvPr>
            <p:ph idx="1"/>
          </p:nvPr>
        </p:nvSpPr>
        <p:spPr/>
        <p:txBody>
          <a:bodyPr/>
          <a:lstStyle/>
          <a:p>
            <a:endParaRPr lang="en-US" altLang="en-US" dirty="0">
              <a:solidFill>
                <a:schemeClr val="bg2"/>
              </a:solidFill>
            </a:endParaRPr>
          </a:p>
          <a:p>
            <a:endParaRPr lang="en-US" altLang="en-US" dirty="0">
              <a:solidFill>
                <a:schemeClr val="bg2"/>
              </a:solidFill>
            </a:endParaRPr>
          </a:p>
        </p:txBody>
      </p:sp>
      <p:sp>
        <p:nvSpPr>
          <p:cNvPr id="4" name="Oval 6"/>
          <p:cNvSpPr>
            <a:spLocks noChangeArrowheads="1"/>
          </p:cNvSpPr>
          <p:nvPr/>
        </p:nvSpPr>
        <p:spPr bwMode="auto">
          <a:xfrm>
            <a:off x="1143000" y="0"/>
            <a:ext cx="6858000" cy="6858000"/>
          </a:xfrm>
          <a:prstGeom prst="ellipse">
            <a:avLst/>
          </a:prstGeom>
          <a:gradFill rotWithShape="1">
            <a:gsLst>
              <a:gs pos="0">
                <a:srgbClr val="FFF000"/>
              </a:gs>
              <a:gs pos="100000">
                <a:srgbClr val="FF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5" name="Oval 8"/>
          <p:cNvSpPr>
            <a:spLocks noChangeArrowheads="1"/>
          </p:cNvSpPr>
          <p:nvPr/>
        </p:nvSpPr>
        <p:spPr bwMode="auto">
          <a:xfrm>
            <a:off x="3713163" y="2570163"/>
            <a:ext cx="1717675" cy="1717675"/>
          </a:xfrm>
          <a:prstGeom prst="ellipse">
            <a:avLst/>
          </a:prstGeom>
          <a:gradFill rotWithShape="1">
            <a:gsLst>
              <a:gs pos="0">
                <a:srgbClr val="FFFFFF"/>
              </a:gs>
              <a:gs pos="100000">
                <a:srgbClr val="FFFF00"/>
              </a:gs>
            </a:gsLst>
            <a:path path="shape">
              <a:fillToRect l="50000" t="50000" r="50000" b="50000"/>
            </a:path>
          </a:gradFill>
          <a:ln w="9525">
            <a:solidFill>
              <a:srgbClr val="FFFF00"/>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6" name="Text Box 12"/>
          <p:cNvSpPr txBox="1">
            <a:spLocks noChangeArrowheads="1"/>
          </p:cNvSpPr>
          <p:nvPr/>
        </p:nvSpPr>
        <p:spPr bwMode="auto">
          <a:xfrm>
            <a:off x="3971524" y="2605088"/>
            <a:ext cx="1055687" cy="830262"/>
          </a:xfrm>
          <a:prstGeom prst="rect">
            <a:avLst/>
          </a:prstGeom>
          <a:noFill/>
          <a:ln w="9525">
            <a:noFill/>
            <a:miter lim="800000"/>
            <a:headEnd/>
            <a:tailEnd/>
          </a:ln>
          <a:effectLst>
            <a:outerShdw dist="12700" dir="2700000" algn="ctr" rotWithShape="0">
              <a:srgbClr val="FF9900"/>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omic Sans MS" pitchFamily="66" charset="0"/>
                <a:ea typeface="+mn-ea"/>
                <a:cs typeface="Arial" charset="0"/>
              </a:rPr>
              <a:t>fusion core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382"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11982" y="33782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15195"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518407"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821620"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7557" y="33782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3595"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418395" y="3378200"/>
            <a:ext cx="100012"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21607" y="33782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24820" y="3378200"/>
            <a:ext cx="100012"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35957"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13582" y="33782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16795" y="3378200"/>
            <a:ext cx="100012"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20007" y="3378200"/>
            <a:ext cx="100013"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23220"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135945" y="3378200"/>
            <a:ext cx="100012"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12"/>
          <p:cNvSpPr txBox="1">
            <a:spLocks noChangeArrowheads="1"/>
          </p:cNvSpPr>
          <p:nvPr/>
        </p:nvSpPr>
        <p:spPr bwMode="auto">
          <a:xfrm>
            <a:off x="3641613" y="3427413"/>
            <a:ext cx="1715508" cy="830997"/>
          </a:xfrm>
          <a:prstGeom prst="rect">
            <a:avLst/>
          </a:prstGeom>
          <a:noFill/>
          <a:ln w="9525">
            <a:noFill/>
            <a:miter lim="800000"/>
            <a:headEnd/>
            <a:tailEnd/>
          </a:ln>
          <a:effectLst>
            <a:outerShdw dist="12700" dir="2700000" algn="ctr" rotWithShape="0">
              <a:srgbClr val="FF9900"/>
            </a:outerShdw>
          </a:effectLst>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omic Sans MS" pitchFamily="66" charset="0"/>
                <a:ea typeface="+mn-ea"/>
                <a:cs typeface="Arial" charset="0"/>
              </a:rPr>
              <a:t>17 Earths wide</a:t>
            </a:r>
          </a:p>
        </p:txBody>
      </p:sp>
      <p:pic>
        <p:nvPicPr>
          <p:cNvPr id="33" name="Picture 3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08782" y="3378200"/>
            <a:ext cx="101600" cy="10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AutoShape 14">
            <a:extLst>
              <a:ext uri="{FF2B5EF4-FFF2-40B4-BE49-F238E27FC236}">
                <a16:creationId xmlns:a16="http://schemas.microsoft.com/office/drawing/2014/main" id="{C00B4BEE-9C99-C0D3-A9C5-BCC098A29644}"/>
              </a:ext>
            </a:extLst>
          </p:cNvPr>
          <p:cNvSpPr>
            <a:spLocks noChangeArrowheads="1"/>
          </p:cNvSpPr>
          <p:nvPr/>
        </p:nvSpPr>
        <p:spPr bwMode="auto">
          <a:xfrm rot="2700000">
            <a:off x="1828903" y="1789043"/>
            <a:ext cx="2407363" cy="166971"/>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25" name="AutoShape 14">
            <a:extLst>
              <a:ext uri="{FF2B5EF4-FFF2-40B4-BE49-F238E27FC236}">
                <a16:creationId xmlns:a16="http://schemas.microsoft.com/office/drawing/2014/main" id="{F1EA244F-9F55-1F91-48A7-2923F42CCDE7}"/>
              </a:ext>
            </a:extLst>
          </p:cNvPr>
          <p:cNvSpPr>
            <a:spLocks noChangeArrowheads="1"/>
          </p:cNvSpPr>
          <p:nvPr/>
        </p:nvSpPr>
        <p:spPr bwMode="auto">
          <a:xfrm rot="18900000">
            <a:off x="1828904" y="4901141"/>
            <a:ext cx="2407363" cy="166971"/>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29" name="AutoShape 14">
            <a:extLst>
              <a:ext uri="{FF2B5EF4-FFF2-40B4-BE49-F238E27FC236}">
                <a16:creationId xmlns:a16="http://schemas.microsoft.com/office/drawing/2014/main" id="{30939E62-D883-E87B-BD8D-A23DC01F5141}"/>
              </a:ext>
            </a:extLst>
          </p:cNvPr>
          <p:cNvSpPr>
            <a:spLocks noChangeArrowheads="1"/>
          </p:cNvSpPr>
          <p:nvPr/>
        </p:nvSpPr>
        <p:spPr bwMode="auto">
          <a:xfrm rot="18900000" flipH="1">
            <a:off x="4938996" y="1817795"/>
            <a:ext cx="2407363" cy="166971"/>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31" name="AutoShape 14">
            <a:extLst>
              <a:ext uri="{FF2B5EF4-FFF2-40B4-BE49-F238E27FC236}">
                <a16:creationId xmlns:a16="http://schemas.microsoft.com/office/drawing/2014/main" id="{071DFE82-EF6B-ABC4-EF57-CB11266FF3E0}"/>
              </a:ext>
            </a:extLst>
          </p:cNvPr>
          <p:cNvSpPr>
            <a:spLocks noChangeArrowheads="1"/>
          </p:cNvSpPr>
          <p:nvPr/>
        </p:nvSpPr>
        <p:spPr bwMode="auto">
          <a:xfrm rot="13500000">
            <a:off x="4875392" y="4933481"/>
            <a:ext cx="2407363" cy="166971"/>
          </a:xfrm>
          <a:prstGeom prst="rightArrow">
            <a:avLst>
              <a:gd name="adj1" fmla="val 50000"/>
              <a:gd name="adj2" fmla="val 233929"/>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32" name="AutoShape 12">
            <a:extLst>
              <a:ext uri="{FF2B5EF4-FFF2-40B4-BE49-F238E27FC236}">
                <a16:creationId xmlns:a16="http://schemas.microsoft.com/office/drawing/2014/main" id="{17A634DD-2D6B-2E13-3C70-8D0916B3E858}"/>
              </a:ext>
            </a:extLst>
          </p:cNvPr>
          <p:cNvSpPr>
            <a:spLocks noChangeArrowheads="1"/>
          </p:cNvSpPr>
          <p:nvPr/>
        </p:nvSpPr>
        <p:spPr bwMode="auto">
          <a:xfrm rot="16200000">
            <a:off x="3369564" y="1162566"/>
            <a:ext cx="2404872" cy="164592"/>
          </a:xfrm>
          <a:prstGeom prst="rightArrow">
            <a:avLst>
              <a:gd name="adj1" fmla="val 50000"/>
              <a:gd name="adj2" fmla="val 232812"/>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34" name="AutoShape 12">
            <a:extLst>
              <a:ext uri="{FF2B5EF4-FFF2-40B4-BE49-F238E27FC236}">
                <a16:creationId xmlns:a16="http://schemas.microsoft.com/office/drawing/2014/main" id="{99480653-F9E9-4C6E-A418-A767F7B7A384}"/>
              </a:ext>
            </a:extLst>
          </p:cNvPr>
          <p:cNvSpPr>
            <a:spLocks noChangeArrowheads="1"/>
          </p:cNvSpPr>
          <p:nvPr/>
        </p:nvSpPr>
        <p:spPr bwMode="auto">
          <a:xfrm rot="10800000" flipH="1">
            <a:off x="5570314" y="3346705"/>
            <a:ext cx="2404872" cy="164592"/>
          </a:xfrm>
          <a:prstGeom prst="rightArrow">
            <a:avLst>
              <a:gd name="adj1" fmla="val 50000"/>
              <a:gd name="adj2" fmla="val 232812"/>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35" name="AutoShape 12">
            <a:extLst>
              <a:ext uri="{FF2B5EF4-FFF2-40B4-BE49-F238E27FC236}">
                <a16:creationId xmlns:a16="http://schemas.microsoft.com/office/drawing/2014/main" id="{E69452F4-6F5C-32CC-A727-84FFF5DEFAB7}"/>
              </a:ext>
            </a:extLst>
          </p:cNvPr>
          <p:cNvSpPr>
            <a:spLocks noChangeArrowheads="1"/>
          </p:cNvSpPr>
          <p:nvPr/>
        </p:nvSpPr>
        <p:spPr bwMode="auto">
          <a:xfrm rot="10800000">
            <a:off x="1180032" y="3346704"/>
            <a:ext cx="2404872" cy="164592"/>
          </a:xfrm>
          <a:prstGeom prst="rightArrow">
            <a:avLst>
              <a:gd name="adj1" fmla="val 50000"/>
              <a:gd name="adj2" fmla="val 232812"/>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36" name="AutoShape 12">
            <a:extLst>
              <a:ext uri="{FF2B5EF4-FFF2-40B4-BE49-F238E27FC236}">
                <a16:creationId xmlns:a16="http://schemas.microsoft.com/office/drawing/2014/main" id="{A9A02AD7-2D28-01BE-091B-8913428DB51A}"/>
              </a:ext>
            </a:extLst>
          </p:cNvPr>
          <p:cNvSpPr>
            <a:spLocks noChangeArrowheads="1"/>
          </p:cNvSpPr>
          <p:nvPr/>
        </p:nvSpPr>
        <p:spPr bwMode="auto">
          <a:xfrm rot="5400000" flipV="1">
            <a:off x="3369564" y="5550269"/>
            <a:ext cx="2404872" cy="164592"/>
          </a:xfrm>
          <a:prstGeom prst="rightArrow">
            <a:avLst>
              <a:gd name="adj1" fmla="val 50000"/>
              <a:gd name="adj2" fmla="val 232812"/>
            </a:avLst>
          </a:prstGeom>
          <a:gradFill rotWithShape="1">
            <a:gsLst>
              <a:gs pos="0">
                <a:srgbClr val="FF0000"/>
              </a:gs>
              <a:gs pos="100000">
                <a:schemeClr val="tx2"/>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srgbClr val="FFFF00"/>
              </a:solidFill>
              <a:effectLst/>
              <a:uLnTx/>
              <a:uFillTx/>
              <a:latin typeface="Arial" charset="0"/>
              <a:ea typeface="+mn-ea"/>
              <a:cs typeface="Arial" charset="0"/>
            </a:endParaRPr>
          </a:p>
        </p:txBody>
      </p:sp>
      <p:sp>
        <p:nvSpPr>
          <p:cNvPr id="26" name="Text Box 12"/>
          <p:cNvSpPr txBox="1">
            <a:spLocks noChangeArrowheads="1"/>
          </p:cNvSpPr>
          <p:nvPr/>
        </p:nvSpPr>
        <p:spPr bwMode="auto">
          <a:xfrm>
            <a:off x="-1" y="0"/>
            <a:ext cx="9144000" cy="769441"/>
          </a:xfrm>
          <a:prstGeom prst="rect">
            <a:avLst/>
          </a:prstGeom>
          <a:noFill/>
          <a:ln w="9525">
            <a:noFill/>
            <a:miter lim="800000"/>
            <a:headEnd/>
            <a:tailEnd/>
          </a:ln>
          <a:effectLst>
            <a:outerShdw dist="12700" dir="2700000" algn="ctr" rotWithShape="0">
              <a:srgbClr val="FF9900"/>
            </a:outerShdw>
          </a:effectLst>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400" b="0" i="0" u="none" strike="noStrike" kern="1200" cap="none" spc="0" normalizeH="0" baseline="0" noProof="0" dirty="0">
                <a:ln>
                  <a:noFill/>
                </a:ln>
                <a:solidFill>
                  <a:srgbClr val="FFFF00"/>
                </a:solidFill>
                <a:effectLst>
                  <a:outerShdw dist="25400" dir="2700000" algn="ctr" rotWithShape="0">
                    <a:srgbClr val="FF0000"/>
                  </a:outerShdw>
                </a:effectLst>
                <a:uLnTx/>
                <a:uFillTx/>
                <a:latin typeface="Comic Sans MS" pitchFamily="66" charset="0"/>
                <a:ea typeface="+mn-ea"/>
                <a:cs typeface="Arial" charset="0"/>
              </a:rPr>
              <a:t>The Sun on the Main Sequence</a:t>
            </a:r>
          </a:p>
        </p:txBody>
      </p:sp>
      <p:sp>
        <p:nvSpPr>
          <p:cNvPr id="3" name="Text Box 12">
            <a:extLst>
              <a:ext uri="{FF2B5EF4-FFF2-40B4-BE49-F238E27FC236}">
                <a16:creationId xmlns:a16="http://schemas.microsoft.com/office/drawing/2014/main" id="{87E30F6D-75E7-E7C1-06A2-37EB2A2F578F}"/>
              </a:ext>
            </a:extLst>
          </p:cNvPr>
          <p:cNvSpPr txBox="1">
            <a:spLocks noChangeArrowheads="1"/>
          </p:cNvSpPr>
          <p:nvPr/>
        </p:nvSpPr>
        <p:spPr bwMode="auto">
          <a:xfrm>
            <a:off x="1900170" y="832023"/>
            <a:ext cx="5343661" cy="707886"/>
          </a:xfrm>
          <a:prstGeom prst="rect">
            <a:avLst/>
          </a:prstGeom>
          <a:noFill/>
          <a:ln w="9525">
            <a:noFill/>
            <a:miter lim="800000"/>
            <a:headEnd/>
            <a:tailEnd/>
          </a:ln>
          <a:effectLst>
            <a:outerShdw dist="12700" dir="2700000" algn="ctr" rotWithShape="0">
              <a:srgbClr val="FF9900"/>
            </a:outerShdw>
          </a:effectLst>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FFFF00"/>
                </a:solidFill>
                <a:effectLst>
                  <a:outerShdw dist="25400" dir="2700000" algn="ctr" rotWithShape="0">
                    <a:srgbClr val="FF0000"/>
                  </a:outerShdw>
                </a:effectLst>
                <a:uLnTx/>
                <a:uFillTx/>
                <a:latin typeface="Comic Sans MS" pitchFamily="66" charset="0"/>
                <a:ea typeface="+mn-ea"/>
                <a:cs typeface="Arial" charset="0"/>
              </a:rPr>
              <a:t>A nuclear explosion</a:t>
            </a:r>
          </a:p>
        </p:txBody>
      </p:sp>
      <p:sp>
        <p:nvSpPr>
          <p:cNvPr id="23" name="Text Box 12">
            <a:extLst>
              <a:ext uri="{FF2B5EF4-FFF2-40B4-BE49-F238E27FC236}">
                <a16:creationId xmlns:a16="http://schemas.microsoft.com/office/drawing/2014/main" id="{BFD7003E-FC8C-6B6E-6824-97AB242B80E5}"/>
              </a:ext>
            </a:extLst>
          </p:cNvPr>
          <p:cNvSpPr txBox="1">
            <a:spLocks noChangeArrowheads="1"/>
          </p:cNvSpPr>
          <p:nvPr/>
        </p:nvSpPr>
        <p:spPr bwMode="auto">
          <a:xfrm>
            <a:off x="1900170" y="1548020"/>
            <a:ext cx="5343661" cy="707886"/>
          </a:xfrm>
          <a:prstGeom prst="rect">
            <a:avLst/>
          </a:prstGeom>
          <a:noFill/>
          <a:ln w="9525">
            <a:noFill/>
            <a:miter lim="800000"/>
            <a:headEnd/>
            <a:tailEnd/>
          </a:ln>
          <a:effectLst>
            <a:outerShdw dist="12700" dir="2700000" algn="ctr" rotWithShape="0">
              <a:srgbClr val="FF9900"/>
            </a:outerShdw>
          </a:effectLst>
        </p:spPr>
        <p:txBody>
          <a:bodyPr wrap="square">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4000" b="0" i="0" u="none" strike="noStrike" kern="1200" cap="none" spc="0" normalizeH="0" baseline="0" noProof="0" dirty="0">
                <a:ln>
                  <a:noFill/>
                </a:ln>
                <a:solidFill>
                  <a:srgbClr val="FFFF00"/>
                </a:solidFill>
                <a:effectLst>
                  <a:outerShdw dist="25400" dir="2700000" algn="ctr" rotWithShape="0">
                    <a:srgbClr val="FF0000"/>
                  </a:outerShdw>
                </a:effectLst>
                <a:uLnTx/>
                <a:uFillTx/>
                <a:latin typeface="Comic Sans MS" pitchFamily="66" charset="0"/>
                <a:ea typeface="+mn-ea"/>
                <a:cs typeface="Arial" charset="0"/>
              </a:rPr>
              <a:t>contained by gravity.</a:t>
            </a:r>
          </a:p>
        </p:txBody>
      </p:sp>
      <p:grpSp>
        <p:nvGrpSpPr>
          <p:cNvPr id="30" name="Group 29"/>
          <p:cNvGrpSpPr/>
          <p:nvPr/>
        </p:nvGrpSpPr>
        <p:grpSpPr>
          <a:xfrm>
            <a:off x="762000" y="2546350"/>
            <a:ext cx="7620000" cy="3990975"/>
            <a:chOff x="762000" y="6374438"/>
            <a:chExt cx="7620000" cy="3990975"/>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26573" b="174"/>
            <a:stretch/>
          </p:blipFill>
          <p:spPr>
            <a:xfrm>
              <a:off x="762000" y="6374438"/>
              <a:ext cx="7620000" cy="3990975"/>
            </a:xfrm>
            <a:prstGeom prst="rect">
              <a:avLst/>
            </a:prstGeom>
          </p:spPr>
        </p:pic>
        <p:sp>
          <p:nvSpPr>
            <p:cNvPr id="28" name="TextBox 27"/>
            <p:cNvSpPr txBox="1"/>
            <p:nvPr/>
          </p:nvSpPr>
          <p:spPr>
            <a:xfrm>
              <a:off x="824817" y="9168002"/>
              <a:ext cx="7494366" cy="954107"/>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00"/>
                  </a:solidFill>
                  <a:effectLst>
                    <a:outerShdw blurRad="50800" dist="50800" dir="2700000" algn="ctr" rotWithShape="0">
                      <a:srgbClr val="000000"/>
                    </a:outerShdw>
                  </a:effectLst>
                  <a:uLnTx/>
                  <a:uFillTx/>
                  <a:latin typeface="Comic Sans MS"/>
                  <a:ea typeface="+mn-ea"/>
                  <a:cs typeface="Arial" charset="0"/>
                </a:rPr>
                <a:t>Sol turns 45 Aircraft Carrier masses of H to pure energy each second ... every second!</a:t>
              </a:r>
            </a:p>
          </p:txBody>
        </p:sp>
      </p:grpSp>
    </p:spTree>
    <p:extLst>
      <p:ext uri="{BB962C8B-B14F-4D97-AF65-F5344CB8AC3E}">
        <p14:creationId xmlns:p14="http://schemas.microsoft.com/office/powerpoint/2010/main" val="3181841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2" presetClass="entr" presetSubtype="4" repeatCount="indefinite"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down)">
                                      <p:cBhvr>
                                        <p:cTn id="15" dur="1000"/>
                                        <p:tgtEl>
                                          <p:spTgt spid="32"/>
                                        </p:tgtEl>
                                      </p:cBhvr>
                                    </p:animEffect>
                                  </p:childTnLst>
                                </p:cTn>
                              </p:par>
                              <p:par>
                                <p:cTn id="16" presetID="22" presetClass="entr" presetSubtype="8" repeatCount="indefinite" fill="hold" grpId="0"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1000"/>
                                        <p:tgtEl>
                                          <p:spTgt spid="34"/>
                                        </p:tgtEl>
                                      </p:cBhvr>
                                    </p:animEffect>
                                  </p:childTnLst>
                                </p:cTn>
                              </p:par>
                              <p:par>
                                <p:cTn id="19" presetID="22" presetClass="entr" presetSubtype="2" repeatCount="indefinite"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right)">
                                      <p:cBhvr>
                                        <p:cTn id="21" dur="1000"/>
                                        <p:tgtEl>
                                          <p:spTgt spid="35"/>
                                        </p:tgtEl>
                                      </p:cBhvr>
                                    </p:animEffect>
                                  </p:childTnLst>
                                </p:cTn>
                              </p:par>
                              <p:par>
                                <p:cTn id="22" presetID="22" presetClass="entr" presetSubtype="1" repeatCount="indefinite"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up)">
                                      <p:cBhvr>
                                        <p:cTn id="24" dur="1000"/>
                                        <p:tgtEl>
                                          <p:spTgt spid="36"/>
                                        </p:tgtEl>
                                      </p:cBhvr>
                                    </p:animEffect>
                                  </p:childTnLst>
                                </p:cTn>
                              </p:par>
                            </p:childTnLst>
                          </p:cTn>
                        </p:par>
                        <p:par>
                          <p:cTn id="25" fill="hold">
                            <p:stCondLst>
                              <p:cond delay="1500"/>
                            </p:stCondLst>
                            <p:childTnLst>
                              <p:par>
                                <p:cTn id="26" presetID="23" presetClass="entr" presetSubtype="32"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p:cTn id="28" dur="500" fill="hold"/>
                                        <p:tgtEl>
                                          <p:spTgt spid="23"/>
                                        </p:tgtEl>
                                        <p:attrNameLst>
                                          <p:attrName>ppt_w</p:attrName>
                                        </p:attrNameLst>
                                      </p:cBhvr>
                                      <p:tavLst>
                                        <p:tav tm="0">
                                          <p:val>
                                            <p:strVal val="4*#ppt_w"/>
                                          </p:val>
                                        </p:tav>
                                        <p:tav tm="100000">
                                          <p:val>
                                            <p:strVal val="#ppt_w"/>
                                          </p:val>
                                        </p:tav>
                                      </p:tavLst>
                                    </p:anim>
                                    <p:anim calcmode="lin" valueType="num">
                                      <p:cBhvr>
                                        <p:cTn id="29" dur="500" fill="hold"/>
                                        <p:tgtEl>
                                          <p:spTgt spid="23"/>
                                        </p:tgtEl>
                                        <p:attrNameLst>
                                          <p:attrName>ppt_h</p:attrName>
                                        </p:attrNameLst>
                                      </p:cBhvr>
                                      <p:tavLst>
                                        <p:tav tm="0">
                                          <p:val>
                                            <p:strVal val="4*#ppt_h"/>
                                          </p:val>
                                        </p:tav>
                                        <p:tav tm="100000">
                                          <p:val>
                                            <p:strVal val="#ppt_h"/>
                                          </p:val>
                                        </p:tav>
                                      </p:tavLst>
                                    </p:anim>
                                  </p:childTnLst>
                                </p:cTn>
                              </p:par>
                            </p:childTnLst>
                          </p:cTn>
                        </p:par>
                        <p:par>
                          <p:cTn id="30" fill="hold">
                            <p:stCondLst>
                              <p:cond delay="2000"/>
                            </p:stCondLst>
                            <p:childTnLst>
                              <p:par>
                                <p:cTn id="31" presetID="22" presetClass="entr" presetSubtype="1" repeatCount="indefinite" fill="hold" grpId="0" nodeType="after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up)">
                                      <p:cBhvr>
                                        <p:cTn id="33" dur="1000"/>
                                        <p:tgtEl>
                                          <p:spTgt spid="24"/>
                                        </p:tgtEl>
                                      </p:cBhvr>
                                    </p:animEffect>
                                  </p:childTnLst>
                                </p:cTn>
                              </p:par>
                              <p:par>
                                <p:cTn id="34" presetID="22" presetClass="entr" presetSubtype="8" repeatCount="indefinite"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1000"/>
                                        <p:tgtEl>
                                          <p:spTgt spid="25"/>
                                        </p:tgtEl>
                                      </p:cBhvr>
                                    </p:animEffect>
                                  </p:childTnLst>
                                </p:cTn>
                              </p:par>
                              <p:par>
                                <p:cTn id="37" presetID="22" presetClass="entr" presetSubtype="1" repeatCount="indefinite"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up)">
                                      <p:cBhvr>
                                        <p:cTn id="39" dur="1000"/>
                                        <p:tgtEl>
                                          <p:spTgt spid="29"/>
                                        </p:tgtEl>
                                      </p:cBhvr>
                                    </p:animEffect>
                                  </p:childTnLst>
                                </p:cTn>
                              </p:par>
                              <p:par>
                                <p:cTn id="40" presetID="22" presetClass="entr" presetSubtype="4" repeatCount="indefinite"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1000"/>
                                        <p:tgtEl>
                                          <p:spTgt spid="31"/>
                                        </p:tgtEl>
                                      </p:cBhvr>
                                    </p:animEffect>
                                  </p:childTnLst>
                                </p:cTn>
                              </p:par>
                            </p:childTnLst>
                          </p:cTn>
                        </p:par>
                      </p:childTnLst>
                    </p:cTn>
                  </p:par>
                  <p:par>
                    <p:cTn id="43" fill="hold">
                      <p:stCondLst>
                        <p:cond delay="indefinite"/>
                      </p:stCondLst>
                      <p:childTnLst>
                        <p:par>
                          <p:cTn id="44" fill="hold">
                            <p:stCondLst>
                              <p:cond delay="0"/>
                            </p:stCondLst>
                            <p:childTnLst>
                              <p:par>
                                <p:cTn id="45" presetID="12" presetClass="entr" presetSubtype="2"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8000"/>
                                        <p:tgtEl>
                                          <p:spTgt spid="30"/>
                                        </p:tgtEl>
                                        <p:attrNameLst>
                                          <p:attrName>ppt_x</p:attrName>
                                        </p:attrNameLst>
                                      </p:cBhvr>
                                      <p:tavLst>
                                        <p:tav tm="0">
                                          <p:val>
                                            <p:strVal val="#ppt_x+#ppt_w*1.125000"/>
                                          </p:val>
                                        </p:tav>
                                        <p:tav tm="100000">
                                          <p:val>
                                            <p:strVal val="#ppt_x"/>
                                          </p:val>
                                        </p:tav>
                                      </p:tavLst>
                                    </p:anim>
                                    <p:animEffect transition="in" filter="wipe(left)">
                                      <p:cBhvr>
                                        <p:cTn id="48" dur="8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9" grpId="0" animBg="1"/>
      <p:bldP spid="31" grpId="0" animBg="1"/>
      <p:bldP spid="32" grpId="0" animBg="1"/>
      <p:bldP spid="34" grpId="0" animBg="1"/>
      <p:bldP spid="35" grpId="0" animBg="1"/>
      <p:bldP spid="36" grpId="0" animBg="1"/>
      <p:bldP spid="3" grpId="0"/>
      <p:bldP spid="2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dirty="0"/>
              <a:t>Star Deaths</a:t>
            </a:r>
          </a:p>
        </p:txBody>
      </p:sp>
      <p:sp>
        <p:nvSpPr>
          <p:cNvPr id="10243" name="Rectangle 3"/>
          <p:cNvSpPr>
            <a:spLocks noGrp="1" noChangeArrowheads="1"/>
          </p:cNvSpPr>
          <p:nvPr>
            <p:ph type="body" idx="1"/>
          </p:nvPr>
        </p:nvSpPr>
        <p:spPr/>
        <p:txBody>
          <a:bodyPr/>
          <a:lstStyle/>
          <a:p>
            <a:pPr eaLnBrk="1" hangingPunct="1"/>
            <a:r>
              <a:rPr lang="en-US" altLang="en-US" dirty="0"/>
              <a:t> Lifespan, death depend on star’s mass</a:t>
            </a:r>
          </a:p>
          <a:p>
            <a:pPr eaLnBrk="1" hangingPunct="1"/>
            <a:endParaRPr lang="en-US" altLang="en-US" dirty="0"/>
          </a:p>
          <a:p>
            <a:pPr eaLnBrk="1" hangingPunct="1"/>
            <a:endParaRPr lang="en-US" altLang="en-US" dirty="0"/>
          </a:p>
          <a:p>
            <a:pPr eaLnBrk="1" hangingPunct="1"/>
            <a:r>
              <a:rPr lang="en-US" altLang="en-US" dirty="0"/>
              <a:t>Small Stars (0.1 </a:t>
            </a:r>
            <a:r>
              <a:rPr lang="en-US" altLang="en-US" dirty="0" err="1"/>
              <a:t>M</a:t>
            </a:r>
            <a:r>
              <a:rPr lang="en-US" altLang="en-US" baseline="-25000" dirty="0" err="1"/>
              <a:t>Sol</a:t>
            </a:r>
            <a:r>
              <a:rPr lang="en-US" altLang="en-US" dirty="0"/>
              <a:t> &lt; </a:t>
            </a:r>
            <a:r>
              <a:rPr lang="en-US" altLang="en-US" dirty="0" err="1"/>
              <a:t>M</a:t>
            </a:r>
            <a:r>
              <a:rPr lang="en-US" altLang="en-US" baseline="-25000" dirty="0" err="1"/>
              <a:t>star</a:t>
            </a:r>
            <a:r>
              <a:rPr lang="en-US" altLang="en-US" dirty="0"/>
              <a:t> ≤ 8M</a:t>
            </a:r>
            <a:r>
              <a:rPr lang="en-US" altLang="en-US" baseline="-25000" dirty="0"/>
              <a:t>Sol</a:t>
            </a:r>
            <a:r>
              <a:rPr lang="en-US" altLang="en-US" dirty="0"/>
              <a:t>)</a:t>
            </a:r>
          </a:p>
          <a:p>
            <a:pPr lvl="1" eaLnBrk="1" hangingPunct="1"/>
            <a:r>
              <a:rPr lang="en-US" altLang="en-US" dirty="0"/>
              <a:t> Longish lives (10’s of billions of years)</a:t>
            </a:r>
          </a:p>
          <a:p>
            <a:pPr lvl="2" eaLnBrk="1" hangingPunct="1"/>
            <a:r>
              <a:rPr lang="en-US" altLang="en-US" dirty="0"/>
              <a:t> No star smaller than 0.8 </a:t>
            </a:r>
            <a:r>
              <a:rPr lang="en-US" altLang="en-US" dirty="0" err="1"/>
              <a:t>Msol</a:t>
            </a:r>
            <a:r>
              <a:rPr lang="en-US" altLang="en-US" dirty="0"/>
              <a:t> has lived out its life!</a:t>
            </a:r>
          </a:p>
          <a:p>
            <a:pPr lvl="1" eaLnBrk="1" hangingPunct="1"/>
            <a:r>
              <a:rPr lang="en-US" altLang="en-US" dirty="0"/>
              <a:t> Planetary Nebula to White Dwarf</a:t>
            </a:r>
          </a:p>
          <a:p>
            <a:pPr eaLnBrk="1" hangingPunct="1"/>
            <a:r>
              <a:rPr lang="en-US" altLang="en-US" dirty="0"/>
              <a:t> Giant Stars (M &gt; 8M</a:t>
            </a:r>
            <a:r>
              <a:rPr lang="en-US" altLang="en-US" baseline="-25000" dirty="0"/>
              <a:t>Sol</a:t>
            </a:r>
            <a:r>
              <a:rPr lang="en-US" altLang="en-US" dirty="0"/>
              <a:t>, </a:t>
            </a:r>
            <a:r>
              <a:rPr lang="en-US" altLang="en-US" dirty="0" err="1"/>
              <a:t>M</a:t>
            </a:r>
            <a:r>
              <a:rPr lang="en-US" altLang="en-US" baseline="-25000" dirty="0" err="1"/>
              <a:t>max</a:t>
            </a:r>
            <a:r>
              <a:rPr lang="en-US" altLang="en-US" dirty="0"/>
              <a:t> ≈100 </a:t>
            </a:r>
            <a:r>
              <a:rPr lang="en-US" altLang="en-US" dirty="0" err="1"/>
              <a:t>M</a:t>
            </a:r>
            <a:r>
              <a:rPr lang="en-US" altLang="en-US" baseline="-25000" dirty="0" err="1"/>
              <a:t>Sol</a:t>
            </a:r>
            <a:r>
              <a:rPr lang="en-US" altLang="en-US" dirty="0"/>
              <a:t>)</a:t>
            </a:r>
          </a:p>
          <a:p>
            <a:pPr lvl="1" eaLnBrk="1" hangingPunct="1"/>
            <a:r>
              <a:rPr lang="en-US" altLang="en-US" dirty="0"/>
              <a:t> Lives can be very short (millions of years)</a:t>
            </a:r>
          </a:p>
          <a:p>
            <a:pPr lvl="1" eaLnBrk="1" hangingPunct="1"/>
            <a:r>
              <a:rPr lang="en-US" altLang="en-US" dirty="0"/>
              <a:t> Supernova to Neutron Star or Black Hole</a:t>
            </a:r>
          </a:p>
        </p:txBody>
      </p:sp>
      <p:graphicFrame>
        <p:nvGraphicFramePr>
          <p:cNvPr id="10244" name="Object 4"/>
          <p:cNvGraphicFramePr>
            <a:graphicFrameLocks noChangeAspect="1"/>
          </p:cNvGraphicFramePr>
          <p:nvPr>
            <p:extLst>
              <p:ext uri="{D42A27DB-BD31-4B8C-83A1-F6EECF244321}">
                <p14:modId xmlns:p14="http://schemas.microsoft.com/office/powerpoint/2010/main" val="3089623147"/>
              </p:ext>
            </p:extLst>
          </p:nvPr>
        </p:nvGraphicFramePr>
        <p:xfrm>
          <a:off x="1273969" y="1614488"/>
          <a:ext cx="6596062" cy="768350"/>
        </p:xfrm>
        <a:graphic>
          <a:graphicData uri="http://schemas.openxmlformats.org/presentationml/2006/ole">
            <mc:AlternateContent xmlns:mc="http://schemas.openxmlformats.org/markup-compatibility/2006">
              <mc:Choice xmlns:v="urn:schemas-microsoft-com:vml" Requires="v">
                <p:oleObj name="Equation" r:id="rId2" imgW="2400120" imgH="279360" progId="Equation.DSMT4">
                  <p:embed/>
                </p:oleObj>
              </mc:Choice>
              <mc:Fallback>
                <p:oleObj name="Equation" r:id="rId2" imgW="2400120" imgH="279360" progId="Equation.DSMT4">
                  <p:embed/>
                  <p:pic>
                    <p:nvPicPr>
                      <p:cNvPr id="10244" name="Object 4"/>
                      <p:cNvPicPr>
                        <a:picLocks noChangeAspect="1" noChangeArrowheads="1"/>
                      </p:cNvPicPr>
                      <p:nvPr/>
                    </p:nvPicPr>
                    <p:blipFill>
                      <a:blip r:embed="rId3"/>
                      <a:srcRect/>
                      <a:stretch>
                        <a:fillRect/>
                      </a:stretch>
                    </p:blipFill>
                    <p:spPr bwMode="auto">
                      <a:xfrm>
                        <a:off x="1273969" y="1614488"/>
                        <a:ext cx="6596062" cy="768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081638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dirty="0"/>
              <a:t>Star Death Depends on Mass</a:t>
            </a:r>
          </a:p>
        </p:txBody>
      </p:sp>
      <p:pic>
        <p:nvPicPr>
          <p:cNvPr id="26626" name="Picture 2" descr="http://ffden-2.phys.uaf.edu/webproj/212_spring_2019/Blake_Caldwell/Blake_Caldwell/Images/757289636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685800"/>
            <a:ext cx="8229600" cy="6172200"/>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5090746" y="1591408"/>
            <a:ext cx="1723292" cy="1820007"/>
          </a:xfrm>
          <a:prstGeom prst="roundRect">
            <a:avLst/>
          </a:prstGeom>
          <a:noFill/>
          <a:ln>
            <a:solidFill>
              <a:srgbClr val="FF0000"/>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6155884" y="941364"/>
            <a:ext cx="2547848" cy="400110"/>
          </a:xfrm>
          <a:prstGeom prst="rect">
            <a:avLst/>
          </a:prstGeom>
          <a:noFill/>
        </p:spPr>
        <p:txBody>
          <a:bodyPr wrap="square">
            <a:spAutoFit/>
          </a:bodyPr>
          <a:lstStyle/>
          <a:p>
            <a:pPr algn="ctr">
              <a:defRPr/>
            </a:pPr>
            <a:r>
              <a:rPr lang="en-US" sz="2000">
                <a:solidFill>
                  <a:srgbClr val="FF0000"/>
                </a:solidFill>
                <a:effectLst>
                  <a:outerShdw dist="25400" dir="2700000" algn="ctr" rotWithShape="0">
                    <a:schemeClr val="tx1"/>
                  </a:outerShdw>
                </a:effectLst>
                <a:latin typeface="+mn-lt"/>
              </a:rPr>
              <a:t>Clown Face Nebula</a:t>
            </a:r>
            <a:endParaRPr lang="en-US" sz="2000" dirty="0">
              <a:solidFill>
                <a:srgbClr val="FF0000"/>
              </a:solidFill>
              <a:effectLst>
                <a:outerShdw dist="25400" dir="2700000" algn="ctr" rotWithShape="0">
                  <a:schemeClr val="tx1"/>
                </a:outerShdw>
              </a:effectLst>
              <a:latin typeface="+mn-lt"/>
            </a:endParaRPr>
          </a:p>
        </p:txBody>
      </p:sp>
      <p:sp>
        <p:nvSpPr>
          <p:cNvPr id="4" name="Rectangle 3"/>
          <p:cNvSpPr/>
          <p:nvPr/>
        </p:nvSpPr>
        <p:spPr>
          <a:xfrm>
            <a:off x="6812845" y="2959080"/>
            <a:ext cx="1732844" cy="415498"/>
          </a:xfrm>
          <a:prstGeom prst="rect">
            <a:avLst/>
          </a:prstGeom>
        </p:spPr>
        <p:txBody>
          <a:bodyPr wrap="square">
            <a:spAutoFit/>
          </a:bodyPr>
          <a:lstStyle/>
          <a:p>
            <a:r>
              <a:rPr lang="en-US" sz="1050" dirty="0">
                <a:solidFill>
                  <a:srgbClr val="FF0000"/>
                </a:solidFill>
                <a:latin typeface="+mn-lt"/>
                <a:hlinkClick r:id="rId3"/>
              </a:rPr>
              <a:t>https://en.wikipedia.org/wiki/Eskimo_Nebula</a:t>
            </a:r>
            <a:endParaRPr lang="en-US" sz="1050" dirty="0">
              <a:solidFill>
                <a:srgbClr val="FF0000"/>
              </a:solidFill>
              <a:latin typeface="+mn-lt"/>
            </a:endParaRPr>
          </a:p>
        </p:txBody>
      </p:sp>
      <p:sp>
        <p:nvSpPr>
          <p:cNvPr id="12" name="Rounded Rectangle 11"/>
          <p:cNvSpPr/>
          <p:nvPr/>
        </p:nvSpPr>
        <p:spPr>
          <a:xfrm>
            <a:off x="4904480" y="4628445"/>
            <a:ext cx="2026898" cy="1926926"/>
          </a:xfrm>
          <a:prstGeom prst="roundRect">
            <a:avLst/>
          </a:prstGeom>
          <a:noFill/>
          <a:ln>
            <a:solidFill>
              <a:srgbClr val="FF0000"/>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6816285" y="4694919"/>
            <a:ext cx="1356871" cy="707886"/>
          </a:xfrm>
          <a:prstGeom prst="rect">
            <a:avLst/>
          </a:prstGeom>
          <a:noFill/>
        </p:spPr>
        <p:txBody>
          <a:bodyPr wrap="square">
            <a:spAutoFit/>
          </a:bodyPr>
          <a:lstStyle/>
          <a:p>
            <a:pPr algn="ctr">
              <a:defRPr/>
            </a:pPr>
            <a:r>
              <a:rPr lang="en-US" sz="2000" dirty="0">
                <a:solidFill>
                  <a:srgbClr val="FF0000"/>
                </a:solidFill>
                <a:effectLst>
                  <a:outerShdw dist="25400" dir="2700000" algn="ctr" rotWithShape="0">
                    <a:schemeClr val="tx1"/>
                  </a:outerShdw>
                </a:effectLst>
                <a:latin typeface="+mn-lt"/>
              </a:rPr>
              <a:t>Crab Nebula</a:t>
            </a:r>
          </a:p>
        </p:txBody>
      </p:sp>
      <p:sp>
        <p:nvSpPr>
          <p:cNvPr id="5" name="Rectangle 4"/>
          <p:cNvSpPr/>
          <p:nvPr/>
        </p:nvSpPr>
        <p:spPr>
          <a:xfrm>
            <a:off x="4519881" y="6604084"/>
            <a:ext cx="2893741" cy="253916"/>
          </a:xfrm>
          <a:prstGeom prst="rect">
            <a:avLst/>
          </a:prstGeom>
        </p:spPr>
        <p:txBody>
          <a:bodyPr wrap="none">
            <a:spAutoFit/>
          </a:bodyPr>
          <a:lstStyle/>
          <a:p>
            <a:r>
              <a:rPr lang="en-US" sz="1050" dirty="0">
                <a:latin typeface="+mn-lt"/>
                <a:hlinkClick r:id="rId4"/>
              </a:rPr>
              <a:t>https://en.wikipedia.org/wiki/Crab_Nebula</a:t>
            </a:r>
            <a:endParaRPr lang="en-US" sz="1050"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up)">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heel(1)">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p:bldP spid="4" grpId="0"/>
      <p:bldP spid="12" grpId="0" animBg="1"/>
      <p:bldP spid="13"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a:t>Sol will Become a Red Giant ...</a:t>
            </a:r>
          </a:p>
        </p:txBody>
      </p:sp>
      <p:sp>
        <p:nvSpPr>
          <p:cNvPr id="11267" name="Rectangle 3"/>
          <p:cNvSpPr>
            <a:spLocks noGrp="1" noChangeArrowheads="1"/>
          </p:cNvSpPr>
          <p:nvPr>
            <p:ph type="body" idx="1"/>
          </p:nvPr>
        </p:nvSpPr>
        <p:spPr>
          <a:xfrm>
            <a:off x="171450" y="565150"/>
            <a:ext cx="8683625" cy="717550"/>
          </a:xfrm>
        </p:spPr>
        <p:txBody>
          <a:bodyPr/>
          <a:lstStyle/>
          <a:p>
            <a:pPr eaLnBrk="1" hangingPunct="1"/>
            <a:r>
              <a:rPr lang="en-US" altLang="en-US"/>
              <a:t> Sol as red giant will engulf </a:t>
            </a:r>
            <a:r>
              <a:rPr lang="en-US" altLang="en-US" sz="3600" b="1">
                <a:ea typeface="MS Mincho" pitchFamily="49" charset="-128"/>
              </a:rPr>
              <a:t>☿</a:t>
            </a:r>
            <a:r>
              <a:rPr lang="en-US" altLang="en-US">
                <a:ea typeface="MS Mincho" pitchFamily="49" charset="-128"/>
              </a:rPr>
              <a:t>and </a:t>
            </a:r>
            <a:r>
              <a:rPr lang="en-US" altLang="en-US" sz="3600">
                <a:ea typeface="MS Mincho" pitchFamily="49" charset="-128"/>
              </a:rPr>
              <a:t>♀</a:t>
            </a:r>
            <a:endParaRPr lang="en-US" altLang="en-US">
              <a:ea typeface="MS Mincho" pitchFamily="49" charset="-128"/>
            </a:endParaRPr>
          </a:p>
        </p:txBody>
      </p:sp>
      <p:pic>
        <p:nvPicPr>
          <p:cNvPr id="11268" name="Picture 4" descr="f11-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96975"/>
            <a:ext cx="6804025"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8581" name="Text Box 5"/>
          <p:cNvSpPr txBox="1">
            <a:spLocks noChangeArrowheads="1"/>
          </p:cNvSpPr>
          <p:nvPr/>
        </p:nvSpPr>
        <p:spPr bwMode="auto">
          <a:xfrm>
            <a:off x="7059613" y="4637088"/>
            <a:ext cx="1770062" cy="1554162"/>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3200" b="0" i="0" u="none" strike="noStrike" kern="1200" cap="none" spc="0" normalizeH="0" baseline="0" noProof="0">
                <a:ln>
                  <a:noFill/>
                </a:ln>
                <a:solidFill>
                  <a:srgbClr val="FFFF00"/>
                </a:solidFill>
                <a:effectLst/>
                <a:uLnTx/>
                <a:uFillTx/>
                <a:latin typeface="Comic Sans MS" pitchFamily="66" charset="0"/>
                <a:ea typeface="+mn-ea"/>
                <a:cs typeface="Arial" charset="0"/>
              </a:rPr>
              <a:t>Sol may engulf Earth</a:t>
            </a:r>
          </a:p>
        </p:txBody>
      </p:sp>
      <p:sp>
        <p:nvSpPr>
          <p:cNvPr id="408582" name="Oval 6"/>
          <p:cNvSpPr>
            <a:spLocks noChangeArrowheads="1"/>
          </p:cNvSpPr>
          <p:nvPr/>
        </p:nvSpPr>
        <p:spPr bwMode="auto">
          <a:xfrm>
            <a:off x="1344613" y="1462088"/>
            <a:ext cx="5008562" cy="5010150"/>
          </a:xfrm>
          <a:prstGeom prst="ellipse">
            <a:avLst/>
          </a:prstGeom>
          <a:gradFill rotWithShape="1">
            <a:gsLst>
              <a:gs pos="0">
                <a:schemeClr val="tx2"/>
              </a:gs>
              <a:gs pos="100000">
                <a:srgbClr val="FF0000"/>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08584" name="Oval 8"/>
          <p:cNvSpPr>
            <a:spLocks noChangeArrowheads="1"/>
          </p:cNvSpPr>
          <p:nvPr/>
        </p:nvSpPr>
        <p:spPr bwMode="auto">
          <a:xfrm>
            <a:off x="2935288" y="3052763"/>
            <a:ext cx="1828800" cy="1828800"/>
          </a:xfrm>
          <a:prstGeom prst="ellipse">
            <a:avLst/>
          </a:prstGeom>
          <a:gradFill rotWithShape="1">
            <a:gsLst>
              <a:gs pos="0">
                <a:srgbClr val="FF0000"/>
              </a:gs>
              <a:gs pos="100000">
                <a:schemeClr val="tx2"/>
              </a:gs>
            </a:gsLst>
            <a:path path="shape">
              <a:fillToRect l="50000" t="50000" r="50000" b="50000"/>
            </a:path>
          </a:gra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08585" name="Oval 9"/>
          <p:cNvSpPr>
            <a:spLocks noChangeArrowheads="1"/>
          </p:cNvSpPr>
          <p:nvPr/>
        </p:nvSpPr>
        <p:spPr bwMode="auto">
          <a:xfrm>
            <a:off x="3392488" y="3509963"/>
            <a:ext cx="914400" cy="9144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08586" name="Text Box 10"/>
          <p:cNvSpPr txBox="1">
            <a:spLocks noChangeArrowheads="1"/>
          </p:cNvSpPr>
          <p:nvPr/>
        </p:nvSpPr>
        <p:spPr bwMode="auto">
          <a:xfrm>
            <a:off x="4533900" y="1200150"/>
            <a:ext cx="3638550" cy="457200"/>
          </a:xfrm>
          <a:prstGeom prst="rect">
            <a:avLst/>
          </a:prstGeom>
          <a:noFill/>
          <a:ln w="9525">
            <a:noFill/>
            <a:miter lim="800000"/>
            <a:headEnd/>
            <a:tailEnd/>
          </a:ln>
          <a:effectLst>
            <a:outerShdw dist="53882" dir="2700000" algn="ctr" rotWithShape="0">
              <a:schemeClr val="bg2"/>
            </a:outerShdw>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FFFF00"/>
                </a:solidFill>
                <a:effectLst/>
                <a:uLnTx/>
                <a:uFillTx/>
                <a:latin typeface="Comic Sans MS" pitchFamily="66" charset="0"/>
                <a:ea typeface="+mn-ea"/>
                <a:cs typeface="Arial" charset="0"/>
              </a:rPr>
              <a:t>Expanding outer layers</a:t>
            </a:r>
          </a:p>
        </p:txBody>
      </p:sp>
      <p:sp>
        <p:nvSpPr>
          <p:cNvPr id="408587" name="Text Box 11"/>
          <p:cNvSpPr txBox="1">
            <a:spLocks noChangeArrowheads="1"/>
          </p:cNvSpPr>
          <p:nvPr/>
        </p:nvSpPr>
        <p:spPr bwMode="auto">
          <a:xfrm>
            <a:off x="6202363" y="2759075"/>
            <a:ext cx="2941637" cy="1552575"/>
          </a:xfrm>
          <a:prstGeom prst="rect">
            <a:avLst/>
          </a:prstGeom>
          <a:noFill/>
          <a:ln w="9525">
            <a:noFill/>
            <a:miter lim="800000"/>
            <a:headEnd/>
            <a:tailEnd/>
          </a:ln>
          <a:effectLst>
            <a:outerShdw dist="53882"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a:ln>
                  <a:noFill/>
                </a:ln>
                <a:solidFill>
                  <a:srgbClr val="FFFF00"/>
                </a:solidFill>
                <a:effectLst/>
                <a:uLnTx/>
                <a:uFillTx/>
                <a:latin typeface="Comic Sans MS" pitchFamily="66" charset="0"/>
                <a:ea typeface="+mn-ea"/>
                <a:cs typeface="Arial" charset="0"/>
              </a:rPr>
              <a:t>Shrinking He core becoming degenrate electron gas</a:t>
            </a:r>
          </a:p>
        </p:txBody>
      </p:sp>
      <p:sp>
        <p:nvSpPr>
          <p:cNvPr id="408588" name="Text Box 12"/>
          <p:cNvSpPr txBox="1">
            <a:spLocks noChangeArrowheads="1"/>
          </p:cNvSpPr>
          <p:nvPr/>
        </p:nvSpPr>
        <p:spPr bwMode="auto">
          <a:xfrm>
            <a:off x="5486400" y="1627188"/>
            <a:ext cx="3352800" cy="822325"/>
          </a:xfrm>
          <a:prstGeom prst="rect">
            <a:avLst/>
          </a:prstGeom>
          <a:noFill/>
          <a:ln w="9525">
            <a:noFill/>
            <a:miter lim="800000"/>
            <a:headEnd/>
            <a:tailEnd/>
          </a:ln>
          <a:effectLst>
            <a:outerShdw dist="53882" dir="2700000" algn="ctr" rotWithShape="0">
              <a:schemeClr val="bg2"/>
            </a:outerShdw>
          </a:effectLst>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a:ln>
                  <a:noFill/>
                </a:ln>
                <a:solidFill>
                  <a:srgbClr val="FFFF00"/>
                </a:solidFill>
                <a:effectLst/>
                <a:uLnTx/>
                <a:uFillTx/>
                <a:latin typeface="Comic Sans MS" pitchFamily="66" charset="0"/>
                <a:ea typeface="+mn-ea"/>
                <a:cs typeface="Arial" charset="0"/>
              </a:rPr>
              <a:t>Hydrogen fusing shell heating outer layers</a:t>
            </a:r>
          </a:p>
        </p:txBody>
      </p:sp>
      <p:sp>
        <p:nvSpPr>
          <p:cNvPr id="408590" name="Freeform 14"/>
          <p:cNvSpPr>
            <a:spLocks/>
          </p:cNvSpPr>
          <p:nvPr/>
        </p:nvSpPr>
        <p:spPr bwMode="auto">
          <a:xfrm>
            <a:off x="4324350" y="1981200"/>
            <a:ext cx="1181100" cy="1200150"/>
          </a:xfrm>
          <a:custGeom>
            <a:avLst/>
            <a:gdLst/>
            <a:ahLst/>
            <a:cxnLst>
              <a:cxn ang="0">
                <a:pos x="744" y="0"/>
              </a:cxn>
              <a:cxn ang="0">
                <a:pos x="156" y="468"/>
              </a:cxn>
              <a:cxn ang="0">
                <a:pos x="396" y="468"/>
              </a:cxn>
              <a:cxn ang="0">
                <a:pos x="0" y="756"/>
              </a:cxn>
            </a:cxnLst>
            <a:rect l="0" t="0" r="r" b="b"/>
            <a:pathLst>
              <a:path w="744" h="756">
                <a:moveTo>
                  <a:pt x="744" y="0"/>
                </a:moveTo>
                <a:cubicBezTo>
                  <a:pt x="650" y="78"/>
                  <a:pt x="214" y="390"/>
                  <a:pt x="156" y="468"/>
                </a:cubicBezTo>
                <a:cubicBezTo>
                  <a:pt x="98" y="546"/>
                  <a:pt x="422" y="420"/>
                  <a:pt x="396" y="468"/>
                </a:cubicBezTo>
                <a:cubicBezTo>
                  <a:pt x="370" y="516"/>
                  <a:pt x="82" y="696"/>
                  <a:pt x="0" y="756"/>
                </a:cubicBezTo>
              </a:path>
            </a:pathLst>
          </a:custGeom>
          <a:noFill/>
          <a:ln w="31750">
            <a:solidFill>
              <a:schemeClr val="tx1"/>
            </a:solidFill>
            <a:round/>
            <a:headEnd/>
            <a:tailEnd type="arrow" w="lg" len="med"/>
          </a:ln>
          <a:effectLst>
            <a:outerShdw dist="3592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08591" name="Freeform 15"/>
          <p:cNvSpPr>
            <a:spLocks/>
          </p:cNvSpPr>
          <p:nvPr/>
        </p:nvSpPr>
        <p:spPr bwMode="auto">
          <a:xfrm>
            <a:off x="4332288" y="2982913"/>
            <a:ext cx="1993900" cy="839787"/>
          </a:xfrm>
          <a:custGeom>
            <a:avLst/>
            <a:gdLst/>
            <a:ahLst/>
            <a:cxnLst>
              <a:cxn ang="0">
                <a:pos x="1256" y="0"/>
              </a:cxn>
              <a:cxn ang="0">
                <a:pos x="548" y="217"/>
              </a:cxn>
              <a:cxn ang="0">
                <a:pos x="765" y="302"/>
              </a:cxn>
              <a:cxn ang="0">
                <a:pos x="0" y="529"/>
              </a:cxn>
            </a:cxnLst>
            <a:rect l="0" t="0" r="r" b="b"/>
            <a:pathLst>
              <a:path w="1256" h="529">
                <a:moveTo>
                  <a:pt x="1256" y="0"/>
                </a:moveTo>
                <a:cubicBezTo>
                  <a:pt x="1138" y="36"/>
                  <a:pt x="630" y="167"/>
                  <a:pt x="548" y="217"/>
                </a:cubicBezTo>
                <a:cubicBezTo>
                  <a:pt x="466" y="267"/>
                  <a:pt x="856" y="250"/>
                  <a:pt x="765" y="302"/>
                </a:cubicBezTo>
                <a:cubicBezTo>
                  <a:pt x="674" y="354"/>
                  <a:pt x="160" y="482"/>
                  <a:pt x="0" y="529"/>
                </a:cubicBezTo>
              </a:path>
            </a:pathLst>
          </a:custGeom>
          <a:noFill/>
          <a:ln w="31750">
            <a:solidFill>
              <a:schemeClr val="tx1"/>
            </a:solidFill>
            <a:round/>
            <a:headEnd/>
            <a:tailEnd type="arrow" w="lg" len="med"/>
          </a:ln>
          <a:effectLst>
            <a:outerShdw dist="3592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Tree>
    <p:extLst>
      <p:ext uri="{BB962C8B-B14F-4D97-AF65-F5344CB8AC3E}">
        <p14:creationId xmlns:p14="http://schemas.microsoft.com/office/powerpoint/2010/main" val="4288341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9" name="Picture 13" descr="http://gbphotodidactical.ca/images/wallpaper-25-fs-0-space-planetary-nebula-f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2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a:extLst>
              <a:ext uri="{FF2B5EF4-FFF2-40B4-BE49-F238E27FC236}">
                <a16:creationId xmlns:a16="http://schemas.microsoft.com/office/drawing/2014/main" id="{75905091-DB63-2618-740C-07403084D2AD}"/>
              </a:ext>
            </a:extLst>
          </p:cNvPr>
          <p:cNvSpPr>
            <a:spLocks noGrp="1"/>
          </p:cNvSpPr>
          <p:nvPr>
            <p:ph type="title"/>
          </p:nvPr>
        </p:nvSpPr>
        <p:spPr/>
        <p:txBody>
          <a:bodyPr/>
          <a:lstStyle/>
          <a:p>
            <a:r>
              <a:rPr lang="en-US" altLang="en-US" dirty="0"/>
              <a:t>... Then a Planetary Nebula</a:t>
            </a:r>
            <a:endParaRPr lang="en-US" dirty="0"/>
          </a:p>
        </p:txBody>
      </p:sp>
    </p:spTree>
    <p:extLst>
      <p:ext uri="{BB962C8B-B14F-4D97-AF65-F5344CB8AC3E}">
        <p14:creationId xmlns:p14="http://schemas.microsoft.com/office/powerpoint/2010/main" val="267381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idx="1"/>
          </p:nvPr>
        </p:nvSpPr>
        <p:spPr>
          <a:xfrm>
            <a:off x="269875" y="571500"/>
            <a:ext cx="8643938" cy="6107113"/>
          </a:xfrm>
        </p:spPr>
        <p:txBody>
          <a:bodyPr/>
          <a:lstStyle/>
          <a:p>
            <a:pPr eaLnBrk="1" hangingPunct="1"/>
            <a:r>
              <a:rPr lang="en-US" altLang="en-US" dirty="0"/>
              <a:t> Degenerate e</a:t>
            </a:r>
            <a:r>
              <a:rPr lang="en-US" altLang="en-US" baseline="30000" dirty="0"/>
              <a:t>-</a:t>
            </a:r>
            <a:r>
              <a:rPr lang="en-US" altLang="en-US" dirty="0"/>
              <a:t> gas</a:t>
            </a:r>
          </a:p>
          <a:p>
            <a:pPr lvl="1" eaLnBrk="1" hangingPunct="1"/>
            <a:r>
              <a:rPr lang="en-US" altLang="en-US" dirty="0">
                <a:sym typeface="Symbol" pitchFamily="18" charset="2"/>
              </a:rPr>
              <a:t> atoms packed as close as possible</a:t>
            </a:r>
          </a:p>
          <a:p>
            <a:pPr lvl="2" eaLnBrk="1" hangingPunct="1"/>
            <a:r>
              <a:rPr lang="en-US" altLang="en-US" dirty="0">
                <a:sym typeface="Symbol" pitchFamily="18" charset="2"/>
              </a:rPr>
              <a:t> electron clouds packed together</a:t>
            </a:r>
          </a:p>
          <a:p>
            <a:pPr lvl="2" eaLnBrk="1" hangingPunct="1"/>
            <a:r>
              <a:rPr lang="en-US" altLang="en-US" dirty="0">
                <a:sym typeface="Symbol" pitchFamily="18" charset="2"/>
              </a:rPr>
              <a:t> all space squeezed out from between atoms</a:t>
            </a:r>
          </a:p>
          <a:p>
            <a:pPr lvl="2" eaLnBrk="1" hangingPunct="1"/>
            <a:endParaRPr lang="en-US" altLang="en-US" dirty="0">
              <a:sym typeface="Symbol" pitchFamily="18" charset="2"/>
            </a:endParaRPr>
          </a:p>
          <a:p>
            <a:pPr lvl="2" eaLnBrk="1" hangingPunct="1"/>
            <a:endParaRPr lang="en-US" altLang="en-US" dirty="0">
              <a:sym typeface="Symbol" pitchFamily="18" charset="2"/>
            </a:endParaRPr>
          </a:p>
          <a:p>
            <a:pPr lvl="2" eaLnBrk="1" hangingPunct="1"/>
            <a:endParaRPr lang="en-US" altLang="en-US" dirty="0">
              <a:sym typeface="Symbol" pitchFamily="18" charset="2"/>
            </a:endParaRPr>
          </a:p>
          <a:p>
            <a:pPr lvl="2" eaLnBrk="1" hangingPunct="1"/>
            <a:endParaRPr lang="en-US" altLang="en-US" dirty="0">
              <a:sym typeface="Symbol" pitchFamily="18" charset="2"/>
            </a:endParaRPr>
          </a:p>
          <a:p>
            <a:pPr lvl="1" eaLnBrk="1" hangingPunct="1"/>
            <a:r>
              <a:rPr lang="en-US" altLang="en-US" dirty="0">
                <a:sym typeface="Symbol" pitchFamily="18" charset="2"/>
              </a:rPr>
              <a:t> does not expand on heating</a:t>
            </a:r>
          </a:p>
          <a:p>
            <a:pPr lvl="1" eaLnBrk="1" hangingPunct="1"/>
            <a:r>
              <a:rPr lang="en-US" altLang="en-US" dirty="0">
                <a:sym typeface="Symbol" pitchFamily="18" charset="2"/>
              </a:rPr>
              <a:t> maximum mass = 1.4 </a:t>
            </a:r>
            <a:r>
              <a:rPr lang="en-US" altLang="en-US" dirty="0" err="1">
                <a:sym typeface="Symbol" pitchFamily="18" charset="2"/>
              </a:rPr>
              <a:t>M</a:t>
            </a:r>
            <a:r>
              <a:rPr lang="en-US" altLang="en-US" baseline="-25000" dirty="0" err="1">
                <a:sym typeface="Symbol" pitchFamily="18" charset="2"/>
              </a:rPr>
              <a:t>sol</a:t>
            </a:r>
            <a:endParaRPr lang="en-US" altLang="en-US" baseline="-25000" dirty="0">
              <a:sym typeface="Symbol" pitchFamily="18" charset="2"/>
            </a:endParaRPr>
          </a:p>
          <a:p>
            <a:pPr lvl="2" eaLnBrk="1" hangingPunct="1"/>
            <a:r>
              <a:rPr lang="en-US" altLang="en-US" dirty="0">
                <a:sym typeface="Symbol" pitchFamily="18" charset="2"/>
              </a:rPr>
              <a:t> </a:t>
            </a:r>
            <a:r>
              <a:rPr lang="en-US" altLang="en-US" dirty="0" err="1">
                <a:sym typeface="Symbol" pitchFamily="18" charset="2"/>
              </a:rPr>
              <a:t>Chandresekhar</a:t>
            </a:r>
            <a:r>
              <a:rPr lang="en-US" altLang="en-US" dirty="0">
                <a:sym typeface="Symbol" pitchFamily="18" charset="2"/>
              </a:rPr>
              <a:t> Limit</a:t>
            </a:r>
          </a:p>
          <a:p>
            <a:pPr lvl="2" eaLnBrk="1" hangingPunct="1"/>
            <a:r>
              <a:rPr lang="en-US" altLang="en-US" dirty="0">
                <a:sym typeface="Symbol" pitchFamily="18" charset="2"/>
              </a:rPr>
              <a:t> electron degeneracy can’t                                     hold itself up against gravity</a:t>
            </a:r>
          </a:p>
        </p:txBody>
      </p:sp>
      <p:sp>
        <p:nvSpPr>
          <p:cNvPr id="15363" name="Rectangle 3"/>
          <p:cNvSpPr>
            <a:spLocks noGrp="1" noChangeArrowheads="1"/>
          </p:cNvSpPr>
          <p:nvPr>
            <p:ph type="title"/>
          </p:nvPr>
        </p:nvSpPr>
        <p:spPr/>
        <p:txBody>
          <a:bodyPr/>
          <a:lstStyle/>
          <a:p>
            <a:pPr eaLnBrk="1" hangingPunct="1"/>
            <a:r>
              <a:rPr lang="en-US" altLang="en-US" sz="4000" dirty="0"/>
              <a:t>Sol’s Core will be a White Dwarf</a:t>
            </a:r>
          </a:p>
        </p:txBody>
      </p:sp>
      <p:sp>
        <p:nvSpPr>
          <p:cNvPr id="15364" name="Rectangle 23"/>
          <p:cNvSpPr>
            <a:spLocks noChangeArrowheads="1"/>
          </p:cNvSpPr>
          <p:nvPr/>
        </p:nvSpPr>
        <p:spPr bwMode="auto">
          <a:xfrm>
            <a:off x="885825" y="2760663"/>
            <a:ext cx="2398713" cy="1325562"/>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65" name="Oval 24"/>
          <p:cNvSpPr>
            <a:spLocks noChangeArrowheads="1"/>
          </p:cNvSpPr>
          <p:nvPr/>
        </p:nvSpPr>
        <p:spPr bwMode="auto">
          <a:xfrm>
            <a:off x="1346200" y="3597275"/>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66" name="Oval 25"/>
          <p:cNvSpPr>
            <a:spLocks noChangeArrowheads="1"/>
          </p:cNvSpPr>
          <p:nvPr/>
        </p:nvSpPr>
        <p:spPr bwMode="auto">
          <a:xfrm>
            <a:off x="3063875" y="3786188"/>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0" name="Line 26"/>
          <p:cNvSpPr>
            <a:spLocks noChangeShapeType="1"/>
          </p:cNvSpPr>
          <p:nvPr/>
        </p:nvSpPr>
        <p:spPr bwMode="auto">
          <a:xfrm>
            <a:off x="1778000" y="2847975"/>
            <a:ext cx="0" cy="765175"/>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1" name="Line 27"/>
          <p:cNvSpPr>
            <a:spLocks noChangeShapeType="1"/>
          </p:cNvSpPr>
          <p:nvPr/>
        </p:nvSpPr>
        <p:spPr bwMode="auto">
          <a:xfrm flipH="1" flipV="1">
            <a:off x="1093788" y="3252788"/>
            <a:ext cx="257175" cy="350837"/>
          </a:xfrm>
          <a:prstGeom prst="line">
            <a:avLst/>
          </a:prstGeom>
          <a:noFill/>
          <a:ln w="9525">
            <a:solidFill>
              <a:schemeClr val="tx1"/>
            </a:solidFill>
            <a:round/>
            <a:headEnd/>
            <a:tailEnd type="arrow" w="med" len="med"/>
          </a:ln>
          <a:effectLst>
            <a:outerShdw dist="25400" dir="54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69" name="Oval 28"/>
          <p:cNvSpPr>
            <a:spLocks noChangeArrowheads="1"/>
          </p:cNvSpPr>
          <p:nvPr/>
        </p:nvSpPr>
        <p:spPr bwMode="auto">
          <a:xfrm>
            <a:off x="1754188" y="2820988"/>
            <a:ext cx="46037"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3" name="Line 29"/>
          <p:cNvSpPr>
            <a:spLocks noChangeShapeType="1"/>
          </p:cNvSpPr>
          <p:nvPr/>
        </p:nvSpPr>
        <p:spPr bwMode="auto">
          <a:xfrm flipV="1">
            <a:off x="1108075" y="3114675"/>
            <a:ext cx="1168400" cy="768350"/>
          </a:xfrm>
          <a:prstGeom prst="line">
            <a:avLst/>
          </a:prstGeom>
          <a:noFill/>
          <a:ln w="9525">
            <a:solidFill>
              <a:schemeClr val="tx1"/>
            </a:solidFill>
            <a:round/>
            <a:headEnd/>
            <a:tailEnd type="arrow" w="med" len="med"/>
          </a:ln>
          <a:effectLst>
            <a:outerShdw dist="254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1" name="Oval 30"/>
          <p:cNvSpPr>
            <a:spLocks noChangeArrowheads="1"/>
          </p:cNvSpPr>
          <p:nvPr/>
        </p:nvSpPr>
        <p:spPr bwMode="auto">
          <a:xfrm>
            <a:off x="1066800" y="3871913"/>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5" name="Line 31"/>
          <p:cNvSpPr>
            <a:spLocks noChangeShapeType="1"/>
          </p:cNvSpPr>
          <p:nvPr/>
        </p:nvSpPr>
        <p:spPr bwMode="auto">
          <a:xfrm>
            <a:off x="2289175" y="3441700"/>
            <a:ext cx="163513" cy="557213"/>
          </a:xfrm>
          <a:prstGeom prst="line">
            <a:avLst/>
          </a:prstGeom>
          <a:noFill/>
          <a:ln w="9525">
            <a:solidFill>
              <a:schemeClr val="tx1"/>
            </a:solidFill>
            <a:round/>
            <a:headEnd/>
            <a:tailEnd type="arrow" w="med" len="med"/>
          </a:ln>
          <a:effectLst>
            <a:outerShdw dist="17961" dir="81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3" name="Oval 32"/>
          <p:cNvSpPr>
            <a:spLocks noChangeArrowheads="1"/>
          </p:cNvSpPr>
          <p:nvPr/>
        </p:nvSpPr>
        <p:spPr bwMode="auto">
          <a:xfrm>
            <a:off x="2257425" y="3397250"/>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7" name="Line 33"/>
          <p:cNvSpPr>
            <a:spLocks noChangeShapeType="1"/>
          </p:cNvSpPr>
          <p:nvPr/>
        </p:nvSpPr>
        <p:spPr bwMode="auto">
          <a:xfrm flipH="1" flipV="1">
            <a:off x="2955925" y="3789363"/>
            <a:ext cx="107950" cy="15875"/>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8" name="Line 34"/>
          <p:cNvSpPr>
            <a:spLocks noChangeShapeType="1"/>
          </p:cNvSpPr>
          <p:nvPr/>
        </p:nvSpPr>
        <p:spPr bwMode="auto">
          <a:xfrm flipH="1">
            <a:off x="2573338" y="2933700"/>
            <a:ext cx="268287" cy="550863"/>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6" name="Oval 35"/>
          <p:cNvSpPr>
            <a:spLocks noChangeArrowheads="1"/>
          </p:cNvSpPr>
          <p:nvPr/>
        </p:nvSpPr>
        <p:spPr bwMode="auto">
          <a:xfrm>
            <a:off x="2828925" y="2890838"/>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7" name="Rectangle 36"/>
          <p:cNvSpPr>
            <a:spLocks noChangeArrowheads="1"/>
          </p:cNvSpPr>
          <p:nvPr/>
        </p:nvSpPr>
        <p:spPr bwMode="auto">
          <a:xfrm>
            <a:off x="2963863" y="3695700"/>
            <a:ext cx="228600" cy="228600"/>
          </a:xfrm>
          <a:prstGeom prst="rect">
            <a:avLst/>
          </a:prstGeom>
          <a:noFill/>
          <a:ln w="19050">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1" name="Line 37"/>
          <p:cNvSpPr>
            <a:spLocks noChangeShapeType="1"/>
          </p:cNvSpPr>
          <p:nvPr/>
        </p:nvSpPr>
        <p:spPr bwMode="auto">
          <a:xfrm flipV="1">
            <a:off x="2963863" y="2730500"/>
            <a:ext cx="906462" cy="969963"/>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9" name="Rectangle 38"/>
          <p:cNvSpPr>
            <a:spLocks noChangeArrowheads="1"/>
          </p:cNvSpPr>
          <p:nvPr/>
        </p:nvSpPr>
        <p:spPr bwMode="auto">
          <a:xfrm>
            <a:off x="3871913" y="2738438"/>
            <a:ext cx="1371600" cy="1371600"/>
          </a:xfrm>
          <a:prstGeom prst="rect">
            <a:avLst/>
          </a:prstGeom>
          <a:noFill/>
          <a:ln w="19050">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3" name="Line 39"/>
          <p:cNvSpPr>
            <a:spLocks noChangeShapeType="1"/>
          </p:cNvSpPr>
          <p:nvPr/>
        </p:nvSpPr>
        <p:spPr bwMode="auto">
          <a:xfrm>
            <a:off x="3194050" y="3930650"/>
            <a:ext cx="2039938" cy="185738"/>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nvGrpSpPr>
          <p:cNvPr id="15381" name="Group 40"/>
          <p:cNvGrpSpPr>
            <a:grpSpLocks/>
          </p:cNvGrpSpPr>
          <p:nvPr/>
        </p:nvGrpSpPr>
        <p:grpSpPr bwMode="auto">
          <a:xfrm>
            <a:off x="4117975" y="2965450"/>
            <a:ext cx="914400" cy="914400"/>
            <a:chOff x="2594" y="1868"/>
            <a:chExt cx="576" cy="576"/>
          </a:xfrm>
        </p:grpSpPr>
        <p:sp>
          <p:nvSpPr>
            <p:cNvPr id="15423" name="Oval 41"/>
            <p:cNvSpPr>
              <a:spLocks noChangeArrowheads="1"/>
            </p:cNvSpPr>
            <p:nvPr/>
          </p:nvSpPr>
          <p:spPr bwMode="auto">
            <a:xfrm>
              <a:off x="2594" y="1868"/>
              <a:ext cx="576" cy="576"/>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4" name="Oval 42"/>
            <p:cNvSpPr>
              <a:spLocks noChangeArrowheads="1"/>
            </p:cNvSpPr>
            <p:nvPr/>
          </p:nvSpPr>
          <p:spPr bwMode="auto">
            <a:xfrm>
              <a:off x="2868" y="2142"/>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sp>
        <p:nvSpPr>
          <p:cNvPr id="446507" name="Line 43"/>
          <p:cNvSpPr>
            <a:spLocks noChangeShapeType="1"/>
          </p:cNvSpPr>
          <p:nvPr/>
        </p:nvSpPr>
        <p:spPr bwMode="auto">
          <a:xfrm>
            <a:off x="4614863" y="2968625"/>
            <a:ext cx="1671637" cy="244475"/>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8" name="Line 44"/>
          <p:cNvSpPr>
            <a:spLocks noChangeShapeType="1"/>
          </p:cNvSpPr>
          <p:nvPr/>
        </p:nvSpPr>
        <p:spPr bwMode="auto">
          <a:xfrm flipV="1">
            <a:off x="4556125" y="3648075"/>
            <a:ext cx="1746250" cy="220663"/>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9" name="Text Box 45"/>
          <p:cNvSpPr txBox="1">
            <a:spLocks noChangeArrowheads="1"/>
          </p:cNvSpPr>
          <p:nvPr/>
        </p:nvSpPr>
        <p:spPr bwMode="auto">
          <a:xfrm>
            <a:off x="1139825" y="2435225"/>
            <a:ext cx="1693863"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omic Sans MS" pitchFamily="66" charset="0"/>
                <a:ea typeface="+mn-ea"/>
                <a:cs typeface="Arial" charset="0"/>
              </a:rPr>
              <a:t>Normal Gas</a:t>
            </a:r>
          </a:p>
        </p:txBody>
      </p:sp>
      <p:sp>
        <p:nvSpPr>
          <p:cNvPr id="446510" name="Text Box 46"/>
          <p:cNvSpPr txBox="1">
            <a:spLocks noChangeArrowheads="1"/>
          </p:cNvSpPr>
          <p:nvPr/>
        </p:nvSpPr>
        <p:spPr bwMode="auto">
          <a:xfrm>
            <a:off x="5791200" y="2435225"/>
            <a:ext cx="2501900"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00"/>
                </a:solidFill>
                <a:effectLst/>
                <a:uLnTx/>
                <a:uFillTx/>
                <a:latin typeface="Comic Sans MS" pitchFamily="66" charset="0"/>
                <a:ea typeface="+mn-ea"/>
                <a:cs typeface="Arial" charset="0"/>
              </a:rPr>
              <a:t>Degenerate e</a:t>
            </a:r>
            <a:r>
              <a:rPr kumimoji="0" lang="en-US" sz="1800" b="0" i="0" u="none" strike="noStrike" kern="1200" cap="none" spc="0" normalizeH="0" baseline="30000" noProof="0">
                <a:ln>
                  <a:noFill/>
                </a:ln>
                <a:solidFill>
                  <a:srgbClr val="FFFF00"/>
                </a:solidFill>
                <a:effectLst/>
                <a:uLnTx/>
                <a:uFillTx/>
                <a:latin typeface="Comic Sans MS" pitchFamily="66" charset="0"/>
                <a:ea typeface="+mn-ea"/>
                <a:cs typeface="Arial" charset="0"/>
              </a:rPr>
              <a:t>-</a:t>
            </a:r>
            <a:r>
              <a:rPr kumimoji="0" lang="en-US" sz="1800" b="0" i="0" u="none" strike="noStrike" kern="1200" cap="none" spc="0" normalizeH="0" baseline="0" noProof="0">
                <a:ln>
                  <a:noFill/>
                </a:ln>
                <a:solidFill>
                  <a:srgbClr val="FFFF00"/>
                </a:solidFill>
                <a:effectLst/>
                <a:uLnTx/>
                <a:uFillTx/>
                <a:latin typeface="Comic Sans MS" pitchFamily="66" charset="0"/>
                <a:ea typeface="+mn-ea"/>
                <a:cs typeface="Arial" charset="0"/>
              </a:rPr>
              <a:t> Gas</a:t>
            </a:r>
          </a:p>
        </p:txBody>
      </p:sp>
      <p:sp>
        <p:nvSpPr>
          <p:cNvPr id="446511" name="Text Box 47"/>
          <p:cNvSpPr txBox="1">
            <a:spLocks noChangeArrowheads="1"/>
          </p:cNvSpPr>
          <p:nvPr/>
        </p:nvSpPr>
        <p:spPr bwMode="auto">
          <a:xfrm>
            <a:off x="3741738" y="2435225"/>
            <a:ext cx="1693862"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00"/>
                </a:solidFill>
                <a:effectLst/>
                <a:uLnTx/>
                <a:uFillTx/>
                <a:latin typeface="Comic Sans MS" pitchFamily="66" charset="0"/>
                <a:ea typeface="+mn-ea"/>
                <a:cs typeface="Arial" charset="0"/>
              </a:rPr>
              <a:t>Atom</a:t>
            </a:r>
          </a:p>
        </p:txBody>
      </p:sp>
      <p:grpSp>
        <p:nvGrpSpPr>
          <p:cNvPr id="15387" name="Group 31"/>
          <p:cNvGrpSpPr>
            <a:grpSpLocks/>
          </p:cNvGrpSpPr>
          <p:nvPr/>
        </p:nvGrpSpPr>
        <p:grpSpPr bwMode="auto">
          <a:xfrm>
            <a:off x="5830888" y="2760663"/>
            <a:ext cx="2398712" cy="1325562"/>
            <a:chOff x="2030" y="1733"/>
            <a:chExt cx="1511" cy="835"/>
          </a:xfrm>
        </p:grpSpPr>
        <p:sp>
          <p:nvSpPr>
            <p:cNvPr id="15406" name="Rectangle 6"/>
            <p:cNvSpPr>
              <a:spLocks noChangeArrowheads="1"/>
            </p:cNvSpPr>
            <p:nvPr/>
          </p:nvSpPr>
          <p:spPr bwMode="auto">
            <a:xfrm>
              <a:off x="2030" y="1733"/>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nvGrpSpPr>
            <p:cNvPr id="15407" name="Group 17"/>
            <p:cNvGrpSpPr>
              <a:grpSpLocks/>
            </p:cNvGrpSpPr>
            <p:nvPr/>
          </p:nvGrpSpPr>
          <p:grpSpPr bwMode="auto">
            <a:xfrm>
              <a:off x="2030" y="2264"/>
              <a:ext cx="1473" cy="288"/>
              <a:chOff x="2049" y="2264"/>
              <a:chExt cx="1473" cy="288"/>
            </a:xfrm>
          </p:grpSpPr>
          <p:sp>
            <p:nvSpPr>
              <p:cNvPr id="15418" name="Oval 7"/>
              <p:cNvSpPr>
                <a:spLocks noChangeArrowheads="1"/>
              </p:cNvSpPr>
              <p:nvPr/>
            </p:nvSpPr>
            <p:spPr bwMode="auto">
              <a:xfrm>
                <a:off x="2049"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9" name="Oval 8"/>
              <p:cNvSpPr>
                <a:spLocks noChangeArrowheads="1"/>
              </p:cNvSpPr>
              <p:nvPr/>
            </p:nvSpPr>
            <p:spPr bwMode="auto">
              <a:xfrm>
                <a:off x="2937"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0" name="Oval 10"/>
              <p:cNvSpPr>
                <a:spLocks noChangeArrowheads="1"/>
              </p:cNvSpPr>
              <p:nvPr/>
            </p:nvSpPr>
            <p:spPr bwMode="auto">
              <a:xfrm>
                <a:off x="3234"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1" name="Oval 11"/>
              <p:cNvSpPr>
                <a:spLocks noChangeArrowheads="1"/>
              </p:cNvSpPr>
              <p:nvPr/>
            </p:nvSpPr>
            <p:spPr bwMode="auto">
              <a:xfrm>
                <a:off x="2641"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2" name="Oval 15"/>
              <p:cNvSpPr>
                <a:spLocks noChangeArrowheads="1"/>
              </p:cNvSpPr>
              <p:nvPr/>
            </p:nvSpPr>
            <p:spPr bwMode="auto">
              <a:xfrm>
                <a:off x="2345"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408" name="Group 23"/>
            <p:cNvGrpSpPr>
              <a:grpSpLocks/>
            </p:cNvGrpSpPr>
            <p:nvPr/>
          </p:nvGrpSpPr>
          <p:grpSpPr bwMode="auto">
            <a:xfrm>
              <a:off x="2030" y="1751"/>
              <a:ext cx="1473" cy="288"/>
              <a:chOff x="3333" y="1735"/>
              <a:chExt cx="1473" cy="288"/>
            </a:xfrm>
          </p:grpSpPr>
          <p:sp>
            <p:nvSpPr>
              <p:cNvPr id="15413" name="Oval 18"/>
              <p:cNvSpPr>
                <a:spLocks noChangeArrowheads="1"/>
              </p:cNvSpPr>
              <p:nvPr/>
            </p:nvSpPr>
            <p:spPr bwMode="auto">
              <a:xfrm>
                <a:off x="3333"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4" name="Oval 19"/>
              <p:cNvSpPr>
                <a:spLocks noChangeArrowheads="1"/>
              </p:cNvSpPr>
              <p:nvPr/>
            </p:nvSpPr>
            <p:spPr bwMode="auto">
              <a:xfrm>
                <a:off x="4221"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5" name="Oval 20"/>
              <p:cNvSpPr>
                <a:spLocks noChangeArrowheads="1"/>
              </p:cNvSpPr>
              <p:nvPr/>
            </p:nvSpPr>
            <p:spPr bwMode="auto">
              <a:xfrm>
                <a:off x="4518"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6" name="Oval 21"/>
              <p:cNvSpPr>
                <a:spLocks noChangeArrowheads="1"/>
              </p:cNvSpPr>
              <p:nvPr/>
            </p:nvSpPr>
            <p:spPr bwMode="auto">
              <a:xfrm>
                <a:off x="3925"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7" name="Oval 22"/>
              <p:cNvSpPr>
                <a:spLocks noChangeArrowheads="1"/>
              </p:cNvSpPr>
              <p:nvPr/>
            </p:nvSpPr>
            <p:spPr bwMode="auto">
              <a:xfrm>
                <a:off x="3629"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sp>
          <p:nvSpPr>
            <p:cNvPr id="15409" name="Oval 25"/>
            <p:cNvSpPr>
              <a:spLocks noChangeArrowheads="1"/>
            </p:cNvSpPr>
            <p:nvPr/>
          </p:nvSpPr>
          <p:spPr bwMode="auto">
            <a:xfrm>
              <a:off x="2177"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0" name="Oval 26"/>
            <p:cNvSpPr>
              <a:spLocks noChangeArrowheads="1"/>
            </p:cNvSpPr>
            <p:nvPr/>
          </p:nvSpPr>
          <p:spPr bwMode="auto">
            <a:xfrm>
              <a:off x="3065"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1" name="Oval 28"/>
            <p:cNvSpPr>
              <a:spLocks noChangeArrowheads="1"/>
            </p:cNvSpPr>
            <p:nvPr/>
          </p:nvSpPr>
          <p:spPr bwMode="auto">
            <a:xfrm>
              <a:off x="2769"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2" name="Oval 29"/>
            <p:cNvSpPr>
              <a:spLocks noChangeArrowheads="1"/>
            </p:cNvSpPr>
            <p:nvPr/>
          </p:nvSpPr>
          <p:spPr bwMode="auto">
            <a:xfrm>
              <a:off x="2473"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388" name="Group 117"/>
          <p:cNvGrpSpPr>
            <a:grpSpLocks/>
          </p:cNvGrpSpPr>
          <p:nvPr/>
        </p:nvGrpSpPr>
        <p:grpSpPr bwMode="auto">
          <a:xfrm>
            <a:off x="6048375" y="3008313"/>
            <a:ext cx="1905000" cy="842962"/>
            <a:chOff x="3810" y="1895"/>
            <a:chExt cx="1200" cy="531"/>
          </a:xfrm>
        </p:grpSpPr>
        <p:grpSp>
          <p:nvGrpSpPr>
            <p:cNvPr id="15389" name="Group 102"/>
            <p:cNvGrpSpPr>
              <a:grpSpLocks/>
            </p:cNvGrpSpPr>
            <p:nvPr/>
          </p:nvGrpSpPr>
          <p:grpSpPr bwMode="auto">
            <a:xfrm>
              <a:off x="3810" y="1895"/>
              <a:ext cx="1200" cy="15"/>
              <a:chOff x="3810" y="1895"/>
              <a:chExt cx="1200" cy="15"/>
            </a:xfrm>
          </p:grpSpPr>
          <p:sp>
            <p:nvSpPr>
              <p:cNvPr id="15401" name="Oval 89"/>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2" name="Oval 92"/>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3" name="Oval 95"/>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4" name="Oval 98"/>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5" name="Oval 101"/>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390" name="Group 103"/>
            <p:cNvGrpSpPr>
              <a:grpSpLocks/>
            </p:cNvGrpSpPr>
            <p:nvPr/>
          </p:nvGrpSpPr>
          <p:grpSpPr bwMode="auto">
            <a:xfrm>
              <a:off x="3810" y="2411"/>
              <a:ext cx="1200" cy="15"/>
              <a:chOff x="3810" y="1895"/>
              <a:chExt cx="1200" cy="15"/>
            </a:xfrm>
          </p:grpSpPr>
          <p:sp>
            <p:nvSpPr>
              <p:cNvPr id="15396" name="Oval 104"/>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7" name="Oval 105"/>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8" name="Oval 106"/>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9" name="Oval 107"/>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0" name="Oval 108"/>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391" name="Group 115"/>
            <p:cNvGrpSpPr>
              <a:grpSpLocks/>
            </p:cNvGrpSpPr>
            <p:nvPr/>
          </p:nvGrpSpPr>
          <p:grpSpPr bwMode="auto">
            <a:xfrm>
              <a:off x="3962" y="2153"/>
              <a:ext cx="902" cy="15"/>
              <a:chOff x="3962" y="2159"/>
              <a:chExt cx="902" cy="15"/>
            </a:xfrm>
          </p:grpSpPr>
          <p:sp>
            <p:nvSpPr>
              <p:cNvPr id="15392" name="Oval 111"/>
              <p:cNvSpPr>
                <a:spLocks noChangeArrowheads="1"/>
              </p:cNvSpPr>
              <p:nvPr/>
            </p:nvSpPr>
            <p:spPr bwMode="auto">
              <a:xfrm>
                <a:off x="4849"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3" name="Oval 112"/>
              <p:cNvSpPr>
                <a:spLocks noChangeArrowheads="1"/>
              </p:cNvSpPr>
              <p:nvPr/>
            </p:nvSpPr>
            <p:spPr bwMode="auto">
              <a:xfrm>
                <a:off x="4554"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4" name="Oval 113"/>
              <p:cNvSpPr>
                <a:spLocks noChangeArrowheads="1"/>
              </p:cNvSpPr>
              <p:nvPr/>
            </p:nvSpPr>
            <p:spPr bwMode="auto">
              <a:xfrm>
                <a:off x="4257"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5" name="Oval 114"/>
              <p:cNvSpPr>
                <a:spLocks noChangeArrowheads="1"/>
              </p:cNvSpPr>
              <p:nvPr/>
            </p:nvSpPr>
            <p:spPr bwMode="auto">
              <a:xfrm>
                <a:off x="3962"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pic>
        <p:nvPicPr>
          <p:cNvPr id="25602" name="Picture 2" descr="undefined">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6977" y="4176217"/>
            <a:ext cx="1806224" cy="26817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019686" y="5934670"/>
            <a:ext cx="2124314" cy="923330"/>
          </a:xfrm>
          <a:prstGeom prst="rect">
            <a:avLst/>
          </a:prstGeom>
        </p:spPr>
        <p:txBody>
          <a:bodyPr wrap="square">
            <a:spAutoFit/>
          </a:bodyPr>
          <a:lstStyle/>
          <a:p>
            <a:pPr algn="ctr"/>
            <a:r>
              <a:rPr lang="en-US" dirty="0" err="1">
                <a:latin typeface="+mn-lt"/>
              </a:rPr>
              <a:t>Subrahmanyan</a:t>
            </a:r>
            <a:r>
              <a:rPr lang="en-US" dirty="0">
                <a:latin typeface="+mn-lt"/>
              </a:rPr>
              <a:t> Chandrasekhar 1910-1995</a:t>
            </a:r>
          </a:p>
        </p:txBody>
      </p:sp>
    </p:spTree>
    <p:extLst>
      <p:ext uri="{BB962C8B-B14F-4D97-AF65-F5344CB8AC3E}">
        <p14:creationId xmlns:p14="http://schemas.microsoft.com/office/powerpoint/2010/main" val="229897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8CE65-B041-4B1B-E18C-4EF8063F0391}"/>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CB2120EF-F037-FC9B-0FAA-3CF394B255D8}"/>
              </a:ext>
            </a:extLst>
          </p:cNvPr>
          <p:cNvSpPr>
            <a:spLocks noGrp="1"/>
          </p:cNvSpPr>
          <p:nvPr>
            <p:ph type="title"/>
          </p:nvPr>
        </p:nvSpPr>
        <p:spPr/>
        <p:txBody>
          <a:bodyPr/>
          <a:lstStyle/>
          <a:p>
            <a:r>
              <a:rPr lang="en-US" altLang="en-US"/>
              <a:t>Outline</a:t>
            </a:r>
          </a:p>
        </p:txBody>
      </p:sp>
      <p:sp>
        <p:nvSpPr>
          <p:cNvPr id="5123" name="Content Placeholder 2">
            <a:extLst>
              <a:ext uri="{FF2B5EF4-FFF2-40B4-BE49-F238E27FC236}">
                <a16:creationId xmlns:a16="http://schemas.microsoft.com/office/drawing/2014/main" id="{5B63C0AD-DCC6-F739-19D7-31BB84AA16EC}"/>
              </a:ext>
            </a:extLst>
          </p:cNvPr>
          <p:cNvSpPr>
            <a:spLocks noGrp="1"/>
          </p:cNvSpPr>
          <p:nvPr>
            <p:ph idx="1"/>
          </p:nvPr>
        </p:nvSpPr>
        <p:spPr>
          <a:xfrm>
            <a:off x="195263" y="817563"/>
            <a:ext cx="8713787" cy="5729287"/>
          </a:xfrm>
        </p:spPr>
        <p:txBody>
          <a:bodyPr/>
          <a:lstStyle/>
          <a:p>
            <a:r>
              <a:rPr lang="en-US" altLang="en-US" dirty="0">
                <a:solidFill>
                  <a:srgbClr val="808080"/>
                </a:solidFill>
              </a:rPr>
              <a:t> Review Small Star Deaths</a:t>
            </a:r>
          </a:p>
          <a:p>
            <a:pPr lvl="1"/>
            <a:r>
              <a:rPr lang="en-US" altLang="en-US" dirty="0">
                <a:solidFill>
                  <a:srgbClr val="808080"/>
                </a:solidFill>
              </a:rPr>
              <a:t> Star life on the Main Sequence</a:t>
            </a:r>
          </a:p>
          <a:p>
            <a:pPr lvl="1"/>
            <a:r>
              <a:rPr lang="en-US" altLang="en-US" dirty="0">
                <a:solidFill>
                  <a:srgbClr val="808080"/>
                </a:solidFill>
              </a:rPr>
              <a:t> Star Deaths</a:t>
            </a:r>
          </a:p>
          <a:p>
            <a:pPr lvl="2"/>
            <a:r>
              <a:rPr lang="en-US" altLang="en-US" dirty="0">
                <a:solidFill>
                  <a:srgbClr val="808080"/>
                </a:solidFill>
              </a:rPr>
              <a:t> Sol: Red Giant, Planetary Nebula, White Dwarf</a:t>
            </a:r>
          </a:p>
          <a:p>
            <a:r>
              <a:rPr lang="en-US" altLang="en-US" dirty="0"/>
              <a:t> Evolution of Large Stars</a:t>
            </a:r>
          </a:p>
          <a:p>
            <a:pPr lvl="1"/>
            <a:r>
              <a:rPr lang="en-US" altLang="en-US" dirty="0"/>
              <a:t> Fusion Layers &amp; Neutrinos</a:t>
            </a:r>
          </a:p>
          <a:p>
            <a:pPr lvl="1"/>
            <a:r>
              <a:rPr lang="en-US" altLang="en-US" dirty="0">
                <a:solidFill>
                  <a:srgbClr val="808080"/>
                </a:solidFill>
              </a:rPr>
              <a:t> Type II Supernovae</a:t>
            </a:r>
          </a:p>
          <a:p>
            <a:pPr lvl="2"/>
            <a:r>
              <a:rPr lang="en-US" altLang="en-US" dirty="0">
                <a:solidFill>
                  <a:srgbClr val="808080"/>
                </a:solidFill>
              </a:rPr>
              <a:t> Neutron Stars &amp; Pulsars</a:t>
            </a:r>
          </a:p>
          <a:p>
            <a:r>
              <a:rPr lang="en-US" altLang="en-US" dirty="0">
                <a:solidFill>
                  <a:srgbClr val="808080"/>
                </a:solidFill>
              </a:rPr>
              <a:t> Types of Supernovae</a:t>
            </a:r>
          </a:p>
          <a:p>
            <a:pPr lvl="1"/>
            <a:r>
              <a:rPr lang="en-US" altLang="en-US" dirty="0">
                <a:solidFill>
                  <a:srgbClr val="808080"/>
                </a:solidFill>
              </a:rPr>
              <a:t> Origins of the Elements </a:t>
            </a:r>
          </a:p>
          <a:p>
            <a:r>
              <a:rPr lang="en-US" altLang="en-US" dirty="0">
                <a:solidFill>
                  <a:srgbClr val="808080"/>
                </a:solidFill>
              </a:rPr>
              <a:t> States of Matter</a:t>
            </a:r>
          </a:p>
        </p:txBody>
      </p:sp>
    </p:spTree>
    <p:extLst>
      <p:ext uri="{BB962C8B-B14F-4D97-AF65-F5344CB8AC3E}">
        <p14:creationId xmlns:p14="http://schemas.microsoft.com/office/powerpoint/2010/main" val="212702307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en-US"/>
              <a:t>Evolution of Massive Stars</a:t>
            </a:r>
          </a:p>
        </p:txBody>
      </p:sp>
      <p:sp>
        <p:nvSpPr>
          <p:cNvPr id="21507" name="Rectangle 3"/>
          <p:cNvSpPr>
            <a:spLocks noGrp="1" noChangeArrowheads="1"/>
          </p:cNvSpPr>
          <p:nvPr>
            <p:ph type="body" idx="1"/>
          </p:nvPr>
        </p:nvSpPr>
        <p:spPr>
          <a:xfrm>
            <a:off x="322263" y="655638"/>
            <a:ext cx="8670925" cy="5929800"/>
          </a:xfrm>
        </p:spPr>
        <p:txBody>
          <a:bodyPr/>
          <a:lstStyle/>
          <a:p>
            <a:pPr eaLnBrk="1" hangingPunct="1"/>
            <a:r>
              <a:rPr lang="en-US" altLang="en-US" sz="2800" dirty="0"/>
              <a:t> Hydrogen core used up quickly (10</a:t>
            </a:r>
            <a:r>
              <a:rPr lang="en-US" altLang="en-US" sz="2800" baseline="30000" dirty="0"/>
              <a:t>7</a:t>
            </a:r>
            <a:r>
              <a:rPr lang="en-US" altLang="en-US" sz="2800" dirty="0"/>
              <a:t> </a:t>
            </a:r>
            <a:r>
              <a:rPr lang="en-US" altLang="en-US" sz="2800" dirty="0" err="1"/>
              <a:t>yr</a:t>
            </a:r>
            <a:r>
              <a:rPr lang="en-US" altLang="en-US" sz="2800" dirty="0"/>
              <a:t>!)</a:t>
            </a:r>
          </a:p>
          <a:p>
            <a:pPr lvl="1" eaLnBrk="1" hangingPunct="1"/>
            <a:r>
              <a:rPr lang="en-US" altLang="en-US" sz="2400" dirty="0"/>
              <a:t> Core contracts, heats, star expands</a:t>
            </a:r>
          </a:p>
          <a:p>
            <a:pPr eaLnBrk="1" hangingPunct="1"/>
            <a:r>
              <a:rPr lang="en-US" altLang="en-US" sz="2800" dirty="0"/>
              <a:t> Helium fusion begins easily, </a:t>
            </a:r>
          </a:p>
          <a:p>
            <a:pPr lvl="1" eaLnBrk="1" hangingPunct="1"/>
            <a:r>
              <a:rPr lang="en-US" altLang="en-US" sz="2400" dirty="0"/>
              <a:t> No Helium flash</a:t>
            </a:r>
          </a:p>
          <a:p>
            <a:pPr lvl="1" eaLnBrk="1" hangingPunct="1"/>
            <a:r>
              <a:rPr lang="en-US" altLang="en-US" sz="2400" dirty="0"/>
              <a:t> H fusion in shell surrounding He fusing core</a:t>
            </a:r>
          </a:p>
          <a:p>
            <a:pPr eaLnBrk="1" hangingPunct="1"/>
            <a:r>
              <a:rPr lang="en-US" altLang="en-US" sz="2800" dirty="0"/>
              <a:t> Helium core gets used up</a:t>
            </a:r>
          </a:p>
          <a:p>
            <a:pPr lvl="1" eaLnBrk="1" hangingPunct="1"/>
            <a:r>
              <a:rPr lang="en-US" altLang="en-US" sz="2400" dirty="0"/>
              <a:t> Core contracts, heats to fuse C easily (no C flash)</a:t>
            </a:r>
          </a:p>
          <a:p>
            <a:pPr lvl="1" eaLnBrk="1" hangingPunct="1"/>
            <a:r>
              <a:rPr lang="en-US" altLang="en-US" sz="2400" dirty="0"/>
              <a:t> He fusion in shell surrounding C fusing core</a:t>
            </a:r>
          </a:p>
          <a:p>
            <a:pPr eaLnBrk="1" hangingPunct="1"/>
            <a:r>
              <a:rPr lang="en-US" altLang="en-US" dirty="0"/>
              <a:t> </a:t>
            </a:r>
            <a:r>
              <a:rPr lang="en-US" altLang="en-US" sz="2800" dirty="0"/>
              <a:t>Carbon fusion shrinks star!</a:t>
            </a:r>
          </a:p>
          <a:p>
            <a:pPr lvl="1" eaLnBrk="1" hangingPunct="1"/>
            <a:r>
              <a:rPr lang="en-US" altLang="en-US" sz="2400" dirty="0"/>
              <a:t> Energy lost by neutrinos … heat pressure reduced</a:t>
            </a:r>
          </a:p>
          <a:p>
            <a:pPr lvl="2" eaLnBrk="1" hangingPunct="1"/>
            <a:r>
              <a:rPr lang="en-US" altLang="en-US" sz="2000" dirty="0"/>
              <a:t> Neutrinos only interact with atomic nuclei</a:t>
            </a:r>
          </a:p>
          <a:p>
            <a:pPr lvl="2" eaLnBrk="1" hangingPunct="1"/>
            <a:r>
              <a:rPr lang="en-US" altLang="en-US" sz="2000" dirty="0"/>
              <a:t> Neutrinos escape star quickly</a:t>
            </a:r>
          </a:p>
          <a:p>
            <a:pPr lvl="3" eaLnBrk="1" hangingPunct="1"/>
            <a:r>
              <a:rPr lang="en-US" altLang="en-US" sz="1600" dirty="0"/>
              <a:t> Light takes a million years ... interacts with atoms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altLang="en-US"/>
              <a:t>Neutrinos</a:t>
            </a:r>
          </a:p>
        </p:txBody>
      </p:sp>
      <p:sp>
        <p:nvSpPr>
          <p:cNvPr id="22531" name="Rectangle 3"/>
          <p:cNvSpPr>
            <a:spLocks noGrp="1" noChangeArrowheads="1"/>
          </p:cNvSpPr>
          <p:nvPr>
            <p:ph type="body" idx="1"/>
          </p:nvPr>
        </p:nvSpPr>
        <p:spPr>
          <a:xfrm>
            <a:off x="0" y="612775"/>
            <a:ext cx="8913812" cy="5924550"/>
          </a:xfrm>
        </p:spPr>
        <p:txBody>
          <a:bodyPr/>
          <a:lstStyle/>
          <a:p>
            <a:pPr eaLnBrk="1" hangingPunct="1"/>
            <a:r>
              <a:rPr lang="en-US" altLang="en-US" dirty="0"/>
              <a:t> Neutrinos</a:t>
            </a:r>
          </a:p>
          <a:p>
            <a:pPr lvl="1" eaLnBrk="1" hangingPunct="1"/>
            <a:r>
              <a:rPr lang="en-US" altLang="en-US" dirty="0"/>
              <a:t> Produced in fusion reactions</a:t>
            </a:r>
          </a:p>
          <a:p>
            <a:pPr lvl="1" eaLnBrk="1" hangingPunct="1"/>
            <a:r>
              <a:rPr lang="en-US" altLang="en-US" dirty="0"/>
              <a:t> Weakly interact with matter</a:t>
            </a:r>
          </a:p>
          <a:p>
            <a:pPr lvl="2" eaLnBrk="1" hangingPunct="1"/>
            <a:r>
              <a:rPr lang="en-US" altLang="en-US" dirty="0"/>
              <a:t> Pass through Sol, Earth, you constantly</a:t>
            </a:r>
          </a:p>
          <a:p>
            <a:pPr lvl="2" eaLnBrk="1" hangingPunct="1"/>
            <a:r>
              <a:rPr lang="en-US" altLang="en-US" dirty="0"/>
              <a:t> Hard to detect (only interact with nuclei)</a:t>
            </a:r>
          </a:p>
          <a:p>
            <a:pPr eaLnBrk="1" hangingPunct="1"/>
            <a:r>
              <a:rPr lang="en-US" altLang="en-US" dirty="0"/>
              <a:t>Predicted in 1930</a:t>
            </a:r>
          </a:p>
          <a:p>
            <a:pPr lvl="1" eaLnBrk="1" hangingPunct="1"/>
            <a:r>
              <a:rPr lang="en-US" altLang="en-US" dirty="0">
                <a:sym typeface="Symbol" pitchFamily="18" charset="2"/>
              </a:rPr>
              <a:t> Energy “missing” from nuclear reactions</a:t>
            </a:r>
          </a:p>
          <a:p>
            <a:pPr lvl="2" eaLnBrk="1" hangingPunct="1"/>
            <a:r>
              <a:rPr lang="en-US" altLang="en-US" dirty="0">
                <a:sym typeface="Symbol" pitchFamily="18" charset="2"/>
              </a:rPr>
              <a:t> Pauli predicted particle</a:t>
            </a:r>
          </a:p>
          <a:p>
            <a:pPr eaLnBrk="1" hangingPunct="1"/>
            <a:r>
              <a:rPr lang="en-US" altLang="en-US" dirty="0">
                <a:sym typeface="Symbol" pitchFamily="18" charset="2"/>
              </a:rPr>
              <a:t> Detected in 1956</a:t>
            </a:r>
          </a:p>
          <a:p>
            <a:pPr lvl="1" eaLnBrk="1" hangingPunct="1"/>
            <a:r>
              <a:rPr lang="en-US" altLang="en-US" dirty="0">
                <a:sym typeface="Symbol" pitchFamily="18" charset="2"/>
              </a:rPr>
              <a:t> Project Poltergeist</a:t>
            </a:r>
          </a:p>
          <a:p>
            <a:pPr lvl="2" eaLnBrk="1" hangingPunct="1"/>
            <a:r>
              <a:rPr lang="en-US" altLang="en-US" dirty="0">
                <a:sym typeface="Symbol" pitchFamily="18" charset="2"/>
              </a:rPr>
              <a:t> Savannah River (nuclear) </a:t>
            </a:r>
          </a:p>
          <a:p>
            <a:pPr marL="914400" lvl="2" indent="-166688" eaLnBrk="1" hangingPunct="1">
              <a:buNone/>
            </a:pPr>
            <a:r>
              <a:rPr lang="en-US" altLang="en-US" dirty="0">
                <a:sym typeface="Symbol" pitchFamily="18" charset="2"/>
              </a:rPr>
              <a:t>Plant, S.C. provided neutrinos</a:t>
            </a:r>
          </a:p>
          <a:p>
            <a:pPr lvl="2" eaLnBrk="1" hangingPunct="1"/>
            <a:endParaRPr lang="en-US" altLang="en-US" dirty="0">
              <a:sym typeface="Symbol" pitchFamily="18" charset="2"/>
            </a:endParaRPr>
          </a:p>
        </p:txBody>
      </p:sp>
      <p:pic>
        <p:nvPicPr>
          <p:cNvPr id="27650" name="Picture 2" descr="https://upload.wikimedia.org/wikipedia/commons/f/fa/Group_portrait_of_the_Project_Poltergeist.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5487" y="4139710"/>
            <a:ext cx="4048514" cy="271828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590194" y="6637037"/>
            <a:ext cx="4572000" cy="215444"/>
          </a:xfrm>
          <a:prstGeom prst="rect">
            <a:avLst/>
          </a:prstGeom>
        </p:spPr>
        <p:txBody>
          <a:bodyPr>
            <a:spAutoFit/>
          </a:bodyPr>
          <a:lstStyle/>
          <a:p>
            <a:pPr algn="r"/>
            <a:r>
              <a:rPr lang="en-US" sz="800" dirty="0">
                <a:latin typeface="+mn-lt"/>
              </a:rPr>
              <a:t>https://en.wikipedia.org/wiki/Cowan%E2%80%93Reines_neutrino_experiment</a:t>
            </a:r>
          </a:p>
        </p:txBody>
      </p:sp>
      <p:pic>
        <p:nvPicPr>
          <p:cNvPr id="4" name="Picture 3">
            <a:hlinkClick r:id="rId4"/>
            <a:extLst>
              <a:ext uri="{FF2B5EF4-FFF2-40B4-BE49-F238E27FC236}">
                <a16:creationId xmlns:a16="http://schemas.microsoft.com/office/drawing/2014/main" id="{3F04D187-22F8-FB5A-D208-055436F932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3453" y="0"/>
            <a:ext cx="2935453" cy="2183907"/>
          </a:xfrm>
          <a:prstGeom prst="rect">
            <a:avLst/>
          </a:prstGeom>
        </p:spPr>
      </p:pic>
      <p:sp>
        <p:nvSpPr>
          <p:cNvPr id="6" name="TextBox 5">
            <a:extLst>
              <a:ext uri="{FF2B5EF4-FFF2-40B4-BE49-F238E27FC236}">
                <a16:creationId xmlns:a16="http://schemas.microsoft.com/office/drawing/2014/main" id="{B7B5B290-B8DD-9C8E-093F-615DACF849E2}"/>
              </a:ext>
            </a:extLst>
          </p:cNvPr>
          <p:cNvSpPr txBox="1"/>
          <p:nvPr/>
        </p:nvSpPr>
        <p:spPr>
          <a:xfrm>
            <a:off x="4907132" y="2118088"/>
            <a:ext cx="4236868" cy="215444"/>
          </a:xfrm>
          <a:prstGeom prst="rect">
            <a:avLst/>
          </a:prstGeom>
          <a:noFill/>
        </p:spPr>
        <p:txBody>
          <a:bodyPr wrap="square">
            <a:spAutoFit/>
          </a:bodyPr>
          <a:lstStyle/>
          <a:p>
            <a:pPr algn="r"/>
            <a:r>
              <a:rPr lang="en-US" sz="800" dirty="0">
                <a:latin typeface="+mn-lt"/>
              </a:rPr>
              <a:t>https://scienceinschool.org/wp-content/uploads/2014/11/issue19neutrinos.jpg</a:t>
            </a:r>
          </a:p>
        </p:txBody>
      </p:sp>
    </p:spTree>
    <p:extLst>
      <p:ext uri="{BB962C8B-B14F-4D97-AF65-F5344CB8AC3E}">
        <p14:creationId xmlns:p14="http://schemas.microsoft.com/office/powerpoint/2010/main" val="471458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230188" y="612775"/>
            <a:ext cx="8913812" cy="2429363"/>
          </a:xfrm>
        </p:spPr>
        <p:txBody>
          <a:bodyPr/>
          <a:lstStyle/>
          <a:p>
            <a:pPr eaLnBrk="1" hangingPunct="1"/>
            <a:r>
              <a:rPr lang="en-US" altLang="en-US" dirty="0"/>
              <a:t> Solar Neutrinos</a:t>
            </a:r>
          </a:p>
          <a:p>
            <a:pPr lvl="1" eaLnBrk="1" hangingPunct="1"/>
            <a:r>
              <a:rPr lang="en-US" altLang="en-US" dirty="0"/>
              <a:t> 2 Produced in each fusion</a:t>
            </a:r>
          </a:p>
          <a:p>
            <a:pPr lvl="3" eaLnBrk="1" hangingPunct="1"/>
            <a:endParaRPr lang="en-US" altLang="en-US" dirty="0"/>
          </a:p>
          <a:p>
            <a:pPr lvl="3" eaLnBrk="1" hangingPunct="1"/>
            <a:endParaRPr lang="en-US" altLang="en-US" dirty="0"/>
          </a:p>
          <a:p>
            <a:pPr lvl="1" eaLnBrk="1" hangingPunct="1"/>
            <a:r>
              <a:rPr lang="en-US" altLang="en-US" dirty="0"/>
              <a:t> Flux at Earth = 63 billion neutrinos/cm</a:t>
            </a:r>
            <a:r>
              <a:rPr lang="en-US" altLang="en-US" baseline="30000" dirty="0"/>
              <a:t>2</a:t>
            </a:r>
            <a:r>
              <a:rPr lang="en-US" altLang="en-US" dirty="0"/>
              <a:t>!!</a:t>
            </a:r>
          </a:p>
        </p:txBody>
      </p:sp>
      <p:sp>
        <p:nvSpPr>
          <p:cNvPr id="8" name="Rectangle 3"/>
          <p:cNvSpPr txBox="1">
            <a:spLocks noChangeArrowheads="1"/>
          </p:cNvSpPr>
          <p:nvPr/>
        </p:nvSpPr>
        <p:spPr bwMode="auto">
          <a:xfrm>
            <a:off x="230188" y="2954460"/>
            <a:ext cx="8913812" cy="3323248"/>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a:lstStyle>
          <a:p>
            <a:pPr eaLnBrk="1" hangingPunct="1"/>
            <a:r>
              <a:rPr lang="en-US" altLang="en-US" kern="0" dirty="0"/>
              <a:t> Solar neutrino problem</a:t>
            </a:r>
          </a:p>
          <a:p>
            <a:pPr lvl="1" eaLnBrk="1" hangingPunct="1"/>
            <a:r>
              <a:rPr lang="en-US" altLang="en-US" kern="0" dirty="0"/>
              <a:t> 1/3 of expected number detected in 1960s!</a:t>
            </a:r>
          </a:p>
          <a:p>
            <a:pPr lvl="2" eaLnBrk="1" hangingPunct="1"/>
            <a:r>
              <a:rPr lang="en-US" altLang="en-US" kern="0" dirty="0"/>
              <a:t> </a:t>
            </a:r>
            <a:r>
              <a:rPr lang="en-US" altLang="en-US" kern="0" dirty="0">
                <a:hlinkClick r:id="rId2"/>
              </a:rPr>
              <a:t>Homestake Experiment</a:t>
            </a:r>
            <a:r>
              <a:rPr lang="en-US" altLang="en-US" kern="0" dirty="0"/>
              <a:t>, South Dakota</a:t>
            </a:r>
          </a:p>
          <a:p>
            <a:pPr lvl="1" eaLnBrk="1" hangingPunct="1"/>
            <a:r>
              <a:rPr lang="en-US" altLang="en-US" kern="0" dirty="0"/>
              <a:t> </a:t>
            </a:r>
            <a:r>
              <a:rPr lang="en-US" altLang="en-US" kern="0" dirty="0">
                <a:hlinkClick r:id="rId3"/>
              </a:rPr>
              <a:t>Sudbury Neutrino Observatory</a:t>
            </a:r>
            <a:endParaRPr lang="en-US" altLang="en-US" kern="0" dirty="0"/>
          </a:p>
          <a:p>
            <a:pPr lvl="2" eaLnBrk="1" hangingPunct="1"/>
            <a:r>
              <a:rPr lang="en-US" altLang="en-US" kern="0" dirty="0"/>
              <a:t> neutrinos oscillate among 3 types </a:t>
            </a:r>
          </a:p>
          <a:p>
            <a:pPr marL="914400" lvl="2" indent="0" eaLnBrk="1" hangingPunct="1">
              <a:buNone/>
              <a:tabLst>
                <a:tab pos="1371600" algn="l"/>
              </a:tabLst>
            </a:pPr>
            <a:r>
              <a:rPr lang="en-US" altLang="en-US" kern="0" dirty="0"/>
              <a:t>	-- e</a:t>
            </a:r>
            <a:r>
              <a:rPr lang="en-US" altLang="en-US" kern="0" baseline="30000" dirty="0"/>
              <a:t>-</a:t>
            </a:r>
            <a:r>
              <a:rPr lang="en-US" altLang="en-US" kern="0" dirty="0"/>
              <a:t>, </a:t>
            </a:r>
            <a:r>
              <a:rPr lang="en-US" altLang="en-US" kern="0" dirty="0">
                <a:sym typeface="Symbol" pitchFamily="18" charset="2"/>
              </a:rPr>
              <a:t> </a:t>
            </a:r>
            <a:r>
              <a:rPr lang="en-US" altLang="en-US" sz="1800" kern="0" dirty="0">
                <a:sym typeface="Symbol" pitchFamily="18" charset="2"/>
              </a:rPr>
              <a:t>(mu)</a:t>
            </a:r>
            <a:r>
              <a:rPr lang="en-US" altLang="en-US" kern="0" dirty="0">
                <a:sym typeface="Symbol" pitchFamily="18" charset="2"/>
              </a:rPr>
              <a:t> &amp;  </a:t>
            </a:r>
            <a:r>
              <a:rPr lang="en-US" altLang="en-US" sz="1800" kern="0" dirty="0">
                <a:sym typeface="Symbol" pitchFamily="18" charset="2"/>
              </a:rPr>
              <a:t>(tau)</a:t>
            </a:r>
          </a:p>
          <a:p>
            <a:pPr lvl="2" eaLnBrk="1" hangingPunct="1"/>
            <a:r>
              <a:rPr lang="en-US" altLang="en-US" sz="1800" kern="0" dirty="0">
                <a:sym typeface="Symbol" pitchFamily="18" charset="2"/>
              </a:rPr>
              <a:t> </a:t>
            </a:r>
            <a:r>
              <a:rPr lang="en-US" altLang="en-US" kern="0" dirty="0">
                <a:sym typeface="Symbol" pitchFamily="18" charset="2"/>
              </a:rPr>
              <a:t>SNO detected all three in 2002!</a:t>
            </a:r>
          </a:p>
        </p:txBody>
      </p:sp>
      <p:sp>
        <p:nvSpPr>
          <p:cNvPr id="22530" name="Rectangle 2"/>
          <p:cNvSpPr>
            <a:spLocks noGrp="1" noChangeArrowheads="1"/>
          </p:cNvSpPr>
          <p:nvPr>
            <p:ph type="title"/>
          </p:nvPr>
        </p:nvSpPr>
        <p:spPr>
          <a:xfrm>
            <a:off x="0" y="0"/>
            <a:ext cx="6268915" cy="685800"/>
          </a:xfrm>
        </p:spPr>
        <p:txBody>
          <a:bodyPr/>
          <a:lstStyle/>
          <a:p>
            <a:pPr eaLnBrk="1" hangingPunct="1"/>
            <a:r>
              <a:rPr lang="en-US" altLang="en-US" dirty="0"/>
              <a:t>Neutrinos</a:t>
            </a:r>
          </a:p>
        </p:txBody>
      </p:sp>
      <p:pic>
        <p:nvPicPr>
          <p:cNvPr id="22533"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0202" y="5916391"/>
            <a:ext cx="700575" cy="941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9" descr="AnimatedCanadaFlag"/>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17584" y="4967654"/>
            <a:ext cx="1222768" cy="834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Object 1"/>
          <p:cNvGraphicFramePr>
            <a:graphicFrameLocks noChangeAspect="1"/>
          </p:cNvGraphicFramePr>
          <p:nvPr>
            <p:extLst>
              <p:ext uri="{D42A27DB-BD31-4B8C-83A1-F6EECF244321}">
                <p14:modId xmlns:p14="http://schemas.microsoft.com/office/powerpoint/2010/main" val="461460537"/>
              </p:ext>
            </p:extLst>
          </p:nvPr>
        </p:nvGraphicFramePr>
        <p:xfrm>
          <a:off x="822325" y="1657350"/>
          <a:ext cx="5032375" cy="777875"/>
        </p:xfrm>
        <a:graphic>
          <a:graphicData uri="http://schemas.openxmlformats.org/presentationml/2006/ole">
            <mc:AlternateContent xmlns:mc="http://schemas.openxmlformats.org/markup-compatibility/2006">
              <mc:Choice xmlns:v="urn:schemas-microsoft-com:vml" Requires="v">
                <p:oleObj name="Equation" r:id="rId6" imgW="2793960" imgH="431640" progId="Equation.DSMT4">
                  <p:embed/>
                </p:oleObj>
              </mc:Choice>
              <mc:Fallback>
                <p:oleObj name="Equation" r:id="rId6" imgW="2793960" imgH="431640" progId="Equation.DSMT4">
                  <p:embed/>
                  <p:pic>
                    <p:nvPicPr>
                      <p:cNvPr id="0" name=""/>
                      <p:cNvPicPr/>
                      <p:nvPr/>
                    </p:nvPicPr>
                    <p:blipFill>
                      <a:blip r:embed="rId7"/>
                      <a:stretch>
                        <a:fillRect/>
                      </a:stretch>
                    </p:blipFill>
                    <p:spPr>
                      <a:xfrm>
                        <a:off x="822325" y="1657350"/>
                        <a:ext cx="5032375" cy="777875"/>
                      </a:xfrm>
                      <a:prstGeom prst="rect">
                        <a:avLst/>
                      </a:prstGeom>
                    </p:spPr>
                  </p:pic>
                </p:oleObj>
              </mc:Fallback>
            </mc:AlternateContent>
          </a:graphicData>
        </a:graphic>
      </p:graphicFrame>
      <p:pic>
        <p:nvPicPr>
          <p:cNvPr id="28676" name="Picture 4" descr="undefined"/>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66773" y="-1"/>
            <a:ext cx="2877228" cy="2294793"/>
          </a:xfrm>
          <a:prstGeom prst="rect">
            <a:avLst/>
          </a:prstGeom>
          <a:noFill/>
          <a:extLst>
            <a:ext uri="{909E8E84-426E-40DD-AFC4-6F175D3DCCD1}">
              <a14:hiddenFill xmlns:a14="http://schemas.microsoft.com/office/drawing/2010/main">
                <a:solidFill>
                  <a:srgbClr val="FFFFFF"/>
                </a:solidFill>
              </a14:hiddenFill>
            </a:ext>
          </a:extLst>
        </p:spPr>
      </p:pic>
      <p:pic>
        <p:nvPicPr>
          <p:cNvPr id="28678" name="Picture 6" descr="https://upload.wikimedia.org/wikipedia/en/f/f3/Sudbury_Neutrino_Observatory.detector_outside.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104185" y="4006454"/>
            <a:ext cx="2039815" cy="285154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50A44B-DE29-EBED-AC25-F4A00A0766CB}"/>
              </a:ext>
            </a:extLst>
          </p:cNvPr>
          <p:cNvSpPr txBox="1"/>
          <p:nvPr/>
        </p:nvSpPr>
        <p:spPr>
          <a:xfrm>
            <a:off x="6266772" y="0"/>
            <a:ext cx="2877228" cy="523220"/>
          </a:xfrm>
          <a:prstGeom prst="rect">
            <a:avLst/>
          </a:prstGeom>
          <a:noFill/>
        </p:spPr>
        <p:txBody>
          <a:bodyPr wrap="square" rtlCol="0">
            <a:spAutoFit/>
          </a:bodyPr>
          <a:lstStyle/>
          <a:p>
            <a:pPr algn="ctr"/>
            <a:r>
              <a:rPr lang="en-US" sz="1400" dirty="0">
                <a:latin typeface="+mn-lt"/>
              </a:rPr>
              <a:t>Tank of dry cleaning fluid Homestake experiment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8678"/>
                                        </p:tgtEl>
                                        <p:attrNameLst>
                                          <p:attrName>style.visibility</p:attrName>
                                        </p:attrNameLst>
                                      </p:cBhvr>
                                      <p:to>
                                        <p:strVal val="visible"/>
                                      </p:to>
                                    </p:set>
                                    <p:animEffect transition="in" filter="wipe(left)">
                                      <p:cBhvr>
                                        <p:cTn id="12" dur="500"/>
                                        <p:tgtEl>
                                          <p:spTgt spid="28678"/>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22534"/>
                                        </p:tgtEl>
                                        <p:attrNameLst>
                                          <p:attrName>style.visibility</p:attrName>
                                        </p:attrNameLst>
                                      </p:cBhvr>
                                      <p:to>
                                        <p:strVal val="visible"/>
                                      </p:to>
                                    </p:set>
                                    <p:animEffect transition="in" filter="fade">
                                      <p:cBhvr>
                                        <p:cTn id="16" dur="1000"/>
                                        <p:tgtEl>
                                          <p:spTgt spid="22534"/>
                                        </p:tgtEl>
                                      </p:cBhvr>
                                    </p:animEffect>
                                    <p:anim calcmode="lin" valueType="num">
                                      <p:cBhvr>
                                        <p:cTn id="17" dur="1000" fill="hold"/>
                                        <p:tgtEl>
                                          <p:spTgt spid="22534"/>
                                        </p:tgtEl>
                                        <p:attrNameLst>
                                          <p:attrName>ppt_x</p:attrName>
                                        </p:attrNameLst>
                                      </p:cBhvr>
                                      <p:tavLst>
                                        <p:tav tm="0">
                                          <p:val>
                                            <p:strVal val="#ppt_x"/>
                                          </p:val>
                                        </p:tav>
                                        <p:tav tm="100000">
                                          <p:val>
                                            <p:strVal val="#ppt_x"/>
                                          </p:val>
                                        </p:tav>
                                      </p:tavLst>
                                    </p:anim>
                                    <p:anim calcmode="lin" valueType="num">
                                      <p:cBhvr>
                                        <p:cTn id="18" dur="1000" fill="hold"/>
                                        <p:tgtEl>
                                          <p:spTgt spid="2253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22533"/>
                                        </p:tgtEl>
                                        <p:attrNameLst>
                                          <p:attrName>style.visibility</p:attrName>
                                        </p:attrNameLst>
                                      </p:cBhvr>
                                      <p:to>
                                        <p:strVal val="visible"/>
                                      </p:to>
                                    </p:set>
                                    <p:animEffect transition="in" filter="fade">
                                      <p:cBhvr>
                                        <p:cTn id="21" dur="1000"/>
                                        <p:tgtEl>
                                          <p:spTgt spid="22533"/>
                                        </p:tgtEl>
                                      </p:cBhvr>
                                    </p:animEffect>
                                    <p:anim calcmode="lin" valueType="num">
                                      <p:cBhvr>
                                        <p:cTn id="22" dur="1000" fill="hold"/>
                                        <p:tgtEl>
                                          <p:spTgt spid="22533"/>
                                        </p:tgtEl>
                                        <p:attrNameLst>
                                          <p:attrName>ppt_x</p:attrName>
                                        </p:attrNameLst>
                                      </p:cBhvr>
                                      <p:tavLst>
                                        <p:tav tm="0">
                                          <p:val>
                                            <p:strVal val="#ppt_x"/>
                                          </p:val>
                                        </p:tav>
                                        <p:tav tm="100000">
                                          <p:val>
                                            <p:strVal val="#ppt_x"/>
                                          </p:val>
                                        </p:tav>
                                      </p:tavLst>
                                    </p:anim>
                                    <p:anim calcmode="lin" valueType="num">
                                      <p:cBhvr>
                                        <p:cTn id="23" dur="1000" fill="hold"/>
                                        <p:tgtEl>
                                          <p:spTgt spid="225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Carbon Fusion &amp; Neutrinos</a:t>
            </a:r>
          </a:p>
        </p:txBody>
      </p:sp>
      <p:pic>
        <p:nvPicPr>
          <p:cNvPr id="25603" name="Picture 2"/>
          <p:cNvPicPr>
            <a:picLocks noChangeAspect="1" noChangeArrowheads="1"/>
          </p:cNvPicPr>
          <p:nvPr/>
        </p:nvPicPr>
        <p:blipFill>
          <a:blip r:embed="rId2">
            <a:extLst>
              <a:ext uri="{28A0092B-C50C-407E-A947-70E740481C1C}">
                <a14:useLocalDpi xmlns:a14="http://schemas.microsoft.com/office/drawing/2010/main" val="0"/>
              </a:ext>
            </a:extLst>
          </a:blip>
          <a:srcRect l="1949" t="2315" r="1772" b="2553"/>
          <a:stretch>
            <a:fillRect/>
          </a:stretch>
        </p:blipFill>
        <p:spPr bwMode="auto">
          <a:xfrm>
            <a:off x="3290888" y="879475"/>
            <a:ext cx="5659437" cy="582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19"/>
          <p:cNvSpPr txBox="1">
            <a:spLocks noChangeArrowheads="1"/>
          </p:cNvSpPr>
          <p:nvPr/>
        </p:nvSpPr>
        <p:spPr bwMode="auto">
          <a:xfrm>
            <a:off x="0" y="1358900"/>
            <a:ext cx="3284538" cy="452437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sz="3200" dirty="0">
                <a:solidFill>
                  <a:srgbClr val="FFFF00"/>
                </a:solidFill>
                <a:latin typeface="Comic Sans MS" pitchFamily="66" charset="0"/>
                <a:cs typeface="+mn-cs"/>
              </a:rPr>
              <a:t>Star layers being held up by heat once Carbon starts fusing is like pumping up a leaky ball due to production of neutrinos!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0"/>
            <a:ext cx="5856288" cy="685800"/>
          </a:xfrm>
        </p:spPr>
        <p:txBody>
          <a:bodyPr/>
          <a:lstStyle/>
          <a:p>
            <a:r>
              <a:rPr lang="en-US" altLang="en-US"/>
              <a:t>Fusion Cores</a:t>
            </a:r>
          </a:p>
        </p:txBody>
      </p:sp>
      <p:sp>
        <p:nvSpPr>
          <p:cNvPr id="24579" name="Content Placeholder 2"/>
          <p:cNvSpPr>
            <a:spLocks noGrp="1"/>
          </p:cNvSpPr>
          <p:nvPr>
            <p:ph idx="1"/>
          </p:nvPr>
        </p:nvSpPr>
        <p:spPr>
          <a:xfrm>
            <a:off x="0" y="841375"/>
            <a:ext cx="8683625" cy="5695950"/>
          </a:xfrm>
        </p:spPr>
        <p:txBody>
          <a:bodyPr/>
          <a:lstStyle/>
          <a:p>
            <a:r>
              <a:rPr lang="en-US" altLang="en-US" sz="2800"/>
              <a:t> C fusion to N, Na, Mg </a:t>
            </a:r>
          </a:p>
          <a:p>
            <a:pPr marL="511175" lvl="1"/>
            <a:r>
              <a:rPr lang="en-US" altLang="en-US" sz="2400"/>
              <a:t> Shrinks star!</a:t>
            </a:r>
          </a:p>
          <a:p>
            <a:pPr marL="511175" lvl="1"/>
            <a:r>
              <a:rPr lang="en-US" altLang="en-US" sz="2400"/>
              <a:t> Energy escapes mostly in neutrinos</a:t>
            </a:r>
          </a:p>
          <a:p>
            <a:pPr marL="511175" lvl="1"/>
            <a:r>
              <a:rPr lang="en-US" altLang="en-US" sz="2400"/>
              <a:t> Star shrinks</a:t>
            </a:r>
          </a:p>
          <a:p>
            <a:pPr marL="511175" lvl="1"/>
            <a:r>
              <a:rPr lang="en-US" altLang="en-US" sz="2400"/>
              <a:t> Fusion increases (higher density!)</a:t>
            </a:r>
          </a:p>
          <a:p>
            <a:pPr marL="511175" lvl="1"/>
            <a:r>
              <a:rPr lang="en-US" altLang="en-US" sz="2400"/>
              <a:t> Luminosity is maintained</a:t>
            </a:r>
          </a:p>
          <a:p>
            <a:pPr marL="511175" lvl="1"/>
            <a:r>
              <a:rPr lang="en-US" altLang="en-US" sz="2400"/>
              <a:t> Supports star ~1000 years</a:t>
            </a:r>
          </a:p>
          <a:p>
            <a:r>
              <a:rPr lang="en-US" altLang="en-US" sz="2800"/>
              <a:t> Ne fusion to O</a:t>
            </a:r>
          </a:p>
          <a:p>
            <a:r>
              <a:rPr lang="en-US" altLang="en-US" sz="2800"/>
              <a:t> O fusion to S, Si</a:t>
            </a:r>
          </a:p>
          <a:p>
            <a:pPr marL="511175" lvl="1"/>
            <a:r>
              <a:rPr lang="en-US" altLang="en-US" sz="2400"/>
              <a:t> Supports star ~ 1 year</a:t>
            </a:r>
          </a:p>
          <a:p>
            <a:r>
              <a:rPr lang="en-US" altLang="en-US" sz="2800"/>
              <a:t> Silicon fusion to iron</a:t>
            </a:r>
          </a:p>
        </p:txBody>
      </p:sp>
      <p:pic>
        <p:nvPicPr>
          <p:cNvPr id="24580" name="Picture 2"/>
          <p:cNvPicPr>
            <a:picLocks noChangeAspect="1" noChangeArrowheads="1"/>
          </p:cNvPicPr>
          <p:nvPr/>
        </p:nvPicPr>
        <p:blipFill>
          <a:blip r:embed="rId2">
            <a:extLst>
              <a:ext uri="{28A0092B-C50C-407E-A947-70E740481C1C}">
                <a14:useLocalDpi xmlns:a14="http://schemas.microsoft.com/office/drawing/2010/main" val="0"/>
              </a:ext>
            </a:extLst>
          </a:blip>
          <a:srcRect l="3355" t="659" r="3688" b="12186"/>
          <a:stretch>
            <a:fillRect/>
          </a:stretch>
        </p:blipFill>
        <p:spPr bwMode="auto">
          <a:xfrm>
            <a:off x="5843588" y="0"/>
            <a:ext cx="33004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EA1F7395-238E-ECCA-98E1-BDBA941FEEFB}"/>
              </a:ext>
            </a:extLst>
          </p:cNvPr>
          <p:cNvSpPr txBox="1"/>
          <p:nvPr/>
        </p:nvSpPr>
        <p:spPr>
          <a:xfrm>
            <a:off x="7356170" y="688311"/>
            <a:ext cx="936475" cy="338554"/>
          </a:xfrm>
          <a:prstGeom prst="rect">
            <a:avLst/>
          </a:prstGeom>
          <a:noFill/>
        </p:spPr>
        <p:txBody>
          <a:bodyPr wrap="none" rtlCol="0">
            <a:spAutoFit/>
          </a:bodyPr>
          <a:lstStyle/>
          <a:p>
            <a:r>
              <a:rPr lang="en-US" sz="1600" dirty="0">
                <a:solidFill>
                  <a:srgbClr val="0000FF"/>
                </a:solidFill>
                <a:latin typeface="+mn-lt"/>
              </a:rPr>
              <a:t>H to He</a:t>
            </a:r>
          </a:p>
        </p:txBody>
      </p:sp>
      <p:sp>
        <p:nvSpPr>
          <p:cNvPr id="3" name="TextBox 2">
            <a:extLst>
              <a:ext uri="{FF2B5EF4-FFF2-40B4-BE49-F238E27FC236}">
                <a16:creationId xmlns:a16="http://schemas.microsoft.com/office/drawing/2014/main" id="{6730F83E-B55E-2831-2980-1F5E1D3891F6}"/>
              </a:ext>
            </a:extLst>
          </p:cNvPr>
          <p:cNvSpPr txBox="1"/>
          <p:nvPr/>
        </p:nvSpPr>
        <p:spPr>
          <a:xfrm>
            <a:off x="7559596" y="1698963"/>
            <a:ext cx="902811" cy="338554"/>
          </a:xfrm>
          <a:prstGeom prst="rect">
            <a:avLst/>
          </a:prstGeom>
          <a:noFill/>
        </p:spPr>
        <p:txBody>
          <a:bodyPr wrap="none" rtlCol="0">
            <a:spAutoFit/>
          </a:bodyPr>
          <a:lstStyle/>
          <a:p>
            <a:r>
              <a:rPr lang="en-US" sz="1600" dirty="0">
                <a:solidFill>
                  <a:srgbClr val="0000FF"/>
                </a:solidFill>
                <a:latin typeface="+mn-lt"/>
              </a:rPr>
              <a:t>He to C</a:t>
            </a:r>
          </a:p>
        </p:txBody>
      </p:sp>
      <p:sp>
        <p:nvSpPr>
          <p:cNvPr id="4" name="TextBox 3">
            <a:extLst>
              <a:ext uri="{FF2B5EF4-FFF2-40B4-BE49-F238E27FC236}">
                <a16:creationId xmlns:a16="http://schemas.microsoft.com/office/drawing/2014/main" id="{2620620D-A50F-513E-D607-D54A820815E2}"/>
              </a:ext>
            </a:extLst>
          </p:cNvPr>
          <p:cNvSpPr txBox="1"/>
          <p:nvPr/>
        </p:nvSpPr>
        <p:spPr>
          <a:xfrm>
            <a:off x="7441290" y="3259723"/>
            <a:ext cx="1702710" cy="338554"/>
          </a:xfrm>
          <a:prstGeom prst="rect">
            <a:avLst/>
          </a:prstGeom>
          <a:noFill/>
        </p:spPr>
        <p:txBody>
          <a:bodyPr wrap="none" rtlCol="0">
            <a:spAutoFit/>
          </a:bodyPr>
          <a:lstStyle/>
          <a:p>
            <a:r>
              <a:rPr lang="en-US" sz="1600" dirty="0">
                <a:solidFill>
                  <a:srgbClr val="0000FF"/>
                </a:solidFill>
                <a:latin typeface="+mn-lt"/>
              </a:rPr>
              <a:t>C to Na, Ne, Mg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0"/>
            <a:ext cx="5856288" cy="685800"/>
          </a:xfrm>
        </p:spPr>
        <p:txBody>
          <a:bodyPr/>
          <a:lstStyle/>
          <a:p>
            <a:r>
              <a:rPr lang="en-US" altLang="en-US"/>
              <a:t>Fusion Cores</a:t>
            </a:r>
          </a:p>
        </p:txBody>
      </p:sp>
      <p:sp>
        <p:nvSpPr>
          <p:cNvPr id="26627" name="Content Placeholder 2"/>
          <p:cNvSpPr>
            <a:spLocks noGrp="1"/>
          </p:cNvSpPr>
          <p:nvPr>
            <p:ph idx="1"/>
          </p:nvPr>
        </p:nvSpPr>
        <p:spPr>
          <a:xfrm>
            <a:off x="0" y="841375"/>
            <a:ext cx="8683625" cy="5695950"/>
          </a:xfrm>
        </p:spPr>
        <p:txBody>
          <a:bodyPr/>
          <a:lstStyle/>
          <a:p>
            <a:r>
              <a:rPr lang="en-US" altLang="en-US" sz="2800"/>
              <a:t> C fusion to N, Na, Mg </a:t>
            </a:r>
          </a:p>
          <a:p>
            <a:pPr marL="511175" lvl="1"/>
            <a:r>
              <a:rPr lang="en-US" altLang="en-US" sz="2400"/>
              <a:t> Shrinks star!</a:t>
            </a:r>
          </a:p>
          <a:p>
            <a:pPr marL="511175" lvl="1"/>
            <a:r>
              <a:rPr lang="en-US" altLang="en-US" sz="2400"/>
              <a:t> Energy escapes mostly in neutrinos</a:t>
            </a:r>
          </a:p>
          <a:p>
            <a:pPr marL="511175" lvl="1"/>
            <a:r>
              <a:rPr lang="en-US" altLang="en-US" sz="2400"/>
              <a:t> Star shrinks</a:t>
            </a:r>
          </a:p>
          <a:p>
            <a:pPr marL="511175" lvl="1"/>
            <a:r>
              <a:rPr lang="en-US" altLang="en-US" sz="2400"/>
              <a:t> Fusion increases (higher density!)</a:t>
            </a:r>
          </a:p>
          <a:p>
            <a:pPr marL="511175" lvl="1"/>
            <a:r>
              <a:rPr lang="en-US" altLang="en-US" sz="2400"/>
              <a:t> Luminosity is maintained</a:t>
            </a:r>
          </a:p>
          <a:p>
            <a:pPr marL="511175" lvl="1"/>
            <a:r>
              <a:rPr lang="en-US" altLang="en-US" sz="2400"/>
              <a:t> Supports star ~1000 years</a:t>
            </a:r>
          </a:p>
          <a:p>
            <a:r>
              <a:rPr lang="en-US" altLang="en-US" sz="2800"/>
              <a:t> Ne fusion to O</a:t>
            </a:r>
          </a:p>
          <a:p>
            <a:r>
              <a:rPr lang="en-US" altLang="en-US" sz="2800"/>
              <a:t> O fusion to S, Si</a:t>
            </a:r>
          </a:p>
          <a:p>
            <a:pPr marL="511175" lvl="1"/>
            <a:r>
              <a:rPr lang="en-US" altLang="en-US" sz="2400"/>
              <a:t> Supports star ~ 1 year</a:t>
            </a:r>
          </a:p>
          <a:p>
            <a:r>
              <a:rPr lang="en-US" altLang="en-US" sz="2800"/>
              <a:t> Silicon fusion to iron</a:t>
            </a:r>
          </a:p>
        </p:txBody>
      </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l="3355" t="659" r="3688" b="12186"/>
          <a:stretch>
            <a:fillRect/>
          </a:stretch>
        </p:blipFill>
        <p:spPr bwMode="auto">
          <a:xfrm>
            <a:off x="5843588" y="0"/>
            <a:ext cx="3300412"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 name="Group 7"/>
          <p:cNvGrpSpPr>
            <a:grpSpLocks/>
          </p:cNvGrpSpPr>
          <p:nvPr/>
        </p:nvGrpSpPr>
        <p:grpSpPr bwMode="auto">
          <a:xfrm>
            <a:off x="0" y="990600"/>
            <a:ext cx="5751513" cy="4876800"/>
            <a:chOff x="1956812" y="972273"/>
            <a:chExt cx="5885421" cy="4988689"/>
          </a:xfrm>
        </p:grpSpPr>
        <p:pic>
          <p:nvPicPr>
            <p:cNvPr id="26635" name="Picture 2"/>
            <p:cNvPicPr>
              <a:picLocks noChangeAspect="1" noChangeArrowheads="1"/>
            </p:cNvPicPr>
            <p:nvPr/>
          </p:nvPicPr>
          <p:blipFill>
            <a:blip r:embed="rId2">
              <a:extLst>
                <a:ext uri="{28A0092B-C50C-407E-A947-70E740481C1C}">
                  <a14:useLocalDpi xmlns:a14="http://schemas.microsoft.com/office/drawing/2010/main" val="0"/>
                </a:ext>
              </a:extLst>
            </a:blip>
            <a:srcRect l="3355" t="52266" r="3688" b="12186"/>
            <a:stretch>
              <a:fillRect/>
            </a:stretch>
          </p:blipFill>
          <p:spPr bwMode="auto">
            <a:xfrm>
              <a:off x="1956812" y="972273"/>
              <a:ext cx="5885421" cy="4988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968184" y="983641"/>
              <a:ext cx="3403244" cy="23222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a:solidFill>
                  <a:srgbClr val="FFFF00"/>
                </a:solidFill>
                <a:latin typeface="Comic Sans MS" pitchFamily="66" charset="0"/>
              </a:endParaRPr>
            </a:p>
          </p:txBody>
        </p:sp>
        <p:sp>
          <p:nvSpPr>
            <p:cNvPr id="7" name="Rectangle 6"/>
            <p:cNvSpPr/>
            <p:nvPr/>
          </p:nvSpPr>
          <p:spPr>
            <a:xfrm>
              <a:off x="4248926" y="1155777"/>
              <a:ext cx="337888" cy="440082"/>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a:solidFill>
                  <a:srgbClr val="FFFF00"/>
                </a:solidFill>
                <a:latin typeface="Comic Sans MS" pitchFamily="66" charset="0"/>
              </a:endParaRPr>
            </a:p>
          </p:txBody>
        </p:sp>
      </p:grpSp>
      <p:sp>
        <p:nvSpPr>
          <p:cNvPr id="9" name="Rounded Rectangle 8"/>
          <p:cNvSpPr/>
          <p:nvPr/>
        </p:nvSpPr>
        <p:spPr>
          <a:xfrm>
            <a:off x="2212975" y="3003550"/>
            <a:ext cx="1727200" cy="2787650"/>
          </a:xfrm>
          <a:prstGeom prst="roundRect">
            <a:avLst/>
          </a:prstGeom>
          <a:noFill/>
          <a:ln>
            <a:solidFill>
              <a:srgbClr val="FF0000"/>
            </a:solidFill>
          </a:ln>
          <a:effectLst>
            <a:outerShdw dist="19050" dir="2700000" algn="ctr" rotWithShape="0">
              <a:srgbClr val="FFFF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a:solidFill>
                <a:srgbClr val="FFFF00"/>
              </a:solidFill>
              <a:latin typeface="Comic Sans MS" pitchFamily="66" charset="0"/>
            </a:endParaRPr>
          </a:p>
        </p:txBody>
      </p:sp>
      <p:sp>
        <p:nvSpPr>
          <p:cNvPr id="10" name="Text Box 19"/>
          <p:cNvSpPr txBox="1">
            <a:spLocks noChangeArrowheads="1"/>
          </p:cNvSpPr>
          <p:nvPr/>
        </p:nvSpPr>
        <p:spPr bwMode="auto">
          <a:xfrm>
            <a:off x="1479550" y="5834063"/>
            <a:ext cx="3284538" cy="830262"/>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sz="2400" dirty="0">
                <a:solidFill>
                  <a:srgbClr val="FFFF00"/>
                </a:solidFill>
                <a:latin typeface="Comic Sans MS" pitchFamily="66" charset="0"/>
                <a:cs typeface="+mn-cs"/>
              </a:rPr>
              <a:t>Note Difference in scales!!</a:t>
            </a:r>
          </a:p>
        </p:txBody>
      </p:sp>
      <p:sp>
        <p:nvSpPr>
          <p:cNvPr id="11" name="Rectangle 10"/>
          <p:cNvSpPr/>
          <p:nvPr/>
        </p:nvSpPr>
        <p:spPr>
          <a:xfrm>
            <a:off x="5848350" y="4071938"/>
            <a:ext cx="3295650" cy="2786062"/>
          </a:xfrm>
          <a:prstGeom prst="rect">
            <a:avLst/>
          </a:prstGeom>
          <a:noFill/>
          <a:ln>
            <a:solidFill>
              <a:srgbClr val="FF3300"/>
            </a:solidFill>
          </a:ln>
          <a:effectLst>
            <a:outerShdw dist="254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US" altLang="en-US">
              <a:solidFill>
                <a:srgbClr val="FFFF00"/>
              </a:solidFill>
              <a:latin typeface="Comic Sans MS" pitchFamily="66" charset="0"/>
            </a:endParaRPr>
          </a:p>
        </p:txBody>
      </p:sp>
      <p:cxnSp>
        <p:nvCxnSpPr>
          <p:cNvPr id="14" name="Straight Connector 13"/>
          <p:cNvCxnSpPr/>
          <p:nvPr/>
        </p:nvCxnSpPr>
        <p:spPr>
          <a:xfrm flipH="1" flipV="1">
            <a:off x="0" y="5881688"/>
            <a:ext cx="5853113" cy="976312"/>
          </a:xfrm>
          <a:prstGeom prst="line">
            <a:avLst/>
          </a:prstGeom>
          <a:ln w="19050">
            <a:solidFill>
              <a:srgbClr val="FF3300"/>
            </a:solidFill>
            <a:headEnd type="none" w="med" len="med"/>
            <a:tailEnd type="arrow" w="med" len="med"/>
          </a:ln>
          <a:effectLst>
            <a:outerShdw dist="25400" dir="5400000" algn="ctr" rotWithShape="0">
              <a:schemeClr val="tx1"/>
            </a:outerShdw>
          </a:effectLst>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348825F-2C8B-6C52-24A6-A755DC5838BB}"/>
              </a:ext>
            </a:extLst>
          </p:cNvPr>
          <p:cNvSpPr txBox="1"/>
          <p:nvPr/>
        </p:nvSpPr>
        <p:spPr>
          <a:xfrm>
            <a:off x="7356170" y="688311"/>
            <a:ext cx="936475" cy="338554"/>
          </a:xfrm>
          <a:prstGeom prst="rect">
            <a:avLst/>
          </a:prstGeom>
          <a:noFill/>
        </p:spPr>
        <p:txBody>
          <a:bodyPr wrap="none" rtlCol="0">
            <a:spAutoFit/>
          </a:bodyPr>
          <a:lstStyle/>
          <a:p>
            <a:r>
              <a:rPr lang="en-US" sz="1600" dirty="0">
                <a:solidFill>
                  <a:srgbClr val="0000FF"/>
                </a:solidFill>
                <a:latin typeface="+mn-lt"/>
              </a:rPr>
              <a:t>H to He</a:t>
            </a:r>
          </a:p>
        </p:txBody>
      </p:sp>
      <p:sp>
        <p:nvSpPr>
          <p:cNvPr id="6" name="TextBox 5">
            <a:extLst>
              <a:ext uri="{FF2B5EF4-FFF2-40B4-BE49-F238E27FC236}">
                <a16:creationId xmlns:a16="http://schemas.microsoft.com/office/drawing/2014/main" id="{BB434A9F-322E-EEFA-7D17-44B03120C364}"/>
              </a:ext>
            </a:extLst>
          </p:cNvPr>
          <p:cNvSpPr txBox="1"/>
          <p:nvPr/>
        </p:nvSpPr>
        <p:spPr>
          <a:xfrm>
            <a:off x="7559596" y="1698963"/>
            <a:ext cx="902811" cy="338554"/>
          </a:xfrm>
          <a:prstGeom prst="rect">
            <a:avLst/>
          </a:prstGeom>
          <a:noFill/>
        </p:spPr>
        <p:txBody>
          <a:bodyPr wrap="none" rtlCol="0">
            <a:spAutoFit/>
          </a:bodyPr>
          <a:lstStyle/>
          <a:p>
            <a:r>
              <a:rPr lang="en-US" sz="1600" dirty="0">
                <a:solidFill>
                  <a:srgbClr val="0000FF"/>
                </a:solidFill>
                <a:latin typeface="+mn-lt"/>
              </a:rPr>
              <a:t>He to C</a:t>
            </a:r>
          </a:p>
        </p:txBody>
      </p:sp>
      <p:sp>
        <p:nvSpPr>
          <p:cNvPr id="12" name="TextBox 11">
            <a:extLst>
              <a:ext uri="{FF2B5EF4-FFF2-40B4-BE49-F238E27FC236}">
                <a16:creationId xmlns:a16="http://schemas.microsoft.com/office/drawing/2014/main" id="{EB26C9E9-0C03-512E-3974-5CB239B98B38}"/>
              </a:ext>
            </a:extLst>
          </p:cNvPr>
          <p:cNvSpPr txBox="1"/>
          <p:nvPr/>
        </p:nvSpPr>
        <p:spPr>
          <a:xfrm>
            <a:off x="7441290" y="3259723"/>
            <a:ext cx="1702710" cy="338554"/>
          </a:xfrm>
          <a:prstGeom prst="rect">
            <a:avLst/>
          </a:prstGeom>
          <a:noFill/>
        </p:spPr>
        <p:txBody>
          <a:bodyPr wrap="none" rtlCol="0">
            <a:spAutoFit/>
          </a:bodyPr>
          <a:lstStyle/>
          <a:p>
            <a:r>
              <a:rPr lang="en-US" sz="1600" dirty="0">
                <a:solidFill>
                  <a:srgbClr val="0000FF"/>
                </a:solidFill>
                <a:latin typeface="+mn-lt"/>
              </a:rPr>
              <a:t>C to Na, Ne, Mg</a:t>
            </a:r>
          </a:p>
        </p:txBody>
      </p:sp>
      <p:cxnSp>
        <p:nvCxnSpPr>
          <p:cNvPr id="13" name="Straight Connector 12"/>
          <p:cNvCxnSpPr/>
          <p:nvPr/>
        </p:nvCxnSpPr>
        <p:spPr>
          <a:xfrm flipH="1" flipV="1">
            <a:off x="5757863" y="993775"/>
            <a:ext cx="3386137" cy="3059113"/>
          </a:xfrm>
          <a:prstGeom prst="line">
            <a:avLst/>
          </a:prstGeom>
          <a:ln w="19050">
            <a:solidFill>
              <a:srgbClr val="FF3300"/>
            </a:solidFill>
            <a:headEnd type="none" w="med" len="med"/>
            <a:tailEnd type="arrow" w="med" len="med"/>
          </a:ln>
          <a:effectLst>
            <a:outerShdw dist="25400" dir="5400000" algn="ctr" rotWithShape="0">
              <a:schemeClr val="tx1"/>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500"/>
                                        <p:tgtEl>
                                          <p:spTgt spid="11"/>
                                        </p:tgtEl>
                                      </p:cBhvr>
                                    </p:animEffect>
                                  </p:childTnLst>
                                </p:cTn>
                              </p:par>
                            </p:childTnLst>
                          </p:cTn>
                        </p:par>
                        <p:par>
                          <p:cTn id="8" fill="hold" nodeType="afterGroup">
                            <p:stCondLst>
                              <p:cond delay="500"/>
                            </p:stCondLst>
                            <p:childTnLst>
                              <p:par>
                                <p:cTn id="9" presetID="22" presetClass="entr" presetSubtype="4"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22" presetClass="entr" presetSubtype="4"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childTnLst>
                          </p:cTn>
                        </p:par>
                        <p:par>
                          <p:cTn id="15" fill="hold" nodeType="afterGroup">
                            <p:stCondLst>
                              <p:cond delay="1000"/>
                            </p:stCondLst>
                            <p:childTnLst>
                              <p:par>
                                <p:cTn id="16" presetID="8" presetClass="entr" presetSubtype="16"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diamond(in)">
                                      <p:cBhvr>
                                        <p:cTn id="18" dur="500"/>
                                        <p:tgtEl>
                                          <p:spTgt spid="8"/>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xit" presetSubtype="0" fill="hold" nodeType="clickEffect">
                                  <p:stCondLst>
                                    <p:cond delay="0"/>
                                  </p:stCondLst>
                                  <p:childTnLst>
                                    <p:animEffect transition="out" filter="fade">
                                      <p:cBhvr>
                                        <p:cTn id="22" dur="500"/>
                                        <p:tgtEl>
                                          <p:spTgt spid="13"/>
                                        </p:tgtEl>
                                      </p:cBhvr>
                                    </p:animEffect>
                                    <p:set>
                                      <p:cBhvr>
                                        <p:cTn id="23" dur="1" fill="hold">
                                          <p:stCondLst>
                                            <p:cond delay="499"/>
                                          </p:stCondLst>
                                        </p:cTn>
                                        <p:tgtEl>
                                          <p:spTgt spid="13"/>
                                        </p:tgtEl>
                                        <p:attrNameLst>
                                          <p:attrName>style.visibility</p:attrName>
                                        </p:attrNameLst>
                                      </p:cBhvr>
                                      <p:to>
                                        <p:strVal val="hidden"/>
                                      </p:to>
                                    </p:set>
                                  </p:childTnLst>
                                </p:cTn>
                              </p:par>
                              <p:par>
                                <p:cTn id="24" presetID="10" presetClass="exit" presetSubtype="0" fill="hold" nodeType="withEffect">
                                  <p:stCondLst>
                                    <p:cond delay="0"/>
                                  </p:stCondLst>
                                  <p:childTnLst>
                                    <p:animEffect transition="out" filter="fade">
                                      <p:cBhvr>
                                        <p:cTn id="25" dur="500"/>
                                        <p:tgtEl>
                                          <p:spTgt spid="14"/>
                                        </p:tgtEl>
                                      </p:cBhvr>
                                    </p:animEffect>
                                    <p:set>
                                      <p:cBhvr>
                                        <p:cTn id="26" dur="1" fill="hold">
                                          <p:stCondLst>
                                            <p:cond delay="499"/>
                                          </p:stCondLst>
                                        </p:cTn>
                                        <p:tgtEl>
                                          <p:spTgt spid="14"/>
                                        </p:tgtEl>
                                        <p:attrNameLst>
                                          <p:attrName>style.visibility</p:attrName>
                                        </p:attrNameLst>
                                      </p:cBhvr>
                                      <p:to>
                                        <p:strVal val="hidden"/>
                                      </p:to>
                                    </p:set>
                                  </p:childTnLst>
                                </p:cTn>
                              </p:par>
                            </p:childTnLst>
                          </p:cTn>
                        </p:par>
                        <p:par>
                          <p:cTn id="27" fill="hold" nodeType="afterGroup">
                            <p:stCondLst>
                              <p:cond delay="500"/>
                            </p:stCondLst>
                            <p:childTnLst>
                              <p:par>
                                <p:cTn id="28" presetID="47"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1500"/>
                            </p:stCondLst>
                            <p:childTnLst>
                              <p:par>
                                <p:cTn id="34" presetID="1"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altLang="en-US"/>
              <a:t>Red Supergiants</a:t>
            </a:r>
          </a:p>
        </p:txBody>
      </p:sp>
      <p:sp>
        <p:nvSpPr>
          <p:cNvPr id="27651" name="Rectangle 3"/>
          <p:cNvSpPr>
            <a:spLocks noGrp="1" noChangeArrowheads="1"/>
          </p:cNvSpPr>
          <p:nvPr>
            <p:ph type="body" idx="1"/>
          </p:nvPr>
        </p:nvSpPr>
        <p:spPr>
          <a:xfrm>
            <a:off x="215900" y="652463"/>
            <a:ext cx="8683625" cy="5695950"/>
          </a:xfrm>
        </p:spPr>
        <p:txBody>
          <a:bodyPr/>
          <a:lstStyle/>
          <a:p>
            <a:pPr eaLnBrk="1" hangingPunct="1"/>
            <a:r>
              <a:rPr lang="en-US" altLang="en-US"/>
              <a:t> Formation of Iron Core is fatal …</a:t>
            </a:r>
          </a:p>
        </p:txBody>
      </p:sp>
      <p:pic>
        <p:nvPicPr>
          <p:cNvPr id="27652" name="Picture 4" descr="f12-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325" y="1200150"/>
            <a:ext cx="876935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5"/>
          <p:cNvSpPr txBox="1">
            <a:spLocks noChangeArrowheads="1"/>
          </p:cNvSpPr>
          <p:nvPr/>
        </p:nvSpPr>
        <p:spPr bwMode="auto">
          <a:xfrm>
            <a:off x="2684463" y="6096000"/>
            <a:ext cx="4468812" cy="5191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50000"/>
              </a:spcBef>
              <a:buFontTx/>
              <a:buNone/>
            </a:pPr>
            <a:r>
              <a:rPr lang="en-US" altLang="en-US" sz="2800">
                <a:solidFill>
                  <a:schemeClr val="tx1"/>
                </a:solidFill>
              </a:rPr>
              <a:t>Betelgeuse, Antares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8D5F1-C416-4A8F-076D-C77474C7FB6B}"/>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8370FA37-EA76-E17C-94B8-8D58E8CE4829}"/>
              </a:ext>
            </a:extLst>
          </p:cNvPr>
          <p:cNvSpPr>
            <a:spLocks noGrp="1"/>
          </p:cNvSpPr>
          <p:nvPr>
            <p:ph type="title"/>
          </p:nvPr>
        </p:nvSpPr>
        <p:spPr/>
        <p:txBody>
          <a:bodyPr/>
          <a:lstStyle/>
          <a:p>
            <a:r>
              <a:rPr lang="en-US" altLang="en-US"/>
              <a:t>Outline</a:t>
            </a:r>
          </a:p>
        </p:txBody>
      </p:sp>
      <p:sp>
        <p:nvSpPr>
          <p:cNvPr id="5123" name="Content Placeholder 2">
            <a:extLst>
              <a:ext uri="{FF2B5EF4-FFF2-40B4-BE49-F238E27FC236}">
                <a16:creationId xmlns:a16="http://schemas.microsoft.com/office/drawing/2014/main" id="{74E51D78-864C-9436-D3E6-76E640175CDB}"/>
              </a:ext>
            </a:extLst>
          </p:cNvPr>
          <p:cNvSpPr>
            <a:spLocks noGrp="1"/>
          </p:cNvSpPr>
          <p:nvPr>
            <p:ph idx="1"/>
          </p:nvPr>
        </p:nvSpPr>
        <p:spPr>
          <a:xfrm>
            <a:off x="195263" y="817563"/>
            <a:ext cx="8713787" cy="5729287"/>
          </a:xfrm>
        </p:spPr>
        <p:txBody>
          <a:bodyPr/>
          <a:lstStyle/>
          <a:p>
            <a:r>
              <a:rPr lang="en-US" altLang="en-US" dirty="0">
                <a:solidFill>
                  <a:srgbClr val="808080"/>
                </a:solidFill>
              </a:rPr>
              <a:t> Review Small Star Deaths</a:t>
            </a:r>
          </a:p>
          <a:p>
            <a:pPr lvl="1"/>
            <a:r>
              <a:rPr lang="en-US" altLang="en-US" dirty="0">
                <a:solidFill>
                  <a:srgbClr val="808080"/>
                </a:solidFill>
              </a:rPr>
              <a:t> Star life on the Main Sequence</a:t>
            </a:r>
          </a:p>
          <a:p>
            <a:pPr lvl="1"/>
            <a:r>
              <a:rPr lang="en-US" altLang="en-US" dirty="0">
                <a:solidFill>
                  <a:srgbClr val="808080"/>
                </a:solidFill>
              </a:rPr>
              <a:t> Star Deaths</a:t>
            </a:r>
          </a:p>
          <a:p>
            <a:pPr lvl="2"/>
            <a:r>
              <a:rPr lang="en-US" altLang="en-US" dirty="0">
                <a:solidFill>
                  <a:srgbClr val="808080"/>
                </a:solidFill>
              </a:rPr>
              <a:t> Sol: Red Giant, Planetary Nebula, White Dwarf</a:t>
            </a:r>
          </a:p>
          <a:p>
            <a:r>
              <a:rPr lang="en-US" altLang="en-US" dirty="0"/>
              <a:t> Evolution of Large Stars</a:t>
            </a:r>
          </a:p>
          <a:p>
            <a:pPr lvl="1"/>
            <a:r>
              <a:rPr lang="en-US" altLang="en-US" dirty="0">
                <a:solidFill>
                  <a:srgbClr val="808080"/>
                </a:solidFill>
              </a:rPr>
              <a:t> Fusion Layers &amp; Neutrinos</a:t>
            </a:r>
          </a:p>
          <a:p>
            <a:pPr lvl="1"/>
            <a:r>
              <a:rPr lang="en-US" altLang="en-US" dirty="0"/>
              <a:t> Type II Supernovae</a:t>
            </a:r>
          </a:p>
          <a:p>
            <a:pPr lvl="2"/>
            <a:r>
              <a:rPr lang="en-US" altLang="en-US" dirty="0"/>
              <a:t> Neutron Stars &amp; Pulsars</a:t>
            </a:r>
          </a:p>
          <a:p>
            <a:r>
              <a:rPr lang="en-US" altLang="en-US" dirty="0">
                <a:solidFill>
                  <a:srgbClr val="808080"/>
                </a:solidFill>
              </a:rPr>
              <a:t> Types of Supernovae</a:t>
            </a:r>
          </a:p>
          <a:p>
            <a:pPr lvl="1"/>
            <a:r>
              <a:rPr lang="en-US" altLang="en-US" dirty="0">
                <a:solidFill>
                  <a:srgbClr val="808080"/>
                </a:solidFill>
              </a:rPr>
              <a:t> Origins of the Elements </a:t>
            </a:r>
          </a:p>
          <a:p>
            <a:r>
              <a:rPr lang="en-US" altLang="en-US" dirty="0">
                <a:solidFill>
                  <a:srgbClr val="808080"/>
                </a:solidFill>
              </a:rPr>
              <a:t> States of Matter</a:t>
            </a:r>
          </a:p>
        </p:txBody>
      </p:sp>
    </p:spTree>
    <p:extLst>
      <p:ext uri="{BB962C8B-B14F-4D97-AF65-F5344CB8AC3E}">
        <p14:creationId xmlns:p14="http://schemas.microsoft.com/office/powerpoint/2010/main" val="154914591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altLang="en-US"/>
              <a:t>Type II Supernovae</a:t>
            </a:r>
          </a:p>
        </p:txBody>
      </p:sp>
      <p:sp>
        <p:nvSpPr>
          <p:cNvPr id="40963" name="Rectangle 3"/>
          <p:cNvSpPr>
            <a:spLocks noGrp="1" noChangeArrowheads="1"/>
          </p:cNvSpPr>
          <p:nvPr>
            <p:ph type="body" idx="1"/>
          </p:nvPr>
        </p:nvSpPr>
        <p:spPr>
          <a:xfrm>
            <a:off x="0" y="687388"/>
            <a:ext cx="9144000" cy="5695950"/>
          </a:xfrm>
        </p:spPr>
        <p:txBody>
          <a:bodyPr/>
          <a:lstStyle/>
          <a:p>
            <a:pPr marL="165100" indent="-165100" eaLnBrk="1" hangingPunct="1"/>
            <a:r>
              <a:rPr lang="en-US" altLang="en-US"/>
              <a:t> Star is “onion” of fusion shells</a:t>
            </a:r>
          </a:p>
          <a:p>
            <a:pPr marL="165100" indent="-165100" eaLnBrk="1" hangingPunct="1"/>
            <a:r>
              <a:rPr lang="en-US" altLang="en-US"/>
              <a:t> Iron core does not fuse</a:t>
            </a:r>
          </a:p>
          <a:p>
            <a:pPr marL="509588" lvl="1" indent="-165100" eaLnBrk="1" hangingPunct="1"/>
            <a:r>
              <a:rPr lang="en-US" altLang="en-US"/>
              <a:t> Iron fusion ABSORBS energy</a:t>
            </a:r>
          </a:p>
          <a:p>
            <a:pPr marL="854075" lvl="2" indent="-165100" eaLnBrk="1" hangingPunct="1"/>
            <a:r>
              <a:rPr lang="en-US" altLang="en-US"/>
              <a:t> Iron most stable element</a:t>
            </a:r>
          </a:p>
          <a:p>
            <a:pPr marL="1198563" lvl="3" indent="-163513" eaLnBrk="1" hangingPunct="1"/>
            <a:r>
              <a:rPr lang="en-US" altLang="en-US"/>
              <a:t> absorbs energy in fusion AND fission</a:t>
            </a:r>
          </a:p>
          <a:p>
            <a:pPr marL="509588" lvl="1" indent="-165100" eaLnBrk="1" hangingPunct="1"/>
            <a:r>
              <a:rPr lang="en-US" altLang="en-US"/>
              <a:t> Iron core builds to Chandrasekhar Limit (1.4M</a:t>
            </a:r>
            <a:r>
              <a:rPr lang="en-US" altLang="en-US" baseline="-25000">
                <a:sym typeface="Wingdings" pitchFamily="2" charset="2"/>
              </a:rPr>
              <a:t></a:t>
            </a:r>
            <a:r>
              <a:rPr lang="en-US" altLang="en-US"/>
              <a:t>)</a:t>
            </a:r>
          </a:p>
          <a:p>
            <a:pPr marL="165100" indent="-165100" eaLnBrk="1" hangingPunct="1"/>
            <a:r>
              <a:rPr lang="en-US" altLang="en-US"/>
              <a:t> Core implodes</a:t>
            </a:r>
          </a:p>
          <a:p>
            <a:pPr marL="165100" indent="-165100" eaLnBrk="1" hangingPunct="1"/>
            <a:r>
              <a:rPr lang="en-US" altLang="en-US"/>
              <a:t> Star collapses in on itself</a:t>
            </a:r>
          </a:p>
          <a:p>
            <a:pPr marL="509588" lvl="1" indent="-165100" eaLnBrk="1" hangingPunct="1"/>
            <a:r>
              <a:rPr lang="en-US" altLang="en-US"/>
              <a:t> center gets very dense </a:t>
            </a:r>
            <a:endParaRPr lang="en-US" altLang="en-US">
              <a:sym typeface="Symbol" pitchFamily="18" charset="2"/>
            </a:endParaRPr>
          </a:p>
          <a:p>
            <a:pPr marL="509588" lvl="1" indent="-165100" eaLnBrk="1" hangingPunct="1"/>
            <a:r>
              <a:rPr lang="en-US" altLang="en-US">
                <a:sym typeface="Symbol" pitchFamily="18" charset="2"/>
              </a:rPr>
              <a:t> outer layers bounce off dense center</a:t>
            </a:r>
          </a:p>
        </p:txBody>
      </p:sp>
      <p:sp>
        <p:nvSpPr>
          <p:cNvPr id="449540" name="WordArt 4"/>
          <p:cNvSpPr>
            <a:spLocks noChangeArrowheads="1" noChangeShapeType="1" noTextEdit="1"/>
          </p:cNvSpPr>
          <p:nvPr/>
        </p:nvSpPr>
        <p:spPr bwMode="auto">
          <a:xfrm>
            <a:off x="1817688" y="5940425"/>
            <a:ext cx="5686425" cy="681038"/>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US" sz="3600" kern="10">
                <a:gradFill rotWithShape="1">
                  <a:gsLst>
                    <a:gs pos="0">
                      <a:srgbClr val="FF0000"/>
                    </a:gs>
                    <a:gs pos="100000">
                      <a:srgbClr val="FFFF00"/>
                    </a:gs>
                  </a:gsLst>
                  <a:path path="rect">
                    <a:fillToRect l="50000" t="50000" r="50000" b="50000"/>
                  </a:path>
                </a:gradFill>
                <a:effectLst>
                  <a:outerShdw dist="35921" dir="2700000" algn="ctr" rotWithShape="0">
                    <a:srgbClr val="FF0000">
                      <a:alpha val="79999"/>
                    </a:srgbClr>
                  </a:outerShdw>
                </a:effectLst>
                <a:latin typeface="Jokerman"/>
              </a:rPr>
              <a:t>Supernova</a:t>
            </a:r>
          </a:p>
        </p:txBody>
      </p:sp>
      <p:grpSp>
        <p:nvGrpSpPr>
          <p:cNvPr id="40965" name="Group 8"/>
          <p:cNvGrpSpPr>
            <a:grpSpLocks/>
          </p:cNvGrpSpPr>
          <p:nvPr/>
        </p:nvGrpSpPr>
        <p:grpSpPr bwMode="auto">
          <a:xfrm>
            <a:off x="6038850" y="1219200"/>
            <a:ext cx="3005138" cy="1663700"/>
            <a:chOff x="1243" y="1522"/>
            <a:chExt cx="2442" cy="1352"/>
          </a:xfrm>
        </p:grpSpPr>
        <p:pic>
          <p:nvPicPr>
            <p:cNvPr id="40967" name="Picture 5"/>
            <p:cNvPicPr>
              <a:picLocks noChangeAspect="1" noChangeArrowheads="1"/>
            </p:cNvPicPr>
            <p:nvPr/>
          </p:nvPicPr>
          <p:blipFill>
            <a:blip r:embed="rId4">
              <a:extLst>
                <a:ext uri="{28A0092B-C50C-407E-A947-70E740481C1C}">
                  <a14:useLocalDpi xmlns:a14="http://schemas.microsoft.com/office/drawing/2010/main" val="0"/>
                </a:ext>
              </a:extLst>
            </a:blip>
            <a:srcRect l="19215" t="28612" r="34323" b="33833"/>
            <a:stretch>
              <a:fillRect/>
            </a:stretch>
          </p:blipFill>
          <p:spPr bwMode="auto">
            <a:xfrm>
              <a:off x="1243" y="1522"/>
              <a:ext cx="2442" cy="1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8" name="Oval 6"/>
            <p:cNvSpPr>
              <a:spLocks noChangeArrowheads="1"/>
            </p:cNvSpPr>
            <p:nvPr/>
          </p:nvSpPr>
          <p:spPr bwMode="auto">
            <a:xfrm>
              <a:off x="2260" y="1641"/>
              <a:ext cx="467" cy="453"/>
            </a:xfrm>
            <a:prstGeom prst="ellipse">
              <a:avLst/>
            </a:prstGeom>
            <a:noFill/>
            <a:ln w="31750">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49543" name="Text Box 7"/>
          <p:cNvSpPr txBox="1">
            <a:spLocks noChangeArrowheads="1"/>
          </p:cNvSpPr>
          <p:nvPr/>
        </p:nvSpPr>
        <p:spPr bwMode="auto">
          <a:xfrm>
            <a:off x="6354763" y="2066925"/>
            <a:ext cx="2454275" cy="822325"/>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sz="2400">
                <a:solidFill>
                  <a:srgbClr val="FFFF00"/>
                </a:solidFill>
                <a:latin typeface="Comic Sans MS" pitchFamily="66" charset="0"/>
                <a:cs typeface="+mn-cs"/>
              </a:rPr>
              <a:t>Iron – Fe                26 protons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49540"/>
                                        </p:tgtEl>
                                        <p:attrNameLst>
                                          <p:attrName>style.visibility</p:attrName>
                                        </p:attrNameLst>
                                      </p:cBhvr>
                                      <p:to>
                                        <p:strVal val="visible"/>
                                      </p:to>
                                    </p:set>
                                    <p:anim calcmode="lin" valueType="num">
                                      <p:cBhvr>
                                        <p:cTn id="7" dur="500" fill="hold"/>
                                        <p:tgtEl>
                                          <p:spTgt spid="449540"/>
                                        </p:tgtEl>
                                        <p:attrNameLst>
                                          <p:attrName>ppt_w</p:attrName>
                                        </p:attrNameLst>
                                      </p:cBhvr>
                                      <p:tavLst>
                                        <p:tav tm="0">
                                          <p:val>
                                            <p:fltVal val="0"/>
                                          </p:val>
                                        </p:tav>
                                        <p:tav tm="100000">
                                          <p:val>
                                            <p:strVal val="#ppt_w"/>
                                          </p:val>
                                        </p:tav>
                                      </p:tavLst>
                                    </p:anim>
                                    <p:anim calcmode="lin" valueType="num">
                                      <p:cBhvr>
                                        <p:cTn id="8" dur="500" fill="hold"/>
                                        <p:tgtEl>
                                          <p:spTgt spid="449540"/>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2" name="bomb.wav"/>
                                        </p:tgtEl>
                                      </p:cMediaNode>
                                    </p:audio>
                                  </p:subTnLst>
                                </p:cTn>
                              </p:par>
                            </p:childTnLst>
                          </p:cTn>
                        </p:par>
                        <p:par>
                          <p:cTn id="9" fill="hold" nodeType="afterGroup">
                            <p:stCondLst>
                              <p:cond delay="500"/>
                            </p:stCondLst>
                            <p:childTnLst>
                              <p:par>
                                <p:cTn id="10" presetID="26" presetClass="emph" presetSubtype="0" fill="hold" grpId="1" nodeType="afterEffect">
                                  <p:stCondLst>
                                    <p:cond delay="0"/>
                                  </p:stCondLst>
                                  <p:childTnLst>
                                    <p:animEffect transition="out" filter="fade">
                                      <p:cBhvr>
                                        <p:cTn id="11" dur="500" tmFilter="0, 0; .2, .5; .8, .5; 1, 0"/>
                                        <p:tgtEl>
                                          <p:spTgt spid="449540"/>
                                        </p:tgtEl>
                                      </p:cBhvr>
                                    </p:animEffect>
                                    <p:animScale>
                                      <p:cBhvr>
                                        <p:cTn id="12" dur="250" autoRev="1" fill="hold"/>
                                        <p:tgtEl>
                                          <p:spTgt spid="449540"/>
                                        </p:tgtEl>
                                      </p:cBhvr>
                                      <p:by x="105000" y="105000"/>
                                    </p:animScale>
                                  </p:childTnLst>
                                  <p:subTnLst>
                                    <p:audio>
                                      <p:cMediaNode>
                                        <p:cTn display="0" masterRel="sameClick">
                                          <p:stCondLst>
                                            <p:cond evt="begin" delay="0">
                                              <p:tn val="10"/>
                                            </p:cond>
                                          </p:stCondLst>
                                          <p:endCondLst>
                                            <p:cond evt="onStopAudio" delay="0">
                                              <p:tgtEl>
                                                <p:sldTgt/>
                                              </p:tgtEl>
                                            </p:cond>
                                          </p:endCondLst>
                                        </p:cTn>
                                        <p:tgtEl>
                                          <p:sndTgt r:embed="rId3"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40" grpId="0" animBg="1"/>
      <p:bldP spid="449540"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ltLang="en-US"/>
              <a:t>Type II Supernovae</a:t>
            </a:r>
          </a:p>
        </p:txBody>
      </p:sp>
      <p:pic>
        <p:nvPicPr>
          <p:cNvPr id="4198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425" y="0"/>
            <a:ext cx="71691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 Box 32"/>
          <p:cNvSpPr txBox="1">
            <a:spLocks noChangeArrowheads="1"/>
          </p:cNvSpPr>
          <p:nvPr/>
        </p:nvSpPr>
        <p:spPr bwMode="auto">
          <a:xfrm>
            <a:off x="5788025" y="625475"/>
            <a:ext cx="2306638" cy="12255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This process takes about 1 second</a:t>
            </a:r>
            <a:endParaRPr lang="en-US" alt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anim calcmode="lin" valueType="num">
                                      <p:cBhvr>
                                        <p:cTn id="8" dur="2000" fill="hold"/>
                                        <p:tgtEl>
                                          <p:spTgt spid="11"/>
                                        </p:tgtEl>
                                        <p:attrNameLst>
                                          <p:attrName>style.rotation</p:attrName>
                                        </p:attrNameLst>
                                      </p:cBhvr>
                                      <p:tavLst>
                                        <p:tav tm="0">
                                          <p:val>
                                            <p:fltVal val="720"/>
                                          </p:val>
                                        </p:tav>
                                        <p:tav tm="100000">
                                          <p:val>
                                            <p:fltVal val="0"/>
                                          </p:val>
                                        </p:tav>
                                      </p:tavLst>
                                    </p:anim>
                                    <p:anim calcmode="lin" valueType="num">
                                      <p:cBhvr>
                                        <p:cTn id="9" dur="2000" fill="hold"/>
                                        <p:tgtEl>
                                          <p:spTgt spid="11"/>
                                        </p:tgtEl>
                                        <p:attrNameLst>
                                          <p:attrName>ppt_h</p:attrName>
                                        </p:attrNameLst>
                                      </p:cBhvr>
                                      <p:tavLst>
                                        <p:tav tm="0">
                                          <p:val>
                                            <p:fltVal val="0"/>
                                          </p:val>
                                        </p:tav>
                                        <p:tav tm="100000">
                                          <p:val>
                                            <p:strVal val="#ppt_h"/>
                                          </p:val>
                                        </p:tav>
                                      </p:tavLst>
                                    </p:anim>
                                    <p:anim calcmode="lin" valueType="num">
                                      <p:cBhvr>
                                        <p:cTn id="10" dur="2000" fill="hold"/>
                                        <p:tgtEl>
                                          <p:spTgt spid="11"/>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altLang="en-US"/>
              <a:t>Type II Supernovae</a:t>
            </a:r>
          </a:p>
        </p:txBody>
      </p:sp>
      <p:pic>
        <p:nvPicPr>
          <p:cNvPr id="4301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425" y="0"/>
            <a:ext cx="71691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012" name="Text Box 32"/>
          <p:cNvSpPr txBox="1">
            <a:spLocks noChangeArrowheads="1"/>
          </p:cNvSpPr>
          <p:nvPr/>
        </p:nvSpPr>
        <p:spPr bwMode="auto">
          <a:xfrm>
            <a:off x="5788025" y="625475"/>
            <a:ext cx="2306638" cy="12255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a:solidFill>
                  <a:schemeClr val="bg1"/>
                </a:solidFill>
                <a:sym typeface="Symbol" pitchFamily="18" charset="2"/>
              </a:rPr>
              <a:t>This process takes about 1 second</a:t>
            </a:r>
            <a:endParaRPr lang="en-US" altLang="en-US" sz="2400">
              <a:solidFill>
                <a:schemeClr val="bg1"/>
              </a:solidFill>
            </a:endParaRPr>
          </a:p>
        </p:txBody>
      </p:sp>
      <p:pic>
        <p:nvPicPr>
          <p:cNvPr id="4301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874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 Box 32"/>
          <p:cNvSpPr txBox="1">
            <a:spLocks noChangeArrowheads="1"/>
          </p:cNvSpPr>
          <p:nvPr/>
        </p:nvSpPr>
        <p:spPr bwMode="auto">
          <a:xfrm>
            <a:off x="6402292" y="810703"/>
            <a:ext cx="2741707" cy="1919433"/>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Photons dissociate iron into H &amp; He            </a:t>
            </a:r>
            <a:r>
              <a:rPr lang="en-US" altLang="en-US" sz="2000" dirty="0">
                <a:solidFill>
                  <a:schemeClr val="bg1"/>
                </a:solidFill>
                <a:sym typeface="Symbol" pitchFamily="18" charset="2"/>
              </a:rPr>
              <a:t>(Fe in us not from this process)</a:t>
            </a:r>
            <a:endParaRPr lang="en-US" altLang="en-US" sz="2000" dirty="0">
              <a:solidFill>
                <a:schemeClr val="bg1"/>
              </a:solidFill>
            </a:endParaRPr>
          </a:p>
        </p:txBody>
      </p:sp>
      <p:sp>
        <p:nvSpPr>
          <p:cNvPr id="3" name="Rectangle 2"/>
          <p:cNvSpPr/>
          <p:nvPr/>
        </p:nvSpPr>
        <p:spPr>
          <a:xfrm>
            <a:off x="5676900" y="0"/>
            <a:ext cx="3467100" cy="6477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Box 32"/>
          <p:cNvSpPr txBox="1">
            <a:spLocks noChangeArrowheads="1"/>
          </p:cNvSpPr>
          <p:nvPr/>
        </p:nvSpPr>
        <p:spPr bwMode="auto">
          <a:xfrm>
            <a:off x="5867400" y="0"/>
            <a:ext cx="3276600" cy="862149"/>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Core collapses under gravity and heats</a:t>
            </a:r>
            <a:endParaRPr lang="en-US" altLang="en-US" sz="2400" dirty="0">
              <a:solidFill>
                <a:schemeClr val="bg1"/>
              </a:solidFill>
            </a:endParaRPr>
          </a:p>
        </p:txBody>
      </p:sp>
      <p:sp>
        <p:nvSpPr>
          <p:cNvPr id="2" name="Freeform 1"/>
          <p:cNvSpPr/>
          <p:nvPr/>
        </p:nvSpPr>
        <p:spPr>
          <a:xfrm>
            <a:off x="3914776" y="619126"/>
            <a:ext cx="2057400" cy="289681"/>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Lst>
            <a:ahLst/>
            <a:cxnLst>
              <a:cxn ang="0">
                <a:pos x="connsiteX0" y="connsiteY0"/>
              </a:cxn>
              <a:cxn ang="0">
                <a:pos x="connsiteX1" y="connsiteY1"/>
              </a:cxn>
              <a:cxn ang="0">
                <a:pos x="connsiteX2" y="connsiteY2"/>
              </a:cxn>
              <a:cxn ang="0">
                <a:pos x="connsiteX3" y="connsiteY3"/>
              </a:cxn>
            </a:cxnLst>
            <a:rect l="l" t="t" r="r" b="b"/>
            <a:pathLst>
              <a:path w="2057400" h="289681">
                <a:moveTo>
                  <a:pt x="0" y="180975"/>
                </a:moveTo>
                <a:cubicBezTo>
                  <a:pt x="348456" y="127794"/>
                  <a:pt x="768350" y="36513"/>
                  <a:pt x="885825" y="47625"/>
                </a:cubicBezTo>
                <a:cubicBezTo>
                  <a:pt x="1003300" y="58737"/>
                  <a:pt x="214313" y="407984"/>
                  <a:pt x="704850" y="247647"/>
                </a:cubicBezTo>
                <a:cubicBezTo>
                  <a:pt x="1195387" y="87310"/>
                  <a:pt x="1775619" y="51593"/>
                  <a:pt x="2057400" y="0"/>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p:nvSpPr>
        <p:spPr>
          <a:xfrm>
            <a:off x="2019301" y="3759746"/>
            <a:ext cx="2705100" cy="425939"/>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Lst>
            <a:ahLst/>
            <a:cxnLst>
              <a:cxn ang="0">
                <a:pos x="connsiteX0" y="connsiteY0"/>
              </a:cxn>
              <a:cxn ang="0">
                <a:pos x="connsiteX1" y="connsiteY1"/>
              </a:cxn>
              <a:cxn ang="0">
                <a:pos x="connsiteX2" y="connsiteY2"/>
              </a:cxn>
              <a:cxn ang="0">
                <a:pos x="connsiteX3" y="connsiteY3"/>
              </a:cxn>
            </a:cxnLst>
            <a:rect l="l" t="t" r="r" b="b"/>
            <a:pathLst>
              <a:path w="2705100" h="425939">
                <a:moveTo>
                  <a:pt x="0" y="250279"/>
                </a:moveTo>
                <a:cubicBezTo>
                  <a:pt x="348456" y="197098"/>
                  <a:pt x="715963" y="224879"/>
                  <a:pt x="904875" y="231229"/>
                </a:cubicBezTo>
                <a:cubicBezTo>
                  <a:pt x="1093787" y="237579"/>
                  <a:pt x="261938" y="-29124"/>
                  <a:pt x="561975" y="2626"/>
                </a:cubicBezTo>
                <a:cubicBezTo>
                  <a:pt x="862012" y="34376"/>
                  <a:pt x="2423319" y="473322"/>
                  <a:pt x="2705100" y="421729"/>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Brace 3"/>
          <p:cNvSpPr/>
          <p:nvPr/>
        </p:nvSpPr>
        <p:spPr>
          <a:xfrm>
            <a:off x="6210300" y="866775"/>
            <a:ext cx="228600" cy="1485900"/>
          </a:xfrm>
          <a:prstGeom prst="rightBrace">
            <a:avLst>
              <a:gd name="adj1" fmla="val 49297"/>
              <a:gd name="adj2" fmla="val 50000"/>
            </a:avLst>
          </a:prstGeom>
          <a:ln w="25400">
            <a:solidFill>
              <a:schemeClr val="bg1"/>
            </a:solidFill>
          </a:ln>
          <a:effectLst>
            <a:outerShdw dist="12700" dir="108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 Box 32"/>
          <p:cNvSpPr txBox="1">
            <a:spLocks noChangeArrowheads="1"/>
          </p:cNvSpPr>
          <p:nvPr/>
        </p:nvSpPr>
        <p:spPr bwMode="auto">
          <a:xfrm>
            <a:off x="5519796" y="2655869"/>
            <a:ext cx="2389168" cy="12001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p</a:t>
            </a:r>
            <a:r>
              <a:rPr lang="en-US" altLang="en-US" sz="2400" baseline="30000" dirty="0">
                <a:solidFill>
                  <a:schemeClr val="bg1"/>
                </a:solidFill>
                <a:sym typeface="Symbol" pitchFamily="18" charset="2"/>
              </a:rPr>
              <a:t>+</a:t>
            </a:r>
            <a:r>
              <a:rPr lang="en-US" altLang="en-US" sz="2400" dirty="0">
                <a:solidFill>
                  <a:schemeClr val="bg1"/>
                </a:solidFill>
                <a:sym typeface="Symbol" pitchFamily="18" charset="2"/>
              </a:rPr>
              <a:t> absorb e</a:t>
            </a:r>
            <a:r>
              <a:rPr lang="en-US" altLang="en-US" sz="2400" baseline="30000" dirty="0">
                <a:solidFill>
                  <a:schemeClr val="bg1"/>
                </a:solidFill>
                <a:sym typeface="Symbol" pitchFamily="18" charset="2"/>
              </a:rPr>
              <a:t>-</a:t>
            </a:r>
            <a:r>
              <a:rPr lang="en-US" altLang="en-US" sz="2400" dirty="0">
                <a:solidFill>
                  <a:schemeClr val="bg1"/>
                </a:solidFill>
                <a:sym typeface="Symbol" pitchFamily="18" charset="2"/>
              </a:rPr>
              <a:t>              to create                 n</a:t>
            </a:r>
            <a:r>
              <a:rPr lang="en-US" altLang="en-US" sz="2400" baseline="30000" dirty="0">
                <a:solidFill>
                  <a:schemeClr val="bg1"/>
                </a:solidFill>
                <a:sym typeface="Symbol" pitchFamily="18" charset="2"/>
              </a:rPr>
              <a:t>0</a:t>
            </a:r>
            <a:r>
              <a:rPr lang="en-US" altLang="en-US" sz="2400" dirty="0">
                <a:solidFill>
                  <a:schemeClr val="bg1"/>
                </a:solidFill>
                <a:sym typeface="Symbol" pitchFamily="18" charset="2"/>
              </a:rPr>
              <a:t> and </a:t>
            </a:r>
            <a:r>
              <a:rPr lang="en-US" altLang="en-US" sz="2400" dirty="0">
                <a:solidFill>
                  <a:schemeClr val="bg1"/>
                </a:solidFill>
                <a:sym typeface="Symbol"/>
              </a:rPr>
              <a:t></a:t>
            </a:r>
            <a:endParaRPr lang="en-US" altLang="en-US" sz="2400" dirty="0">
              <a:solidFill>
                <a:schemeClr val="bg1"/>
              </a:solidFill>
            </a:endParaRPr>
          </a:p>
        </p:txBody>
      </p:sp>
      <p:sp>
        <p:nvSpPr>
          <p:cNvPr id="14" name="Right Brace 13"/>
          <p:cNvSpPr/>
          <p:nvPr/>
        </p:nvSpPr>
        <p:spPr>
          <a:xfrm>
            <a:off x="5613553" y="2809875"/>
            <a:ext cx="228600" cy="897731"/>
          </a:xfrm>
          <a:prstGeom prst="rightBrace">
            <a:avLst>
              <a:gd name="adj1" fmla="val 49297"/>
              <a:gd name="adj2" fmla="val 50000"/>
            </a:avLst>
          </a:prstGeom>
          <a:ln w="25400">
            <a:solidFill>
              <a:schemeClr val="bg1"/>
            </a:solidFill>
          </a:ln>
          <a:effectLst>
            <a:outerShdw dist="12700" dir="108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Text Box 32"/>
          <p:cNvSpPr txBox="1">
            <a:spLocks noChangeArrowheads="1"/>
          </p:cNvSpPr>
          <p:nvPr/>
        </p:nvSpPr>
        <p:spPr bwMode="auto">
          <a:xfrm>
            <a:off x="4686300" y="3968750"/>
            <a:ext cx="3276600" cy="479425"/>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Core shrinks faster!</a:t>
            </a:r>
            <a:endParaRPr lang="en-US" alt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6"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Horizontal)">
                                      <p:cBhvr>
                                        <p:cTn id="16" dur="500"/>
                                        <p:tgtEl>
                                          <p:spTgt spid="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6"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Horizontal)">
                                      <p:cBhvr>
                                        <p:cTn id="25" dur="500"/>
                                        <p:tgtEl>
                                          <p:spTgt spid="1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 grpId="0"/>
      <p:bldP spid="2" grpId="0" animBg="1"/>
      <p:bldP spid="11" grpId="0" animBg="1"/>
      <p:bldP spid="4" grpId="0" animBg="1"/>
      <p:bldP spid="13" grpId="0"/>
      <p:bldP spid="14"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a:t>Type II Supernovae</a:t>
            </a:r>
          </a:p>
        </p:txBody>
      </p:sp>
      <p:pic>
        <p:nvPicPr>
          <p:cNvPr id="4403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425" y="0"/>
            <a:ext cx="71691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6" name="Text Box 32"/>
          <p:cNvSpPr txBox="1">
            <a:spLocks noChangeArrowheads="1"/>
          </p:cNvSpPr>
          <p:nvPr/>
        </p:nvSpPr>
        <p:spPr bwMode="auto">
          <a:xfrm>
            <a:off x="5788025" y="625475"/>
            <a:ext cx="2306638" cy="12255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a:solidFill>
                  <a:schemeClr val="bg1"/>
                </a:solidFill>
                <a:sym typeface="Symbol" pitchFamily="18" charset="2"/>
              </a:rPr>
              <a:t>This process takes about 1 second</a:t>
            </a:r>
            <a:endParaRPr lang="en-US" altLang="en-US" sz="2400">
              <a:solidFill>
                <a:schemeClr val="bg1"/>
              </a:solidFill>
            </a:endParaRPr>
          </a:p>
        </p:txBody>
      </p:sp>
      <p:pic>
        <p:nvPicPr>
          <p:cNvPr id="4403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90713"/>
            <a:ext cx="9144000" cy="874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reeform 5"/>
          <p:cNvSpPr/>
          <p:nvPr/>
        </p:nvSpPr>
        <p:spPr>
          <a:xfrm>
            <a:off x="1419226" y="1847396"/>
            <a:ext cx="3352800" cy="305255"/>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 name="connsiteX0" fmla="*/ 0 w 3295650"/>
              <a:gd name="connsiteY0" fmla="*/ 298514 h 426549"/>
              <a:gd name="connsiteX1" fmla="*/ 1495425 w 3295650"/>
              <a:gd name="connsiteY1" fmla="*/ 231839 h 426549"/>
              <a:gd name="connsiteX2" fmla="*/ 1152525 w 3295650"/>
              <a:gd name="connsiteY2" fmla="*/ 3236 h 426549"/>
              <a:gd name="connsiteX3" fmla="*/ 3295650 w 3295650"/>
              <a:gd name="connsiteY3" fmla="*/ 422339 h 426549"/>
              <a:gd name="connsiteX0" fmla="*/ 0 w 3295650"/>
              <a:gd name="connsiteY0" fmla="*/ 298514 h 426549"/>
              <a:gd name="connsiteX1" fmla="*/ 1495425 w 3295650"/>
              <a:gd name="connsiteY1" fmla="*/ 231839 h 426549"/>
              <a:gd name="connsiteX2" fmla="*/ 1152525 w 3295650"/>
              <a:gd name="connsiteY2" fmla="*/ 3236 h 426549"/>
              <a:gd name="connsiteX3" fmla="*/ 3295650 w 3295650"/>
              <a:gd name="connsiteY3" fmla="*/ 422339 h 426549"/>
              <a:gd name="connsiteX0" fmla="*/ 0 w 3295650"/>
              <a:gd name="connsiteY0" fmla="*/ 297809 h 425844"/>
              <a:gd name="connsiteX1" fmla="*/ 1495425 w 3295650"/>
              <a:gd name="connsiteY1" fmla="*/ 231134 h 425844"/>
              <a:gd name="connsiteX2" fmla="*/ 1152525 w 3295650"/>
              <a:gd name="connsiteY2" fmla="*/ 2531 h 425844"/>
              <a:gd name="connsiteX3" fmla="*/ 3295650 w 3295650"/>
              <a:gd name="connsiteY3" fmla="*/ 421634 h 425844"/>
              <a:gd name="connsiteX0" fmla="*/ 0 w 3352800"/>
              <a:gd name="connsiteY0" fmla="*/ 295396 h 295396"/>
              <a:gd name="connsiteX1" fmla="*/ 1495425 w 3352800"/>
              <a:gd name="connsiteY1" fmla="*/ 228721 h 295396"/>
              <a:gd name="connsiteX2" fmla="*/ 1152525 w 3352800"/>
              <a:gd name="connsiteY2" fmla="*/ 118 h 295396"/>
              <a:gd name="connsiteX3" fmla="*/ 3352800 w 3352800"/>
              <a:gd name="connsiteY3" fmla="*/ 266821 h 295396"/>
              <a:gd name="connsiteX0" fmla="*/ 0 w 3352800"/>
              <a:gd name="connsiteY0" fmla="*/ 295396 h 295396"/>
              <a:gd name="connsiteX1" fmla="*/ 1495425 w 3352800"/>
              <a:gd name="connsiteY1" fmla="*/ 228721 h 295396"/>
              <a:gd name="connsiteX2" fmla="*/ 1152525 w 3352800"/>
              <a:gd name="connsiteY2" fmla="*/ 118 h 295396"/>
              <a:gd name="connsiteX3" fmla="*/ 3352800 w 3352800"/>
              <a:gd name="connsiteY3" fmla="*/ 266821 h 295396"/>
              <a:gd name="connsiteX0" fmla="*/ 0 w 3352800"/>
              <a:gd name="connsiteY0" fmla="*/ 295396 h 295396"/>
              <a:gd name="connsiteX1" fmla="*/ 1495425 w 3352800"/>
              <a:gd name="connsiteY1" fmla="*/ 228721 h 295396"/>
              <a:gd name="connsiteX2" fmla="*/ 1152525 w 3352800"/>
              <a:gd name="connsiteY2" fmla="*/ 118 h 295396"/>
              <a:gd name="connsiteX3" fmla="*/ 3352800 w 3352800"/>
              <a:gd name="connsiteY3" fmla="*/ 266821 h 295396"/>
              <a:gd name="connsiteX0" fmla="*/ 0 w 3352800"/>
              <a:gd name="connsiteY0" fmla="*/ 295730 h 305255"/>
              <a:gd name="connsiteX1" fmla="*/ 1495425 w 3352800"/>
              <a:gd name="connsiteY1" fmla="*/ 229055 h 305255"/>
              <a:gd name="connsiteX2" fmla="*/ 1152525 w 3352800"/>
              <a:gd name="connsiteY2" fmla="*/ 452 h 305255"/>
              <a:gd name="connsiteX3" fmla="*/ 3352800 w 3352800"/>
              <a:gd name="connsiteY3" fmla="*/ 305255 h 305255"/>
              <a:gd name="connsiteX0" fmla="*/ 0 w 3352800"/>
              <a:gd name="connsiteY0" fmla="*/ 295730 h 305255"/>
              <a:gd name="connsiteX1" fmla="*/ 1495425 w 3352800"/>
              <a:gd name="connsiteY1" fmla="*/ 229055 h 305255"/>
              <a:gd name="connsiteX2" fmla="*/ 1152525 w 3352800"/>
              <a:gd name="connsiteY2" fmla="*/ 452 h 305255"/>
              <a:gd name="connsiteX3" fmla="*/ 3352800 w 3352800"/>
              <a:gd name="connsiteY3" fmla="*/ 305255 h 305255"/>
            </a:gdLst>
            <a:ahLst/>
            <a:cxnLst>
              <a:cxn ang="0">
                <a:pos x="connsiteX0" y="connsiteY0"/>
              </a:cxn>
              <a:cxn ang="0">
                <a:pos x="connsiteX1" y="connsiteY1"/>
              </a:cxn>
              <a:cxn ang="0">
                <a:pos x="connsiteX2" y="connsiteY2"/>
              </a:cxn>
              <a:cxn ang="0">
                <a:pos x="connsiteX3" y="connsiteY3"/>
              </a:cxn>
            </a:cxnLst>
            <a:rect l="l" t="t" r="r" b="b"/>
            <a:pathLst>
              <a:path w="3352800" h="305255">
                <a:moveTo>
                  <a:pt x="0" y="295730"/>
                </a:moveTo>
                <a:cubicBezTo>
                  <a:pt x="558006" y="32999"/>
                  <a:pt x="1284288" y="211593"/>
                  <a:pt x="1495425" y="229055"/>
                </a:cubicBezTo>
                <a:cubicBezTo>
                  <a:pt x="1706562" y="246517"/>
                  <a:pt x="842963" y="-12248"/>
                  <a:pt x="1152525" y="452"/>
                </a:cubicBezTo>
                <a:cubicBezTo>
                  <a:pt x="1462088" y="13152"/>
                  <a:pt x="2537619" y="280648"/>
                  <a:pt x="3352800" y="305255"/>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32"/>
          <p:cNvSpPr txBox="1">
            <a:spLocks noChangeArrowheads="1"/>
          </p:cNvSpPr>
          <p:nvPr/>
        </p:nvSpPr>
        <p:spPr bwMode="auto">
          <a:xfrm>
            <a:off x="4676775" y="1920875"/>
            <a:ext cx="3276600" cy="479425"/>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Core shrinks faster!</a:t>
            </a:r>
            <a:endParaRPr lang="en-US" altLang="en-US" sz="2400" dirty="0">
              <a:solidFill>
                <a:schemeClr val="bg1"/>
              </a:solidFill>
            </a:endParaRPr>
          </a:p>
        </p:txBody>
      </p:sp>
      <p:sp>
        <p:nvSpPr>
          <p:cNvPr id="8" name="Text Box 32"/>
          <p:cNvSpPr txBox="1">
            <a:spLocks noChangeArrowheads="1"/>
          </p:cNvSpPr>
          <p:nvPr/>
        </p:nvSpPr>
        <p:spPr bwMode="auto">
          <a:xfrm>
            <a:off x="6459443" y="-939991"/>
            <a:ext cx="2389168" cy="12001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Photons dissociate iron into H &amp; He</a:t>
            </a:r>
            <a:endParaRPr lang="en-US" altLang="en-US" sz="2400" dirty="0">
              <a:solidFill>
                <a:schemeClr val="bg1"/>
              </a:solidFill>
            </a:endParaRPr>
          </a:p>
        </p:txBody>
      </p:sp>
      <p:sp>
        <p:nvSpPr>
          <p:cNvPr id="9" name="Right Brace 8"/>
          <p:cNvSpPr/>
          <p:nvPr/>
        </p:nvSpPr>
        <p:spPr>
          <a:xfrm>
            <a:off x="6267450" y="-1066800"/>
            <a:ext cx="228600" cy="1485900"/>
          </a:xfrm>
          <a:prstGeom prst="rightBrace">
            <a:avLst>
              <a:gd name="adj1" fmla="val 49297"/>
              <a:gd name="adj2" fmla="val 50000"/>
            </a:avLst>
          </a:prstGeom>
          <a:ln w="25400">
            <a:solidFill>
              <a:schemeClr val="bg1"/>
            </a:solidFill>
          </a:ln>
          <a:effectLst>
            <a:outerShdw dist="12700" dir="108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 Box 32"/>
          <p:cNvSpPr txBox="1">
            <a:spLocks noChangeArrowheads="1"/>
          </p:cNvSpPr>
          <p:nvPr/>
        </p:nvSpPr>
        <p:spPr bwMode="auto">
          <a:xfrm>
            <a:off x="5576946" y="722294"/>
            <a:ext cx="2389168" cy="12001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p</a:t>
            </a:r>
            <a:r>
              <a:rPr lang="en-US" altLang="en-US" sz="2400" baseline="30000" dirty="0">
                <a:solidFill>
                  <a:schemeClr val="bg1"/>
                </a:solidFill>
                <a:sym typeface="Symbol" pitchFamily="18" charset="2"/>
              </a:rPr>
              <a:t>+</a:t>
            </a:r>
            <a:r>
              <a:rPr lang="en-US" altLang="en-US" sz="2400" dirty="0">
                <a:solidFill>
                  <a:schemeClr val="bg1"/>
                </a:solidFill>
                <a:sym typeface="Symbol" pitchFamily="18" charset="2"/>
              </a:rPr>
              <a:t> absorb e</a:t>
            </a:r>
            <a:r>
              <a:rPr lang="en-US" altLang="en-US" sz="2400" baseline="30000" dirty="0">
                <a:solidFill>
                  <a:schemeClr val="bg1"/>
                </a:solidFill>
                <a:sym typeface="Symbol" pitchFamily="18" charset="2"/>
              </a:rPr>
              <a:t>-</a:t>
            </a:r>
            <a:r>
              <a:rPr lang="en-US" altLang="en-US" sz="2400" dirty="0">
                <a:solidFill>
                  <a:schemeClr val="bg1"/>
                </a:solidFill>
                <a:sym typeface="Symbol" pitchFamily="18" charset="2"/>
              </a:rPr>
              <a:t>              to create                 n</a:t>
            </a:r>
            <a:r>
              <a:rPr lang="en-US" altLang="en-US" sz="2400" baseline="30000" dirty="0">
                <a:solidFill>
                  <a:schemeClr val="bg1"/>
                </a:solidFill>
                <a:sym typeface="Symbol" pitchFamily="18" charset="2"/>
              </a:rPr>
              <a:t>0</a:t>
            </a:r>
            <a:r>
              <a:rPr lang="en-US" altLang="en-US" sz="2400" dirty="0">
                <a:solidFill>
                  <a:schemeClr val="bg1"/>
                </a:solidFill>
                <a:sym typeface="Symbol" pitchFamily="18" charset="2"/>
              </a:rPr>
              <a:t> and </a:t>
            </a:r>
            <a:r>
              <a:rPr lang="en-US" altLang="en-US" sz="2400" dirty="0">
                <a:solidFill>
                  <a:schemeClr val="bg1"/>
                </a:solidFill>
                <a:sym typeface="Symbol"/>
              </a:rPr>
              <a:t></a:t>
            </a:r>
            <a:endParaRPr lang="en-US" altLang="en-US" sz="2400" dirty="0">
              <a:solidFill>
                <a:schemeClr val="bg1"/>
              </a:solidFill>
            </a:endParaRPr>
          </a:p>
        </p:txBody>
      </p:sp>
      <p:sp>
        <p:nvSpPr>
          <p:cNvPr id="11" name="Right Brace 10"/>
          <p:cNvSpPr/>
          <p:nvPr/>
        </p:nvSpPr>
        <p:spPr>
          <a:xfrm>
            <a:off x="5670703" y="876300"/>
            <a:ext cx="228600" cy="897731"/>
          </a:xfrm>
          <a:prstGeom prst="rightBrace">
            <a:avLst>
              <a:gd name="adj1" fmla="val 49297"/>
              <a:gd name="adj2" fmla="val 50000"/>
            </a:avLst>
          </a:prstGeom>
          <a:ln w="25400">
            <a:solidFill>
              <a:schemeClr val="bg1"/>
            </a:solidFill>
          </a:ln>
          <a:effectLst>
            <a:outerShdw dist="12700" dir="108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1714501" y="2913195"/>
            <a:ext cx="3048000" cy="1058732"/>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974207 h 974207"/>
              <a:gd name="connsiteX1" fmla="*/ 1362075 w 3162300"/>
              <a:gd name="connsiteY1" fmla="*/ 393182 h 974207"/>
              <a:gd name="connsiteX2" fmla="*/ 1114425 w 3162300"/>
              <a:gd name="connsiteY2" fmla="*/ 2654 h 974207"/>
              <a:gd name="connsiteX3" fmla="*/ 3162300 w 3162300"/>
              <a:gd name="connsiteY3" fmla="*/ 583682 h 974207"/>
              <a:gd name="connsiteX0" fmla="*/ 0 w 3162300"/>
              <a:gd name="connsiteY0" fmla="*/ 973011 h 973011"/>
              <a:gd name="connsiteX1" fmla="*/ 1362075 w 3162300"/>
              <a:gd name="connsiteY1" fmla="*/ 391986 h 973011"/>
              <a:gd name="connsiteX2" fmla="*/ 1114425 w 3162300"/>
              <a:gd name="connsiteY2" fmla="*/ 1458 h 973011"/>
              <a:gd name="connsiteX3" fmla="*/ 3162300 w 3162300"/>
              <a:gd name="connsiteY3" fmla="*/ 582486 h 973011"/>
              <a:gd name="connsiteX0" fmla="*/ 0 w 3162300"/>
              <a:gd name="connsiteY0" fmla="*/ 978981 h 978981"/>
              <a:gd name="connsiteX1" fmla="*/ 1343025 w 3162300"/>
              <a:gd name="connsiteY1" fmla="*/ 216981 h 978981"/>
              <a:gd name="connsiteX2" fmla="*/ 1114425 w 3162300"/>
              <a:gd name="connsiteY2" fmla="*/ 7428 h 978981"/>
              <a:gd name="connsiteX3" fmla="*/ 3162300 w 3162300"/>
              <a:gd name="connsiteY3" fmla="*/ 588456 h 978981"/>
              <a:gd name="connsiteX0" fmla="*/ 0 w 3276600"/>
              <a:gd name="connsiteY0" fmla="*/ 971712 h 971712"/>
              <a:gd name="connsiteX1" fmla="*/ 1343025 w 3276600"/>
              <a:gd name="connsiteY1" fmla="*/ 209712 h 971712"/>
              <a:gd name="connsiteX2" fmla="*/ 1114425 w 3276600"/>
              <a:gd name="connsiteY2" fmla="*/ 159 h 971712"/>
              <a:gd name="connsiteX3" fmla="*/ 3276600 w 3276600"/>
              <a:gd name="connsiteY3" fmla="*/ 257337 h 971712"/>
              <a:gd name="connsiteX0" fmla="*/ 0 w 3276600"/>
              <a:gd name="connsiteY0" fmla="*/ 994576 h 994576"/>
              <a:gd name="connsiteX1" fmla="*/ 1343025 w 3276600"/>
              <a:gd name="connsiteY1" fmla="*/ 232576 h 994576"/>
              <a:gd name="connsiteX2" fmla="*/ 1114425 w 3276600"/>
              <a:gd name="connsiteY2" fmla="*/ 23023 h 994576"/>
              <a:gd name="connsiteX3" fmla="*/ 3276600 w 3276600"/>
              <a:gd name="connsiteY3" fmla="*/ 280201 h 994576"/>
              <a:gd name="connsiteX0" fmla="*/ 0 w 3276600"/>
              <a:gd name="connsiteY0" fmla="*/ 971648 h 971648"/>
              <a:gd name="connsiteX1" fmla="*/ 1438275 w 3276600"/>
              <a:gd name="connsiteY1" fmla="*/ 295373 h 971648"/>
              <a:gd name="connsiteX2" fmla="*/ 1114425 w 3276600"/>
              <a:gd name="connsiteY2" fmla="*/ 95 h 971648"/>
              <a:gd name="connsiteX3" fmla="*/ 3276600 w 3276600"/>
              <a:gd name="connsiteY3" fmla="*/ 257273 h 971648"/>
              <a:gd name="connsiteX0" fmla="*/ 0 w 3276600"/>
              <a:gd name="connsiteY0" fmla="*/ 997672 h 997672"/>
              <a:gd name="connsiteX1" fmla="*/ 1438275 w 3276600"/>
              <a:gd name="connsiteY1" fmla="*/ 321397 h 997672"/>
              <a:gd name="connsiteX2" fmla="*/ 1114425 w 3276600"/>
              <a:gd name="connsiteY2" fmla="*/ 26119 h 997672"/>
              <a:gd name="connsiteX3" fmla="*/ 3276600 w 3276600"/>
              <a:gd name="connsiteY3" fmla="*/ 283297 h 997672"/>
              <a:gd name="connsiteX0" fmla="*/ 0 w 3276600"/>
              <a:gd name="connsiteY0" fmla="*/ 1015313 h 1015313"/>
              <a:gd name="connsiteX1" fmla="*/ 1438275 w 3276600"/>
              <a:gd name="connsiteY1" fmla="*/ 339038 h 1015313"/>
              <a:gd name="connsiteX2" fmla="*/ 1114425 w 3276600"/>
              <a:gd name="connsiteY2" fmla="*/ 43760 h 1015313"/>
              <a:gd name="connsiteX3" fmla="*/ 3276600 w 3276600"/>
              <a:gd name="connsiteY3" fmla="*/ 300938 h 1015313"/>
              <a:gd name="connsiteX0" fmla="*/ 0 w 3371850"/>
              <a:gd name="connsiteY0" fmla="*/ 983938 h 983938"/>
              <a:gd name="connsiteX1" fmla="*/ 1438275 w 3371850"/>
              <a:gd name="connsiteY1" fmla="*/ 307663 h 983938"/>
              <a:gd name="connsiteX2" fmla="*/ 1114425 w 3371850"/>
              <a:gd name="connsiteY2" fmla="*/ 12385 h 983938"/>
              <a:gd name="connsiteX3" fmla="*/ 3371850 w 3371850"/>
              <a:gd name="connsiteY3" fmla="*/ 21913 h 983938"/>
              <a:gd name="connsiteX0" fmla="*/ 0 w 3371850"/>
              <a:gd name="connsiteY0" fmla="*/ 1064856 h 1064856"/>
              <a:gd name="connsiteX1" fmla="*/ 1438275 w 3371850"/>
              <a:gd name="connsiteY1" fmla="*/ 388581 h 1064856"/>
              <a:gd name="connsiteX2" fmla="*/ 1238250 w 3371850"/>
              <a:gd name="connsiteY2" fmla="*/ 7578 h 1064856"/>
              <a:gd name="connsiteX3" fmla="*/ 3371850 w 3371850"/>
              <a:gd name="connsiteY3" fmla="*/ 102831 h 1064856"/>
              <a:gd name="connsiteX0" fmla="*/ 0 w 3371850"/>
              <a:gd name="connsiteY0" fmla="*/ 1087673 h 1087673"/>
              <a:gd name="connsiteX1" fmla="*/ 1438275 w 3371850"/>
              <a:gd name="connsiteY1" fmla="*/ 411398 h 1087673"/>
              <a:gd name="connsiteX2" fmla="*/ 1238250 w 3371850"/>
              <a:gd name="connsiteY2" fmla="*/ 30395 h 1087673"/>
              <a:gd name="connsiteX3" fmla="*/ 3371850 w 3371850"/>
              <a:gd name="connsiteY3" fmla="*/ 125648 h 1087673"/>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67103 h 1067103"/>
              <a:gd name="connsiteX1" fmla="*/ 1762125 w 3371850"/>
              <a:gd name="connsiteY1" fmla="*/ 228903 h 1067103"/>
              <a:gd name="connsiteX2" fmla="*/ 1238250 w 3371850"/>
              <a:gd name="connsiteY2" fmla="*/ 9825 h 1067103"/>
              <a:gd name="connsiteX3" fmla="*/ 3371850 w 3371850"/>
              <a:gd name="connsiteY3" fmla="*/ 105078 h 1067103"/>
              <a:gd name="connsiteX0" fmla="*/ 0 w 3371850"/>
              <a:gd name="connsiteY0" fmla="*/ 1059384 h 1059384"/>
              <a:gd name="connsiteX1" fmla="*/ 1762125 w 3371850"/>
              <a:gd name="connsiteY1" fmla="*/ 221184 h 1059384"/>
              <a:gd name="connsiteX2" fmla="*/ 1238250 w 3371850"/>
              <a:gd name="connsiteY2" fmla="*/ 2106 h 1059384"/>
              <a:gd name="connsiteX3" fmla="*/ 3371850 w 3371850"/>
              <a:gd name="connsiteY3" fmla="*/ 97359 h 1059384"/>
              <a:gd name="connsiteX0" fmla="*/ 0 w 3048000"/>
              <a:gd name="connsiteY0" fmla="*/ 1058732 h 1058732"/>
              <a:gd name="connsiteX1" fmla="*/ 1762125 w 3048000"/>
              <a:gd name="connsiteY1" fmla="*/ 220532 h 1058732"/>
              <a:gd name="connsiteX2" fmla="*/ 1238250 w 3048000"/>
              <a:gd name="connsiteY2" fmla="*/ 1454 h 1058732"/>
              <a:gd name="connsiteX3" fmla="*/ 3048000 w 3048000"/>
              <a:gd name="connsiteY3" fmla="*/ 106232 h 1058732"/>
            </a:gdLst>
            <a:ahLst/>
            <a:cxnLst>
              <a:cxn ang="0">
                <a:pos x="connsiteX0" y="connsiteY0"/>
              </a:cxn>
              <a:cxn ang="0">
                <a:pos x="connsiteX1" y="connsiteY1"/>
              </a:cxn>
              <a:cxn ang="0">
                <a:pos x="connsiteX2" y="connsiteY2"/>
              </a:cxn>
              <a:cxn ang="0">
                <a:pos x="connsiteX3" y="connsiteY3"/>
              </a:cxn>
            </a:cxnLst>
            <a:rect l="l" t="t" r="r" b="b"/>
            <a:pathLst>
              <a:path w="3048000" h="1058732">
                <a:moveTo>
                  <a:pt x="0" y="1058732"/>
                </a:moveTo>
                <a:cubicBezTo>
                  <a:pt x="538956" y="53051"/>
                  <a:pt x="1460500" y="225295"/>
                  <a:pt x="1762125" y="220532"/>
                </a:cubicBezTo>
                <a:cubicBezTo>
                  <a:pt x="2063750" y="215769"/>
                  <a:pt x="1023938" y="20504"/>
                  <a:pt x="1238250" y="1454"/>
                </a:cubicBezTo>
                <a:cubicBezTo>
                  <a:pt x="1452563" y="-17596"/>
                  <a:pt x="2766219" y="157825"/>
                  <a:pt x="3048000" y="106232"/>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32"/>
          <p:cNvSpPr txBox="1">
            <a:spLocks noChangeArrowheads="1"/>
          </p:cNvSpPr>
          <p:nvPr/>
        </p:nvSpPr>
        <p:spPr bwMode="auto">
          <a:xfrm>
            <a:off x="4543425" y="2435225"/>
            <a:ext cx="4391025" cy="831849"/>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Nuclear forces become repulsive … exploding core</a:t>
            </a:r>
            <a:endParaRPr lang="en-US" altLang="en-US" sz="2400" dirty="0">
              <a:solidFill>
                <a:schemeClr val="bg1"/>
              </a:solidFill>
            </a:endParaRPr>
          </a:p>
        </p:txBody>
      </p:sp>
      <p:sp>
        <p:nvSpPr>
          <p:cNvPr id="14" name="Freeform 13"/>
          <p:cNvSpPr/>
          <p:nvPr/>
        </p:nvSpPr>
        <p:spPr>
          <a:xfrm>
            <a:off x="3000377" y="3619362"/>
            <a:ext cx="2676525" cy="1638439"/>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974207 h 974207"/>
              <a:gd name="connsiteX1" fmla="*/ 1362075 w 3162300"/>
              <a:gd name="connsiteY1" fmla="*/ 393182 h 974207"/>
              <a:gd name="connsiteX2" fmla="*/ 1114425 w 3162300"/>
              <a:gd name="connsiteY2" fmla="*/ 2654 h 974207"/>
              <a:gd name="connsiteX3" fmla="*/ 3162300 w 3162300"/>
              <a:gd name="connsiteY3" fmla="*/ 583682 h 974207"/>
              <a:gd name="connsiteX0" fmla="*/ 0 w 3162300"/>
              <a:gd name="connsiteY0" fmla="*/ 973011 h 973011"/>
              <a:gd name="connsiteX1" fmla="*/ 1362075 w 3162300"/>
              <a:gd name="connsiteY1" fmla="*/ 391986 h 973011"/>
              <a:gd name="connsiteX2" fmla="*/ 1114425 w 3162300"/>
              <a:gd name="connsiteY2" fmla="*/ 1458 h 973011"/>
              <a:gd name="connsiteX3" fmla="*/ 3162300 w 3162300"/>
              <a:gd name="connsiteY3" fmla="*/ 582486 h 973011"/>
              <a:gd name="connsiteX0" fmla="*/ 0 w 3162300"/>
              <a:gd name="connsiteY0" fmla="*/ 978981 h 978981"/>
              <a:gd name="connsiteX1" fmla="*/ 1343025 w 3162300"/>
              <a:gd name="connsiteY1" fmla="*/ 216981 h 978981"/>
              <a:gd name="connsiteX2" fmla="*/ 1114425 w 3162300"/>
              <a:gd name="connsiteY2" fmla="*/ 7428 h 978981"/>
              <a:gd name="connsiteX3" fmla="*/ 3162300 w 3162300"/>
              <a:gd name="connsiteY3" fmla="*/ 588456 h 978981"/>
              <a:gd name="connsiteX0" fmla="*/ 0 w 3276600"/>
              <a:gd name="connsiteY0" fmla="*/ 971712 h 971712"/>
              <a:gd name="connsiteX1" fmla="*/ 1343025 w 3276600"/>
              <a:gd name="connsiteY1" fmla="*/ 209712 h 971712"/>
              <a:gd name="connsiteX2" fmla="*/ 1114425 w 3276600"/>
              <a:gd name="connsiteY2" fmla="*/ 159 h 971712"/>
              <a:gd name="connsiteX3" fmla="*/ 3276600 w 3276600"/>
              <a:gd name="connsiteY3" fmla="*/ 257337 h 971712"/>
              <a:gd name="connsiteX0" fmla="*/ 0 w 3276600"/>
              <a:gd name="connsiteY0" fmla="*/ 994576 h 994576"/>
              <a:gd name="connsiteX1" fmla="*/ 1343025 w 3276600"/>
              <a:gd name="connsiteY1" fmla="*/ 232576 h 994576"/>
              <a:gd name="connsiteX2" fmla="*/ 1114425 w 3276600"/>
              <a:gd name="connsiteY2" fmla="*/ 23023 h 994576"/>
              <a:gd name="connsiteX3" fmla="*/ 3276600 w 3276600"/>
              <a:gd name="connsiteY3" fmla="*/ 280201 h 994576"/>
              <a:gd name="connsiteX0" fmla="*/ 0 w 3276600"/>
              <a:gd name="connsiteY0" fmla="*/ 971648 h 971648"/>
              <a:gd name="connsiteX1" fmla="*/ 1438275 w 3276600"/>
              <a:gd name="connsiteY1" fmla="*/ 295373 h 971648"/>
              <a:gd name="connsiteX2" fmla="*/ 1114425 w 3276600"/>
              <a:gd name="connsiteY2" fmla="*/ 95 h 971648"/>
              <a:gd name="connsiteX3" fmla="*/ 3276600 w 3276600"/>
              <a:gd name="connsiteY3" fmla="*/ 257273 h 971648"/>
              <a:gd name="connsiteX0" fmla="*/ 0 w 3276600"/>
              <a:gd name="connsiteY0" fmla="*/ 997672 h 997672"/>
              <a:gd name="connsiteX1" fmla="*/ 1438275 w 3276600"/>
              <a:gd name="connsiteY1" fmla="*/ 321397 h 997672"/>
              <a:gd name="connsiteX2" fmla="*/ 1114425 w 3276600"/>
              <a:gd name="connsiteY2" fmla="*/ 26119 h 997672"/>
              <a:gd name="connsiteX3" fmla="*/ 3276600 w 3276600"/>
              <a:gd name="connsiteY3" fmla="*/ 283297 h 997672"/>
              <a:gd name="connsiteX0" fmla="*/ 0 w 3276600"/>
              <a:gd name="connsiteY0" fmla="*/ 1015313 h 1015313"/>
              <a:gd name="connsiteX1" fmla="*/ 1438275 w 3276600"/>
              <a:gd name="connsiteY1" fmla="*/ 339038 h 1015313"/>
              <a:gd name="connsiteX2" fmla="*/ 1114425 w 3276600"/>
              <a:gd name="connsiteY2" fmla="*/ 43760 h 1015313"/>
              <a:gd name="connsiteX3" fmla="*/ 3276600 w 3276600"/>
              <a:gd name="connsiteY3" fmla="*/ 300938 h 1015313"/>
              <a:gd name="connsiteX0" fmla="*/ 0 w 3371850"/>
              <a:gd name="connsiteY0" fmla="*/ 983938 h 983938"/>
              <a:gd name="connsiteX1" fmla="*/ 1438275 w 3371850"/>
              <a:gd name="connsiteY1" fmla="*/ 307663 h 983938"/>
              <a:gd name="connsiteX2" fmla="*/ 1114425 w 3371850"/>
              <a:gd name="connsiteY2" fmla="*/ 12385 h 983938"/>
              <a:gd name="connsiteX3" fmla="*/ 3371850 w 3371850"/>
              <a:gd name="connsiteY3" fmla="*/ 21913 h 983938"/>
              <a:gd name="connsiteX0" fmla="*/ 0 w 3371850"/>
              <a:gd name="connsiteY0" fmla="*/ 1064856 h 1064856"/>
              <a:gd name="connsiteX1" fmla="*/ 1438275 w 3371850"/>
              <a:gd name="connsiteY1" fmla="*/ 388581 h 1064856"/>
              <a:gd name="connsiteX2" fmla="*/ 1238250 w 3371850"/>
              <a:gd name="connsiteY2" fmla="*/ 7578 h 1064856"/>
              <a:gd name="connsiteX3" fmla="*/ 3371850 w 3371850"/>
              <a:gd name="connsiteY3" fmla="*/ 102831 h 1064856"/>
              <a:gd name="connsiteX0" fmla="*/ 0 w 3371850"/>
              <a:gd name="connsiteY0" fmla="*/ 1087673 h 1087673"/>
              <a:gd name="connsiteX1" fmla="*/ 1438275 w 3371850"/>
              <a:gd name="connsiteY1" fmla="*/ 411398 h 1087673"/>
              <a:gd name="connsiteX2" fmla="*/ 1238250 w 3371850"/>
              <a:gd name="connsiteY2" fmla="*/ 30395 h 1087673"/>
              <a:gd name="connsiteX3" fmla="*/ 3371850 w 3371850"/>
              <a:gd name="connsiteY3" fmla="*/ 125648 h 1087673"/>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67103 h 1067103"/>
              <a:gd name="connsiteX1" fmla="*/ 1762125 w 3371850"/>
              <a:gd name="connsiteY1" fmla="*/ 228903 h 1067103"/>
              <a:gd name="connsiteX2" fmla="*/ 1238250 w 3371850"/>
              <a:gd name="connsiteY2" fmla="*/ 9825 h 1067103"/>
              <a:gd name="connsiteX3" fmla="*/ 3371850 w 3371850"/>
              <a:gd name="connsiteY3" fmla="*/ 105078 h 1067103"/>
              <a:gd name="connsiteX0" fmla="*/ 0 w 3371850"/>
              <a:gd name="connsiteY0" fmla="*/ 1059384 h 1059384"/>
              <a:gd name="connsiteX1" fmla="*/ 1762125 w 3371850"/>
              <a:gd name="connsiteY1" fmla="*/ 221184 h 1059384"/>
              <a:gd name="connsiteX2" fmla="*/ 1238250 w 3371850"/>
              <a:gd name="connsiteY2" fmla="*/ 2106 h 1059384"/>
              <a:gd name="connsiteX3" fmla="*/ 3371850 w 3371850"/>
              <a:gd name="connsiteY3" fmla="*/ 97359 h 1059384"/>
              <a:gd name="connsiteX0" fmla="*/ 0 w 3048000"/>
              <a:gd name="connsiteY0" fmla="*/ 1058732 h 1058732"/>
              <a:gd name="connsiteX1" fmla="*/ 1762125 w 3048000"/>
              <a:gd name="connsiteY1" fmla="*/ 220532 h 1058732"/>
              <a:gd name="connsiteX2" fmla="*/ 1238250 w 3048000"/>
              <a:gd name="connsiteY2" fmla="*/ 1454 h 1058732"/>
              <a:gd name="connsiteX3" fmla="*/ 3048000 w 3048000"/>
              <a:gd name="connsiteY3" fmla="*/ 106232 h 1058732"/>
              <a:gd name="connsiteX0" fmla="*/ 0 w 2019300"/>
              <a:gd name="connsiteY0" fmla="*/ 1201607 h 1201607"/>
              <a:gd name="connsiteX1" fmla="*/ 733425 w 2019300"/>
              <a:gd name="connsiteY1" fmla="*/ 220532 h 1201607"/>
              <a:gd name="connsiteX2" fmla="*/ 209550 w 2019300"/>
              <a:gd name="connsiteY2" fmla="*/ 1454 h 1201607"/>
              <a:gd name="connsiteX3" fmla="*/ 2019300 w 2019300"/>
              <a:gd name="connsiteY3" fmla="*/ 106232 h 1201607"/>
              <a:gd name="connsiteX0" fmla="*/ 0 w 2019300"/>
              <a:gd name="connsiteY0" fmla="*/ 1201607 h 1201607"/>
              <a:gd name="connsiteX1" fmla="*/ 733425 w 2019300"/>
              <a:gd name="connsiteY1" fmla="*/ 220532 h 1201607"/>
              <a:gd name="connsiteX2" fmla="*/ 209550 w 2019300"/>
              <a:gd name="connsiteY2" fmla="*/ 1454 h 1201607"/>
              <a:gd name="connsiteX3" fmla="*/ 2019300 w 2019300"/>
              <a:gd name="connsiteY3" fmla="*/ 106232 h 1201607"/>
              <a:gd name="connsiteX0" fmla="*/ 0 w 2019300"/>
              <a:gd name="connsiteY0" fmla="*/ 1209520 h 1209520"/>
              <a:gd name="connsiteX1" fmla="*/ 866775 w 2019300"/>
              <a:gd name="connsiteY1" fmla="*/ 447520 h 1209520"/>
              <a:gd name="connsiteX2" fmla="*/ 209550 w 2019300"/>
              <a:gd name="connsiteY2" fmla="*/ 9367 h 1209520"/>
              <a:gd name="connsiteX3" fmla="*/ 2019300 w 2019300"/>
              <a:gd name="connsiteY3" fmla="*/ 114145 h 1209520"/>
              <a:gd name="connsiteX0" fmla="*/ 0 w 2019300"/>
              <a:gd name="connsiteY0" fmla="*/ 1095375 h 1095375"/>
              <a:gd name="connsiteX1" fmla="*/ 866775 w 2019300"/>
              <a:gd name="connsiteY1" fmla="*/ 333375 h 1095375"/>
              <a:gd name="connsiteX2" fmla="*/ 323850 w 2019300"/>
              <a:gd name="connsiteY2" fmla="*/ 314322 h 1095375"/>
              <a:gd name="connsiteX3" fmla="*/ 2019300 w 2019300"/>
              <a:gd name="connsiteY3" fmla="*/ 0 h 1095375"/>
              <a:gd name="connsiteX0" fmla="*/ 0 w 2019300"/>
              <a:gd name="connsiteY0" fmla="*/ 1095375 h 1095375"/>
              <a:gd name="connsiteX1" fmla="*/ 866775 w 2019300"/>
              <a:gd name="connsiteY1" fmla="*/ 333375 h 1095375"/>
              <a:gd name="connsiteX2" fmla="*/ 323850 w 2019300"/>
              <a:gd name="connsiteY2" fmla="*/ 314322 h 1095375"/>
              <a:gd name="connsiteX3" fmla="*/ 2019300 w 2019300"/>
              <a:gd name="connsiteY3" fmla="*/ 0 h 1095375"/>
              <a:gd name="connsiteX0" fmla="*/ 0 w 2019300"/>
              <a:gd name="connsiteY0" fmla="*/ 1095375 h 1095375"/>
              <a:gd name="connsiteX1" fmla="*/ 866775 w 2019300"/>
              <a:gd name="connsiteY1" fmla="*/ 333375 h 1095375"/>
              <a:gd name="connsiteX2" fmla="*/ 323850 w 2019300"/>
              <a:gd name="connsiteY2" fmla="*/ 314322 h 1095375"/>
              <a:gd name="connsiteX3" fmla="*/ 2019300 w 2019300"/>
              <a:gd name="connsiteY3" fmla="*/ 0 h 1095375"/>
              <a:gd name="connsiteX0" fmla="*/ 0 w 2066925"/>
              <a:gd name="connsiteY0" fmla="*/ 1524000 h 1524000"/>
              <a:gd name="connsiteX1" fmla="*/ 866775 w 2066925"/>
              <a:gd name="connsiteY1" fmla="*/ 762000 h 1524000"/>
              <a:gd name="connsiteX2" fmla="*/ 323850 w 2066925"/>
              <a:gd name="connsiteY2" fmla="*/ 742947 h 1524000"/>
              <a:gd name="connsiteX3" fmla="*/ 2066925 w 2066925"/>
              <a:gd name="connsiteY3" fmla="*/ 0 h 1524000"/>
              <a:gd name="connsiteX0" fmla="*/ 0 w 2066925"/>
              <a:gd name="connsiteY0" fmla="*/ 1524000 h 1524000"/>
              <a:gd name="connsiteX1" fmla="*/ 866775 w 2066925"/>
              <a:gd name="connsiteY1" fmla="*/ 762000 h 1524000"/>
              <a:gd name="connsiteX2" fmla="*/ 323850 w 2066925"/>
              <a:gd name="connsiteY2" fmla="*/ 742947 h 1524000"/>
              <a:gd name="connsiteX3" fmla="*/ 2066925 w 2066925"/>
              <a:gd name="connsiteY3" fmla="*/ 0 h 1524000"/>
              <a:gd name="connsiteX0" fmla="*/ 0 w 2066925"/>
              <a:gd name="connsiteY0" fmla="*/ 1524000 h 1524000"/>
              <a:gd name="connsiteX1" fmla="*/ 866775 w 2066925"/>
              <a:gd name="connsiteY1" fmla="*/ 762000 h 1524000"/>
              <a:gd name="connsiteX2" fmla="*/ 323850 w 2066925"/>
              <a:gd name="connsiteY2" fmla="*/ 742947 h 1524000"/>
              <a:gd name="connsiteX3" fmla="*/ 1857374 w 2066925"/>
              <a:gd name="connsiteY3" fmla="*/ 209548 h 1524000"/>
              <a:gd name="connsiteX4" fmla="*/ 2066925 w 2066925"/>
              <a:gd name="connsiteY4" fmla="*/ 0 h 1524000"/>
              <a:gd name="connsiteX0" fmla="*/ 0 w 2066925"/>
              <a:gd name="connsiteY0" fmla="*/ 1524000 h 1524000"/>
              <a:gd name="connsiteX1" fmla="*/ 866775 w 2066925"/>
              <a:gd name="connsiteY1" fmla="*/ 762000 h 1524000"/>
              <a:gd name="connsiteX2" fmla="*/ 323850 w 2066925"/>
              <a:gd name="connsiteY2" fmla="*/ 742947 h 1524000"/>
              <a:gd name="connsiteX3" fmla="*/ 1857374 w 2066925"/>
              <a:gd name="connsiteY3" fmla="*/ 209548 h 1524000"/>
              <a:gd name="connsiteX4" fmla="*/ 2066925 w 2066925"/>
              <a:gd name="connsiteY4" fmla="*/ 0 h 1524000"/>
              <a:gd name="connsiteX0" fmla="*/ 0 w 2066925"/>
              <a:gd name="connsiteY0" fmla="*/ 1526901 h 1526901"/>
              <a:gd name="connsiteX1" fmla="*/ 866775 w 2066925"/>
              <a:gd name="connsiteY1" fmla="*/ 764901 h 1526901"/>
              <a:gd name="connsiteX2" fmla="*/ 323850 w 2066925"/>
              <a:gd name="connsiteY2" fmla="*/ 745848 h 1526901"/>
              <a:gd name="connsiteX3" fmla="*/ 1857374 w 2066925"/>
              <a:gd name="connsiteY3" fmla="*/ 212449 h 1526901"/>
              <a:gd name="connsiteX4" fmla="*/ 2066925 w 2066925"/>
              <a:gd name="connsiteY4" fmla="*/ 2901 h 1526901"/>
              <a:gd name="connsiteX0" fmla="*/ 0 w 2228850"/>
              <a:gd name="connsiteY0" fmla="*/ 1628775 h 1628775"/>
              <a:gd name="connsiteX1" fmla="*/ 866775 w 2228850"/>
              <a:gd name="connsiteY1" fmla="*/ 866775 h 1628775"/>
              <a:gd name="connsiteX2" fmla="*/ 323850 w 2228850"/>
              <a:gd name="connsiteY2" fmla="*/ 847722 h 1628775"/>
              <a:gd name="connsiteX3" fmla="*/ 1857374 w 2228850"/>
              <a:gd name="connsiteY3" fmla="*/ 314323 h 1628775"/>
              <a:gd name="connsiteX4" fmla="*/ 2228850 w 2228850"/>
              <a:gd name="connsiteY4" fmla="*/ 0 h 1628775"/>
              <a:gd name="connsiteX0" fmla="*/ 0 w 2228850"/>
              <a:gd name="connsiteY0" fmla="*/ 1634053 h 1634053"/>
              <a:gd name="connsiteX1" fmla="*/ 866775 w 2228850"/>
              <a:gd name="connsiteY1" fmla="*/ 872053 h 1634053"/>
              <a:gd name="connsiteX2" fmla="*/ 323850 w 2228850"/>
              <a:gd name="connsiteY2" fmla="*/ 853000 h 1634053"/>
              <a:gd name="connsiteX3" fmla="*/ 1857374 w 2228850"/>
              <a:gd name="connsiteY3" fmla="*/ 319601 h 1634053"/>
              <a:gd name="connsiteX4" fmla="*/ 2228850 w 2228850"/>
              <a:gd name="connsiteY4" fmla="*/ 5278 h 1634053"/>
              <a:gd name="connsiteX0" fmla="*/ 0 w 2228850"/>
              <a:gd name="connsiteY0" fmla="*/ 1634053 h 1634053"/>
              <a:gd name="connsiteX1" fmla="*/ 866775 w 2228850"/>
              <a:gd name="connsiteY1" fmla="*/ 872053 h 1634053"/>
              <a:gd name="connsiteX2" fmla="*/ 323850 w 2228850"/>
              <a:gd name="connsiteY2" fmla="*/ 853000 h 1634053"/>
              <a:gd name="connsiteX3" fmla="*/ 1857374 w 2228850"/>
              <a:gd name="connsiteY3" fmla="*/ 319601 h 1634053"/>
              <a:gd name="connsiteX4" fmla="*/ 2228850 w 2228850"/>
              <a:gd name="connsiteY4" fmla="*/ 5278 h 1634053"/>
              <a:gd name="connsiteX0" fmla="*/ 0 w 2228850"/>
              <a:gd name="connsiteY0" fmla="*/ 1630235 h 1630235"/>
              <a:gd name="connsiteX1" fmla="*/ 866775 w 2228850"/>
              <a:gd name="connsiteY1" fmla="*/ 868235 h 1630235"/>
              <a:gd name="connsiteX2" fmla="*/ 323850 w 2228850"/>
              <a:gd name="connsiteY2" fmla="*/ 849182 h 1630235"/>
              <a:gd name="connsiteX3" fmla="*/ 1857374 w 2228850"/>
              <a:gd name="connsiteY3" fmla="*/ 315783 h 1630235"/>
              <a:gd name="connsiteX4" fmla="*/ 2228850 w 2228850"/>
              <a:gd name="connsiteY4" fmla="*/ 1460 h 1630235"/>
              <a:gd name="connsiteX0" fmla="*/ 0 w 2228850"/>
              <a:gd name="connsiteY0" fmla="*/ 1629625 h 1629625"/>
              <a:gd name="connsiteX1" fmla="*/ 866775 w 2228850"/>
              <a:gd name="connsiteY1" fmla="*/ 867625 h 1629625"/>
              <a:gd name="connsiteX2" fmla="*/ 323850 w 2228850"/>
              <a:gd name="connsiteY2" fmla="*/ 848572 h 1629625"/>
              <a:gd name="connsiteX3" fmla="*/ 1724024 w 2228850"/>
              <a:gd name="connsiteY3" fmla="*/ 429473 h 1629625"/>
              <a:gd name="connsiteX4" fmla="*/ 2228850 w 2228850"/>
              <a:gd name="connsiteY4" fmla="*/ 850 h 1629625"/>
              <a:gd name="connsiteX0" fmla="*/ 0 w 2228850"/>
              <a:gd name="connsiteY0" fmla="*/ 1629596 h 1629596"/>
              <a:gd name="connsiteX1" fmla="*/ 866775 w 2228850"/>
              <a:gd name="connsiteY1" fmla="*/ 867596 h 1629596"/>
              <a:gd name="connsiteX2" fmla="*/ 323850 w 2228850"/>
              <a:gd name="connsiteY2" fmla="*/ 848543 h 1629596"/>
              <a:gd name="connsiteX3" fmla="*/ 1724024 w 2228850"/>
              <a:gd name="connsiteY3" fmla="*/ 429444 h 1629596"/>
              <a:gd name="connsiteX4" fmla="*/ 2228850 w 2228850"/>
              <a:gd name="connsiteY4" fmla="*/ 821 h 1629596"/>
              <a:gd name="connsiteX0" fmla="*/ 0 w 2228850"/>
              <a:gd name="connsiteY0" fmla="*/ 1629544 h 1629544"/>
              <a:gd name="connsiteX1" fmla="*/ 866775 w 2228850"/>
              <a:gd name="connsiteY1" fmla="*/ 867544 h 1629544"/>
              <a:gd name="connsiteX2" fmla="*/ 323850 w 2228850"/>
              <a:gd name="connsiteY2" fmla="*/ 848491 h 1629544"/>
              <a:gd name="connsiteX3" fmla="*/ 1752599 w 2228850"/>
              <a:gd name="connsiteY3" fmla="*/ 448442 h 1629544"/>
              <a:gd name="connsiteX4" fmla="*/ 2228850 w 2228850"/>
              <a:gd name="connsiteY4" fmla="*/ 769 h 1629544"/>
              <a:gd name="connsiteX0" fmla="*/ 0 w 2228850"/>
              <a:gd name="connsiteY0" fmla="*/ 1629544 h 1629544"/>
              <a:gd name="connsiteX1" fmla="*/ 866775 w 2228850"/>
              <a:gd name="connsiteY1" fmla="*/ 867544 h 1629544"/>
              <a:gd name="connsiteX2" fmla="*/ 323850 w 2228850"/>
              <a:gd name="connsiteY2" fmla="*/ 848491 h 1629544"/>
              <a:gd name="connsiteX3" fmla="*/ 1752599 w 2228850"/>
              <a:gd name="connsiteY3" fmla="*/ 448442 h 1629544"/>
              <a:gd name="connsiteX4" fmla="*/ 2228850 w 2228850"/>
              <a:gd name="connsiteY4" fmla="*/ 769 h 1629544"/>
              <a:gd name="connsiteX0" fmla="*/ 0 w 2676525"/>
              <a:gd name="connsiteY0" fmla="*/ 1638963 h 1638963"/>
              <a:gd name="connsiteX1" fmla="*/ 866775 w 2676525"/>
              <a:gd name="connsiteY1" fmla="*/ 876963 h 1638963"/>
              <a:gd name="connsiteX2" fmla="*/ 323850 w 2676525"/>
              <a:gd name="connsiteY2" fmla="*/ 857910 h 1638963"/>
              <a:gd name="connsiteX3" fmla="*/ 1752599 w 2676525"/>
              <a:gd name="connsiteY3" fmla="*/ 457861 h 1638963"/>
              <a:gd name="connsiteX4" fmla="*/ 2676525 w 2676525"/>
              <a:gd name="connsiteY4" fmla="*/ 663 h 1638963"/>
              <a:gd name="connsiteX0" fmla="*/ 0 w 2676525"/>
              <a:gd name="connsiteY0" fmla="*/ 1638445 h 1638445"/>
              <a:gd name="connsiteX1" fmla="*/ 866775 w 2676525"/>
              <a:gd name="connsiteY1" fmla="*/ 876445 h 1638445"/>
              <a:gd name="connsiteX2" fmla="*/ 323850 w 2676525"/>
              <a:gd name="connsiteY2" fmla="*/ 857392 h 1638445"/>
              <a:gd name="connsiteX3" fmla="*/ 1752599 w 2676525"/>
              <a:gd name="connsiteY3" fmla="*/ 457343 h 1638445"/>
              <a:gd name="connsiteX4" fmla="*/ 2676525 w 2676525"/>
              <a:gd name="connsiteY4" fmla="*/ 145 h 1638445"/>
              <a:gd name="connsiteX0" fmla="*/ 0 w 2676525"/>
              <a:gd name="connsiteY0" fmla="*/ 1638448 h 1638448"/>
              <a:gd name="connsiteX1" fmla="*/ 866775 w 2676525"/>
              <a:gd name="connsiteY1" fmla="*/ 876448 h 1638448"/>
              <a:gd name="connsiteX2" fmla="*/ 323850 w 2676525"/>
              <a:gd name="connsiteY2" fmla="*/ 857395 h 1638448"/>
              <a:gd name="connsiteX3" fmla="*/ 1752599 w 2676525"/>
              <a:gd name="connsiteY3" fmla="*/ 457346 h 1638448"/>
              <a:gd name="connsiteX4" fmla="*/ 2676525 w 2676525"/>
              <a:gd name="connsiteY4" fmla="*/ 148 h 1638448"/>
              <a:gd name="connsiteX0" fmla="*/ 0 w 2676525"/>
              <a:gd name="connsiteY0" fmla="*/ 1638433 h 1638433"/>
              <a:gd name="connsiteX1" fmla="*/ 866775 w 2676525"/>
              <a:gd name="connsiteY1" fmla="*/ 876433 h 1638433"/>
              <a:gd name="connsiteX2" fmla="*/ 323850 w 2676525"/>
              <a:gd name="connsiteY2" fmla="*/ 857380 h 1638433"/>
              <a:gd name="connsiteX3" fmla="*/ 1762124 w 2676525"/>
              <a:gd name="connsiteY3" fmla="*/ 495431 h 1638433"/>
              <a:gd name="connsiteX4" fmla="*/ 2676525 w 2676525"/>
              <a:gd name="connsiteY4" fmla="*/ 133 h 1638433"/>
              <a:gd name="connsiteX0" fmla="*/ 0 w 2676525"/>
              <a:gd name="connsiteY0" fmla="*/ 1638439 h 1638439"/>
              <a:gd name="connsiteX1" fmla="*/ 866775 w 2676525"/>
              <a:gd name="connsiteY1" fmla="*/ 876439 h 1638439"/>
              <a:gd name="connsiteX2" fmla="*/ 323850 w 2676525"/>
              <a:gd name="connsiteY2" fmla="*/ 857386 h 1638439"/>
              <a:gd name="connsiteX3" fmla="*/ 1762124 w 2676525"/>
              <a:gd name="connsiteY3" fmla="*/ 495437 h 1638439"/>
              <a:gd name="connsiteX4" fmla="*/ 2676525 w 2676525"/>
              <a:gd name="connsiteY4" fmla="*/ 139 h 1638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6525" h="1638439">
                <a:moveTo>
                  <a:pt x="0" y="1638439"/>
                </a:moveTo>
                <a:cubicBezTo>
                  <a:pt x="205581" y="1137583"/>
                  <a:pt x="612775" y="968514"/>
                  <a:pt x="866775" y="876439"/>
                </a:cubicBezTo>
                <a:cubicBezTo>
                  <a:pt x="1120775" y="784364"/>
                  <a:pt x="174625" y="920886"/>
                  <a:pt x="323850" y="857386"/>
                </a:cubicBezTo>
                <a:cubicBezTo>
                  <a:pt x="473075" y="793886"/>
                  <a:pt x="1484311" y="666887"/>
                  <a:pt x="1762124" y="495437"/>
                </a:cubicBezTo>
                <a:cubicBezTo>
                  <a:pt x="2039937" y="323987"/>
                  <a:pt x="2087562" y="-7799"/>
                  <a:pt x="2676525" y="139"/>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Box 32"/>
          <p:cNvSpPr txBox="1">
            <a:spLocks noChangeArrowheads="1"/>
          </p:cNvSpPr>
          <p:nvPr/>
        </p:nvSpPr>
        <p:spPr bwMode="auto">
          <a:xfrm>
            <a:off x="4752975" y="3416300"/>
            <a:ext cx="4391025" cy="831849"/>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Shock from core                  explodes star!!  Supernova!!</a:t>
            </a:r>
            <a:endParaRPr lang="en-US" altLang="en-US" sz="2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animBg="1"/>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a:t>Type II Supernovae</a:t>
            </a:r>
          </a:p>
        </p:txBody>
      </p:sp>
      <p:pic>
        <p:nvPicPr>
          <p:cNvPr id="440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425" y="0"/>
            <a:ext cx="716915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4036" name="Text Box 32"/>
          <p:cNvSpPr txBox="1">
            <a:spLocks noChangeArrowheads="1"/>
          </p:cNvSpPr>
          <p:nvPr/>
        </p:nvSpPr>
        <p:spPr bwMode="auto">
          <a:xfrm>
            <a:off x="5788025" y="625475"/>
            <a:ext cx="2306638" cy="12255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a:solidFill>
                  <a:schemeClr val="bg1"/>
                </a:solidFill>
                <a:sym typeface="Symbol" pitchFamily="18" charset="2"/>
              </a:rPr>
              <a:t>This process takes about 1 second</a:t>
            </a:r>
            <a:endParaRPr lang="en-US" altLang="en-US" sz="2400">
              <a:solidFill>
                <a:schemeClr val="bg1"/>
              </a:solidFill>
            </a:endParaRPr>
          </a:p>
        </p:txBody>
      </p:sp>
      <p:pic>
        <p:nvPicPr>
          <p:cNvPr id="440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90713"/>
            <a:ext cx="9144000" cy="8748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Freeform 5"/>
          <p:cNvSpPr/>
          <p:nvPr/>
        </p:nvSpPr>
        <p:spPr>
          <a:xfrm>
            <a:off x="1419226" y="1847396"/>
            <a:ext cx="3352800" cy="305255"/>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 name="connsiteX0" fmla="*/ 0 w 3295650"/>
              <a:gd name="connsiteY0" fmla="*/ 298514 h 426549"/>
              <a:gd name="connsiteX1" fmla="*/ 1495425 w 3295650"/>
              <a:gd name="connsiteY1" fmla="*/ 231839 h 426549"/>
              <a:gd name="connsiteX2" fmla="*/ 1152525 w 3295650"/>
              <a:gd name="connsiteY2" fmla="*/ 3236 h 426549"/>
              <a:gd name="connsiteX3" fmla="*/ 3295650 w 3295650"/>
              <a:gd name="connsiteY3" fmla="*/ 422339 h 426549"/>
              <a:gd name="connsiteX0" fmla="*/ 0 w 3295650"/>
              <a:gd name="connsiteY0" fmla="*/ 298514 h 426549"/>
              <a:gd name="connsiteX1" fmla="*/ 1495425 w 3295650"/>
              <a:gd name="connsiteY1" fmla="*/ 231839 h 426549"/>
              <a:gd name="connsiteX2" fmla="*/ 1152525 w 3295650"/>
              <a:gd name="connsiteY2" fmla="*/ 3236 h 426549"/>
              <a:gd name="connsiteX3" fmla="*/ 3295650 w 3295650"/>
              <a:gd name="connsiteY3" fmla="*/ 422339 h 426549"/>
              <a:gd name="connsiteX0" fmla="*/ 0 w 3295650"/>
              <a:gd name="connsiteY0" fmla="*/ 297809 h 425844"/>
              <a:gd name="connsiteX1" fmla="*/ 1495425 w 3295650"/>
              <a:gd name="connsiteY1" fmla="*/ 231134 h 425844"/>
              <a:gd name="connsiteX2" fmla="*/ 1152525 w 3295650"/>
              <a:gd name="connsiteY2" fmla="*/ 2531 h 425844"/>
              <a:gd name="connsiteX3" fmla="*/ 3295650 w 3295650"/>
              <a:gd name="connsiteY3" fmla="*/ 421634 h 425844"/>
              <a:gd name="connsiteX0" fmla="*/ 0 w 3352800"/>
              <a:gd name="connsiteY0" fmla="*/ 295396 h 295396"/>
              <a:gd name="connsiteX1" fmla="*/ 1495425 w 3352800"/>
              <a:gd name="connsiteY1" fmla="*/ 228721 h 295396"/>
              <a:gd name="connsiteX2" fmla="*/ 1152525 w 3352800"/>
              <a:gd name="connsiteY2" fmla="*/ 118 h 295396"/>
              <a:gd name="connsiteX3" fmla="*/ 3352800 w 3352800"/>
              <a:gd name="connsiteY3" fmla="*/ 266821 h 295396"/>
              <a:gd name="connsiteX0" fmla="*/ 0 w 3352800"/>
              <a:gd name="connsiteY0" fmla="*/ 295396 h 295396"/>
              <a:gd name="connsiteX1" fmla="*/ 1495425 w 3352800"/>
              <a:gd name="connsiteY1" fmla="*/ 228721 h 295396"/>
              <a:gd name="connsiteX2" fmla="*/ 1152525 w 3352800"/>
              <a:gd name="connsiteY2" fmla="*/ 118 h 295396"/>
              <a:gd name="connsiteX3" fmla="*/ 3352800 w 3352800"/>
              <a:gd name="connsiteY3" fmla="*/ 266821 h 295396"/>
              <a:gd name="connsiteX0" fmla="*/ 0 w 3352800"/>
              <a:gd name="connsiteY0" fmla="*/ 295396 h 295396"/>
              <a:gd name="connsiteX1" fmla="*/ 1495425 w 3352800"/>
              <a:gd name="connsiteY1" fmla="*/ 228721 h 295396"/>
              <a:gd name="connsiteX2" fmla="*/ 1152525 w 3352800"/>
              <a:gd name="connsiteY2" fmla="*/ 118 h 295396"/>
              <a:gd name="connsiteX3" fmla="*/ 3352800 w 3352800"/>
              <a:gd name="connsiteY3" fmla="*/ 266821 h 295396"/>
              <a:gd name="connsiteX0" fmla="*/ 0 w 3352800"/>
              <a:gd name="connsiteY0" fmla="*/ 295730 h 305255"/>
              <a:gd name="connsiteX1" fmla="*/ 1495425 w 3352800"/>
              <a:gd name="connsiteY1" fmla="*/ 229055 h 305255"/>
              <a:gd name="connsiteX2" fmla="*/ 1152525 w 3352800"/>
              <a:gd name="connsiteY2" fmla="*/ 452 h 305255"/>
              <a:gd name="connsiteX3" fmla="*/ 3352800 w 3352800"/>
              <a:gd name="connsiteY3" fmla="*/ 305255 h 305255"/>
              <a:gd name="connsiteX0" fmla="*/ 0 w 3352800"/>
              <a:gd name="connsiteY0" fmla="*/ 295730 h 305255"/>
              <a:gd name="connsiteX1" fmla="*/ 1495425 w 3352800"/>
              <a:gd name="connsiteY1" fmla="*/ 229055 h 305255"/>
              <a:gd name="connsiteX2" fmla="*/ 1152525 w 3352800"/>
              <a:gd name="connsiteY2" fmla="*/ 452 h 305255"/>
              <a:gd name="connsiteX3" fmla="*/ 3352800 w 3352800"/>
              <a:gd name="connsiteY3" fmla="*/ 305255 h 305255"/>
            </a:gdLst>
            <a:ahLst/>
            <a:cxnLst>
              <a:cxn ang="0">
                <a:pos x="connsiteX0" y="connsiteY0"/>
              </a:cxn>
              <a:cxn ang="0">
                <a:pos x="connsiteX1" y="connsiteY1"/>
              </a:cxn>
              <a:cxn ang="0">
                <a:pos x="connsiteX2" y="connsiteY2"/>
              </a:cxn>
              <a:cxn ang="0">
                <a:pos x="connsiteX3" y="connsiteY3"/>
              </a:cxn>
            </a:cxnLst>
            <a:rect l="l" t="t" r="r" b="b"/>
            <a:pathLst>
              <a:path w="3352800" h="305255">
                <a:moveTo>
                  <a:pt x="0" y="295730"/>
                </a:moveTo>
                <a:cubicBezTo>
                  <a:pt x="558006" y="32999"/>
                  <a:pt x="1284288" y="211593"/>
                  <a:pt x="1495425" y="229055"/>
                </a:cubicBezTo>
                <a:cubicBezTo>
                  <a:pt x="1706562" y="246517"/>
                  <a:pt x="842963" y="-12248"/>
                  <a:pt x="1152525" y="452"/>
                </a:cubicBezTo>
                <a:cubicBezTo>
                  <a:pt x="1462088" y="13152"/>
                  <a:pt x="2537619" y="280648"/>
                  <a:pt x="3352800" y="305255"/>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32"/>
          <p:cNvSpPr txBox="1">
            <a:spLocks noChangeArrowheads="1"/>
          </p:cNvSpPr>
          <p:nvPr/>
        </p:nvSpPr>
        <p:spPr bwMode="auto">
          <a:xfrm>
            <a:off x="4676775" y="1920875"/>
            <a:ext cx="3276600" cy="479425"/>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Core shrinks faster!</a:t>
            </a:r>
            <a:endParaRPr lang="en-US" altLang="en-US" sz="2400" dirty="0">
              <a:solidFill>
                <a:schemeClr val="bg1"/>
              </a:solidFill>
            </a:endParaRPr>
          </a:p>
        </p:txBody>
      </p:sp>
      <p:sp>
        <p:nvSpPr>
          <p:cNvPr id="8" name="Text Box 32"/>
          <p:cNvSpPr txBox="1">
            <a:spLocks noChangeArrowheads="1"/>
          </p:cNvSpPr>
          <p:nvPr/>
        </p:nvSpPr>
        <p:spPr bwMode="auto">
          <a:xfrm>
            <a:off x="6459443" y="-939991"/>
            <a:ext cx="2389168" cy="12001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Photons dissociate iron into H &amp; He</a:t>
            </a:r>
            <a:endParaRPr lang="en-US" altLang="en-US" sz="2400" dirty="0">
              <a:solidFill>
                <a:schemeClr val="bg1"/>
              </a:solidFill>
            </a:endParaRPr>
          </a:p>
        </p:txBody>
      </p:sp>
      <p:sp>
        <p:nvSpPr>
          <p:cNvPr id="9" name="Right Brace 8"/>
          <p:cNvSpPr/>
          <p:nvPr/>
        </p:nvSpPr>
        <p:spPr>
          <a:xfrm>
            <a:off x="6267450" y="-1066800"/>
            <a:ext cx="228600" cy="1485900"/>
          </a:xfrm>
          <a:prstGeom prst="rightBrace">
            <a:avLst>
              <a:gd name="adj1" fmla="val 49297"/>
              <a:gd name="adj2" fmla="val 50000"/>
            </a:avLst>
          </a:prstGeom>
          <a:ln w="25400">
            <a:solidFill>
              <a:schemeClr val="bg1"/>
            </a:solidFill>
          </a:ln>
          <a:effectLst>
            <a:outerShdw dist="12700" dir="108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 Box 32"/>
          <p:cNvSpPr txBox="1">
            <a:spLocks noChangeArrowheads="1"/>
          </p:cNvSpPr>
          <p:nvPr/>
        </p:nvSpPr>
        <p:spPr bwMode="auto">
          <a:xfrm>
            <a:off x="5576946" y="722294"/>
            <a:ext cx="2389168" cy="1200150"/>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p</a:t>
            </a:r>
            <a:r>
              <a:rPr lang="en-US" altLang="en-US" sz="2400" baseline="30000" dirty="0">
                <a:solidFill>
                  <a:schemeClr val="bg1"/>
                </a:solidFill>
                <a:sym typeface="Symbol" pitchFamily="18" charset="2"/>
              </a:rPr>
              <a:t>+</a:t>
            </a:r>
            <a:r>
              <a:rPr lang="en-US" altLang="en-US" sz="2400" dirty="0">
                <a:solidFill>
                  <a:schemeClr val="bg1"/>
                </a:solidFill>
                <a:sym typeface="Symbol" pitchFamily="18" charset="2"/>
              </a:rPr>
              <a:t> absorb e</a:t>
            </a:r>
            <a:r>
              <a:rPr lang="en-US" altLang="en-US" sz="2400" baseline="30000" dirty="0">
                <a:solidFill>
                  <a:schemeClr val="bg1"/>
                </a:solidFill>
                <a:sym typeface="Symbol" pitchFamily="18" charset="2"/>
              </a:rPr>
              <a:t>-</a:t>
            </a:r>
            <a:r>
              <a:rPr lang="en-US" altLang="en-US" sz="2400" dirty="0">
                <a:solidFill>
                  <a:schemeClr val="bg1"/>
                </a:solidFill>
                <a:sym typeface="Symbol" pitchFamily="18" charset="2"/>
              </a:rPr>
              <a:t>              to create                 n</a:t>
            </a:r>
            <a:r>
              <a:rPr lang="en-US" altLang="en-US" sz="2400" baseline="30000" dirty="0">
                <a:solidFill>
                  <a:schemeClr val="bg1"/>
                </a:solidFill>
                <a:sym typeface="Symbol" pitchFamily="18" charset="2"/>
              </a:rPr>
              <a:t>0</a:t>
            </a:r>
            <a:r>
              <a:rPr lang="en-US" altLang="en-US" sz="2400" dirty="0">
                <a:solidFill>
                  <a:schemeClr val="bg1"/>
                </a:solidFill>
                <a:sym typeface="Symbol" pitchFamily="18" charset="2"/>
              </a:rPr>
              <a:t> and </a:t>
            </a:r>
            <a:r>
              <a:rPr lang="en-US" altLang="en-US" sz="2400" dirty="0">
                <a:solidFill>
                  <a:schemeClr val="bg1"/>
                </a:solidFill>
                <a:sym typeface="Symbol"/>
              </a:rPr>
              <a:t></a:t>
            </a:r>
            <a:endParaRPr lang="en-US" altLang="en-US" sz="2400" dirty="0">
              <a:solidFill>
                <a:schemeClr val="bg1"/>
              </a:solidFill>
            </a:endParaRPr>
          </a:p>
        </p:txBody>
      </p:sp>
      <p:sp>
        <p:nvSpPr>
          <p:cNvPr id="11" name="Right Brace 10"/>
          <p:cNvSpPr/>
          <p:nvPr/>
        </p:nvSpPr>
        <p:spPr>
          <a:xfrm>
            <a:off x="5670703" y="876300"/>
            <a:ext cx="228600" cy="897731"/>
          </a:xfrm>
          <a:prstGeom prst="rightBrace">
            <a:avLst>
              <a:gd name="adj1" fmla="val 49297"/>
              <a:gd name="adj2" fmla="val 50000"/>
            </a:avLst>
          </a:prstGeom>
          <a:ln w="25400">
            <a:solidFill>
              <a:schemeClr val="bg1"/>
            </a:solidFill>
          </a:ln>
          <a:effectLst>
            <a:outerShdw dist="12700" dir="10800000" algn="ctr" rotWithShape="0">
              <a:schemeClr val="tx1"/>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1714501" y="2913195"/>
            <a:ext cx="3048000" cy="1058732"/>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974207 h 974207"/>
              <a:gd name="connsiteX1" fmla="*/ 1362075 w 3162300"/>
              <a:gd name="connsiteY1" fmla="*/ 393182 h 974207"/>
              <a:gd name="connsiteX2" fmla="*/ 1114425 w 3162300"/>
              <a:gd name="connsiteY2" fmla="*/ 2654 h 974207"/>
              <a:gd name="connsiteX3" fmla="*/ 3162300 w 3162300"/>
              <a:gd name="connsiteY3" fmla="*/ 583682 h 974207"/>
              <a:gd name="connsiteX0" fmla="*/ 0 w 3162300"/>
              <a:gd name="connsiteY0" fmla="*/ 973011 h 973011"/>
              <a:gd name="connsiteX1" fmla="*/ 1362075 w 3162300"/>
              <a:gd name="connsiteY1" fmla="*/ 391986 h 973011"/>
              <a:gd name="connsiteX2" fmla="*/ 1114425 w 3162300"/>
              <a:gd name="connsiteY2" fmla="*/ 1458 h 973011"/>
              <a:gd name="connsiteX3" fmla="*/ 3162300 w 3162300"/>
              <a:gd name="connsiteY3" fmla="*/ 582486 h 973011"/>
              <a:gd name="connsiteX0" fmla="*/ 0 w 3162300"/>
              <a:gd name="connsiteY0" fmla="*/ 978981 h 978981"/>
              <a:gd name="connsiteX1" fmla="*/ 1343025 w 3162300"/>
              <a:gd name="connsiteY1" fmla="*/ 216981 h 978981"/>
              <a:gd name="connsiteX2" fmla="*/ 1114425 w 3162300"/>
              <a:gd name="connsiteY2" fmla="*/ 7428 h 978981"/>
              <a:gd name="connsiteX3" fmla="*/ 3162300 w 3162300"/>
              <a:gd name="connsiteY3" fmla="*/ 588456 h 978981"/>
              <a:gd name="connsiteX0" fmla="*/ 0 w 3276600"/>
              <a:gd name="connsiteY0" fmla="*/ 971712 h 971712"/>
              <a:gd name="connsiteX1" fmla="*/ 1343025 w 3276600"/>
              <a:gd name="connsiteY1" fmla="*/ 209712 h 971712"/>
              <a:gd name="connsiteX2" fmla="*/ 1114425 w 3276600"/>
              <a:gd name="connsiteY2" fmla="*/ 159 h 971712"/>
              <a:gd name="connsiteX3" fmla="*/ 3276600 w 3276600"/>
              <a:gd name="connsiteY3" fmla="*/ 257337 h 971712"/>
              <a:gd name="connsiteX0" fmla="*/ 0 w 3276600"/>
              <a:gd name="connsiteY0" fmla="*/ 994576 h 994576"/>
              <a:gd name="connsiteX1" fmla="*/ 1343025 w 3276600"/>
              <a:gd name="connsiteY1" fmla="*/ 232576 h 994576"/>
              <a:gd name="connsiteX2" fmla="*/ 1114425 w 3276600"/>
              <a:gd name="connsiteY2" fmla="*/ 23023 h 994576"/>
              <a:gd name="connsiteX3" fmla="*/ 3276600 w 3276600"/>
              <a:gd name="connsiteY3" fmla="*/ 280201 h 994576"/>
              <a:gd name="connsiteX0" fmla="*/ 0 w 3276600"/>
              <a:gd name="connsiteY0" fmla="*/ 971648 h 971648"/>
              <a:gd name="connsiteX1" fmla="*/ 1438275 w 3276600"/>
              <a:gd name="connsiteY1" fmla="*/ 295373 h 971648"/>
              <a:gd name="connsiteX2" fmla="*/ 1114425 w 3276600"/>
              <a:gd name="connsiteY2" fmla="*/ 95 h 971648"/>
              <a:gd name="connsiteX3" fmla="*/ 3276600 w 3276600"/>
              <a:gd name="connsiteY3" fmla="*/ 257273 h 971648"/>
              <a:gd name="connsiteX0" fmla="*/ 0 w 3276600"/>
              <a:gd name="connsiteY0" fmla="*/ 997672 h 997672"/>
              <a:gd name="connsiteX1" fmla="*/ 1438275 w 3276600"/>
              <a:gd name="connsiteY1" fmla="*/ 321397 h 997672"/>
              <a:gd name="connsiteX2" fmla="*/ 1114425 w 3276600"/>
              <a:gd name="connsiteY2" fmla="*/ 26119 h 997672"/>
              <a:gd name="connsiteX3" fmla="*/ 3276600 w 3276600"/>
              <a:gd name="connsiteY3" fmla="*/ 283297 h 997672"/>
              <a:gd name="connsiteX0" fmla="*/ 0 w 3276600"/>
              <a:gd name="connsiteY0" fmla="*/ 1015313 h 1015313"/>
              <a:gd name="connsiteX1" fmla="*/ 1438275 w 3276600"/>
              <a:gd name="connsiteY1" fmla="*/ 339038 h 1015313"/>
              <a:gd name="connsiteX2" fmla="*/ 1114425 w 3276600"/>
              <a:gd name="connsiteY2" fmla="*/ 43760 h 1015313"/>
              <a:gd name="connsiteX3" fmla="*/ 3276600 w 3276600"/>
              <a:gd name="connsiteY3" fmla="*/ 300938 h 1015313"/>
              <a:gd name="connsiteX0" fmla="*/ 0 w 3371850"/>
              <a:gd name="connsiteY0" fmla="*/ 983938 h 983938"/>
              <a:gd name="connsiteX1" fmla="*/ 1438275 w 3371850"/>
              <a:gd name="connsiteY1" fmla="*/ 307663 h 983938"/>
              <a:gd name="connsiteX2" fmla="*/ 1114425 w 3371850"/>
              <a:gd name="connsiteY2" fmla="*/ 12385 h 983938"/>
              <a:gd name="connsiteX3" fmla="*/ 3371850 w 3371850"/>
              <a:gd name="connsiteY3" fmla="*/ 21913 h 983938"/>
              <a:gd name="connsiteX0" fmla="*/ 0 w 3371850"/>
              <a:gd name="connsiteY0" fmla="*/ 1064856 h 1064856"/>
              <a:gd name="connsiteX1" fmla="*/ 1438275 w 3371850"/>
              <a:gd name="connsiteY1" fmla="*/ 388581 h 1064856"/>
              <a:gd name="connsiteX2" fmla="*/ 1238250 w 3371850"/>
              <a:gd name="connsiteY2" fmla="*/ 7578 h 1064856"/>
              <a:gd name="connsiteX3" fmla="*/ 3371850 w 3371850"/>
              <a:gd name="connsiteY3" fmla="*/ 102831 h 1064856"/>
              <a:gd name="connsiteX0" fmla="*/ 0 w 3371850"/>
              <a:gd name="connsiteY0" fmla="*/ 1087673 h 1087673"/>
              <a:gd name="connsiteX1" fmla="*/ 1438275 w 3371850"/>
              <a:gd name="connsiteY1" fmla="*/ 411398 h 1087673"/>
              <a:gd name="connsiteX2" fmla="*/ 1238250 w 3371850"/>
              <a:gd name="connsiteY2" fmla="*/ 30395 h 1087673"/>
              <a:gd name="connsiteX3" fmla="*/ 3371850 w 3371850"/>
              <a:gd name="connsiteY3" fmla="*/ 125648 h 1087673"/>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67103 h 1067103"/>
              <a:gd name="connsiteX1" fmla="*/ 1762125 w 3371850"/>
              <a:gd name="connsiteY1" fmla="*/ 228903 h 1067103"/>
              <a:gd name="connsiteX2" fmla="*/ 1238250 w 3371850"/>
              <a:gd name="connsiteY2" fmla="*/ 9825 h 1067103"/>
              <a:gd name="connsiteX3" fmla="*/ 3371850 w 3371850"/>
              <a:gd name="connsiteY3" fmla="*/ 105078 h 1067103"/>
              <a:gd name="connsiteX0" fmla="*/ 0 w 3371850"/>
              <a:gd name="connsiteY0" fmla="*/ 1059384 h 1059384"/>
              <a:gd name="connsiteX1" fmla="*/ 1762125 w 3371850"/>
              <a:gd name="connsiteY1" fmla="*/ 221184 h 1059384"/>
              <a:gd name="connsiteX2" fmla="*/ 1238250 w 3371850"/>
              <a:gd name="connsiteY2" fmla="*/ 2106 h 1059384"/>
              <a:gd name="connsiteX3" fmla="*/ 3371850 w 3371850"/>
              <a:gd name="connsiteY3" fmla="*/ 97359 h 1059384"/>
              <a:gd name="connsiteX0" fmla="*/ 0 w 3048000"/>
              <a:gd name="connsiteY0" fmla="*/ 1058732 h 1058732"/>
              <a:gd name="connsiteX1" fmla="*/ 1762125 w 3048000"/>
              <a:gd name="connsiteY1" fmla="*/ 220532 h 1058732"/>
              <a:gd name="connsiteX2" fmla="*/ 1238250 w 3048000"/>
              <a:gd name="connsiteY2" fmla="*/ 1454 h 1058732"/>
              <a:gd name="connsiteX3" fmla="*/ 3048000 w 3048000"/>
              <a:gd name="connsiteY3" fmla="*/ 106232 h 1058732"/>
            </a:gdLst>
            <a:ahLst/>
            <a:cxnLst>
              <a:cxn ang="0">
                <a:pos x="connsiteX0" y="connsiteY0"/>
              </a:cxn>
              <a:cxn ang="0">
                <a:pos x="connsiteX1" y="connsiteY1"/>
              </a:cxn>
              <a:cxn ang="0">
                <a:pos x="connsiteX2" y="connsiteY2"/>
              </a:cxn>
              <a:cxn ang="0">
                <a:pos x="connsiteX3" y="connsiteY3"/>
              </a:cxn>
            </a:cxnLst>
            <a:rect l="l" t="t" r="r" b="b"/>
            <a:pathLst>
              <a:path w="3048000" h="1058732">
                <a:moveTo>
                  <a:pt x="0" y="1058732"/>
                </a:moveTo>
                <a:cubicBezTo>
                  <a:pt x="538956" y="53051"/>
                  <a:pt x="1460500" y="225295"/>
                  <a:pt x="1762125" y="220532"/>
                </a:cubicBezTo>
                <a:cubicBezTo>
                  <a:pt x="2063750" y="215769"/>
                  <a:pt x="1023938" y="20504"/>
                  <a:pt x="1238250" y="1454"/>
                </a:cubicBezTo>
                <a:cubicBezTo>
                  <a:pt x="1452563" y="-17596"/>
                  <a:pt x="2766219" y="157825"/>
                  <a:pt x="3048000" y="106232"/>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Box 32"/>
          <p:cNvSpPr txBox="1">
            <a:spLocks noChangeArrowheads="1"/>
          </p:cNvSpPr>
          <p:nvPr/>
        </p:nvSpPr>
        <p:spPr bwMode="auto">
          <a:xfrm>
            <a:off x="4543425" y="2435225"/>
            <a:ext cx="4391025" cy="831849"/>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Nuclear forces become repulsive … exploding core</a:t>
            </a:r>
            <a:endParaRPr lang="en-US" altLang="en-US" sz="2400" dirty="0">
              <a:solidFill>
                <a:schemeClr val="bg1"/>
              </a:solidFill>
            </a:endParaRPr>
          </a:p>
        </p:txBody>
      </p:sp>
      <p:sp>
        <p:nvSpPr>
          <p:cNvPr id="14" name="Freeform 13"/>
          <p:cNvSpPr/>
          <p:nvPr/>
        </p:nvSpPr>
        <p:spPr>
          <a:xfrm>
            <a:off x="3000377" y="3619362"/>
            <a:ext cx="2676525" cy="1638439"/>
          </a:xfrm>
          <a:custGeom>
            <a:avLst/>
            <a:gdLst>
              <a:gd name="connsiteX0" fmla="*/ 0 w 1800225"/>
              <a:gd name="connsiteY0" fmla="*/ 104809 h 134203"/>
              <a:gd name="connsiteX1" fmla="*/ 800100 w 1800225"/>
              <a:gd name="connsiteY1" fmla="*/ 34 h 134203"/>
              <a:gd name="connsiteX2" fmla="*/ 619125 w 1800225"/>
              <a:gd name="connsiteY2" fmla="*/ 114334 h 134203"/>
              <a:gd name="connsiteX3" fmla="*/ 1800225 w 1800225"/>
              <a:gd name="connsiteY3" fmla="*/ 133384 h 134203"/>
              <a:gd name="connsiteX0" fmla="*/ 0 w 1800225"/>
              <a:gd name="connsiteY0" fmla="*/ 8194 h 179657"/>
              <a:gd name="connsiteX1" fmla="*/ 781050 w 1800225"/>
              <a:gd name="connsiteY1" fmla="*/ 179644 h 179657"/>
              <a:gd name="connsiteX2" fmla="*/ 619125 w 1800225"/>
              <a:gd name="connsiteY2" fmla="*/ 17719 h 179657"/>
              <a:gd name="connsiteX3" fmla="*/ 1800225 w 1800225"/>
              <a:gd name="connsiteY3" fmla="*/ 36769 h 179657"/>
              <a:gd name="connsiteX0" fmla="*/ 0 w 1800225"/>
              <a:gd name="connsiteY0" fmla="*/ 97824 h 270028"/>
              <a:gd name="connsiteX1" fmla="*/ 781050 w 1800225"/>
              <a:gd name="connsiteY1" fmla="*/ 269274 h 270028"/>
              <a:gd name="connsiteX2" fmla="*/ 647700 w 1800225"/>
              <a:gd name="connsiteY2" fmla="*/ 2574 h 270028"/>
              <a:gd name="connsiteX3" fmla="*/ 1800225 w 1800225"/>
              <a:gd name="connsiteY3" fmla="*/ 126399 h 270028"/>
              <a:gd name="connsiteX0" fmla="*/ 0 w 1800225"/>
              <a:gd name="connsiteY0" fmla="*/ 95591 h 173011"/>
              <a:gd name="connsiteX1" fmla="*/ 933450 w 1800225"/>
              <a:gd name="connsiteY1" fmla="*/ 171791 h 173011"/>
              <a:gd name="connsiteX2" fmla="*/ 647700 w 1800225"/>
              <a:gd name="connsiteY2" fmla="*/ 341 h 173011"/>
              <a:gd name="connsiteX3" fmla="*/ 1800225 w 1800225"/>
              <a:gd name="connsiteY3" fmla="*/ 124166 h 173011"/>
              <a:gd name="connsiteX0" fmla="*/ 0 w 1819275"/>
              <a:gd name="connsiteY0" fmla="*/ 95250 h 172670"/>
              <a:gd name="connsiteX1" fmla="*/ 933450 w 1819275"/>
              <a:gd name="connsiteY1" fmla="*/ 171450 h 172670"/>
              <a:gd name="connsiteX2" fmla="*/ 647700 w 1819275"/>
              <a:gd name="connsiteY2" fmla="*/ 0 h 172670"/>
              <a:gd name="connsiteX3" fmla="*/ 1819275 w 1819275"/>
              <a:gd name="connsiteY3" fmla="*/ 171450 h 172670"/>
              <a:gd name="connsiteX0" fmla="*/ 0 w 1819275"/>
              <a:gd name="connsiteY0" fmla="*/ 12943 h 89170"/>
              <a:gd name="connsiteX1" fmla="*/ 933450 w 1819275"/>
              <a:gd name="connsiteY1" fmla="*/ 89143 h 89170"/>
              <a:gd name="connsiteX2" fmla="*/ 1362075 w 1819275"/>
              <a:gd name="connsiteY2" fmla="*/ 22468 h 89170"/>
              <a:gd name="connsiteX3" fmla="*/ 1819275 w 1819275"/>
              <a:gd name="connsiteY3" fmla="*/ 89143 h 89170"/>
              <a:gd name="connsiteX0" fmla="*/ 0 w 1819275"/>
              <a:gd name="connsiteY0" fmla="*/ 133372 h 209626"/>
              <a:gd name="connsiteX1" fmla="*/ 885825 w 1819275"/>
              <a:gd name="connsiteY1" fmla="*/ 22 h 209626"/>
              <a:gd name="connsiteX2" fmla="*/ 1362075 w 1819275"/>
              <a:gd name="connsiteY2" fmla="*/ 142897 h 209626"/>
              <a:gd name="connsiteX3" fmla="*/ 1819275 w 1819275"/>
              <a:gd name="connsiteY3" fmla="*/ 209572 h 209626"/>
              <a:gd name="connsiteX0" fmla="*/ 0 w 1819275"/>
              <a:gd name="connsiteY0" fmla="*/ 134278 h 210505"/>
              <a:gd name="connsiteX1" fmla="*/ 885825 w 1819275"/>
              <a:gd name="connsiteY1" fmla="*/ 928 h 210505"/>
              <a:gd name="connsiteX2" fmla="*/ 704850 w 1819275"/>
              <a:gd name="connsiteY2" fmla="*/ 200950 h 210505"/>
              <a:gd name="connsiteX3" fmla="*/ 1362075 w 1819275"/>
              <a:gd name="connsiteY3" fmla="*/ 143803 h 210505"/>
              <a:gd name="connsiteX4" fmla="*/ 1819275 w 1819275"/>
              <a:gd name="connsiteY4" fmla="*/ 210478 h 210505"/>
              <a:gd name="connsiteX0" fmla="*/ 0 w 2057400"/>
              <a:gd name="connsiteY0" fmla="*/ 180975 h 254821"/>
              <a:gd name="connsiteX1" fmla="*/ 885825 w 2057400"/>
              <a:gd name="connsiteY1" fmla="*/ 47625 h 254821"/>
              <a:gd name="connsiteX2" fmla="*/ 704850 w 2057400"/>
              <a:gd name="connsiteY2" fmla="*/ 247647 h 254821"/>
              <a:gd name="connsiteX3" fmla="*/ 1362075 w 2057400"/>
              <a:gd name="connsiteY3" fmla="*/ 190500 h 254821"/>
              <a:gd name="connsiteX4" fmla="*/ 2057400 w 2057400"/>
              <a:gd name="connsiteY4" fmla="*/ 0 h 254821"/>
              <a:gd name="connsiteX0" fmla="*/ 0 w 2057400"/>
              <a:gd name="connsiteY0" fmla="*/ 180975 h 250443"/>
              <a:gd name="connsiteX1" fmla="*/ 885825 w 2057400"/>
              <a:gd name="connsiteY1" fmla="*/ 47625 h 250443"/>
              <a:gd name="connsiteX2" fmla="*/ 704850 w 2057400"/>
              <a:gd name="connsiteY2" fmla="*/ 247647 h 250443"/>
              <a:gd name="connsiteX3" fmla="*/ 1295400 w 2057400"/>
              <a:gd name="connsiteY3" fmla="*/ 95250 h 250443"/>
              <a:gd name="connsiteX4" fmla="*/ 2057400 w 2057400"/>
              <a:gd name="connsiteY4" fmla="*/ 0 h 250443"/>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47880"/>
              <a:gd name="connsiteX1" fmla="*/ 885825 w 2057400"/>
              <a:gd name="connsiteY1" fmla="*/ 47625 h 247880"/>
              <a:gd name="connsiteX2" fmla="*/ 704850 w 2057400"/>
              <a:gd name="connsiteY2" fmla="*/ 247647 h 247880"/>
              <a:gd name="connsiteX3" fmla="*/ 2057400 w 2057400"/>
              <a:gd name="connsiteY3" fmla="*/ 0 h 247880"/>
              <a:gd name="connsiteX0" fmla="*/ 0 w 2057400"/>
              <a:gd name="connsiteY0" fmla="*/ 180975 h 272823"/>
              <a:gd name="connsiteX1" fmla="*/ 885825 w 2057400"/>
              <a:gd name="connsiteY1" fmla="*/ 47625 h 272823"/>
              <a:gd name="connsiteX2" fmla="*/ 704850 w 2057400"/>
              <a:gd name="connsiteY2" fmla="*/ 247647 h 272823"/>
              <a:gd name="connsiteX3" fmla="*/ 2057400 w 2057400"/>
              <a:gd name="connsiteY3" fmla="*/ 0 h 272823"/>
              <a:gd name="connsiteX0" fmla="*/ 0 w 2057400"/>
              <a:gd name="connsiteY0" fmla="*/ 180975 h 289681"/>
              <a:gd name="connsiteX1" fmla="*/ 885825 w 2057400"/>
              <a:gd name="connsiteY1" fmla="*/ 47625 h 289681"/>
              <a:gd name="connsiteX2" fmla="*/ 704850 w 2057400"/>
              <a:gd name="connsiteY2" fmla="*/ 247647 h 289681"/>
              <a:gd name="connsiteX3" fmla="*/ 2057400 w 2057400"/>
              <a:gd name="connsiteY3" fmla="*/ 0 h 289681"/>
              <a:gd name="connsiteX0" fmla="*/ 0 w 2057400"/>
              <a:gd name="connsiteY0" fmla="*/ 462752 h 462752"/>
              <a:gd name="connsiteX1" fmla="*/ 885825 w 2057400"/>
              <a:gd name="connsiteY1" fmla="*/ 329402 h 462752"/>
              <a:gd name="connsiteX2" fmla="*/ 1123950 w 2057400"/>
              <a:gd name="connsiteY2" fmla="*/ 34124 h 462752"/>
              <a:gd name="connsiteX3" fmla="*/ 2057400 w 2057400"/>
              <a:gd name="connsiteY3" fmla="*/ 281777 h 462752"/>
              <a:gd name="connsiteX0" fmla="*/ 0 w 2057400"/>
              <a:gd name="connsiteY0" fmla="*/ 429587 h 429587"/>
              <a:gd name="connsiteX1" fmla="*/ 933450 w 2057400"/>
              <a:gd name="connsiteY1" fmla="*/ 372437 h 429587"/>
              <a:gd name="connsiteX2" fmla="*/ 1123950 w 2057400"/>
              <a:gd name="connsiteY2" fmla="*/ 959 h 429587"/>
              <a:gd name="connsiteX3" fmla="*/ 2057400 w 2057400"/>
              <a:gd name="connsiteY3" fmla="*/ 248612 h 429587"/>
              <a:gd name="connsiteX0" fmla="*/ 0 w 2057400"/>
              <a:gd name="connsiteY0" fmla="*/ 180975 h 180975"/>
              <a:gd name="connsiteX1" fmla="*/ 933450 w 2057400"/>
              <a:gd name="connsiteY1" fmla="*/ 123825 h 180975"/>
              <a:gd name="connsiteX2" fmla="*/ 381000 w 2057400"/>
              <a:gd name="connsiteY2" fmla="*/ 38097 h 180975"/>
              <a:gd name="connsiteX3" fmla="*/ 2057400 w 2057400"/>
              <a:gd name="connsiteY3" fmla="*/ 0 h 180975"/>
              <a:gd name="connsiteX0" fmla="*/ 0 w 2057400"/>
              <a:gd name="connsiteY0" fmla="*/ 249761 h 249761"/>
              <a:gd name="connsiteX1" fmla="*/ 933450 w 2057400"/>
              <a:gd name="connsiteY1" fmla="*/ 192611 h 249761"/>
              <a:gd name="connsiteX2" fmla="*/ 561975 w 2057400"/>
              <a:gd name="connsiteY2" fmla="*/ 2108 h 249761"/>
              <a:gd name="connsiteX3" fmla="*/ 2057400 w 2057400"/>
              <a:gd name="connsiteY3" fmla="*/ 68786 h 249761"/>
              <a:gd name="connsiteX0" fmla="*/ 0 w 2781300"/>
              <a:gd name="connsiteY0" fmla="*/ 249892 h 340654"/>
              <a:gd name="connsiteX1" fmla="*/ 933450 w 2781300"/>
              <a:gd name="connsiteY1" fmla="*/ 192742 h 340654"/>
              <a:gd name="connsiteX2" fmla="*/ 561975 w 2781300"/>
              <a:gd name="connsiteY2" fmla="*/ 2239 h 340654"/>
              <a:gd name="connsiteX3" fmla="*/ 2781300 w 2781300"/>
              <a:gd name="connsiteY3" fmla="*/ 335617 h 340654"/>
              <a:gd name="connsiteX0" fmla="*/ 0 w 2705100"/>
              <a:gd name="connsiteY0" fmla="*/ 252734 h 428450"/>
              <a:gd name="connsiteX1" fmla="*/ 933450 w 2705100"/>
              <a:gd name="connsiteY1" fmla="*/ 195584 h 428450"/>
              <a:gd name="connsiteX2" fmla="*/ 561975 w 2705100"/>
              <a:gd name="connsiteY2" fmla="*/ 5081 h 428450"/>
              <a:gd name="connsiteX3" fmla="*/ 2705100 w 2705100"/>
              <a:gd name="connsiteY3" fmla="*/ 424184 h 428450"/>
              <a:gd name="connsiteX0" fmla="*/ 0 w 2705100"/>
              <a:gd name="connsiteY0" fmla="*/ 250786 h 426446"/>
              <a:gd name="connsiteX1" fmla="*/ 904875 w 2705100"/>
              <a:gd name="connsiteY1" fmla="*/ 231736 h 426446"/>
              <a:gd name="connsiteX2" fmla="*/ 561975 w 2705100"/>
              <a:gd name="connsiteY2" fmla="*/ 3133 h 426446"/>
              <a:gd name="connsiteX3" fmla="*/ 2705100 w 2705100"/>
              <a:gd name="connsiteY3" fmla="*/ 422236 h 426446"/>
              <a:gd name="connsiteX0" fmla="*/ 0 w 2705100"/>
              <a:gd name="connsiteY0" fmla="*/ 250368 h 426028"/>
              <a:gd name="connsiteX1" fmla="*/ 904875 w 2705100"/>
              <a:gd name="connsiteY1" fmla="*/ 231318 h 426028"/>
              <a:gd name="connsiteX2" fmla="*/ 561975 w 2705100"/>
              <a:gd name="connsiteY2" fmla="*/ 2715 h 426028"/>
              <a:gd name="connsiteX3" fmla="*/ 2705100 w 2705100"/>
              <a:gd name="connsiteY3" fmla="*/ 421818 h 426028"/>
              <a:gd name="connsiteX0" fmla="*/ 0 w 2705100"/>
              <a:gd name="connsiteY0" fmla="*/ 250120 h 425780"/>
              <a:gd name="connsiteX1" fmla="*/ 904875 w 2705100"/>
              <a:gd name="connsiteY1" fmla="*/ 231070 h 425780"/>
              <a:gd name="connsiteX2" fmla="*/ 561975 w 2705100"/>
              <a:gd name="connsiteY2" fmla="*/ 2467 h 425780"/>
              <a:gd name="connsiteX3" fmla="*/ 2705100 w 2705100"/>
              <a:gd name="connsiteY3" fmla="*/ 421570 h 425780"/>
              <a:gd name="connsiteX0" fmla="*/ 0 w 2705100"/>
              <a:gd name="connsiteY0" fmla="*/ 250279 h 425939"/>
              <a:gd name="connsiteX1" fmla="*/ 904875 w 2705100"/>
              <a:gd name="connsiteY1" fmla="*/ 231229 h 425939"/>
              <a:gd name="connsiteX2" fmla="*/ 561975 w 2705100"/>
              <a:gd name="connsiteY2" fmla="*/ 2626 h 425939"/>
              <a:gd name="connsiteX3" fmla="*/ 2705100 w 2705100"/>
              <a:gd name="connsiteY3" fmla="*/ 421729 h 425939"/>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814602 h 814602"/>
              <a:gd name="connsiteX1" fmla="*/ 1362075 w 3162300"/>
              <a:gd name="connsiteY1" fmla="*/ 233577 h 814602"/>
              <a:gd name="connsiteX2" fmla="*/ 1019175 w 3162300"/>
              <a:gd name="connsiteY2" fmla="*/ 4974 h 814602"/>
              <a:gd name="connsiteX3" fmla="*/ 3162300 w 3162300"/>
              <a:gd name="connsiteY3" fmla="*/ 424077 h 814602"/>
              <a:gd name="connsiteX0" fmla="*/ 0 w 3162300"/>
              <a:gd name="connsiteY0" fmla="*/ 974207 h 974207"/>
              <a:gd name="connsiteX1" fmla="*/ 1362075 w 3162300"/>
              <a:gd name="connsiteY1" fmla="*/ 393182 h 974207"/>
              <a:gd name="connsiteX2" fmla="*/ 1114425 w 3162300"/>
              <a:gd name="connsiteY2" fmla="*/ 2654 h 974207"/>
              <a:gd name="connsiteX3" fmla="*/ 3162300 w 3162300"/>
              <a:gd name="connsiteY3" fmla="*/ 583682 h 974207"/>
              <a:gd name="connsiteX0" fmla="*/ 0 w 3162300"/>
              <a:gd name="connsiteY0" fmla="*/ 973011 h 973011"/>
              <a:gd name="connsiteX1" fmla="*/ 1362075 w 3162300"/>
              <a:gd name="connsiteY1" fmla="*/ 391986 h 973011"/>
              <a:gd name="connsiteX2" fmla="*/ 1114425 w 3162300"/>
              <a:gd name="connsiteY2" fmla="*/ 1458 h 973011"/>
              <a:gd name="connsiteX3" fmla="*/ 3162300 w 3162300"/>
              <a:gd name="connsiteY3" fmla="*/ 582486 h 973011"/>
              <a:gd name="connsiteX0" fmla="*/ 0 w 3162300"/>
              <a:gd name="connsiteY0" fmla="*/ 978981 h 978981"/>
              <a:gd name="connsiteX1" fmla="*/ 1343025 w 3162300"/>
              <a:gd name="connsiteY1" fmla="*/ 216981 h 978981"/>
              <a:gd name="connsiteX2" fmla="*/ 1114425 w 3162300"/>
              <a:gd name="connsiteY2" fmla="*/ 7428 h 978981"/>
              <a:gd name="connsiteX3" fmla="*/ 3162300 w 3162300"/>
              <a:gd name="connsiteY3" fmla="*/ 588456 h 978981"/>
              <a:gd name="connsiteX0" fmla="*/ 0 w 3276600"/>
              <a:gd name="connsiteY0" fmla="*/ 971712 h 971712"/>
              <a:gd name="connsiteX1" fmla="*/ 1343025 w 3276600"/>
              <a:gd name="connsiteY1" fmla="*/ 209712 h 971712"/>
              <a:gd name="connsiteX2" fmla="*/ 1114425 w 3276600"/>
              <a:gd name="connsiteY2" fmla="*/ 159 h 971712"/>
              <a:gd name="connsiteX3" fmla="*/ 3276600 w 3276600"/>
              <a:gd name="connsiteY3" fmla="*/ 257337 h 971712"/>
              <a:gd name="connsiteX0" fmla="*/ 0 w 3276600"/>
              <a:gd name="connsiteY0" fmla="*/ 994576 h 994576"/>
              <a:gd name="connsiteX1" fmla="*/ 1343025 w 3276600"/>
              <a:gd name="connsiteY1" fmla="*/ 232576 h 994576"/>
              <a:gd name="connsiteX2" fmla="*/ 1114425 w 3276600"/>
              <a:gd name="connsiteY2" fmla="*/ 23023 h 994576"/>
              <a:gd name="connsiteX3" fmla="*/ 3276600 w 3276600"/>
              <a:gd name="connsiteY3" fmla="*/ 280201 h 994576"/>
              <a:gd name="connsiteX0" fmla="*/ 0 w 3276600"/>
              <a:gd name="connsiteY0" fmla="*/ 971648 h 971648"/>
              <a:gd name="connsiteX1" fmla="*/ 1438275 w 3276600"/>
              <a:gd name="connsiteY1" fmla="*/ 295373 h 971648"/>
              <a:gd name="connsiteX2" fmla="*/ 1114425 w 3276600"/>
              <a:gd name="connsiteY2" fmla="*/ 95 h 971648"/>
              <a:gd name="connsiteX3" fmla="*/ 3276600 w 3276600"/>
              <a:gd name="connsiteY3" fmla="*/ 257273 h 971648"/>
              <a:gd name="connsiteX0" fmla="*/ 0 w 3276600"/>
              <a:gd name="connsiteY0" fmla="*/ 997672 h 997672"/>
              <a:gd name="connsiteX1" fmla="*/ 1438275 w 3276600"/>
              <a:gd name="connsiteY1" fmla="*/ 321397 h 997672"/>
              <a:gd name="connsiteX2" fmla="*/ 1114425 w 3276600"/>
              <a:gd name="connsiteY2" fmla="*/ 26119 h 997672"/>
              <a:gd name="connsiteX3" fmla="*/ 3276600 w 3276600"/>
              <a:gd name="connsiteY3" fmla="*/ 283297 h 997672"/>
              <a:gd name="connsiteX0" fmla="*/ 0 w 3276600"/>
              <a:gd name="connsiteY0" fmla="*/ 1015313 h 1015313"/>
              <a:gd name="connsiteX1" fmla="*/ 1438275 w 3276600"/>
              <a:gd name="connsiteY1" fmla="*/ 339038 h 1015313"/>
              <a:gd name="connsiteX2" fmla="*/ 1114425 w 3276600"/>
              <a:gd name="connsiteY2" fmla="*/ 43760 h 1015313"/>
              <a:gd name="connsiteX3" fmla="*/ 3276600 w 3276600"/>
              <a:gd name="connsiteY3" fmla="*/ 300938 h 1015313"/>
              <a:gd name="connsiteX0" fmla="*/ 0 w 3371850"/>
              <a:gd name="connsiteY0" fmla="*/ 983938 h 983938"/>
              <a:gd name="connsiteX1" fmla="*/ 1438275 w 3371850"/>
              <a:gd name="connsiteY1" fmla="*/ 307663 h 983938"/>
              <a:gd name="connsiteX2" fmla="*/ 1114425 w 3371850"/>
              <a:gd name="connsiteY2" fmla="*/ 12385 h 983938"/>
              <a:gd name="connsiteX3" fmla="*/ 3371850 w 3371850"/>
              <a:gd name="connsiteY3" fmla="*/ 21913 h 983938"/>
              <a:gd name="connsiteX0" fmla="*/ 0 w 3371850"/>
              <a:gd name="connsiteY0" fmla="*/ 1064856 h 1064856"/>
              <a:gd name="connsiteX1" fmla="*/ 1438275 w 3371850"/>
              <a:gd name="connsiteY1" fmla="*/ 388581 h 1064856"/>
              <a:gd name="connsiteX2" fmla="*/ 1238250 w 3371850"/>
              <a:gd name="connsiteY2" fmla="*/ 7578 h 1064856"/>
              <a:gd name="connsiteX3" fmla="*/ 3371850 w 3371850"/>
              <a:gd name="connsiteY3" fmla="*/ 102831 h 1064856"/>
              <a:gd name="connsiteX0" fmla="*/ 0 w 3371850"/>
              <a:gd name="connsiteY0" fmla="*/ 1087673 h 1087673"/>
              <a:gd name="connsiteX1" fmla="*/ 1438275 w 3371850"/>
              <a:gd name="connsiteY1" fmla="*/ 411398 h 1087673"/>
              <a:gd name="connsiteX2" fmla="*/ 1238250 w 3371850"/>
              <a:gd name="connsiteY2" fmla="*/ 30395 h 1087673"/>
              <a:gd name="connsiteX3" fmla="*/ 3371850 w 3371850"/>
              <a:gd name="connsiteY3" fmla="*/ 125648 h 1087673"/>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62866 h 1062866"/>
              <a:gd name="connsiteX1" fmla="*/ 1724025 w 3371850"/>
              <a:gd name="connsiteY1" fmla="*/ 338966 h 1062866"/>
              <a:gd name="connsiteX2" fmla="*/ 1238250 w 3371850"/>
              <a:gd name="connsiteY2" fmla="*/ 5588 h 1062866"/>
              <a:gd name="connsiteX3" fmla="*/ 3371850 w 3371850"/>
              <a:gd name="connsiteY3" fmla="*/ 100841 h 1062866"/>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59051 h 1059051"/>
              <a:gd name="connsiteX1" fmla="*/ 1762125 w 3371850"/>
              <a:gd name="connsiteY1" fmla="*/ 220851 h 1059051"/>
              <a:gd name="connsiteX2" fmla="*/ 1238250 w 3371850"/>
              <a:gd name="connsiteY2" fmla="*/ 1773 h 1059051"/>
              <a:gd name="connsiteX3" fmla="*/ 3371850 w 3371850"/>
              <a:gd name="connsiteY3" fmla="*/ 97026 h 1059051"/>
              <a:gd name="connsiteX0" fmla="*/ 0 w 3371850"/>
              <a:gd name="connsiteY0" fmla="*/ 1067103 h 1067103"/>
              <a:gd name="connsiteX1" fmla="*/ 1762125 w 3371850"/>
              <a:gd name="connsiteY1" fmla="*/ 228903 h 1067103"/>
              <a:gd name="connsiteX2" fmla="*/ 1238250 w 3371850"/>
              <a:gd name="connsiteY2" fmla="*/ 9825 h 1067103"/>
              <a:gd name="connsiteX3" fmla="*/ 3371850 w 3371850"/>
              <a:gd name="connsiteY3" fmla="*/ 105078 h 1067103"/>
              <a:gd name="connsiteX0" fmla="*/ 0 w 3371850"/>
              <a:gd name="connsiteY0" fmla="*/ 1059384 h 1059384"/>
              <a:gd name="connsiteX1" fmla="*/ 1762125 w 3371850"/>
              <a:gd name="connsiteY1" fmla="*/ 221184 h 1059384"/>
              <a:gd name="connsiteX2" fmla="*/ 1238250 w 3371850"/>
              <a:gd name="connsiteY2" fmla="*/ 2106 h 1059384"/>
              <a:gd name="connsiteX3" fmla="*/ 3371850 w 3371850"/>
              <a:gd name="connsiteY3" fmla="*/ 97359 h 1059384"/>
              <a:gd name="connsiteX0" fmla="*/ 0 w 3048000"/>
              <a:gd name="connsiteY0" fmla="*/ 1058732 h 1058732"/>
              <a:gd name="connsiteX1" fmla="*/ 1762125 w 3048000"/>
              <a:gd name="connsiteY1" fmla="*/ 220532 h 1058732"/>
              <a:gd name="connsiteX2" fmla="*/ 1238250 w 3048000"/>
              <a:gd name="connsiteY2" fmla="*/ 1454 h 1058732"/>
              <a:gd name="connsiteX3" fmla="*/ 3048000 w 3048000"/>
              <a:gd name="connsiteY3" fmla="*/ 106232 h 1058732"/>
              <a:gd name="connsiteX0" fmla="*/ 0 w 2019300"/>
              <a:gd name="connsiteY0" fmla="*/ 1201607 h 1201607"/>
              <a:gd name="connsiteX1" fmla="*/ 733425 w 2019300"/>
              <a:gd name="connsiteY1" fmla="*/ 220532 h 1201607"/>
              <a:gd name="connsiteX2" fmla="*/ 209550 w 2019300"/>
              <a:gd name="connsiteY2" fmla="*/ 1454 h 1201607"/>
              <a:gd name="connsiteX3" fmla="*/ 2019300 w 2019300"/>
              <a:gd name="connsiteY3" fmla="*/ 106232 h 1201607"/>
              <a:gd name="connsiteX0" fmla="*/ 0 w 2019300"/>
              <a:gd name="connsiteY0" fmla="*/ 1201607 h 1201607"/>
              <a:gd name="connsiteX1" fmla="*/ 733425 w 2019300"/>
              <a:gd name="connsiteY1" fmla="*/ 220532 h 1201607"/>
              <a:gd name="connsiteX2" fmla="*/ 209550 w 2019300"/>
              <a:gd name="connsiteY2" fmla="*/ 1454 h 1201607"/>
              <a:gd name="connsiteX3" fmla="*/ 2019300 w 2019300"/>
              <a:gd name="connsiteY3" fmla="*/ 106232 h 1201607"/>
              <a:gd name="connsiteX0" fmla="*/ 0 w 2019300"/>
              <a:gd name="connsiteY0" fmla="*/ 1209520 h 1209520"/>
              <a:gd name="connsiteX1" fmla="*/ 866775 w 2019300"/>
              <a:gd name="connsiteY1" fmla="*/ 447520 h 1209520"/>
              <a:gd name="connsiteX2" fmla="*/ 209550 w 2019300"/>
              <a:gd name="connsiteY2" fmla="*/ 9367 h 1209520"/>
              <a:gd name="connsiteX3" fmla="*/ 2019300 w 2019300"/>
              <a:gd name="connsiteY3" fmla="*/ 114145 h 1209520"/>
              <a:gd name="connsiteX0" fmla="*/ 0 w 2019300"/>
              <a:gd name="connsiteY0" fmla="*/ 1095375 h 1095375"/>
              <a:gd name="connsiteX1" fmla="*/ 866775 w 2019300"/>
              <a:gd name="connsiteY1" fmla="*/ 333375 h 1095375"/>
              <a:gd name="connsiteX2" fmla="*/ 323850 w 2019300"/>
              <a:gd name="connsiteY2" fmla="*/ 314322 h 1095375"/>
              <a:gd name="connsiteX3" fmla="*/ 2019300 w 2019300"/>
              <a:gd name="connsiteY3" fmla="*/ 0 h 1095375"/>
              <a:gd name="connsiteX0" fmla="*/ 0 w 2019300"/>
              <a:gd name="connsiteY0" fmla="*/ 1095375 h 1095375"/>
              <a:gd name="connsiteX1" fmla="*/ 866775 w 2019300"/>
              <a:gd name="connsiteY1" fmla="*/ 333375 h 1095375"/>
              <a:gd name="connsiteX2" fmla="*/ 323850 w 2019300"/>
              <a:gd name="connsiteY2" fmla="*/ 314322 h 1095375"/>
              <a:gd name="connsiteX3" fmla="*/ 2019300 w 2019300"/>
              <a:gd name="connsiteY3" fmla="*/ 0 h 1095375"/>
              <a:gd name="connsiteX0" fmla="*/ 0 w 2019300"/>
              <a:gd name="connsiteY0" fmla="*/ 1095375 h 1095375"/>
              <a:gd name="connsiteX1" fmla="*/ 866775 w 2019300"/>
              <a:gd name="connsiteY1" fmla="*/ 333375 h 1095375"/>
              <a:gd name="connsiteX2" fmla="*/ 323850 w 2019300"/>
              <a:gd name="connsiteY2" fmla="*/ 314322 h 1095375"/>
              <a:gd name="connsiteX3" fmla="*/ 2019300 w 2019300"/>
              <a:gd name="connsiteY3" fmla="*/ 0 h 1095375"/>
              <a:gd name="connsiteX0" fmla="*/ 0 w 2066925"/>
              <a:gd name="connsiteY0" fmla="*/ 1524000 h 1524000"/>
              <a:gd name="connsiteX1" fmla="*/ 866775 w 2066925"/>
              <a:gd name="connsiteY1" fmla="*/ 762000 h 1524000"/>
              <a:gd name="connsiteX2" fmla="*/ 323850 w 2066925"/>
              <a:gd name="connsiteY2" fmla="*/ 742947 h 1524000"/>
              <a:gd name="connsiteX3" fmla="*/ 2066925 w 2066925"/>
              <a:gd name="connsiteY3" fmla="*/ 0 h 1524000"/>
              <a:gd name="connsiteX0" fmla="*/ 0 w 2066925"/>
              <a:gd name="connsiteY0" fmla="*/ 1524000 h 1524000"/>
              <a:gd name="connsiteX1" fmla="*/ 866775 w 2066925"/>
              <a:gd name="connsiteY1" fmla="*/ 762000 h 1524000"/>
              <a:gd name="connsiteX2" fmla="*/ 323850 w 2066925"/>
              <a:gd name="connsiteY2" fmla="*/ 742947 h 1524000"/>
              <a:gd name="connsiteX3" fmla="*/ 2066925 w 2066925"/>
              <a:gd name="connsiteY3" fmla="*/ 0 h 1524000"/>
              <a:gd name="connsiteX0" fmla="*/ 0 w 2066925"/>
              <a:gd name="connsiteY0" fmla="*/ 1524000 h 1524000"/>
              <a:gd name="connsiteX1" fmla="*/ 866775 w 2066925"/>
              <a:gd name="connsiteY1" fmla="*/ 762000 h 1524000"/>
              <a:gd name="connsiteX2" fmla="*/ 323850 w 2066925"/>
              <a:gd name="connsiteY2" fmla="*/ 742947 h 1524000"/>
              <a:gd name="connsiteX3" fmla="*/ 1857374 w 2066925"/>
              <a:gd name="connsiteY3" fmla="*/ 209548 h 1524000"/>
              <a:gd name="connsiteX4" fmla="*/ 2066925 w 2066925"/>
              <a:gd name="connsiteY4" fmla="*/ 0 h 1524000"/>
              <a:gd name="connsiteX0" fmla="*/ 0 w 2066925"/>
              <a:gd name="connsiteY0" fmla="*/ 1524000 h 1524000"/>
              <a:gd name="connsiteX1" fmla="*/ 866775 w 2066925"/>
              <a:gd name="connsiteY1" fmla="*/ 762000 h 1524000"/>
              <a:gd name="connsiteX2" fmla="*/ 323850 w 2066925"/>
              <a:gd name="connsiteY2" fmla="*/ 742947 h 1524000"/>
              <a:gd name="connsiteX3" fmla="*/ 1857374 w 2066925"/>
              <a:gd name="connsiteY3" fmla="*/ 209548 h 1524000"/>
              <a:gd name="connsiteX4" fmla="*/ 2066925 w 2066925"/>
              <a:gd name="connsiteY4" fmla="*/ 0 h 1524000"/>
              <a:gd name="connsiteX0" fmla="*/ 0 w 2066925"/>
              <a:gd name="connsiteY0" fmla="*/ 1526901 h 1526901"/>
              <a:gd name="connsiteX1" fmla="*/ 866775 w 2066925"/>
              <a:gd name="connsiteY1" fmla="*/ 764901 h 1526901"/>
              <a:gd name="connsiteX2" fmla="*/ 323850 w 2066925"/>
              <a:gd name="connsiteY2" fmla="*/ 745848 h 1526901"/>
              <a:gd name="connsiteX3" fmla="*/ 1857374 w 2066925"/>
              <a:gd name="connsiteY3" fmla="*/ 212449 h 1526901"/>
              <a:gd name="connsiteX4" fmla="*/ 2066925 w 2066925"/>
              <a:gd name="connsiteY4" fmla="*/ 2901 h 1526901"/>
              <a:gd name="connsiteX0" fmla="*/ 0 w 2228850"/>
              <a:gd name="connsiteY0" fmla="*/ 1628775 h 1628775"/>
              <a:gd name="connsiteX1" fmla="*/ 866775 w 2228850"/>
              <a:gd name="connsiteY1" fmla="*/ 866775 h 1628775"/>
              <a:gd name="connsiteX2" fmla="*/ 323850 w 2228850"/>
              <a:gd name="connsiteY2" fmla="*/ 847722 h 1628775"/>
              <a:gd name="connsiteX3" fmla="*/ 1857374 w 2228850"/>
              <a:gd name="connsiteY3" fmla="*/ 314323 h 1628775"/>
              <a:gd name="connsiteX4" fmla="*/ 2228850 w 2228850"/>
              <a:gd name="connsiteY4" fmla="*/ 0 h 1628775"/>
              <a:gd name="connsiteX0" fmla="*/ 0 w 2228850"/>
              <a:gd name="connsiteY0" fmla="*/ 1634053 h 1634053"/>
              <a:gd name="connsiteX1" fmla="*/ 866775 w 2228850"/>
              <a:gd name="connsiteY1" fmla="*/ 872053 h 1634053"/>
              <a:gd name="connsiteX2" fmla="*/ 323850 w 2228850"/>
              <a:gd name="connsiteY2" fmla="*/ 853000 h 1634053"/>
              <a:gd name="connsiteX3" fmla="*/ 1857374 w 2228850"/>
              <a:gd name="connsiteY3" fmla="*/ 319601 h 1634053"/>
              <a:gd name="connsiteX4" fmla="*/ 2228850 w 2228850"/>
              <a:gd name="connsiteY4" fmla="*/ 5278 h 1634053"/>
              <a:gd name="connsiteX0" fmla="*/ 0 w 2228850"/>
              <a:gd name="connsiteY0" fmla="*/ 1634053 h 1634053"/>
              <a:gd name="connsiteX1" fmla="*/ 866775 w 2228850"/>
              <a:gd name="connsiteY1" fmla="*/ 872053 h 1634053"/>
              <a:gd name="connsiteX2" fmla="*/ 323850 w 2228850"/>
              <a:gd name="connsiteY2" fmla="*/ 853000 h 1634053"/>
              <a:gd name="connsiteX3" fmla="*/ 1857374 w 2228850"/>
              <a:gd name="connsiteY3" fmla="*/ 319601 h 1634053"/>
              <a:gd name="connsiteX4" fmla="*/ 2228850 w 2228850"/>
              <a:gd name="connsiteY4" fmla="*/ 5278 h 1634053"/>
              <a:gd name="connsiteX0" fmla="*/ 0 w 2228850"/>
              <a:gd name="connsiteY0" fmla="*/ 1630235 h 1630235"/>
              <a:gd name="connsiteX1" fmla="*/ 866775 w 2228850"/>
              <a:gd name="connsiteY1" fmla="*/ 868235 h 1630235"/>
              <a:gd name="connsiteX2" fmla="*/ 323850 w 2228850"/>
              <a:gd name="connsiteY2" fmla="*/ 849182 h 1630235"/>
              <a:gd name="connsiteX3" fmla="*/ 1857374 w 2228850"/>
              <a:gd name="connsiteY3" fmla="*/ 315783 h 1630235"/>
              <a:gd name="connsiteX4" fmla="*/ 2228850 w 2228850"/>
              <a:gd name="connsiteY4" fmla="*/ 1460 h 1630235"/>
              <a:gd name="connsiteX0" fmla="*/ 0 w 2228850"/>
              <a:gd name="connsiteY0" fmla="*/ 1629625 h 1629625"/>
              <a:gd name="connsiteX1" fmla="*/ 866775 w 2228850"/>
              <a:gd name="connsiteY1" fmla="*/ 867625 h 1629625"/>
              <a:gd name="connsiteX2" fmla="*/ 323850 w 2228850"/>
              <a:gd name="connsiteY2" fmla="*/ 848572 h 1629625"/>
              <a:gd name="connsiteX3" fmla="*/ 1724024 w 2228850"/>
              <a:gd name="connsiteY3" fmla="*/ 429473 h 1629625"/>
              <a:gd name="connsiteX4" fmla="*/ 2228850 w 2228850"/>
              <a:gd name="connsiteY4" fmla="*/ 850 h 1629625"/>
              <a:gd name="connsiteX0" fmla="*/ 0 w 2228850"/>
              <a:gd name="connsiteY0" fmla="*/ 1629596 h 1629596"/>
              <a:gd name="connsiteX1" fmla="*/ 866775 w 2228850"/>
              <a:gd name="connsiteY1" fmla="*/ 867596 h 1629596"/>
              <a:gd name="connsiteX2" fmla="*/ 323850 w 2228850"/>
              <a:gd name="connsiteY2" fmla="*/ 848543 h 1629596"/>
              <a:gd name="connsiteX3" fmla="*/ 1724024 w 2228850"/>
              <a:gd name="connsiteY3" fmla="*/ 429444 h 1629596"/>
              <a:gd name="connsiteX4" fmla="*/ 2228850 w 2228850"/>
              <a:gd name="connsiteY4" fmla="*/ 821 h 1629596"/>
              <a:gd name="connsiteX0" fmla="*/ 0 w 2228850"/>
              <a:gd name="connsiteY0" fmla="*/ 1629544 h 1629544"/>
              <a:gd name="connsiteX1" fmla="*/ 866775 w 2228850"/>
              <a:gd name="connsiteY1" fmla="*/ 867544 h 1629544"/>
              <a:gd name="connsiteX2" fmla="*/ 323850 w 2228850"/>
              <a:gd name="connsiteY2" fmla="*/ 848491 h 1629544"/>
              <a:gd name="connsiteX3" fmla="*/ 1752599 w 2228850"/>
              <a:gd name="connsiteY3" fmla="*/ 448442 h 1629544"/>
              <a:gd name="connsiteX4" fmla="*/ 2228850 w 2228850"/>
              <a:gd name="connsiteY4" fmla="*/ 769 h 1629544"/>
              <a:gd name="connsiteX0" fmla="*/ 0 w 2228850"/>
              <a:gd name="connsiteY0" fmla="*/ 1629544 h 1629544"/>
              <a:gd name="connsiteX1" fmla="*/ 866775 w 2228850"/>
              <a:gd name="connsiteY1" fmla="*/ 867544 h 1629544"/>
              <a:gd name="connsiteX2" fmla="*/ 323850 w 2228850"/>
              <a:gd name="connsiteY2" fmla="*/ 848491 h 1629544"/>
              <a:gd name="connsiteX3" fmla="*/ 1752599 w 2228850"/>
              <a:gd name="connsiteY3" fmla="*/ 448442 h 1629544"/>
              <a:gd name="connsiteX4" fmla="*/ 2228850 w 2228850"/>
              <a:gd name="connsiteY4" fmla="*/ 769 h 1629544"/>
              <a:gd name="connsiteX0" fmla="*/ 0 w 2676525"/>
              <a:gd name="connsiteY0" fmla="*/ 1638963 h 1638963"/>
              <a:gd name="connsiteX1" fmla="*/ 866775 w 2676525"/>
              <a:gd name="connsiteY1" fmla="*/ 876963 h 1638963"/>
              <a:gd name="connsiteX2" fmla="*/ 323850 w 2676525"/>
              <a:gd name="connsiteY2" fmla="*/ 857910 h 1638963"/>
              <a:gd name="connsiteX3" fmla="*/ 1752599 w 2676525"/>
              <a:gd name="connsiteY3" fmla="*/ 457861 h 1638963"/>
              <a:gd name="connsiteX4" fmla="*/ 2676525 w 2676525"/>
              <a:gd name="connsiteY4" fmla="*/ 663 h 1638963"/>
              <a:gd name="connsiteX0" fmla="*/ 0 w 2676525"/>
              <a:gd name="connsiteY0" fmla="*/ 1638445 h 1638445"/>
              <a:gd name="connsiteX1" fmla="*/ 866775 w 2676525"/>
              <a:gd name="connsiteY1" fmla="*/ 876445 h 1638445"/>
              <a:gd name="connsiteX2" fmla="*/ 323850 w 2676525"/>
              <a:gd name="connsiteY2" fmla="*/ 857392 h 1638445"/>
              <a:gd name="connsiteX3" fmla="*/ 1752599 w 2676525"/>
              <a:gd name="connsiteY3" fmla="*/ 457343 h 1638445"/>
              <a:gd name="connsiteX4" fmla="*/ 2676525 w 2676525"/>
              <a:gd name="connsiteY4" fmla="*/ 145 h 1638445"/>
              <a:gd name="connsiteX0" fmla="*/ 0 w 2676525"/>
              <a:gd name="connsiteY0" fmla="*/ 1638448 h 1638448"/>
              <a:gd name="connsiteX1" fmla="*/ 866775 w 2676525"/>
              <a:gd name="connsiteY1" fmla="*/ 876448 h 1638448"/>
              <a:gd name="connsiteX2" fmla="*/ 323850 w 2676525"/>
              <a:gd name="connsiteY2" fmla="*/ 857395 h 1638448"/>
              <a:gd name="connsiteX3" fmla="*/ 1752599 w 2676525"/>
              <a:gd name="connsiteY3" fmla="*/ 457346 h 1638448"/>
              <a:gd name="connsiteX4" fmla="*/ 2676525 w 2676525"/>
              <a:gd name="connsiteY4" fmla="*/ 148 h 1638448"/>
              <a:gd name="connsiteX0" fmla="*/ 0 w 2676525"/>
              <a:gd name="connsiteY0" fmla="*/ 1638433 h 1638433"/>
              <a:gd name="connsiteX1" fmla="*/ 866775 w 2676525"/>
              <a:gd name="connsiteY1" fmla="*/ 876433 h 1638433"/>
              <a:gd name="connsiteX2" fmla="*/ 323850 w 2676525"/>
              <a:gd name="connsiteY2" fmla="*/ 857380 h 1638433"/>
              <a:gd name="connsiteX3" fmla="*/ 1762124 w 2676525"/>
              <a:gd name="connsiteY3" fmla="*/ 495431 h 1638433"/>
              <a:gd name="connsiteX4" fmla="*/ 2676525 w 2676525"/>
              <a:gd name="connsiteY4" fmla="*/ 133 h 1638433"/>
              <a:gd name="connsiteX0" fmla="*/ 0 w 2676525"/>
              <a:gd name="connsiteY0" fmla="*/ 1638439 h 1638439"/>
              <a:gd name="connsiteX1" fmla="*/ 866775 w 2676525"/>
              <a:gd name="connsiteY1" fmla="*/ 876439 h 1638439"/>
              <a:gd name="connsiteX2" fmla="*/ 323850 w 2676525"/>
              <a:gd name="connsiteY2" fmla="*/ 857386 h 1638439"/>
              <a:gd name="connsiteX3" fmla="*/ 1762124 w 2676525"/>
              <a:gd name="connsiteY3" fmla="*/ 495437 h 1638439"/>
              <a:gd name="connsiteX4" fmla="*/ 2676525 w 2676525"/>
              <a:gd name="connsiteY4" fmla="*/ 139 h 16384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6525" h="1638439">
                <a:moveTo>
                  <a:pt x="0" y="1638439"/>
                </a:moveTo>
                <a:cubicBezTo>
                  <a:pt x="205581" y="1137583"/>
                  <a:pt x="612775" y="968514"/>
                  <a:pt x="866775" y="876439"/>
                </a:cubicBezTo>
                <a:cubicBezTo>
                  <a:pt x="1120775" y="784364"/>
                  <a:pt x="174625" y="920886"/>
                  <a:pt x="323850" y="857386"/>
                </a:cubicBezTo>
                <a:cubicBezTo>
                  <a:pt x="473075" y="793886"/>
                  <a:pt x="1484311" y="666887"/>
                  <a:pt x="1762124" y="495437"/>
                </a:cubicBezTo>
                <a:cubicBezTo>
                  <a:pt x="2039937" y="323987"/>
                  <a:pt x="2087562" y="-7799"/>
                  <a:pt x="2676525" y="139"/>
                </a:cubicBezTo>
              </a:path>
            </a:pathLst>
          </a:custGeom>
          <a:noFill/>
          <a:ln>
            <a:solidFill>
              <a:schemeClr val="bg1"/>
            </a:solidFill>
            <a:headEnd type="none" w="med" len="med"/>
            <a:tailEnd type="arrow" w="med" len="med"/>
          </a:ln>
          <a:effectLst>
            <a:outerShdw dist="38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Box 32"/>
          <p:cNvSpPr txBox="1">
            <a:spLocks noChangeArrowheads="1"/>
          </p:cNvSpPr>
          <p:nvPr/>
        </p:nvSpPr>
        <p:spPr bwMode="auto">
          <a:xfrm>
            <a:off x="4752975" y="3416300"/>
            <a:ext cx="4391025" cy="831849"/>
          </a:xfrm>
          <a:prstGeom prst="rect">
            <a:avLst/>
          </a:prstGeom>
          <a:noFill/>
          <a:ln>
            <a:noFill/>
          </a:ln>
          <a:effectLst>
            <a:outerShdw dist="2540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0"/>
              </a:spcBef>
              <a:buFontTx/>
              <a:buNone/>
            </a:pPr>
            <a:r>
              <a:rPr lang="en-US" altLang="en-US" sz="2400" dirty="0">
                <a:solidFill>
                  <a:schemeClr val="bg1"/>
                </a:solidFill>
                <a:sym typeface="Symbol" pitchFamily="18" charset="2"/>
              </a:rPr>
              <a:t>Shock from core                  explodes star!!  Supernova!!</a:t>
            </a:r>
            <a:endParaRPr lang="en-US" altLang="en-US" sz="2400" dirty="0">
              <a:solidFill>
                <a:schemeClr val="bg1"/>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770" y="-3121054"/>
            <a:ext cx="12545414" cy="12756857"/>
          </a:xfrm>
          <a:prstGeom prst="rect">
            <a:avLst/>
          </a:prstGeom>
        </p:spPr>
      </p:pic>
      <p:sp>
        <p:nvSpPr>
          <p:cNvPr id="3" name="Oval 2"/>
          <p:cNvSpPr/>
          <p:nvPr/>
        </p:nvSpPr>
        <p:spPr>
          <a:xfrm>
            <a:off x="6124575" y="3293268"/>
            <a:ext cx="45720" cy="4572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912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xit" presetSubtype="0" fill="hold" grpId="1" nodeType="withEffect">
                                  <p:stCondLst>
                                    <p:cond delay="0"/>
                                  </p:stCondLst>
                                  <p:childTnLst>
                                    <p:animEffect transition="out" filter="fade">
                                      <p:cBhvr>
                                        <p:cTn id="6" dur="1000"/>
                                        <p:tgtEl>
                                          <p:spTgt spid="6"/>
                                        </p:tgtEl>
                                      </p:cBhvr>
                                    </p:animEffect>
                                    <p:anim calcmode="lin" valueType="num">
                                      <p:cBhvr>
                                        <p:cTn id="7" dur="1000"/>
                                        <p:tgtEl>
                                          <p:spTgt spid="6"/>
                                        </p:tgtEl>
                                        <p:attrNameLst>
                                          <p:attrName>ppt_x</p:attrName>
                                        </p:attrNameLst>
                                      </p:cBhvr>
                                      <p:tavLst>
                                        <p:tav tm="0">
                                          <p:val>
                                            <p:strVal val="ppt_x"/>
                                          </p:val>
                                        </p:tav>
                                        <p:tav tm="100000">
                                          <p:val>
                                            <p:strVal val="ppt_x"/>
                                          </p:val>
                                        </p:tav>
                                      </p:tavLst>
                                    </p:anim>
                                    <p:anim calcmode="lin" valueType="num">
                                      <p:cBhvr>
                                        <p:cTn id="8" dur="100" decel="100000"/>
                                        <p:tgtEl>
                                          <p:spTgt spid="6"/>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6"/>
                                        </p:tgtEl>
                                        <p:attrNameLst>
                                          <p:attrName>ppt_y</p:attrName>
                                        </p:attrNameLst>
                                      </p:cBhvr>
                                      <p:tavLst>
                                        <p:tav tm="0">
                                          <p:val>
                                            <p:strVal val="ppt_y"/>
                                          </p:val>
                                        </p:tav>
                                        <p:tav tm="100000">
                                          <p:val>
                                            <p:strVal val="ppt_y+1"/>
                                          </p:val>
                                        </p:tav>
                                      </p:tavLst>
                                    </p:anim>
                                    <p:set>
                                      <p:cBhvr>
                                        <p:cTn id="10" dur="1" fill="hold">
                                          <p:stCondLst>
                                            <p:cond delay="999"/>
                                          </p:stCondLst>
                                        </p:cTn>
                                        <p:tgtEl>
                                          <p:spTgt spid="6"/>
                                        </p:tgtEl>
                                        <p:attrNameLst>
                                          <p:attrName>style.visibility</p:attrName>
                                        </p:attrNameLst>
                                      </p:cBhvr>
                                      <p:to>
                                        <p:strVal val="hidden"/>
                                      </p:to>
                                    </p:set>
                                  </p:childTnLst>
                                </p:cTn>
                              </p:par>
                              <p:par>
                                <p:cTn id="11" presetID="37" presetClass="exit" presetSubtype="0" fill="hold" grpId="1" nodeType="withEffect">
                                  <p:stCondLst>
                                    <p:cond delay="0"/>
                                  </p:stCondLst>
                                  <p:childTnLst>
                                    <p:animEffect transition="out" filter="fade">
                                      <p:cBhvr>
                                        <p:cTn id="12" dur="1000"/>
                                        <p:tgtEl>
                                          <p:spTgt spid="7"/>
                                        </p:tgtEl>
                                      </p:cBhvr>
                                    </p:animEffect>
                                    <p:anim calcmode="lin" valueType="num">
                                      <p:cBhvr>
                                        <p:cTn id="13" dur="1000"/>
                                        <p:tgtEl>
                                          <p:spTgt spid="7"/>
                                        </p:tgtEl>
                                        <p:attrNameLst>
                                          <p:attrName>ppt_x</p:attrName>
                                        </p:attrNameLst>
                                      </p:cBhvr>
                                      <p:tavLst>
                                        <p:tav tm="0">
                                          <p:val>
                                            <p:strVal val="ppt_x"/>
                                          </p:val>
                                        </p:tav>
                                        <p:tav tm="100000">
                                          <p:val>
                                            <p:strVal val="ppt_x"/>
                                          </p:val>
                                        </p:tav>
                                      </p:tavLst>
                                    </p:anim>
                                    <p:anim calcmode="lin" valueType="num">
                                      <p:cBhvr>
                                        <p:cTn id="14" dur="100" decel="100000"/>
                                        <p:tgtEl>
                                          <p:spTgt spid="7"/>
                                        </p:tgtEl>
                                        <p:attrNameLst>
                                          <p:attrName>ppt_y</p:attrName>
                                        </p:attrNameLst>
                                      </p:cBhvr>
                                      <p:tavLst>
                                        <p:tav tm="0">
                                          <p:val>
                                            <p:strVal val="ppt_y"/>
                                          </p:val>
                                        </p:tav>
                                        <p:tav tm="100000">
                                          <p:val>
                                            <p:strVal val="ppt_y-.03"/>
                                          </p:val>
                                        </p:tav>
                                      </p:tavLst>
                                    </p:anim>
                                    <p:anim calcmode="lin" valueType="num">
                                      <p:cBhvr>
                                        <p:cTn id="15" dur="900" accel="100000">
                                          <p:stCondLst>
                                            <p:cond delay="100"/>
                                          </p:stCondLst>
                                        </p:cTn>
                                        <p:tgtEl>
                                          <p:spTgt spid="7"/>
                                        </p:tgtEl>
                                        <p:attrNameLst>
                                          <p:attrName>ppt_y</p:attrName>
                                        </p:attrNameLst>
                                      </p:cBhvr>
                                      <p:tavLst>
                                        <p:tav tm="0">
                                          <p:val>
                                            <p:strVal val="ppt_y"/>
                                          </p:val>
                                        </p:tav>
                                        <p:tav tm="100000">
                                          <p:val>
                                            <p:strVal val="ppt_y+1"/>
                                          </p:val>
                                        </p:tav>
                                      </p:tavLst>
                                    </p:anim>
                                    <p:set>
                                      <p:cBhvr>
                                        <p:cTn id="16" dur="1" fill="hold">
                                          <p:stCondLst>
                                            <p:cond delay="999"/>
                                          </p:stCondLst>
                                        </p:cTn>
                                        <p:tgtEl>
                                          <p:spTgt spid="7"/>
                                        </p:tgtEl>
                                        <p:attrNameLst>
                                          <p:attrName>style.visibility</p:attrName>
                                        </p:attrNameLst>
                                      </p:cBhvr>
                                      <p:to>
                                        <p:strVal val="hidden"/>
                                      </p:to>
                                    </p:set>
                                  </p:childTnLst>
                                </p:cTn>
                              </p:par>
                              <p:par>
                                <p:cTn id="17" presetID="37" presetClass="exit" presetSubtype="0" fill="hold" grpId="1" nodeType="withEffect">
                                  <p:stCondLst>
                                    <p:cond delay="0"/>
                                  </p:stCondLst>
                                  <p:childTnLst>
                                    <p:animEffect transition="out" filter="fade">
                                      <p:cBhvr>
                                        <p:cTn id="18" dur="1000"/>
                                        <p:tgtEl>
                                          <p:spTgt spid="12"/>
                                        </p:tgtEl>
                                      </p:cBhvr>
                                    </p:animEffect>
                                    <p:anim calcmode="lin" valueType="num">
                                      <p:cBhvr>
                                        <p:cTn id="19" dur="1000"/>
                                        <p:tgtEl>
                                          <p:spTgt spid="12"/>
                                        </p:tgtEl>
                                        <p:attrNameLst>
                                          <p:attrName>ppt_x</p:attrName>
                                        </p:attrNameLst>
                                      </p:cBhvr>
                                      <p:tavLst>
                                        <p:tav tm="0">
                                          <p:val>
                                            <p:strVal val="ppt_x"/>
                                          </p:val>
                                        </p:tav>
                                        <p:tav tm="100000">
                                          <p:val>
                                            <p:strVal val="ppt_x"/>
                                          </p:val>
                                        </p:tav>
                                      </p:tavLst>
                                    </p:anim>
                                    <p:anim calcmode="lin" valueType="num">
                                      <p:cBhvr>
                                        <p:cTn id="20" dur="100" decel="100000"/>
                                        <p:tgtEl>
                                          <p:spTgt spid="12"/>
                                        </p:tgtEl>
                                        <p:attrNameLst>
                                          <p:attrName>ppt_y</p:attrName>
                                        </p:attrNameLst>
                                      </p:cBhvr>
                                      <p:tavLst>
                                        <p:tav tm="0">
                                          <p:val>
                                            <p:strVal val="ppt_y"/>
                                          </p:val>
                                        </p:tav>
                                        <p:tav tm="100000">
                                          <p:val>
                                            <p:strVal val="ppt_y-.03"/>
                                          </p:val>
                                        </p:tav>
                                      </p:tavLst>
                                    </p:anim>
                                    <p:anim calcmode="lin" valueType="num">
                                      <p:cBhvr>
                                        <p:cTn id="21" dur="900" accel="100000">
                                          <p:stCondLst>
                                            <p:cond delay="100"/>
                                          </p:stCondLst>
                                        </p:cTn>
                                        <p:tgtEl>
                                          <p:spTgt spid="12"/>
                                        </p:tgtEl>
                                        <p:attrNameLst>
                                          <p:attrName>ppt_y</p:attrName>
                                        </p:attrNameLst>
                                      </p:cBhvr>
                                      <p:tavLst>
                                        <p:tav tm="0">
                                          <p:val>
                                            <p:strVal val="ppt_y"/>
                                          </p:val>
                                        </p:tav>
                                        <p:tav tm="100000">
                                          <p:val>
                                            <p:strVal val="ppt_y+1"/>
                                          </p:val>
                                        </p:tav>
                                      </p:tavLst>
                                    </p:anim>
                                    <p:set>
                                      <p:cBhvr>
                                        <p:cTn id="22" dur="1" fill="hold">
                                          <p:stCondLst>
                                            <p:cond delay="999"/>
                                          </p:stCondLst>
                                        </p:cTn>
                                        <p:tgtEl>
                                          <p:spTgt spid="12"/>
                                        </p:tgtEl>
                                        <p:attrNameLst>
                                          <p:attrName>style.visibility</p:attrName>
                                        </p:attrNameLst>
                                      </p:cBhvr>
                                      <p:to>
                                        <p:strVal val="hidden"/>
                                      </p:to>
                                    </p:set>
                                  </p:childTnLst>
                                </p:cTn>
                              </p:par>
                              <p:par>
                                <p:cTn id="23" presetID="37" presetClass="exit" presetSubtype="0" fill="hold" grpId="1" nodeType="withEffect">
                                  <p:stCondLst>
                                    <p:cond delay="0"/>
                                  </p:stCondLst>
                                  <p:childTnLst>
                                    <p:animEffect transition="out" filter="fade">
                                      <p:cBhvr>
                                        <p:cTn id="24" dur="1000"/>
                                        <p:tgtEl>
                                          <p:spTgt spid="13"/>
                                        </p:tgtEl>
                                      </p:cBhvr>
                                    </p:animEffect>
                                    <p:anim calcmode="lin" valueType="num">
                                      <p:cBhvr>
                                        <p:cTn id="25" dur="1000"/>
                                        <p:tgtEl>
                                          <p:spTgt spid="13"/>
                                        </p:tgtEl>
                                        <p:attrNameLst>
                                          <p:attrName>ppt_x</p:attrName>
                                        </p:attrNameLst>
                                      </p:cBhvr>
                                      <p:tavLst>
                                        <p:tav tm="0">
                                          <p:val>
                                            <p:strVal val="ppt_x"/>
                                          </p:val>
                                        </p:tav>
                                        <p:tav tm="100000">
                                          <p:val>
                                            <p:strVal val="ppt_x"/>
                                          </p:val>
                                        </p:tav>
                                      </p:tavLst>
                                    </p:anim>
                                    <p:anim calcmode="lin" valueType="num">
                                      <p:cBhvr>
                                        <p:cTn id="26" dur="100" decel="100000"/>
                                        <p:tgtEl>
                                          <p:spTgt spid="13"/>
                                        </p:tgtEl>
                                        <p:attrNameLst>
                                          <p:attrName>ppt_y</p:attrName>
                                        </p:attrNameLst>
                                      </p:cBhvr>
                                      <p:tavLst>
                                        <p:tav tm="0">
                                          <p:val>
                                            <p:strVal val="ppt_y"/>
                                          </p:val>
                                        </p:tav>
                                        <p:tav tm="100000">
                                          <p:val>
                                            <p:strVal val="ppt_y-.03"/>
                                          </p:val>
                                        </p:tav>
                                      </p:tavLst>
                                    </p:anim>
                                    <p:anim calcmode="lin" valueType="num">
                                      <p:cBhvr>
                                        <p:cTn id="27" dur="900" accel="100000">
                                          <p:stCondLst>
                                            <p:cond delay="100"/>
                                          </p:stCondLst>
                                        </p:cTn>
                                        <p:tgtEl>
                                          <p:spTgt spid="13"/>
                                        </p:tgtEl>
                                        <p:attrNameLst>
                                          <p:attrName>ppt_y</p:attrName>
                                        </p:attrNameLst>
                                      </p:cBhvr>
                                      <p:tavLst>
                                        <p:tav tm="0">
                                          <p:val>
                                            <p:strVal val="ppt_y"/>
                                          </p:val>
                                        </p:tav>
                                        <p:tav tm="100000">
                                          <p:val>
                                            <p:strVal val="ppt_y+1"/>
                                          </p:val>
                                        </p:tav>
                                      </p:tavLst>
                                    </p:anim>
                                    <p:set>
                                      <p:cBhvr>
                                        <p:cTn id="28" dur="1" fill="hold">
                                          <p:stCondLst>
                                            <p:cond delay="999"/>
                                          </p:stCondLst>
                                        </p:cTn>
                                        <p:tgtEl>
                                          <p:spTgt spid="13"/>
                                        </p:tgtEl>
                                        <p:attrNameLst>
                                          <p:attrName>style.visibility</p:attrName>
                                        </p:attrNameLst>
                                      </p:cBhvr>
                                      <p:to>
                                        <p:strVal val="hidden"/>
                                      </p:to>
                                    </p:set>
                                  </p:childTnLst>
                                </p:cTn>
                              </p:par>
                              <p:par>
                                <p:cTn id="29" presetID="37" presetClass="exit" presetSubtype="0" fill="hold" grpId="1" nodeType="withEffect">
                                  <p:stCondLst>
                                    <p:cond delay="0"/>
                                  </p:stCondLst>
                                  <p:childTnLst>
                                    <p:animEffect transition="out" filter="fade">
                                      <p:cBhvr>
                                        <p:cTn id="30" dur="1000"/>
                                        <p:tgtEl>
                                          <p:spTgt spid="14"/>
                                        </p:tgtEl>
                                      </p:cBhvr>
                                    </p:animEffect>
                                    <p:anim calcmode="lin" valueType="num">
                                      <p:cBhvr>
                                        <p:cTn id="31" dur="1000"/>
                                        <p:tgtEl>
                                          <p:spTgt spid="14"/>
                                        </p:tgtEl>
                                        <p:attrNameLst>
                                          <p:attrName>ppt_x</p:attrName>
                                        </p:attrNameLst>
                                      </p:cBhvr>
                                      <p:tavLst>
                                        <p:tav tm="0">
                                          <p:val>
                                            <p:strVal val="ppt_x"/>
                                          </p:val>
                                        </p:tav>
                                        <p:tav tm="100000">
                                          <p:val>
                                            <p:strVal val="ppt_x"/>
                                          </p:val>
                                        </p:tav>
                                      </p:tavLst>
                                    </p:anim>
                                    <p:anim calcmode="lin" valueType="num">
                                      <p:cBhvr>
                                        <p:cTn id="32" dur="100" decel="100000"/>
                                        <p:tgtEl>
                                          <p:spTgt spid="14"/>
                                        </p:tgtEl>
                                        <p:attrNameLst>
                                          <p:attrName>ppt_y</p:attrName>
                                        </p:attrNameLst>
                                      </p:cBhvr>
                                      <p:tavLst>
                                        <p:tav tm="0">
                                          <p:val>
                                            <p:strVal val="ppt_y"/>
                                          </p:val>
                                        </p:tav>
                                        <p:tav tm="100000">
                                          <p:val>
                                            <p:strVal val="ppt_y-.03"/>
                                          </p:val>
                                        </p:tav>
                                      </p:tavLst>
                                    </p:anim>
                                    <p:anim calcmode="lin" valueType="num">
                                      <p:cBhvr>
                                        <p:cTn id="33" dur="900" accel="100000">
                                          <p:stCondLst>
                                            <p:cond delay="100"/>
                                          </p:stCondLst>
                                        </p:cTn>
                                        <p:tgtEl>
                                          <p:spTgt spid="14"/>
                                        </p:tgtEl>
                                        <p:attrNameLst>
                                          <p:attrName>ppt_y</p:attrName>
                                        </p:attrNameLst>
                                      </p:cBhvr>
                                      <p:tavLst>
                                        <p:tav tm="0">
                                          <p:val>
                                            <p:strVal val="ppt_y"/>
                                          </p:val>
                                        </p:tav>
                                        <p:tav tm="100000">
                                          <p:val>
                                            <p:strVal val="ppt_y+1"/>
                                          </p:val>
                                        </p:tav>
                                      </p:tavLst>
                                    </p:anim>
                                    <p:set>
                                      <p:cBhvr>
                                        <p:cTn id="34" dur="1" fill="hold">
                                          <p:stCondLst>
                                            <p:cond delay="999"/>
                                          </p:stCondLst>
                                        </p:cTn>
                                        <p:tgtEl>
                                          <p:spTgt spid="14"/>
                                        </p:tgtEl>
                                        <p:attrNameLst>
                                          <p:attrName>style.visibility</p:attrName>
                                        </p:attrNameLst>
                                      </p:cBhvr>
                                      <p:to>
                                        <p:strVal val="hidden"/>
                                      </p:to>
                                    </p:set>
                                  </p:childTnLst>
                                </p:cTn>
                              </p:par>
                              <p:par>
                                <p:cTn id="35" presetID="37" presetClass="exit" presetSubtype="0" fill="hold" grpId="1" nodeType="withEffect">
                                  <p:stCondLst>
                                    <p:cond delay="0"/>
                                  </p:stCondLst>
                                  <p:childTnLst>
                                    <p:animEffect transition="out" filter="fade">
                                      <p:cBhvr>
                                        <p:cTn id="36" dur="1000"/>
                                        <p:tgtEl>
                                          <p:spTgt spid="15"/>
                                        </p:tgtEl>
                                      </p:cBhvr>
                                    </p:animEffect>
                                    <p:anim calcmode="lin" valueType="num">
                                      <p:cBhvr>
                                        <p:cTn id="37" dur="1000"/>
                                        <p:tgtEl>
                                          <p:spTgt spid="15"/>
                                        </p:tgtEl>
                                        <p:attrNameLst>
                                          <p:attrName>ppt_x</p:attrName>
                                        </p:attrNameLst>
                                      </p:cBhvr>
                                      <p:tavLst>
                                        <p:tav tm="0">
                                          <p:val>
                                            <p:strVal val="ppt_x"/>
                                          </p:val>
                                        </p:tav>
                                        <p:tav tm="100000">
                                          <p:val>
                                            <p:strVal val="ppt_x"/>
                                          </p:val>
                                        </p:tav>
                                      </p:tavLst>
                                    </p:anim>
                                    <p:anim calcmode="lin" valueType="num">
                                      <p:cBhvr>
                                        <p:cTn id="38" dur="100" decel="100000"/>
                                        <p:tgtEl>
                                          <p:spTgt spid="15"/>
                                        </p:tgtEl>
                                        <p:attrNameLst>
                                          <p:attrName>ppt_y</p:attrName>
                                        </p:attrNameLst>
                                      </p:cBhvr>
                                      <p:tavLst>
                                        <p:tav tm="0">
                                          <p:val>
                                            <p:strVal val="ppt_y"/>
                                          </p:val>
                                        </p:tav>
                                        <p:tav tm="100000">
                                          <p:val>
                                            <p:strVal val="ppt_y-.03"/>
                                          </p:val>
                                        </p:tav>
                                      </p:tavLst>
                                    </p:anim>
                                    <p:anim calcmode="lin" valueType="num">
                                      <p:cBhvr>
                                        <p:cTn id="39" dur="900" accel="100000">
                                          <p:stCondLst>
                                            <p:cond delay="100"/>
                                          </p:stCondLst>
                                        </p:cTn>
                                        <p:tgtEl>
                                          <p:spTgt spid="15"/>
                                        </p:tgtEl>
                                        <p:attrNameLst>
                                          <p:attrName>ppt_y</p:attrName>
                                        </p:attrNameLst>
                                      </p:cBhvr>
                                      <p:tavLst>
                                        <p:tav tm="0">
                                          <p:val>
                                            <p:strVal val="ppt_y"/>
                                          </p:val>
                                        </p:tav>
                                        <p:tav tm="100000">
                                          <p:val>
                                            <p:strVal val="ppt_y+1"/>
                                          </p:val>
                                        </p:tav>
                                      </p:tavLst>
                                    </p:anim>
                                    <p:set>
                                      <p:cBhvr>
                                        <p:cTn id="40" dur="1" fill="hold">
                                          <p:stCondLst>
                                            <p:cond delay="999"/>
                                          </p:stCondLst>
                                        </p:cTn>
                                        <p:tgtEl>
                                          <p:spTgt spid="15"/>
                                        </p:tgtEl>
                                        <p:attrNameLst>
                                          <p:attrName>style.visibility</p:attrName>
                                        </p:attrNameLst>
                                      </p:cBhvr>
                                      <p:to>
                                        <p:strVal val="hidden"/>
                                      </p:to>
                                    </p:set>
                                  </p:childTnLst>
                                </p:cTn>
                              </p:par>
                              <p:par>
                                <p:cTn id="41" presetID="37" presetClass="exit" presetSubtype="0" fill="hold" grpId="0" nodeType="withEffect">
                                  <p:stCondLst>
                                    <p:cond delay="0"/>
                                  </p:stCondLst>
                                  <p:childTnLst>
                                    <p:animEffect transition="out" filter="fade">
                                      <p:cBhvr>
                                        <p:cTn id="42" dur="1000"/>
                                        <p:tgtEl>
                                          <p:spTgt spid="44034"/>
                                        </p:tgtEl>
                                      </p:cBhvr>
                                    </p:animEffect>
                                    <p:anim calcmode="lin" valueType="num">
                                      <p:cBhvr>
                                        <p:cTn id="43" dur="1000"/>
                                        <p:tgtEl>
                                          <p:spTgt spid="44034"/>
                                        </p:tgtEl>
                                        <p:attrNameLst>
                                          <p:attrName>ppt_x</p:attrName>
                                        </p:attrNameLst>
                                      </p:cBhvr>
                                      <p:tavLst>
                                        <p:tav tm="0">
                                          <p:val>
                                            <p:strVal val="ppt_x"/>
                                          </p:val>
                                        </p:tav>
                                        <p:tav tm="100000">
                                          <p:val>
                                            <p:strVal val="ppt_x"/>
                                          </p:val>
                                        </p:tav>
                                      </p:tavLst>
                                    </p:anim>
                                    <p:anim calcmode="lin" valueType="num">
                                      <p:cBhvr>
                                        <p:cTn id="44" dur="100" decel="100000"/>
                                        <p:tgtEl>
                                          <p:spTgt spid="44034"/>
                                        </p:tgtEl>
                                        <p:attrNameLst>
                                          <p:attrName>ppt_y</p:attrName>
                                        </p:attrNameLst>
                                      </p:cBhvr>
                                      <p:tavLst>
                                        <p:tav tm="0">
                                          <p:val>
                                            <p:strVal val="ppt_y"/>
                                          </p:val>
                                        </p:tav>
                                        <p:tav tm="100000">
                                          <p:val>
                                            <p:strVal val="ppt_y-.03"/>
                                          </p:val>
                                        </p:tav>
                                      </p:tavLst>
                                    </p:anim>
                                    <p:anim calcmode="lin" valueType="num">
                                      <p:cBhvr>
                                        <p:cTn id="45" dur="900" accel="100000">
                                          <p:stCondLst>
                                            <p:cond delay="100"/>
                                          </p:stCondLst>
                                        </p:cTn>
                                        <p:tgtEl>
                                          <p:spTgt spid="44034"/>
                                        </p:tgtEl>
                                        <p:attrNameLst>
                                          <p:attrName>ppt_y</p:attrName>
                                        </p:attrNameLst>
                                      </p:cBhvr>
                                      <p:tavLst>
                                        <p:tav tm="0">
                                          <p:val>
                                            <p:strVal val="ppt_y"/>
                                          </p:val>
                                        </p:tav>
                                        <p:tav tm="100000">
                                          <p:val>
                                            <p:strVal val="ppt_y+1"/>
                                          </p:val>
                                        </p:tav>
                                      </p:tavLst>
                                    </p:anim>
                                    <p:set>
                                      <p:cBhvr>
                                        <p:cTn id="46" dur="1" fill="hold">
                                          <p:stCondLst>
                                            <p:cond delay="999"/>
                                          </p:stCondLst>
                                        </p:cTn>
                                        <p:tgtEl>
                                          <p:spTgt spid="44034"/>
                                        </p:tgtEl>
                                        <p:attrNameLst>
                                          <p:attrName>style.visibility</p:attrName>
                                        </p:attrNameLst>
                                      </p:cBhvr>
                                      <p:to>
                                        <p:strVal val="hidden"/>
                                      </p:to>
                                    </p:set>
                                  </p:childTnLst>
                                </p:cTn>
                              </p:par>
                              <p:par>
                                <p:cTn id="47" presetID="37" presetClass="exit" presetSubtype="0" fill="hold" grpId="0" nodeType="withEffect">
                                  <p:stCondLst>
                                    <p:cond delay="0"/>
                                  </p:stCondLst>
                                  <p:childTnLst>
                                    <p:animEffect transition="out" filter="fade">
                                      <p:cBhvr>
                                        <p:cTn id="48" dur="1000"/>
                                        <p:tgtEl>
                                          <p:spTgt spid="44036"/>
                                        </p:tgtEl>
                                      </p:cBhvr>
                                    </p:animEffect>
                                    <p:anim calcmode="lin" valueType="num">
                                      <p:cBhvr>
                                        <p:cTn id="49" dur="1000"/>
                                        <p:tgtEl>
                                          <p:spTgt spid="44036"/>
                                        </p:tgtEl>
                                        <p:attrNameLst>
                                          <p:attrName>ppt_x</p:attrName>
                                        </p:attrNameLst>
                                      </p:cBhvr>
                                      <p:tavLst>
                                        <p:tav tm="0">
                                          <p:val>
                                            <p:strVal val="ppt_x"/>
                                          </p:val>
                                        </p:tav>
                                        <p:tav tm="100000">
                                          <p:val>
                                            <p:strVal val="ppt_x"/>
                                          </p:val>
                                        </p:tav>
                                      </p:tavLst>
                                    </p:anim>
                                    <p:anim calcmode="lin" valueType="num">
                                      <p:cBhvr>
                                        <p:cTn id="50" dur="100" decel="100000"/>
                                        <p:tgtEl>
                                          <p:spTgt spid="44036"/>
                                        </p:tgtEl>
                                        <p:attrNameLst>
                                          <p:attrName>ppt_y</p:attrName>
                                        </p:attrNameLst>
                                      </p:cBhvr>
                                      <p:tavLst>
                                        <p:tav tm="0">
                                          <p:val>
                                            <p:strVal val="ppt_y"/>
                                          </p:val>
                                        </p:tav>
                                        <p:tav tm="100000">
                                          <p:val>
                                            <p:strVal val="ppt_y-.03"/>
                                          </p:val>
                                        </p:tav>
                                      </p:tavLst>
                                    </p:anim>
                                    <p:anim calcmode="lin" valueType="num">
                                      <p:cBhvr>
                                        <p:cTn id="51" dur="900" accel="100000">
                                          <p:stCondLst>
                                            <p:cond delay="100"/>
                                          </p:stCondLst>
                                        </p:cTn>
                                        <p:tgtEl>
                                          <p:spTgt spid="44036"/>
                                        </p:tgtEl>
                                        <p:attrNameLst>
                                          <p:attrName>ppt_y</p:attrName>
                                        </p:attrNameLst>
                                      </p:cBhvr>
                                      <p:tavLst>
                                        <p:tav tm="0">
                                          <p:val>
                                            <p:strVal val="ppt_y"/>
                                          </p:val>
                                        </p:tav>
                                        <p:tav tm="100000">
                                          <p:val>
                                            <p:strVal val="ppt_y+1"/>
                                          </p:val>
                                        </p:tav>
                                      </p:tavLst>
                                    </p:anim>
                                    <p:set>
                                      <p:cBhvr>
                                        <p:cTn id="52" dur="1" fill="hold">
                                          <p:stCondLst>
                                            <p:cond delay="999"/>
                                          </p:stCondLst>
                                        </p:cTn>
                                        <p:tgtEl>
                                          <p:spTgt spid="44036"/>
                                        </p:tgtEl>
                                        <p:attrNameLst>
                                          <p:attrName>style.visibility</p:attrName>
                                        </p:attrNameLst>
                                      </p:cBhvr>
                                      <p:to>
                                        <p:strVal val="hidden"/>
                                      </p:to>
                                    </p:set>
                                  </p:childTnLst>
                                </p:cTn>
                              </p:par>
                              <p:par>
                                <p:cTn id="53" presetID="37" presetClass="exit" presetSubtype="0" fill="hold" grpId="0" nodeType="withEffect">
                                  <p:stCondLst>
                                    <p:cond delay="0"/>
                                  </p:stCondLst>
                                  <p:childTnLst>
                                    <p:animEffect transition="out" filter="fade">
                                      <p:cBhvr>
                                        <p:cTn id="54" dur="1000"/>
                                        <p:tgtEl>
                                          <p:spTgt spid="8"/>
                                        </p:tgtEl>
                                      </p:cBhvr>
                                    </p:animEffect>
                                    <p:anim calcmode="lin" valueType="num">
                                      <p:cBhvr>
                                        <p:cTn id="55" dur="1000"/>
                                        <p:tgtEl>
                                          <p:spTgt spid="8"/>
                                        </p:tgtEl>
                                        <p:attrNameLst>
                                          <p:attrName>ppt_x</p:attrName>
                                        </p:attrNameLst>
                                      </p:cBhvr>
                                      <p:tavLst>
                                        <p:tav tm="0">
                                          <p:val>
                                            <p:strVal val="ppt_x"/>
                                          </p:val>
                                        </p:tav>
                                        <p:tav tm="100000">
                                          <p:val>
                                            <p:strVal val="ppt_x"/>
                                          </p:val>
                                        </p:tav>
                                      </p:tavLst>
                                    </p:anim>
                                    <p:anim calcmode="lin" valueType="num">
                                      <p:cBhvr>
                                        <p:cTn id="56" dur="100" decel="100000"/>
                                        <p:tgtEl>
                                          <p:spTgt spid="8"/>
                                        </p:tgtEl>
                                        <p:attrNameLst>
                                          <p:attrName>ppt_y</p:attrName>
                                        </p:attrNameLst>
                                      </p:cBhvr>
                                      <p:tavLst>
                                        <p:tav tm="0">
                                          <p:val>
                                            <p:strVal val="ppt_y"/>
                                          </p:val>
                                        </p:tav>
                                        <p:tav tm="100000">
                                          <p:val>
                                            <p:strVal val="ppt_y-.03"/>
                                          </p:val>
                                        </p:tav>
                                      </p:tavLst>
                                    </p:anim>
                                    <p:anim calcmode="lin" valueType="num">
                                      <p:cBhvr>
                                        <p:cTn id="57" dur="900" accel="100000">
                                          <p:stCondLst>
                                            <p:cond delay="100"/>
                                          </p:stCondLst>
                                        </p:cTn>
                                        <p:tgtEl>
                                          <p:spTgt spid="8"/>
                                        </p:tgtEl>
                                        <p:attrNameLst>
                                          <p:attrName>ppt_y</p:attrName>
                                        </p:attrNameLst>
                                      </p:cBhvr>
                                      <p:tavLst>
                                        <p:tav tm="0">
                                          <p:val>
                                            <p:strVal val="ppt_y"/>
                                          </p:val>
                                        </p:tav>
                                        <p:tav tm="100000">
                                          <p:val>
                                            <p:strVal val="ppt_y+1"/>
                                          </p:val>
                                        </p:tav>
                                      </p:tavLst>
                                    </p:anim>
                                    <p:set>
                                      <p:cBhvr>
                                        <p:cTn id="58" dur="1" fill="hold">
                                          <p:stCondLst>
                                            <p:cond delay="999"/>
                                          </p:stCondLst>
                                        </p:cTn>
                                        <p:tgtEl>
                                          <p:spTgt spid="8"/>
                                        </p:tgtEl>
                                        <p:attrNameLst>
                                          <p:attrName>style.visibility</p:attrName>
                                        </p:attrNameLst>
                                      </p:cBhvr>
                                      <p:to>
                                        <p:strVal val="hidden"/>
                                      </p:to>
                                    </p:set>
                                  </p:childTnLst>
                                </p:cTn>
                              </p:par>
                              <p:par>
                                <p:cTn id="59" presetID="37" presetClass="exit" presetSubtype="0" fill="hold" grpId="0" nodeType="withEffect">
                                  <p:stCondLst>
                                    <p:cond delay="0"/>
                                  </p:stCondLst>
                                  <p:childTnLst>
                                    <p:animEffect transition="out" filter="fade">
                                      <p:cBhvr>
                                        <p:cTn id="60" dur="1000"/>
                                        <p:tgtEl>
                                          <p:spTgt spid="9"/>
                                        </p:tgtEl>
                                      </p:cBhvr>
                                    </p:animEffect>
                                    <p:anim calcmode="lin" valueType="num">
                                      <p:cBhvr>
                                        <p:cTn id="61" dur="1000"/>
                                        <p:tgtEl>
                                          <p:spTgt spid="9"/>
                                        </p:tgtEl>
                                        <p:attrNameLst>
                                          <p:attrName>ppt_x</p:attrName>
                                        </p:attrNameLst>
                                      </p:cBhvr>
                                      <p:tavLst>
                                        <p:tav tm="0">
                                          <p:val>
                                            <p:strVal val="ppt_x"/>
                                          </p:val>
                                        </p:tav>
                                        <p:tav tm="100000">
                                          <p:val>
                                            <p:strVal val="ppt_x"/>
                                          </p:val>
                                        </p:tav>
                                      </p:tavLst>
                                    </p:anim>
                                    <p:anim calcmode="lin" valueType="num">
                                      <p:cBhvr>
                                        <p:cTn id="62" dur="100" decel="100000"/>
                                        <p:tgtEl>
                                          <p:spTgt spid="9"/>
                                        </p:tgtEl>
                                        <p:attrNameLst>
                                          <p:attrName>ppt_y</p:attrName>
                                        </p:attrNameLst>
                                      </p:cBhvr>
                                      <p:tavLst>
                                        <p:tav tm="0">
                                          <p:val>
                                            <p:strVal val="ppt_y"/>
                                          </p:val>
                                        </p:tav>
                                        <p:tav tm="100000">
                                          <p:val>
                                            <p:strVal val="ppt_y-.03"/>
                                          </p:val>
                                        </p:tav>
                                      </p:tavLst>
                                    </p:anim>
                                    <p:anim calcmode="lin" valueType="num">
                                      <p:cBhvr>
                                        <p:cTn id="63" dur="900" accel="100000">
                                          <p:stCondLst>
                                            <p:cond delay="100"/>
                                          </p:stCondLst>
                                        </p:cTn>
                                        <p:tgtEl>
                                          <p:spTgt spid="9"/>
                                        </p:tgtEl>
                                        <p:attrNameLst>
                                          <p:attrName>ppt_y</p:attrName>
                                        </p:attrNameLst>
                                      </p:cBhvr>
                                      <p:tavLst>
                                        <p:tav tm="0">
                                          <p:val>
                                            <p:strVal val="ppt_y"/>
                                          </p:val>
                                        </p:tav>
                                        <p:tav tm="100000">
                                          <p:val>
                                            <p:strVal val="ppt_y+1"/>
                                          </p:val>
                                        </p:tav>
                                      </p:tavLst>
                                    </p:anim>
                                    <p:set>
                                      <p:cBhvr>
                                        <p:cTn id="64" dur="1" fill="hold">
                                          <p:stCondLst>
                                            <p:cond delay="999"/>
                                          </p:stCondLst>
                                        </p:cTn>
                                        <p:tgtEl>
                                          <p:spTgt spid="9"/>
                                        </p:tgtEl>
                                        <p:attrNameLst>
                                          <p:attrName>style.visibility</p:attrName>
                                        </p:attrNameLst>
                                      </p:cBhvr>
                                      <p:to>
                                        <p:strVal val="hidden"/>
                                      </p:to>
                                    </p:set>
                                  </p:childTnLst>
                                </p:cTn>
                              </p:par>
                              <p:par>
                                <p:cTn id="65" presetID="37" presetClass="exit" presetSubtype="0" fill="hold" grpId="0" nodeType="withEffect">
                                  <p:stCondLst>
                                    <p:cond delay="0"/>
                                  </p:stCondLst>
                                  <p:childTnLst>
                                    <p:animEffect transition="out" filter="fade">
                                      <p:cBhvr>
                                        <p:cTn id="66" dur="1000"/>
                                        <p:tgtEl>
                                          <p:spTgt spid="10"/>
                                        </p:tgtEl>
                                      </p:cBhvr>
                                    </p:animEffect>
                                    <p:anim calcmode="lin" valueType="num">
                                      <p:cBhvr>
                                        <p:cTn id="67" dur="1000"/>
                                        <p:tgtEl>
                                          <p:spTgt spid="10"/>
                                        </p:tgtEl>
                                        <p:attrNameLst>
                                          <p:attrName>ppt_x</p:attrName>
                                        </p:attrNameLst>
                                      </p:cBhvr>
                                      <p:tavLst>
                                        <p:tav tm="0">
                                          <p:val>
                                            <p:strVal val="ppt_x"/>
                                          </p:val>
                                        </p:tav>
                                        <p:tav tm="100000">
                                          <p:val>
                                            <p:strVal val="ppt_x"/>
                                          </p:val>
                                        </p:tav>
                                      </p:tavLst>
                                    </p:anim>
                                    <p:anim calcmode="lin" valueType="num">
                                      <p:cBhvr>
                                        <p:cTn id="68" dur="100" decel="100000"/>
                                        <p:tgtEl>
                                          <p:spTgt spid="10"/>
                                        </p:tgtEl>
                                        <p:attrNameLst>
                                          <p:attrName>ppt_y</p:attrName>
                                        </p:attrNameLst>
                                      </p:cBhvr>
                                      <p:tavLst>
                                        <p:tav tm="0">
                                          <p:val>
                                            <p:strVal val="ppt_y"/>
                                          </p:val>
                                        </p:tav>
                                        <p:tav tm="100000">
                                          <p:val>
                                            <p:strVal val="ppt_y-.03"/>
                                          </p:val>
                                        </p:tav>
                                      </p:tavLst>
                                    </p:anim>
                                    <p:anim calcmode="lin" valueType="num">
                                      <p:cBhvr>
                                        <p:cTn id="69" dur="900" accel="100000">
                                          <p:stCondLst>
                                            <p:cond delay="100"/>
                                          </p:stCondLst>
                                        </p:cTn>
                                        <p:tgtEl>
                                          <p:spTgt spid="10"/>
                                        </p:tgtEl>
                                        <p:attrNameLst>
                                          <p:attrName>ppt_y</p:attrName>
                                        </p:attrNameLst>
                                      </p:cBhvr>
                                      <p:tavLst>
                                        <p:tav tm="0">
                                          <p:val>
                                            <p:strVal val="ppt_y"/>
                                          </p:val>
                                        </p:tav>
                                        <p:tav tm="100000">
                                          <p:val>
                                            <p:strVal val="ppt_y+1"/>
                                          </p:val>
                                        </p:tav>
                                      </p:tavLst>
                                    </p:anim>
                                    <p:set>
                                      <p:cBhvr>
                                        <p:cTn id="70" dur="1" fill="hold">
                                          <p:stCondLst>
                                            <p:cond delay="999"/>
                                          </p:stCondLst>
                                        </p:cTn>
                                        <p:tgtEl>
                                          <p:spTgt spid="10"/>
                                        </p:tgtEl>
                                        <p:attrNameLst>
                                          <p:attrName>style.visibility</p:attrName>
                                        </p:attrNameLst>
                                      </p:cBhvr>
                                      <p:to>
                                        <p:strVal val="hidden"/>
                                      </p:to>
                                    </p:set>
                                  </p:childTnLst>
                                </p:cTn>
                              </p:par>
                              <p:par>
                                <p:cTn id="71" presetID="37" presetClass="exit" presetSubtype="0" fill="hold" grpId="0" nodeType="withEffect">
                                  <p:stCondLst>
                                    <p:cond delay="0"/>
                                  </p:stCondLst>
                                  <p:childTnLst>
                                    <p:animEffect transition="out" filter="fade">
                                      <p:cBhvr>
                                        <p:cTn id="72" dur="1000"/>
                                        <p:tgtEl>
                                          <p:spTgt spid="11"/>
                                        </p:tgtEl>
                                      </p:cBhvr>
                                    </p:animEffect>
                                    <p:anim calcmode="lin" valueType="num">
                                      <p:cBhvr>
                                        <p:cTn id="73" dur="1000"/>
                                        <p:tgtEl>
                                          <p:spTgt spid="11"/>
                                        </p:tgtEl>
                                        <p:attrNameLst>
                                          <p:attrName>ppt_x</p:attrName>
                                        </p:attrNameLst>
                                      </p:cBhvr>
                                      <p:tavLst>
                                        <p:tav tm="0">
                                          <p:val>
                                            <p:strVal val="ppt_x"/>
                                          </p:val>
                                        </p:tav>
                                        <p:tav tm="100000">
                                          <p:val>
                                            <p:strVal val="ppt_x"/>
                                          </p:val>
                                        </p:tav>
                                      </p:tavLst>
                                    </p:anim>
                                    <p:anim calcmode="lin" valueType="num">
                                      <p:cBhvr>
                                        <p:cTn id="74" dur="100" decel="100000"/>
                                        <p:tgtEl>
                                          <p:spTgt spid="11"/>
                                        </p:tgtEl>
                                        <p:attrNameLst>
                                          <p:attrName>ppt_y</p:attrName>
                                        </p:attrNameLst>
                                      </p:cBhvr>
                                      <p:tavLst>
                                        <p:tav tm="0">
                                          <p:val>
                                            <p:strVal val="ppt_y"/>
                                          </p:val>
                                        </p:tav>
                                        <p:tav tm="100000">
                                          <p:val>
                                            <p:strVal val="ppt_y-.03"/>
                                          </p:val>
                                        </p:tav>
                                      </p:tavLst>
                                    </p:anim>
                                    <p:anim calcmode="lin" valueType="num">
                                      <p:cBhvr>
                                        <p:cTn id="75" dur="900" accel="100000">
                                          <p:stCondLst>
                                            <p:cond delay="100"/>
                                          </p:stCondLst>
                                        </p:cTn>
                                        <p:tgtEl>
                                          <p:spTgt spid="11"/>
                                        </p:tgtEl>
                                        <p:attrNameLst>
                                          <p:attrName>ppt_y</p:attrName>
                                        </p:attrNameLst>
                                      </p:cBhvr>
                                      <p:tavLst>
                                        <p:tav tm="0">
                                          <p:val>
                                            <p:strVal val="ppt_y"/>
                                          </p:val>
                                        </p:tav>
                                        <p:tav tm="100000">
                                          <p:val>
                                            <p:strVal val="ppt_y+1"/>
                                          </p:val>
                                        </p:tav>
                                      </p:tavLst>
                                    </p:anim>
                                    <p:set>
                                      <p:cBhvr>
                                        <p:cTn id="76" dur="1" fill="hold">
                                          <p:stCondLst>
                                            <p:cond delay="999"/>
                                          </p:stCondLst>
                                        </p:cTn>
                                        <p:tgtEl>
                                          <p:spTgt spid="11"/>
                                        </p:tgtEl>
                                        <p:attrNameLst>
                                          <p:attrName>style.visibility</p:attrName>
                                        </p:attrNameLst>
                                      </p:cBhvr>
                                      <p:to>
                                        <p:strVal val="hidden"/>
                                      </p:to>
                                    </p:set>
                                  </p:childTnLst>
                                </p:cTn>
                              </p:par>
                            </p:childTnLst>
                          </p:cTn>
                        </p:par>
                        <p:par>
                          <p:cTn id="77" fill="hold">
                            <p:stCondLst>
                              <p:cond delay="1000"/>
                            </p:stCondLst>
                            <p:childTnLst>
                              <p:par>
                                <p:cTn id="78" presetID="53" presetClass="entr" presetSubtype="16" fill="hold" nodeType="afterEffect">
                                  <p:stCondLst>
                                    <p:cond delay="0"/>
                                  </p:stCondLst>
                                  <p:childTnLst>
                                    <p:set>
                                      <p:cBhvr>
                                        <p:cTn id="79" dur="1" fill="hold">
                                          <p:stCondLst>
                                            <p:cond delay="0"/>
                                          </p:stCondLst>
                                        </p:cTn>
                                        <p:tgtEl>
                                          <p:spTgt spid="2"/>
                                        </p:tgtEl>
                                        <p:attrNameLst>
                                          <p:attrName>style.visibility</p:attrName>
                                        </p:attrNameLst>
                                      </p:cBhvr>
                                      <p:to>
                                        <p:strVal val="visible"/>
                                      </p:to>
                                    </p:set>
                                    <p:anim calcmode="lin" valueType="num">
                                      <p:cBhvr>
                                        <p:cTn id="80" dur="500" fill="hold"/>
                                        <p:tgtEl>
                                          <p:spTgt spid="2"/>
                                        </p:tgtEl>
                                        <p:attrNameLst>
                                          <p:attrName>ppt_w</p:attrName>
                                        </p:attrNameLst>
                                      </p:cBhvr>
                                      <p:tavLst>
                                        <p:tav tm="0">
                                          <p:val>
                                            <p:fltVal val="0"/>
                                          </p:val>
                                        </p:tav>
                                        <p:tav tm="100000">
                                          <p:val>
                                            <p:strVal val="#ppt_w"/>
                                          </p:val>
                                        </p:tav>
                                      </p:tavLst>
                                    </p:anim>
                                    <p:anim calcmode="lin" valueType="num">
                                      <p:cBhvr>
                                        <p:cTn id="81" dur="500" fill="hold"/>
                                        <p:tgtEl>
                                          <p:spTgt spid="2"/>
                                        </p:tgtEl>
                                        <p:attrNameLst>
                                          <p:attrName>ppt_h</p:attrName>
                                        </p:attrNameLst>
                                      </p:cBhvr>
                                      <p:tavLst>
                                        <p:tav tm="0">
                                          <p:val>
                                            <p:fltVal val="0"/>
                                          </p:val>
                                        </p:tav>
                                        <p:tav tm="100000">
                                          <p:val>
                                            <p:strVal val="#ppt_h"/>
                                          </p:val>
                                        </p:tav>
                                      </p:tavLst>
                                    </p:anim>
                                    <p:animEffect transition="in" filter="fade">
                                      <p:cBhvr>
                                        <p:cTn id="82" dur="500"/>
                                        <p:tgtEl>
                                          <p:spTgt spid="2"/>
                                        </p:tgtEl>
                                      </p:cBhvr>
                                    </p:animEffect>
                                  </p:childTnLst>
                                  <p:subTnLst>
                                    <p:audio>
                                      <p:cMediaNode>
                                        <p:cTn display="0" masterRel="sameClick">
                                          <p:stCondLst>
                                            <p:cond evt="begin" delay="0">
                                              <p:tn val="78"/>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44036" grpId="0"/>
      <p:bldP spid="6" grpId="1" animBg="1"/>
      <p:bldP spid="7" grpId="1"/>
      <p:bldP spid="8" grpId="0"/>
      <p:bldP spid="9" grpId="0" animBg="1"/>
      <p:bldP spid="10" grpId="0"/>
      <p:bldP spid="11" grpId="0" animBg="1"/>
      <p:bldP spid="12" grpId="1" animBg="1"/>
      <p:bldP spid="13" grpId="1"/>
      <p:bldP spid="14" grpId="1" animBg="1"/>
      <p:bldP spid="1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770" y="-3121054"/>
            <a:ext cx="12545414" cy="12756857"/>
          </a:xfrm>
          <a:prstGeom prst="rect">
            <a:avLst/>
          </a:prstGeom>
        </p:spPr>
      </p:pic>
      <p:sp>
        <p:nvSpPr>
          <p:cNvPr id="3" name="Rectangle 2"/>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58" name="Picture 2" descr="http://chandra.harvard.edu/photo/2013/casa/casa_lg.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1280" y="0"/>
            <a:ext cx="808144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0" y="0"/>
            <a:ext cx="9144000" cy="369332"/>
          </a:xfrm>
          <a:prstGeom prst="rect">
            <a:avLst/>
          </a:prstGeom>
          <a:noFill/>
        </p:spPr>
        <p:txBody>
          <a:bodyPr wrap="square" rtlCol="0">
            <a:spAutoFit/>
          </a:bodyPr>
          <a:lstStyle/>
          <a:p>
            <a:r>
              <a:rPr lang="en-US" dirty="0">
                <a:latin typeface="+mn-lt"/>
              </a:rPr>
              <a:t>Cas A, Remnant of a Type II Supernova with a neutron star (~1660s)</a:t>
            </a:r>
          </a:p>
        </p:txBody>
      </p:sp>
      <p:sp>
        <p:nvSpPr>
          <p:cNvPr id="7" name="TextBox 6"/>
          <p:cNvSpPr txBox="1"/>
          <p:nvPr/>
        </p:nvSpPr>
        <p:spPr>
          <a:xfrm>
            <a:off x="0" y="6488668"/>
            <a:ext cx="9144000" cy="369332"/>
          </a:xfrm>
          <a:prstGeom prst="rect">
            <a:avLst/>
          </a:prstGeom>
          <a:noFill/>
        </p:spPr>
        <p:txBody>
          <a:bodyPr wrap="square" rtlCol="0">
            <a:spAutoFit/>
          </a:bodyPr>
          <a:lstStyle/>
          <a:p>
            <a:pPr algn="r"/>
            <a:r>
              <a:rPr lang="en-US" dirty="0">
                <a:latin typeface="+mn-lt"/>
              </a:rPr>
              <a:t>X-Ray image from Chandra Telescope</a:t>
            </a:r>
          </a:p>
        </p:txBody>
      </p:sp>
      <p:sp>
        <p:nvSpPr>
          <p:cNvPr id="5" name="Rectangle 4"/>
          <p:cNvSpPr/>
          <p:nvPr/>
        </p:nvSpPr>
        <p:spPr>
          <a:xfrm>
            <a:off x="0" y="6581001"/>
            <a:ext cx="4572000" cy="276999"/>
          </a:xfrm>
          <a:prstGeom prst="rect">
            <a:avLst/>
          </a:prstGeom>
        </p:spPr>
        <p:txBody>
          <a:bodyPr>
            <a:spAutoFit/>
          </a:bodyPr>
          <a:lstStyle/>
          <a:p>
            <a:r>
              <a:rPr lang="en-US" sz="1200" dirty="0"/>
              <a:t>http://chandra.harvard.edu/photo/2013/casa/</a:t>
            </a:r>
          </a:p>
        </p:txBody>
      </p:sp>
      <p:sp>
        <p:nvSpPr>
          <p:cNvPr id="9" name="Text Box 7"/>
          <p:cNvSpPr txBox="1">
            <a:spLocks noChangeArrowheads="1"/>
          </p:cNvSpPr>
          <p:nvPr/>
        </p:nvSpPr>
        <p:spPr bwMode="auto">
          <a:xfrm>
            <a:off x="0" y="2965770"/>
            <a:ext cx="1794076" cy="2308324"/>
          </a:xfrm>
          <a:prstGeom prst="rect">
            <a:avLst/>
          </a:prstGeom>
          <a:noFill/>
          <a:ln w="9525">
            <a:noFill/>
            <a:miter lim="800000"/>
            <a:headEnd/>
            <a:tailEnd/>
          </a:ln>
          <a:effectLst>
            <a:outerShdw dist="35921" dir="2700000" algn="ctr" rotWithShape="0">
              <a:schemeClr val="bg2"/>
            </a:outerShdw>
          </a:effectLst>
        </p:spPr>
        <p:txBody>
          <a:bodyPr wrap="square">
            <a:spAutoFit/>
          </a:bodyPr>
          <a:lstStyle/>
          <a:p>
            <a:pPr>
              <a:spcBef>
                <a:spcPct val="50000"/>
              </a:spcBef>
              <a:defRPr/>
            </a:pPr>
            <a:r>
              <a:rPr lang="en-US" sz="2400" dirty="0">
                <a:solidFill>
                  <a:srgbClr val="FFFF00"/>
                </a:solidFill>
                <a:latin typeface="Comic Sans MS" pitchFamily="66" charset="0"/>
                <a:cs typeface="+mn-cs"/>
              </a:rPr>
              <a:t>The light is about 1%  of energy released  by the supernova!</a:t>
            </a:r>
          </a:p>
        </p:txBody>
      </p:sp>
    </p:spTree>
    <p:extLst>
      <p:ext uri="{BB962C8B-B14F-4D97-AF65-F5344CB8AC3E}">
        <p14:creationId xmlns:p14="http://schemas.microsoft.com/office/powerpoint/2010/main" val="3804417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out)">
                                      <p:cBhvr>
                                        <p:cTn id="7" dur="2000"/>
                                        <p:tgtEl>
                                          <p:spTgt spid="3"/>
                                        </p:tgtEl>
                                      </p:cBhvr>
                                    </p:animEffect>
                                  </p:childTnLst>
                                </p:cTn>
                              </p:par>
                              <p:par>
                                <p:cTn id="8" presetID="6" presetClass="entr" presetSubtype="32" fill="hold" nodeType="withEffect">
                                  <p:stCondLst>
                                    <p:cond delay="0"/>
                                  </p:stCondLst>
                                  <p:childTnLst>
                                    <p:set>
                                      <p:cBhvr>
                                        <p:cTn id="9" dur="1" fill="hold">
                                          <p:stCondLst>
                                            <p:cond delay="0"/>
                                          </p:stCondLst>
                                        </p:cTn>
                                        <p:tgtEl>
                                          <p:spTgt spid="19458"/>
                                        </p:tgtEl>
                                        <p:attrNameLst>
                                          <p:attrName>style.visibility</p:attrName>
                                        </p:attrNameLst>
                                      </p:cBhvr>
                                      <p:to>
                                        <p:strVal val="visible"/>
                                      </p:to>
                                    </p:set>
                                    <p:animEffect transition="in" filter="circle(out)">
                                      <p:cBhvr>
                                        <p:cTn id="10" dur="2000"/>
                                        <p:tgtEl>
                                          <p:spTgt spid="1945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7"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chandra.harvard.edu/photo/2013/casa/casa_lg.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280" y="0"/>
            <a:ext cx="808144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0482" name="Picture 2" descr="http://chandra.harvard.edu/photo/2011/casa/casa_illD.jpg">
            <a:hlinkClick r:id="rId4"/>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8626" t="7104" r="10693" b="11707"/>
          <a:stretch/>
        </p:blipFill>
        <p:spPr bwMode="auto">
          <a:xfrm>
            <a:off x="5444491" y="2520588"/>
            <a:ext cx="2076994" cy="209005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a:xfrm flipV="1">
            <a:off x="4667250" y="2537460"/>
            <a:ext cx="788670" cy="965359"/>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4648200" y="3592830"/>
            <a:ext cx="811530" cy="1002030"/>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0" y="0"/>
            <a:ext cx="9144000" cy="369332"/>
          </a:xfrm>
          <a:prstGeom prst="rect">
            <a:avLst/>
          </a:prstGeom>
          <a:noFill/>
        </p:spPr>
        <p:txBody>
          <a:bodyPr wrap="square" rtlCol="0">
            <a:spAutoFit/>
          </a:bodyPr>
          <a:lstStyle/>
          <a:p>
            <a:r>
              <a:rPr lang="en-US" dirty="0">
                <a:latin typeface="+mn-lt"/>
              </a:rPr>
              <a:t>Cas A, Remnant of a Type II Supernova with a neutron star (~1660)</a:t>
            </a:r>
          </a:p>
        </p:txBody>
      </p:sp>
      <p:sp>
        <p:nvSpPr>
          <p:cNvPr id="12" name="TextBox 11"/>
          <p:cNvSpPr txBox="1"/>
          <p:nvPr/>
        </p:nvSpPr>
        <p:spPr>
          <a:xfrm>
            <a:off x="0" y="6488668"/>
            <a:ext cx="9144000" cy="369332"/>
          </a:xfrm>
          <a:prstGeom prst="rect">
            <a:avLst/>
          </a:prstGeom>
          <a:noFill/>
        </p:spPr>
        <p:txBody>
          <a:bodyPr wrap="square" rtlCol="0">
            <a:spAutoFit/>
          </a:bodyPr>
          <a:lstStyle/>
          <a:p>
            <a:pPr algn="r"/>
            <a:r>
              <a:rPr lang="en-US" dirty="0">
                <a:latin typeface="+mn-lt"/>
              </a:rPr>
              <a:t>X-Ray image from Chandra Telescope</a:t>
            </a:r>
          </a:p>
        </p:txBody>
      </p:sp>
      <p:sp>
        <p:nvSpPr>
          <p:cNvPr id="13" name="Rectangle 12"/>
          <p:cNvSpPr/>
          <p:nvPr/>
        </p:nvSpPr>
        <p:spPr>
          <a:xfrm>
            <a:off x="0" y="6581001"/>
            <a:ext cx="4572000" cy="276999"/>
          </a:xfrm>
          <a:prstGeom prst="rect">
            <a:avLst/>
          </a:prstGeom>
        </p:spPr>
        <p:txBody>
          <a:bodyPr>
            <a:spAutoFit/>
          </a:bodyPr>
          <a:lstStyle/>
          <a:p>
            <a:r>
              <a:rPr lang="en-US" sz="1200" dirty="0"/>
              <a:t>http://chandra.harvard.edu/photo/2011/casa/</a:t>
            </a:r>
          </a:p>
        </p:txBody>
      </p:sp>
      <p:sp>
        <p:nvSpPr>
          <p:cNvPr id="18" name="TextBox 17"/>
          <p:cNvSpPr txBox="1"/>
          <p:nvPr/>
        </p:nvSpPr>
        <p:spPr>
          <a:xfrm>
            <a:off x="7131936" y="4546049"/>
            <a:ext cx="1803720" cy="1200329"/>
          </a:xfrm>
          <a:prstGeom prst="rect">
            <a:avLst/>
          </a:prstGeom>
          <a:noFill/>
        </p:spPr>
        <p:txBody>
          <a:bodyPr wrap="square" rtlCol="0">
            <a:spAutoFit/>
          </a:bodyPr>
          <a:lstStyle/>
          <a:p>
            <a:pPr algn="ctr"/>
            <a:r>
              <a:rPr lang="en-US" dirty="0">
                <a:latin typeface="+mn-lt"/>
              </a:rPr>
              <a:t>Neutron star  1 solar mass in a 10-mile diameter ball.</a:t>
            </a:r>
          </a:p>
        </p:txBody>
      </p:sp>
    </p:spTree>
    <p:extLst>
      <p:ext uri="{BB962C8B-B14F-4D97-AF65-F5344CB8AC3E}">
        <p14:creationId xmlns:p14="http://schemas.microsoft.com/office/powerpoint/2010/main" val="60916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0482"/>
                                        </p:tgtEl>
                                        <p:attrNameLst>
                                          <p:attrName>style.visibility</p:attrName>
                                        </p:attrNameLst>
                                      </p:cBhvr>
                                      <p:to>
                                        <p:strVal val="visible"/>
                                      </p:to>
                                    </p:set>
                                    <p:animEffect transition="in" filter="wipe(left)">
                                      <p:cBhvr>
                                        <p:cTn id="14" dur="500"/>
                                        <p:tgtEl>
                                          <p:spTgt spid="20482"/>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41363" y="133350"/>
            <a:ext cx="8402637" cy="447675"/>
          </a:xfrm>
        </p:spPr>
        <p:txBody>
          <a:bodyPr/>
          <a:lstStyle/>
          <a:p>
            <a:pPr eaLnBrk="1" hangingPunct="1"/>
            <a:r>
              <a:rPr lang="en-US" altLang="en-US"/>
              <a:t>Neutron Stars</a:t>
            </a:r>
          </a:p>
        </p:txBody>
      </p:sp>
      <p:sp>
        <p:nvSpPr>
          <p:cNvPr id="46083" name="Rectangle 3"/>
          <p:cNvSpPr>
            <a:spLocks noGrp="1" noChangeArrowheads="1"/>
          </p:cNvSpPr>
          <p:nvPr>
            <p:ph type="body" idx="1"/>
          </p:nvPr>
        </p:nvSpPr>
        <p:spPr>
          <a:xfrm>
            <a:off x="0" y="442913"/>
            <a:ext cx="9144000" cy="5867400"/>
          </a:xfrm>
        </p:spPr>
        <p:txBody>
          <a:bodyPr/>
          <a:lstStyle/>
          <a:p>
            <a:pPr marL="0" indent="0" eaLnBrk="1" hangingPunct="1"/>
            <a:r>
              <a:rPr lang="en-US" altLang="en-US"/>
              <a:t>Dense</a:t>
            </a:r>
          </a:p>
          <a:p>
            <a:pPr lvl="1" eaLnBrk="1" hangingPunct="1"/>
            <a:r>
              <a:rPr lang="en-US" altLang="en-US"/>
              <a:t> all </a:t>
            </a:r>
            <a:r>
              <a:rPr lang="en-US" altLang="en-US">
                <a:solidFill>
                  <a:srgbClr val="FF0000"/>
                </a:solidFill>
              </a:rPr>
              <a:t>space squeezed out from within atoms</a:t>
            </a:r>
          </a:p>
          <a:p>
            <a:pPr lvl="1" eaLnBrk="1" hangingPunct="1"/>
            <a:endParaRPr lang="en-US" altLang="en-US"/>
          </a:p>
          <a:p>
            <a:pPr lvl="1" eaLnBrk="1" hangingPunct="1"/>
            <a:endParaRPr lang="en-US" altLang="en-US"/>
          </a:p>
          <a:p>
            <a:pPr lvl="1" eaLnBrk="1" hangingPunct="1"/>
            <a:endParaRPr lang="en-US" altLang="en-US"/>
          </a:p>
          <a:p>
            <a:pPr lvl="1" eaLnBrk="1" hangingPunct="1"/>
            <a:endParaRPr lang="en-US" altLang="en-US"/>
          </a:p>
          <a:p>
            <a:pPr lvl="1" eaLnBrk="1" hangingPunct="1"/>
            <a:endParaRPr lang="en-US" altLang="en-US"/>
          </a:p>
          <a:p>
            <a:pPr marL="0" indent="0" eaLnBrk="1" hangingPunct="1"/>
            <a:r>
              <a:rPr lang="en-US" altLang="en-US"/>
              <a:t>Rotate Very Quickly</a:t>
            </a:r>
          </a:p>
          <a:p>
            <a:pPr lvl="1" eaLnBrk="1" hangingPunct="1"/>
            <a:r>
              <a:rPr lang="en-US" altLang="en-US"/>
              <a:t> spun up as core collapsed</a:t>
            </a:r>
          </a:p>
          <a:p>
            <a:pPr marL="0" indent="0" eaLnBrk="1" hangingPunct="1"/>
            <a:r>
              <a:rPr lang="en-US" altLang="en-US"/>
              <a:t>Strong Magnetic Fields</a:t>
            </a:r>
          </a:p>
          <a:p>
            <a:pPr lvl="1" eaLnBrk="1" hangingPunct="1"/>
            <a:r>
              <a:rPr lang="en-US" altLang="en-US"/>
              <a:t> increased as core collapsed</a:t>
            </a:r>
          </a:p>
          <a:p>
            <a:pPr lvl="1" eaLnBrk="1" hangingPunct="1"/>
            <a:r>
              <a:rPr lang="en-US" altLang="en-US"/>
              <a:t> Radiation strongly beamed along axis</a:t>
            </a:r>
          </a:p>
        </p:txBody>
      </p:sp>
      <p:sp>
        <p:nvSpPr>
          <p:cNvPr id="422916" name="Text Box 4"/>
          <p:cNvSpPr txBox="1">
            <a:spLocks noChangeArrowheads="1"/>
          </p:cNvSpPr>
          <p:nvPr/>
        </p:nvSpPr>
        <p:spPr bwMode="auto">
          <a:xfrm>
            <a:off x="492125" y="1611313"/>
            <a:ext cx="8294688" cy="822325"/>
          </a:xfrm>
          <a:prstGeom prst="rect">
            <a:avLst/>
          </a:prstGeom>
          <a:noFill/>
          <a:ln w="9525">
            <a:noFill/>
            <a:miter lim="800000"/>
            <a:headEnd/>
            <a:tailEnd/>
          </a:ln>
          <a:effectLst>
            <a:outerShdw dist="35921" dir="2700000" algn="ctr" rotWithShape="0">
              <a:schemeClr val="bg2"/>
            </a:outerShdw>
          </a:effectLst>
        </p:spPr>
        <p:txBody>
          <a:bodyPr>
            <a:spAutoFit/>
          </a:bodyPr>
          <a:lstStyle/>
          <a:p>
            <a:pPr>
              <a:defRPr/>
            </a:pPr>
            <a:r>
              <a:rPr lang="en-US" sz="2400" i="1">
                <a:solidFill>
                  <a:srgbClr val="FFFF00"/>
                </a:solidFill>
                <a:latin typeface="Comic Sans MS" pitchFamily="66" charset="0"/>
                <a:cs typeface="+mn-cs"/>
              </a:rPr>
              <a:t>Enlarge H nucleus to size of a golf ball</a:t>
            </a:r>
          </a:p>
          <a:p>
            <a:pPr algn="r">
              <a:defRPr/>
            </a:pPr>
            <a:r>
              <a:rPr lang="en-US" sz="2400" i="1">
                <a:solidFill>
                  <a:srgbClr val="FFFF00"/>
                </a:solidFill>
                <a:latin typeface="Comic Sans MS" pitchFamily="66" charset="0"/>
                <a:cs typeface="+mn-cs"/>
              </a:rPr>
              <a:t>The electron cloud is ~300 yards away</a:t>
            </a:r>
          </a:p>
        </p:txBody>
      </p:sp>
      <p:grpSp>
        <p:nvGrpSpPr>
          <p:cNvPr id="46085" name="Group 5"/>
          <p:cNvGrpSpPr>
            <a:grpSpLocks/>
          </p:cNvGrpSpPr>
          <p:nvPr/>
        </p:nvGrpSpPr>
        <p:grpSpPr bwMode="auto">
          <a:xfrm>
            <a:off x="4154488" y="2619375"/>
            <a:ext cx="2398712" cy="1325563"/>
            <a:chOff x="2030" y="1733"/>
            <a:chExt cx="1511" cy="835"/>
          </a:xfrm>
        </p:grpSpPr>
        <p:sp>
          <p:nvSpPr>
            <p:cNvPr id="46163" name="Rectangle 6"/>
            <p:cNvSpPr>
              <a:spLocks noChangeArrowheads="1"/>
            </p:cNvSpPr>
            <p:nvPr/>
          </p:nvSpPr>
          <p:spPr bwMode="auto">
            <a:xfrm>
              <a:off x="2030" y="1733"/>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nvGrpSpPr>
            <p:cNvPr id="46164" name="Group 7"/>
            <p:cNvGrpSpPr>
              <a:grpSpLocks/>
            </p:cNvGrpSpPr>
            <p:nvPr/>
          </p:nvGrpSpPr>
          <p:grpSpPr bwMode="auto">
            <a:xfrm>
              <a:off x="2030" y="2264"/>
              <a:ext cx="1473" cy="288"/>
              <a:chOff x="2049" y="2264"/>
              <a:chExt cx="1473" cy="288"/>
            </a:xfrm>
          </p:grpSpPr>
          <p:sp>
            <p:nvSpPr>
              <p:cNvPr id="46175" name="Oval 8"/>
              <p:cNvSpPr>
                <a:spLocks noChangeArrowheads="1"/>
              </p:cNvSpPr>
              <p:nvPr/>
            </p:nvSpPr>
            <p:spPr bwMode="auto">
              <a:xfrm>
                <a:off x="2049"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6" name="Oval 9"/>
              <p:cNvSpPr>
                <a:spLocks noChangeArrowheads="1"/>
              </p:cNvSpPr>
              <p:nvPr/>
            </p:nvSpPr>
            <p:spPr bwMode="auto">
              <a:xfrm>
                <a:off x="2937"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7" name="Oval 10"/>
              <p:cNvSpPr>
                <a:spLocks noChangeArrowheads="1"/>
              </p:cNvSpPr>
              <p:nvPr/>
            </p:nvSpPr>
            <p:spPr bwMode="auto">
              <a:xfrm>
                <a:off x="3234"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8" name="Oval 11"/>
              <p:cNvSpPr>
                <a:spLocks noChangeArrowheads="1"/>
              </p:cNvSpPr>
              <p:nvPr/>
            </p:nvSpPr>
            <p:spPr bwMode="auto">
              <a:xfrm>
                <a:off x="2641"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9" name="Oval 12"/>
              <p:cNvSpPr>
                <a:spLocks noChangeArrowheads="1"/>
              </p:cNvSpPr>
              <p:nvPr/>
            </p:nvSpPr>
            <p:spPr bwMode="auto">
              <a:xfrm>
                <a:off x="2345"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grpSp>
          <p:nvGrpSpPr>
            <p:cNvPr id="46165" name="Group 13"/>
            <p:cNvGrpSpPr>
              <a:grpSpLocks/>
            </p:cNvGrpSpPr>
            <p:nvPr/>
          </p:nvGrpSpPr>
          <p:grpSpPr bwMode="auto">
            <a:xfrm>
              <a:off x="2030" y="1751"/>
              <a:ext cx="1473" cy="288"/>
              <a:chOff x="3333" y="1735"/>
              <a:chExt cx="1473" cy="288"/>
            </a:xfrm>
          </p:grpSpPr>
          <p:sp>
            <p:nvSpPr>
              <p:cNvPr id="46170" name="Oval 14"/>
              <p:cNvSpPr>
                <a:spLocks noChangeArrowheads="1"/>
              </p:cNvSpPr>
              <p:nvPr/>
            </p:nvSpPr>
            <p:spPr bwMode="auto">
              <a:xfrm>
                <a:off x="3333"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1" name="Oval 15"/>
              <p:cNvSpPr>
                <a:spLocks noChangeArrowheads="1"/>
              </p:cNvSpPr>
              <p:nvPr/>
            </p:nvSpPr>
            <p:spPr bwMode="auto">
              <a:xfrm>
                <a:off x="4221"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2" name="Oval 16"/>
              <p:cNvSpPr>
                <a:spLocks noChangeArrowheads="1"/>
              </p:cNvSpPr>
              <p:nvPr/>
            </p:nvSpPr>
            <p:spPr bwMode="auto">
              <a:xfrm>
                <a:off x="4518"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3" name="Oval 17"/>
              <p:cNvSpPr>
                <a:spLocks noChangeArrowheads="1"/>
              </p:cNvSpPr>
              <p:nvPr/>
            </p:nvSpPr>
            <p:spPr bwMode="auto">
              <a:xfrm>
                <a:off x="3925"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74" name="Oval 18"/>
              <p:cNvSpPr>
                <a:spLocks noChangeArrowheads="1"/>
              </p:cNvSpPr>
              <p:nvPr/>
            </p:nvSpPr>
            <p:spPr bwMode="auto">
              <a:xfrm>
                <a:off x="3629"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6166" name="Oval 19"/>
            <p:cNvSpPr>
              <a:spLocks noChangeArrowheads="1"/>
            </p:cNvSpPr>
            <p:nvPr/>
          </p:nvSpPr>
          <p:spPr bwMode="auto">
            <a:xfrm>
              <a:off x="2177"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67" name="Oval 20"/>
            <p:cNvSpPr>
              <a:spLocks noChangeArrowheads="1"/>
            </p:cNvSpPr>
            <p:nvPr/>
          </p:nvSpPr>
          <p:spPr bwMode="auto">
            <a:xfrm>
              <a:off x="3065"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68" name="Oval 21"/>
            <p:cNvSpPr>
              <a:spLocks noChangeArrowheads="1"/>
            </p:cNvSpPr>
            <p:nvPr/>
          </p:nvSpPr>
          <p:spPr bwMode="auto">
            <a:xfrm>
              <a:off x="2769"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69" name="Oval 22"/>
            <p:cNvSpPr>
              <a:spLocks noChangeArrowheads="1"/>
            </p:cNvSpPr>
            <p:nvPr/>
          </p:nvSpPr>
          <p:spPr bwMode="auto">
            <a:xfrm>
              <a:off x="2473"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6086" name="Rectangle 23"/>
          <p:cNvSpPr>
            <a:spLocks noChangeArrowheads="1"/>
          </p:cNvSpPr>
          <p:nvPr/>
        </p:nvSpPr>
        <p:spPr bwMode="auto">
          <a:xfrm>
            <a:off x="0" y="2619375"/>
            <a:ext cx="2398713" cy="1325563"/>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087" name="Oval 24"/>
          <p:cNvSpPr>
            <a:spLocks noChangeArrowheads="1"/>
          </p:cNvSpPr>
          <p:nvPr/>
        </p:nvSpPr>
        <p:spPr bwMode="auto">
          <a:xfrm>
            <a:off x="460375" y="3455988"/>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088" name="Oval 25"/>
          <p:cNvSpPr>
            <a:spLocks noChangeArrowheads="1"/>
          </p:cNvSpPr>
          <p:nvPr/>
        </p:nvSpPr>
        <p:spPr bwMode="auto">
          <a:xfrm>
            <a:off x="2178050" y="3644900"/>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22938" name="Line 26"/>
          <p:cNvSpPr>
            <a:spLocks noChangeShapeType="1"/>
          </p:cNvSpPr>
          <p:nvPr/>
        </p:nvSpPr>
        <p:spPr bwMode="auto">
          <a:xfrm>
            <a:off x="892175" y="2706688"/>
            <a:ext cx="0" cy="765175"/>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a:defRPr/>
            </a:pPr>
            <a:endParaRPr lang="en-US">
              <a:cs typeface="+mn-cs"/>
            </a:endParaRPr>
          </a:p>
        </p:txBody>
      </p:sp>
      <p:sp>
        <p:nvSpPr>
          <p:cNvPr id="422939" name="Line 27"/>
          <p:cNvSpPr>
            <a:spLocks noChangeShapeType="1"/>
          </p:cNvSpPr>
          <p:nvPr/>
        </p:nvSpPr>
        <p:spPr bwMode="auto">
          <a:xfrm flipH="1" flipV="1">
            <a:off x="207963" y="3111500"/>
            <a:ext cx="257175" cy="350838"/>
          </a:xfrm>
          <a:prstGeom prst="line">
            <a:avLst/>
          </a:prstGeom>
          <a:noFill/>
          <a:ln w="9525">
            <a:solidFill>
              <a:schemeClr val="tx1"/>
            </a:solidFill>
            <a:round/>
            <a:headEnd/>
            <a:tailEnd type="arrow" w="med" len="med"/>
          </a:ln>
          <a:effectLst>
            <a:outerShdw dist="25400" dir="5400000" algn="ctr" rotWithShape="0">
              <a:schemeClr val="bg2"/>
            </a:outerShdw>
          </a:effectLst>
        </p:spPr>
        <p:txBody>
          <a:bodyPr/>
          <a:lstStyle/>
          <a:p>
            <a:pPr>
              <a:defRPr/>
            </a:pPr>
            <a:endParaRPr lang="en-US">
              <a:cs typeface="+mn-cs"/>
            </a:endParaRPr>
          </a:p>
        </p:txBody>
      </p:sp>
      <p:sp>
        <p:nvSpPr>
          <p:cNvPr id="46091" name="Oval 28"/>
          <p:cNvSpPr>
            <a:spLocks noChangeArrowheads="1"/>
          </p:cNvSpPr>
          <p:nvPr/>
        </p:nvSpPr>
        <p:spPr bwMode="auto">
          <a:xfrm>
            <a:off x="868363" y="2679700"/>
            <a:ext cx="46037"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22941" name="Line 29"/>
          <p:cNvSpPr>
            <a:spLocks noChangeShapeType="1"/>
          </p:cNvSpPr>
          <p:nvPr/>
        </p:nvSpPr>
        <p:spPr bwMode="auto">
          <a:xfrm flipV="1">
            <a:off x="222250" y="2973388"/>
            <a:ext cx="1168400" cy="768350"/>
          </a:xfrm>
          <a:prstGeom prst="line">
            <a:avLst/>
          </a:prstGeom>
          <a:noFill/>
          <a:ln w="9525">
            <a:solidFill>
              <a:schemeClr val="tx1"/>
            </a:solidFill>
            <a:round/>
            <a:headEnd/>
            <a:tailEnd type="arrow" w="med" len="med"/>
          </a:ln>
          <a:effectLst>
            <a:outerShdw dist="25400" algn="ctr" rotWithShape="0">
              <a:schemeClr val="bg2"/>
            </a:outerShdw>
          </a:effectLst>
        </p:spPr>
        <p:txBody>
          <a:bodyPr/>
          <a:lstStyle/>
          <a:p>
            <a:pPr>
              <a:defRPr/>
            </a:pPr>
            <a:endParaRPr lang="en-US">
              <a:cs typeface="+mn-cs"/>
            </a:endParaRPr>
          </a:p>
        </p:txBody>
      </p:sp>
      <p:sp>
        <p:nvSpPr>
          <p:cNvPr id="46093" name="Oval 30"/>
          <p:cNvSpPr>
            <a:spLocks noChangeArrowheads="1"/>
          </p:cNvSpPr>
          <p:nvPr/>
        </p:nvSpPr>
        <p:spPr bwMode="auto">
          <a:xfrm>
            <a:off x="180975" y="3730625"/>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22943" name="Line 31"/>
          <p:cNvSpPr>
            <a:spLocks noChangeShapeType="1"/>
          </p:cNvSpPr>
          <p:nvPr/>
        </p:nvSpPr>
        <p:spPr bwMode="auto">
          <a:xfrm>
            <a:off x="1403350" y="3300413"/>
            <a:ext cx="163513" cy="557212"/>
          </a:xfrm>
          <a:prstGeom prst="line">
            <a:avLst/>
          </a:prstGeom>
          <a:noFill/>
          <a:ln w="9525">
            <a:solidFill>
              <a:schemeClr val="tx1"/>
            </a:solidFill>
            <a:round/>
            <a:headEnd/>
            <a:tailEnd type="arrow" w="med" len="med"/>
          </a:ln>
          <a:effectLst>
            <a:outerShdw dist="17961" dir="8100000" algn="ctr" rotWithShape="0">
              <a:schemeClr val="bg2"/>
            </a:outerShdw>
          </a:effectLst>
        </p:spPr>
        <p:txBody>
          <a:bodyPr/>
          <a:lstStyle/>
          <a:p>
            <a:pPr>
              <a:defRPr/>
            </a:pPr>
            <a:endParaRPr lang="en-US">
              <a:cs typeface="+mn-cs"/>
            </a:endParaRPr>
          </a:p>
        </p:txBody>
      </p:sp>
      <p:sp>
        <p:nvSpPr>
          <p:cNvPr id="46095" name="Oval 32"/>
          <p:cNvSpPr>
            <a:spLocks noChangeArrowheads="1"/>
          </p:cNvSpPr>
          <p:nvPr/>
        </p:nvSpPr>
        <p:spPr bwMode="auto">
          <a:xfrm>
            <a:off x="1371600" y="3255963"/>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22945" name="Line 33"/>
          <p:cNvSpPr>
            <a:spLocks noChangeShapeType="1"/>
          </p:cNvSpPr>
          <p:nvPr/>
        </p:nvSpPr>
        <p:spPr bwMode="auto">
          <a:xfrm flipH="1" flipV="1">
            <a:off x="2070100" y="3648075"/>
            <a:ext cx="107950" cy="15875"/>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a:defRPr/>
            </a:pPr>
            <a:endParaRPr lang="en-US">
              <a:cs typeface="+mn-cs"/>
            </a:endParaRPr>
          </a:p>
        </p:txBody>
      </p:sp>
      <p:sp>
        <p:nvSpPr>
          <p:cNvPr id="422946" name="Line 34"/>
          <p:cNvSpPr>
            <a:spLocks noChangeShapeType="1"/>
          </p:cNvSpPr>
          <p:nvPr/>
        </p:nvSpPr>
        <p:spPr bwMode="auto">
          <a:xfrm flipH="1">
            <a:off x="1687513" y="2792413"/>
            <a:ext cx="268287" cy="550862"/>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a:defRPr/>
            </a:pPr>
            <a:endParaRPr lang="en-US">
              <a:cs typeface="+mn-cs"/>
            </a:endParaRPr>
          </a:p>
        </p:txBody>
      </p:sp>
      <p:sp>
        <p:nvSpPr>
          <p:cNvPr id="46098" name="Oval 35"/>
          <p:cNvSpPr>
            <a:spLocks noChangeArrowheads="1"/>
          </p:cNvSpPr>
          <p:nvPr/>
        </p:nvSpPr>
        <p:spPr bwMode="auto">
          <a:xfrm>
            <a:off x="1943100" y="2749550"/>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099" name="Rectangle 38"/>
          <p:cNvSpPr>
            <a:spLocks noChangeArrowheads="1"/>
          </p:cNvSpPr>
          <p:nvPr/>
        </p:nvSpPr>
        <p:spPr bwMode="auto">
          <a:xfrm>
            <a:off x="2590800" y="2597150"/>
            <a:ext cx="1371600" cy="1371600"/>
          </a:xfrm>
          <a:prstGeom prst="rect">
            <a:avLst/>
          </a:prstGeom>
          <a:noFill/>
          <a:ln w="19050">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nvGrpSpPr>
          <p:cNvPr id="46100" name="Group 40"/>
          <p:cNvGrpSpPr>
            <a:grpSpLocks/>
          </p:cNvGrpSpPr>
          <p:nvPr/>
        </p:nvGrpSpPr>
        <p:grpSpPr bwMode="auto">
          <a:xfrm>
            <a:off x="2851150" y="2824163"/>
            <a:ext cx="914400" cy="914400"/>
            <a:chOff x="2594" y="1868"/>
            <a:chExt cx="576" cy="576"/>
          </a:xfrm>
        </p:grpSpPr>
        <p:sp>
          <p:nvSpPr>
            <p:cNvPr id="46161" name="Oval 41"/>
            <p:cNvSpPr>
              <a:spLocks noChangeArrowheads="1"/>
            </p:cNvSpPr>
            <p:nvPr/>
          </p:nvSpPr>
          <p:spPr bwMode="auto">
            <a:xfrm>
              <a:off x="2594" y="1868"/>
              <a:ext cx="576" cy="576"/>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62" name="Oval 42"/>
            <p:cNvSpPr>
              <a:spLocks noChangeArrowheads="1"/>
            </p:cNvSpPr>
            <p:nvPr/>
          </p:nvSpPr>
          <p:spPr bwMode="auto">
            <a:xfrm>
              <a:off x="2868" y="2142"/>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22955" name="Line 43"/>
          <p:cNvSpPr>
            <a:spLocks noChangeShapeType="1"/>
          </p:cNvSpPr>
          <p:nvPr/>
        </p:nvSpPr>
        <p:spPr bwMode="auto">
          <a:xfrm>
            <a:off x="3371850" y="2827338"/>
            <a:ext cx="1260475" cy="230187"/>
          </a:xfrm>
          <a:prstGeom prst="line">
            <a:avLst/>
          </a:prstGeom>
          <a:noFill/>
          <a:ln w="9525">
            <a:solidFill>
              <a:schemeClr val="tx1"/>
            </a:solidFill>
            <a:round/>
            <a:headEnd/>
            <a:tailEnd/>
          </a:ln>
          <a:effectLst>
            <a:outerShdw dist="28398" dir="20006097" algn="ctr" rotWithShape="0">
              <a:schemeClr val="bg2"/>
            </a:outerShdw>
          </a:effectLst>
        </p:spPr>
        <p:txBody>
          <a:bodyPr/>
          <a:lstStyle/>
          <a:p>
            <a:pPr>
              <a:defRPr/>
            </a:pPr>
            <a:endParaRPr lang="en-US">
              <a:cs typeface="+mn-cs"/>
            </a:endParaRPr>
          </a:p>
        </p:txBody>
      </p:sp>
      <p:sp>
        <p:nvSpPr>
          <p:cNvPr id="422956" name="Line 44"/>
          <p:cNvSpPr>
            <a:spLocks noChangeShapeType="1"/>
          </p:cNvSpPr>
          <p:nvPr/>
        </p:nvSpPr>
        <p:spPr bwMode="auto">
          <a:xfrm flipV="1">
            <a:off x="3371850" y="3514725"/>
            <a:ext cx="1254125" cy="219075"/>
          </a:xfrm>
          <a:prstGeom prst="line">
            <a:avLst/>
          </a:prstGeom>
          <a:noFill/>
          <a:ln w="9525">
            <a:solidFill>
              <a:schemeClr val="tx1"/>
            </a:solidFill>
            <a:round/>
            <a:headEnd/>
            <a:tailEnd/>
          </a:ln>
          <a:effectLst>
            <a:outerShdw dist="28398" dir="20006097" algn="ctr" rotWithShape="0">
              <a:schemeClr val="bg2"/>
            </a:outerShdw>
          </a:effectLst>
        </p:spPr>
        <p:txBody>
          <a:bodyPr/>
          <a:lstStyle/>
          <a:p>
            <a:pPr>
              <a:defRPr/>
            </a:pPr>
            <a:endParaRPr lang="en-US">
              <a:cs typeface="+mn-cs"/>
            </a:endParaRPr>
          </a:p>
        </p:txBody>
      </p:sp>
      <p:sp>
        <p:nvSpPr>
          <p:cNvPr id="422957" name="Text Box 45"/>
          <p:cNvSpPr txBox="1">
            <a:spLocks noChangeArrowheads="1"/>
          </p:cNvSpPr>
          <p:nvPr/>
        </p:nvSpPr>
        <p:spPr bwMode="auto">
          <a:xfrm>
            <a:off x="254000" y="2293938"/>
            <a:ext cx="1693863" cy="366712"/>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latin typeface="Comic Sans MS" pitchFamily="66" charset="0"/>
                <a:cs typeface="+mn-cs"/>
              </a:rPr>
              <a:t>Normal Gas</a:t>
            </a:r>
          </a:p>
        </p:txBody>
      </p:sp>
      <p:sp>
        <p:nvSpPr>
          <p:cNvPr id="422958" name="Text Box 46"/>
          <p:cNvSpPr txBox="1">
            <a:spLocks noChangeArrowheads="1"/>
          </p:cNvSpPr>
          <p:nvPr/>
        </p:nvSpPr>
        <p:spPr bwMode="auto">
          <a:xfrm>
            <a:off x="4162425" y="2293938"/>
            <a:ext cx="2501900" cy="366712"/>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latin typeface="Comic Sans MS" pitchFamily="66" charset="0"/>
                <a:cs typeface="+mn-cs"/>
              </a:rPr>
              <a:t>Degenerate e</a:t>
            </a:r>
            <a:r>
              <a:rPr lang="en-US" baseline="30000">
                <a:latin typeface="Comic Sans MS" pitchFamily="66" charset="0"/>
                <a:cs typeface="+mn-cs"/>
              </a:rPr>
              <a:t>-</a:t>
            </a:r>
            <a:r>
              <a:rPr lang="en-US">
                <a:latin typeface="Comic Sans MS" pitchFamily="66" charset="0"/>
                <a:cs typeface="+mn-cs"/>
              </a:rPr>
              <a:t> Gas</a:t>
            </a:r>
          </a:p>
        </p:txBody>
      </p:sp>
      <p:sp>
        <p:nvSpPr>
          <p:cNvPr id="422959" name="Text Box 47"/>
          <p:cNvSpPr txBox="1">
            <a:spLocks noChangeArrowheads="1"/>
          </p:cNvSpPr>
          <p:nvPr/>
        </p:nvSpPr>
        <p:spPr bwMode="auto">
          <a:xfrm>
            <a:off x="2474913" y="2293938"/>
            <a:ext cx="1693862" cy="366712"/>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latin typeface="Comic Sans MS" pitchFamily="66" charset="0"/>
                <a:cs typeface="+mn-cs"/>
              </a:rPr>
              <a:t>Atom</a:t>
            </a:r>
          </a:p>
        </p:txBody>
      </p:sp>
      <p:sp>
        <p:nvSpPr>
          <p:cNvPr id="422960" name="Line 48"/>
          <p:cNvSpPr>
            <a:spLocks noChangeShapeType="1"/>
          </p:cNvSpPr>
          <p:nvPr/>
        </p:nvSpPr>
        <p:spPr bwMode="auto">
          <a:xfrm flipV="1">
            <a:off x="3303588" y="3063875"/>
            <a:ext cx="3903662" cy="195263"/>
          </a:xfrm>
          <a:prstGeom prst="line">
            <a:avLst/>
          </a:prstGeom>
          <a:noFill/>
          <a:ln w="9525">
            <a:solidFill>
              <a:schemeClr val="tx1"/>
            </a:solidFill>
            <a:round/>
            <a:headEnd/>
            <a:tailEnd/>
          </a:ln>
          <a:effectLst>
            <a:outerShdw dist="28398" dir="20006097" algn="ctr" rotWithShape="0">
              <a:schemeClr val="bg2"/>
            </a:outerShdw>
          </a:effectLst>
        </p:spPr>
        <p:txBody>
          <a:bodyPr/>
          <a:lstStyle/>
          <a:p>
            <a:pPr>
              <a:defRPr/>
            </a:pPr>
            <a:endParaRPr lang="en-US">
              <a:cs typeface="+mn-cs"/>
            </a:endParaRPr>
          </a:p>
        </p:txBody>
      </p:sp>
      <p:sp>
        <p:nvSpPr>
          <p:cNvPr id="422961" name="Line 49"/>
          <p:cNvSpPr>
            <a:spLocks noChangeShapeType="1"/>
          </p:cNvSpPr>
          <p:nvPr/>
        </p:nvSpPr>
        <p:spPr bwMode="auto">
          <a:xfrm>
            <a:off x="3309938" y="3300413"/>
            <a:ext cx="3894137" cy="222250"/>
          </a:xfrm>
          <a:prstGeom prst="line">
            <a:avLst/>
          </a:prstGeom>
          <a:noFill/>
          <a:ln w="9525">
            <a:solidFill>
              <a:schemeClr val="tx1"/>
            </a:solidFill>
            <a:round/>
            <a:headEnd/>
            <a:tailEnd/>
          </a:ln>
          <a:effectLst>
            <a:outerShdw dist="28398" dir="20006097" algn="ctr" rotWithShape="0">
              <a:schemeClr val="bg2"/>
            </a:outerShdw>
          </a:effectLst>
        </p:spPr>
        <p:txBody>
          <a:bodyPr/>
          <a:lstStyle/>
          <a:p>
            <a:pPr>
              <a:defRPr/>
            </a:pPr>
            <a:endParaRPr lang="en-US">
              <a:cs typeface="+mn-cs"/>
            </a:endParaRPr>
          </a:p>
        </p:txBody>
      </p:sp>
      <p:grpSp>
        <p:nvGrpSpPr>
          <p:cNvPr id="6" name="Group 81"/>
          <p:cNvGrpSpPr>
            <a:grpSpLocks/>
          </p:cNvGrpSpPr>
          <p:nvPr/>
        </p:nvGrpSpPr>
        <p:grpSpPr bwMode="auto">
          <a:xfrm>
            <a:off x="6745288" y="2630488"/>
            <a:ext cx="2398712" cy="1325562"/>
            <a:chOff x="4249" y="1657"/>
            <a:chExt cx="1511" cy="835"/>
          </a:xfrm>
        </p:grpSpPr>
        <p:sp>
          <p:nvSpPr>
            <p:cNvPr id="46144" name="Rectangle 51"/>
            <p:cNvSpPr>
              <a:spLocks noChangeArrowheads="1"/>
            </p:cNvSpPr>
            <p:nvPr/>
          </p:nvSpPr>
          <p:spPr bwMode="auto">
            <a:xfrm>
              <a:off x="4249" y="1657"/>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nvGrpSpPr>
            <p:cNvPr id="46145" name="Group 52"/>
            <p:cNvGrpSpPr>
              <a:grpSpLocks/>
            </p:cNvGrpSpPr>
            <p:nvPr/>
          </p:nvGrpSpPr>
          <p:grpSpPr bwMode="auto">
            <a:xfrm>
              <a:off x="4249" y="2188"/>
              <a:ext cx="1473" cy="288"/>
              <a:chOff x="2049" y="2264"/>
              <a:chExt cx="1473" cy="288"/>
            </a:xfrm>
          </p:grpSpPr>
          <p:sp>
            <p:nvSpPr>
              <p:cNvPr id="46156" name="Oval 53"/>
              <p:cNvSpPr>
                <a:spLocks noChangeArrowheads="1"/>
              </p:cNvSpPr>
              <p:nvPr/>
            </p:nvSpPr>
            <p:spPr bwMode="auto">
              <a:xfrm>
                <a:off x="2049"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7" name="Oval 54"/>
              <p:cNvSpPr>
                <a:spLocks noChangeArrowheads="1"/>
              </p:cNvSpPr>
              <p:nvPr/>
            </p:nvSpPr>
            <p:spPr bwMode="auto">
              <a:xfrm>
                <a:off x="2937"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8" name="Oval 55"/>
              <p:cNvSpPr>
                <a:spLocks noChangeArrowheads="1"/>
              </p:cNvSpPr>
              <p:nvPr/>
            </p:nvSpPr>
            <p:spPr bwMode="auto">
              <a:xfrm>
                <a:off x="3234"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9" name="Oval 56"/>
              <p:cNvSpPr>
                <a:spLocks noChangeArrowheads="1"/>
              </p:cNvSpPr>
              <p:nvPr/>
            </p:nvSpPr>
            <p:spPr bwMode="auto">
              <a:xfrm>
                <a:off x="2641"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60" name="Oval 57"/>
              <p:cNvSpPr>
                <a:spLocks noChangeArrowheads="1"/>
              </p:cNvSpPr>
              <p:nvPr/>
            </p:nvSpPr>
            <p:spPr bwMode="auto">
              <a:xfrm>
                <a:off x="2345"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grpSp>
          <p:nvGrpSpPr>
            <p:cNvPr id="46146" name="Group 58"/>
            <p:cNvGrpSpPr>
              <a:grpSpLocks/>
            </p:cNvGrpSpPr>
            <p:nvPr/>
          </p:nvGrpSpPr>
          <p:grpSpPr bwMode="auto">
            <a:xfrm>
              <a:off x="4249" y="1675"/>
              <a:ext cx="1473" cy="288"/>
              <a:chOff x="3333" y="1735"/>
              <a:chExt cx="1473" cy="288"/>
            </a:xfrm>
          </p:grpSpPr>
          <p:sp>
            <p:nvSpPr>
              <p:cNvPr id="46151" name="Oval 59"/>
              <p:cNvSpPr>
                <a:spLocks noChangeArrowheads="1"/>
              </p:cNvSpPr>
              <p:nvPr/>
            </p:nvSpPr>
            <p:spPr bwMode="auto">
              <a:xfrm>
                <a:off x="3333"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2" name="Oval 60"/>
              <p:cNvSpPr>
                <a:spLocks noChangeArrowheads="1"/>
              </p:cNvSpPr>
              <p:nvPr/>
            </p:nvSpPr>
            <p:spPr bwMode="auto">
              <a:xfrm>
                <a:off x="4221"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3" name="Oval 61"/>
              <p:cNvSpPr>
                <a:spLocks noChangeArrowheads="1"/>
              </p:cNvSpPr>
              <p:nvPr/>
            </p:nvSpPr>
            <p:spPr bwMode="auto">
              <a:xfrm>
                <a:off x="4518"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4" name="Oval 62"/>
              <p:cNvSpPr>
                <a:spLocks noChangeArrowheads="1"/>
              </p:cNvSpPr>
              <p:nvPr/>
            </p:nvSpPr>
            <p:spPr bwMode="auto">
              <a:xfrm>
                <a:off x="3925"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5" name="Oval 63"/>
              <p:cNvSpPr>
                <a:spLocks noChangeArrowheads="1"/>
              </p:cNvSpPr>
              <p:nvPr/>
            </p:nvSpPr>
            <p:spPr bwMode="auto">
              <a:xfrm>
                <a:off x="3629"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6147" name="Oval 64"/>
            <p:cNvSpPr>
              <a:spLocks noChangeArrowheads="1"/>
            </p:cNvSpPr>
            <p:nvPr/>
          </p:nvSpPr>
          <p:spPr bwMode="auto">
            <a:xfrm>
              <a:off x="4396"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48" name="Oval 65"/>
            <p:cNvSpPr>
              <a:spLocks noChangeArrowheads="1"/>
            </p:cNvSpPr>
            <p:nvPr/>
          </p:nvSpPr>
          <p:spPr bwMode="auto">
            <a:xfrm>
              <a:off x="5284"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49" name="Oval 66"/>
            <p:cNvSpPr>
              <a:spLocks noChangeArrowheads="1"/>
            </p:cNvSpPr>
            <p:nvPr/>
          </p:nvSpPr>
          <p:spPr bwMode="auto">
            <a:xfrm>
              <a:off x="4988"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50" name="Oval 67"/>
            <p:cNvSpPr>
              <a:spLocks noChangeArrowheads="1"/>
            </p:cNvSpPr>
            <p:nvPr/>
          </p:nvSpPr>
          <p:spPr bwMode="auto">
            <a:xfrm>
              <a:off x="4692"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grpSp>
        <p:nvGrpSpPr>
          <p:cNvPr id="46109" name="Group 82"/>
          <p:cNvGrpSpPr>
            <a:grpSpLocks/>
          </p:cNvGrpSpPr>
          <p:nvPr/>
        </p:nvGrpSpPr>
        <p:grpSpPr bwMode="auto">
          <a:xfrm>
            <a:off x="4375150" y="2876550"/>
            <a:ext cx="1905000" cy="842963"/>
            <a:chOff x="3810" y="1895"/>
            <a:chExt cx="1200" cy="531"/>
          </a:xfrm>
        </p:grpSpPr>
        <p:grpSp>
          <p:nvGrpSpPr>
            <p:cNvPr id="46127" name="Group 83"/>
            <p:cNvGrpSpPr>
              <a:grpSpLocks/>
            </p:cNvGrpSpPr>
            <p:nvPr/>
          </p:nvGrpSpPr>
          <p:grpSpPr bwMode="auto">
            <a:xfrm>
              <a:off x="3810" y="1895"/>
              <a:ext cx="1200" cy="15"/>
              <a:chOff x="3810" y="1895"/>
              <a:chExt cx="1200" cy="15"/>
            </a:xfrm>
          </p:grpSpPr>
          <p:sp>
            <p:nvSpPr>
              <p:cNvPr id="46139" name="Oval 84"/>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40" name="Oval 85"/>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41" name="Oval 86"/>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42" name="Oval 87"/>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43" name="Oval 88"/>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grpSp>
          <p:nvGrpSpPr>
            <p:cNvPr id="46128" name="Group 89"/>
            <p:cNvGrpSpPr>
              <a:grpSpLocks/>
            </p:cNvGrpSpPr>
            <p:nvPr/>
          </p:nvGrpSpPr>
          <p:grpSpPr bwMode="auto">
            <a:xfrm>
              <a:off x="3810" y="2411"/>
              <a:ext cx="1200" cy="15"/>
              <a:chOff x="3810" y="1895"/>
              <a:chExt cx="1200" cy="15"/>
            </a:xfrm>
          </p:grpSpPr>
          <p:sp>
            <p:nvSpPr>
              <p:cNvPr id="46134" name="Oval 90"/>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5" name="Oval 91"/>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6" name="Oval 92"/>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7" name="Oval 93"/>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8" name="Oval 94"/>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grpSp>
          <p:nvGrpSpPr>
            <p:cNvPr id="46129" name="Group 95"/>
            <p:cNvGrpSpPr>
              <a:grpSpLocks/>
            </p:cNvGrpSpPr>
            <p:nvPr/>
          </p:nvGrpSpPr>
          <p:grpSpPr bwMode="auto">
            <a:xfrm>
              <a:off x="3962" y="2153"/>
              <a:ext cx="902" cy="15"/>
              <a:chOff x="3962" y="2159"/>
              <a:chExt cx="902" cy="15"/>
            </a:xfrm>
          </p:grpSpPr>
          <p:sp>
            <p:nvSpPr>
              <p:cNvPr id="46130" name="Oval 96"/>
              <p:cNvSpPr>
                <a:spLocks noChangeArrowheads="1"/>
              </p:cNvSpPr>
              <p:nvPr/>
            </p:nvSpPr>
            <p:spPr bwMode="auto">
              <a:xfrm>
                <a:off x="4849" y="2159"/>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1" name="Oval 97"/>
              <p:cNvSpPr>
                <a:spLocks noChangeArrowheads="1"/>
              </p:cNvSpPr>
              <p:nvPr/>
            </p:nvSpPr>
            <p:spPr bwMode="auto">
              <a:xfrm>
                <a:off x="4554" y="2159"/>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2" name="Oval 98"/>
              <p:cNvSpPr>
                <a:spLocks noChangeArrowheads="1"/>
              </p:cNvSpPr>
              <p:nvPr/>
            </p:nvSpPr>
            <p:spPr bwMode="auto">
              <a:xfrm>
                <a:off x="4257" y="2159"/>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33" name="Oval 99"/>
              <p:cNvSpPr>
                <a:spLocks noChangeArrowheads="1"/>
              </p:cNvSpPr>
              <p:nvPr/>
            </p:nvSpPr>
            <p:spPr bwMode="auto">
              <a:xfrm>
                <a:off x="3962" y="2159"/>
                <a:ext cx="15" cy="15"/>
              </a:xfrm>
              <a:prstGeom prst="ellipse">
                <a:avLst/>
              </a:prstGeom>
              <a:solidFill>
                <a:srgbClr val="FFFFFF"/>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grpSp>
      <p:sp>
        <p:nvSpPr>
          <p:cNvPr id="423012" name="Line 100"/>
          <p:cNvSpPr>
            <a:spLocks noChangeShapeType="1"/>
          </p:cNvSpPr>
          <p:nvPr/>
        </p:nvSpPr>
        <p:spPr bwMode="auto">
          <a:xfrm>
            <a:off x="3513138" y="3441700"/>
            <a:ext cx="1733550" cy="1192213"/>
          </a:xfrm>
          <a:prstGeom prst="line">
            <a:avLst/>
          </a:prstGeom>
          <a:noFill/>
          <a:ln w="31750">
            <a:solidFill>
              <a:schemeClr val="tx1"/>
            </a:solidFill>
            <a:round/>
            <a:headEnd/>
            <a:tailEnd type="arrow" w="lg" len="lg"/>
          </a:ln>
          <a:effectLst>
            <a:outerShdw dist="40161" dir="4293903" algn="ctr" rotWithShape="0">
              <a:schemeClr val="bg2"/>
            </a:outerShdw>
          </a:effectLst>
        </p:spPr>
        <p:txBody>
          <a:bodyPr/>
          <a:lstStyle/>
          <a:p>
            <a:pPr>
              <a:defRPr/>
            </a:pPr>
            <a:endParaRPr lang="en-US">
              <a:cs typeface="+mn-cs"/>
            </a:endParaRPr>
          </a:p>
        </p:txBody>
      </p:sp>
      <p:grpSp>
        <p:nvGrpSpPr>
          <p:cNvPr id="13" name="Group 101"/>
          <p:cNvGrpSpPr>
            <a:grpSpLocks/>
          </p:cNvGrpSpPr>
          <p:nvPr/>
        </p:nvGrpSpPr>
        <p:grpSpPr bwMode="auto">
          <a:xfrm>
            <a:off x="5441950" y="4652963"/>
            <a:ext cx="914400" cy="914400"/>
            <a:chOff x="2594" y="1868"/>
            <a:chExt cx="576" cy="576"/>
          </a:xfrm>
        </p:grpSpPr>
        <p:sp>
          <p:nvSpPr>
            <p:cNvPr id="46125" name="Oval 102"/>
            <p:cNvSpPr>
              <a:spLocks noChangeArrowheads="1"/>
            </p:cNvSpPr>
            <p:nvPr/>
          </p:nvSpPr>
          <p:spPr bwMode="auto">
            <a:xfrm>
              <a:off x="2594" y="1868"/>
              <a:ext cx="576" cy="576"/>
            </a:xfrm>
            <a:prstGeom prst="ellipse">
              <a:avLst/>
            </a:prstGeom>
            <a:noFill/>
            <a:ln w="9525">
              <a:solidFill>
                <a:schemeClr val="tx1"/>
              </a:solidFill>
              <a:round/>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26" name="Oval 103"/>
            <p:cNvSpPr>
              <a:spLocks noChangeArrowheads="1"/>
            </p:cNvSpPr>
            <p:nvPr/>
          </p:nvSpPr>
          <p:spPr bwMode="auto">
            <a:xfrm>
              <a:off x="2868" y="2142"/>
              <a:ext cx="29" cy="29"/>
            </a:xfrm>
            <a:prstGeom prst="ellipse">
              <a:avLst/>
            </a:prstGeom>
            <a:solidFill>
              <a:srgbClr val="FFFFFF"/>
            </a:solidFill>
            <a:ln w="9525">
              <a:solidFill>
                <a:schemeClr val="tx1"/>
              </a:solidFill>
              <a:round/>
              <a:headEnd/>
              <a:tailEnd/>
            </a:ln>
            <a:effectLst>
              <a:outerShdw dist="1796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23016" name="Line 104"/>
          <p:cNvSpPr>
            <a:spLocks noChangeShapeType="1"/>
          </p:cNvSpPr>
          <p:nvPr/>
        </p:nvSpPr>
        <p:spPr bwMode="auto">
          <a:xfrm>
            <a:off x="6451600" y="5110163"/>
            <a:ext cx="333375" cy="0"/>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a:defRPr/>
            </a:pPr>
            <a:endParaRPr lang="en-US">
              <a:cs typeface="+mn-cs"/>
            </a:endParaRPr>
          </a:p>
        </p:txBody>
      </p:sp>
      <p:sp>
        <p:nvSpPr>
          <p:cNvPr id="423017" name="Text Box 105"/>
          <p:cNvSpPr txBox="1">
            <a:spLocks noChangeArrowheads="1"/>
          </p:cNvSpPr>
          <p:nvPr/>
        </p:nvSpPr>
        <p:spPr bwMode="auto">
          <a:xfrm>
            <a:off x="8020050" y="4927600"/>
            <a:ext cx="271463" cy="3667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solidFill>
                  <a:schemeClr val="tx1"/>
                </a:solidFill>
              </a:rPr>
              <a:t>=</a:t>
            </a:r>
            <a:endParaRPr lang="en-US" altLang="en-US" sz="1800" baseline="30000">
              <a:solidFill>
                <a:schemeClr val="tx1"/>
              </a:solidFill>
            </a:endParaRPr>
          </a:p>
        </p:txBody>
      </p:sp>
      <p:grpSp>
        <p:nvGrpSpPr>
          <p:cNvPr id="14" name="Group 106"/>
          <p:cNvGrpSpPr>
            <a:grpSpLocks/>
          </p:cNvGrpSpPr>
          <p:nvPr/>
        </p:nvGrpSpPr>
        <p:grpSpPr bwMode="auto">
          <a:xfrm>
            <a:off x="8178800" y="4518025"/>
            <a:ext cx="728663" cy="820738"/>
            <a:chOff x="5147" y="2775"/>
            <a:chExt cx="459" cy="517"/>
          </a:xfrm>
        </p:grpSpPr>
        <p:sp>
          <p:nvSpPr>
            <p:cNvPr id="46123" name="Oval 107"/>
            <p:cNvSpPr>
              <a:spLocks noChangeArrowheads="1"/>
            </p:cNvSpPr>
            <p:nvPr/>
          </p:nvSpPr>
          <p:spPr bwMode="auto">
            <a:xfrm>
              <a:off x="5231" y="300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23020" name="Text Box 108"/>
            <p:cNvSpPr txBox="1">
              <a:spLocks noChangeArrowheads="1"/>
            </p:cNvSpPr>
            <p:nvPr/>
          </p:nvSpPr>
          <p:spPr bwMode="auto">
            <a:xfrm>
              <a:off x="5147" y="2775"/>
              <a:ext cx="459" cy="231"/>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latin typeface="Comic Sans MS" pitchFamily="66" charset="0"/>
                  <a:cs typeface="+mn-cs"/>
                </a:rPr>
                <a:t>n</a:t>
              </a:r>
              <a:r>
                <a:rPr lang="en-US" baseline="30000">
                  <a:latin typeface="Comic Sans MS" pitchFamily="66" charset="0"/>
                  <a:cs typeface="+mn-cs"/>
                </a:rPr>
                <a:t>0</a:t>
              </a:r>
            </a:p>
          </p:txBody>
        </p:sp>
      </p:grpSp>
      <p:grpSp>
        <p:nvGrpSpPr>
          <p:cNvPr id="15" name="Group 109"/>
          <p:cNvGrpSpPr>
            <a:grpSpLocks/>
          </p:cNvGrpSpPr>
          <p:nvPr/>
        </p:nvGrpSpPr>
        <p:grpSpPr bwMode="auto">
          <a:xfrm>
            <a:off x="6789738" y="4525963"/>
            <a:ext cx="1382712" cy="1146175"/>
            <a:chOff x="4272" y="2780"/>
            <a:chExt cx="871" cy="722"/>
          </a:xfrm>
        </p:grpSpPr>
        <p:sp>
          <p:nvSpPr>
            <p:cNvPr id="423022" name="Text Box 110"/>
            <p:cNvSpPr txBox="1">
              <a:spLocks noChangeArrowheads="1"/>
            </p:cNvSpPr>
            <p:nvPr/>
          </p:nvSpPr>
          <p:spPr bwMode="auto">
            <a:xfrm>
              <a:off x="4684" y="2781"/>
              <a:ext cx="459" cy="231"/>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latin typeface="Comic Sans MS" pitchFamily="66" charset="0"/>
                  <a:cs typeface="+mn-cs"/>
                </a:rPr>
                <a:t>e</a:t>
              </a:r>
              <a:r>
                <a:rPr lang="en-US" baseline="30000">
                  <a:latin typeface="Comic Sans MS" pitchFamily="66" charset="0"/>
                  <a:cs typeface="+mn-cs"/>
                </a:rPr>
                <a:t>-</a:t>
              </a:r>
            </a:p>
          </p:txBody>
        </p:sp>
        <p:sp>
          <p:nvSpPr>
            <p:cNvPr id="46118" name="Oval 111"/>
            <p:cNvSpPr>
              <a:spLocks noChangeArrowheads="1"/>
            </p:cNvSpPr>
            <p:nvPr/>
          </p:nvSpPr>
          <p:spPr bwMode="auto">
            <a:xfrm>
              <a:off x="4330" y="3004"/>
              <a:ext cx="288" cy="288"/>
            </a:xfrm>
            <a:prstGeom prst="ellipse">
              <a:avLst/>
            </a:prstGeom>
            <a:solidFill>
              <a:schemeClr val="tx1"/>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6119" name="Oval 112"/>
            <p:cNvSpPr>
              <a:spLocks noChangeArrowheads="1"/>
            </p:cNvSpPr>
            <p:nvPr/>
          </p:nvSpPr>
          <p:spPr bwMode="auto">
            <a:xfrm>
              <a:off x="4910" y="3134"/>
              <a:ext cx="29" cy="29"/>
            </a:xfrm>
            <a:prstGeom prst="ellipse">
              <a:avLst/>
            </a:prstGeom>
            <a:solidFill>
              <a:srgbClr val="FFFFFF"/>
            </a:solidFill>
            <a:ln w="9525">
              <a:solidFill>
                <a:srgbClr val="FFFFFF"/>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sp>
          <p:nvSpPr>
            <p:cNvPr id="423025" name="Text Box 113"/>
            <p:cNvSpPr txBox="1">
              <a:spLocks noChangeArrowheads="1"/>
            </p:cNvSpPr>
            <p:nvPr/>
          </p:nvSpPr>
          <p:spPr bwMode="auto">
            <a:xfrm>
              <a:off x="4272" y="2780"/>
              <a:ext cx="459" cy="231"/>
            </a:xfrm>
            <a:prstGeom prst="rect">
              <a:avLst/>
            </a:prstGeom>
            <a:noFill/>
            <a:ln w="9525">
              <a:noFill/>
              <a:miter lim="800000"/>
              <a:headEnd/>
              <a:tailEnd/>
            </a:ln>
            <a:effectLst>
              <a:outerShdw dist="35921" dir="2700000" algn="ctr" rotWithShape="0">
                <a:schemeClr val="bg2"/>
              </a:outerShdw>
            </a:effectLst>
          </p:spPr>
          <p:txBody>
            <a:bodyPr>
              <a:spAutoFit/>
            </a:bodyPr>
            <a:lstStyle/>
            <a:p>
              <a:pPr algn="ctr">
                <a:spcBef>
                  <a:spcPct val="50000"/>
                </a:spcBef>
                <a:defRPr/>
              </a:pPr>
              <a:r>
                <a:rPr lang="en-US">
                  <a:latin typeface="Comic Sans MS" pitchFamily="66" charset="0"/>
                  <a:cs typeface="+mn-cs"/>
                </a:rPr>
                <a:t>p+</a:t>
              </a:r>
            </a:p>
          </p:txBody>
        </p:sp>
        <p:sp>
          <p:nvSpPr>
            <p:cNvPr id="46121" name="Text Box 114"/>
            <p:cNvSpPr txBox="1">
              <a:spLocks noChangeArrowheads="1"/>
            </p:cNvSpPr>
            <p:nvPr/>
          </p:nvSpPr>
          <p:spPr bwMode="auto">
            <a:xfrm>
              <a:off x="4678" y="3033"/>
              <a:ext cx="171" cy="23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solidFill>
                    <a:schemeClr val="tx1"/>
                  </a:solidFill>
                </a:rPr>
                <a:t>+</a:t>
              </a:r>
              <a:endParaRPr lang="en-US" altLang="en-US" sz="1800" baseline="30000">
                <a:solidFill>
                  <a:schemeClr val="tx1"/>
                </a:solidFill>
              </a:endParaRPr>
            </a:p>
          </p:txBody>
        </p:sp>
        <p:sp>
          <p:nvSpPr>
            <p:cNvPr id="46122" name="Rectangle 115"/>
            <p:cNvSpPr>
              <a:spLocks noChangeArrowheads="1"/>
            </p:cNvSpPr>
            <p:nvPr/>
          </p:nvSpPr>
          <p:spPr bwMode="auto">
            <a:xfrm>
              <a:off x="4290" y="2811"/>
              <a:ext cx="720" cy="691"/>
            </a:xfrm>
            <a:prstGeom prst="rect">
              <a:avLst/>
            </a:prstGeom>
            <a:noFill/>
            <a:ln w="9525">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grpSp>
      <p:sp>
        <p:nvSpPr>
          <p:cNvPr id="423028" name="Line 116"/>
          <p:cNvSpPr>
            <a:spLocks noChangeShapeType="1"/>
          </p:cNvSpPr>
          <p:nvPr/>
        </p:nvSpPr>
        <p:spPr bwMode="auto">
          <a:xfrm flipH="1" flipV="1">
            <a:off x="8150225" y="4033838"/>
            <a:ext cx="285750" cy="522287"/>
          </a:xfrm>
          <a:prstGeom prst="line">
            <a:avLst/>
          </a:prstGeom>
          <a:noFill/>
          <a:ln w="31750">
            <a:solidFill>
              <a:schemeClr val="tx1"/>
            </a:solidFill>
            <a:round/>
            <a:headEnd/>
            <a:tailEnd type="arrow" w="lg" len="lg"/>
          </a:ln>
          <a:effectLst>
            <a:outerShdw dist="40161" dir="6506097" algn="ctr" rotWithShape="0">
              <a:schemeClr val="bg2"/>
            </a:outerShdw>
          </a:effectLst>
        </p:spPr>
        <p:txBody>
          <a:bodyPr/>
          <a:lstStyle/>
          <a:p>
            <a:pPr>
              <a:defRPr/>
            </a:pPr>
            <a:endParaRPr lang="en-US">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23012"/>
                                        </p:tgtEl>
                                        <p:attrNameLst>
                                          <p:attrName>style.visibility</p:attrName>
                                        </p:attrNameLst>
                                      </p:cBhvr>
                                      <p:to>
                                        <p:strVal val="visible"/>
                                      </p:to>
                                    </p:set>
                                    <p:animEffect transition="in" filter="wipe(left)">
                                      <p:cBhvr>
                                        <p:cTn id="7" dur="500"/>
                                        <p:tgtEl>
                                          <p:spTgt spid="423012"/>
                                        </p:tgtEl>
                                      </p:cBhvr>
                                    </p:animEffect>
                                  </p:childTnLst>
                                </p:cTn>
                              </p:par>
                            </p:childTnLst>
                          </p:cTn>
                        </p:par>
                        <p:par>
                          <p:cTn id="8" fill="hold" nodeType="afterGroup">
                            <p:stCondLst>
                              <p:cond delay="500"/>
                            </p:stCondLst>
                            <p:childTnLst>
                              <p:par>
                                <p:cTn id="9" presetID="1"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par>
                          <p:cTn id="14" fill="hold" nodeType="afterGroup">
                            <p:stCondLst>
                              <p:cond delay="500"/>
                            </p:stCondLst>
                            <p:childTnLst>
                              <p:par>
                                <p:cTn id="15" presetID="22" presetClass="entr" presetSubtype="8" fill="hold" nodeType="afterEffect">
                                  <p:stCondLst>
                                    <p:cond delay="0"/>
                                  </p:stCondLst>
                                  <p:childTnLst>
                                    <p:set>
                                      <p:cBhvr>
                                        <p:cTn id="16" dur="1" fill="hold">
                                          <p:stCondLst>
                                            <p:cond delay="0"/>
                                          </p:stCondLst>
                                        </p:cTn>
                                        <p:tgtEl>
                                          <p:spTgt spid="423016"/>
                                        </p:tgtEl>
                                        <p:attrNameLst>
                                          <p:attrName>style.visibility</p:attrName>
                                        </p:attrNameLst>
                                      </p:cBhvr>
                                      <p:to>
                                        <p:strVal val="visible"/>
                                      </p:to>
                                    </p:set>
                                    <p:animEffect transition="in" filter="wipe(left)">
                                      <p:cBhvr>
                                        <p:cTn id="17" dur="500"/>
                                        <p:tgtEl>
                                          <p:spTgt spid="423016"/>
                                        </p:tgtEl>
                                      </p:cBhvr>
                                    </p:animEffect>
                                  </p:childTnLst>
                                </p:cTn>
                              </p:par>
                            </p:childTnLst>
                          </p:cTn>
                        </p:par>
                        <p:par>
                          <p:cTn id="18" fill="hold" nodeType="afterGroup">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423017"/>
                                        </p:tgtEl>
                                        <p:attrNameLst>
                                          <p:attrName>style.visibility</p:attrName>
                                        </p:attrNameLst>
                                      </p:cBhvr>
                                      <p:to>
                                        <p:strVal val="visible"/>
                                      </p:to>
                                    </p:set>
                                  </p:childTnLst>
                                </p:cTn>
                              </p:par>
                            </p:childTnLst>
                          </p:cTn>
                        </p:par>
                        <p:par>
                          <p:cTn id="21" fill="hold" nodeType="afterGroup">
                            <p:stCondLst>
                              <p:cond delay="1000"/>
                            </p:stCondLst>
                            <p:childTnLst>
                              <p:par>
                                <p:cTn id="22" presetID="1"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childTnLst>
                                </p:cTn>
                              </p:par>
                            </p:childTnLst>
                          </p:cTn>
                        </p:par>
                        <p:par>
                          <p:cTn id="24" fill="hold" nodeType="afterGroup">
                            <p:stCondLst>
                              <p:cond delay="1000"/>
                            </p:stCondLst>
                            <p:childTnLst>
                              <p:par>
                                <p:cTn id="25" presetID="22" presetClass="entr" presetSubtype="4" fill="hold" nodeType="afterEffect">
                                  <p:stCondLst>
                                    <p:cond delay="0"/>
                                  </p:stCondLst>
                                  <p:childTnLst>
                                    <p:set>
                                      <p:cBhvr>
                                        <p:cTn id="26" dur="1" fill="hold">
                                          <p:stCondLst>
                                            <p:cond delay="0"/>
                                          </p:stCondLst>
                                        </p:cTn>
                                        <p:tgtEl>
                                          <p:spTgt spid="423028"/>
                                        </p:tgtEl>
                                        <p:attrNameLst>
                                          <p:attrName>style.visibility</p:attrName>
                                        </p:attrNameLst>
                                      </p:cBhvr>
                                      <p:to>
                                        <p:strVal val="visible"/>
                                      </p:to>
                                    </p:set>
                                    <p:animEffect transition="in" filter="wipe(down)">
                                      <p:cBhvr>
                                        <p:cTn id="27" dur="500"/>
                                        <p:tgtEl>
                                          <p:spTgt spid="423028"/>
                                        </p:tgtEl>
                                      </p:cBhvr>
                                    </p:animEffect>
                                  </p:childTnLst>
                                </p:cTn>
                              </p:par>
                            </p:childTnLst>
                          </p:cTn>
                        </p:par>
                        <p:par>
                          <p:cTn id="28" fill="hold" nodeType="afterGroup">
                            <p:stCondLst>
                              <p:cond delay="1500"/>
                            </p:stCondLst>
                            <p:childTnLst>
                              <p:par>
                                <p:cTn id="29" presetID="22" presetClass="entr" presetSubtype="8" fill="hold" nodeType="afterEffect">
                                  <p:stCondLst>
                                    <p:cond delay="0"/>
                                  </p:stCondLst>
                                  <p:childTnLst>
                                    <p:set>
                                      <p:cBhvr>
                                        <p:cTn id="30" dur="1" fill="hold">
                                          <p:stCondLst>
                                            <p:cond delay="0"/>
                                          </p:stCondLst>
                                        </p:cTn>
                                        <p:tgtEl>
                                          <p:spTgt spid="422960"/>
                                        </p:tgtEl>
                                        <p:attrNameLst>
                                          <p:attrName>style.visibility</p:attrName>
                                        </p:attrNameLst>
                                      </p:cBhvr>
                                      <p:to>
                                        <p:strVal val="visible"/>
                                      </p:to>
                                    </p:set>
                                    <p:animEffect transition="in" filter="wipe(left)">
                                      <p:cBhvr>
                                        <p:cTn id="31" dur="500"/>
                                        <p:tgtEl>
                                          <p:spTgt spid="422960"/>
                                        </p:tgtEl>
                                      </p:cBhvr>
                                    </p:animEffect>
                                  </p:childTnLst>
                                </p:cTn>
                              </p:par>
                              <p:par>
                                <p:cTn id="32" presetID="22" presetClass="entr" presetSubtype="8" fill="hold" nodeType="withEffect">
                                  <p:stCondLst>
                                    <p:cond delay="0"/>
                                  </p:stCondLst>
                                  <p:childTnLst>
                                    <p:set>
                                      <p:cBhvr>
                                        <p:cTn id="33" dur="1" fill="hold">
                                          <p:stCondLst>
                                            <p:cond delay="0"/>
                                          </p:stCondLst>
                                        </p:cTn>
                                        <p:tgtEl>
                                          <p:spTgt spid="422961"/>
                                        </p:tgtEl>
                                        <p:attrNameLst>
                                          <p:attrName>style.visibility</p:attrName>
                                        </p:attrNameLst>
                                      </p:cBhvr>
                                      <p:to>
                                        <p:strVal val="visible"/>
                                      </p:to>
                                    </p:set>
                                    <p:animEffect transition="in" filter="wipe(left)">
                                      <p:cBhvr>
                                        <p:cTn id="34" dur="500"/>
                                        <p:tgtEl>
                                          <p:spTgt spid="422961"/>
                                        </p:tgtEl>
                                      </p:cBhvr>
                                    </p:animEffect>
                                  </p:childTnLst>
                                </p:cTn>
                              </p:par>
                            </p:childTnLst>
                          </p:cTn>
                        </p:par>
                        <p:par>
                          <p:cTn id="35" fill="hold" nodeType="afterGroup">
                            <p:stCondLst>
                              <p:cond delay="2000"/>
                            </p:stCondLst>
                            <p:childTnLst>
                              <p:par>
                                <p:cTn id="36" presetID="2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01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0" y="-71438"/>
            <a:ext cx="3248025" cy="1514476"/>
          </a:xfrm>
        </p:spPr>
        <p:txBody>
          <a:bodyPr/>
          <a:lstStyle/>
          <a:p>
            <a:pPr eaLnBrk="1" hangingPunct="1"/>
            <a:r>
              <a:rPr lang="en-US" altLang="en-US"/>
              <a:t>Crab Nebula</a:t>
            </a:r>
          </a:p>
        </p:txBody>
      </p:sp>
      <p:sp>
        <p:nvSpPr>
          <p:cNvPr id="47107" name="Rectangle 3"/>
          <p:cNvSpPr>
            <a:spLocks noGrp="1" noChangeArrowheads="1"/>
          </p:cNvSpPr>
          <p:nvPr>
            <p:ph type="body" idx="1"/>
          </p:nvPr>
        </p:nvSpPr>
        <p:spPr>
          <a:xfrm>
            <a:off x="180975" y="1336675"/>
            <a:ext cx="2784475" cy="2239963"/>
          </a:xfrm>
        </p:spPr>
        <p:txBody>
          <a:bodyPr/>
          <a:lstStyle/>
          <a:p>
            <a:pPr marL="114300" lvl="1" indent="0" algn="ctr" eaLnBrk="1" hangingPunct="1">
              <a:lnSpc>
                <a:spcPct val="90000"/>
              </a:lnSpc>
              <a:buFont typeface="Webdings" pitchFamily="18" charset="2"/>
              <a:buNone/>
            </a:pPr>
            <a:r>
              <a:rPr lang="en-US" altLang="en-US" sz="3200"/>
              <a:t>Supernova Observed in 1054 by Chinese &amp; Anazazi</a:t>
            </a:r>
          </a:p>
        </p:txBody>
      </p:sp>
      <p:pic>
        <p:nvPicPr>
          <p:cNvPr id="47108" name="Picture 4" descr="StarryNightWinterH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150" y="0"/>
            <a:ext cx="5911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Text Box 10"/>
          <p:cNvSpPr txBox="1">
            <a:spLocks noChangeArrowheads="1"/>
          </p:cNvSpPr>
          <p:nvPr/>
        </p:nvSpPr>
        <p:spPr bwMode="auto">
          <a:xfrm>
            <a:off x="7661275" y="3092450"/>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Aldebaran in Taurus</a:t>
            </a:r>
          </a:p>
        </p:txBody>
      </p:sp>
      <p:grpSp>
        <p:nvGrpSpPr>
          <p:cNvPr id="47111" name="Group 11"/>
          <p:cNvGrpSpPr>
            <a:grpSpLocks/>
          </p:cNvGrpSpPr>
          <p:nvPr/>
        </p:nvGrpSpPr>
        <p:grpSpPr bwMode="auto">
          <a:xfrm>
            <a:off x="3494088" y="214313"/>
            <a:ext cx="4179887" cy="5848350"/>
            <a:chOff x="2201" y="135"/>
            <a:chExt cx="2633" cy="3684"/>
          </a:xfrm>
        </p:grpSpPr>
        <p:sp>
          <p:nvSpPr>
            <p:cNvPr id="47126" name="Line 12"/>
            <p:cNvSpPr>
              <a:spLocks noChangeShapeType="1"/>
            </p:cNvSpPr>
            <p:nvPr/>
          </p:nvSpPr>
          <p:spPr bwMode="auto">
            <a:xfrm>
              <a:off x="2237" y="2544"/>
              <a:ext cx="748" cy="1257"/>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7" name="Line 13"/>
            <p:cNvSpPr>
              <a:spLocks noChangeShapeType="1"/>
            </p:cNvSpPr>
            <p:nvPr/>
          </p:nvSpPr>
          <p:spPr bwMode="auto">
            <a:xfrm flipV="1">
              <a:off x="3071" y="3338"/>
              <a:ext cx="1189" cy="481"/>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8" name="Line 14"/>
            <p:cNvSpPr>
              <a:spLocks noChangeShapeType="1"/>
            </p:cNvSpPr>
            <p:nvPr/>
          </p:nvSpPr>
          <p:spPr bwMode="auto">
            <a:xfrm flipH="1">
              <a:off x="4354" y="1945"/>
              <a:ext cx="480" cy="1343"/>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29" name="Line 15"/>
            <p:cNvSpPr>
              <a:spLocks noChangeShapeType="1"/>
            </p:cNvSpPr>
            <p:nvPr/>
          </p:nvSpPr>
          <p:spPr bwMode="auto">
            <a:xfrm flipH="1">
              <a:off x="2201" y="1117"/>
              <a:ext cx="87" cy="1305"/>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0" name="Line 16"/>
            <p:cNvSpPr>
              <a:spLocks noChangeShapeType="1"/>
            </p:cNvSpPr>
            <p:nvPr/>
          </p:nvSpPr>
          <p:spPr bwMode="auto">
            <a:xfrm flipH="1">
              <a:off x="2515" y="135"/>
              <a:ext cx="1652" cy="672"/>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1" name="Line 17"/>
            <p:cNvSpPr>
              <a:spLocks noChangeShapeType="1"/>
            </p:cNvSpPr>
            <p:nvPr/>
          </p:nvSpPr>
          <p:spPr bwMode="auto">
            <a:xfrm>
              <a:off x="4300" y="171"/>
              <a:ext cx="508" cy="1641"/>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47113" name="Text Box 19"/>
          <p:cNvSpPr txBox="1">
            <a:spLocks noChangeArrowheads="1"/>
          </p:cNvSpPr>
          <p:nvPr/>
        </p:nvSpPr>
        <p:spPr bwMode="auto">
          <a:xfrm>
            <a:off x="7002463" y="0"/>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Capella     in Auriga</a:t>
            </a:r>
          </a:p>
        </p:txBody>
      </p:sp>
      <p:sp>
        <p:nvSpPr>
          <p:cNvPr id="47114" name="Text Box 20"/>
          <p:cNvSpPr txBox="1">
            <a:spLocks noChangeArrowheads="1"/>
          </p:cNvSpPr>
          <p:nvPr/>
        </p:nvSpPr>
        <p:spPr bwMode="auto">
          <a:xfrm>
            <a:off x="6804025" y="5207000"/>
            <a:ext cx="11604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Rigel        in Orion</a:t>
            </a:r>
          </a:p>
        </p:txBody>
      </p:sp>
      <p:sp>
        <p:nvSpPr>
          <p:cNvPr id="47115" name="Text Box 21"/>
          <p:cNvSpPr txBox="1">
            <a:spLocks noChangeArrowheads="1"/>
          </p:cNvSpPr>
          <p:nvPr/>
        </p:nvSpPr>
        <p:spPr bwMode="auto">
          <a:xfrm>
            <a:off x="3786188" y="6216650"/>
            <a:ext cx="18907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Sirius              in  Canis Major</a:t>
            </a:r>
          </a:p>
        </p:txBody>
      </p:sp>
      <p:sp>
        <p:nvSpPr>
          <p:cNvPr id="47116" name="Text Box 22"/>
          <p:cNvSpPr txBox="1">
            <a:spLocks noChangeArrowheads="1"/>
          </p:cNvSpPr>
          <p:nvPr/>
        </p:nvSpPr>
        <p:spPr bwMode="auto">
          <a:xfrm>
            <a:off x="3192463" y="3773488"/>
            <a:ext cx="18145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Procyon           in Canis Minor</a:t>
            </a:r>
          </a:p>
        </p:txBody>
      </p:sp>
      <p:sp>
        <p:nvSpPr>
          <p:cNvPr id="47117" name="Text Box 23"/>
          <p:cNvSpPr txBox="1">
            <a:spLocks noChangeArrowheads="1"/>
          </p:cNvSpPr>
          <p:nvPr/>
        </p:nvSpPr>
        <p:spPr bwMode="auto">
          <a:xfrm>
            <a:off x="3848100" y="1150938"/>
            <a:ext cx="13287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Castor    in Gemini</a:t>
            </a:r>
          </a:p>
        </p:txBody>
      </p:sp>
      <p:sp>
        <p:nvSpPr>
          <p:cNvPr id="47118" name="Text Box 24"/>
          <p:cNvSpPr txBox="1">
            <a:spLocks noChangeArrowheads="1"/>
          </p:cNvSpPr>
          <p:nvPr/>
        </p:nvSpPr>
        <p:spPr bwMode="auto">
          <a:xfrm>
            <a:off x="3494088" y="1771650"/>
            <a:ext cx="13287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Pollux      in Gemini</a:t>
            </a:r>
          </a:p>
        </p:txBody>
      </p:sp>
      <p:sp>
        <p:nvSpPr>
          <p:cNvPr id="47119" name="AutoShape 25"/>
          <p:cNvSpPr>
            <a:spLocks noChangeArrowheads="1"/>
          </p:cNvSpPr>
          <p:nvPr/>
        </p:nvSpPr>
        <p:spPr bwMode="auto">
          <a:xfrm>
            <a:off x="6388100" y="2457450"/>
            <a:ext cx="63500" cy="88900"/>
          </a:xfrm>
          <a:prstGeom prst="irregularSeal1">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0"/>
              </a:spcBef>
              <a:buFontTx/>
              <a:buNone/>
            </a:pPr>
            <a:endParaRPr lang="en-US" altLang="en-US" sz="1800">
              <a:solidFill>
                <a:schemeClr val="tx1"/>
              </a:solidFill>
              <a:latin typeface="Arial" charset="0"/>
            </a:endParaRPr>
          </a:p>
        </p:txBody>
      </p:sp>
      <p:pic>
        <p:nvPicPr>
          <p:cNvPr id="47120" name="Picture 26" descr="CrabPalom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49663"/>
            <a:ext cx="3208338" cy="320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21" name="Line 27"/>
          <p:cNvSpPr>
            <a:spLocks noChangeShapeType="1"/>
          </p:cNvSpPr>
          <p:nvPr/>
        </p:nvSpPr>
        <p:spPr bwMode="auto">
          <a:xfrm flipH="1">
            <a:off x="2965450" y="2508250"/>
            <a:ext cx="3352800" cy="1412875"/>
          </a:xfrm>
          <a:prstGeom prst="line">
            <a:avLst/>
          </a:prstGeom>
          <a:noFill/>
          <a:ln w="31750">
            <a:solidFill>
              <a:schemeClr val="accent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7122" name="Text Box 28"/>
          <p:cNvSpPr txBox="1">
            <a:spLocks noChangeArrowheads="1"/>
          </p:cNvSpPr>
          <p:nvPr/>
        </p:nvSpPr>
        <p:spPr bwMode="auto">
          <a:xfrm>
            <a:off x="6249988" y="2286000"/>
            <a:ext cx="7889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1800"/>
              <a:t>M1</a:t>
            </a:r>
          </a:p>
        </p:txBody>
      </p:sp>
      <p:sp>
        <p:nvSpPr>
          <p:cNvPr id="29" name="Rectangle 3"/>
          <p:cNvSpPr txBox="1">
            <a:spLocks noChangeArrowheads="1"/>
          </p:cNvSpPr>
          <p:nvPr/>
        </p:nvSpPr>
        <p:spPr bwMode="auto">
          <a:xfrm>
            <a:off x="0" y="3630613"/>
            <a:ext cx="1131888" cy="639762"/>
          </a:xfrm>
          <a:prstGeom prst="rect">
            <a:avLst/>
          </a:prstGeom>
          <a:noFill/>
          <a:ln w="9525">
            <a:noFill/>
            <a:miter lim="800000"/>
            <a:headEnd/>
            <a:tailEnd/>
          </a:ln>
          <a:effectLst>
            <a:outerShdw dist="35921" dir="2700000" algn="ctr" rotWithShape="0">
              <a:schemeClr val="bg2"/>
            </a:outerShdw>
          </a:effectLst>
        </p:spPr>
        <p:txBody>
          <a:bodyPr/>
          <a:lstStyle/>
          <a:p>
            <a:pPr marL="0" lvl="1" algn="ctr">
              <a:lnSpc>
                <a:spcPct val="90000"/>
              </a:lnSpc>
              <a:spcBef>
                <a:spcPct val="20000"/>
              </a:spcBef>
              <a:buFont typeface="Webdings" pitchFamily="18" charset="2"/>
              <a:buNone/>
              <a:defRPr/>
            </a:pPr>
            <a:r>
              <a:rPr lang="en-US" sz="2000" kern="0" dirty="0">
                <a:solidFill>
                  <a:srgbClr val="FFFF00"/>
                </a:solidFill>
                <a:latin typeface="+mn-lt"/>
                <a:cs typeface="+mn-cs"/>
              </a:rPr>
              <a:t>6500 </a:t>
            </a:r>
            <a:r>
              <a:rPr lang="en-US" sz="2000" kern="0" dirty="0" err="1">
                <a:solidFill>
                  <a:srgbClr val="FFFF00"/>
                </a:solidFill>
                <a:latin typeface="+mn-lt"/>
                <a:cs typeface="+mn-cs"/>
              </a:rPr>
              <a:t>ly</a:t>
            </a:r>
            <a:r>
              <a:rPr lang="en-US" sz="2000" kern="0" dirty="0">
                <a:solidFill>
                  <a:srgbClr val="FFFF00"/>
                </a:solidFill>
                <a:latin typeface="+mn-lt"/>
                <a:cs typeface="+mn-cs"/>
              </a:rPr>
              <a:t> away</a:t>
            </a:r>
          </a:p>
        </p:txBody>
      </p:sp>
      <p:grpSp>
        <p:nvGrpSpPr>
          <p:cNvPr id="3" name="Group 2"/>
          <p:cNvGrpSpPr/>
          <p:nvPr/>
        </p:nvGrpSpPr>
        <p:grpSpPr>
          <a:xfrm>
            <a:off x="6370638" y="1928813"/>
            <a:ext cx="1682751" cy="1123950"/>
            <a:chOff x="6370638" y="1928813"/>
            <a:chExt cx="1682751" cy="1123950"/>
          </a:xfrm>
        </p:grpSpPr>
        <p:sp>
          <p:nvSpPr>
            <p:cNvPr id="47132" name="Line 6"/>
            <p:cNvSpPr>
              <a:spLocks noChangeShapeType="1"/>
            </p:cNvSpPr>
            <p:nvPr/>
          </p:nvSpPr>
          <p:spPr bwMode="auto">
            <a:xfrm flipH="1" flipV="1">
              <a:off x="6370638" y="2606675"/>
              <a:ext cx="1270000" cy="3683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3" name="Line 7"/>
            <p:cNvSpPr>
              <a:spLocks noChangeShapeType="1"/>
            </p:cNvSpPr>
            <p:nvPr/>
          </p:nvSpPr>
          <p:spPr bwMode="auto">
            <a:xfrm flipH="1" flipV="1">
              <a:off x="6626226" y="1928813"/>
              <a:ext cx="1184275" cy="768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34" name="Line 8"/>
            <p:cNvSpPr>
              <a:spLocks noChangeShapeType="1"/>
            </p:cNvSpPr>
            <p:nvPr/>
          </p:nvSpPr>
          <p:spPr bwMode="auto">
            <a:xfrm flipH="1" flipV="1">
              <a:off x="8007351" y="2906713"/>
              <a:ext cx="46038" cy="1158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7112" name="Line 18"/>
            <p:cNvSpPr>
              <a:spLocks noChangeShapeType="1"/>
            </p:cNvSpPr>
            <p:nvPr/>
          </p:nvSpPr>
          <p:spPr bwMode="auto">
            <a:xfrm flipH="1" flipV="1">
              <a:off x="7869238" y="2752725"/>
              <a:ext cx="98425" cy="106363"/>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36" name="Straight Connector 35"/>
            <p:cNvCxnSpPr/>
            <p:nvPr/>
          </p:nvCxnSpPr>
          <p:spPr>
            <a:xfrm>
              <a:off x="7748588" y="3009900"/>
              <a:ext cx="88900" cy="1905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7904163" y="3046413"/>
              <a:ext cx="136525" cy="635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StarryNightWinterH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150" y="0"/>
            <a:ext cx="5911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1" name="Group 5"/>
          <p:cNvGrpSpPr>
            <a:grpSpLocks/>
          </p:cNvGrpSpPr>
          <p:nvPr/>
        </p:nvGrpSpPr>
        <p:grpSpPr bwMode="auto">
          <a:xfrm>
            <a:off x="6370638" y="1928813"/>
            <a:ext cx="1682750" cy="1123950"/>
            <a:chOff x="4013" y="1215"/>
            <a:chExt cx="1060" cy="708"/>
          </a:xfrm>
        </p:grpSpPr>
        <p:sp>
          <p:nvSpPr>
            <p:cNvPr id="12313" name="Line 6"/>
            <p:cNvSpPr>
              <a:spLocks noChangeShapeType="1"/>
            </p:cNvSpPr>
            <p:nvPr/>
          </p:nvSpPr>
          <p:spPr bwMode="auto">
            <a:xfrm flipH="1" flipV="1">
              <a:off x="4013" y="1642"/>
              <a:ext cx="800" cy="232"/>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4" name="Line 7"/>
            <p:cNvSpPr>
              <a:spLocks noChangeShapeType="1"/>
            </p:cNvSpPr>
            <p:nvPr/>
          </p:nvSpPr>
          <p:spPr bwMode="auto">
            <a:xfrm flipH="1" flipV="1">
              <a:off x="4174" y="1215"/>
              <a:ext cx="746" cy="48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5" name="Line 8"/>
            <p:cNvSpPr>
              <a:spLocks noChangeShapeType="1"/>
            </p:cNvSpPr>
            <p:nvPr/>
          </p:nvSpPr>
          <p:spPr bwMode="auto">
            <a:xfrm flipH="1" flipV="1">
              <a:off x="4957" y="1734"/>
              <a:ext cx="116" cy="17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6" name="Line 9"/>
            <p:cNvSpPr>
              <a:spLocks noChangeShapeType="1"/>
            </p:cNvSpPr>
            <p:nvPr/>
          </p:nvSpPr>
          <p:spPr bwMode="auto">
            <a:xfrm flipH="1" flipV="1">
              <a:off x="4882" y="1893"/>
              <a:ext cx="180" cy="3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2292" name="Text Box 10"/>
          <p:cNvSpPr txBox="1">
            <a:spLocks noChangeArrowheads="1"/>
          </p:cNvSpPr>
          <p:nvPr/>
        </p:nvSpPr>
        <p:spPr bwMode="auto">
          <a:xfrm>
            <a:off x="7661275" y="3092450"/>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Aldebaran in Taurus</a:t>
            </a:r>
          </a:p>
        </p:txBody>
      </p:sp>
      <p:grpSp>
        <p:nvGrpSpPr>
          <p:cNvPr id="12293" name="Group 11"/>
          <p:cNvGrpSpPr>
            <a:grpSpLocks/>
          </p:cNvGrpSpPr>
          <p:nvPr/>
        </p:nvGrpSpPr>
        <p:grpSpPr bwMode="auto">
          <a:xfrm>
            <a:off x="3494088" y="214313"/>
            <a:ext cx="4179887" cy="5848350"/>
            <a:chOff x="2201" y="135"/>
            <a:chExt cx="2633" cy="3684"/>
          </a:xfrm>
        </p:grpSpPr>
        <p:sp>
          <p:nvSpPr>
            <p:cNvPr id="12307" name="Line 12"/>
            <p:cNvSpPr>
              <a:spLocks noChangeShapeType="1"/>
            </p:cNvSpPr>
            <p:nvPr/>
          </p:nvSpPr>
          <p:spPr bwMode="auto">
            <a:xfrm>
              <a:off x="2237" y="2544"/>
              <a:ext cx="748" cy="1257"/>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08" name="Line 13"/>
            <p:cNvSpPr>
              <a:spLocks noChangeShapeType="1"/>
            </p:cNvSpPr>
            <p:nvPr/>
          </p:nvSpPr>
          <p:spPr bwMode="auto">
            <a:xfrm flipV="1">
              <a:off x="3071" y="3338"/>
              <a:ext cx="1189" cy="481"/>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09" name="Line 14"/>
            <p:cNvSpPr>
              <a:spLocks noChangeShapeType="1"/>
            </p:cNvSpPr>
            <p:nvPr/>
          </p:nvSpPr>
          <p:spPr bwMode="auto">
            <a:xfrm flipH="1">
              <a:off x="4354" y="1945"/>
              <a:ext cx="480" cy="1343"/>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0" name="Line 15"/>
            <p:cNvSpPr>
              <a:spLocks noChangeShapeType="1"/>
            </p:cNvSpPr>
            <p:nvPr/>
          </p:nvSpPr>
          <p:spPr bwMode="auto">
            <a:xfrm flipH="1">
              <a:off x="2201" y="1117"/>
              <a:ext cx="87" cy="1305"/>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1" name="Line 16"/>
            <p:cNvSpPr>
              <a:spLocks noChangeShapeType="1"/>
            </p:cNvSpPr>
            <p:nvPr/>
          </p:nvSpPr>
          <p:spPr bwMode="auto">
            <a:xfrm flipH="1">
              <a:off x="2515" y="135"/>
              <a:ext cx="1652" cy="672"/>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2" name="Line 17"/>
            <p:cNvSpPr>
              <a:spLocks noChangeShapeType="1"/>
            </p:cNvSpPr>
            <p:nvPr/>
          </p:nvSpPr>
          <p:spPr bwMode="auto">
            <a:xfrm>
              <a:off x="4300" y="171"/>
              <a:ext cx="508" cy="1641"/>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2294" name="Line 18"/>
          <p:cNvSpPr>
            <a:spLocks noChangeShapeType="1"/>
          </p:cNvSpPr>
          <p:nvPr/>
        </p:nvSpPr>
        <p:spPr bwMode="auto">
          <a:xfrm flipH="1" flipV="1">
            <a:off x="7869238" y="2752725"/>
            <a:ext cx="184150" cy="269875"/>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295" name="Text Box 19"/>
          <p:cNvSpPr txBox="1">
            <a:spLocks noChangeArrowheads="1"/>
          </p:cNvSpPr>
          <p:nvPr/>
        </p:nvSpPr>
        <p:spPr bwMode="auto">
          <a:xfrm>
            <a:off x="7002463" y="0"/>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Capella     in Auriga</a:t>
            </a:r>
          </a:p>
        </p:txBody>
      </p:sp>
      <p:sp>
        <p:nvSpPr>
          <p:cNvPr id="12296" name="Text Box 20"/>
          <p:cNvSpPr txBox="1">
            <a:spLocks noChangeArrowheads="1"/>
          </p:cNvSpPr>
          <p:nvPr/>
        </p:nvSpPr>
        <p:spPr bwMode="auto">
          <a:xfrm>
            <a:off x="6804025" y="5207000"/>
            <a:ext cx="11604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Rigel        in Orion</a:t>
            </a:r>
          </a:p>
        </p:txBody>
      </p:sp>
      <p:sp>
        <p:nvSpPr>
          <p:cNvPr id="12297" name="Text Box 21"/>
          <p:cNvSpPr txBox="1">
            <a:spLocks noChangeArrowheads="1"/>
          </p:cNvSpPr>
          <p:nvPr/>
        </p:nvSpPr>
        <p:spPr bwMode="auto">
          <a:xfrm>
            <a:off x="3786188" y="6216650"/>
            <a:ext cx="18907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Sirius              in  Canis Major</a:t>
            </a:r>
          </a:p>
        </p:txBody>
      </p:sp>
      <p:sp>
        <p:nvSpPr>
          <p:cNvPr id="12298" name="Text Box 22"/>
          <p:cNvSpPr txBox="1">
            <a:spLocks noChangeArrowheads="1"/>
          </p:cNvSpPr>
          <p:nvPr/>
        </p:nvSpPr>
        <p:spPr bwMode="auto">
          <a:xfrm>
            <a:off x="3192463" y="3773488"/>
            <a:ext cx="18145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Procyon           in Canis Minor</a:t>
            </a:r>
          </a:p>
        </p:txBody>
      </p:sp>
      <p:sp>
        <p:nvSpPr>
          <p:cNvPr id="12299" name="Text Box 23"/>
          <p:cNvSpPr txBox="1">
            <a:spLocks noChangeArrowheads="1"/>
          </p:cNvSpPr>
          <p:nvPr/>
        </p:nvSpPr>
        <p:spPr bwMode="auto">
          <a:xfrm>
            <a:off x="3848100" y="1150938"/>
            <a:ext cx="13287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Castor    in Gemini</a:t>
            </a:r>
          </a:p>
        </p:txBody>
      </p:sp>
      <p:sp>
        <p:nvSpPr>
          <p:cNvPr id="12300" name="Text Box 24"/>
          <p:cNvSpPr txBox="1">
            <a:spLocks noChangeArrowheads="1"/>
          </p:cNvSpPr>
          <p:nvPr/>
        </p:nvSpPr>
        <p:spPr bwMode="auto">
          <a:xfrm>
            <a:off x="3494088" y="1771650"/>
            <a:ext cx="13287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Pollux      in Gemini</a:t>
            </a:r>
          </a:p>
        </p:txBody>
      </p:sp>
      <p:sp>
        <p:nvSpPr>
          <p:cNvPr id="12301" name="AutoShape 25"/>
          <p:cNvSpPr>
            <a:spLocks noChangeArrowheads="1"/>
          </p:cNvSpPr>
          <p:nvPr/>
        </p:nvSpPr>
        <p:spPr bwMode="auto">
          <a:xfrm>
            <a:off x="6388100" y="2457450"/>
            <a:ext cx="63500" cy="88900"/>
          </a:xfrm>
          <a:prstGeom prst="irregularSeal1">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02" name="Text Box 28"/>
          <p:cNvSpPr txBox="1">
            <a:spLocks noChangeArrowheads="1"/>
          </p:cNvSpPr>
          <p:nvPr/>
        </p:nvSpPr>
        <p:spPr bwMode="auto">
          <a:xfrm>
            <a:off x="6249988" y="2286000"/>
            <a:ext cx="7889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M1</a:t>
            </a:r>
          </a:p>
        </p:txBody>
      </p:sp>
      <p:sp>
        <p:nvSpPr>
          <p:cNvPr id="12304" name="Rectangle 2"/>
          <p:cNvSpPr>
            <a:spLocks noGrp="1" noChangeArrowheads="1"/>
          </p:cNvSpPr>
          <p:nvPr>
            <p:ph type="title"/>
          </p:nvPr>
        </p:nvSpPr>
        <p:spPr>
          <a:xfrm>
            <a:off x="0" y="-71438"/>
            <a:ext cx="3424238" cy="685801"/>
          </a:xfrm>
        </p:spPr>
        <p:txBody>
          <a:bodyPr/>
          <a:lstStyle/>
          <a:p>
            <a:pPr eaLnBrk="1" hangingPunct="1"/>
            <a:r>
              <a:rPr lang="en-US" altLang="en-US"/>
              <a:t>Crab Nebula</a:t>
            </a:r>
          </a:p>
        </p:txBody>
      </p:sp>
      <p:sp>
        <p:nvSpPr>
          <p:cNvPr id="12305" name="Rectangle 3"/>
          <p:cNvSpPr>
            <a:spLocks noGrp="1" noChangeArrowheads="1"/>
          </p:cNvSpPr>
          <p:nvPr>
            <p:ph type="body" idx="1"/>
          </p:nvPr>
        </p:nvSpPr>
        <p:spPr>
          <a:xfrm>
            <a:off x="0" y="654050"/>
            <a:ext cx="3214688" cy="1450975"/>
          </a:xfrm>
        </p:spPr>
        <p:txBody>
          <a:bodyPr/>
          <a:lstStyle/>
          <a:p>
            <a:pPr marL="114300" lvl="1" indent="0" algn="ctr" eaLnBrk="1" hangingPunct="1">
              <a:lnSpc>
                <a:spcPct val="90000"/>
              </a:lnSpc>
              <a:buFont typeface="Webdings" pitchFamily="18" charset="2"/>
              <a:buNone/>
            </a:pPr>
            <a:r>
              <a:rPr lang="en-US" altLang="en-US" sz="3200"/>
              <a:t>Observed 1054 by Chinese &amp; Anazazi in NM</a:t>
            </a:r>
          </a:p>
        </p:txBody>
      </p:sp>
      <p:pic>
        <p:nvPicPr>
          <p:cNvPr id="31746" name="Picture 2" descr="http://www.tour-beijing.com/attraction_guide/guguanw.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724150"/>
            <a:ext cx="7086600" cy="4133850"/>
          </a:xfrm>
          <a:prstGeom prst="rect">
            <a:avLst/>
          </a:prstGeom>
          <a:noFill/>
          <a:extLst>
            <a:ext uri="{909E8E84-426E-40DD-AFC4-6F175D3DCCD1}">
              <a14:hiddenFill xmlns:a14="http://schemas.microsoft.com/office/drawing/2010/main">
                <a:solidFill>
                  <a:srgbClr val="FFFFFF"/>
                </a:solidFill>
              </a14:hiddenFill>
            </a:ext>
          </a:extLst>
        </p:spPr>
      </p:pic>
      <p:pic>
        <p:nvPicPr>
          <p:cNvPr id="31748" name="Picture 4" descr="https://upload.wikimedia.org/wikipedia/commons/3/30/Chinese_report_of_guest_star_identified_as_the_supernova_of_1054_%28SN_1054%29_in_the_Lidai_mingchen_zouyi_%28%E5%8E%86%E4%BB%A3%E5%90%8D%E8%87%A3%E5%A5%8F%E8%AE%AE%29.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 y="-1"/>
            <a:ext cx="5291811" cy="4143375"/>
          </a:xfrm>
          <a:prstGeom prst="rect">
            <a:avLst/>
          </a:prstGeom>
          <a:noFill/>
          <a:extLst>
            <a:ext uri="{909E8E84-426E-40DD-AFC4-6F175D3DCCD1}">
              <a14:hiddenFill xmlns:a14="http://schemas.microsoft.com/office/drawing/2010/main">
                <a:solidFill>
                  <a:srgbClr val="FFFFFF"/>
                </a:solidFill>
              </a14:hiddenFill>
            </a:ext>
          </a:extLst>
        </p:spPr>
      </p:pic>
      <p:grpSp>
        <p:nvGrpSpPr>
          <p:cNvPr id="33" name="Group 32"/>
          <p:cNvGrpSpPr/>
          <p:nvPr/>
        </p:nvGrpSpPr>
        <p:grpSpPr>
          <a:xfrm>
            <a:off x="6370638" y="1928813"/>
            <a:ext cx="1682751" cy="1123950"/>
            <a:chOff x="6370638" y="1928813"/>
            <a:chExt cx="1682751" cy="1123950"/>
          </a:xfrm>
        </p:grpSpPr>
        <p:sp>
          <p:nvSpPr>
            <p:cNvPr id="34" name="Line 6"/>
            <p:cNvSpPr>
              <a:spLocks noChangeShapeType="1"/>
            </p:cNvSpPr>
            <p:nvPr/>
          </p:nvSpPr>
          <p:spPr bwMode="auto">
            <a:xfrm flipH="1" flipV="1">
              <a:off x="6370638" y="2606675"/>
              <a:ext cx="1270000" cy="3683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5" name="Line 7"/>
            <p:cNvSpPr>
              <a:spLocks noChangeShapeType="1"/>
            </p:cNvSpPr>
            <p:nvPr/>
          </p:nvSpPr>
          <p:spPr bwMode="auto">
            <a:xfrm flipH="1" flipV="1">
              <a:off x="6626226" y="1928813"/>
              <a:ext cx="1184275" cy="768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6" name="Line 8"/>
            <p:cNvSpPr>
              <a:spLocks noChangeShapeType="1"/>
            </p:cNvSpPr>
            <p:nvPr/>
          </p:nvSpPr>
          <p:spPr bwMode="auto">
            <a:xfrm flipH="1" flipV="1">
              <a:off x="8007351" y="2906713"/>
              <a:ext cx="46038" cy="1158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7" name="Line 18"/>
            <p:cNvSpPr>
              <a:spLocks noChangeShapeType="1"/>
            </p:cNvSpPr>
            <p:nvPr/>
          </p:nvSpPr>
          <p:spPr bwMode="auto">
            <a:xfrm flipH="1" flipV="1">
              <a:off x="7869238" y="2752725"/>
              <a:ext cx="98425" cy="106363"/>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38" name="Straight Connector 37"/>
            <p:cNvCxnSpPr/>
            <p:nvPr/>
          </p:nvCxnSpPr>
          <p:spPr>
            <a:xfrm>
              <a:off x="7748588" y="3009900"/>
              <a:ext cx="88900" cy="1905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904163" y="3046413"/>
              <a:ext cx="136525" cy="635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71040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31748"/>
                                        </p:tgtEl>
                                        <p:attrNameLst>
                                          <p:attrName>style.visibility</p:attrName>
                                        </p:attrNameLst>
                                      </p:cBhvr>
                                      <p:to>
                                        <p:strVal val="visible"/>
                                      </p:to>
                                    </p:set>
                                    <p:anim calcmode="lin" valueType="num">
                                      <p:cBhvr>
                                        <p:cTn id="7" dur="500" fill="hold"/>
                                        <p:tgtEl>
                                          <p:spTgt spid="31748"/>
                                        </p:tgtEl>
                                        <p:attrNameLst>
                                          <p:attrName>ppt_w</p:attrName>
                                        </p:attrNameLst>
                                      </p:cBhvr>
                                      <p:tavLst>
                                        <p:tav tm="0">
                                          <p:val>
                                            <p:fltVal val="0"/>
                                          </p:val>
                                        </p:tav>
                                        <p:tav tm="100000">
                                          <p:val>
                                            <p:strVal val="#ppt_w"/>
                                          </p:val>
                                        </p:tav>
                                      </p:tavLst>
                                    </p:anim>
                                    <p:anim calcmode="lin" valueType="num">
                                      <p:cBhvr>
                                        <p:cTn id="8" dur="500" fill="hold"/>
                                        <p:tgtEl>
                                          <p:spTgt spid="31748"/>
                                        </p:tgtEl>
                                        <p:attrNameLst>
                                          <p:attrName>ppt_h</p:attrName>
                                        </p:attrNameLst>
                                      </p:cBhvr>
                                      <p:tavLst>
                                        <p:tav tm="0">
                                          <p:val>
                                            <p:fltVal val="0"/>
                                          </p:val>
                                        </p:tav>
                                        <p:tav tm="100000">
                                          <p:val>
                                            <p:strVal val="#ppt_h"/>
                                          </p:val>
                                        </p:tav>
                                      </p:tavLst>
                                    </p:anim>
                                    <p:animEffect transition="in" filter="fade">
                                      <p:cBhvr>
                                        <p:cTn id="9" dur="500"/>
                                        <p:tgtEl>
                                          <p:spTgt spid="31748"/>
                                        </p:tgtEl>
                                      </p:cBhvr>
                                    </p:animEffect>
                                    <p:anim calcmode="lin" valueType="num">
                                      <p:cBhvr>
                                        <p:cTn id="10" dur="500" fill="hold"/>
                                        <p:tgtEl>
                                          <p:spTgt spid="31748"/>
                                        </p:tgtEl>
                                        <p:attrNameLst>
                                          <p:attrName>ppt_x</p:attrName>
                                        </p:attrNameLst>
                                      </p:cBhvr>
                                      <p:tavLst>
                                        <p:tav tm="0">
                                          <p:val>
                                            <p:fltVal val="0.5"/>
                                          </p:val>
                                        </p:tav>
                                        <p:tav tm="100000">
                                          <p:val>
                                            <p:strVal val="#ppt_x"/>
                                          </p:val>
                                        </p:tav>
                                      </p:tavLst>
                                    </p:anim>
                                    <p:anim calcmode="lin" valueType="num">
                                      <p:cBhvr>
                                        <p:cTn id="11" dur="500" fill="hold"/>
                                        <p:tgtEl>
                                          <p:spTgt spid="3174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descr="StarryNightWinterH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2150" y="0"/>
            <a:ext cx="5911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91" name="Group 5"/>
          <p:cNvGrpSpPr>
            <a:grpSpLocks/>
          </p:cNvGrpSpPr>
          <p:nvPr/>
        </p:nvGrpSpPr>
        <p:grpSpPr bwMode="auto">
          <a:xfrm>
            <a:off x="6370638" y="1928813"/>
            <a:ext cx="1682750" cy="1123950"/>
            <a:chOff x="4013" y="1215"/>
            <a:chExt cx="1060" cy="708"/>
          </a:xfrm>
        </p:grpSpPr>
        <p:sp>
          <p:nvSpPr>
            <p:cNvPr id="12313" name="Line 6"/>
            <p:cNvSpPr>
              <a:spLocks noChangeShapeType="1"/>
            </p:cNvSpPr>
            <p:nvPr/>
          </p:nvSpPr>
          <p:spPr bwMode="auto">
            <a:xfrm flipH="1" flipV="1">
              <a:off x="4013" y="1642"/>
              <a:ext cx="800" cy="232"/>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4" name="Line 7"/>
            <p:cNvSpPr>
              <a:spLocks noChangeShapeType="1"/>
            </p:cNvSpPr>
            <p:nvPr/>
          </p:nvSpPr>
          <p:spPr bwMode="auto">
            <a:xfrm flipH="1" flipV="1">
              <a:off x="4174" y="1215"/>
              <a:ext cx="746" cy="484"/>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5" name="Line 8"/>
            <p:cNvSpPr>
              <a:spLocks noChangeShapeType="1"/>
            </p:cNvSpPr>
            <p:nvPr/>
          </p:nvSpPr>
          <p:spPr bwMode="auto">
            <a:xfrm flipH="1" flipV="1">
              <a:off x="4957" y="1734"/>
              <a:ext cx="116" cy="17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6" name="Line 9"/>
            <p:cNvSpPr>
              <a:spLocks noChangeShapeType="1"/>
            </p:cNvSpPr>
            <p:nvPr/>
          </p:nvSpPr>
          <p:spPr bwMode="auto">
            <a:xfrm flipH="1" flipV="1">
              <a:off x="4882" y="1893"/>
              <a:ext cx="180" cy="30"/>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2292" name="Text Box 10"/>
          <p:cNvSpPr txBox="1">
            <a:spLocks noChangeArrowheads="1"/>
          </p:cNvSpPr>
          <p:nvPr/>
        </p:nvSpPr>
        <p:spPr bwMode="auto">
          <a:xfrm>
            <a:off x="7661275" y="3092450"/>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Aldebaran in Taurus</a:t>
            </a:r>
          </a:p>
        </p:txBody>
      </p:sp>
      <p:grpSp>
        <p:nvGrpSpPr>
          <p:cNvPr id="12293" name="Group 11"/>
          <p:cNvGrpSpPr>
            <a:grpSpLocks/>
          </p:cNvGrpSpPr>
          <p:nvPr/>
        </p:nvGrpSpPr>
        <p:grpSpPr bwMode="auto">
          <a:xfrm>
            <a:off x="3494088" y="214313"/>
            <a:ext cx="4179887" cy="5848350"/>
            <a:chOff x="2201" y="135"/>
            <a:chExt cx="2633" cy="3684"/>
          </a:xfrm>
        </p:grpSpPr>
        <p:sp>
          <p:nvSpPr>
            <p:cNvPr id="12307" name="Line 12"/>
            <p:cNvSpPr>
              <a:spLocks noChangeShapeType="1"/>
            </p:cNvSpPr>
            <p:nvPr/>
          </p:nvSpPr>
          <p:spPr bwMode="auto">
            <a:xfrm>
              <a:off x="2237" y="2544"/>
              <a:ext cx="748" cy="1257"/>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08" name="Line 13"/>
            <p:cNvSpPr>
              <a:spLocks noChangeShapeType="1"/>
            </p:cNvSpPr>
            <p:nvPr/>
          </p:nvSpPr>
          <p:spPr bwMode="auto">
            <a:xfrm flipV="1">
              <a:off x="3071" y="3338"/>
              <a:ext cx="1189" cy="481"/>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09" name="Line 14"/>
            <p:cNvSpPr>
              <a:spLocks noChangeShapeType="1"/>
            </p:cNvSpPr>
            <p:nvPr/>
          </p:nvSpPr>
          <p:spPr bwMode="auto">
            <a:xfrm flipH="1">
              <a:off x="4354" y="1945"/>
              <a:ext cx="480" cy="1343"/>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0" name="Line 15"/>
            <p:cNvSpPr>
              <a:spLocks noChangeShapeType="1"/>
            </p:cNvSpPr>
            <p:nvPr/>
          </p:nvSpPr>
          <p:spPr bwMode="auto">
            <a:xfrm flipH="1">
              <a:off x="2201" y="1117"/>
              <a:ext cx="87" cy="1305"/>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1" name="Line 16"/>
            <p:cNvSpPr>
              <a:spLocks noChangeShapeType="1"/>
            </p:cNvSpPr>
            <p:nvPr/>
          </p:nvSpPr>
          <p:spPr bwMode="auto">
            <a:xfrm flipH="1">
              <a:off x="2515" y="135"/>
              <a:ext cx="1652" cy="672"/>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12" name="Line 17"/>
            <p:cNvSpPr>
              <a:spLocks noChangeShapeType="1"/>
            </p:cNvSpPr>
            <p:nvPr/>
          </p:nvSpPr>
          <p:spPr bwMode="auto">
            <a:xfrm>
              <a:off x="4300" y="171"/>
              <a:ext cx="508" cy="1641"/>
            </a:xfrm>
            <a:prstGeom prst="line">
              <a:avLst/>
            </a:prstGeom>
            <a:noFill/>
            <a:ln w="25400">
              <a:solidFill>
                <a:srgbClr val="FFFF00"/>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2294" name="Line 18"/>
          <p:cNvSpPr>
            <a:spLocks noChangeShapeType="1"/>
          </p:cNvSpPr>
          <p:nvPr/>
        </p:nvSpPr>
        <p:spPr bwMode="auto">
          <a:xfrm flipH="1" flipV="1">
            <a:off x="7869238" y="2752725"/>
            <a:ext cx="184150" cy="269875"/>
          </a:xfrm>
          <a:prstGeom prst="line">
            <a:avLst/>
          </a:prstGeom>
          <a:noFill/>
          <a:ln w="952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295" name="Text Box 19"/>
          <p:cNvSpPr txBox="1">
            <a:spLocks noChangeArrowheads="1"/>
          </p:cNvSpPr>
          <p:nvPr/>
        </p:nvSpPr>
        <p:spPr bwMode="auto">
          <a:xfrm>
            <a:off x="7002463" y="0"/>
            <a:ext cx="1403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Capella     in Auriga</a:t>
            </a:r>
          </a:p>
        </p:txBody>
      </p:sp>
      <p:sp>
        <p:nvSpPr>
          <p:cNvPr id="12296" name="Text Box 20"/>
          <p:cNvSpPr txBox="1">
            <a:spLocks noChangeArrowheads="1"/>
          </p:cNvSpPr>
          <p:nvPr/>
        </p:nvSpPr>
        <p:spPr bwMode="auto">
          <a:xfrm>
            <a:off x="6804025" y="5207000"/>
            <a:ext cx="1160463"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Rigel        in Orion</a:t>
            </a:r>
          </a:p>
        </p:txBody>
      </p:sp>
      <p:sp>
        <p:nvSpPr>
          <p:cNvPr id="12297" name="Text Box 21"/>
          <p:cNvSpPr txBox="1">
            <a:spLocks noChangeArrowheads="1"/>
          </p:cNvSpPr>
          <p:nvPr/>
        </p:nvSpPr>
        <p:spPr bwMode="auto">
          <a:xfrm>
            <a:off x="3786188" y="6216650"/>
            <a:ext cx="18907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Sirius              in  Canis Major</a:t>
            </a:r>
          </a:p>
        </p:txBody>
      </p:sp>
      <p:sp>
        <p:nvSpPr>
          <p:cNvPr id="12298" name="Text Box 22"/>
          <p:cNvSpPr txBox="1">
            <a:spLocks noChangeArrowheads="1"/>
          </p:cNvSpPr>
          <p:nvPr/>
        </p:nvSpPr>
        <p:spPr bwMode="auto">
          <a:xfrm>
            <a:off x="3192463" y="3773488"/>
            <a:ext cx="18145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Procyon           in Canis Minor</a:t>
            </a:r>
          </a:p>
        </p:txBody>
      </p:sp>
      <p:sp>
        <p:nvSpPr>
          <p:cNvPr id="12299" name="Text Box 23"/>
          <p:cNvSpPr txBox="1">
            <a:spLocks noChangeArrowheads="1"/>
          </p:cNvSpPr>
          <p:nvPr/>
        </p:nvSpPr>
        <p:spPr bwMode="auto">
          <a:xfrm>
            <a:off x="3848100" y="1150938"/>
            <a:ext cx="132873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Castor    in Gemini</a:t>
            </a:r>
          </a:p>
        </p:txBody>
      </p:sp>
      <p:sp>
        <p:nvSpPr>
          <p:cNvPr id="12300" name="Text Box 24"/>
          <p:cNvSpPr txBox="1">
            <a:spLocks noChangeArrowheads="1"/>
          </p:cNvSpPr>
          <p:nvPr/>
        </p:nvSpPr>
        <p:spPr bwMode="auto">
          <a:xfrm>
            <a:off x="3494088" y="1771650"/>
            <a:ext cx="132873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Pollux      in Gemini</a:t>
            </a:r>
          </a:p>
        </p:txBody>
      </p:sp>
      <p:sp>
        <p:nvSpPr>
          <p:cNvPr id="12301" name="AutoShape 25"/>
          <p:cNvSpPr>
            <a:spLocks noChangeArrowheads="1"/>
          </p:cNvSpPr>
          <p:nvPr/>
        </p:nvSpPr>
        <p:spPr bwMode="auto">
          <a:xfrm>
            <a:off x="6388100" y="2457450"/>
            <a:ext cx="63500" cy="88900"/>
          </a:xfrm>
          <a:prstGeom prst="irregularSeal1">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2302" name="Text Box 28"/>
          <p:cNvSpPr txBox="1">
            <a:spLocks noChangeArrowheads="1"/>
          </p:cNvSpPr>
          <p:nvPr/>
        </p:nvSpPr>
        <p:spPr bwMode="auto">
          <a:xfrm>
            <a:off x="6249988" y="2286000"/>
            <a:ext cx="7889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M1</a:t>
            </a:r>
          </a:p>
        </p:txBody>
      </p:sp>
      <p:pic>
        <p:nvPicPr>
          <p:cNvPr id="12303" name="Picture 29" descr="Chac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27275"/>
            <a:ext cx="3249613"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4" name="Rectangle 2"/>
          <p:cNvSpPr>
            <a:spLocks noGrp="1" noChangeArrowheads="1"/>
          </p:cNvSpPr>
          <p:nvPr>
            <p:ph type="title"/>
          </p:nvPr>
        </p:nvSpPr>
        <p:spPr>
          <a:xfrm>
            <a:off x="0" y="-71438"/>
            <a:ext cx="3424238" cy="685801"/>
          </a:xfrm>
        </p:spPr>
        <p:txBody>
          <a:bodyPr/>
          <a:lstStyle/>
          <a:p>
            <a:pPr eaLnBrk="1" hangingPunct="1"/>
            <a:r>
              <a:rPr lang="en-US" altLang="en-US"/>
              <a:t>Crab Nebula</a:t>
            </a:r>
          </a:p>
        </p:txBody>
      </p:sp>
      <p:sp>
        <p:nvSpPr>
          <p:cNvPr id="12305" name="Rectangle 3"/>
          <p:cNvSpPr>
            <a:spLocks noGrp="1" noChangeArrowheads="1"/>
          </p:cNvSpPr>
          <p:nvPr>
            <p:ph type="body" idx="1"/>
          </p:nvPr>
        </p:nvSpPr>
        <p:spPr>
          <a:xfrm>
            <a:off x="0" y="654050"/>
            <a:ext cx="3214688" cy="1450975"/>
          </a:xfrm>
        </p:spPr>
        <p:txBody>
          <a:bodyPr/>
          <a:lstStyle/>
          <a:p>
            <a:pPr marL="114300" lvl="1" indent="0" algn="ctr" eaLnBrk="1" hangingPunct="1">
              <a:lnSpc>
                <a:spcPct val="90000"/>
              </a:lnSpc>
              <a:buFont typeface="Webdings" pitchFamily="18" charset="2"/>
              <a:buNone/>
            </a:pPr>
            <a:r>
              <a:rPr lang="en-US" altLang="en-US" sz="3200"/>
              <a:t>Observed 1054 by Chinese &amp; Anazazi in NM</a:t>
            </a:r>
          </a:p>
        </p:txBody>
      </p:sp>
      <p:pic>
        <p:nvPicPr>
          <p:cNvPr id="415774" name="Picture 30" descr="ChacoMa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8000" y="2882900"/>
            <a:ext cx="35560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 name="Group 36"/>
          <p:cNvGrpSpPr/>
          <p:nvPr/>
        </p:nvGrpSpPr>
        <p:grpSpPr>
          <a:xfrm>
            <a:off x="6370638" y="1928813"/>
            <a:ext cx="1682751" cy="1123950"/>
            <a:chOff x="6370638" y="1928813"/>
            <a:chExt cx="1682751" cy="1123950"/>
          </a:xfrm>
        </p:grpSpPr>
        <p:sp>
          <p:nvSpPr>
            <p:cNvPr id="38" name="Line 6"/>
            <p:cNvSpPr>
              <a:spLocks noChangeShapeType="1"/>
            </p:cNvSpPr>
            <p:nvPr/>
          </p:nvSpPr>
          <p:spPr bwMode="auto">
            <a:xfrm flipH="1" flipV="1">
              <a:off x="6370638" y="2606675"/>
              <a:ext cx="1270000" cy="36830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9" name="Line 7"/>
            <p:cNvSpPr>
              <a:spLocks noChangeShapeType="1"/>
            </p:cNvSpPr>
            <p:nvPr/>
          </p:nvSpPr>
          <p:spPr bwMode="auto">
            <a:xfrm flipH="1" flipV="1">
              <a:off x="6626226" y="1928813"/>
              <a:ext cx="1184275" cy="76835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0" name="Line 8"/>
            <p:cNvSpPr>
              <a:spLocks noChangeShapeType="1"/>
            </p:cNvSpPr>
            <p:nvPr/>
          </p:nvSpPr>
          <p:spPr bwMode="auto">
            <a:xfrm flipH="1" flipV="1">
              <a:off x="8007351" y="2906713"/>
              <a:ext cx="46038" cy="115887"/>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1" name="Line 18"/>
            <p:cNvSpPr>
              <a:spLocks noChangeShapeType="1"/>
            </p:cNvSpPr>
            <p:nvPr/>
          </p:nvSpPr>
          <p:spPr bwMode="auto">
            <a:xfrm flipH="1" flipV="1">
              <a:off x="7869238" y="2752725"/>
              <a:ext cx="98425" cy="106363"/>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cxnSp>
          <p:nvCxnSpPr>
            <p:cNvPr id="42" name="Straight Connector 41"/>
            <p:cNvCxnSpPr/>
            <p:nvPr/>
          </p:nvCxnSpPr>
          <p:spPr>
            <a:xfrm>
              <a:off x="7748588" y="3009900"/>
              <a:ext cx="88900" cy="1905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904163" y="3046413"/>
              <a:ext cx="136525" cy="635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3543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5774"/>
                                        </p:tgtEl>
                                        <p:attrNameLst>
                                          <p:attrName>style.visibility</p:attrName>
                                        </p:attrNameLst>
                                      </p:cBhvr>
                                      <p:to>
                                        <p:strVal val="visible"/>
                                      </p:to>
                                    </p:set>
                                    <p:animEffect transition="in" filter="dissolve">
                                      <p:cBhvr>
                                        <p:cTn id="7" dur="500"/>
                                        <p:tgtEl>
                                          <p:spTgt spid="415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8130" name="Rectangle 2"/>
          <p:cNvSpPr>
            <a:spLocks noGrp="1" noChangeArrowheads="1"/>
          </p:cNvSpPr>
          <p:nvPr>
            <p:ph type="title"/>
          </p:nvPr>
        </p:nvSpPr>
        <p:spPr>
          <a:xfrm>
            <a:off x="1639888" y="-100013"/>
            <a:ext cx="5121275" cy="871538"/>
          </a:xfrm>
        </p:spPr>
        <p:txBody>
          <a:bodyPr/>
          <a:lstStyle/>
          <a:p>
            <a:pPr eaLnBrk="1" hangingPunct="1"/>
            <a:r>
              <a:rPr lang="en-US" altLang="en-US" sz="4800"/>
              <a:t>Crab Nebula</a:t>
            </a:r>
          </a:p>
        </p:txBody>
      </p:sp>
      <p:sp>
        <p:nvSpPr>
          <p:cNvPr id="9" name="Text Box 11"/>
          <p:cNvSpPr txBox="1">
            <a:spLocks noChangeArrowheads="1"/>
          </p:cNvSpPr>
          <p:nvPr/>
        </p:nvSpPr>
        <p:spPr bwMode="auto">
          <a:xfrm>
            <a:off x="1033971" y="819023"/>
            <a:ext cx="170008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dirty="0"/>
              <a:t>HST Optical Image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p:txBody>
          <a:bodyPr/>
          <a:lstStyle/>
          <a:p>
            <a:pPr eaLnBrk="1" hangingPunct="1"/>
            <a:endParaRPr lang="en-US" altLang="en-US"/>
          </a:p>
        </p:txBody>
      </p:sp>
      <p:pic>
        <p:nvPicPr>
          <p:cNvPr id="49155" name="Picture 3" descr="CrabVL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33997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6" name="Picture 4" descr="CrabIRke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185988"/>
            <a:ext cx="233997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7" name="Picture 5" descr="CrabPaloma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518025"/>
            <a:ext cx="2339975" cy="233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58" name="Picture 6" descr="CrabXrayOptRadio">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7425" y="0"/>
            <a:ext cx="6886575"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9" name="Rectangle 7"/>
          <p:cNvSpPr>
            <a:spLocks noGrp="1" noChangeArrowheads="1"/>
          </p:cNvSpPr>
          <p:nvPr>
            <p:ph type="title"/>
          </p:nvPr>
        </p:nvSpPr>
        <p:spPr>
          <a:xfrm>
            <a:off x="444500" y="0"/>
            <a:ext cx="8229600" cy="457200"/>
          </a:xfrm>
        </p:spPr>
        <p:txBody>
          <a:bodyPr/>
          <a:lstStyle/>
          <a:p>
            <a:pPr eaLnBrk="1" hangingPunct="1"/>
            <a:r>
              <a:rPr lang="en-US" altLang="en-US"/>
              <a:t>Crab Nebula</a:t>
            </a:r>
          </a:p>
        </p:txBody>
      </p:sp>
      <p:sp>
        <p:nvSpPr>
          <p:cNvPr id="49160" name="Text Box 8"/>
          <p:cNvSpPr txBox="1">
            <a:spLocks noChangeArrowheads="1"/>
          </p:cNvSpPr>
          <p:nvPr/>
        </p:nvSpPr>
        <p:spPr bwMode="auto">
          <a:xfrm>
            <a:off x="1230313" y="1827213"/>
            <a:ext cx="20796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50000"/>
              </a:spcBef>
              <a:buFontTx/>
              <a:buNone/>
            </a:pPr>
            <a:r>
              <a:rPr lang="en-US" altLang="en-US" sz="1800"/>
              <a:t>VLA Radio Image</a:t>
            </a:r>
          </a:p>
        </p:txBody>
      </p:sp>
      <p:sp>
        <p:nvSpPr>
          <p:cNvPr id="49161" name="Text Box 9"/>
          <p:cNvSpPr txBox="1">
            <a:spLocks noChangeArrowheads="1"/>
          </p:cNvSpPr>
          <p:nvPr/>
        </p:nvSpPr>
        <p:spPr bwMode="auto">
          <a:xfrm>
            <a:off x="1230313" y="4168775"/>
            <a:ext cx="20796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50000"/>
              </a:spcBef>
              <a:buFontTx/>
              <a:buNone/>
            </a:pPr>
            <a:r>
              <a:rPr lang="en-US" altLang="en-US" sz="1800"/>
              <a:t>Keck IR Image</a:t>
            </a:r>
          </a:p>
        </p:txBody>
      </p:sp>
      <p:sp>
        <p:nvSpPr>
          <p:cNvPr id="49162" name="Text Box 10"/>
          <p:cNvSpPr txBox="1">
            <a:spLocks noChangeArrowheads="1"/>
          </p:cNvSpPr>
          <p:nvPr/>
        </p:nvSpPr>
        <p:spPr bwMode="auto">
          <a:xfrm>
            <a:off x="1230313" y="6491288"/>
            <a:ext cx="28559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50000"/>
              </a:spcBef>
              <a:buFontTx/>
              <a:buNone/>
            </a:pPr>
            <a:r>
              <a:rPr lang="en-US" altLang="en-US" sz="1800"/>
              <a:t>Palomar Optical Image</a:t>
            </a:r>
          </a:p>
        </p:txBody>
      </p:sp>
      <p:sp>
        <p:nvSpPr>
          <p:cNvPr id="49163" name="Text Box 11"/>
          <p:cNvSpPr txBox="1">
            <a:spLocks noChangeArrowheads="1"/>
          </p:cNvSpPr>
          <p:nvPr/>
        </p:nvSpPr>
        <p:spPr bwMode="auto">
          <a:xfrm>
            <a:off x="3255963" y="663575"/>
            <a:ext cx="5541962"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50000"/>
              </a:spcBef>
              <a:buFontTx/>
              <a:buNone/>
            </a:pPr>
            <a:r>
              <a:rPr lang="en-US" altLang="en-US" sz="1800" dirty="0"/>
              <a:t>Combined Optical, Infrared and X-ray Image</a:t>
            </a:r>
          </a:p>
        </p:txBody>
      </p:sp>
      <p:sp>
        <p:nvSpPr>
          <p:cNvPr id="2" name="Rectangle 1"/>
          <p:cNvSpPr/>
          <p:nvPr/>
        </p:nvSpPr>
        <p:spPr>
          <a:xfrm>
            <a:off x="4572000" y="6550223"/>
            <a:ext cx="4572000" cy="307777"/>
          </a:xfrm>
          <a:prstGeom prst="rect">
            <a:avLst/>
          </a:prstGeom>
        </p:spPr>
        <p:txBody>
          <a:bodyPr>
            <a:spAutoFit/>
          </a:bodyPr>
          <a:lstStyle/>
          <a:p>
            <a:pPr algn="r"/>
            <a:r>
              <a:rPr lang="en-US" sz="1400" dirty="0">
                <a:latin typeface="+mn-lt"/>
              </a:rPr>
              <a:t>http://chandra.harvard.edu/photo/1999/0052/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2205038" cy="2055813"/>
          </a:xfrm>
        </p:spPr>
        <p:txBody>
          <a:bodyPr/>
          <a:lstStyle/>
          <a:p>
            <a:pPr eaLnBrk="1" hangingPunct="1"/>
            <a:r>
              <a:rPr lang="en-US" altLang="en-US" sz="5400"/>
              <a:t>Inner Crab</a:t>
            </a:r>
          </a:p>
        </p:txBody>
      </p:sp>
      <p:pic>
        <p:nvPicPr>
          <p:cNvPr id="51203" name="Picture 4" descr="CrabOpXrayComposit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7425" y="0"/>
            <a:ext cx="6886575"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5"/>
          <p:cNvSpPr txBox="1">
            <a:spLocks noChangeArrowheads="1"/>
          </p:cNvSpPr>
          <p:nvPr/>
        </p:nvSpPr>
        <p:spPr bwMode="auto">
          <a:xfrm>
            <a:off x="3492183" y="222568"/>
            <a:ext cx="50391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eaLnBrk="1" hangingPunct="1">
              <a:spcBef>
                <a:spcPct val="50000"/>
              </a:spcBef>
              <a:buFontTx/>
              <a:buNone/>
            </a:pPr>
            <a:r>
              <a:rPr lang="en-US" altLang="en-US" sz="2400" dirty="0"/>
              <a:t>Pulsar ... a spinning neutron star!</a:t>
            </a:r>
          </a:p>
        </p:txBody>
      </p:sp>
      <p:sp>
        <p:nvSpPr>
          <p:cNvPr id="421894" name="Line 6"/>
          <p:cNvSpPr>
            <a:spLocks noChangeShapeType="1"/>
          </p:cNvSpPr>
          <p:nvPr/>
        </p:nvSpPr>
        <p:spPr bwMode="auto">
          <a:xfrm>
            <a:off x="3895344" y="685800"/>
            <a:ext cx="1481328" cy="2980944"/>
          </a:xfrm>
          <a:prstGeom prst="line">
            <a:avLst/>
          </a:prstGeom>
          <a:noFill/>
          <a:ln w="38100">
            <a:solidFill>
              <a:srgbClr val="FFFF00"/>
            </a:solidFill>
            <a:round/>
            <a:headEnd/>
            <a:tailEnd type="triangle" w="med" len="med"/>
          </a:ln>
          <a:effectLst>
            <a:outerShdw dist="35921" dir="8100000" algn="ctr" rotWithShape="0">
              <a:schemeClr val="bg2"/>
            </a:outerShdw>
          </a:effectLst>
        </p:spPr>
        <p:txBody>
          <a:bodyPr/>
          <a:lstStyle/>
          <a:p>
            <a:pPr>
              <a:defRPr/>
            </a:pPr>
            <a:endParaRPr lang="en-US">
              <a:cs typeface="+mn-cs"/>
            </a:endParaRPr>
          </a:p>
        </p:txBody>
      </p:sp>
      <p:sp>
        <p:nvSpPr>
          <p:cNvPr id="51206" name="Rectangle 3"/>
          <p:cNvSpPr>
            <a:spLocks noGrp="1" noChangeArrowheads="1"/>
          </p:cNvSpPr>
          <p:nvPr>
            <p:ph type="body" idx="1"/>
          </p:nvPr>
        </p:nvSpPr>
        <p:spPr>
          <a:xfrm>
            <a:off x="0" y="2154238"/>
            <a:ext cx="2496312" cy="1923986"/>
          </a:xfrm>
        </p:spPr>
        <p:txBody>
          <a:bodyPr/>
          <a:lstStyle/>
          <a:p>
            <a:pPr marL="0" indent="0" algn="ctr" eaLnBrk="1" hangingPunct="1"/>
            <a:r>
              <a:rPr lang="en-US" altLang="en-US" sz="2800" dirty="0"/>
              <a:t> Combined HST optical and Chandra   X-ray images.</a:t>
            </a:r>
          </a:p>
        </p:txBody>
      </p:sp>
      <p:sp>
        <p:nvSpPr>
          <p:cNvPr id="7" name="Rectangle 3"/>
          <p:cNvSpPr txBox="1">
            <a:spLocks noChangeArrowheads="1"/>
          </p:cNvSpPr>
          <p:nvPr/>
        </p:nvSpPr>
        <p:spPr bwMode="auto">
          <a:xfrm>
            <a:off x="0" y="4153726"/>
            <a:ext cx="2234184" cy="1789874"/>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Wingdings" pitchFamily="2" charset="2"/>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Font typeface="Webdings" pitchFamily="18" charset="2"/>
              <a:buChar char="þ"/>
              <a:defRPr sz="2800">
                <a:solidFill>
                  <a:srgbClr val="FFFF00"/>
                </a:solidFill>
                <a:latin typeface="+mn-lt"/>
              </a:defRPr>
            </a:lvl2pPr>
            <a:lvl3pPr marL="1143000" indent="-228600" algn="l" rtl="0" eaLnBrk="0" fontAlgn="base" hangingPunct="0">
              <a:spcBef>
                <a:spcPct val="20000"/>
              </a:spcBef>
              <a:spcAft>
                <a:spcPct val="0"/>
              </a:spcAft>
              <a:buFont typeface="Wingdings 2" pitchFamily="18" charset="2"/>
              <a:buChar char=""/>
              <a:defRPr sz="2400">
                <a:solidFill>
                  <a:srgbClr val="FFFF00"/>
                </a:solidFill>
                <a:latin typeface="+mn-lt"/>
              </a:defRPr>
            </a:lvl3pPr>
            <a:lvl4pPr marL="1600200" indent="-228600" algn="l" rtl="0" eaLnBrk="0" fontAlgn="base" hangingPunct="0">
              <a:spcBef>
                <a:spcPct val="20000"/>
              </a:spcBef>
              <a:spcAft>
                <a:spcPct val="0"/>
              </a:spcAft>
              <a:buFont typeface="Wingdings" pitchFamily="2" charset="2"/>
              <a:buChar char="^"/>
              <a:defRPr sz="2000">
                <a:solidFill>
                  <a:srgbClr val="FFFF00"/>
                </a:solidFill>
                <a:latin typeface="+mn-lt"/>
              </a:defRPr>
            </a:lvl4pPr>
            <a:lvl5pPr marL="2057400" indent="-228600" algn="l" rtl="0" eaLnBrk="0" fontAlgn="base" hangingPunct="0">
              <a:spcBef>
                <a:spcPct val="20000"/>
              </a:spcBef>
              <a:spcAft>
                <a:spcPct val="0"/>
              </a:spcAft>
              <a:buFont typeface="Wingdings" pitchFamily="2" charset="2"/>
              <a:buChar char="c"/>
              <a:defRPr sz="2000">
                <a:solidFill>
                  <a:srgbClr val="FFFF00"/>
                </a:solidFill>
                <a:latin typeface="+mn-lt"/>
              </a:defRPr>
            </a:lvl5pPr>
            <a:lvl6pPr marL="2514600" indent="-228600" algn="l" rtl="0" fontAlgn="base">
              <a:spcBef>
                <a:spcPct val="20000"/>
              </a:spcBef>
              <a:spcAft>
                <a:spcPct val="0"/>
              </a:spcAft>
              <a:buFont typeface="Wingdings" pitchFamily="2" charset="2"/>
              <a:buChar char="c"/>
              <a:defRPr sz="2000">
                <a:solidFill>
                  <a:srgbClr val="FFFF00"/>
                </a:solidFill>
                <a:latin typeface="+mn-lt"/>
              </a:defRPr>
            </a:lvl6pPr>
            <a:lvl7pPr marL="2971800" indent="-228600" algn="l" rtl="0" fontAlgn="base">
              <a:spcBef>
                <a:spcPct val="20000"/>
              </a:spcBef>
              <a:spcAft>
                <a:spcPct val="0"/>
              </a:spcAft>
              <a:buFont typeface="Wingdings" pitchFamily="2" charset="2"/>
              <a:buChar char="c"/>
              <a:defRPr sz="2000">
                <a:solidFill>
                  <a:srgbClr val="FFFF00"/>
                </a:solidFill>
                <a:latin typeface="+mn-lt"/>
              </a:defRPr>
            </a:lvl7pPr>
            <a:lvl8pPr marL="3429000" indent="-228600" algn="l" rtl="0" fontAlgn="base">
              <a:spcBef>
                <a:spcPct val="20000"/>
              </a:spcBef>
              <a:spcAft>
                <a:spcPct val="0"/>
              </a:spcAft>
              <a:buFont typeface="Wingdings" pitchFamily="2" charset="2"/>
              <a:buChar char="c"/>
              <a:defRPr sz="2000">
                <a:solidFill>
                  <a:srgbClr val="FFFF00"/>
                </a:solidFill>
                <a:latin typeface="+mn-lt"/>
              </a:defRPr>
            </a:lvl8pPr>
            <a:lvl9pPr marL="3886200" indent="-228600" algn="l" rtl="0" fontAlgn="base">
              <a:spcBef>
                <a:spcPct val="20000"/>
              </a:spcBef>
              <a:spcAft>
                <a:spcPct val="0"/>
              </a:spcAft>
              <a:buFont typeface="Wingdings" pitchFamily="2" charset="2"/>
              <a:buChar char="c"/>
              <a:defRPr sz="2000">
                <a:solidFill>
                  <a:srgbClr val="FFFF00"/>
                </a:solidFill>
                <a:latin typeface="+mn-lt"/>
              </a:defRPr>
            </a:lvl9pPr>
          </a:lstStyle>
          <a:p>
            <a:pPr marL="0" indent="0" algn="ctr" eaLnBrk="1" hangingPunct="1"/>
            <a:r>
              <a:rPr lang="en-US" altLang="en-US" sz="2800" kern="0" dirty="0"/>
              <a:t> Pulsar flashes 30 times per second!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204"/>
                                        </p:tgtEl>
                                        <p:attrNameLst>
                                          <p:attrName>style.visibility</p:attrName>
                                        </p:attrNameLst>
                                      </p:cBhvr>
                                      <p:to>
                                        <p:strVal val="visible"/>
                                      </p:to>
                                    </p:set>
                                    <p:animEffect transition="in" filter="wipe(left)">
                                      <p:cBhvr>
                                        <p:cTn id="7" dur="500"/>
                                        <p:tgtEl>
                                          <p:spTgt spid="5120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21894"/>
                                        </p:tgtEl>
                                        <p:attrNameLst>
                                          <p:attrName>style.visibility</p:attrName>
                                        </p:attrNameLst>
                                      </p:cBhvr>
                                      <p:to>
                                        <p:strVal val="visible"/>
                                      </p:to>
                                    </p:set>
                                    <p:animEffect transition="in" filter="wipe(up)">
                                      <p:cBhvr>
                                        <p:cTn id="11" dur="500"/>
                                        <p:tgtEl>
                                          <p:spTgt spid="421894"/>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4"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0" y="-127000"/>
            <a:ext cx="3913188" cy="879475"/>
          </a:xfrm>
        </p:spPr>
        <p:txBody>
          <a:bodyPr/>
          <a:lstStyle/>
          <a:p>
            <a:pPr eaLnBrk="1" hangingPunct="1"/>
            <a:r>
              <a:rPr lang="en-US" altLang="en-US"/>
              <a:t>Pulsars</a:t>
            </a:r>
          </a:p>
        </p:txBody>
      </p:sp>
      <p:sp>
        <p:nvSpPr>
          <p:cNvPr id="53251" name="Rectangle 3"/>
          <p:cNvSpPr>
            <a:spLocks noGrp="1" noChangeArrowheads="1"/>
          </p:cNvSpPr>
          <p:nvPr>
            <p:ph type="body" idx="1"/>
          </p:nvPr>
        </p:nvSpPr>
        <p:spPr>
          <a:xfrm>
            <a:off x="0" y="623888"/>
            <a:ext cx="3844925" cy="6234112"/>
          </a:xfrm>
        </p:spPr>
        <p:txBody>
          <a:bodyPr/>
          <a:lstStyle/>
          <a:p>
            <a:pPr marL="119063" indent="-119063" eaLnBrk="1" hangingPunct="1">
              <a:lnSpc>
                <a:spcPct val="90000"/>
              </a:lnSpc>
            </a:pPr>
            <a:r>
              <a:rPr lang="en-US" altLang="en-US" dirty="0"/>
              <a:t>Rapidly Rotating Neutron Stars</a:t>
            </a:r>
          </a:p>
          <a:p>
            <a:pPr marL="512763" lvl="1" eaLnBrk="1" hangingPunct="1">
              <a:lnSpc>
                <a:spcPct val="90000"/>
              </a:lnSpc>
            </a:pPr>
            <a:r>
              <a:rPr lang="en-US" altLang="en-US" dirty="0"/>
              <a:t> Stars “spin-up” during collapse like spinning skaters</a:t>
            </a:r>
          </a:p>
          <a:p>
            <a:pPr marL="512763" lvl="1" eaLnBrk="1" hangingPunct="1">
              <a:lnSpc>
                <a:spcPct val="90000"/>
              </a:lnSpc>
            </a:pPr>
            <a:r>
              <a:rPr lang="en-US" altLang="en-US" dirty="0"/>
              <a:t> Emission “beamed” by magnetic fields</a:t>
            </a:r>
          </a:p>
          <a:p>
            <a:pPr marL="512763" lvl="1" eaLnBrk="1" hangingPunct="1">
              <a:lnSpc>
                <a:spcPct val="90000"/>
              </a:lnSpc>
            </a:pPr>
            <a:r>
              <a:rPr lang="en-US" altLang="en-US" dirty="0"/>
              <a:t> Bright when beam points at Earth</a:t>
            </a:r>
          </a:p>
        </p:txBody>
      </p:sp>
      <p:pic>
        <p:nvPicPr>
          <p:cNvPr id="53252" name="Picture 4" descr="Pulsa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313" y="0"/>
            <a:ext cx="52466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7360428" y="116402"/>
            <a:ext cx="648902" cy="777406"/>
            <a:chOff x="7360428" y="116402"/>
            <a:chExt cx="648902" cy="777406"/>
          </a:xfrm>
        </p:grpSpPr>
        <p:sp>
          <p:nvSpPr>
            <p:cNvPr id="9" name="Rectangle 8"/>
            <p:cNvSpPr/>
            <p:nvPr/>
          </p:nvSpPr>
          <p:spPr>
            <a:xfrm rot="1447615">
              <a:off x="7360428" y="116402"/>
              <a:ext cx="618744" cy="777406"/>
            </a:xfrm>
            <a:prstGeom prst="rect">
              <a:avLst/>
            </a:prstGeom>
            <a:solidFill>
              <a:srgbClr val="474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7821560" flipH="1">
              <a:off x="7458296" y="165298"/>
              <a:ext cx="546911" cy="555156"/>
            </a:xfrm>
            <a:prstGeom prst="rect">
              <a:avLst/>
            </a:prstGeom>
          </p:spPr>
        </p:pic>
      </p:grpSp>
      <p:sp>
        <p:nvSpPr>
          <p:cNvPr id="4" name="Rectangle 3"/>
          <p:cNvSpPr/>
          <p:nvPr/>
        </p:nvSpPr>
        <p:spPr>
          <a:xfrm>
            <a:off x="7443216" y="1335024"/>
            <a:ext cx="1463040" cy="960120"/>
          </a:xfrm>
          <a:prstGeom prst="rect">
            <a:avLst/>
          </a:prstGeom>
          <a:solidFill>
            <a:srgbClr val="474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632192" y="1185672"/>
            <a:ext cx="1136904" cy="914400"/>
          </a:xfrm>
          <a:prstGeom prst="rect">
            <a:avLst/>
          </a:prstGeom>
          <a:solidFill>
            <a:srgbClr val="4742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7525512" y="1097280"/>
            <a:ext cx="1389888" cy="1200329"/>
          </a:xfrm>
          <a:prstGeom prst="rect">
            <a:avLst/>
          </a:prstGeom>
          <a:noFill/>
          <a:ln>
            <a:noFill/>
          </a:ln>
        </p:spPr>
        <p:txBody>
          <a:bodyPr wrap="square" rtlCol="0">
            <a:spAutoFit/>
          </a:bodyPr>
          <a:lstStyle/>
          <a:p>
            <a:pPr algn="ctr"/>
            <a:r>
              <a:rPr lang="en-US" dirty="0">
                <a:effectLst>
                  <a:outerShdw dist="50800" dir="2700000" algn="ctr" rotWithShape="0">
                    <a:schemeClr val="bg1"/>
                  </a:outerShdw>
                </a:effectLst>
                <a:latin typeface="+mn-lt"/>
              </a:rPr>
              <a:t>Bright when beam aimed at us!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p:txBody>
          <a:bodyPr/>
          <a:lstStyle/>
          <a:p>
            <a:pPr eaLnBrk="1" hangingPunct="1"/>
            <a:r>
              <a:rPr lang="en-US" altLang="en-US"/>
              <a:t>Crab Nebula in Motion</a:t>
            </a:r>
          </a:p>
        </p:txBody>
      </p:sp>
      <p:sp>
        <p:nvSpPr>
          <p:cNvPr id="54275" name="Text Box 4"/>
          <p:cNvSpPr txBox="1">
            <a:spLocks noChangeArrowheads="1"/>
          </p:cNvSpPr>
          <p:nvPr/>
        </p:nvSpPr>
        <p:spPr bwMode="auto">
          <a:xfrm>
            <a:off x="1211263" y="1136650"/>
            <a:ext cx="33321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2000" dirty="0"/>
              <a:t>Chandra X-Ray Images</a:t>
            </a:r>
          </a:p>
        </p:txBody>
      </p:sp>
      <p:sp>
        <p:nvSpPr>
          <p:cNvPr id="54276" name="Text Box 5"/>
          <p:cNvSpPr txBox="1">
            <a:spLocks noChangeArrowheads="1"/>
          </p:cNvSpPr>
          <p:nvPr/>
        </p:nvSpPr>
        <p:spPr bwMode="auto">
          <a:xfrm>
            <a:off x="4562475" y="1152525"/>
            <a:ext cx="33321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2000"/>
              <a:t>HST Optical Images</a:t>
            </a:r>
          </a:p>
        </p:txBody>
      </p:sp>
      <p:pic>
        <p:nvPicPr>
          <p:cNvPr id="2" name="CrabChandraHS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43000" y="1547446"/>
            <a:ext cx="6858000" cy="4572000"/>
          </a:xfrm>
          <a:prstGeom prst="rect">
            <a:avLst/>
          </a:prstGeom>
        </p:spPr>
      </p:pic>
      <p:sp>
        <p:nvSpPr>
          <p:cNvPr id="8" name="Text Box 4"/>
          <p:cNvSpPr txBox="1">
            <a:spLocks noChangeArrowheads="1"/>
          </p:cNvSpPr>
          <p:nvPr/>
        </p:nvSpPr>
        <p:spPr bwMode="auto">
          <a:xfrm>
            <a:off x="0" y="6177573"/>
            <a:ext cx="9144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algn="ctr" eaLnBrk="1" hangingPunct="1">
              <a:spcBef>
                <a:spcPct val="50000"/>
              </a:spcBef>
              <a:buFontTx/>
              <a:buNone/>
            </a:pPr>
            <a:r>
              <a:rPr lang="en-US" altLang="en-US" sz="2400" dirty="0">
                <a:effectLst>
                  <a:outerShdw dist="38100" dir="2700000" algn="ctr" rotWithShape="0">
                    <a:schemeClr val="bg1"/>
                  </a:outerShdw>
                </a:effectLst>
              </a:rPr>
              <a:t>Pulsar rotating 30 times/second, driving emission from nebula. </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4E322-DC0C-E3A7-3CC2-7E5727256193}"/>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C761D67C-E41F-CF77-41DD-14D70B43A946}"/>
              </a:ext>
            </a:extLst>
          </p:cNvPr>
          <p:cNvSpPr>
            <a:spLocks noGrp="1"/>
          </p:cNvSpPr>
          <p:nvPr>
            <p:ph type="title"/>
          </p:nvPr>
        </p:nvSpPr>
        <p:spPr/>
        <p:txBody>
          <a:bodyPr/>
          <a:lstStyle/>
          <a:p>
            <a:r>
              <a:rPr lang="en-US" altLang="en-US"/>
              <a:t>Outline</a:t>
            </a:r>
          </a:p>
        </p:txBody>
      </p:sp>
      <p:sp>
        <p:nvSpPr>
          <p:cNvPr id="5123" name="Content Placeholder 2">
            <a:extLst>
              <a:ext uri="{FF2B5EF4-FFF2-40B4-BE49-F238E27FC236}">
                <a16:creationId xmlns:a16="http://schemas.microsoft.com/office/drawing/2014/main" id="{047C417D-0AFB-371A-0681-E39B4B43A5F2}"/>
              </a:ext>
            </a:extLst>
          </p:cNvPr>
          <p:cNvSpPr>
            <a:spLocks noGrp="1"/>
          </p:cNvSpPr>
          <p:nvPr>
            <p:ph idx="1"/>
          </p:nvPr>
        </p:nvSpPr>
        <p:spPr>
          <a:xfrm>
            <a:off x="195263" y="817563"/>
            <a:ext cx="8713787" cy="5729287"/>
          </a:xfrm>
        </p:spPr>
        <p:txBody>
          <a:bodyPr/>
          <a:lstStyle/>
          <a:p>
            <a:r>
              <a:rPr lang="en-US" altLang="en-US" dirty="0">
                <a:solidFill>
                  <a:srgbClr val="808080"/>
                </a:solidFill>
              </a:rPr>
              <a:t> Review Small Star Deaths</a:t>
            </a:r>
          </a:p>
          <a:p>
            <a:pPr lvl="1"/>
            <a:r>
              <a:rPr lang="en-US" altLang="en-US" dirty="0">
                <a:solidFill>
                  <a:srgbClr val="808080"/>
                </a:solidFill>
              </a:rPr>
              <a:t> Star life on the Main Sequence</a:t>
            </a:r>
          </a:p>
          <a:p>
            <a:pPr lvl="1"/>
            <a:r>
              <a:rPr lang="en-US" altLang="en-US" dirty="0">
                <a:solidFill>
                  <a:srgbClr val="808080"/>
                </a:solidFill>
              </a:rPr>
              <a:t> Star Deaths</a:t>
            </a:r>
          </a:p>
          <a:p>
            <a:pPr lvl="2"/>
            <a:r>
              <a:rPr lang="en-US" altLang="en-US" dirty="0">
                <a:solidFill>
                  <a:srgbClr val="808080"/>
                </a:solidFill>
              </a:rPr>
              <a:t> Sol: Red Giant, Planetary Nebula, White Dwarf</a:t>
            </a:r>
          </a:p>
          <a:p>
            <a:r>
              <a:rPr lang="en-US" altLang="en-US" dirty="0">
                <a:solidFill>
                  <a:srgbClr val="808080"/>
                </a:solidFill>
              </a:rPr>
              <a:t> Evolution of Large Stars</a:t>
            </a:r>
          </a:p>
          <a:p>
            <a:pPr lvl="1"/>
            <a:r>
              <a:rPr lang="en-US" altLang="en-US" dirty="0">
                <a:solidFill>
                  <a:srgbClr val="808080"/>
                </a:solidFill>
              </a:rPr>
              <a:t> Fusion Layers &amp; Neutrinos</a:t>
            </a:r>
          </a:p>
          <a:p>
            <a:pPr lvl="1"/>
            <a:r>
              <a:rPr lang="en-US" altLang="en-US" dirty="0">
                <a:solidFill>
                  <a:srgbClr val="808080"/>
                </a:solidFill>
              </a:rPr>
              <a:t> Type II Supernovae</a:t>
            </a:r>
          </a:p>
          <a:p>
            <a:pPr lvl="2"/>
            <a:r>
              <a:rPr lang="en-US" altLang="en-US" dirty="0">
                <a:solidFill>
                  <a:srgbClr val="808080"/>
                </a:solidFill>
              </a:rPr>
              <a:t> Neutron Stars &amp; Pulsars</a:t>
            </a:r>
          </a:p>
          <a:p>
            <a:r>
              <a:rPr lang="en-US" altLang="en-US" dirty="0"/>
              <a:t> Types of Supernovae</a:t>
            </a:r>
          </a:p>
          <a:p>
            <a:pPr lvl="1"/>
            <a:r>
              <a:rPr lang="en-US" altLang="en-US" dirty="0"/>
              <a:t> Origins of the Elements </a:t>
            </a:r>
          </a:p>
          <a:p>
            <a:r>
              <a:rPr lang="en-US" altLang="en-US" dirty="0">
                <a:solidFill>
                  <a:srgbClr val="808080"/>
                </a:solidFill>
              </a:rPr>
              <a:t> States of Matter</a:t>
            </a:r>
          </a:p>
        </p:txBody>
      </p:sp>
    </p:spTree>
    <p:extLst>
      <p:ext uri="{BB962C8B-B14F-4D97-AF65-F5344CB8AC3E}">
        <p14:creationId xmlns:p14="http://schemas.microsoft.com/office/powerpoint/2010/main" val="3268745420"/>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2800A-85C6-6450-7948-D6ED8ACAB9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EF2119-AAE3-B9B7-5692-9DE4A49882D8}"/>
              </a:ext>
            </a:extLst>
          </p:cNvPr>
          <p:cNvSpPr>
            <a:spLocks noGrp="1"/>
          </p:cNvSpPr>
          <p:nvPr>
            <p:ph idx="1"/>
          </p:nvPr>
        </p:nvSpPr>
        <p:spPr/>
        <p:txBody>
          <a:bodyPr/>
          <a:lstStyle/>
          <a:p>
            <a:r>
              <a:rPr lang="en-US" dirty="0"/>
              <a:t> Classified by their spectra</a:t>
            </a:r>
          </a:p>
        </p:txBody>
      </p:sp>
      <p:sp>
        <p:nvSpPr>
          <p:cNvPr id="2" name="Title 1">
            <a:extLst>
              <a:ext uri="{FF2B5EF4-FFF2-40B4-BE49-F238E27FC236}">
                <a16:creationId xmlns:a16="http://schemas.microsoft.com/office/drawing/2014/main" id="{B0F7F519-775A-1232-F537-8710DCD5B130}"/>
              </a:ext>
            </a:extLst>
          </p:cNvPr>
          <p:cNvSpPr>
            <a:spLocks noGrp="1"/>
          </p:cNvSpPr>
          <p:nvPr>
            <p:ph type="title"/>
          </p:nvPr>
        </p:nvSpPr>
        <p:spPr/>
        <p:txBody>
          <a:bodyPr/>
          <a:lstStyle/>
          <a:p>
            <a:r>
              <a:rPr lang="en-US" dirty="0"/>
              <a:t>Types of Supernovae</a:t>
            </a:r>
          </a:p>
        </p:txBody>
      </p:sp>
      <p:grpSp>
        <p:nvGrpSpPr>
          <p:cNvPr id="9" name="Group 8">
            <a:extLst>
              <a:ext uri="{FF2B5EF4-FFF2-40B4-BE49-F238E27FC236}">
                <a16:creationId xmlns:a16="http://schemas.microsoft.com/office/drawing/2014/main" id="{7C31426A-3708-F1AB-4068-F33E4F972B5B}"/>
              </a:ext>
            </a:extLst>
          </p:cNvPr>
          <p:cNvGrpSpPr/>
          <p:nvPr/>
        </p:nvGrpSpPr>
        <p:grpSpPr>
          <a:xfrm>
            <a:off x="932507" y="1492737"/>
            <a:ext cx="7278986" cy="5419581"/>
            <a:chOff x="0" y="1520982"/>
            <a:chExt cx="6726724" cy="5008393"/>
          </a:xfrm>
        </p:grpSpPr>
        <p:grpSp>
          <p:nvGrpSpPr>
            <p:cNvPr id="8" name="Group 7">
              <a:extLst>
                <a:ext uri="{FF2B5EF4-FFF2-40B4-BE49-F238E27FC236}">
                  <a16:creationId xmlns:a16="http://schemas.microsoft.com/office/drawing/2014/main" id="{306871DA-112C-B493-E652-E58E2445956D}"/>
                </a:ext>
              </a:extLst>
            </p:cNvPr>
            <p:cNvGrpSpPr/>
            <p:nvPr/>
          </p:nvGrpSpPr>
          <p:grpSpPr>
            <a:xfrm>
              <a:off x="0" y="1520982"/>
              <a:ext cx="6726724" cy="4961299"/>
              <a:chOff x="0" y="1520982"/>
              <a:chExt cx="6726724" cy="4961299"/>
            </a:xfrm>
          </p:grpSpPr>
          <p:pic>
            <p:nvPicPr>
              <p:cNvPr id="38914" name="Picture 2" descr="http://cosmo.nyu.edu/~mmodjaz/images/SNClassification-PreExplosionStar.jpg">
                <a:extLst>
                  <a:ext uri="{FF2B5EF4-FFF2-40B4-BE49-F238E27FC236}">
                    <a16:creationId xmlns:a16="http://schemas.microsoft.com/office/drawing/2014/main" id="{4B847CE2-2BC7-F819-5322-75ECE92673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68" t="814" r="1147" b="2729"/>
              <a:stretch/>
            </p:blipFill>
            <p:spPr bwMode="auto">
              <a:xfrm>
                <a:off x="0" y="1520982"/>
                <a:ext cx="6726724" cy="49612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0E2612F8-C8A5-C00B-F10C-B7F15C16BEE4}"/>
                  </a:ext>
                </a:extLst>
              </p:cNvPr>
              <p:cNvSpPr/>
              <p:nvPr/>
            </p:nvSpPr>
            <p:spPr>
              <a:xfrm>
                <a:off x="5441132" y="6246891"/>
                <a:ext cx="1285592" cy="23539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grpSp>
        <p:sp>
          <p:nvSpPr>
            <p:cNvPr id="6" name="Rectangle 5">
              <a:extLst>
                <a:ext uri="{FF2B5EF4-FFF2-40B4-BE49-F238E27FC236}">
                  <a16:creationId xmlns:a16="http://schemas.microsoft.com/office/drawing/2014/main" id="{24C684FB-09DE-EFCE-DCE8-C2C8FD2206D2}"/>
                </a:ext>
              </a:extLst>
            </p:cNvPr>
            <p:cNvSpPr/>
            <p:nvPr/>
          </p:nvSpPr>
          <p:spPr>
            <a:xfrm>
              <a:off x="3449370" y="6298543"/>
              <a:ext cx="3277354" cy="230832"/>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omic Sans MS"/>
                  <a:ea typeface="+mn-ea"/>
                  <a:cs typeface="+mn-cs"/>
                </a:rPr>
                <a:t>http://cosmo.nyu.edu/~mmodjaz/research.html</a:t>
              </a:r>
            </a:p>
          </p:txBody>
        </p:sp>
      </p:grpSp>
      <p:sp>
        <p:nvSpPr>
          <p:cNvPr id="10" name="TextBox 9">
            <a:extLst>
              <a:ext uri="{FF2B5EF4-FFF2-40B4-BE49-F238E27FC236}">
                <a16:creationId xmlns:a16="http://schemas.microsoft.com/office/drawing/2014/main" id="{45EE860F-BC4F-EC90-59A1-2276B54A7795}"/>
              </a:ext>
            </a:extLst>
          </p:cNvPr>
          <p:cNvSpPr txBox="1"/>
          <p:nvPr/>
        </p:nvSpPr>
        <p:spPr>
          <a:xfrm>
            <a:off x="2609850" y="3933825"/>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a:ea typeface="+mn-ea"/>
                <a:cs typeface="+mn-cs"/>
              </a:rPr>
              <a:t>II</a:t>
            </a:r>
          </a:p>
        </p:txBody>
      </p:sp>
      <p:sp>
        <p:nvSpPr>
          <p:cNvPr id="11" name="TextBox 10">
            <a:extLst>
              <a:ext uri="{FF2B5EF4-FFF2-40B4-BE49-F238E27FC236}">
                <a16:creationId xmlns:a16="http://schemas.microsoft.com/office/drawing/2014/main" id="{63EDC7BC-3E8A-F5B3-ADBA-68D0B4912DD4}"/>
              </a:ext>
            </a:extLst>
          </p:cNvPr>
          <p:cNvSpPr txBox="1"/>
          <p:nvPr/>
        </p:nvSpPr>
        <p:spPr>
          <a:xfrm>
            <a:off x="1971675" y="4324350"/>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0000"/>
                </a:solidFill>
                <a:effectLst/>
                <a:uLnTx/>
                <a:uFillTx/>
                <a:latin typeface="Comic Sans MS"/>
                <a:ea typeface="+mn-ea"/>
                <a:cs typeface="+mn-cs"/>
              </a:rPr>
              <a:t>Ib</a:t>
            </a:r>
            <a:endParaRPr kumimoji="0" lang="en-US" sz="2000" b="0" i="0" u="none" strike="noStrike" kern="1200" cap="none" spc="0" normalizeH="0" baseline="0" noProof="0" dirty="0">
              <a:ln>
                <a:noFill/>
              </a:ln>
              <a:solidFill>
                <a:srgbClr val="FF0000"/>
              </a:solidFill>
              <a:effectLst/>
              <a:uLnTx/>
              <a:uFillTx/>
              <a:latin typeface="Comic Sans MS"/>
              <a:ea typeface="+mn-ea"/>
              <a:cs typeface="+mn-cs"/>
            </a:endParaRPr>
          </a:p>
        </p:txBody>
      </p:sp>
      <p:sp>
        <p:nvSpPr>
          <p:cNvPr id="12" name="TextBox 11">
            <a:extLst>
              <a:ext uri="{FF2B5EF4-FFF2-40B4-BE49-F238E27FC236}">
                <a16:creationId xmlns:a16="http://schemas.microsoft.com/office/drawing/2014/main" id="{F6F97C96-4E4A-98B7-7C1A-44F4413D71C0}"/>
              </a:ext>
            </a:extLst>
          </p:cNvPr>
          <p:cNvSpPr txBox="1"/>
          <p:nvPr/>
        </p:nvSpPr>
        <p:spPr>
          <a:xfrm>
            <a:off x="2000250" y="4886325"/>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0000"/>
                </a:solidFill>
                <a:effectLst/>
                <a:uLnTx/>
                <a:uFillTx/>
                <a:latin typeface="Comic Sans MS"/>
                <a:ea typeface="+mn-ea"/>
                <a:cs typeface="+mn-cs"/>
              </a:rPr>
              <a:t>Ic</a:t>
            </a:r>
            <a:endParaRPr kumimoji="0" lang="en-US" sz="2000" b="0" i="0" u="none" strike="noStrike" kern="1200" cap="none" spc="0" normalizeH="0" baseline="0" noProof="0" dirty="0">
              <a:ln>
                <a:noFill/>
              </a:ln>
              <a:solidFill>
                <a:srgbClr val="FF0000"/>
              </a:solidFill>
              <a:effectLst/>
              <a:uLnTx/>
              <a:uFillTx/>
              <a:latin typeface="Comic Sans MS"/>
              <a:ea typeface="+mn-ea"/>
              <a:cs typeface="+mn-cs"/>
            </a:endParaRPr>
          </a:p>
        </p:txBody>
      </p:sp>
      <p:sp>
        <p:nvSpPr>
          <p:cNvPr id="14" name="TextBox 13">
            <a:extLst>
              <a:ext uri="{FF2B5EF4-FFF2-40B4-BE49-F238E27FC236}">
                <a16:creationId xmlns:a16="http://schemas.microsoft.com/office/drawing/2014/main" id="{0F83B7CC-733A-1190-12F6-AF49A92414E7}"/>
              </a:ext>
            </a:extLst>
          </p:cNvPr>
          <p:cNvSpPr txBox="1"/>
          <p:nvPr/>
        </p:nvSpPr>
        <p:spPr>
          <a:xfrm rot="16200000">
            <a:off x="-732234" y="4707464"/>
            <a:ext cx="2640806"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outerShdw dist="50800" dir="2700000" algn="ctr" rotWithShape="0">
                    <a:srgbClr val="000000"/>
                  </a:outerShdw>
                </a:effectLst>
                <a:uLnTx/>
                <a:uFillTx/>
                <a:latin typeface="Comic Sans MS"/>
                <a:ea typeface="+mn-ea"/>
                <a:cs typeface="+mn-cs"/>
              </a:rPr>
              <a:t>Core Collapse </a:t>
            </a:r>
            <a:r>
              <a:rPr kumimoji="0" lang="en-US" sz="2000" b="0" i="0" u="none" strike="noStrike" kern="1200" cap="none" spc="0" normalizeH="0" baseline="0" noProof="0" dirty="0" err="1">
                <a:ln>
                  <a:noFill/>
                </a:ln>
                <a:solidFill>
                  <a:srgbClr val="FFFF00"/>
                </a:solidFill>
                <a:effectLst>
                  <a:outerShdw dist="50800" dir="2700000" algn="ctr" rotWithShape="0">
                    <a:srgbClr val="000000"/>
                  </a:outerShdw>
                </a:effectLst>
                <a:uLnTx/>
                <a:uFillTx/>
                <a:latin typeface="Comic Sans MS"/>
                <a:ea typeface="+mn-ea"/>
                <a:cs typeface="+mn-cs"/>
              </a:rPr>
              <a:t>SNe</a:t>
            </a:r>
            <a:endParaRPr kumimoji="0" lang="en-US" sz="2000" b="0" i="0" u="none" strike="noStrike" kern="1200" cap="none" spc="0" normalizeH="0" baseline="0" noProof="0" dirty="0">
              <a:ln>
                <a:noFill/>
              </a:ln>
              <a:solidFill>
                <a:srgbClr val="FFFF00"/>
              </a:solidFill>
              <a:effectLst>
                <a:outerShdw dist="50800" dir="2700000" algn="ctr" rotWithShape="0">
                  <a:srgbClr val="000000"/>
                </a:outerShdw>
              </a:effectLst>
              <a:uLnTx/>
              <a:uFillTx/>
              <a:latin typeface="Comic Sans MS"/>
              <a:ea typeface="+mn-ea"/>
              <a:cs typeface="+mn-cs"/>
            </a:endParaRPr>
          </a:p>
        </p:txBody>
      </p:sp>
      <p:sp>
        <p:nvSpPr>
          <p:cNvPr id="16" name="Right Brace 15">
            <a:extLst>
              <a:ext uri="{FF2B5EF4-FFF2-40B4-BE49-F238E27FC236}">
                <a16:creationId xmlns:a16="http://schemas.microsoft.com/office/drawing/2014/main" id="{A38C02CE-F9AB-0520-4915-DCCE68E34C05}"/>
              </a:ext>
            </a:extLst>
          </p:cNvPr>
          <p:cNvSpPr/>
          <p:nvPr/>
        </p:nvSpPr>
        <p:spPr>
          <a:xfrm>
            <a:off x="755386" y="3813467"/>
            <a:ext cx="127000" cy="2188105"/>
          </a:xfrm>
          <a:prstGeom prst="rightBrace">
            <a:avLst>
              <a:gd name="adj1" fmla="val 94583"/>
              <a:gd name="adj2" fmla="val 50000"/>
            </a:avLst>
          </a:prstGeom>
          <a:ln w="28575">
            <a:solidFill>
              <a:schemeClr val="tx1"/>
            </a:solidFill>
          </a:ln>
          <a:effectLst>
            <a:outerShdw dist="25400" dir="10800000" algn="ctr" rotWithShape="0">
              <a:schemeClr val="bg1"/>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7" name="TextBox 16">
            <a:extLst>
              <a:ext uri="{FF2B5EF4-FFF2-40B4-BE49-F238E27FC236}">
                <a16:creationId xmlns:a16="http://schemas.microsoft.com/office/drawing/2014/main" id="{671731E7-CB4D-6DE6-635C-449A97CF71E7}"/>
              </a:ext>
            </a:extLst>
          </p:cNvPr>
          <p:cNvSpPr txBox="1"/>
          <p:nvPr/>
        </p:nvSpPr>
        <p:spPr>
          <a:xfrm>
            <a:off x="6625885" y="3495383"/>
            <a:ext cx="1533378"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a:ea typeface="+mn-ea"/>
                <a:cs typeface="+mn-cs"/>
              </a:rPr>
              <a:t>All collapsing  cores</a:t>
            </a:r>
          </a:p>
        </p:txBody>
      </p:sp>
      <p:sp>
        <p:nvSpPr>
          <p:cNvPr id="19" name="Rectangle: Rounded Corners 18">
            <a:extLst>
              <a:ext uri="{FF2B5EF4-FFF2-40B4-BE49-F238E27FC236}">
                <a16:creationId xmlns:a16="http://schemas.microsoft.com/office/drawing/2014/main" id="{03729CB1-2BA6-065A-601A-3AF2174CFB3F}"/>
              </a:ext>
            </a:extLst>
          </p:cNvPr>
          <p:cNvSpPr/>
          <p:nvPr/>
        </p:nvSpPr>
        <p:spPr>
          <a:xfrm>
            <a:off x="7205358" y="5851640"/>
            <a:ext cx="640080" cy="216569"/>
          </a:xfrm>
          <a:prstGeom prst="roundRect">
            <a:avLst/>
          </a:prstGeom>
          <a:noFill/>
          <a:ln>
            <a:solidFill>
              <a:srgbClr val="F0010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FF7C2254-DB18-98DA-11CC-755A33749607}"/>
              </a:ext>
            </a:extLst>
          </p:cNvPr>
          <p:cNvSpPr/>
          <p:nvPr/>
        </p:nvSpPr>
        <p:spPr>
          <a:xfrm>
            <a:off x="7506694" y="4751406"/>
            <a:ext cx="640080" cy="216569"/>
          </a:xfrm>
          <a:prstGeom prst="roundRect">
            <a:avLst/>
          </a:prstGeom>
          <a:noFill/>
          <a:ln>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691138BC-53A9-FEEB-B608-3F218DAD149D}"/>
              </a:ext>
            </a:extLst>
          </p:cNvPr>
          <p:cNvSpPr txBox="1"/>
          <p:nvPr/>
        </p:nvSpPr>
        <p:spPr>
          <a:xfrm>
            <a:off x="7413953" y="2656935"/>
            <a:ext cx="437940" cy="369332"/>
          </a:xfrm>
          <a:prstGeom prst="rect">
            <a:avLst/>
          </a:prstGeom>
          <a:noFill/>
        </p:spPr>
        <p:txBody>
          <a:bodyPr wrap="none" rtlCol="0">
            <a:spAutoFit/>
          </a:bodyPr>
          <a:lstStyle/>
          <a:p>
            <a:r>
              <a:rPr lang="en-US" dirty="0">
                <a:solidFill>
                  <a:srgbClr val="0000FF"/>
                </a:solidFill>
                <a:latin typeface="+mn-lt"/>
              </a:rPr>
              <a:t>II</a:t>
            </a:r>
          </a:p>
        </p:txBody>
      </p:sp>
      <p:sp>
        <p:nvSpPr>
          <p:cNvPr id="22" name="TextBox 21">
            <a:extLst>
              <a:ext uri="{FF2B5EF4-FFF2-40B4-BE49-F238E27FC236}">
                <a16:creationId xmlns:a16="http://schemas.microsoft.com/office/drawing/2014/main" id="{3403F7A8-DB83-DFB9-6D1C-F09359A08005}"/>
              </a:ext>
            </a:extLst>
          </p:cNvPr>
          <p:cNvSpPr txBox="1"/>
          <p:nvPr/>
        </p:nvSpPr>
        <p:spPr>
          <a:xfrm>
            <a:off x="7621659" y="4382074"/>
            <a:ext cx="447558" cy="369332"/>
          </a:xfrm>
          <a:prstGeom prst="rect">
            <a:avLst/>
          </a:prstGeom>
          <a:noFill/>
        </p:spPr>
        <p:txBody>
          <a:bodyPr wrap="none" rtlCol="0">
            <a:spAutoFit/>
          </a:bodyPr>
          <a:lstStyle/>
          <a:p>
            <a:r>
              <a:rPr lang="en-US" dirty="0" err="1">
                <a:solidFill>
                  <a:srgbClr val="00FF00"/>
                </a:solidFill>
                <a:latin typeface="+mn-lt"/>
              </a:rPr>
              <a:t>Ib</a:t>
            </a:r>
            <a:endParaRPr lang="en-US" dirty="0">
              <a:solidFill>
                <a:srgbClr val="00FF00"/>
              </a:solidFill>
              <a:latin typeface="+mn-lt"/>
            </a:endParaRPr>
          </a:p>
        </p:txBody>
      </p:sp>
      <p:sp>
        <p:nvSpPr>
          <p:cNvPr id="23" name="TextBox 22">
            <a:extLst>
              <a:ext uri="{FF2B5EF4-FFF2-40B4-BE49-F238E27FC236}">
                <a16:creationId xmlns:a16="http://schemas.microsoft.com/office/drawing/2014/main" id="{6594C80D-A6C0-256B-C121-88D7F4C57945}"/>
              </a:ext>
            </a:extLst>
          </p:cNvPr>
          <p:cNvSpPr txBox="1"/>
          <p:nvPr/>
        </p:nvSpPr>
        <p:spPr>
          <a:xfrm>
            <a:off x="7314442" y="5482308"/>
            <a:ext cx="429926" cy="369332"/>
          </a:xfrm>
          <a:prstGeom prst="rect">
            <a:avLst/>
          </a:prstGeom>
          <a:noFill/>
        </p:spPr>
        <p:txBody>
          <a:bodyPr wrap="none" rtlCol="0">
            <a:spAutoFit/>
          </a:bodyPr>
          <a:lstStyle/>
          <a:p>
            <a:r>
              <a:rPr lang="en-US" dirty="0" err="1">
                <a:solidFill>
                  <a:srgbClr val="F00102"/>
                </a:solidFill>
                <a:latin typeface="+mn-lt"/>
              </a:rPr>
              <a:t>Ic</a:t>
            </a:r>
            <a:endParaRPr lang="en-US" dirty="0">
              <a:solidFill>
                <a:srgbClr val="F00102"/>
              </a:solidFill>
              <a:latin typeface="+mn-lt"/>
            </a:endParaRPr>
          </a:p>
        </p:txBody>
      </p:sp>
      <p:sp>
        <p:nvSpPr>
          <p:cNvPr id="24" name="Rectangle: Rounded Corners 23">
            <a:extLst>
              <a:ext uri="{FF2B5EF4-FFF2-40B4-BE49-F238E27FC236}">
                <a16:creationId xmlns:a16="http://schemas.microsoft.com/office/drawing/2014/main" id="{0989CC5D-7CB8-1E76-6A53-821EA517A102}"/>
              </a:ext>
            </a:extLst>
          </p:cNvPr>
          <p:cNvSpPr/>
          <p:nvPr/>
        </p:nvSpPr>
        <p:spPr>
          <a:xfrm>
            <a:off x="7479476" y="6029242"/>
            <a:ext cx="640080" cy="216569"/>
          </a:xfrm>
          <a:prstGeom prst="roundRect">
            <a:avLst/>
          </a:prstGeom>
          <a:noFill/>
          <a:ln>
            <a:solidFill>
              <a:srgbClr val="00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0795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Horizontal)">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37"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900" decel="100000" fill="hold"/>
                                        <p:tgtEl>
                                          <p:spTgt spid="1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7"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900" decel="100000" fill="hold"/>
                                        <p:tgtEl>
                                          <p:spTgt spid="11"/>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par>
                          <p:cTn id="34" fill="hold">
                            <p:stCondLst>
                              <p:cond delay="1000"/>
                            </p:stCondLst>
                            <p:childTnLst>
                              <p:par>
                                <p:cTn id="35" presetID="47"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21" presetClass="entr" presetSubtype="1"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heel(1)">
                                      <p:cBhvr>
                                        <p:cTn id="43" dur="5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37" presetClass="entr" presetSubtype="0" fill="hold" grpId="0" nodeType="click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900" decel="100000" fill="hold"/>
                                        <p:tgtEl>
                                          <p:spTgt spid="12"/>
                                        </p:tgtEl>
                                        <p:attrNameLst>
                                          <p:attrName>ppt_y</p:attrName>
                                        </p:attrNameLst>
                                      </p:cBhvr>
                                      <p:tavLst>
                                        <p:tav tm="0">
                                          <p:val>
                                            <p:strVal val="#ppt_y+1"/>
                                          </p:val>
                                        </p:tav>
                                        <p:tav tm="100000">
                                          <p:val>
                                            <p:strVal val="#ppt_y-.03"/>
                                          </p:val>
                                        </p:tav>
                                      </p:tavLst>
                                    </p:anim>
                                    <p:anim calcmode="lin" valueType="num">
                                      <p:cBhvr>
                                        <p:cTn id="51"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childTnLst>
                          </p:cTn>
                        </p:par>
                        <p:par>
                          <p:cTn id="52" fill="hold">
                            <p:stCondLst>
                              <p:cond delay="1000"/>
                            </p:stCondLst>
                            <p:childTnLst>
                              <p:par>
                                <p:cTn id="53" presetID="47"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1000" fill="hold"/>
                                        <p:tgtEl>
                                          <p:spTgt spid="23"/>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21" presetClass="entr" presetSubtype="1"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heel(1)">
                                      <p:cBhvr>
                                        <p:cTn id="61" dur="500"/>
                                        <p:tgtEl>
                                          <p:spTgt spid="19"/>
                                        </p:tgtEl>
                                      </p:cBhvr>
                                    </p:animEffect>
                                  </p:childTnLst>
                                </p:cTn>
                              </p:par>
                            </p:childTnLst>
                          </p:cTn>
                        </p:par>
                        <p:par>
                          <p:cTn id="62" fill="hold">
                            <p:stCondLst>
                              <p:cond delay="2500"/>
                            </p:stCondLst>
                            <p:childTnLst>
                              <p:par>
                                <p:cTn id="63" presetID="21" presetClass="entr" presetSubtype="1" fill="hold" grpId="0" nodeType="after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heel(1)">
                                      <p:cBhvr>
                                        <p:cTn id="65" dur="500"/>
                                        <p:tgtEl>
                                          <p:spTgt spid="24"/>
                                        </p:tgtEl>
                                      </p:cBhvr>
                                    </p:animEffect>
                                  </p:childTnLst>
                                </p:cTn>
                              </p:par>
                            </p:childTnLst>
                          </p:cTn>
                        </p:par>
                        <p:par>
                          <p:cTn id="66" fill="hold">
                            <p:stCondLst>
                              <p:cond delay="3000"/>
                            </p:stCondLst>
                            <p:childTnLst>
                              <p:par>
                                <p:cTn id="67" presetID="1"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P spid="16" grpId="0" animBg="1"/>
      <p:bldP spid="17" grpId="0"/>
      <p:bldP spid="19" grpId="0" animBg="1"/>
      <p:bldP spid="20" grpId="0" animBg="1"/>
      <p:bldP spid="21" grpId="0"/>
      <p:bldP spid="22" grpId="0"/>
      <p:bldP spid="23" grpId="0"/>
      <p:bldP spid="2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294" y="841375"/>
            <a:ext cx="9015413" cy="5695950"/>
          </a:xfrm>
        </p:spPr>
        <p:txBody>
          <a:bodyPr/>
          <a:lstStyle/>
          <a:p>
            <a:r>
              <a:rPr lang="en-US" dirty="0"/>
              <a:t> Core Collapse </a:t>
            </a:r>
            <a:r>
              <a:rPr lang="en-US" dirty="0" err="1"/>
              <a:t>SNe</a:t>
            </a:r>
            <a:r>
              <a:rPr lang="en-US" dirty="0"/>
              <a:t>: Type II, </a:t>
            </a:r>
            <a:r>
              <a:rPr lang="en-US" dirty="0" err="1"/>
              <a:t>Ib</a:t>
            </a:r>
            <a:r>
              <a:rPr lang="en-US" dirty="0"/>
              <a:t> &amp; </a:t>
            </a:r>
            <a:r>
              <a:rPr lang="en-US" dirty="0" err="1"/>
              <a:t>Ic</a:t>
            </a:r>
            <a:endParaRPr lang="en-US" dirty="0"/>
          </a:p>
          <a:p>
            <a:pPr lvl="1"/>
            <a:r>
              <a:rPr lang="en-US" dirty="0"/>
              <a:t> Core left as neutron star, black hole or nothing</a:t>
            </a:r>
          </a:p>
        </p:txBody>
      </p:sp>
      <p:sp>
        <p:nvSpPr>
          <p:cNvPr id="2" name="Title 1"/>
          <p:cNvSpPr>
            <a:spLocks noGrp="1"/>
          </p:cNvSpPr>
          <p:nvPr>
            <p:ph type="title"/>
          </p:nvPr>
        </p:nvSpPr>
        <p:spPr/>
        <p:txBody>
          <a:bodyPr/>
          <a:lstStyle/>
          <a:p>
            <a:r>
              <a:rPr lang="en-US" dirty="0"/>
              <a:t>Supernovae</a:t>
            </a:r>
          </a:p>
        </p:txBody>
      </p:sp>
      <p:pic>
        <p:nvPicPr>
          <p:cNvPr id="43010" name="Picture 2" descr="http://chandra.harvard.edu/graphics/resources/illustrations/super_neutron_300dpi.jpg">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824" b="1643"/>
          <a:stretch/>
        </p:blipFill>
        <p:spPr bwMode="auto">
          <a:xfrm>
            <a:off x="0" y="2482769"/>
            <a:ext cx="9144000" cy="437523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3692323" y="3186858"/>
            <a:ext cx="5046563"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omic Sans MS"/>
                <a:ea typeface="+mn-ea"/>
                <a:cs typeface="+mn-cs"/>
              </a:rPr>
              <a:t>http://chandra.harvard.edu/resources/illustrations/supernova.html</a:t>
            </a:r>
          </a:p>
        </p:txBody>
      </p:sp>
    </p:spTree>
    <p:extLst>
      <p:ext uri="{BB962C8B-B14F-4D97-AF65-F5344CB8AC3E}">
        <p14:creationId xmlns:p14="http://schemas.microsoft.com/office/powerpoint/2010/main" val="3194851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 Classified by their spectra</a:t>
            </a:r>
          </a:p>
        </p:txBody>
      </p:sp>
      <p:sp>
        <p:nvSpPr>
          <p:cNvPr id="2" name="Title 1"/>
          <p:cNvSpPr>
            <a:spLocks noGrp="1"/>
          </p:cNvSpPr>
          <p:nvPr>
            <p:ph type="title"/>
          </p:nvPr>
        </p:nvSpPr>
        <p:spPr/>
        <p:txBody>
          <a:bodyPr/>
          <a:lstStyle/>
          <a:p>
            <a:r>
              <a:rPr lang="en-US" dirty="0"/>
              <a:t>Types of Supernovae</a:t>
            </a:r>
          </a:p>
        </p:txBody>
      </p:sp>
      <p:grpSp>
        <p:nvGrpSpPr>
          <p:cNvPr id="9" name="Group 8"/>
          <p:cNvGrpSpPr/>
          <p:nvPr/>
        </p:nvGrpSpPr>
        <p:grpSpPr>
          <a:xfrm>
            <a:off x="932507" y="1492737"/>
            <a:ext cx="7278986" cy="5419581"/>
            <a:chOff x="0" y="1520982"/>
            <a:chExt cx="6726724" cy="5008393"/>
          </a:xfrm>
        </p:grpSpPr>
        <p:grpSp>
          <p:nvGrpSpPr>
            <p:cNvPr id="8" name="Group 7"/>
            <p:cNvGrpSpPr/>
            <p:nvPr/>
          </p:nvGrpSpPr>
          <p:grpSpPr>
            <a:xfrm>
              <a:off x="0" y="1520982"/>
              <a:ext cx="6726724" cy="4961299"/>
              <a:chOff x="0" y="1520982"/>
              <a:chExt cx="6726724" cy="4961299"/>
            </a:xfrm>
          </p:grpSpPr>
          <p:pic>
            <p:nvPicPr>
              <p:cNvPr id="38914" name="Picture 2" descr="http://cosmo.nyu.edu/~mmodjaz/images/SNClassification-PreExplosionStar.jpg"/>
              <p:cNvPicPr>
                <a:picLocks noChangeAspect="1" noChangeArrowheads="1"/>
              </p:cNvPicPr>
              <p:nvPr/>
            </p:nvPicPr>
            <p:blipFill rotWithShape="1">
              <a:blip r:embed="rId2">
                <a:extLst>
                  <a:ext uri="{28A0092B-C50C-407E-A947-70E740481C1C}">
                    <a14:useLocalDpi xmlns:a14="http://schemas.microsoft.com/office/drawing/2010/main" val="0"/>
                  </a:ext>
                </a:extLst>
              </a:blip>
              <a:srcRect l="768" t="814" r="1147" b="2729"/>
              <a:stretch/>
            </p:blipFill>
            <p:spPr bwMode="auto">
              <a:xfrm>
                <a:off x="0" y="1520982"/>
                <a:ext cx="6726724" cy="496129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441132" y="6246891"/>
                <a:ext cx="1285592" cy="23539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grpSp>
        <p:sp>
          <p:nvSpPr>
            <p:cNvPr id="6" name="Rectangle 5"/>
            <p:cNvSpPr/>
            <p:nvPr/>
          </p:nvSpPr>
          <p:spPr>
            <a:xfrm>
              <a:off x="3449370" y="6298543"/>
              <a:ext cx="3277354" cy="230832"/>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dirty="0">
                  <a:ln>
                    <a:noFill/>
                  </a:ln>
                  <a:solidFill>
                    <a:srgbClr val="000000"/>
                  </a:solidFill>
                  <a:effectLst/>
                  <a:uLnTx/>
                  <a:uFillTx/>
                  <a:latin typeface="Comic Sans MS"/>
                  <a:ea typeface="+mn-ea"/>
                  <a:cs typeface="+mn-cs"/>
                </a:rPr>
                <a:t>http://cosmo.nyu.edu/~mmodjaz/research.html</a:t>
              </a:r>
            </a:p>
          </p:txBody>
        </p:sp>
      </p:grpSp>
      <p:sp>
        <p:nvSpPr>
          <p:cNvPr id="4" name="TextBox 3"/>
          <p:cNvSpPr txBox="1"/>
          <p:nvPr/>
        </p:nvSpPr>
        <p:spPr>
          <a:xfrm>
            <a:off x="3367616" y="2843742"/>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0000"/>
                </a:solidFill>
                <a:effectLst/>
                <a:uLnTx/>
                <a:uFillTx/>
                <a:latin typeface="Comic Sans MS"/>
                <a:ea typeface="+mn-ea"/>
                <a:cs typeface="+mn-cs"/>
              </a:rPr>
              <a:t>Ia</a:t>
            </a:r>
            <a:endParaRPr kumimoji="0" lang="en-US" sz="2000" b="0" i="0" u="none" strike="noStrike" kern="1200" cap="none" spc="0" normalizeH="0" baseline="0" noProof="0" dirty="0">
              <a:ln>
                <a:noFill/>
              </a:ln>
              <a:solidFill>
                <a:srgbClr val="FF0000"/>
              </a:solidFill>
              <a:effectLst/>
              <a:uLnTx/>
              <a:uFillTx/>
              <a:latin typeface="Comic Sans MS"/>
              <a:ea typeface="+mn-ea"/>
              <a:cs typeface="+mn-cs"/>
            </a:endParaRPr>
          </a:p>
        </p:txBody>
      </p:sp>
      <p:sp>
        <p:nvSpPr>
          <p:cNvPr id="10" name="TextBox 9"/>
          <p:cNvSpPr txBox="1"/>
          <p:nvPr/>
        </p:nvSpPr>
        <p:spPr>
          <a:xfrm>
            <a:off x="2609850" y="3933825"/>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a:ea typeface="+mn-ea"/>
                <a:cs typeface="+mn-cs"/>
              </a:rPr>
              <a:t>II</a:t>
            </a:r>
          </a:p>
        </p:txBody>
      </p:sp>
      <p:sp>
        <p:nvSpPr>
          <p:cNvPr id="11" name="TextBox 10"/>
          <p:cNvSpPr txBox="1"/>
          <p:nvPr/>
        </p:nvSpPr>
        <p:spPr>
          <a:xfrm>
            <a:off x="1971675" y="4324350"/>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0000"/>
                </a:solidFill>
                <a:effectLst/>
                <a:uLnTx/>
                <a:uFillTx/>
                <a:latin typeface="Comic Sans MS"/>
                <a:ea typeface="+mn-ea"/>
                <a:cs typeface="+mn-cs"/>
              </a:rPr>
              <a:t>Ib</a:t>
            </a:r>
            <a:endParaRPr kumimoji="0" lang="en-US" sz="2000" b="0" i="0" u="none" strike="noStrike" kern="1200" cap="none" spc="0" normalizeH="0" baseline="0" noProof="0" dirty="0">
              <a:ln>
                <a:noFill/>
              </a:ln>
              <a:solidFill>
                <a:srgbClr val="FF0000"/>
              </a:solidFill>
              <a:effectLst/>
              <a:uLnTx/>
              <a:uFillTx/>
              <a:latin typeface="Comic Sans MS"/>
              <a:ea typeface="+mn-ea"/>
              <a:cs typeface="+mn-cs"/>
            </a:endParaRPr>
          </a:p>
        </p:txBody>
      </p:sp>
      <p:sp>
        <p:nvSpPr>
          <p:cNvPr id="12" name="TextBox 11"/>
          <p:cNvSpPr txBox="1"/>
          <p:nvPr/>
        </p:nvSpPr>
        <p:spPr>
          <a:xfrm>
            <a:off x="2000250" y="4886325"/>
            <a:ext cx="600075"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err="1">
                <a:ln>
                  <a:noFill/>
                </a:ln>
                <a:solidFill>
                  <a:srgbClr val="FF0000"/>
                </a:solidFill>
                <a:effectLst/>
                <a:uLnTx/>
                <a:uFillTx/>
                <a:latin typeface="Comic Sans MS"/>
                <a:ea typeface="+mn-ea"/>
                <a:cs typeface="+mn-cs"/>
              </a:rPr>
              <a:t>Ic</a:t>
            </a:r>
            <a:endParaRPr kumimoji="0" lang="en-US" sz="2000" b="0" i="0" u="none" strike="noStrike" kern="1200" cap="none" spc="0" normalizeH="0" baseline="0" noProof="0" dirty="0">
              <a:ln>
                <a:noFill/>
              </a:ln>
              <a:solidFill>
                <a:srgbClr val="FF0000"/>
              </a:solidFill>
              <a:effectLst/>
              <a:uLnTx/>
              <a:uFillTx/>
              <a:latin typeface="Comic Sans MS"/>
              <a:ea typeface="+mn-ea"/>
              <a:cs typeface="+mn-cs"/>
            </a:endParaRPr>
          </a:p>
        </p:txBody>
      </p:sp>
      <p:sp>
        <p:nvSpPr>
          <p:cNvPr id="13" name="TextBox 12"/>
          <p:cNvSpPr txBox="1"/>
          <p:nvPr/>
        </p:nvSpPr>
        <p:spPr>
          <a:xfrm rot="16200000">
            <a:off x="-623624" y="2331627"/>
            <a:ext cx="2423586"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outerShdw dist="50800" dir="2700000" algn="ctr" rotWithShape="0">
                    <a:srgbClr val="000000"/>
                  </a:outerShdw>
                </a:effectLst>
                <a:uLnTx/>
                <a:uFillTx/>
                <a:latin typeface="Comic Sans MS"/>
                <a:ea typeface="+mn-ea"/>
                <a:cs typeface="+mn-cs"/>
              </a:rPr>
              <a:t>White Dwarf </a:t>
            </a:r>
            <a:r>
              <a:rPr kumimoji="0" lang="en-US" sz="2000" b="0" i="0" u="none" strike="noStrike" kern="1200" cap="none" spc="0" normalizeH="0" baseline="0" noProof="0" dirty="0" err="1">
                <a:ln>
                  <a:noFill/>
                </a:ln>
                <a:solidFill>
                  <a:srgbClr val="FFFF00"/>
                </a:solidFill>
                <a:effectLst>
                  <a:outerShdw dist="50800" dir="2700000" algn="ctr" rotWithShape="0">
                    <a:srgbClr val="000000"/>
                  </a:outerShdw>
                </a:effectLst>
                <a:uLnTx/>
                <a:uFillTx/>
                <a:latin typeface="Comic Sans MS"/>
                <a:ea typeface="+mn-ea"/>
                <a:cs typeface="+mn-cs"/>
              </a:rPr>
              <a:t>SNe</a:t>
            </a:r>
            <a:endParaRPr kumimoji="0" lang="en-US" sz="2000" b="0" i="0" u="none" strike="noStrike" kern="1200" cap="none" spc="0" normalizeH="0" baseline="0" noProof="0" dirty="0">
              <a:ln>
                <a:noFill/>
              </a:ln>
              <a:solidFill>
                <a:srgbClr val="FFFF00"/>
              </a:solidFill>
              <a:effectLst>
                <a:outerShdw dist="50800" dir="2700000" algn="ctr" rotWithShape="0">
                  <a:srgbClr val="000000"/>
                </a:outerShdw>
              </a:effectLst>
              <a:uLnTx/>
              <a:uFillTx/>
              <a:latin typeface="Comic Sans MS"/>
              <a:ea typeface="+mn-ea"/>
              <a:cs typeface="+mn-cs"/>
            </a:endParaRPr>
          </a:p>
        </p:txBody>
      </p:sp>
      <p:sp>
        <p:nvSpPr>
          <p:cNvPr id="14" name="TextBox 13"/>
          <p:cNvSpPr txBox="1"/>
          <p:nvPr/>
        </p:nvSpPr>
        <p:spPr>
          <a:xfrm rot="16200000">
            <a:off x="-732234" y="4707464"/>
            <a:ext cx="2640806" cy="40011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outerShdw dist="50800" dir="2700000" algn="ctr" rotWithShape="0">
                    <a:srgbClr val="000000"/>
                  </a:outerShdw>
                </a:effectLst>
                <a:uLnTx/>
                <a:uFillTx/>
                <a:latin typeface="Comic Sans MS"/>
                <a:ea typeface="+mn-ea"/>
                <a:cs typeface="+mn-cs"/>
              </a:rPr>
              <a:t>Core Collapse </a:t>
            </a:r>
            <a:r>
              <a:rPr kumimoji="0" lang="en-US" sz="2000" b="0" i="0" u="none" strike="noStrike" kern="1200" cap="none" spc="0" normalizeH="0" baseline="0" noProof="0" dirty="0" err="1">
                <a:ln>
                  <a:noFill/>
                </a:ln>
                <a:solidFill>
                  <a:srgbClr val="FFFF00"/>
                </a:solidFill>
                <a:effectLst>
                  <a:outerShdw dist="50800" dir="2700000" algn="ctr" rotWithShape="0">
                    <a:srgbClr val="000000"/>
                  </a:outerShdw>
                </a:effectLst>
                <a:uLnTx/>
                <a:uFillTx/>
                <a:latin typeface="Comic Sans MS"/>
                <a:ea typeface="+mn-ea"/>
                <a:cs typeface="+mn-cs"/>
              </a:rPr>
              <a:t>SNe</a:t>
            </a:r>
            <a:endParaRPr kumimoji="0" lang="en-US" sz="2000" b="0" i="0" u="none" strike="noStrike" kern="1200" cap="none" spc="0" normalizeH="0" baseline="0" noProof="0" dirty="0">
              <a:ln>
                <a:noFill/>
              </a:ln>
              <a:solidFill>
                <a:srgbClr val="FFFF00"/>
              </a:solidFill>
              <a:effectLst>
                <a:outerShdw dist="50800" dir="2700000" algn="ctr" rotWithShape="0">
                  <a:srgbClr val="000000"/>
                </a:outerShdw>
              </a:effectLst>
              <a:uLnTx/>
              <a:uFillTx/>
              <a:latin typeface="Comic Sans MS"/>
              <a:ea typeface="+mn-ea"/>
              <a:cs typeface="+mn-cs"/>
            </a:endParaRPr>
          </a:p>
        </p:txBody>
      </p:sp>
      <p:sp>
        <p:nvSpPr>
          <p:cNvPr id="5" name="Right Brace 4"/>
          <p:cNvSpPr/>
          <p:nvPr/>
        </p:nvSpPr>
        <p:spPr>
          <a:xfrm>
            <a:off x="755386" y="1441070"/>
            <a:ext cx="127000" cy="2181225"/>
          </a:xfrm>
          <a:prstGeom prst="rightBrace">
            <a:avLst>
              <a:gd name="adj1" fmla="val 94583"/>
              <a:gd name="adj2" fmla="val 50000"/>
            </a:avLst>
          </a:prstGeom>
          <a:ln w="28575">
            <a:solidFill>
              <a:schemeClr val="tx1"/>
            </a:solidFill>
          </a:ln>
          <a:effectLst>
            <a:outerShdw dist="25400" dir="10800000" algn="ctr" rotWithShape="0">
              <a:schemeClr val="bg1"/>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6" name="Right Brace 15"/>
          <p:cNvSpPr/>
          <p:nvPr/>
        </p:nvSpPr>
        <p:spPr>
          <a:xfrm>
            <a:off x="755386" y="3813467"/>
            <a:ext cx="127000" cy="2188105"/>
          </a:xfrm>
          <a:prstGeom prst="rightBrace">
            <a:avLst>
              <a:gd name="adj1" fmla="val 94583"/>
              <a:gd name="adj2" fmla="val 50000"/>
            </a:avLst>
          </a:prstGeom>
          <a:ln w="28575">
            <a:solidFill>
              <a:schemeClr val="tx1"/>
            </a:solidFill>
          </a:ln>
          <a:effectLst>
            <a:outerShdw dist="25400" dir="10800000" algn="ctr" rotWithShape="0">
              <a:schemeClr val="bg1"/>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7" name="TextBox 16"/>
          <p:cNvSpPr txBox="1"/>
          <p:nvPr/>
        </p:nvSpPr>
        <p:spPr>
          <a:xfrm>
            <a:off x="6625885" y="3495383"/>
            <a:ext cx="1533378"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a:ea typeface="+mn-ea"/>
                <a:cs typeface="+mn-cs"/>
              </a:rPr>
              <a:t>All collapsing  cores</a:t>
            </a:r>
          </a:p>
        </p:txBody>
      </p:sp>
    </p:spTree>
    <p:extLst>
      <p:ext uri="{BB962C8B-B14F-4D97-AF65-F5344CB8AC3E}">
        <p14:creationId xmlns:p14="http://schemas.microsoft.com/office/powerpoint/2010/main" val="2255731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16" presetClass="entr" presetSubtype="2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Horizontal)">
                                      <p:cBhvr>
                                        <p:cTn id="11" dur="500"/>
                                        <p:tgtEl>
                                          <p:spTgt spid="5"/>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023" y="841375"/>
            <a:ext cx="6383676" cy="5695950"/>
          </a:xfrm>
        </p:spPr>
        <p:txBody>
          <a:bodyPr/>
          <a:lstStyle/>
          <a:p>
            <a:r>
              <a:rPr lang="en-US" dirty="0"/>
              <a:t> White Dwarf </a:t>
            </a:r>
            <a:r>
              <a:rPr lang="en-US" dirty="0" err="1"/>
              <a:t>SNe</a:t>
            </a:r>
            <a:r>
              <a:rPr lang="en-US" dirty="0"/>
              <a:t>: Type </a:t>
            </a:r>
            <a:r>
              <a:rPr lang="en-US" dirty="0" err="1"/>
              <a:t>Ia</a:t>
            </a:r>
            <a:endParaRPr lang="en-US" dirty="0"/>
          </a:p>
          <a:p>
            <a:pPr marL="514350" lvl="1"/>
            <a:r>
              <a:rPr lang="en-US" sz="2400" dirty="0"/>
              <a:t> Fusion starting in White Dwarf as it approaches 1.4 M</a:t>
            </a:r>
            <a:r>
              <a:rPr lang="en-US" sz="2400" baseline="-25000" dirty="0">
                <a:latin typeface="MS Mincho"/>
                <a:ea typeface="MS Mincho"/>
              </a:rPr>
              <a:t>☉</a:t>
            </a:r>
            <a:r>
              <a:rPr lang="en-US" sz="2400" dirty="0">
                <a:ea typeface="MS Mincho"/>
              </a:rPr>
              <a:t> (</a:t>
            </a:r>
            <a:r>
              <a:rPr lang="en-US" sz="2200" dirty="0">
                <a:ea typeface="MS Mincho"/>
              </a:rPr>
              <a:t>Chandrasekhar Limit</a:t>
            </a:r>
            <a:r>
              <a:rPr lang="en-US" sz="2400" dirty="0">
                <a:ea typeface="MS Mincho"/>
              </a:rPr>
              <a:t>)</a:t>
            </a:r>
            <a:endParaRPr lang="en-US" sz="2400" dirty="0"/>
          </a:p>
          <a:p>
            <a:pPr marL="514350" lvl="1"/>
            <a:r>
              <a:rPr lang="en-US" sz="2400" dirty="0"/>
              <a:t> Merger of two WDs</a:t>
            </a:r>
          </a:p>
          <a:p>
            <a:pPr marL="514350" lvl="1"/>
            <a:r>
              <a:rPr lang="en-US" sz="2400" dirty="0"/>
              <a:t> WD draws matter off companion</a:t>
            </a:r>
          </a:p>
          <a:p>
            <a:pPr marL="514350" lvl="1"/>
            <a:r>
              <a:rPr lang="en-US" sz="2400" dirty="0"/>
              <a:t> Most of Earth’s Fe is from these!</a:t>
            </a:r>
          </a:p>
        </p:txBody>
      </p:sp>
      <p:sp>
        <p:nvSpPr>
          <p:cNvPr id="2" name="Title 1"/>
          <p:cNvSpPr>
            <a:spLocks noGrp="1"/>
          </p:cNvSpPr>
          <p:nvPr>
            <p:ph type="title"/>
          </p:nvPr>
        </p:nvSpPr>
        <p:spPr/>
        <p:txBody>
          <a:bodyPr/>
          <a:lstStyle/>
          <a:p>
            <a:r>
              <a:rPr lang="en-US" dirty="0"/>
              <a:t>Supernovae</a:t>
            </a:r>
          </a:p>
        </p:txBody>
      </p:sp>
      <p:pic>
        <p:nvPicPr>
          <p:cNvPr id="39938" name="Picture 2" descr="http://chandra.harvard.edu/graphics/resources/illustrations/type1a_300dpi.jpg">
            <a:hlinkClick r:id="rId2"/>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961"/>
          <a:stretch/>
        </p:blipFill>
        <p:spPr bwMode="auto">
          <a:xfrm>
            <a:off x="0" y="3990975"/>
            <a:ext cx="9144000" cy="2867025"/>
          </a:xfrm>
          <a:prstGeom prst="rect">
            <a:avLst/>
          </a:prstGeom>
          <a:noFill/>
          <a:extLst>
            <a:ext uri="{909E8E84-426E-40DD-AFC4-6F175D3DCCD1}">
              <a14:hiddenFill xmlns:a14="http://schemas.microsoft.com/office/drawing/2010/main">
                <a:solidFill>
                  <a:srgbClr val="FFFFFF"/>
                </a:solidFill>
              </a14:hiddenFill>
            </a:ext>
          </a:extLst>
        </p:spPr>
      </p:pic>
      <p:pic>
        <p:nvPicPr>
          <p:cNvPr id="39940" name="Picture 4" descr="http://cdn.phys.org/newman/gfx/news/hires/2014/2-image00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81751" y="1"/>
            <a:ext cx="2762250" cy="4266250"/>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0" y="4251729"/>
            <a:ext cx="5046563"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omic Sans MS"/>
                <a:ea typeface="+mn-ea"/>
                <a:cs typeface="+mn-cs"/>
              </a:rPr>
              <a:t>http://chandra.harvard.edu/resources/illustrations/supernova.html</a:t>
            </a:r>
          </a:p>
        </p:txBody>
      </p:sp>
    </p:spTree>
    <p:extLst>
      <p:ext uri="{BB962C8B-B14F-4D97-AF65-F5344CB8AC3E}">
        <p14:creationId xmlns:p14="http://schemas.microsoft.com/office/powerpoint/2010/main" val="29648643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4529" r="4717" b="4533"/>
          <a:stretch/>
        </p:blipFill>
        <p:spPr>
          <a:xfrm>
            <a:off x="0" y="194733"/>
            <a:ext cx="9144000" cy="6406281"/>
          </a:xfrm>
          <a:prstGeom prst="rect">
            <a:avLst/>
          </a:prstGeom>
        </p:spPr>
      </p:pic>
      <p:sp>
        <p:nvSpPr>
          <p:cNvPr id="8" name="Rectangle 7"/>
          <p:cNvSpPr/>
          <p:nvPr/>
        </p:nvSpPr>
        <p:spPr>
          <a:xfrm>
            <a:off x="0" y="6550223"/>
            <a:ext cx="2983509"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Comic Sans MS"/>
                <a:ea typeface="+mn-ea"/>
                <a:cs typeface="+mn-cs"/>
              </a:rPr>
              <a:t>https://svs.gsfc.nasa.gov/13873/</a:t>
            </a:r>
          </a:p>
        </p:txBody>
      </p:sp>
      <p:pic>
        <p:nvPicPr>
          <p:cNvPr id="10" name="Picture 9">
            <a:hlinkClick r:id="rId4"/>
          </p:cNvPr>
          <p:cNvPicPr>
            <a:picLocks noChangeAspect="1"/>
          </p:cNvPicPr>
          <p:nvPr/>
        </p:nvPicPr>
        <p:blipFill rotWithShape="1">
          <a:blip r:embed="rId5"/>
          <a:srcRect t="6433" b="-1"/>
          <a:stretch/>
        </p:blipFill>
        <p:spPr>
          <a:xfrm>
            <a:off x="0" y="0"/>
            <a:ext cx="3352800" cy="465667"/>
          </a:xfrm>
          <a:prstGeom prst="rect">
            <a:avLst/>
          </a:prstGeom>
        </p:spPr>
      </p:pic>
    </p:spTree>
    <p:extLst>
      <p:ext uri="{BB962C8B-B14F-4D97-AF65-F5344CB8AC3E}">
        <p14:creationId xmlns:p14="http://schemas.microsoft.com/office/powerpoint/2010/main" val="18197623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4529" r="4717" b="4533"/>
          <a:stretch/>
        </p:blipFill>
        <p:spPr>
          <a:xfrm>
            <a:off x="0" y="194733"/>
            <a:ext cx="9144000" cy="6406281"/>
          </a:xfrm>
          <a:prstGeom prst="rect">
            <a:avLst/>
          </a:prstGeom>
        </p:spPr>
      </p:pic>
      <p:sp>
        <p:nvSpPr>
          <p:cNvPr id="8" name="Rectangle 7"/>
          <p:cNvSpPr/>
          <p:nvPr/>
        </p:nvSpPr>
        <p:spPr>
          <a:xfrm>
            <a:off x="0" y="6550223"/>
            <a:ext cx="2983509"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Comic Sans MS"/>
                <a:ea typeface="+mn-ea"/>
                <a:cs typeface="+mn-cs"/>
              </a:rPr>
              <a:t>https://svs.gsfc.nasa.gov/13873/</a:t>
            </a:r>
          </a:p>
        </p:txBody>
      </p:sp>
      <p:pic>
        <p:nvPicPr>
          <p:cNvPr id="10" name="Picture 9">
            <a:hlinkClick r:id="rId4"/>
          </p:cNvPr>
          <p:cNvPicPr>
            <a:picLocks noChangeAspect="1"/>
          </p:cNvPicPr>
          <p:nvPr/>
        </p:nvPicPr>
        <p:blipFill rotWithShape="1">
          <a:blip r:embed="rId5"/>
          <a:srcRect t="6433" b="-1"/>
          <a:stretch/>
        </p:blipFill>
        <p:spPr>
          <a:xfrm>
            <a:off x="0" y="0"/>
            <a:ext cx="3352800" cy="465667"/>
          </a:xfrm>
          <a:prstGeom prst="rect">
            <a:avLst/>
          </a:prstGeom>
        </p:spPr>
      </p:pic>
      <p:grpSp>
        <p:nvGrpSpPr>
          <p:cNvPr id="3" name="Group 2"/>
          <p:cNvGrpSpPr/>
          <p:nvPr/>
        </p:nvGrpSpPr>
        <p:grpSpPr>
          <a:xfrm>
            <a:off x="0" y="1353278"/>
            <a:ext cx="9144000" cy="5504722"/>
            <a:chOff x="0" y="1124262"/>
            <a:chExt cx="9144000" cy="5504722"/>
          </a:xfrm>
        </p:grpSpPr>
        <p:pic>
          <p:nvPicPr>
            <p:cNvPr id="5" name="Picture 4">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1957" t="15480" r="42119" b="71345"/>
            <a:stretch/>
          </p:blipFill>
          <p:spPr>
            <a:xfrm>
              <a:off x="0" y="1124262"/>
              <a:ext cx="9144000" cy="2233535"/>
            </a:xfrm>
            <a:prstGeom prst="rect">
              <a:avLst/>
            </a:prstGeom>
          </p:spPr>
        </p:pic>
        <p:pic>
          <p:nvPicPr>
            <p:cNvPr id="7" name="Picture 6">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1957" t="28906" r="42119" b="58709"/>
            <a:stretch/>
          </p:blipFill>
          <p:spPr>
            <a:xfrm>
              <a:off x="0" y="3934859"/>
              <a:ext cx="9144000" cy="2099544"/>
            </a:xfrm>
            <a:prstGeom prst="rect">
              <a:avLst/>
            </a:prstGeom>
          </p:spPr>
        </p:pic>
        <p:pic>
          <p:nvPicPr>
            <p:cNvPr id="9" name="Picture 8">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1957" t="13005" r="42119" b="83384"/>
            <a:stretch/>
          </p:blipFill>
          <p:spPr>
            <a:xfrm>
              <a:off x="0" y="3340279"/>
              <a:ext cx="9144000" cy="612098"/>
            </a:xfrm>
            <a:prstGeom prst="rect">
              <a:avLst/>
            </a:prstGeom>
          </p:spPr>
        </p:pic>
        <p:pic>
          <p:nvPicPr>
            <p:cNvPr id="11" name="Picture 10">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21957" t="13005" r="42119" b="83384"/>
            <a:stretch/>
          </p:blipFill>
          <p:spPr>
            <a:xfrm>
              <a:off x="0" y="6016886"/>
              <a:ext cx="9144000" cy="612098"/>
            </a:xfrm>
            <a:prstGeom prst="rect">
              <a:avLst/>
            </a:prstGeom>
          </p:spPr>
        </p:pic>
      </p:grpSp>
      <p:sp>
        <p:nvSpPr>
          <p:cNvPr id="4" name="TextBox 3"/>
          <p:cNvSpPr txBox="1"/>
          <p:nvPr/>
        </p:nvSpPr>
        <p:spPr>
          <a:xfrm>
            <a:off x="2638267" y="3492707"/>
            <a:ext cx="134911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Comic Sans MS"/>
                <a:ea typeface="+mn-ea"/>
                <a:cs typeface="+mn-cs"/>
              </a:rPr>
              <a:t>Planetary Nebulae</a:t>
            </a:r>
          </a:p>
        </p:txBody>
      </p:sp>
      <p:sp>
        <p:nvSpPr>
          <p:cNvPr id="12" name="TextBox 11"/>
          <p:cNvSpPr txBox="1"/>
          <p:nvPr/>
        </p:nvSpPr>
        <p:spPr>
          <a:xfrm>
            <a:off x="5054182" y="3495206"/>
            <a:ext cx="1586461"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Comic Sans MS"/>
                <a:ea typeface="+mn-ea"/>
                <a:cs typeface="+mn-cs"/>
              </a:rPr>
              <a:t>Type </a:t>
            </a:r>
            <a:r>
              <a:rPr kumimoji="0" lang="en-US" sz="2000" b="0" i="0" u="none" strike="noStrike" kern="1200" cap="none" spc="0" normalizeH="0" baseline="0" noProof="0" dirty="0" err="1">
                <a:ln>
                  <a:noFill/>
                </a:ln>
                <a:solidFill>
                  <a:srgbClr val="FFFF00"/>
                </a:solidFill>
                <a:effectLst/>
                <a:uLnTx/>
                <a:uFillTx/>
                <a:latin typeface="Comic Sans MS"/>
                <a:ea typeface="+mn-ea"/>
                <a:cs typeface="+mn-cs"/>
              </a:rPr>
              <a:t>Ia</a:t>
            </a:r>
            <a:r>
              <a:rPr kumimoji="0" lang="en-US" sz="2000" b="0" i="0" u="none" strike="noStrike" kern="1200" cap="none" spc="0" normalizeH="0" baseline="0" noProof="0" dirty="0">
                <a:ln>
                  <a:noFill/>
                </a:ln>
                <a:solidFill>
                  <a:srgbClr val="FFFF00"/>
                </a:solidFill>
                <a:effectLst/>
                <a:uLnTx/>
                <a:uFillTx/>
                <a:latin typeface="Comic Sans MS"/>
                <a:ea typeface="+mn-ea"/>
                <a:cs typeface="+mn-cs"/>
              </a:rPr>
              <a:t> Supernovae</a:t>
            </a:r>
          </a:p>
        </p:txBody>
      </p:sp>
      <p:sp>
        <p:nvSpPr>
          <p:cNvPr id="13" name="TextBox 12"/>
          <p:cNvSpPr txBox="1"/>
          <p:nvPr/>
        </p:nvSpPr>
        <p:spPr>
          <a:xfrm>
            <a:off x="2403421" y="6121729"/>
            <a:ext cx="18687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Comic Sans MS"/>
                <a:ea typeface="+mn-ea"/>
                <a:cs typeface="+mn-cs"/>
              </a:rPr>
              <a:t>Core Collapse Supernovae</a:t>
            </a:r>
          </a:p>
        </p:txBody>
      </p:sp>
      <p:sp>
        <p:nvSpPr>
          <p:cNvPr id="14" name="TextBox 13"/>
          <p:cNvSpPr txBox="1"/>
          <p:nvPr/>
        </p:nvSpPr>
        <p:spPr>
          <a:xfrm>
            <a:off x="4894286" y="6121729"/>
            <a:ext cx="2031170"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Comic Sans MS"/>
                <a:ea typeface="+mn-ea"/>
                <a:cs typeface="+mn-cs"/>
              </a:rPr>
              <a:t>Neutron Stars (not WDs!)</a:t>
            </a:r>
          </a:p>
        </p:txBody>
      </p:sp>
      <p:sp>
        <p:nvSpPr>
          <p:cNvPr id="15" name="TextBox 14"/>
          <p:cNvSpPr txBox="1"/>
          <p:nvPr/>
        </p:nvSpPr>
        <p:spPr>
          <a:xfrm>
            <a:off x="7360169" y="3467724"/>
            <a:ext cx="1873771"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omic Sans MS"/>
                <a:ea typeface="+mn-ea"/>
                <a:cs typeface="+mn-cs"/>
              </a:rPr>
              <a:t>Arise from other elements</a:t>
            </a:r>
          </a:p>
        </p:txBody>
      </p:sp>
      <p:sp>
        <p:nvSpPr>
          <p:cNvPr id="16" name="TextBox 15"/>
          <p:cNvSpPr txBox="1"/>
          <p:nvPr/>
        </p:nvSpPr>
        <p:spPr>
          <a:xfrm>
            <a:off x="-59959" y="6048531"/>
            <a:ext cx="1603946"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omic Sans MS"/>
                <a:ea typeface="+mn-ea"/>
                <a:cs typeface="+mn-cs"/>
              </a:rPr>
              <a:t>CR from Sol</a:t>
            </a:r>
            <a:r>
              <a:rPr kumimoji="0" lang="en-US" sz="1800" b="0" i="0" u="none" strike="noStrike" kern="1200" cap="none" spc="0" normalizeH="0" noProof="0" dirty="0">
                <a:ln>
                  <a:noFill/>
                </a:ln>
                <a:solidFill>
                  <a:srgbClr val="FFFF00"/>
                </a:solidFill>
                <a:effectLst/>
                <a:uLnTx/>
                <a:uFillTx/>
                <a:latin typeface="Comic Sans MS"/>
                <a:ea typeface="+mn-ea"/>
                <a:cs typeface="+mn-cs"/>
              </a:rPr>
              <a:t> and </a:t>
            </a:r>
            <a:r>
              <a:rPr kumimoji="0" lang="en-US" sz="1800" b="0" i="0" u="none" strike="noStrike" kern="1200" cap="none" spc="0" normalizeH="0" baseline="0" noProof="0" dirty="0">
                <a:ln>
                  <a:noFill/>
                </a:ln>
                <a:solidFill>
                  <a:srgbClr val="FFFF00"/>
                </a:solidFill>
                <a:effectLst/>
                <a:uLnTx/>
                <a:uFillTx/>
                <a:latin typeface="Comic Sans MS"/>
                <a:ea typeface="+mn-ea"/>
                <a:cs typeface="+mn-cs"/>
              </a:rPr>
              <a:t>SNe explosions</a:t>
            </a:r>
          </a:p>
        </p:txBody>
      </p:sp>
      <p:sp>
        <p:nvSpPr>
          <p:cNvPr id="17" name="TextBox 16"/>
          <p:cNvSpPr txBox="1"/>
          <p:nvPr/>
        </p:nvSpPr>
        <p:spPr>
          <a:xfrm>
            <a:off x="2498" y="3285342"/>
            <a:ext cx="1541489" cy="1015663"/>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FF00"/>
                </a:solidFill>
                <a:effectLst/>
                <a:uLnTx/>
                <a:uFillTx/>
                <a:latin typeface="Comic Sans MS"/>
                <a:ea typeface="+mn-ea"/>
                <a:cs typeface="+mn-cs"/>
              </a:rPr>
              <a:t>Made from energy!                 E = mc</a:t>
            </a:r>
            <a:r>
              <a:rPr kumimoji="0" lang="en-US" sz="2000" b="0" i="0" u="none" strike="noStrike" kern="1200" cap="none" spc="0" normalizeH="0" baseline="30000" noProof="0" dirty="0">
                <a:ln>
                  <a:noFill/>
                </a:ln>
                <a:solidFill>
                  <a:srgbClr val="FFFF00"/>
                </a:solidFill>
                <a:effectLst/>
                <a:uLnTx/>
                <a:uFillTx/>
                <a:latin typeface="Comic Sans MS"/>
                <a:ea typeface="+mn-ea"/>
                <a:cs typeface="+mn-cs"/>
              </a:rPr>
              <a:t>2</a:t>
            </a:r>
            <a:r>
              <a:rPr kumimoji="0" lang="en-US" sz="2000" b="0" i="0" u="none" strike="noStrike" kern="1200" cap="none" spc="0" normalizeH="0" baseline="0" noProof="0" dirty="0">
                <a:ln>
                  <a:noFill/>
                </a:ln>
                <a:solidFill>
                  <a:srgbClr val="FFFF00"/>
                </a:solidFill>
                <a:effectLst/>
                <a:uLnTx/>
                <a:uFillTx/>
                <a:latin typeface="Comic Sans MS"/>
                <a:ea typeface="+mn-ea"/>
                <a:cs typeface="+mn-cs"/>
              </a:rPr>
              <a:t> </a:t>
            </a:r>
          </a:p>
        </p:txBody>
      </p:sp>
      <p:sp>
        <p:nvSpPr>
          <p:cNvPr id="18" name="TextBox 17"/>
          <p:cNvSpPr txBox="1"/>
          <p:nvPr/>
        </p:nvSpPr>
        <p:spPr>
          <a:xfrm>
            <a:off x="7377658" y="5808687"/>
            <a:ext cx="1873771" cy="923330"/>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omic Sans MS"/>
                <a:ea typeface="+mn-ea"/>
                <a:cs typeface="+mn-cs"/>
              </a:rPr>
              <a:t>Decay very quickly ... not found in nature</a:t>
            </a:r>
          </a:p>
        </p:txBody>
      </p:sp>
    </p:spTree>
    <p:extLst>
      <p:ext uri="{BB962C8B-B14F-4D97-AF65-F5344CB8AC3E}">
        <p14:creationId xmlns:p14="http://schemas.microsoft.com/office/powerpoint/2010/main" val="352183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fltVal val="0.5"/>
                                          </p:val>
                                        </p:tav>
                                        <p:tav tm="100000">
                                          <p:val>
                                            <p:strVal val="#ppt_x"/>
                                          </p:val>
                                        </p:tav>
                                      </p:tavLst>
                                    </p:anim>
                                    <p:anim calcmode="lin" valueType="num">
                                      <p:cBhvr>
                                        <p:cTn id="20" dur="500" fill="hold"/>
                                        <p:tgtEl>
                                          <p:spTgt spid="17"/>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7"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7"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fade">
                                      <p:cBhvr>
                                        <p:cTn id="46" dur="1000"/>
                                        <p:tgtEl>
                                          <p:spTgt spid="14"/>
                                        </p:tgtEl>
                                      </p:cBhvr>
                                    </p:animEffect>
                                    <p:anim calcmode="lin" valueType="num">
                                      <p:cBhvr>
                                        <p:cTn id="47" dur="1000" fill="hold"/>
                                        <p:tgtEl>
                                          <p:spTgt spid="14"/>
                                        </p:tgtEl>
                                        <p:attrNameLst>
                                          <p:attrName>ppt_x</p:attrName>
                                        </p:attrNameLst>
                                      </p:cBhvr>
                                      <p:tavLst>
                                        <p:tav tm="0">
                                          <p:val>
                                            <p:strVal val="#ppt_x"/>
                                          </p:val>
                                        </p:tav>
                                        <p:tav tm="100000">
                                          <p:val>
                                            <p:strVal val="#ppt_x"/>
                                          </p:val>
                                        </p:tav>
                                      </p:tavLst>
                                    </p:anim>
                                    <p:anim calcmode="lin" valueType="num">
                                      <p:cBhvr>
                                        <p:cTn id="4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up)">
                                      <p:cBhvr>
                                        <p:cTn id="53" dur="500"/>
                                        <p:tgtEl>
                                          <p:spTgt spid="1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up)">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up)">
                                      <p:cBhvr>
                                        <p:cTn id="6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P spid="14" grpId="0"/>
      <p:bldP spid="15" grpId="0"/>
      <p:bldP spid="16" grpId="0"/>
      <p:bldP spid="17" grpId="0"/>
      <p:bldP spid="1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4529" r="4717" b="4533"/>
          <a:stretch/>
        </p:blipFill>
        <p:spPr>
          <a:xfrm>
            <a:off x="0" y="194733"/>
            <a:ext cx="9144000" cy="6406281"/>
          </a:xfrm>
          <a:prstGeom prst="rect">
            <a:avLst/>
          </a:prstGeom>
        </p:spPr>
      </p:pic>
      <p:sp>
        <p:nvSpPr>
          <p:cNvPr id="8" name="Rectangle 7"/>
          <p:cNvSpPr/>
          <p:nvPr/>
        </p:nvSpPr>
        <p:spPr>
          <a:xfrm>
            <a:off x="0" y="6550223"/>
            <a:ext cx="2983509"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Comic Sans MS"/>
                <a:ea typeface="+mn-ea"/>
                <a:cs typeface="+mn-cs"/>
              </a:rPr>
              <a:t>https://svs.gsfc.nasa.gov/13873/</a:t>
            </a:r>
          </a:p>
        </p:txBody>
      </p:sp>
      <p:pic>
        <p:nvPicPr>
          <p:cNvPr id="10" name="Picture 9">
            <a:hlinkClick r:id="rId4"/>
          </p:cNvPr>
          <p:cNvPicPr>
            <a:picLocks noChangeAspect="1"/>
          </p:cNvPicPr>
          <p:nvPr/>
        </p:nvPicPr>
        <p:blipFill rotWithShape="1">
          <a:blip r:embed="rId5"/>
          <a:srcRect t="6433" b="-1"/>
          <a:stretch/>
        </p:blipFill>
        <p:spPr>
          <a:xfrm>
            <a:off x="0" y="0"/>
            <a:ext cx="3352800" cy="465667"/>
          </a:xfrm>
          <a:prstGeom prst="rect">
            <a:avLst/>
          </a:prstGeom>
        </p:spPr>
      </p:pic>
      <p:sp>
        <p:nvSpPr>
          <p:cNvPr id="5" name="Freeform 4"/>
          <p:cNvSpPr/>
          <p:nvPr/>
        </p:nvSpPr>
        <p:spPr>
          <a:xfrm>
            <a:off x="3110671" y="3436"/>
            <a:ext cx="4075450" cy="1711766"/>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54240"/>
              <a:gd name="connsiteY0" fmla="*/ 1421219 h 1715201"/>
              <a:gd name="connsiteX1" fmla="*/ 1995854 w 4154240"/>
              <a:gd name="connsiteY1" fmla="*/ 304596 h 1715201"/>
              <a:gd name="connsiteX2" fmla="*/ 3974124 w 4154240"/>
              <a:gd name="connsiteY2" fmla="*/ 93580 h 1715201"/>
              <a:gd name="connsiteX3" fmla="*/ 4064337 w 4154240"/>
              <a:gd name="connsiteY3" fmla="*/ 1715201 h 1715201"/>
              <a:gd name="connsiteX0" fmla="*/ 0 w 3832300"/>
              <a:gd name="connsiteY0" fmla="*/ 1323410 h 1712283"/>
              <a:gd name="connsiteX1" fmla="*/ 1673914 w 3832300"/>
              <a:gd name="connsiteY1" fmla="*/ 301678 h 1712283"/>
              <a:gd name="connsiteX2" fmla="*/ 3652184 w 3832300"/>
              <a:gd name="connsiteY2" fmla="*/ 90662 h 1712283"/>
              <a:gd name="connsiteX3" fmla="*/ 3742397 w 3832300"/>
              <a:gd name="connsiteY3" fmla="*/ 1712283 h 1712283"/>
              <a:gd name="connsiteX0" fmla="*/ 0 w 4110735"/>
              <a:gd name="connsiteY0" fmla="*/ 1305641 h 1711766"/>
              <a:gd name="connsiteX1" fmla="*/ 1952349 w 4110735"/>
              <a:gd name="connsiteY1" fmla="*/ 301161 h 1711766"/>
              <a:gd name="connsiteX2" fmla="*/ 3930619 w 4110735"/>
              <a:gd name="connsiteY2" fmla="*/ 90145 h 1711766"/>
              <a:gd name="connsiteX3" fmla="*/ 4020832 w 4110735"/>
              <a:gd name="connsiteY3" fmla="*/ 1711766 h 1711766"/>
            </a:gdLst>
            <a:ahLst/>
            <a:cxnLst>
              <a:cxn ang="0">
                <a:pos x="connsiteX0" y="connsiteY0"/>
              </a:cxn>
              <a:cxn ang="0">
                <a:pos x="connsiteX1" y="connsiteY1"/>
              </a:cxn>
              <a:cxn ang="0">
                <a:pos x="connsiteX2" y="connsiteY2"/>
              </a:cxn>
              <a:cxn ang="0">
                <a:pos x="connsiteX3" y="connsiteY3"/>
              </a:cxn>
            </a:cxnLst>
            <a:rect l="l" t="t" r="r" b="b"/>
            <a:pathLst>
              <a:path w="4110735" h="1711766">
                <a:moveTo>
                  <a:pt x="0" y="1305641"/>
                </a:moveTo>
                <a:cubicBezTo>
                  <a:pt x="666750" y="857966"/>
                  <a:pt x="1297246" y="503744"/>
                  <a:pt x="1952349" y="301161"/>
                </a:cubicBezTo>
                <a:cubicBezTo>
                  <a:pt x="2607452" y="98578"/>
                  <a:pt x="3590222" y="-130578"/>
                  <a:pt x="3930619" y="90145"/>
                </a:cubicBezTo>
                <a:cubicBezTo>
                  <a:pt x="4271016" y="310868"/>
                  <a:pt x="4025227" y="1065347"/>
                  <a:pt x="4020832" y="1711766"/>
                </a:cubicBezTo>
              </a:path>
            </a:pathLst>
          </a:custGeom>
          <a:noFill/>
          <a:ln>
            <a:solidFill>
              <a:srgbClr val="05B70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7" name="Freeform 6"/>
          <p:cNvSpPr/>
          <p:nvPr/>
        </p:nvSpPr>
        <p:spPr>
          <a:xfrm>
            <a:off x="3390500" y="448024"/>
            <a:ext cx="4460287" cy="1816172"/>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48073"/>
              <a:gd name="connsiteY0" fmla="*/ 1430184 h 1759822"/>
              <a:gd name="connsiteX1" fmla="*/ 1995854 w 4148073"/>
              <a:gd name="connsiteY1" fmla="*/ 313561 h 1759822"/>
              <a:gd name="connsiteX2" fmla="*/ 3974124 w 4148073"/>
              <a:gd name="connsiteY2" fmla="*/ 102545 h 1759822"/>
              <a:gd name="connsiteX3" fmla="*/ 4045266 w 4148073"/>
              <a:gd name="connsiteY3" fmla="*/ 1759822 h 1759822"/>
              <a:gd name="connsiteX0" fmla="*/ 0 w 4138386"/>
              <a:gd name="connsiteY0" fmla="*/ 1430184 h 1430184"/>
              <a:gd name="connsiteX1" fmla="*/ 1995854 w 4138386"/>
              <a:gd name="connsiteY1" fmla="*/ 313561 h 1430184"/>
              <a:gd name="connsiteX2" fmla="*/ 3974124 w 4138386"/>
              <a:gd name="connsiteY2" fmla="*/ 102545 h 1430184"/>
              <a:gd name="connsiteX3" fmla="*/ 4014908 w 4138386"/>
              <a:gd name="connsiteY3" fmla="*/ 1056097 h 1430184"/>
              <a:gd name="connsiteX0" fmla="*/ 0 w 4075043"/>
              <a:gd name="connsiteY0" fmla="*/ 1430184 h 1430184"/>
              <a:gd name="connsiteX1" fmla="*/ 1995854 w 4075043"/>
              <a:gd name="connsiteY1" fmla="*/ 313561 h 1430184"/>
              <a:gd name="connsiteX2" fmla="*/ 3974124 w 4075043"/>
              <a:gd name="connsiteY2" fmla="*/ 102545 h 1430184"/>
              <a:gd name="connsiteX3" fmla="*/ 4014908 w 4075043"/>
              <a:gd name="connsiteY3" fmla="*/ 1056097 h 1430184"/>
              <a:gd name="connsiteX0" fmla="*/ 0 w 4075043"/>
              <a:gd name="connsiteY0" fmla="*/ 1363259 h 1363259"/>
              <a:gd name="connsiteX1" fmla="*/ 1995854 w 4075043"/>
              <a:gd name="connsiteY1" fmla="*/ 246636 h 1363259"/>
              <a:gd name="connsiteX2" fmla="*/ 3974124 w 4075043"/>
              <a:gd name="connsiteY2" fmla="*/ 35620 h 1363259"/>
              <a:gd name="connsiteX3" fmla="*/ 4014908 w 4075043"/>
              <a:gd name="connsiteY3" fmla="*/ 989172 h 1363259"/>
              <a:gd name="connsiteX0" fmla="*/ 0 w 4165227"/>
              <a:gd name="connsiteY0" fmla="*/ 1453651 h 1453651"/>
              <a:gd name="connsiteX1" fmla="*/ 1995854 w 4165227"/>
              <a:gd name="connsiteY1" fmla="*/ 337028 h 1453651"/>
              <a:gd name="connsiteX2" fmla="*/ 3974124 w 4165227"/>
              <a:gd name="connsiteY2" fmla="*/ 126012 h 1453651"/>
              <a:gd name="connsiteX3" fmla="*/ 4014908 w 4165227"/>
              <a:gd name="connsiteY3" fmla="*/ 1079564 h 1453651"/>
              <a:gd name="connsiteX0" fmla="*/ 0 w 4046736"/>
              <a:gd name="connsiteY0" fmla="*/ 1497294 h 1497294"/>
              <a:gd name="connsiteX1" fmla="*/ 1995854 w 4046736"/>
              <a:gd name="connsiteY1" fmla="*/ 380671 h 1497294"/>
              <a:gd name="connsiteX2" fmla="*/ 3769205 w 4046736"/>
              <a:gd name="connsiteY2" fmla="*/ 116543 h 1497294"/>
              <a:gd name="connsiteX3" fmla="*/ 4014908 w 4046736"/>
              <a:gd name="connsiteY3" fmla="*/ 1123207 h 1497294"/>
              <a:gd name="connsiteX0" fmla="*/ 0 w 4022593"/>
              <a:gd name="connsiteY0" fmla="*/ 1477072 h 1477072"/>
              <a:gd name="connsiteX1" fmla="*/ 1995854 w 4022593"/>
              <a:gd name="connsiteY1" fmla="*/ 360449 h 1477072"/>
              <a:gd name="connsiteX2" fmla="*/ 3769205 w 4022593"/>
              <a:gd name="connsiteY2" fmla="*/ 96321 h 1477072"/>
              <a:gd name="connsiteX3" fmla="*/ 4014908 w 4022593"/>
              <a:gd name="connsiteY3" fmla="*/ 1102985 h 1477072"/>
              <a:gd name="connsiteX0" fmla="*/ 0 w 4011093"/>
              <a:gd name="connsiteY0" fmla="*/ 1429765 h 1429765"/>
              <a:gd name="connsiteX1" fmla="*/ 1995854 w 4011093"/>
              <a:gd name="connsiteY1" fmla="*/ 313142 h 1429765"/>
              <a:gd name="connsiteX2" fmla="*/ 3769205 w 4011093"/>
              <a:gd name="connsiteY2" fmla="*/ 49014 h 1429765"/>
              <a:gd name="connsiteX3" fmla="*/ 3991710 w 4011093"/>
              <a:gd name="connsiteY3" fmla="*/ 1136848 h 1429765"/>
              <a:gd name="connsiteX0" fmla="*/ 0 w 3998243"/>
              <a:gd name="connsiteY0" fmla="*/ 1424103 h 1424103"/>
              <a:gd name="connsiteX1" fmla="*/ 1995854 w 3998243"/>
              <a:gd name="connsiteY1" fmla="*/ 307480 h 1424103"/>
              <a:gd name="connsiteX2" fmla="*/ 3769205 w 3998243"/>
              <a:gd name="connsiteY2" fmla="*/ 43352 h 1424103"/>
              <a:gd name="connsiteX3" fmla="*/ 3991710 w 3998243"/>
              <a:gd name="connsiteY3" fmla="*/ 1131186 h 1424103"/>
            </a:gdLst>
            <a:ahLst/>
            <a:cxnLst>
              <a:cxn ang="0">
                <a:pos x="connsiteX0" y="connsiteY0"/>
              </a:cxn>
              <a:cxn ang="0">
                <a:pos x="connsiteX1" y="connsiteY1"/>
              </a:cxn>
              <a:cxn ang="0">
                <a:pos x="connsiteX2" y="connsiteY2"/>
              </a:cxn>
              <a:cxn ang="0">
                <a:pos x="connsiteX3" y="connsiteY3"/>
              </a:cxn>
            </a:cxnLst>
            <a:rect l="l" t="t" r="r" b="b"/>
            <a:pathLst>
              <a:path w="3998243" h="1424103">
                <a:moveTo>
                  <a:pt x="0" y="1424103"/>
                </a:moveTo>
                <a:cubicBezTo>
                  <a:pt x="666750" y="976428"/>
                  <a:pt x="1367653" y="537605"/>
                  <a:pt x="1995854" y="307480"/>
                </a:cubicBezTo>
                <a:cubicBezTo>
                  <a:pt x="2624055" y="77355"/>
                  <a:pt x="3490692" y="-80404"/>
                  <a:pt x="3769205" y="43352"/>
                </a:cubicBezTo>
                <a:cubicBezTo>
                  <a:pt x="4047718" y="167108"/>
                  <a:pt x="3996105" y="484767"/>
                  <a:pt x="3991710" y="1131186"/>
                </a:cubicBezTo>
              </a:path>
            </a:pathLst>
          </a:custGeom>
          <a:noFill/>
          <a:ln>
            <a:solidFill>
              <a:srgbClr val="DCBA2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9" name="TextBox 8"/>
          <p:cNvSpPr txBox="1"/>
          <p:nvPr/>
        </p:nvSpPr>
        <p:spPr>
          <a:xfrm rot="20408952">
            <a:off x="4326151" y="298956"/>
            <a:ext cx="1486304"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4C944"/>
                </a:solidFill>
                <a:effectLst/>
                <a:uLnTx/>
                <a:uFillTx/>
                <a:latin typeface="Comic Sans MS"/>
                <a:ea typeface="+mn-ea"/>
                <a:cs typeface="+mn-cs"/>
              </a:rPr>
              <a:t>Planetary Nebulae</a:t>
            </a:r>
          </a:p>
        </p:txBody>
      </p:sp>
      <p:sp>
        <p:nvSpPr>
          <p:cNvPr id="11" name="TextBox 10"/>
          <p:cNvSpPr txBox="1"/>
          <p:nvPr/>
        </p:nvSpPr>
        <p:spPr>
          <a:xfrm rot="20694230">
            <a:off x="5624105" y="334379"/>
            <a:ext cx="1487908"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DCBA22"/>
                </a:solidFill>
                <a:effectLst/>
                <a:uLnTx/>
                <a:uFillTx/>
                <a:latin typeface="Comic Sans MS"/>
                <a:ea typeface="+mn-ea"/>
                <a:cs typeface="+mn-cs"/>
              </a:rPr>
              <a:t>Core collapse </a:t>
            </a:r>
            <a:r>
              <a:rPr kumimoji="0" lang="en-US" sz="1200" b="0" i="0" u="none" strike="noStrike" kern="1200" cap="none" spc="0" normalizeH="0" baseline="0" noProof="0" dirty="0" err="1">
                <a:ln>
                  <a:noFill/>
                </a:ln>
                <a:solidFill>
                  <a:srgbClr val="DCBA22"/>
                </a:solidFill>
                <a:effectLst/>
                <a:uLnTx/>
                <a:uFillTx/>
                <a:latin typeface="Comic Sans MS"/>
                <a:ea typeface="+mn-ea"/>
                <a:cs typeface="+mn-cs"/>
              </a:rPr>
              <a:t>SNe</a:t>
            </a:r>
            <a:endParaRPr kumimoji="0" lang="en-US" sz="1200" b="0" i="0" u="none" strike="noStrike" kern="1200" cap="none" spc="0" normalizeH="0" baseline="0" noProof="0" dirty="0">
              <a:ln>
                <a:noFill/>
              </a:ln>
              <a:solidFill>
                <a:srgbClr val="DCBA22"/>
              </a:solidFill>
              <a:effectLst/>
              <a:uLnTx/>
              <a:uFillTx/>
              <a:latin typeface="Comic Sans MS"/>
              <a:ea typeface="+mn-ea"/>
              <a:cs typeface="+mn-cs"/>
            </a:endParaRPr>
          </a:p>
        </p:txBody>
      </p:sp>
      <p:sp>
        <p:nvSpPr>
          <p:cNvPr id="12" name="Right Brace 11"/>
          <p:cNvSpPr/>
          <p:nvPr/>
        </p:nvSpPr>
        <p:spPr>
          <a:xfrm rot="16200000">
            <a:off x="7028713" y="1361159"/>
            <a:ext cx="135546" cy="989518"/>
          </a:xfrm>
          <a:prstGeom prst="rightBrace">
            <a:avLst>
              <a:gd name="adj1" fmla="val 76837"/>
              <a:gd name="adj2" fmla="val 50000"/>
            </a:avLst>
          </a:prstGeom>
          <a:ln w="19050">
            <a:solidFill>
              <a:srgbClr val="05B70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3" name="Rounded Rectangle 12"/>
          <p:cNvSpPr/>
          <p:nvPr/>
        </p:nvSpPr>
        <p:spPr>
          <a:xfrm>
            <a:off x="6583680" y="1951547"/>
            <a:ext cx="1010625" cy="524233"/>
          </a:xfrm>
          <a:prstGeom prst="roundRect">
            <a:avLst/>
          </a:prstGeom>
          <a:noFill/>
          <a:ln w="19050">
            <a:solidFill>
              <a:srgbClr val="05B705"/>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4" name="Rounded Rectangle 13"/>
          <p:cNvSpPr/>
          <p:nvPr/>
        </p:nvSpPr>
        <p:spPr>
          <a:xfrm>
            <a:off x="7588122" y="1951547"/>
            <a:ext cx="516545" cy="524233"/>
          </a:xfrm>
          <a:prstGeom prst="roundRect">
            <a:avLst/>
          </a:prstGeom>
          <a:noFill/>
          <a:ln w="19050">
            <a:solidFill>
              <a:srgbClr val="DCBA22"/>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7" name="Rounded Rectangle 16"/>
          <p:cNvSpPr/>
          <p:nvPr/>
        </p:nvSpPr>
        <p:spPr>
          <a:xfrm>
            <a:off x="3559047" y="2961197"/>
            <a:ext cx="516545" cy="524233"/>
          </a:xfrm>
          <a:prstGeom prst="roundRect">
            <a:avLst/>
          </a:prstGeom>
          <a:noFill/>
          <a:ln w="19050">
            <a:solidFill>
              <a:srgbClr val="FFFFFF"/>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DD9FF"/>
              </a:solidFill>
              <a:effectLst/>
              <a:uLnTx/>
              <a:uFillTx/>
              <a:latin typeface="Comic Sans MS"/>
              <a:ea typeface="+mn-ea"/>
              <a:cs typeface="+mn-cs"/>
            </a:endParaRPr>
          </a:p>
        </p:txBody>
      </p:sp>
      <p:sp>
        <p:nvSpPr>
          <p:cNvPr id="2" name="Freeform 1"/>
          <p:cNvSpPr/>
          <p:nvPr/>
        </p:nvSpPr>
        <p:spPr>
          <a:xfrm>
            <a:off x="3505715" y="1609725"/>
            <a:ext cx="294760" cy="1286952"/>
          </a:xfrm>
          <a:custGeom>
            <a:avLst/>
            <a:gdLst>
              <a:gd name="connsiteX0" fmla="*/ 191760 w 191760"/>
              <a:gd name="connsiteY0" fmla="*/ 0 h 613225"/>
              <a:gd name="connsiteX1" fmla="*/ 16832 w 191760"/>
              <a:gd name="connsiteY1" fmla="*/ 560567 h 613225"/>
              <a:gd name="connsiteX2" fmla="*/ 16832 w 191760"/>
              <a:gd name="connsiteY2" fmla="*/ 556592 h 613225"/>
              <a:gd name="connsiteX0" fmla="*/ 174928 w 174928"/>
              <a:gd name="connsiteY0" fmla="*/ 0 h 560567"/>
              <a:gd name="connsiteX1" fmla="*/ 0 w 174928"/>
              <a:gd name="connsiteY1" fmla="*/ 560567 h 560567"/>
              <a:gd name="connsiteX0" fmla="*/ 174928 w 174928"/>
              <a:gd name="connsiteY0" fmla="*/ 0 h 560567"/>
              <a:gd name="connsiteX1" fmla="*/ 0 w 174928"/>
              <a:gd name="connsiteY1" fmla="*/ 560567 h 560567"/>
              <a:gd name="connsiteX0" fmla="*/ 248682 w 248682"/>
              <a:gd name="connsiteY0" fmla="*/ 0 h 560567"/>
              <a:gd name="connsiteX1" fmla="*/ 73754 w 248682"/>
              <a:gd name="connsiteY1" fmla="*/ 560567 h 560567"/>
              <a:gd name="connsiteX0" fmla="*/ 280964 w 280964"/>
              <a:gd name="connsiteY0" fmla="*/ 0 h 560567"/>
              <a:gd name="connsiteX1" fmla="*/ 106036 w 280964"/>
              <a:gd name="connsiteY1" fmla="*/ 560567 h 560567"/>
              <a:gd name="connsiteX0" fmla="*/ 258183 w 258183"/>
              <a:gd name="connsiteY0" fmla="*/ 0 h 568518"/>
              <a:gd name="connsiteX1" fmla="*/ 115061 w 258183"/>
              <a:gd name="connsiteY1" fmla="*/ 568518 h 568518"/>
              <a:gd name="connsiteX0" fmla="*/ 231901 w 231901"/>
              <a:gd name="connsiteY0" fmla="*/ 0 h 568518"/>
              <a:gd name="connsiteX1" fmla="*/ 88779 w 231901"/>
              <a:gd name="connsiteY1" fmla="*/ 568518 h 568518"/>
              <a:gd name="connsiteX0" fmla="*/ 194068 w 194068"/>
              <a:gd name="connsiteY0" fmla="*/ 0 h 564341"/>
              <a:gd name="connsiteX1" fmla="*/ 110577 w 194068"/>
              <a:gd name="connsiteY1" fmla="*/ 564341 h 564341"/>
              <a:gd name="connsiteX0" fmla="*/ 205040 w 205040"/>
              <a:gd name="connsiteY0" fmla="*/ 0 h 564341"/>
              <a:gd name="connsiteX1" fmla="*/ 121549 w 205040"/>
              <a:gd name="connsiteY1" fmla="*/ 564341 h 564341"/>
            </a:gdLst>
            <a:ahLst/>
            <a:cxnLst>
              <a:cxn ang="0">
                <a:pos x="connsiteX0" y="connsiteY0"/>
              </a:cxn>
              <a:cxn ang="0">
                <a:pos x="connsiteX1" y="connsiteY1"/>
              </a:cxn>
            </a:cxnLst>
            <a:rect l="l" t="t" r="r" b="b"/>
            <a:pathLst>
              <a:path w="205040" h="564341">
                <a:moveTo>
                  <a:pt x="205040" y="0"/>
                </a:moveTo>
                <a:cubicBezTo>
                  <a:pt x="-36149" y="23854"/>
                  <a:pt x="-65306" y="204923"/>
                  <a:pt x="121549" y="564341"/>
                </a:cubicBezTo>
              </a:path>
            </a:pathLst>
          </a:custGeom>
          <a:noFill/>
          <a:ln>
            <a:solidFill>
              <a:srgbClr val="FFFF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mic Sans MS"/>
              <a:ea typeface="+mn-ea"/>
              <a:cs typeface="+mn-cs"/>
            </a:endParaRPr>
          </a:p>
        </p:txBody>
      </p:sp>
      <p:sp>
        <p:nvSpPr>
          <p:cNvPr id="18" name="TextBox 17"/>
          <p:cNvSpPr txBox="1"/>
          <p:nvPr/>
        </p:nvSpPr>
        <p:spPr>
          <a:xfrm>
            <a:off x="4290605" y="2734679"/>
            <a:ext cx="161775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omic Sans MS"/>
                <a:ea typeface="+mn-ea"/>
                <a:cs typeface="+mn-cs"/>
              </a:rPr>
              <a:t>Type </a:t>
            </a:r>
            <a:r>
              <a:rPr kumimoji="0" lang="en-US" sz="1200" b="0" i="0" u="none" strike="noStrike" kern="1200" cap="none" spc="0" normalizeH="0" baseline="0" noProof="0" dirty="0" err="1">
                <a:ln>
                  <a:noFill/>
                </a:ln>
                <a:solidFill>
                  <a:srgbClr val="FFFFFF"/>
                </a:solidFill>
                <a:effectLst/>
                <a:uLnTx/>
                <a:uFillTx/>
                <a:latin typeface="Comic Sans MS"/>
                <a:ea typeface="+mn-ea"/>
                <a:cs typeface="+mn-cs"/>
              </a:rPr>
              <a:t>Ia</a:t>
            </a:r>
            <a:r>
              <a:rPr kumimoji="0" lang="en-US" sz="1200" b="0" i="0" u="none" strike="noStrike" kern="1200" cap="none" spc="0" normalizeH="0" baseline="0" noProof="0" dirty="0">
                <a:ln>
                  <a:noFill/>
                </a:ln>
                <a:solidFill>
                  <a:srgbClr val="FFFFFF"/>
                </a:solidFill>
                <a:effectLst/>
                <a:uLnTx/>
                <a:uFillTx/>
                <a:latin typeface="Comic Sans MS"/>
                <a:ea typeface="+mn-ea"/>
                <a:cs typeface="+mn-cs"/>
              </a:rPr>
              <a:t> Supernovae</a:t>
            </a:r>
          </a:p>
        </p:txBody>
      </p:sp>
    </p:spTree>
    <p:extLst>
      <p:ext uri="{BB962C8B-B14F-4D97-AF65-F5344CB8AC3E}">
        <p14:creationId xmlns:p14="http://schemas.microsoft.com/office/powerpoint/2010/main" val="180931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outVertical)">
                                      <p:cBhvr>
                                        <p:cTn id="14" dur="500"/>
                                        <p:tgtEl>
                                          <p:spTgt spid="1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p:stCondLst>
                              <p:cond delay="500"/>
                            </p:stCondLst>
                            <p:childTnLst>
                              <p:par>
                                <p:cTn id="28" presetID="21"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heel(1)">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500"/>
                                        <p:tgtEl>
                                          <p:spTgt spid="2"/>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childTnLst>
                          </p:cTn>
                        </p:par>
                        <p:par>
                          <p:cTn id="39" fill="hold">
                            <p:stCondLst>
                              <p:cond delay="500"/>
                            </p:stCondLst>
                            <p:childTnLst>
                              <p:par>
                                <p:cTn id="40" presetID="21" presetClass="entr" presetSubtype="1"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heel(1)">
                                      <p:cBhvr>
                                        <p:cTn id="4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p:bldP spid="11" grpId="0"/>
      <p:bldP spid="12" grpId="0" animBg="1"/>
      <p:bldP spid="13" grpId="0" animBg="1"/>
      <p:bldP spid="14" grpId="0" animBg="1"/>
      <p:bldP spid="17" grpId="0" animBg="1"/>
      <p:bldP spid="2" grpId="0" animBg="1"/>
      <p:bldP spid="1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4529" r="4717" b="4533"/>
          <a:stretch/>
        </p:blipFill>
        <p:spPr>
          <a:xfrm>
            <a:off x="0" y="194733"/>
            <a:ext cx="9144000" cy="6406281"/>
          </a:xfrm>
          <a:prstGeom prst="rect">
            <a:avLst/>
          </a:prstGeom>
        </p:spPr>
      </p:pic>
      <p:sp>
        <p:nvSpPr>
          <p:cNvPr id="8" name="Rectangle 7"/>
          <p:cNvSpPr/>
          <p:nvPr/>
        </p:nvSpPr>
        <p:spPr>
          <a:xfrm>
            <a:off x="0" y="6550223"/>
            <a:ext cx="2983509"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Comic Sans MS"/>
                <a:ea typeface="+mn-ea"/>
                <a:cs typeface="+mn-cs"/>
              </a:rPr>
              <a:t>https://svs.gsfc.nasa.gov/13873/</a:t>
            </a:r>
          </a:p>
        </p:txBody>
      </p:sp>
      <p:pic>
        <p:nvPicPr>
          <p:cNvPr id="10" name="Picture 9">
            <a:hlinkClick r:id="rId4"/>
          </p:cNvPr>
          <p:cNvPicPr>
            <a:picLocks noChangeAspect="1"/>
          </p:cNvPicPr>
          <p:nvPr/>
        </p:nvPicPr>
        <p:blipFill rotWithShape="1">
          <a:blip r:embed="rId5"/>
          <a:srcRect t="6433" b="-1"/>
          <a:stretch/>
        </p:blipFill>
        <p:spPr>
          <a:xfrm>
            <a:off x="0" y="0"/>
            <a:ext cx="3352800" cy="465667"/>
          </a:xfrm>
          <a:prstGeom prst="rect">
            <a:avLst/>
          </a:prstGeom>
        </p:spPr>
      </p:pic>
      <p:sp>
        <p:nvSpPr>
          <p:cNvPr id="5" name="Freeform 4"/>
          <p:cNvSpPr/>
          <p:nvPr/>
        </p:nvSpPr>
        <p:spPr>
          <a:xfrm>
            <a:off x="3110671" y="3436"/>
            <a:ext cx="4075450" cy="1711766"/>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54240"/>
              <a:gd name="connsiteY0" fmla="*/ 1421219 h 1715201"/>
              <a:gd name="connsiteX1" fmla="*/ 1995854 w 4154240"/>
              <a:gd name="connsiteY1" fmla="*/ 304596 h 1715201"/>
              <a:gd name="connsiteX2" fmla="*/ 3974124 w 4154240"/>
              <a:gd name="connsiteY2" fmla="*/ 93580 h 1715201"/>
              <a:gd name="connsiteX3" fmla="*/ 4064337 w 4154240"/>
              <a:gd name="connsiteY3" fmla="*/ 1715201 h 1715201"/>
              <a:gd name="connsiteX0" fmla="*/ 0 w 3832300"/>
              <a:gd name="connsiteY0" fmla="*/ 1323410 h 1712283"/>
              <a:gd name="connsiteX1" fmla="*/ 1673914 w 3832300"/>
              <a:gd name="connsiteY1" fmla="*/ 301678 h 1712283"/>
              <a:gd name="connsiteX2" fmla="*/ 3652184 w 3832300"/>
              <a:gd name="connsiteY2" fmla="*/ 90662 h 1712283"/>
              <a:gd name="connsiteX3" fmla="*/ 3742397 w 3832300"/>
              <a:gd name="connsiteY3" fmla="*/ 1712283 h 1712283"/>
              <a:gd name="connsiteX0" fmla="*/ 0 w 4110735"/>
              <a:gd name="connsiteY0" fmla="*/ 1305641 h 1711766"/>
              <a:gd name="connsiteX1" fmla="*/ 1952349 w 4110735"/>
              <a:gd name="connsiteY1" fmla="*/ 301161 h 1711766"/>
              <a:gd name="connsiteX2" fmla="*/ 3930619 w 4110735"/>
              <a:gd name="connsiteY2" fmla="*/ 90145 h 1711766"/>
              <a:gd name="connsiteX3" fmla="*/ 4020832 w 4110735"/>
              <a:gd name="connsiteY3" fmla="*/ 1711766 h 1711766"/>
            </a:gdLst>
            <a:ahLst/>
            <a:cxnLst>
              <a:cxn ang="0">
                <a:pos x="connsiteX0" y="connsiteY0"/>
              </a:cxn>
              <a:cxn ang="0">
                <a:pos x="connsiteX1" y="connsiteY1"/>
              </a:cxn>
              <a:cxn ang="0">
                <a:pos x="connsiteX2" y="connsiteY2"/>
              </a:cxn>
              <a:cxn ang="0">
                <a:pos x="connsiteX3" y="connsiteY3"/>
              </a:cxn>
            </a:cxnLst>
            <a:rect l="l" t="t" r="r" b="b"/>
            <a:pathLst>
              <a:path w="4110735" h="1711766">
                <a:moveTo>
                  <a:pt x="0" y="1305641"/>
                </a:moveTo>
                <a:cubicBezTo>
                  <a:pt x="666750" y="857966"/>
                  <a:pt x="1297246" y="503744"/>
                  <a:pt x="1952349" y="301161"/>
                </a:cubicBezTo>
                <a:cubicBezTo>
                  <a:pt x="2607452" y="98578"/>
                  <a:pt x="3590222" y="-130578"/>
                  <a:pt x="3930619" y="90145"/>
                </a:cubicBezTo>
                <a:cubicBezTo>
                  <a:pt x="4271016" y="310868"/>
                  <a:pt x="4025227" y="1065347"/>
                  <a:pt x="4020832" y="1711766"/>
                </a:cubicBezTo>
              </a:path>
            </a:pathLst>
          </a:custGeom>
          <a:noFill/>
          <a:ln>
            <a:solidFill>
              <a:srgbClr val="05B70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7" name="Freeform 6"/>
          <p:cNvSpPr/>
          <p:nvPr/>
        </p:nvSpPr>
        <p:spPr>
          <a:xfrm>
            <a:off x="3390500" y="448024"/>
            <a:ext cx="4460287" cy="1816172"/>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48073"/>
              <a:gd name="connsiteY0" fmla="*/ 1430184 h 1759822"/>
              <a:gd name="connsiteX1" fmla="*/ 1995854 w 4148073"/>
              <a:gd name="connsiteY1" fmla="*/ 313561 h 1759822"/>
              <a:gd name="connsiteX2" fmla="*/ 3974124 w 4148073"/>
              <a:gd name="connsiteY2" fmla="*/ 102545 h 1759822"/>
              <a:gd name="connsiteX3" fmla="*/ 4045266 w 4148073"/>
              <a:gd name="connsiteY3" fmla="*/ 1759822 h 1759822"/>
              <a:gd name="connsiteX0" fmla="*/ 0 w 4138386"/>
              <a:gd name="connsiteY0" fmla="*/ 1430184 h 1430184"/>
              <a:gd name="connsiteX1" fmla="*/ 1995854 w 4138386"/>
              <a:gd name="connsiteY1" fmla="*/ 313561 h 1430184"/>
              <a:gd name="connsiteX2" fmla="*/ 3974124 w 4138386"/>
              <a:gd name="connsiteY2" fmla="*/ 102545 h 1430184"/>
              <a:gd name="connsiteX3" fmla="*/ 4014908 w 4138386"/>
              <a:gd name="connsiteY3" fmla="*/ 1056097 h 1430184"/>
              <a:gd name="connsiteX0" fmla="*/ 0 w 4075043"/>
              <a:gd name="connsiteY0" fmla="*/ 1430184 h 1430184"/>
              <a:gd name="connsiteX1" fmla="*/ 1995854 w 4075043"/>
              <a:gd name="connsiteY1" fmla="*/ 313561 h 1430184"/>
              <a:gd name="connsiteX2" fmla="*/ 3974124 w 4075043"/>
              <a:gd name="connsiteY2" fmla="*/ 102545 h 1430184"/>
              <a:gd name="connsiteX3" fmla="*/ 4014908 w 4075043"/>
              <a:gd name="connsiteY3" fmla="*/ 1056097 h 1430184"/>
              <a:gd name="connsiteX0" fmla="*/ 0 w 4075043"/>
              <a:gd name="connsiteY0" fmla="*/ 1363259 h 1363259"/>
              <a:gd name="connsiteX1" fmla="*/ 1995854 w 4075043"/>
              <a:gd name="connsiteY1" fmla="*/ 246636 h 1363259"/>
              <a:gd name="connsiteX2" fmla="*/ 3974124 w 4075043"/>
              <a:gd name="connsiteY2" fmla="*/ 35620 h 1363259"/>
              <a:gd name="connsiteX3" fmla="*/ 4014908 w 4075043"/>
              <a:gd name="connsiteY3" fmla="*/ 989172 h 1363259"/>
              <a:gd name="connsiteX0" fmla="*/ 0 w 4165227"/>
              <a:gd name="connsiteY0" fmla="*/ 1453651 h 1453651"/>
              <a:gd name="connsiteX1" fmla="*/ 1995854 w 4165227"/>
              <a:gd name="connsiteY1" fmla="*/ 337028 h 1453651"/>
              <a:gd name="connsiteX2" fmla="*/ 3974124 w 4165227"/>
              <a:gd name="connsiteY2" fmla="*/ 126012 h 1453651"/>
              <a:gd name="connsiteX3" fmla="*/ 4014908 w 4165227"/>
              <a:gd name="connsiteY3" fmla="*/ 1079564 h 1453651"/>
              <a:gd name="connsiteX0" fmla="*/ 0 w 4046736"/>
              <a:gd name="connsiteY0" fmla="*/ 1497294 h 1497294"/>
              <a:gd name="connsiteX1" fmla="*/ 1995854 w 4046736"/>
              <a:gd name="connsiteY1" fmla="*/ 380671 h 1497294"/>
              <a:gd name="connsiteX2" fmla="*/ 3769205 w 4046736"/>
              <a:gd name="connsiteY2" fmla="*/ 116543 h 1497294"/>
              <a:gd name="connsiteX3" fmla="*/ 4014908 w 4046736"/>
              <a:gd name="connsiteY3" fmla="*/ 1123207 h 1497294"/>
              <a:gd name="connsiteX0" fmla="*/ 0 w 4022593"/>
              <a:gd name="connsiteY0" fmla="*/ 1477072 h 1477072"/>
              <a:gd name="connsiteX1" fmla="*/ 1995854 w 4022593"/>
              <a:gd name="connsiteY1" fmla="*/ 360449 h 1477072"/>
              <a:gd name="connsiteX2" fmla="*/ 3769205 w 4022593"/>
              <a:gd name="connsiteY2" fmla="*/ 96321 h 1477072"/>
              <a:gd name="connsiteX3" fmla="*/ 4014908 w 4022593"/>
              <a:gd name="connsiteY3" fmla="*/ 1102985 h 1477072"/>
              <a:gd name="connsiteX0" fmla="*/ 0 w 4011093"/>
              <a:gd name="connsiteY0" fmla="*/ 1429765 h 1429765"/>
              <a:gd name="connsiteX1" fmla="*/ 1995854 w 4011093"/>
              <a:gd name="connsiteY1" fmla="*/ 313142 h 1429765"/>
              <a:gd name="connsiteX2" fmla="*/ 3769205 w 4011093"/>
              <a:gd name="connsiteY2" fmla="*/ 49014 h 1429765"/>
              <a:gd name="connsiteX3" fmla="*/ 3991710 w 4011093"/>
              <a:gd name="connsiteY3" fmla="*/ 1136848 h 1429765"/>
              <a:gd name="connsiteX0" fmla="*/ 0 w 3998243"/>
              <a:gd name="connsiteY0" fmla="*/ 1424103 h 1424103"/>
              <a:gd name="connsiteX1" fmla="*/ 1995854 w 3998243"/>
              <a:gd name="connsiteY1" fmla="*/ 307480 h 1424103"/>
              <a:gd name="connsiteX2" fmla="*/ 3769205 w 3998243"/>
              <a:gd name="connsiteY2" fmla="*/ 43352 h 1424103"/>
              <a:gd name="connsiteX3" fmla="*/ 3991710 w 3998243"/>
              <a:gd name="connsiteY3" fmla="*/ 1131186 h 1424103"/>
            </a:gdLst>
            <a:ahLst/>
            <a:cxnLst>
              <a:cxn ang="0">
                <a:pos x="connsiteX0" y="connsiteY0"/>
              </a:cxn>
              <a:cxn ang="0">
                <a:pos x="connsiteX1" y="connsiteY1"/>
              </a:cxn>
              <a:cxn ang="0">
                <a:pos x="connsiteX2" y="connsiteY2"/>
              </a:cxn>
              <a:cxn ang="0">
                <a:pos x="connsiteX3" y="connsiteY3"/>
              </a:cxn>
            </a:cxnLst>
            <a:rect l="l" t="t" r="r" b="b"/>
            <a:pathLst>
              <a:path w="3998243" h="1424103">
                <a:moveTo>
                  <a:pt x="0" y="1424103"/>
                </a:moveTo>
                <a:cubicBezTo>
                  <a:pt x="666750" y="976428"/>
                  <a:pt x="1367653" y="537605"/>
                  <a:pt x="1995854" y="307480"/>
                </a:cubicBezTo>
                <a:cubicBezTo>
                  <a:pt x="2624055" y="77355"/>
                  <a:pt x="3490692" y="-80404"/>
                  <a:pt x="3769205" y="43352"/>
                </a:cubicBezTo>
                <a:cubicBezTo>
                  <a:pt x="4047718" y="167108"/>
                  <a:pt x="3996105" y="484767"/>
                  <a:pt x="3991710" y="1131186"/>
                </a:cubicBezTo>
              </a:path>
            </a:pathLst>
          </a:custGeom>
          <a:noFill/>
          <a:ln>
            <a:solidFill>
              <a:srgbClr val="DCBA2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9" name="TextBox 8"/>
          <p:cNvSpPr txBox="1"/>
          <p:nvPr/>
        </p:nvSpPr>
        <p:spPr>
          <a:xfrm rot="20408952">
            <a:off x="4326151" y="298956"/>
            <a:ext cx="1486304"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4C944"/>
                </a:solidFill>
                <a:effectLst/>
                <a:uLnTx/>
                <a:uFillTx/>
                <a:latin typeface="Comic Sans MS"/>
                <a:ea typeface="+mn-ea"/>
                <a:cs typeface="+mn-cs"/>
              </a:rPr>
              <a:t>Planetary Nebulae</a:t>
            </a:r>
          </a:p>
        </p:txBody>
      </p:sp>
      <p:sp>
        <p:nvSpPr>
          <p:cNvPr id="11" name="TextBox 10"/>
          <p:cNvSpPr txBox="1"/>
          <p:nvPr/>
        </p:nvSpPr>
        <p:spPr>
          <a:xfrm rot="20694230">
            <a:off x="5624105" y="334379"/>
            <a:ext cx="1487908"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DCBA22"/>
                </a:solidFill>
                <a:effectLst/>
                <a:uLnTx/>
                <a:uFillTx/>
                <a:latin typeface="Comic Sans MS"/>
                <a:ea typeface="+mn-ea"/>
                <a:cs typeface="+mn-cs"/>
              </a:rPr>
              <a:t>Core collapse </a:t>
            </a:r>
            <a:r>
              <a:rPr kumimoji="0" lang="en-US" sz="1200" b="0" i="0" u="none" strike="noStrike" kern="1200" cap="none" spc="0" normalizeH="0" baseline="0" noProof="0" dirty="0" err="1">
                <a:ln>
                  <a:noFill/>
                </a:ln>
                <a:solidFill>
                  <a:srgbClr val="DCBA22"/>
                </a:solidFill>
                <a:effectLst/>
                <a:uLnTx/>
                <a:uFillTx/>
                <a:latin typeface="Comic Sans MS"/>
                <a:ea typeface="+mn-ea"/>
                <a:cs typeface="+mn-cs"/>
              </a:rPr>
              <a:t>SNe</a:t>
            </a:r>
            <a:endParaRPr kumimoji="0" lang="en-US" sz="1200" b="0" i="0" u="none" strike="noStrike" kern="1200" cap="none" spc="0" normalizeH="0" baseline="0" noProof="0" dirty="0">
              <a:ln>
                <a:noFill/>
              </a:ln>
              <a:solidFill>
                <a:srgbClr val="DCBA22"/>
              </a:solidFill>
              <a:effectLst/>
              <a:uLnTx/>
              <a:uFillTx/>
              <a:latin typeface="Comic Sans MS"/>
              <a:ea typeface="+mn-ea"/>
              <a:cs typeface="+mn-cs"/>
            </a:endParaRPr>
          </a:p>
        </p:txBody>
      </p:sp>
      <p:sp>
        <p:nvSpPr>
          <p:cNvPr id="12" name="Right Brace 11"/>
          <p:cNvSpPr/>
          <p:nvPr/>
        </p:nvSpPr>
        <p:spPr>
          <a:xfrm rot="16200000">
            <a:off x="7028713" y="1361159"/>
            <a:ext cx="135546" cy="989518"/>
          </a:xfrm>
          <a:prstGeom prst="rightBrace">
            <a:avLst>
              <a:gd name="adj1" fmla="val 76837"/>
              <a:gd name="adj2" fmla="val 50000"/>
            </a:avLst>
          </a:prstGeom>
          <a:ln w="19050">
            <a:solidFill>
              <a:srgbClr val="05B70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3" name="Rounded Rectangle 12"/>
          <p:cNvSpPr/>
          <p:nvPr/>
        </p:nvSpPr>
        <p:spPr>
          <a:xfrm>
            <a:off x="6583680" y="1951547"/>
            <a:ext cx="1010625" cy="524233"/>
          </a:xfrm>
          <a:prstGeom prst="roundRect">
            <a:avLst/>
          </a:prstGeom>
          <a:noFill/>
          <a:ln w="19050">
            <a:solidFill>
              <a:srgbClr val="05B705"/>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4" name="Rounded Rectangle 13"/>
          <p:cNvSpPr/>
          <p:nvPr/>
        </p:nvSpPr>
        <p:spPr>
          <a:xfrm>
            <a:off x="7588122" y="1951547"/>
            <a:ext cx="516545" cy="524233"/>
          </a:xfrm>
          <a:prstGeom prst="roundRect">
            <a:avLst/>
          </a:prstGeom>
          <a:noFill/>
          <a:ln w="19050">
            <a:solidFill>
              <a:srgbClr val="DCBA22"/>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7" name="Rounded Rectangle 16"/>
          <p:cNvSpPr/>
          <p:nvPr/>
        </p:nvSpPr>
        <p:spPr>
          <a:xfrm>
            <a:off x="3559047" y="2961197"/>
            <a:ext cx="516545" cy="524233"/>
          </a:xfrm>
          <a:prstGeom prst="roundRect">
            <a:avLst/>
          </a:prstGeom>
          <a:noFill/>
          <a:ln w="19050">
            <a:solidFill>
              <a:srgbClr val="FFFFFF"/>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DD9FF"/>
              </a:solidFill>
              <a:effectLst/>
              <a:uLnTx/>
              <a:uFillTx/>
              <a:latin typeface="Comic Sans MS"/>
              <a:ea typeface="+mn-ea"/>
              <a:cs typeface="+mn-cs"/>
            </a:endParaRPr>
          </a:p>
        </p:txBody>
      </p:sp>
      <p:sp>
        <p:nvSpPr>
          <p:cNvPr id="19" name="TextBox 18"/>
          <p:cNvSpPr txBox="1"/>
          <p:nvPr/>
        </p:nvSpPr>
        <p:spPr>
          <a:xfrm>
            <a:off x="4192859" y="3000375"/>
            <a:ext cx="4951141" cy="1631216"/>
          </a:xfrm>
          <a:prstGeom prst="rect">
            <a:avLst/>
          </a:prstGeom>
          <a:solidFill>
            <a:srgbClr val="FFFF00"/>
          </a:solidFill>
        </p:spPr>
        <p:txBody>
          <a:bodyPr wrap="squar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omic Sans MS"/>
                <a:ea typeface="+mn-ea"/>
                <a:cs typeface="+mn-cs"/>
              </a:rPr>
              <a:t>Your lungs of carbon (from small stars) are taking in nitrogen (from small stars) and oxygen (from Type II supernovae) that iron (from exploding white dwarfs </a:t>
            </a:r>
            <a:r>
              <a:rPr kumimoji="0" lang="en-US" sz="2000" b="0" i="0" u="none" strike="noStrike" kern="1200" cap="none" spc="0" normalizeH="0" baseline="0" noProof="0" dirty="0" err="1">
                <a:ln>
                  <a:noFill/>
                </a:ln>
                <a:solidFill>
                  <a:srgbClr val="FF0000"/>
                </a:solidFill>
                <a:effectLst/>
                <a:uLnTx/>
                <a:uFillTx/>
                <a:latin typeface="Comic Sans MS"/>
                <a:ea typeface="+mn-ea"/>
                <a:cs typeface="+mn-cs"/>
              </a:rPr>
              <a:t>Ia</a:t>
            </a:r>
            <a:r>
              <a:rPr kumimoji="0" lang="en-US" sz="2000" b="0" i="0" u="none" strike="noStrike" kern="1200" cap="none" spc="0" normalizeH="0" baseline="0" noProof="0" dirty="0">
                <a:ln>
                  <a:noFill/>
                </a:ln>
                <a:solidFill>
                  <a:srgbClr val="FF0000"/>
                </a:solidFill>
                <a:effectLst/>
                <a:uLnTx/>
                <a:uFillTx/>
                <a:latin typeface="Comic Sans MS"/>
                <a:ea typeface="+mn-ea"/>
                <a:cs typeface="+mn-cs"/>
              </a:rPr>
              <a:t> SN) is carrying throughout your body.</a:t>
            </a:r>
          </a:p>
        </p:txBody>
      </p:sp>
      <p:sp>
        <p:nvSpPr>
          <p:cNvPr id="21" name="Freeform 20"/>
          <p:cNvSpPr/>
          <p:nvPr/>
        </p:nvSpPr>
        <p:spPr>
          <a:xfrm>
            <a:off x="3505715" y="1609725"/>
            <a:ext cx="294760" cy="1286952"/>
          </a:xfrm>
          <a:custGeom>
            <a:avLst/>
            <a:gdLst>
              <a:gd name="connsiteX0" fmla="*/ 191760 w 191760"/>
              <a:gd name="connsiteY0" fmla="*/ 0 h 613225"/>
              <a:gd name="connsiteX1" fmla="*/ 16832 w 191760"/>
              <a:gd name="connsiteY1" fmla="*/ 560567 h 613225"/>
              <a:gd name="connsiteX2" fmla="*/ 16832 w 191760"/>
              <a:gd name="connsiteY2" fmla="*/ 556592 h 613225"/>
              <a:gd name="connsiteX0" fmla="*/ 174928 w 174928"/>
              <a:gd name="connsiteY0" fmla="*/ 0 h 560567"/>
              <a:gd name="connsiteX1" fmla="*/ 0 w 174928"/>
              <a:gd name="connsiteY1" fmla="*/ 560567 h 560567"/>
              <a:gd name="connsiteX0" fmla="*/ 174928 w 174928"/>
              <a:gd name="connsiteY0" fmla="*/ 0 h 560567"/>
              <a:gd name="connsiteX1" fmla="*/ 0 w 174928"/>
              <a:gd name="connsiteY1" fmla="*/ 560567 h 560567"/>
              <a:gd name="connsiteX0" fmla="*/ 248682 w 248682"/>
              <a:gd name="connsiteY0" fmla="*/ 0 h 560567"/>
              <a:gd name="connsiteX1" fmla="*/ 73754 w 248682"/>
              <a:gd name="connsiteY1" fmla="*/ 560567 h 560567"/>
              <a:gd name="connsiteX0" fmla="*/ 280964 w 280964"/>
              <a:gd name="connsiteY0" fmla="*/ 0 h 560567"/>
              <a:gd name="connsiteX1" fmla="*/ 106036 w 280964"/>
              <a:gd name="connsiteY1" fmla="*/ 560567 h 560567"/>
              <a:gd name="connsiteX0" fmla="*/ 258183 w 258183"/>
              <a:gd name="connsiteY0" fmla="*/ 0 h 568518"/>
              <a:gd name="connsiteX1" fmla="*/ 115061 w 258183"/>
              <a:gd name="connsiteY1" fmla="*/ 568518 h 568518"/>
              <a:gd name="connsiteX0" fmla="*/ 231901 w 231901"/>
              <a:gd name="connsiteY0" fmla="*/ 0 h 568518"/>
              <a:gd name="connsiteX1" fmla="*/ 88779 w 231901"/>
              <a:gd name="connsiteY1" fmla="*/ 568518 h 568518"/>
              <a:gd name="connsiteX0" fmla="*/ 194068 w 194068"/>
              <a:gd name="connsiteY0" fmla="*/ 0 h 564341"/>
              <a:gd name="connsiteX1" fmla="*/ 110577 w 194068"/>
              <a:gd name="connsiteY1" fmla="*/ 564341 h 564341"/>
              <a:gd name="connsiteX0" fmla="*/ 205040 w 205040"/>
              <a:gd name="connsiteY0" fmla="*/ 0 h 564341"/>
              <a:gd name="connsiteX1" fmla="*/ 121549 w 205040"/>
              <a:gd name="connsiteY1" fmla="*/ 564341 h 564341"/>
            </a:gdLst>
            <a:ahLst/>
            <a:cxnLst>
              <a:cxn ang="0">
                <a:pos x="connsiteX0" y="connsiteY0"/>
              </a:cxn>
              <a:cxn ang="0">
                <a:pos x="connsiteX1" y="connsiteY1"/>
              </a:cxn>
            </a:cxnLst>
            <a:rect l="l" t="t" r="r" b="b"/>
            <a:pathLst>
              <a:path w="205040" h="564341">
                <a:moveTo>
                  <a:pt x="205040" y="0"/>
                </a:moveTo>
                <a:cubicBezTo>
                  <a:pt x="-36149" y="23854"/>
                  <a:pt x="-65306" y="204923"/>
                  <a:pt x="121549" y="564341"/>
                </a:cubicBezTo>
              </a:path>
            </a:pathLst>
          </a:custGeom>
          <a:noFill/>
          <a:ln>
            <a:solidFill>
              <a:srgbClr val="FFFF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2" name="TextBox 21"/>
          <p:cNvSpPr txBox="1"/>
          <p:nvPr/>
        </p:nvSpPr>
        <p:spPr>
          <a:xfrm>
            <a:off x="4290605" y="2734679"/>
            <a:ext cx="161775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omic Sans MS"/>
                <a:ea typeface="+mn-ea"/>
                <a:cs typeface="+mn-cs"/>
              </a:rPr>
              <a:t>Type </a:t>
            </a:r>
            <a:r>
              <a:rPr kumimoji="0" lang="en-US" sz="1200" b="0" i="0" u="none" strike="noStrike" kern="1200" cap="none" spc="0" normalizeH="0" baseline="0" noProof="0" dirty="0" err="1">
                <a:ln>
                  <a:noFill/>
                </a:ln>
                <a:solidFill>
                  <a:srgbClr val="FFFFFF"/>
                </a:solidFill>
                <a:effectLst/>
                <a:uLnTx/>
                <a:uFillTx/>
                <a:latin typeface="Comic Sans MS"/>
                <a:ea typeface="+mn-ea"/>
                <a:cs typeface="+mn-cs"/>
              </a:rPr>
              <a:t>Ia</a:t>
            </a:r>
            <a:r>
              <a:rPr kumimoji="0" lang="en-US" sz="1200" b="0" i="0" u="none" strike="noStrike" kern="1200" cap="none" spc="0" normalizeH="0" baseline="0" noProof="0" dirty="0">
                <a:ln>
                  <a:noFill/>
                </a:ln>
                <a:solidFill>
                  <a:srgbClr val="FFFFFF"/>
                </a:solidFill>
                <a:effectLst/>
                <a:uLnTx/>
                <a:uFillTx/>
                <a:latin typeface="Comic Sans MS"/>
                <a:ea typeface="+mn-ea"/>
                <a:cs typeface="+mn-cs"/>
              </a:rPr>
              <a:t> Supernovae</a:t>
            </a:r>
          </a:p>
        </p:txBody>
      </p:sp>
    </p:spTree>
    <p:extLst>
      <p:ext uri="{BB962C8B-B14F-4D97-AF65-F5344CB8AC3E}">
        <p14:creationId xmlns:p14="http://schemas.microsoft.com/office/powerpoint/2010/main" val="2266728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4529" r="4717" b="4533"/>
          <a:stretch/>
        </p:blipFill>
        <p:spPr>
          <a:xfrm>
            <a:off x="0" y="194733"/>
            <a:ext cx="9144000" cy="6406281"/>
          </a:xfrm>
          <a:prstGeom prst="rect">
            <a:avLst/>
          </a:prstGeom>
        </p:spPr>
      </p:pic>
      <p:sp>
        <p:nvSpPr>
          <p:cNvPr id="8" name="Rectangle 7"/>
          <p:cNvSpPr/>
          <p:nvPr/>
        </p:nvSpPr>
        <p:spPr>
          <a:xfrm>
            <a:off x="0" y="6550223"/>
            <a:ext cx="2983509"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Comic Sans MS"/>
                <a:ea typeface="+mn-ea"/>
                <a:cs typeface="+mn-cs"/>
              </a:rPr>
              <a:t>https://svs.gsfc.nasa.gov/13873/</a:t>
            </a:r>
          </a:p>
        </p:txBody>
      </p:sp>
      <p:pic>
        <p:nvPicPr>
          <p:cNvPr id="10" name="Picture 9">
            <a:hlinkClick r:id="rId4"/>
          </p:cNvPr>
          <p:cNvPicPr>
            <a:picLocks noChangeAspect="1"/>
          </p:cNvPicPr>
          <p:nvPr/>
        </p:nvPicPr>
        <p:blipFill rotWithShape="1">
          <a:blip r:embed="rId5"/>
          <a:srcRect t="6433" b="-1"/>
          <a:stretch/>
        </p:blipFill>
        <p:spPr>
          <a:xfrm>
            <a:off x="0" y="0"/>
            <a:ext cx="3352800" cy="465667"/>
          </a:xfrm>
          <a:prstGeom prst="rect">
            <a:avLst/>
          </a:prstGeom>
        </p:spPr>
      </p:pic>
      <p:sp>
        <p:nvSpPr>
          <p:cNvPr id="5" name="Freeform 4"/>
          <p:cNvSpPr/>
          <p:nvPr/>
        </p:nvSpPr>
        <p:spPr>
          <a:xfrm>
            <a:off x="3110671" y="3436"/>
            <a:ext cx="4075450" cy="1711766"/>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54240"/>
              <a:gd name="connsiteY0" fmla="*/ 1421219 h 1715201"/>
              <a:gd name="connsiteX1" fmla="*/ 1995854 w 4154240"/>
              <a:gd name="connsiteY1" fmla="*/ 304596 h 1715201"/>
              <a:gd name="connsiteX2" fmla="*/ 3974124 w 4154240"/>
              <a:gd name="connsiteY2" fmla="*/ 93580 h 1715201"/>
              <a:gd name="connsiteX3" fmla="*/ 4064337 w 4154240"/>
              <a:gd name="connsiteY3" fmla="*/ 1715201 h 1715201"/>
              <a:gd name="connsiteX0" fmla="*/ 0 w 3832300"/>
              <a:gd name="connsiteY0" fmla="*/ 1323410 h 1712283"/>
              <a:gd name="connsiteX1" fmla="*/ 1673914 w 3832300"/>
              <a:gd name="connsiteY1" fmla="*/ 301678 h 1712283"/>
              <a:gd name="connsiteX2" fmla="*/ 3652184 w 3832300"/>
              <a:gd name="connsiteY2" fmla="*/ 90662 h 1712283"/>
              <a:gd name="connsiteX3" fmla="*/ 3742397 w 3832300"/>
              <a:gd name="connsiteY3" fmla="*/ 1712283 h 1712283"/>
              <a:gd name="connsiteX0" fmla="*/ 0 w 4110735"/>
              <a:gd name="connsiteY0" fmla="*/ 1305641 h 1711766"/>
              <a:gd name="connsiteX1" fmla="*/ 1952349 w 4110735"/>
              <a:gd name="connsiteY1" fmla="*/ 301161 h 1711766"/>
              <a:gd name="connsiteX2" fmla="*/ 3930619 w 4110735"/>
              <a:gd name="connsiteY2" fmla="*/ 90145 h 1711766"/>
              <a:gd name="connsiteX3" fmla="*/ 4020832 w 4110735"/>
              <a:gd name="connsiteY3" fmla="*/ 1711766 h 1711766"/>
            </a:gdLst>
            <a:ahLst/>
            <a:cxnLst>
              <a:cxn ang="0">
                <a:pos x="connsiteX0" y="connsiteY0"/>
              </a:cxn>
              <a:cxn ang="0">
                <a:pos x="connsiteX1" y="connsiteY1"/>
              </a:cxn>
              <a:cxn ang="0">
                <a:pos x="connsiteX2" y="connsiteY2"/>
              </a:cxn>
              <a:cxn ang="0">
                <a:pos x="connsiteX3" y="connsiteY3"/>
              </a:cxn>
            </a:cxnLst>
            <a:rect l="l" t="t" r="r" b="b"/>
            <a:pathLst>
              <a:path w="4110735" h="1711766">
                <a:moveTo>
                  <a:pt x="0" y="1305641"/>
                </a:moveTo>
                <a:cubicBezTo>
                  <a:pt x="666750" y="857966"/>
                  <a:pt x="1297246" y="503744"/>
                  <a:pt x="1952349" y="301161"/>
                </a:cubicBezTo>
                <a:cubicBezTo>
                  <a:pt x="2607452" y="98578"/>
                  <a:pt x="3590222" y="-130578"/>
                  <a:pt x="3930619" y="90145"/>
                </a:cubicBezTo>
                <a:cubicBezTo>
                  <a:pt x="4271016" y="310868"/>
                  <a:pt x="4025227" y="1065347"/>
                  <a:pt x="4020832" y="1711766"/>
                </a:cubicBezTo>
              </a:path>
            </a:pathLst>
          </a:custGeom>
          <a:noFill/>
          <a:ln>
            <a:solidFill>
              <a:srgbClr val="05B70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7" name="Freeform 6"/>
          <p:cNvSpPr/>
          <p:nvPr/>
        </p:nvSpPr>
        <p:spPr>
          <a:xfrm>
            <a:off x="3390500" y="448024"/>
            <a:ext cx="4460287" cy="1816172"/>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48073"/>
              <a:gd name="connsiteY0" fmla="*/ 1430184 h 1759822"/>
              <a:gd name="connsiteX1" fmla="*/ 1995854 w 4148073"/>
              <a:gd name="connsiteY1" fmla="*/ 313561 h 1759822"/>
              <a:gd name="connsiteX2" fmla="*/ 3974124 w 4148073"/>
              <a:gd name="connsiteY2" fmla="*/ 102545 h 1759822"/>
              <a:gd name="connsiteX3" fmla="*/ 4045266 w 4148073"/>
              <a:gd name="connsiteY3" fmla="*/ 1759822 h 1759822"/>
              <a:gd name="connsiteX0" fmla="*/ 0 w 4138386"/>
              <a:gd name="connsiteY0" fmla="*/ 1430184 h 1430184"/>
              <a:gd name="connsiteX1" fmla="*/ 1995854 w 4138386"/>
              <a:gd name="connsiteY1" fmla="*/ 313561 h 1430184"/>
              <a:gd name="connsiteX2" fmla="*/ 3974124 w 4138386"/>
              <a:gd name="connsiteY2" fmla="*/ 102545 h 1430184"/>
              <a:gd name="connsiteX3" fmla="*/ 4014908 w 4138386"/>
              <a:gd name="connsiteY3" fmla="*/ 1056097 h 1430184"/>
              <a:gd name="connsiteX0" fmla="*/ 0 w 4075043"/>
              <a:gd name="connsiteY0" fmla="*/ 1430184 h 1430184"/>
              <a:gd name="connsiteX1" fmla="*/ 1995854 w 4075043"/>
              <a:gd name="connsiteY1" fmla="*/ 313561 h 1430184"/>
              <a:gd name="connsiteX2" fmla="*/ 3974124 w 4075043"/>
              <a:gd name="connsiteY2" fmla="*/ 102545 h 1430184"/>
              <a:gd name="connsiteX3" fmla="*/ 4014908 w 4075043"/>
              <a:gd name="connsiteY3" fmla="*/ 1056097 h 1430184"/>
              <a:gd name="connsiteX0" fmla="*/ 0 w 4075043"/>
              <a:gd name="connsiteY0" fmla="*/ 1363259 h 1363259"/>
              <a:gd name="connsiteX1" fmla="*/ 1995854 w 4075043"/>
              <a:gd name="connsiteY1" fmla="*/ 246636 h 1363259"/>
              <a:gd name="connsiteX2" fmla="*/ 3974124 w 4075043"/>
              <a:gd name="connsiteY2" fmla="*/ 35620 h 1363259"/>
              <a:gd name="connsiteX3" fmla="*/ 4014908 w 4075043"/>
              <a:gd name="connsiteY3" fmla="*/ 989172 h 1363259"/>
              <a:gd name="connsiteX0" fmla="*/ 0 w 4165227"/>
              <a:gd name="connsiteY0" fmla="*/ 1453651 h 1453651"/>
              <a:gd name="connsiteX1" fmla="*/ 1995854 w 4165227"/>
              <a:gd name="connsiteY1" fmla="*/ 337028 h 1453651"/>
              <a:gd name="connsiteX2" fmla="*/ 3974124 w 4165227"/>
              <a:gd name="connsiteY2" fmla="*/ 126012 h 1453651"/>
              <a:gd name="connsiteX3" fmla="*/ 4014908 w 4165227"/>
              <a:gd name="connsiteY3" fmla="*/ 1079564 h 1453651"/>
              <a:gd name="connsiteX0" fmla="*/ 0 w 4046736"/>
              <a:gd name="connsiteY0" fmla="*/ 1497294 h 1497294"/>
              <a:gd name="connsiteX1" fmla="*/ 1995854 w 4046736"/>
              <a:gd name="connsiteY1" fmla="*/ 380671 h 1497294"/>
              <a:gd name="connsiteX2" fmla="*/ 3769205 w 4046736"/>
              <a:gd name="connsiteY2" fmla="*/ 116543 h 1497294"/>
              <a:gd name="connsiteX3" fmla="*/ 4014908 w 4046736"/>
              <a:gd name="connsiteY3" fmla="*/ 1123207 h 1497294"/>
              <a:gd name="connsiteX0" fmla="*/ 0 w 4022593"/>
              <a:gd name="connsiteY0" fmla="*/ 1477072 h 1477072"/>
              <a:gd name="connsiteX1" fmla="*/ 1995854 w 4022593"/>
              <a:gd name="connsiteY1" fmla="*/ 360449 h 1477072"/>
              <a:gd name="connsiteX2" fmla="*/ 3769205 w 4022593"/>
              <a:gd name="connsiteY2" fmla="*/ 96321 h 1477072"/>
              <a:gd name="connsiteX3" fmla="*/ 4014908 w 4022593"/>
              <a:gd name="connsiteY3" fmla="*/ 1102985 h 1477072"/>
              <a:gd name="connsiteX0" fmla="*/ 0 w 4011093"/>
              <a:gd name="connsiteY0" fmla="*/ 1429765 h 1429765"/>
              <a:gd name="connsiteX1" fmla="*/ 1995854 w 4011093"/>
              <a:gd name="connsiteY1" fmla="*/ 313142 h 1429765"/>
              <a:gd name="connsiteX2" fmla="*/ 3769205 w 4011093"/>
              <a:gd name="connsiteY2" fmla="*/ 49014 h 1429765"/>
              <a:gd name="connsiteX3" fmla="*/ 3991710 w 4011093"/>
              <a:gd name="connsiteY3" fmla="*/ 1136848 h 1429765"/>
              <a:gd name="connsiteX0" fmla="*/ 0 w 3998243"/>
              <a:gd name="connsiteY0" fmla="*/ 1424103 h 1424103"/>
              <a:gd name="connsiteX1" fmla="*/ 1995854 w 3998243"/>
              <a:gd name="connsiteY1" fmla="*/ 307480 h 1424103"/>
              <a:gd name="connsiteX2" fmla="*/ 3769205 w 3998243"/>
              <a:gd name="connsiteY2" fmla="*/ 43352 h 1424103"/>
              <a:gd name="connsiteX3" fmla="*/ 3991710 w 3998243"/>
              <a:gd name="connsiteY3" fmla="*/ 1131186 h 1424103"/>
            </a:gdLst>
            <a:ahLst/>
            <a:cxnLst>
              <a:cxn ang="0">
                <a:pos x="connsiteX0" y="connsiteY0"/>
              </a:cxn>
              <a:cxn ang="0">
                <a:pos x="connsiteX1" y="connsiteY1"/>
              </a:cxn>
              <a:cxn ang="0">
                <a:pos x="connsiteX2" y="connsiteY2"/>
              </a:cxn>
              <a:cxn ang="0">
                <a:pos x="connsiteX3" y="connsiteY3"/>
              </a:cxn>
            </a:cxnLst>
            <a:rect l="l" t="t" r="r" b="b"/>
            <a:pathLst>
              <a:path w="3998243" h="1424103">
                <a:moveTo>
                  <a:pt x="0" y="1424103"/>
                </a:moveTo>
                <a:cubicBezTo>
                  <a:pt x="666750" y="976428"/>
                  <a:pt x="1367653" y="537605"/>
                  <a:pt x="1995854" y="307480"/>
                </a:cubicBezTo>
                <a:cubicBezTo>
                  <a:pt x="2624055" y="77355"/>
                  <a:pt x="3490692" y="-80404"/>
                  <a:pt x="3769205" y="43352"/>
                </a:cubicBezTo>
                <a:cubicBezTo>
                  <a:pt x="4047718" y="167108"/>
                  <a:pt x="3996105" y="484767"/>
                  <a:pt x="3991710" y="1131186"/>
                </a:cubicBezTo>
              </a:path>
            </a:pathLst>
          </a:custGeom>
          <a:noFill/>
          <a:ln>
            <a:solidFill>
              <a:srgbClr val="DCBA2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9" name="TextBox 8"/>
          <p:cNvSpPr txBox="1"/>
          <p:nvPr/>
        </p:nvSpPr>
        <p:spPr>
          <a:xfrm rot="20408952">
            <a:off x="4326151" y="298956"/>
            <a:ext cx="1486304"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4C944"/>
                </a:solidFill>
                <a:effectLst/>
                <a:uLnTx/>
                <a:uFillTx/>
                <a:latin typeface="Comic Sans MS"/>
                <a:ea typeface="+mn-ea"/>
                <a:cs typeface="+mn-cs"/>
              </a:rPr>
              <a:t>Planetary Nebulae</a:t>
            </a:r>
          </a:p>
        </p:txBody>
      </p:sp>
      <p:sp>
        <p:nvSpPr>
          <p:cNvPr id="11" name="TextBox 10"/>
          <p:cNvSpPr txBox="1"/>
          <p:nvPr/>
        </p:nvSpPr>
        <p:spPr>
          <a:xfrm rot="20694230">
            <a:off x="5624105" y="334379"/>
            <a:ext cx="1487908"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DCBA22"/>
                </a:solidFill>
                <a:effectLst/>
                <a:uLnTx/>
                <a:uFillTx/>
                <a:latin typeface="Comic Sans MS"/>
                <a:ea typeface="+mn-ea"/>
                <a:cs typeface="+mn-cs"/>
              </a:rPr>
              <a:t>Core collapse </a:t>
            </a:r>
            <a:r>
              <a:rPr kumimoji="0" lang="en-US" sz="1200" b="0" i="0" u="none" strike="noStrike" kern="1200" cap="none" spc="0" normalizeH="0" baseline="0" noProof="0" dirty="0" err="1">
                <a:ln>
                  <a:noFill/>
                </a:ln>
                <a:solidFill>
                  <a:srgbClr val="DCBA22"/>
                </a:solidFill>
                <a:effectLst/>
                <a:uLnTx/>
                <a:uFillTx/>
                <a:latin typeface="Comic Sans MS"/>
                <a:ea typeface="+mn-ea"/>
                <a:cs typeface="+mn-cs"/>
              </a:rPr>
              <a:t>SNe</a:t>
            </a:r>
            <a:endParaRPr kumimoji="0" lang="en-US" sz="1200" b="0" i="0" u="none" strike="noStrike" kern="1200" cap="none" spc="0" normalizeH="0" baseline="0" noProof="0" dirty="0">
              <a:ln>
                <a:noFill/>
              </a:ln>
              <a:solidFill>
                <a:srgbClr val="DCBA22"/>
              </a:solidFill>
              <a:effectLst/>
              <a:uLnTx/>
              <a:uFillTx/>
              <a:latin typeface="Comic Sans MS"/>
              <a:ea typeface="+mn-ea"/>
              <a:cs typeface="+mn-cs"/>
            </a:endParaRPr>
          </a:p>
        </p:txBody>
      </p:sp>
      <p:sp>
        <p:nvSpPr>
          <p:cNvPr id="12" name="Right Brace 11"/>
          <p:cNvSpPr/>
          <p:nvPr/>
        </p:nvSpPr>
        <p:spPr>
          <a:xfrm rot="16200000">
            <a:off x="7028713" y="1361159"/>
            <a:ext cx="135546" cy="989518"/>
          </a:xfrm>
          <a:prstGeom prst="rightBrace">
            <a:avLst>
              <a:gd name="adj1" fmla="val 76837"/>
              <a:gd name="adj2" fmla="val 50000"/>
            </a:avLst>
          </a:prstGeom>
          <a:ln w="19050">
            <a:solidFill>
              <a:srgbClr val="05B70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3" name="Rounded Rectangle 12"/>
          <p:cNvSpPr/>
          <p:nvPr/>
        </p:nvSpPr>
        <p:spPr>
          <a:xfrm>
            <a:off x="6583680" y="1951547"/>
            <a:ext cx="1010625" cy="524233"/>
          </a:xfrm>
          <a:prstGeom prst="roundRect">
            <a:avLst/>
          </a:prstGeom>
          <a:noFill/>
          <a:ln w="19050">
            <a:solidFill>
              <a:srgbClr val="05B705"/>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4" name="Rounded Rectangle 13"/>
          <p:cNvSpPr/>
          <p:nvPr/>
        </p:nvSpPr>
        <p:spPr>
          <a:xfrm>
            <a:off x="7588122" y="1951547"/>
            <a:ext cx="516545" cy="524233"/>
          </a:xfrm>
          <a:prstGeom prst="roundRect">
            <a:avLst/>
          </a:prstGeom>
          <a:noFill/>
          <a:ln w="19050">
            <a:solidFill>
              <a:srgbClr val="DCBA22"/>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7" name="Rounded Rectangle 16"/>
          <p:cNvSpPr/>
          <p:nvPr/>
        </p:nvSpPr>
        <p:spPr>
          <a:xfrm>
            <a:off x="3559047" y="2961197"/>
            <a:ext cx="516545" cy="524233"/>
          </a:xfrm>
          <a:prstGeom prst="roundRect">
            <a:avLst/>
          </a:prstGeom>
          <a:noFill/>
          <a:ln w="19050">
            <a:solidFill>
              <a:srgbClr val="FFFFFF"/>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DD9FF"/>
              </a:solidFill>
              <a:effectLst/>
              <a:uLnTx/>
              <a:uFillTx/>
              <a:latin typeface="Comic Sans MS"/>
              <a:ea typeface="+mn-ea"/>
              <a:cs typeface="+mn-cs"/>
            </a:endParaRPr>
          </a:p>
        </p:txBody>
      </p:sp>
      <p:sp>
        <p:nvSpPr>
          <p:cNvPr id="21" name="Freeform 20"/>
          <p:cNvSpPr/>
          <p:nvPr/>
        </p:nvSpPr>
        <p:spPr>
          <a:xfrm>
            <a:off x="3505715" y="1609725"/>
            <a:ext cx="294760" cy="1286952"/>
          </a:xfrm>
          <a:custGeom>
            <a:avLst/>
            <a:gdLst>
              <a:gd name="connsiteX0" fmla="*/ 191760 w 191760"/>
              <a:gd name="connsiteY0" fmla="*/ 0 h 613225"/>
              <a:gd name="connsiteX1" fmla="*/ 16832 w 191760"/>
              <a:gd name="connsiteY1" fmla="*/ 560567 h 613225"/>
              <a:gd name="connsiteX2" fmla="*/ 16832 w 191760"/>
              <a:gd name="connsiteY2" fmla="*/ 556592 h 613225"/>
              <a:gd name="connsiteX0" fmla="*/ 174928 w 174928"/>
              <a:gd name="connsiteY0" fmla="*/ 0 h 560567"/>
              <a:gd name="connsiteX1" fmla="*/ 0 w 174928"/>
              <a:gd name="connsiteY1" fmla="*/ 560567 h 560567"/>
              <a:gd name="connsiteX0" fmla="*/ 174928 w 174928"/>
              <a:gd name="connsiteY0" fmla="*/ 0 h 560567"/>
              <a:gd name="connsiteX1" fmla="*/ 0 w 174928"/>
              <a:gd name="connsiteY1" fmla="*/ 560567 h 560567"/>
              <a:gd name="connsiteX0" fmla="*/ 248682 w 248682"/>
              <a:gd name="connsiteY0" fmla="*/ 0 h 560567"/>
              <a:gd name="connsiteX1" fmla="*/ 73754 w 248682"/>
              <a:gd name="connsiteY1" fmla="*/ 560567 h 560567"/>
              <a:gd name="connsiteX0" fmla="*/ 280964 w 280964"/>
              <a:gd name="connsiteY0" fmla="*/ 0 h 560567"/>
              <a:gd name="connsiteX1" fmla="*/ 106036 w 280964"/>
              <a:gd name="connsiteY1" fmla="*/ 560567 h 560567"/>
              <a:gd name="connsiteX0" fmla="*/ 258183 w 258183"/>
              <a:gd name="connsiteY0" fmla="*/ 0 h 568518"/>
              <a:gd name="connsiteX1" fmla="*/ 115061 w 258183"/>
              <a:gd name="connsiteY1" fmla="*/ 568518 h 568518"/>
              <a:gd name="connsiteX0" fmla="*/ 231901 w 231901"/>
              <a:gd name="connsiteY0" fmla="*/ 0 h 568518"/>
              <a:gd name="connsiteX1" fmla="*/ 88779 w 231901"/>
              <a:gd name="connsiteY1" fmla="*/ 568518 h 568518"/>
              <a:gd name="connsiteX0" fmla="*/ 194068 w 194068"/>
              <a:gd name="connsiteY0" fmla="*/ 0 h 564341"/>
              <a:gd name="connsiteX1" fmla="*/ 110577 w 194068"/>
              <a:gd name="connsiteY1" fmla="*/ 564341 h 564341"/>
              <a:gd name="connsiteX0" fmla="*/ 205040 w 205040"/>
              <a:gd name="connsiteY0" fmla="*/ 0 h 564341"/>
              <a:gd name="connsiteX1" fmla="*/ 121549 w 205040"/>
              <a:gd name="connsiteY1" fmla="*/ 564341 h 564341"/>
            </a:gdLst>
            <a:ahLst/>
            <a:cxnLst>
              <a:cxn ang="0">
                <a:pos x="connsiteX0" y="connsiteY0"/>
              </a:cxn>
              <a:cxn ang="0">
                <a:pos x="connsiteX1" y="connsiteY1"/>
              </a:cxn>
            </a:cxnLst>
            <a:rect l="l" t="t" r="r" b="b"/>
            <a:pathLst>
              <a:path w="205040" h="564341">
                <a:moveTo>
                  <a:pt x="205040" y="0"/>
                </a:moveTo>
                <a:cubicBezTo>
                  <a:pt x="-36149" y="23854"/>
                  <a:pt x="-65306" y="204923"/>
                  <a:pt x="121549" y="564341"/>
                </a:cubicBezTo>
              </a:path>
            </a:pathLst>
          </a:custGeom>
          <a:noFill/>
          <a:ln>
            <a:solidFill>
              <a:srgbClr val="FFFF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2" name="TextBox 21"/>
          <p:cNvSpPr txBox="1"/>
          <p:nvPr/>
        </p:nvSpPr>
        <p:spPr>
          <a:xfrm>
            <a:off x="4290605" y="2734679"/>
            <a:ext cx="161775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omic Sans MS"/>
                <a:ea typeface="+mn-ea"/>
                <a:cs typeface="+mn-cs"/>
              </a:rPr>
              <a:t>Type </a:t>
            </a:r>
            <a:r>
              <a:rPr kumimoji="0" lang="en-US" sz="1200" b="0" i="0" u="none" strike="noStrike" kern="1200" cap="none" spc="0" normalizeH="0" baseline="0" noProof="0" dirty="0" err="1">
                <a:ln>
                  <a:noFill/>
                </a:ln>
                <a:solidFill>
                  <a:srgbClr val="FFFFFF"/>
                </a:solidFill>
                <a:effectLst/>
                <a:uLnTx/>
                <a:uFillTx/>
                <a:latin typeface="Comic Sans MS"/>
                <a:ea typeface="+mn-ea"/>
                <a:cs typeface="+mn-cs"/>
              </a:rPr>
              <a:t>Ia</a:t>
            </a:r>
            <a:r>
              <a:rPr kumimoji="0" lang="en-US" sz="1200" b="0" i="0" u="none" strike="noStrike" kern="1200" cap="none" spc="0" normalizeH="0" baseline="0" noProof="0" dirty="0">
                <a:ln>
                  <a:noFill/>
                </a:ln>
                <a:solidFill>
                  <a:srgbClr val="FFFFFF"/>
                </a:solidFill>
                <a:effectLst/>
                <a:uLnTx/>
                <a:uFillTx/>
                <a:latin typeface="Comic Sans MS"/>
                <a:ea typeface="+mn-ea"/>
                <a:cs typeface="+mn-cs"/>
              </a:rPr>
              <a:t> Supernovae</a:t>
            </a:r>
          </a:p>
        </p:txBody>
      </p:sp>
      <p:sp>
        <p:nvSpPr>
          <p:cNvPr id="23" name="Freeform 22"/>
          <p:cNvSpPr/>
          <p:nvPr/>
        </p:nvSpPr>
        <p:spPr>
          <a:xfrm>
            <a:off x="4314425" y="1113251"/>
            <a:ext cx="1875088" cy="2306725"/>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48073"/>
              <a:gd name="connsiteY0" fmla="*/ 1430184 h 1759822"/>
              <a:gd name="connsiteX1" fmla="*/ 1995854 w 4148073"/>
              <a:gd name="connsiteY1" fmla="*/ 313561 h 1759822"/>
              <a:gd name="connsiteX2" fmla="*/ 3974124 w 4148073"/>
              <a:gd name="connsiteY2" fmla="*/ 102545 h 1759822"/>
              <a:gd name="connsiteX3" fmla="*/ 4045266 w 4148073"/>
              <a:gd name="connsiteY3" fmla="*/ 1759822 h 1759822"/>
              <a:gd name="connsiteX0" fmla="*/ 0 w 4138386"/>
              <a:gd name="connsiteY0" fmla="*/ 1430184 h 1430184"/>
              <a:gd name="connsiteX1" fmla="*/ 1995854 w 4138386"/>
              <a:gd name="connsiteY1" fmla="*/ 313561 h 1430184"/>
              <a:gd name="connsiteX2" fmla="*/ 3974124 w 4138386"/>
              <a:gd name="connsiteY2" fmla="*/ 102545 h 1430184"/>
              <a:gd name="connsiteX3" fmla="*/ 4014908 w 4138386"/>
              <a:gd name="connsiteY3" fmla="*/ 1056097 h 1430184"/>
              <a:gd name="connsiteX0" fmla="*/ 0 w 4075043"/>
              <a:gd name="connsiteY0" fmla="*/ 1430184 h 1430184"/>
              <a:gd name="connsiteX1" fmla="*/ 1995854 w 4075043"/>
              <a:gd name="connsiteY1" fmla="*/ 313561 h 1430184"/>
              <a:gd name="connsiteX2" fmla="*/ 3974124 w 4075043"/>
              <a:gd name="connsiteY2" fmla="*/ 102545 h 1430184"/>
              <a:gd name="connsiteX3" fmla="*/ 4014908 w 4075043"/>
              <a:gd name="connsiteY3" fmla="*/ 1056097 h 1430184"/>
              <a:gd name="connsiteX0" fmla="*/ 0 w 4075043"/>
              <a:gd name="connsiteY0" fmla="*/ 1363259 h 1363259"/>
              <a:gd name="connsiteX1" fmla="*/ 1995854 w 4075043"/>
              <a:gd name="connsiteY1" fmla="*/ 246636 h 1363259"/>
              <a:gd name="connsiteX2" fmla="*/ 3974124 w 4075043"/>
              <a:gd name="connsiteY2" fmla="*/ 35620 h 1363259"/>
              <a:gd name="connsiteX3" fmla="*/ 4014908 w 4075043"/>
              <a:gd name="connsiteY3" fmla="*/ 989172 h 1363259"/>
              <a:gd name="connsiteX0" fmla="*/ 0 w 4165227"/>
              <a:gd name="connsiteY0" fmla="*/ 1453651 h 1453651"/>
              <a:gd name="connsiteX1" fmla="*/ 1995854 w 4165227"/>
              <a:gd name="connsiteY1" fmla="*/ 337028 h 1453651"/>
              <a:gd name="connsiteX2" fmla="*/ 3974124 w 4165227"/>
              <a:gd name="connsiteY2" fmla="*/ 126012 h 1453651"/>
              <a:gd name="connsiteX3" fmla="*/ 4014908 w 4165227"/>
              <a:gd name="connsiteY3" fmla="*/ 1079564 h 1453651"/>
              <a:gd name="connsiteX0" fmla="*/ 0 w 4046736"/>
              <a:gd name="connsiteY0" fmla="*/ 1497294 h 1497294"/>
              <a:gd name="connsiteX1" fmla="*/ 1995854 w 4046736"/>
              <a:gd name="connsiteY1" fmla="*/ 380671 h 1497294"/>
              <a:gd name="connsiteX2" fmla="*/ 3769205 w 4046736"/>
              <a:gd name="connsiteY2" fmla="*/ 116543 h 1497294"/>
              <a:gd name="connsiteX3" fmla="*/ 4014908 w 4046736"/>
              <a:gd name="connsiteY3" fmla="*/ 1123207 h 1497294"/>
              <a:gd name="connsiteX0" fmla="*/ 0 w 4022593"/>
              <a:gd name="connsiteY0" fmla="*/ 1477072 h 1477072"/>
              <a:gd name="connsiteX1" fmla="*/ 1995854 w 4022593"/>
              <a:gd name="connsiteY1" fmla="*/ 360449 h 1477072"/>
              <a:gd name="connsiteX2" fmla="*/ 3769205 w 4022593"/>
              <a:gd name="connsiteY2" fmla="*/ 96321 h 1477072"/>
              <a:gd name="connsiteX3" fmla="*/ 4014908 w 4022593"/>
              <a:gd name="connsiteY3" fmla="*/ 1102985 h 1477072"/>
              <a:gd name="connsiteX0" fmla="*/ 0 w 4011093"/>
              <a:gd name="connsiteY0" fmla="*/ 1429765 h 1429765"/>
              <a:gd name="connsiteX1" fmla="*/ 1995854 w 4011093"/>
              <a:gd name="connsiteY1" fmla="*/ 313142 h 1429765"/>
              <a:gd name="connsiteX2" fmla="*/ 3769205 w 4011093"/>
              <a:gd name="connsiteY2" fmla="*/ 49014 h 1429765"/>
              <a:gd name="connsiteX3" fmla="*/ 3991710 w 4011093"/>
              <a:gd name="connsiteY3" fmla="*/ 1136848 h 1429765"/>
              <a:gd name="connsiteX0" fmla="*/ 0 w 3998243"/>
              <a:gd name="connsiteY0" fmla="*/ 1424103 h 1424103"/>
              <a:gd name="connsiteX1" fmla="*/ 1995854 w 3998243"/>
              <a:gd name="connsiteY1" fmla="*/ 307480 h 1424103"/>
              <a:gd name="connsiteX2" fmla="*/ 3769205 w 3998243"/>
              <a:gd name="connsiteY2" fmla="*/ 43352 h 1424103"/>
              <a:gd name="connsiteX3" fmla="*/ 3991710 w 3998243"/>
              <a:gd name="connsiteY3" fmla="*/ 1131186 h 1424103"/>
              <a:gd name="connsiteX0" fmla="*/ 0 w 3772739"/>
              <a:gd name="connsiteY0" fmla="*/ 1582359 h 3393158"/>
              <a:gd name="connsiteX1" fmla="*/ 1995854 w 3772739"/>
              <a:gd name="connsiteY1" fmla="*/ 465736 h 3393158"/>
              <a:gd name="connsiteX2" fmla="*/ 3769205 w 3772739"/>
              <a:gd name="connsiteY2" fmla="*/ 201608 h 3393158"/>
              <a:gd name="connsiteX3" fmla="*/ 2485930 w 3772739"/>
              <a:gd name="connsiteY3" fmla="*/ 3393158 h 3393158"/>
              <a:gd name="connsiteX0" fmla="*/ 0 w 3778140"/>
              <a:gd name="connsiteY0" fmla="*/ 1582359 h 3393158"/>
              <a:gd name="connsiteX1" fmla="*/ 1995854 w 3778140"/>
              <a:gd name="connsiteY1" fmla="*/ 465736 h 3393158"/>
              <a:gd name="connsiteX2" fmla="*/ 3769205 w 3778140"/>
              <a:gd name="connsiteY2" fmla="*/ 201608 h 3393158"/>
              <a:gd name="connsiteX3" fmla="*/ 2485930 w 3778140"/>
              <a:gd name="connsiteY3" fmla="*/ 3393158 h 3393158"/>
              <a:gd name="connsiteX0" fmla="*/ 0 w 3770845"/>
              <a:gd name="connsiteY0" fmla="*/ 1590435 h 3511130"/>
              <a:gd name="connsiteX1" fmla="*/ 1995854 w 3770845"/>
              <a:gd name="connsiteY1" fmla="*/ 473812 h 3511130"/>
              <a:gd name="connsiteX2" fmla="*/ 3769205 w 3770845"/>
              <a:gd name="connsiteY2" fmla="*/ 209684 h 3511130"/>
              <a:gd name="connsiteX3" fmla="*/ 2234966 w 3770845"/>
              <a:gd name="connsiteY3" fmla="*/ 3511130 h 3511130"/>
              <a:gd name="connsiteX0" fmla="*/ 0 w 3779783"/>
              <a:gd name="connsiteY0" fmla="*/ 1590437 h 3511132"/>
              <a:gd name="connsiteX1" fmla="*/ 1995854 w 3779783"/>
              <a:gd name="connsiteY1" fmla="*/ 473814 h 3511132"/>
              <a:gd name="connsiteX2" fmla="*/ 3769205 w 3779783"/>
              <a:gd name="connsiteY2" fmla="*/ 209686 h 3511132"/>
              <a:gd name="connsiteX3" fmla="*/ 2234966 w 3779783"/>
              <a:gd name="connsiteY3" fmla="*/ 3511132 h 3511132"/>
              <a:gd name="connsiteX0" fmla="*/ 0 w 3859776"/>
              <a:gd name="connsiteY0" fmla="*/ 2538081 h 4458776"/>
              <a:gd name="connsiteX1" fmla="*/ 718912 w 3859776"/>
              <a:gd name="connsiteY1" fmla="*/ 49708 h 4458776"/>
              <a:gd name="connsiteX2" fmla="*/ 3769205 w 3859776"/>
              <a:gd name="connsiteY2" fmla="*/ 1157330 h 4458776"/>
              <a:gd name="connsiteX3" fmla="*/ 2234966 w 3859776"/>
              <a:gd name="connsiteY3" fmla="*/ 4458776 h 4458776"/>
              <a:gd name="connsiteX0" fmla="*/ 0 w 3554292"/>
              <a:gd name="connsiteY0" fmla="*/ 2573054 h 4493749"/>
              <a:gd name="connsiteX1" fmla="*/ 718912 w 3554292"/>
              <a:gd name="connsiteY1" fmla="*/ 84681 h 4493749"/>
              <a:gd name="connsiteX2" fmla="*/ 3389573 w 3554292"/>
              <a:gd name="connsiteY2" fmla="*/ 950231 h 4493749"/>
              <a:gd name="connsiteX3" fmla="*/ 2234966 w 3554292"/>
              <a:gd name="connsiteY3" fmla="*/ 4493749 h 4493749"/>
              <a:gd name="connsiteX0" fmla="*/ 0 w 3672470"/>
              <a:gd name="connsiteY0" fmla="*/ 2877628 h 4798323"/>
              <a:gd name="connsiteX1" fmla="*/ 718912 w 3672470"/>
              <a:gd name="connsiteY1" fmla="*/ 389255 h 4798323"/>
              <a:gd name="connsiteX2" fmla="*/ 3544877 w 3672470"/>
              <a:gd name="connsiteY2" fmla="*/ 468066 h 4798323"/>
              <a:gd name="connsiteX3" fmla="*/ 2234966 w 3672470"/>
              <a:gd name="connsiteY3" fmla="*/ 4798323 h 4798323"/>
              <a:gd name="connsiteX0" fmla="*/ 0 w 3672468"/>
              <a:gd name="connsiteY0" fmla="*/ 2877628 h 4798323"/>
              <a:gd name="connsiteX1" fmla="*/ 718912 w 3672468"/>
              <a:gd name="connsiteY1" fmla="*/ 389255 h 4798323"/>
              <a:gd name="connsiteX2" fmla="*/ 3544877 w 3672468"/>
              <a:gd name="connsiteY2" fmla="*/ 468066 h 4798323"/>
              <a:gd name="connsiteX3" fmla="*/ 2234966 w 3672468"/>
              <a:gd name="connsiteY3" fmla="*/ 4798323 h 4798323"/>
              <a:gd name="connsiteX0" fmla="*/ 0 w 3879542"/>
              <a:gd name="connsiteY0" fmla="*/ 1814091 h 4743425"/>
              <a:gd name="connsiteX1" fmla="*/ 925984 w 3879542"/>
              <a:gd name="connsiteY1" fmla="*/ 334357 h 4743425"/>
              <a:gd name="connsiteX2" fmla="*/ 3751949 w 3879542"/>
              <a:gd name="connsiteY2" fmla="*/ 413168 h 4743425"/>
              <a:gd name="connsiteX3" fmla="*/ 2442038 w 3879542"/>
              <a:gd name="connsiteY3" fmla="*/ 4743425 h 4743425"/>
              <a:gd name="connsiteX0" fmla="*/ 0 w 3879540"/>
              <a:gd name="connsiteY0" fmla="*/ 1814091 h 4743425"/>
              <a:gd name="connsiteX1" fmla="*/ 925984 w 3879540"/>
              <a:gd name="connsiteY1" fmla="*/ 334357 h 4743425"/>
              <a:gd name="connsiteX2" fmla="*/ 3751949 w 3879540"/>
              <a:gd name="connsiteY2" fmla="*/ 413168 h 4743425"/>
              <a:gd name="connsiteX3" fmla="*/ 2442038 w 3879540"/>
              <a:gd name="connsiteY3" fmla="*/ 4743425 h 4743425"/>
              <a:gd name="connsiteX0" fmla="*/ 0 w 3822922"/>
              <a:gd name="connsiteY0" fmla="*/ 1872911 h 4802245"/>
              <a:gd name="connsiteX1" fmla="*/ 1702503 w 3822922"/>
              <a:gd name="connsiteY1" fmla="*/ 272141 h 4802245"/>
              <a:gd name="connsiteX2" fmla="*/ 3751949 w 3822922"/>
              <a:gd name="connsiteY2" fmla="*/ 471988 h 4802245"/>
              <a:gd name="connsiteX3" fmla="*/ 2442038 w 3822922"/>
              <a:gd name="connsiteY3" fmla="*/ 4802245 h 4802245"/>
              <a:gd name="connsiteX0" fmla="*/ 0 w 3796720"/>
              <a:gd name="connsiteY0" fmla="*/ 1940564 h 4869898"/>
              <a:gd name="connsiteX1" fmla="*/ 2064879 w 3796720"/>
              <a:gd name="connsiteY1" fmla="*/ 218757 h 4869898"/>
              <a:gd name="connsiteX2" fmla="*/ 3751949 w 3796720"/>
              <a:gd name="connsiteY2" fmla="*/ 539641 h 4869898"/>
              <a:gd name="connsiteX3" fmla="*/ 2442038 w 3796720"/>
              <a:gd name="connsiteY3" fmla="*/ 4869898 h 4869898"/>
              <a:gd name="connsiteX0" fmla="*/ 0 w 3796720"/>
              <a:gd name="connsiteY0" fmla="*/ 1493050 h 4422384"/>
              <a:gd name="connsiteX1" fmla="*/ 3751949 w 3796720"/>
              <a:gd name="connsiteY1" fmla="*/ 92127 h 4422384"/>
              <a:gd name="connsiteX2" fmla="*/ 2442038 w 3796720"/>
              <a:gd name="connsiteY2" fmla="*/ 4422384 h 4422384"/>
              <a:gd name="connsiteX0" fmla="*/ 0 w 4651263"/>
              <a:gd name="connsiteY0" fmla="*/ 1620819 h 4550153"/>
              <a:gd name="connsiteX1" fmla="*/ 3751949 w 4651263"/>
              <a:gd name="connsiteY1" fmla="*/ 219896 h 4550153"/>
              <a:gd name="connsiteX2" fmla="*/ 2442038 w 4651263"/>
              <a:gd name="connsiteY2" fmla="*/ 4550153 h 4550153"/>
              <a:gd name="connsiteX0" fmla="*/ 0 w 4253644"/>
              <a:gd name="connsiteY0" fmla="*/ 1919467 h 4848801"/>
              <a:gd name="connsiteX1" fmla="*/ 3199757 w 4253644"/>
              <a:gd name="connsiteY1" fmla="*/ 195781 h 4848801"/>
              <a:gd name="connsiteX2" fmla="*/ 2442038 w 4253644"/>
              <a:gd name="connsiteY2" fmla="*/ 4848801 h 4848801"/>
              <a:gd name="connsiteX0" fmla="*/ 0 w 3952183"/>
              <a:gd name="connsiteY0" fmla="*/ 1819258 h 4748592"/>
              <a:gd name="connsiteX1" fmla="*/ 3199757 w 3952183"/>
              <a:gd name="connsiteY1" fmla="*/ 95572 h 4748592"/>
              <a:gd name="connsiteX2" fmla="*/ 2442038 w 3952183"/>
              <a:gd name="connsiteY2" fmla="*/ 4748592 h 4748592"/>
              <a:gd name="connsiteX0" fmla="*/ 0 w 3952183"/>
              <a:gd name="connsiteY0" fmla="*/ 1858687 h 4788021"/>
              <a:gd name="connsiteX1" fmla="*/ 3199757 w 3952183"/>
              <a:gd name="connsiteY1" fmla="*/ 135001 h 4788021"/>
              <a:gd name="connsiteX2" fmla="*/ 2442038 w 3952183"/>
              <a:gd name="connsiteY2" fmla="*/ 4788021 h 4788021"/>
              <a:gd name="connsiteX0" fmla="*/ 0 w 3616306"/>
              <a:gd name="connsiteY0" fmla="*/ 1962402 h 4750526"/>
              <a:gd name="connsiteX1" fmla="*/ 3240917 w 3616306"/>
              <a:gd name="connsiteY1" fmla="*/ 97506 h 4750526"/>
              <a:gd name="connsiteX2" fmla="*/ 2483198 w 3616306"/>
              <a:gd name="connsiteY2" fmla="*/ 4750526 h 4750526"/>
              <a:gd name="connsiteX0" fmla="*/ 0 w 3813876"/>
              <a:gd name="connsiteY0" fmla="*/ 1949824 h 4737948"/>
              <a:gd name="connsiteX1" fmla="*/ 3240917 w 3813876"/>
              <a:gd name="connsiteY1" fmla="*/ 84928 h 4737948"/>
              <a:gd name="connsiteX2" fmla="*/ 2483198 w 3813876"/>
              <a:gd name="connsiteY2" fmla="*/ 4737948 h 4737948"/>
              <a:gd name="connsiteX0" fmla="*/ 0 w 3907085"/>
              <a:gd name="connsiteY0" fmla="*/ 2084328 h 4872452"/>
              <a:gd name="connsiteX1" fmla="*/ 3384976 w 3907085"/>
              <a:gd name="connsiteY1" fmla="*/ 78224 h 4872452"/>
              <a:gd name="connsiteX2" fmla="*/ 2483198 w 3907085"/>
              <a:gd name="connsiteY2" fmla="*/ 4872452 h 4872452"/>
              <a:gd name="connsiteX0" fmla="*/ 0 w 3907085"/>
              <a:gd name="connsiteY0" fmla="*/ 2103933 h 4892057"/>
              <a:gd name="connsiteX1" fmla="*/ 3384976 w 3907085"/>
              <a:gd name="connsiteY1" fmla="*/ 97829 h 4892057"/>
              <a:gd name="connsiteX2" fmla="*/ 2483198 w 3907085"/>
              <a:gd name="connsiteY2" fmla="*/ 4892057 h 4892057"/>
              <a:gd name="connsiteX0" fmla="*/ 0 w 4051329"/>
              <a:gd name="connsiteY0" fmla="*/ 2097236 h 4885360"/>
              <a:gd name="connsiteX1" fmla="*/ 3384976 w 4051329"/>
              <a:gd name="connsiteY1" fmla="*/ 91132 h 4885360"/>
              <a:gd name="connsiteX2" fmla="*/ 2483198 w 4051329"/>
              <a:gd name="connsiteY2" fmla="*/ 4885360 h 4885360"/>
            </a:gdLst>
            <a:ahLst/>
            <a:cxnLst>
              <a:cxn ang="0">
                <a:pos x="connsiteX0" y="connsiteY0"/>
              </a:cxn>
              <a:cxn ang="0">
                <a:pos x="connsiteX1" y="connsiteY1"/>
              </a:cxn>
              <a:cxn ang="0">
                <a:pos x="connsiteX2" y="connsiteY2"/>
              </a:cxn>
            </a:cxnLst>
            <a:rect l="l" t="t" r="r" b="b"/>
            <a:pathLst>
              <a:path w="4051329" h="4885360">
                <a:moveTo>
                  <a:pt x="0" y="2097236"/>
                </a:moveTo>
                <a:cubicBezTo>
                  <a:pt x="314330" y="675700"/>
                  <a:pt x="2168498" y="-313035"/>
                  <a:pt x="3384976" y="91132"/>
                </a:cubicBezTo>
                <a:cubicBezTo>
                  <a:pt x="4601454" y="495299"/>
                  <a:pt x="4065078" y="3438274"/>
                  <a:pt x="2483198" y="4885360"/>
                </a:cubicBezTo>
              </a:path>
            </a:pathLst>
          </a:custGeom>
          <a:noFill/>
          <a:ln>
            <a:solidFill>
              <a:srgbClr val="6DD9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5" name="TextBox 24"/>
          <p:cNvSpPr txBox="1"/>
          <p:nvPr/>
        </p:nvSpPr>
        <p:spPr>
          <a:xfrm>
            <a:off x="5318330" y="1314892"/>
            <a:ext cx="930174"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6DD9FF"/>
                </a:solidFill>
                <a:effectLst/>
                <a:uLnTx/>
                <a:uFillTx/>
                <a:latin typeface="Comic Sans MS"/>
                <a:ea typeface="+mn-ea"/>
                <a:cs typeface="+mn-cs"/>
              </a:rPr>
              <a:t>Neutron Star Mergers!</a:t>
            </a:r>
          </a:p>
        </p:txBody>
      </p:sp>
      <p:sp>
        <p:nvSpPr>
          <p:cNvPr id="26" name="Rounded Rectangle 25"/>
          <p:cNvSpPr/>
          <p:nvPr/>
        </p:nvSpPr>
        <p:spPr>
          <a:xfrm>
            <a:off x="5083047" y="3456497"/>
            <a:ext cx="516545" cy="1029778"/>
          </a:xfrm>
          <a:prstGeom prst="roundRect">
            <a:avLst/>
          </a:prstGeom>
          <a:noFill/>
          <a:ln w="19050">
            <a:solidFill>
              <a:srgbClr val="6DD9FF"/>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7" name="TextBox 26"/>
          <p:cNvSpPr txBox="1"/>
          <p:nvPr/>
        </p:nvSpPr>
        <p:spPr>
          <a:xfrm>
            <a:off x="3028950" y="4552950"/>
            <a:ext cx="6115049" cy="1323439"/>
          </a:xfrm>
          <a:prstGeom prst="rect">
            <a:avLst/>
          </a:prstGeom>
          <a:solidFill>
            <a:srgbClr val="FFFFFF"/>
          </a:solidFill>
        </p:spPr>
        <p:txBody>
          <a:bodyPr wrap="squar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Comic Sans MS"/>
                <a:ea typeface="+mn-ea"/>
                <a:cs typeface="+mn-cs"/>
              </a:rPr>
              <a:t>Giant binary stars exploded as supernovae leaving neutron stars that merged to create all the gold and silver on Earth ... plus iodine and mercury ... your brain and metabolism NEED iodine!! </a:t>
            </a:r>
          </a:p>
        </p:txBody>
      </p:sp>
    </p:spTree>
    <p:extLst>
      <p:ext uri="{BB962C8B-B14F-4D97-AF65-F5344CB8AC3E}">
        <p14:creationId xmlns:p14="http://schemas.microsoft.com/office/powerpoint/2010/main" val="1445960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up)">
                                      <p:cBhvr>
                                        <p:cTn id="10" dur="500"/>
                                        <p:tgtEl>
                                          <p:spTgt spid="25"/>
                                        </p:tgtEl>
                                      </p:cBhvr>
                                    </p:animEffect>
                                  </p:childTnLst>
                                </p:cTn>
                              </p:par>
                            </p:childTnLst>
                          </p:cTn>
                        </p:par>
                        <p:par>
                          <p:cTn id="11" fill="hold">
                            <p:stCondLst>
                              <p:cond delay="500"/>
                            </p:stCondLst>
                            <p:childTnLst>
                              <p:par>
                                <p:cTn id="12" presetID="21" presetClass="entr" presetSubtype="1"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heel(1)">
                                      <p:cBhvr>
                                        <p:cTn id="14" dur="500"/>
                                        <p:tgtEl>
                                          <p:spTgt spid="26"/>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1000"/>
                                        <p:tgtEl>
                                          <p:spTgt spid="27"/>
                                        </p:tgtEl>
                                      </p:cBhvr>
                                    </p:animEffect>
                                    <p:anim calcmode="lin" valueType="num">
                                      <p:cBhvr>
                                        <p:cTn id="20" dur="1000" fill="hold"/>
                                        <p:tgtEl>
                                          <p:spTgt spid="27"/>
                                        </p:tgtEl>
                                        <p:attrNameLst>
                                          <p:attrName>ppt_x</p:attrName>
                                        </p:attrNameLst>
                                      </p:cBhvr>
                                      <p:tavLst>
                                        <p:tav tm="0">
                                          <p:val>
                                            <p:strVal val="#ppt_x"/>
                                          </p:val>
                                        </p:tav>
                                        <p:tav tm="100000">
                                          <p:val>
                                            <p:strVal val="#ppt_x"/>
                                          </p:val>
                                        </p:tav>
                                      </p:tavLst>
                                    </p:anim>
                                    <p:anim calcmode="lin" valueType="num">
                                      <p:cBhvr>
                                        <p:cTn id="21"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26" grpId="0" animBg="1"/>
      <p:bldP spid="2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hlinkClick r:id="rId2"/>
          </p:cNvPr>
          <p:cNvPicPr>
            <a:picLocks noChangeAspect="1"/>
          </p:cNvPicPr>
          <p:nvPr/>
        </p:nvPicPr>
        <p:blipFill rotWithShape="1">
          <a:blip r:embed="rId3">
            <a:extLst>
              <a:ext uri="{28A0092B-C50C-407E-A947-70E740481C1C}">
                <a14:useLocalDpi xmlns:a14="http://schemas.microsoft.com/office/drawing/2010/main" val="0"/>
              </a:ext>
            </a:extLst>
          </a:blip>
          <a:srcRect l="4529" r="4717" b="4533"/>
          <a:stretch/>
        </p:blipFill>
        <p:spPr>
          <a:xfrm>
            <a:off x="0" y="194733"/>
            <a:ext cx="9144000" cy="6406281"/>
          </a:xfrm>
          <a:prstGeom prst="rect">
            <a:avLst/>
          </a:prstGeom>
        </p:spPr>
      </p:pic>
      <p:sp>
        <p:nvSpPr>
          <p:cNvPr id="8" name="Rectangle 7"/>
          <p:cNvSpPr/>
          <p:nvPr/>
        </p:nvSpPr>
        <p:spPr>
          <a:xfrm>
            <a:off x="0" y="6550223"/>
            <a:ext cx="2983509" cy="307777"/>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FFFF00"/>
                </a:solidFill>
                <a:effectLst/>
                <a:uLnTx/>
                <a:uFillTx/>
                <a:latin typeface="Comic Sans MS"/>
                <a:ea typeface="+mn-ea"/>
                <a:cs typeface="+mn-cs"/>
              </a:rPr>
              <a:t>https://svs.gsfc.nasa.gov/13873/</a:t>
            </a:r>
          </a:p>
        </p:txBody>
      </p:sp>
      <p:pic>
        <p:nvPicPr>
          <p:cNvPr id="10" name="Picture 9">
            <a:hlinkClick r:id="rId4"/>
          </p:cNvPr>
          <p:cNvPicPr>
            <a:picLocks noChangeAspect="1"/>
          </p:cNvPicPr>
          <p:nvPr/>
        </p:nvPicPr>
        <p:blipFill rotWithShape="1">
          <a:blip r:embed="rId5"/>
          <a:srcRect t="6433" b="-1"/>
          <a:stretch/>
        </p:blipFill>
        <p:spPr>
          <a:xfrm>
            <a:off x="0" y="0"/>
            <a:ext cx="3352800" cy="465667"/>
          </a:xfrm>
          <a:prstGeom prst="rect">
            <a:avLst/>
          </a:prstGeom>
        </p:spPr>
      </p:pic>
      <p:sp>
        <p:nvSpPr>
          <p:cNvPr id="5" name="Freeform 4"/>
          <p:cNvSpPr/>
          <p:nvPr/>
        </p:nvSpPr>
        <p:spPr>
          <a:xfrm>
            <a:off x="3110671" y="3436"/>
            <a:ext cx="4075450" cy="1711766"/>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54240"/>
              <a:gd name="connsiteY0" fmla="*/ 1421219 h 1715201"/>
              <a:gd name="connsiteX1" fmla="*/ 1995854 w 4154240"/>
              <a:gd name="connsiteY1" fmla="*/ 304596 h 1715201"/>
              <a:gd name="connsiteX2" fmla="*/ 3974124 w 4154240"/>
              <a:gd name="connsiteY2" fmla="*/ 93580 h 1715201"/>
              <a:gd name="connsiteX3" fmla="*/ 4064337 w 4154240"/>
              <a:gd name="connsiteY3" fmla="*/ 1715201 h 1715201"/>
              <a:gd name="connsiteX0" fmla="*/ 0 w 3832300"/>
              <a:gd name="connsiteY0" fmla="*/ 1323410 h 1712283"/>
              <a:gd name="connsiteX1" fmla="*/ 1673914 w 3832300"/>
              <a:gd name="connsiteY1" fmla="*/ 301678 h 1712283"/>
              <a:gd name="connsiteX2" fmla="*/ 3652184 w 3832300"/>
              <a:gd name="connsiteY2" fmla="*/ 90662 h 1712283"/>
              <a:gd name="connsiteX3" fmla="*/ 3742397 w 3832300"/>
              <a:gd name="connsiteY3" fmla="*/ 1712283 h 1712283"/>
              <a:gd name="connsiteX0" fmla="*/ 0 w 4110735"/>
              <a:gd name="connsiteY0" fmla="*/ 1305641 h 1711766"/>
              <a:gd name="connsiteX1" fmla="*/ 1952349 w 4110735"/>
              <a:gd name="connsiteY1" fmla="*/ 301161 h 1711766"/>
              <a:gd name="connsiteX2" fmla="*/ 3930619 w 4110735"/>
              <a:gd name="connsiteY2" fmla="*/ 90145 h 1711766"/>
              <a:gd name="connsiteX3" fmla="*/ 4020832 w 4110735"/>
              <a:gd name="connsiteY3" fmla="*/ 1711766 h 1711766"/>
            </a:gdLst>
            <a:ahLst/>
            <a:cxnLst>
              <a:cxn ang="0">
                <a:pos x="connsiteX0" y="connsiteY0"/>
              </a:cxn>
              <a:cxn ang="0">
                <a:pos x="connsiteX1" y="connsiteY1"/>
              </a:cxn>
              <a:cxn ang="0">
                <a:pos x="connsiteX2" y="connsiteY2"/>
              </a:cxn>
              <a:cxn ang="0">
                <a:pos x="connsiteX3" y="connsiteY3"/>
              </a:cxn>
            </a:cxnLst>
            <a:rect l="l" t="t" r="r" b="b"/>
            <a:pathLst>
              <a:path w="4110735" h="1711766">
                <a:moveTo>
                  <a:pt x="0" y="1305641"/>
                </a:moveTo>
                <a:cubicBezTo>
                  <a:pt x="666750" y="857966"/>
                  <a:pt x="1297246" y="503744"/>
                  <a:pt x="1952349" y="301161"/>
                </a:cubicBezTo>
                <a:cubicBezTo>
                  <a:pt x="2607452" y="98578"/>
                  <a:pt x="3590222" y="-130578"/>
                  <a:pt x="3930619" y="90145"/>
                </a:cubicBezTo>
                <a:cubicBezTo>
                  <a:pt x="4271016" y="310868"/>
                  <a:pt x="4025227" y="1065347"/>
                  <a:pt x="4020832" y="1711766"/>
                </a:cubicBezTo>
              </a:path>
            </a:pathLst>
          </a:custGeom>
          <a:noFill/>
          <a:ln>
            <a:solidFill>
              <a:srgbClr val="05B70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7" name="Freeform 6"/>
          <p:cNvSpPr/>
          <p:nvPr/>
        </p:nvSpPr>
        <p:spPr>
          <a:xfrm>
            <a:off x="3390500" y="448024"/>
            <a:ext cx="4460287" cy="1816172"/>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48073"/>
              <a:gd name="connsiteY0" fmla="*/ 1430184 h 1759822"/>
              <a:gd name="connsiteX1" fmla="*/ 1995854 w 4148073"/>
              <a:gd name="connsiteY1" fmla="*/ 313561 h 1759822"/>
              <a:gd name="connsiteX2" fmla="*/ 3974124 w 4148073"/>
              <a:gd name="connsiteY2" fmla="*/ 102545 h 1759822"/>
              <a:gd name="connsiteX3" fmla="*/ 4045266 w 4148073"/>
              <a:gd name="connsiteY3" fmla="*/ 1759822 h 1759822"/>
              <a:gd name="connsiteX0" fmla="*/ 0 w 4138386"/>
              <a:gd name="connsiteY0" fmla="*/ 1430184 h 1430184"/>
              <a:gd name="connsiteX1" fmla="*/ 1995854 w 4138386"/>
              <a:gd name="connsiteY1" fmla="*/ 313561 h 1430184"/>
              <a:gd name="connsiteX2" fmla="*/ 3974124 w 4138386"/>
              <a:gd name="connsiteY2" fmla="*/ 102545 h 1430184"/>
              <a:gd name="connsiteX3" fmla="*/ 4014908 w 4138386"/>
              <a:gd name="connsiteY3" fmla="*/ 1056097 h 1430184"/>
              <a:gd name="connsiteX0" fmla="*/ 0 w 4075043"/>
              <a:gd name="connsiteY0" fmla="*/ 1430184 h 1430184"/>
              <a:gd name="connsiteX1" fmla="*/ 1995854 w 4075043"/>
              <a:gd name="connsiteY1" fmla="*/ 313561 h 1430184"/>
              <a:gd name="connsiteX2" fmla="*/ 3974124 w 4075043"/>
              <a:gd name="connsiteY2" fmla="*/ 102545 h 1430184"/>
              <a:gd name="connsiteX3" fmla="*/ 4014908 w 4075043"/>
              <a:gd name="connsiteY3" fmla="*/ 1056097 h 1430184"/>
              <a:gd name="connsiteX0" fmla="*/ 0 w 4075043"/>
              <a:gd name="connsiteY0" fmla="*/ 1363259 h 1363259"/>
              <a:gd name="connsiteX1" fmla="*/ 1995854 w 4075043"/>
              <a:gd name="connsiteY1" fmla="*/ 246636 h 1363259"/>
              <a:gd name="connsiteX2" fmla="*/ 3974124 w 4075043"/>
              <a:gd name="connsiteY2" fmla="*/ 35620 h 1363259"/>
              <a:gd name="connsiteX3" fmla="*/ 4014908 w 4075043"/>
              <a:gd name="connsiteY3" fmla="*/ 989172 h 1363259"/>
              <a:gd name="connsiteX0" fmla="*/ 0 w 4165227"/>
              <a:gd name="connsiteY0" fmla="*/ 1453651 h 1453651"/>
              <a:gd name="connsiteX1" fmla="*/ 1995854 w 4165227"/>
              <a:gd name="connsiteY1" fmla="*/ 337028 h 1453651"/>
              <a:gd name="connsiteX2" fmla="*/ 3974124 w 4165227"/>
              <a:gd name="connsiteY2" fmla="*/ 126012 h 1453651"/>
              <a:gd name="connsiteX3" fmla="*/ 4014908 w 4165227"/>
              <a:gd name="connsiteY3" fmla="*/ 1079564 h 1453651"/>
              <a:gd name="connsiteX0" fmla="*/ 0 w 4046736"/>
              <a:gd name="connsiteY0" fmla="*/ 1497294 h 1497294"/>
              <a:gd name="connsiteX1" fmla="*/ 1995854 w 4046736"/>
              <a:gd name="connsiteY1" fmla="*/ 380671 h 1497294"/>
              <a:gd name="connsiteX2" fmla="*/ 3769205 w 4046736"/>
              <a:gd name="connsiteY2" fmla="*/ 116543 h 1497294"/>
              <a:gd name="connsiteX3" fmla="*/ 4014908 w 4046736"/>
              <a:gd name="connsiteY3" fmla="*/ 1123207 h 1497294"/>
              <a:gd name="connsiteX0" fmla="*/ 0 w 4022593"/>
              <a:gd name="connsiteY0" fmla="*/ 1477072 h 1477072"/>
              <a:gd name="connsiteX1" fmla="*/ 1995854 w 4022593"/>
              <a:gd name="connsiteY1" fmla="*/ 360449 h 1477072"/>
              <a:gd name="connsiteX2" fmla="*/ 3769205 w 4022593"/>
              <a:gd name="connsiteY2" fmla="*/ 96321 h 1477072"/>
              <a:gd name="connsiteX3" fmla="*/ 4014908 w 4022593"/>
              <a:gd name="connsiteY3" fmla="*/ 1102985 h 1477072"/>
              <a:gd name="connsiteX0" fmla="*/ 0 w 4011093"/>
              <a:gd name="connsiteY0" fmla="*/ 1429765 h 1429765"/>
              <a:gd name="connsiteX1" fmla="*/ 1995854 w 4011093"/>
              <a:gd name="connsiteY1" fmla="*/ 313142 h 1429765"/>
              <a:gd name="connsiteX2" fmla="*/ 3769205 w 4011093"/>
              <a:gd name="connsiteY2" fmla="*/ 49014 h 1429765"/>
              <a:gd name="connsiteX3" fmla="*/ 3991710 w 4011093"/>
              <a:gd name="connsiteY3" fmla="*/ 1136848 h 1429765"/>
              <a:gd name="connsiteX0" fmla="*/ 0 w 3998243"/>
              <a:gd name="connsiteY0" fmla="*/ 1424103 h 1424103"/>
              <a:gd name="connsiteX1" fmla="*/ 1995854 w 3998243"/>
              <a:gd name="connsiteY1" fmla="*/ 307480 h 1424103"/>
              <a:gd name="connsiteX2" fmla="*/ 3769205 w 3998243"/>
              <a:gd name="connsiteY2" fmla="*/ 43352 h 1424103"/>
              <a:gd name="connsiteX3" fmla="*/ 3991710 w 3998243"/>
              <a:gd name="connsiteY3" fmla="*/ 1131186 h 1424103"/>
            </a:gdLst>
            <a:ahLst/>
            <a:cxnLst>
              <a:cxn ang="0">
                <a:pos x="connsiteX0" y="connsiteY0"/>
              </a:cxn>
              <a:cxn ang="0">
                <a:pos x="connsiteX1" y="connsiteY1"/>
              </a:cxn>
              <a:cxn ang="0">
                <a:pos x="connsiteX2" y="connsiteY2"/>
              </a:cxn>
              <a:cxn ang="0">
                <a:pos x="connsiteX3" y="connsiteY3"/>
              </a:cxn>
            </a:cxnLst>
            <a:rect l="l" t="t" r="r" b="b"/>
            <a:pathLst>
              <a:path w="3998243" h="1424103">
                <a:moveTo>
                  <a:pt x="0" y="1424103"/>
                </a:moveTo>
                <a:cubicBezTo>
                  <a:pt x="666750" y="976428"/>
                  <a:pt x="1367653" y="537605"/>
                  <a:pt x="1995854" y="307480"/>
                </a:cubicBezTo>
                <a:cubicBezTo>
                  <a:pt x="2624055" y="77355"/>
                  <a:pt x="3490692" y="-80404"/>
                  <a:pt x="3769205" y="43352"/>
                </a:cubicBezTo>
                <a:cubicBezTo>
                  <a:pt x="4047718" y="167108"/>
                  <a:pt x="3996105" y="484767"/>
                  <a:pt x="3991710" y="1131186"/>
                </a:cubicBezTo>
              </a:path>
            </a:pathLst>
          </a:custGeom>
          <a:noFill/>
          <a:ln>
            <a:solidFill>
              <a:srgbClr val="DCBA2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9" name="TextBox 8"/>
          <p:cNvSpPr txBox="1"/>
          <p:nvPr/>
        </p:nvSpPr>
        <p:spPr>
          <a:xfrm rot="20408952">
            <a:off x="4326151" y="298956"/>
            <a:ext cx="1486304"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4C944"/>
                </a:solidFill>
                <a:effectLst/>
                <a:uLnTx/>
                <a:uFillTx/>
                <a:latin typeface="Comic Sans MS"/>
                <a:ea typeface="+mn-ea"/>
                <a:cs typeface="+mn-cs"/>
              </a:rPr>
              <a:t>Planetary Nebulae</a:t>
            </a:r>
          </a:p>
        </p:txBody>
      </p:sp>
      <p:sp>
        <p:nvSpPr>
          <p:cNvPr id="11" name="TextBox 10"/>
          <p:cNvSpPr txBox="1"/>
          <p:nvPr/>
        </p:nvSpPr>
        <p:spPr>
          <a:xfrm rot="20694230">
            <a:off x="5624105" y="334379"/>
            <a:ext cx="1487908"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DCBA22"/>
                </a:solidFill>
                <a:effectLst/>
                <a:uLnTx/>
                <a:uFillTx/>
                <a:latin typeface="Comic Sans MS"/>
                <a:ea typeface="+mn-ea"/>
                <a:cs typeface="+mn-cs"/>
              </a:rPr>
              <a:t>Core collapse </a:t>
            </a:r>
            <a:r>
              <a:rPr kumimoji="0" lang="en-US" sz="1200" b="0" i="0" u="none" strike="noStrike" kern="1200" cap="none" spc="0" normalizeH="0" baseline="0" noProof="0" dirty="0" err="1">
                <a:ln>
                  <a:noFill/>
                </a:ln>
                <a:solidFill>
                  <a:srgbClr val="DCBA22"/>
                </a:solidFill>
                <a:effectLst/>
                <a:uLnTx/>
                <a:uFillTx/>
                <a:latin typeface="Comic Sans MS"/>
                <a:ea typeface="+mn-ea"/>
                <a:cs typeface="+mn-cs"/>
              </a:rPr>
              <a:t>SNe</a:t>
            </a:r>
            <a:endParaRPr kumimoji="0" lang="en-US" sz="1200" b="0" i="0" u="none" strike="noStrike" kern="1200" cap="none" spc="0" normalizeH="0" baseline="0" noProof="0" dirty="0">
              <a:ln>
                <a:noFill/>
              </a:ln>
              <a:solidFill>
                <a:srgbClr val="DCBA22"/>
              </a:solidFill>
              <a:effectLst/>
              <a:uLnTx/>
              <a:uFillTx/>
              <a:latin typeface="Comic Sans MS"/>
              <a:ea typeface="+mn-ea"/>
              <a:cs typeface="+mn-cs"/>
            </a:endParaRPr>
          </a:p>
        </p:txBody>
      </p:sp>
      <p:sp>
        <p:nvSpPr>
          <p:cNvPr id="12" name="Right Brace 11"/>
          <p:cNvSpPr/>
          <p:nvPr/>
        </p:nvSpPr>
        <p:spPr>
          <a:xfrm rot="16200000">
            <a:off x="7028713" y="1361159"/>
            <a:ext cx="135546" cy="989518"/>
          </a:xfrm>
          <a:prstGeom prst="rightBrace">
            <a:avLst>
              <a:gd name="adj1" fmla="val 76837"/>
              <a:gd name="adj2" fmla="val 50000"/>
            </a:avLst>
          </a:prstGeom>
          <a:ln w="19050">
            <a:solidFill>
              <a:srgbClr val="05B705"/>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3" name="Rounded Rectangle 12"/>
          <p:cNvSpPr/>
          <p:nvPr/>
        </p:nvSpPr>
        <p:spPr>
          <a:xfrm>
            <a:off x="6583680" y="1951547"/>
            <a:ext cx="1010625" cy="524233"/>
          </a:xfrm>
          <a:prstGeom prst="roundRect">
            <a:avLst/>
          </a:prstGeom>
          <a:noFill/>
          <a:ln w="19050">
            <a:solidFill>
              <a:srgbClr val="05B705"/>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4" name="Rounded Rectangle 13"/>
          <p:cNvSpPr/>
          <p:nvPr/>
        </p:nvSpPr>
        <p:spPr>
          <a:xfrm>
            <a:off x="7588122" y="1951547"/>
            <a:ext cx="516545" cy="524233"/>
          </a:xfrm>
          <a:prstGeom prst="roundRect">
            <a:avLst/>
          </a:prstGeom>
          <a:noFill/>
          <a:ln w="19050">
            <a:solidFill>
              <a:srgbClr val="DCBA22"/>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17" name="Rounded Rectangle 16"/>
          <p:cNvSpPr/>
          <p:nvPr/>
        </p:nvSpPr>
        <p:spPr>
          <a:xfrm>
            <a:off x="3559047" y="2961197"/>
            <a:ext cx="516545" cy="524233"/>
          </a:xfrm>
          <a:prstGeom prst="roundRect">
            <a:avLst/>
          </a:prstGeom>
          <a:noFill/>
          <a:ln w="19050">
            <a:solidFill>
              <a:srgbClr val="FFFFFF"/>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6DD9FF"/>
              </a:solidFill>
              <a:effectLst/>
              <a:uLnTx/>
              <a:uFillTx/>
              <a:latin typeface="Comic Sans MS"/>
              <a:ea typeface="+mn-ea"/>
              <a:cs typeface="+mn-cs"/>
            </a:endParaRPr>
          </a:p>
        </p:txBody>
      </p:sp>
      <p:sp>
        <p:nvSpPr>
          <p:cNvPr id="21" name="Freeform 20"/>
          <p:cNvSpPr/>
          <p:nvPr/>
        </p:nvSpPr>
        <p:spPr>
          <a:xfrm>
            <a:off x="3505715" y="1609725"/>
            <a:ext cx="294760" cy="1286952"/>
          </a:xfrm>
          <a:custGeom>
            <a:avLst/>
            <a:gdLst>
              <a:gd name="connsiteX0" fmla="*/ 191760 w 191760"/>
              <a:gd name="connsiteY0" fmla="*/ 0 h 613225"/>
              <a:gd name="connsiteX1" fmla="*/ 16832 w 191760"/>
              <a:gd name="connsiteY1" fmla="*/ 560567 h 613225"/>
              <a:gd name="connsiteX2" fmla="*/ 16832 w 191760"/>
              <a:gd name="connsiteY2" fmla="*/ 556592 h 613225"/>
              <a:gd name="connsiteX0" fmla="*/ 174928 w 174928"/>
              <a:gd name="connsiteY0" fmla="*/ 0 h 560567"/>
              <a:gd name="connsiteX1" fmla="*/ 0 w 174928"/>
              <a:gd name="connsiteY1" fmla="*/ 560567 h 560567"/>
              <a:gd name="connsiteX0" fmla="*/ 174928 w 174928"/>
              <a:gd name="connsiteY0" fmla="*/ 0 h 560567"/>
              <a:gd name="connsiteX1" fmla="*/ 0 w 174928"/>
              <a:gd name="connsiteY1" fmla="*/ 560567 h 560567"/>
              <a:gd name="connsiteX0" fmla="*/ 248682 w 248682"/>
              <a:gd name="connsiteY0" fmla="*/ 0 h 560567"/>
              <a:gd name="connsiteX1" fmla="*/ 73754 w 248682"/>
              <a:gd name="connsiteY1" fmla="*/ 560567 h 560567"/>
              <a:gd name="connsiteX0" fmla="*/ 280964 w 280964"/>
              <a:gd name="connsiteY0" fmla="*/ 0 h 560567"/>
              <a:gd name="connsiteX1" fmla="*/ 106036 w 280964"/>
              <a:gd name="connsiteY1" fmla="*/ 560567 h 560567"/>
              <a:gd name="connsiteX0" fmla="*/ 258183 w 258183"/>
              <a:gd name="connsiteY0" fmla="*/ 0 h 568518"/>
              <a:gd name="connsiteX1" fmla="*/ 115061 w 258183"/>
              <a:gd name="connsiteY1" fmla="*/ 568518 h 568518"/>
              <a:gd name="connsiteX0" fmla="*/ 231901 w 231901"/>
              <a:gd name="connsiteY0" fmla="*/ 0 h 568518"/>
              <a:gd name="connsiteX1" fmla="*/ 88779 w 231901"/>
              <a:gd name="connsiteY1" fmla="*/ 568518 h 568518"/>
              <a:gd name="connsiteX0" fmla="*/ 194068 w 194068"/>
              <a:gd name="connsiteY0" fmla="*/ 0 h 564341"/>
              <a:gd name="connsiteX1" fmla="*/ 110577 w 194068"/>
              <a:gd name="connsiteY1" fmla="*/ 564341 h 564341"/>
              <a:gd name="connsiteX0" fmla="*/ 205040 w 205040"/>
              <a:gd name="connsiteY0" fmla="*/ 0 h 564341"/>
              <a:gd name="connsiteX1" fmla="*/ 121549 w 205040"/>
              <a:gd name="connsiteY1" fmla="*/ 564341 h 564341"/>
            </a:gdLst>
            <a:ahLst/>
            <a:cxnLst>
              <a:cxn ang="0">
                <a:pos x="connsiteX0" y="connsiteY0"/>
              </a:cxn>
              <a:cxn ang="0">
                <a:pos x="connsiteX1" y="connsiteY1"/>
              </a:cxn>
            </a:cxnLst>
            <a:rect l="l" t="t" r="r" b="b"/>
            <a:pathLst>
              <a:path w="205040" h="564341">
                <a:moveTo>
                  <a:pt x="205040" y="0"/>
                </a:moveTo>
                <a:cubicBezTo>
                  <a:pt x="-36149" y="23854"/>
                  <a:pt x="-65306" y="204923"/>
                  <a:pt x="121549" y="564341"/>
                </a:cubicBezTo>
              </a:path>
            </a:pathLst>
          </a:custGeom>
          <a:noFill/>
          <a:ln>
            <a:solidFill>
              <a:srgbClr val="FFFF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2" name="TextBox 21"/>
          <p:cNvSpPr txBox="1"/>
          <p:nvPr/>
        </p:nvSpPr>
        <p:spPr>
          <a:xfrm>
            <a:off x="4290605" y="2734679"/>
            <a:ext cx="1617751"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omic Sans MS"/>
                <a:ea typeface="+mn-ea"/>
                <a:cs typeface="+mn-cs"/>
              </a:rPr>
              <a:t>Type </a:t>
            </a:r>
            <a:r>
              <a:rPr kumimoji="0" lang="en-US" sz="1200" b="0" i="0" u="none" strike="noStrike" kern="1200" cap="none" spc="0" normalizeH="0" baseline="0" noProof="0" dirty="0" err="1">
                <a:ln>
                  <a:noFill/>
                </a:ln>
                <a:solidFill>
                  <a:srgbClr val="FFFFFF"/>
                </a:solidFill>
                <a:effectLst/>
                <a:uLnTx/>
                <a:uFillTx/>
                <a:latin typeface="Comic Sans MS"/>
                <a:ea typeface="+mn-ea"/>
                <a:cs typeface="+mn-cs"/>
              </a:rPr>
              <a:t>Ia</a:t>
            </a:r>
            <a:r>
              <a:rPr kumimoji="0" lang="en-US" sz="1200" b="0" i="0" u="none" strike="noStrike" kern="1200" cap="none" spc="0" normalizeH="0" baseline="0" noProof="0" dirty="0">
                <a:ln>
                  <a:noFill/>
                </a:ln>
                <a:solidFill>
                  <a:srgbClr val="FFFFFF"/>
                </a:solidFill>
                <a:effectLst/>
                <a:uLnTx/>
                <a:uFillTx/>
                <a:latin typeface="Comic Sans MS"/>
                <a:ea typeface="+mn-ea"/>
                <a:cs typeface="+mn-cs"/>
              </a:rPr>
              <a:t> Supernovae</a:t>
            </a:r>
          </a:p>
        </p:txBody>
      </p:sp>
      <p:sp>
        <p:nvSpPr>
          <p:cNvPr id="23" name="Freeform 22"/>
          <p:cNvSpPr/>
          <p:nvPr/>
        </p:nvSpPr>
        <p:spPr>
          <a:xfrm>
            <a:off x="4314425" y="1113251"/>
            <a:ext cx="1875088" cy="2306725"/>
          </a:xfrm>
          <a:custGeom>
            <a:avLst/>
            <a:gdLst>
              <a:gd name="connsiteX0" fmla="*/ 0 w 4195623"/>
              <a:gd name="connsiteY0" fmla="*/ 1418877 h 1594723"/>
              <a:gd name="connsiteX1" fmla="*/ 1995854 w 4195623"/>
              <a:gd name="connsiteY1" fmla="*/ 302254 h 1594723"/>
              <a:gd name="connsiteX2" fmla="*/ 3974124 w 4195623"/>
              <a:gd name="connsiteY2" fmla="*/ 91238 h 1594723"/>
              <a:gd name="connsiteX3" fmla="*/ 4062047 w 4195623"/>
              <a:gd name="connsiteY3" fmla="*/ 1594723 h 1594723"/>
              <a:gd name="connsiteX0" fmla="*/ 0 w 4195622"/>
              <a:gd name="connsiteY0" fmla="*/ 1428572 h 1736303"/>
              <a:gd name="connsiteX1" fmla="*/ 1995854 w 4195622"/>
              <a:gd name="connsiteY1" fmla="*/ 311949 h 1736303"/>
              <a:gd name="connsiteX2" fmla="*/ 3974124 w 4195622"/>
              <a:gd name="connsiteY2" fmla="*/ 100933 h 1736303"/>
              <a:gd name="connsiteX3" fmla="*/ 4062047 w 4195622"/>
              <a:gd name="connsiteY3" fmla="*/ 1736303 h 1736303"/>
              <a:gd name="connsiteX0" fmla="*/ 0 w 4182083"/>
              <a:gd name="connsiteY0" fmla="*/ 1418595 h 1590594"/>
              <a:gd name="connsiteX1" fmla="*/ 1995854 w 4182083"/>
              <a:gd name="connsiteY1" fmla="*/ 301972 h 1590594"/>
              <a:gd name="connsiteX2" fmla="*/ 3974124 w 4182083"/>
              <a:gd name="connsiteY2" fmla="*/ 90956 h 1590594"/>
              <a:gd name="connsiteX3" fmla="*/ 4035853 w 4182083"/>
              <a:gd name="connsiteY3" fmla="*/ 1590594 h 1590594"/>
              <a:gd name="connsiteX0" fmla="*/ 0 w 4155685"/>
              <a:gd name="connsiteY0" fmla="*/ 1418595 h 1590594"/>
              <a:gd name="connsiteX1" fmla="*/ 1995854 w 4155685"/>
              <a:gd name="connsiteY1" fmla="*/ 301972 h 1590594"/>
              <a:gd name="connsiteX2" fmla="*/ 3974124 w 4155685"/>
              <a:gd name="connsiteY2" fmla="*/ 90956 h 1590594"/>
              <a:gd name="connsiteX3" fmla="*/ 4035853 w 4155685"/>
              <a:gd name="connsiteY3" fmla="*/ 1590594 h 1590594"/>
              <a:gd name="connsiteX0" fmla="*/ 0 w 4144267"/>
              <a:gd name="connsiteY0" fmla="*/ 1418595 h 1590594"/>
              <a:gd name="connsiteX1" fmla="*/ 1995854 w 4144267"/>
              <a:gd name="connsiteY1" fmla="*/ 301972 h 1590594"/>
              <a:gd name="connsiteX2" fmla="*/ 3974124 w 4144267"/>
              <a:gd name="connsiteY2" fmla="*/ 90956 h 1590594"/>
              <a:gd name="connsiteX3" fmla="*/ 4035853 w 4144267"/>
              <a:gd name="connsiteY3" fmla="*/ 1590594 h 1590594"/>
              <a:gd name="connsiteX0" fmla="*/ 0 w 4145220"/>
              <a:gd name="connsiteY0" fmla="*/ 1421219 h 1628937"/>
              <a:gd name="connsiteX1" fmla="*/ 1995854 w 4145220"/>
              <a:gd name="connsiteY1" fmla="*/ 304596 h 1628937"/>
              <a:gd name="connsiteX2" fmla="*/ 3974124 w 4145220"/>
              <a:gd name="connsiteY2" fmla="*/ 93580 h 1628937"/>
              <a:gd name="connsiteX3" fmla="*/ 4038234 w 4145220"/>
              <a:gd name="connsiteY3" fmla="*/ 1628937 h 1628937"/>
              <a:gd name="connsiteX0" fmla="*/ 0 w 4148073"/>
              <a:gd name="connsiteY0" fmla="*/ 1430184 h 1759822"/>
              <a:gd name="connsiteX1" fmla="*/ 1995854 w 4148073"/>
              <a:gd name="connsiteY1" fmla="*/ 313561 h 1759822"/>
              <a:gd name="connsiteX2" fmla="*/ 3974124 w 4148073"/>
              <a:gd name="connsiteY2" fmla="*/ 102545 h 1759822"/>
              <a:gd name="connsiteX3" fmla="*/ 4045266 w 4148073"/>
              <a:gd name="connsiteY3" fmla="*/ 1759822 h 1759822"/>
              <a:gd name="connsiteX0" fmla="*/ 0 w 4138386"/>
              <a:gd name="connsiteY0" fmla="*/ 1430184 h 1430184"/>
              <a:gd name="connsiteX1" fmla="*/ 1995854 w 4138386"/>
              <a:gd name="connsiteY1" fmla="*/ 313561 h 1430184"/>
              <a:gd name="connsiteX2" fmla="*/ 3974124 w 4138386"/>
              <a:gd name="connsiteY2" fmla="*/ 102545 h 1430184"/>
              <a:gd name="connsiteX3" fmla="*/ 4014908 w 4138386"/>
              <a:gd name="connsiteY3" fmla="*/ 1056097 h 1430184"/>
              <a:gd name="connsiteX0" fmla="*/ 0 w 4075043"/>
              <a:gd name="connsiteY0" fmla="*/ 1430184 h 1430184"/>
              <a:gd name="connsiteX1" fmla="*/ 1995854 w 4075043"/>
              <a:gd name="connsiteY1" fmla="*/ 313561 h 1430184"/>
              <a:gd name="connsiteX2" fmla="*/ 3974124 w 4075043"/>
              <a:gd name="connsiteY2" fmla="*/ 102545 h 1430184"/>
              <a:gd name="connsiteX3" fmla="*/ 4014908 w 4075043"/>
              <a:gd name="connsiteY3" fmla="*/ 1056097 h 1430184"/>
              <a:gd name="connsiteX0" fmla="*/ 0 w 4075043"/>
              <a:gd name="connsiteY0" fmla="*/ 1363259 h 1363259"/>
              <a:gd name="connsiteX1" fmla="*/ 1995854 w 4075043"/>
              <a:gd name="connsiteY1" fmla="*/ 246636 h 1363259"/>
              <a:gd name="connsiteX2" fmla="*/ 3974124 w 4075043"/>
              <a:gd name="connsiteY2" fmla="*/ 35620 h 1363259"/>
              <a:gd name="connsiteX3" fmla="*/ 4014908 w 4075043"/>
              <a:gd name="connsiteY3" fmla="*/ 989172 h 1363259"/>
              <a:gd name="connsiteX0" fmla="*/ 0 w 4165227"/>
              <a:gd name="connsiteY0" fmla="*/ 1453651 h 1453651"/>
              <a:gd name="connsiteX1" fmla="*/ 1995854 w 4165227"/>
              <a:gd name="connsiteY1" fmla="*/ 337028 h 1453651"/>
              <a:gd name="connsiteX2" fmla="*/ 3974124 w 4165227"/>
              <a:gd name="connsiteY2" fmla="*/ 126012 h 1453651"/>
              <a:gd name="connsiteX3" fmla="*/ 4014908 w 4165227"/>
              <a:gd name="connsiteY3" fmla="*/ 1079564 h 1453651"/>
              <a:gd name="connsiteX0" fmla="*/ 0 w 4046736"/>
              <a:gd name="connsiteY0" fmla="*/ 1497294 h 1497294"/>
              <a:gd name="connsiteX1" fmla="*/ 1995854 w 4046736"/>
              <a:gd name="connsiteY1" fmla="*/ 380671 h 1497294"/>
              <a:gd name="connsiteX2" fmla="*/ 3769205 w 4046736"/>
              <a:gd name="connsiteY2" fmla="*/ 116543 h 1497294"/>
              <a:gd name="connsiteX3" fmla="*/ 4014908 w 4046736"/>
              <a:gd name="connsiteY3" fmla="*/ 1123207 h 1497294"/>
              <a:gd name="connsiteX0" fmla="*/ 0 w 4022593"/>
              <a:gd name="connsiteY0" fmla="*/ 1477072 h 1477072"/>
              <a:gd name="connsiteX1" fmla="*/ 1995854 w 4022593"/>
              <a:gd name="connsiteY1" fmla="*/ 360449 h 1477072"/>
              <a:gd name="connsiteX2" fmla="*/ 3769205 w 4022593"/>
              <a:gd name="connsiteY2" fmla="*/ 96321 h 1477072"/>
              <a:gd name="connsiteX3" fmla="*/ 4014908 w 4022593"/>
              <a:gd name="connsiteY3" fmla="*/ 1102985 h 1477072"/>
              <a:gd name="connsiteX0" fmla="*/ 0 w 4011093"/>
              <a:gd name="connsiteY0" fmla="*/ 1429765 h 1429765"/>
              <a:gd name="connsiteX1" fmla="*/ 1995854 w 4011093"/>
              <a:gd name="connsiteY1" fmla="*/ 313142 h 1429765"/>
              <a:gd name="connsiteX2" fmla="*/ 3769205 w 4011093"/>
              <a:gd name="connsiteY2" fmla="*/ 49014 h 1429765"/>
              <a:gd name="connsiteX3" fmla="*/ 3991710 w 4011093"/>
              <a:gd name="connsiteY3" fmla="*/ 1136848 h 1429765"/>
              <a:gd name="connsiteX0" fmla="*/ 0 w 3998243"/>
              <a:gd name="connsiteY0" fmla="*/ 1424103 h 1424103"/>
              <a:gd name="connsiteX1" fmla="*/ 1995854 w 3998243"/>
              <a:gd name="connsiteY1" fmla="*/ 307480 h 1424103"/>
              <a:gd name="connsiteX2" fmla="*/ 3769205 w 3998243"/>
              <a:gd name="connsiteY2" fmla="*/ 43352 h 1424103"/>
              <a:gd name="connsiteX3" fmla="*/ 3991710 w 3998243"/>
              <a:gd name="connsiteY3" fmla="*/ 1131186 h 1424103"/>
              <a:gd name="connsiteX0" fmla="*/ 0 w 3772739"/>
              <a:gd name="connsiteY0" fmla="*/ 1582359 h 3393158"/>
              <a:gd name="connsiteX1" fmla="*/ 1995854 w 3772739"/>
              <a:gd name="connsiteY1" fmla="*/ 465736 h 3393158"/>
              <a:gd name="connsiteX2" fmla="*/ 3769205 w 3772739"/>
              <a:gd name="connsiteY2" fmla="*/ 201608 h 3393158"/>
              <a:gd name="connsiteX3" fmla="*/ 2485930 w 3772739"/>
              <a:gd name="connsiteY3" fmla="*/ 3393158 h 3393158"/>
              <a:gd name="connsiteX0" fmla="*/ 0 w 3778140"/>
              <a:gd name="connsiteY0" fmla="*/ 1582359 h 3393158"/>
              <a:gd name="connsiteX1" fmla="*/ 1995854 w 3778140"/>
              <a:gd name="connsiteY1" fmla="*/ 465736 h 3393158"/>
              <a:gd name="connsiteX2" fmla="*/ 3769205 w 3778140"/>
              <a:gd name="connsiteY2" fmla="*/ 201608 h 3393158"/>
              <a:gd name="connsiteX3" fmla="*/ 2485930 w 3778140"/>
              <a:gd name="connsiteY3" fmla="*/ 3393158 h 3393158"/>
              <a:gd name="connsiteX0" fmla="*/ 0 w 3770845"/>
              <a:gd name="connsiteY0" fmla="*/ 1590435 h 3511130"/>
              <a:gd name="connsiteX1" fmla="*/ 1995854 w 3770845"/>
              <a:gd name="connsiteY1" fmla="*/ 473812 h 3511130"/>
              <a:gd name="connsiteX2" fmla="*/ 3769205 w 3770845"/>
              <a:gd name="connsiteY2" fmla="*/ 209684 h 3511130"/>
              <a:gd name="connsiteX3" fmla="*/ 2234966 w 3770845"/>
              <a:gd name="connsiteY3" fmla="*/ 3511130 h 3511130"/>
              <a:gd name="connsiteX0" fmla="*/ 0 w 3779783"/>
              <a:gd name="connsiteY0" fmla="*/ 1590437 h 3511132"/>
              <a:gd name="connsiteX1" fmla="*/ 1995854 w 3779783"/>
              <a:gd name="connsiteY1" fmla="*/ 473814 h 3511132"/>
              <a:gd name="connsiteX2" fmla="*/ 3769205 w 3779783"/>
              <a:gd name="connsiteY2" fmla="*/ 209686 h 3511132"/>
              <a:gd name="connsiteX3" fmla="*/ 2234966 w 3779783"/>
              <a:gd name="connsiteY3" fmla="*/ 3511132 h 3511132"/>
              <a:gd name="connsiteX0" fmla="*/ 0 w 3859776"/>
              <a:gd name="connsiteY0" fmla="*/ 2538081 h 4458776"/>
              <a:gd name="connsiteX1" fmla="*/ 718912 w 3859776"/>
              <a:gd name="connsiteY1" fmla="*/ 49708 h 4458776"/>
              <a:gd name="connsiteX2" fmla="*/ 3769205 w 3859776"/>
              <a:gd name="connsiteY2" fmla="*/ 1157330 h 4458776"/>
              <a:gd name="connsiteX3" fmla="*/ 2234966 w 3859776"/>
              <a:gd name="connsiteY3" fmla="*/ 4458776 h 4458776"/>
              <a:gd name="connsiteX0" fmla="*/ 0 w 3554292"/>
              <a:gd name="connsiteY0" fmla="*/ 2573054 h 4493749"/>
              <a:gd name="connsiteX1" fmla="*/ 718912 w 3554292"/>
              <a:gd name="connsiteY1" fmla="*/ 84681 h 4493749"/>
              <a:gd name="connsiteX2" fmla="*/ 3389573 w 3554292"/>
              <a:gd name="connsiteY2" fmla="*/ 950231 h 4493749"/>
              <a:gd name="connsiteX3" fmla="*/ 2234966 w 3554292"/>
              <a:gd name="connsiteY3" fmla="*/ 4493749 h 4493749"/>
              <a:gd name="connsiteX0" fmla="*/ 0 w 3672470"/>
              <a:gd name="connsiteY0" fmla="*/ 2877628 h 4798323"/>
              <a:gd name="connsiteX1" fmla="*/ 718912 w 3672470"/>
              <a:gd name="connsiteY1" fmla="*/ 389255 h 4798323"/>
              <a:gd name="connsiteX2" fmla="*/ 3544877 w 3672470"/>
              <a:gd name="connsiteY2" fmla="*/ 468066 h 4798323"/>
              <a:gd name="connsiteX3" fmla="*/ 2234966 w 3672470"/>
              <a:gd name="connsiteY3" fmla="*/ 4798323 h 4798323"/>
              <a:gd name="connsiteX0" fmla="*/ 0 w 3672468"/>
              <a:gd name="connsiteY0" fmla="*/ 2877628 h 4798323"/>
              <a:gd name="connsiteX1" fmla="*/ 718912 w 3672468"/>
              <a:gd name="connsiteY1" fmla="*/ 389255 h 4798323"/>
              <a:gd name="connsiteX2" fmla="*/ 3544877 w 3672468"/>
              <a:gd name="connsiteY2" fmla="*/ 468066 h 4798323"/>
              <a:gd name="connsiteX3" fmla="*/ 2234966 w 3672468"/>
              <a:gd name="connsiteY3" fmla="*/ 4798323 h 4798323"/>
              <a:gd name="connsiteX0" fmla="*/ 0 w 3879542"/>
              <a:gd name="connsiteY0" fmla="*/ 1814091 h 4743425"/>
              <a:gd name="connsiteX1" fmla="*/ 925984 w 3879542"/>
              <a:gd name="connsiteY1" fmla="*/ 334357 h 4743425"/>
              <a:gd name="connsiteX2" fmla="*/ 3751949 w 3879542"/>
              <a:gd name="connsiteY2" fmla="*/ 413168 h 4743425"/>
              <a:gd name="connsiteX3" fmla="*/ 2442038 w 3879542"/>
              <a:gd name="connsiteY3" fmla="*/ 4743425 h 4743425"/>
              <a:gd name="connsiteX0" fmla="*/ 0 w 3879540"/>
              <a:gd name="connsiteY0" fmla="*/ 1814091 h 4743425"/>
              <a:gd name="connsiteX1" fmla="*/ 925984 w 3879540"/>
              <a:gd name="connsiteY1" fmla="*/ 334357 h 4743425"/>
              <a:gd name="connsiteX2" fmla="*/ 3751949 w 3879540"/>
              <a:gd name="connsiteY2" fmla="*/ 413168 h 4743425"/>
              <a:gd name="connsiteX3" fmla="*/ 2442038 w 3879540"/>
              <a:gd name="connsiteY3" fmla="*/ 4743425 h 4743425"/>
              <a:gd name="connsiteX0" fmla="*/ 0 w 3822922"/>
              <a:gd name="connsiteY0" fmla="*/ 1872911 h 4802245"/>
              <a:gd name="connsiteX1" fmla="*/ 1702503 w 3822922"/>
              <a:gd name="connsiteY1" fmla="*/ 272141 h 4802245"/>
              <a:gd name="connsiteX2" fmla="*/ 3751949 w 3822922"/>
              <a:gd name="connsiteY2" fmla="*/ 471988 h 4802245"/>
              <a:gd name="connsiteX3" fmla="*/ 2442038 w 3822922"/>
              <a:gd name="connsiteY3" fmla="*/ 4802245 h 4802245"/>
              <a:gd name="connsiteX0" fmla="*/ 0 w 3796720"/>
              <a:gd name="connsiteY0" fmla="*/ 1940564 h 4869898"/>
              <a:gd name="connsiteX1" fmla="*/ 2064879 w 3796720"/>
              <a:gd name="connsiteY1" fmla="*/ 218757 h 4869898"/>
              <a:gd name="connsiteX2" fmla="*/ 3751949 w 3796720"/>
              <a:gd name="connsiteY2" fmla="*/ 539641 h 4869898"/>
              <a:gd name="connsiteX3" fmla="*/ 2442038 w 3796720"/>
              <a:gd name="connsiteY3" fmla="*/ 4869898 h 4869898"/>
              <a:gd name="connsiteX0" fmla="*/ 0 w 3796720"/>
              <a:gd name="connsiteY0" fmla="*/ 1493050 h 4422384"/>
              <a:gd name="connsiteX1" fmla="*/ 3751949 w 3796720"/>
              <a:gd name="connsiteY1" fmla="*/ 92127 h 4422384"/>
              <a:gd name="connsiteX2" fmla="*/ 2442038 w 3796720"/>
              <a:gd name="connsiteY2" fmla="*/ 4422384 h 4422384"/>
              <a:gd name="connsiteX0" fmla="*/ 0 w 4651263"/>
              <a:gd name="connsiteY0" fmla="*/ 1620819 h 4550153"/>
              <a:gd name="connsiteX1" fmla="*/ 3751949 w 4651263"/>
              <a:gd name="connsiteY1" fmla="*/ 219896 h 4550153"/>
              <a:gd name="connsiteX2" fmla="*/ 2442038 w 4651263"/>
              <a:gd name="connsiteY2" fmla="*/ 4550153 h 4550153"/>
              <a:gd name="connsiteX0" fmla="*/ 0 w 4253644"/>
              <a:gd name="connsiteY0" fmla="*/ 1919467 h 4848801"/>
              <a:gd name="connsiteX1" fmla="*/ 3199757 w 4253644"/>
              <a:gd name="connsiteY1" fmla="*/ 195781 h 4848801"/>
              <a:gd name="connsiteX2" fmla="*/ 2442038 w 4253644"/>
              <a:gd name="connsiteY2" fmla="*/ 4848801 h 4848801"/>
              <a:gd name="connsiteX0" fmla="*/ 0 w 3952183"/>
              <a:gd name="connsiteY0" fmla="*/ 1819258 h 4748592"/>
              <a:gd name="connsiteX1" fmla="*/ 3199757 w 3952183"/>
              <a:gd name="connsiteY1" fmla="*/ 95572 h 4748592"/>
              <a:gd name="connsiteX2" fmla="*/ 2442038 w 3952183"/>
              <a:gd name="connsiteY2" fmla="*/ 4748592 h 4748592"/>
              <a:gd name="connsiteX0" fmla="*/ 0 w 3952183"/>
              <a:gd name="connsiteY0" fmla="*/ 1858687 h 4788021"/>
              <a:gd name="connsiteX1" fmla="*/ 3199757 w 3952183"/>
              <a:gd name="connsiteY1" fmla="*/ 135001 h 4788021"/>
              <a:gd name="connsiteX2" fmla="*/ 2442038 w 3952183"/>
              <a:gd name="connsiteY2" fmla="*/ 4788021 h 4788021"/>
              <a:gd name="connsiteX0" fmla="*/ 0 w 3616306"/>
              <a:gd name="connsiteY0" fmla="*/ 1962402 h 4750526"/>
              <a:gd name="connsiteX1" fmla="*/ 3240917 w 3616306"/>
              <a:gd name="connsiteY1" fmla="*/ 97506 h 4750526"/>
              <a:gd name="connsiteX2" fmla="*/ 2483198 w 3616306"/>
              <a:gd name="connsiteY2" fmla="*/ 4750526 h 4750526"/>
              <a:gd name="connsiteX0" fmla="*/ 0 w 3813876"/>
              <a:gd name="connsiteY0" fmla="*/ 1949824 h 4737948"/>
              <a:gd name="connsiteX1" fmla="*/ 3240917 w 3813876"/>
              <a:gd name="connsiteY1" fmla="*/ 84928 h 4737948"/>
              <a:gd name="connsiteX2" fmla="*/ 2483198 w 3813876"/>
              <a:gd name="connsiteY2" fmla="*/ 4737948 h 4737948"/>
              <a:gd name="connsiteX0" fmla="*/ 0 w 3907085"/>
              <a:gd name="connsiteY0" fmla="*/ 2084328 h 4872452"/>
              <a:gd name="connsiteX1" fmla="*/ 3384976 w 3907085"/>
              <a:gd name="connsiteY1" fmla="*/ 78224 h 4872452"/>
              <a:gd name="connsiteX2" fmla="*/ 2483198 w 3907085"/>
              <a:gd name="connsiteY2" fmla="*/ 4872452 h 4872452"/>
              <a:gd name="connsiteX0" fmla="*/ 0 w 3907085"/>
              <a:gd name="connsiteY0" fmla="*/ 2103933 h 4892057"/>
              <a:gd name="connsiteX1" fmla="*/ 3384976 w 3907085"/>
              <a:gd name="connsiteY1" fmla="*/ 97829 h 4892057"/>
              <a:gd name="connsiteX2" fmla="*/ 2483198 w 3907085"/>
              <a:gd name="connsiteY2" fmla="*/ 4892057 h 4892057"/>
              <a:gd name="connsiteX0" fmla="*/ 0 w 4051329"/>
              <a:gd name="connsiteY0" fmla="*/ 2097236 h 4885360"/>
              <a:gd name="connsiteX1" fmla="*/ 3384976 w 4051329"/>
              <a:gd name="connsiteY1" fmla="*/ 91132 h 4885360"/>
              <a:gd name="connsiteX2" fmla="*/ 2483198 w 4051329"/>
              <a:gd name="connsiteY2" fmla="*/ 4885360 h 4885360"/>
            </a:gdLst>
            <a:ahLst/>
            <a:cxnLst>
              <a:cxn ang="0">
                <a:pos x="connsiteX0" y="connsiteY0"/>
              </a:cxn>
              <a:cxn ang="0">
                <a:pos x="connsiteX1" y="connsiteY1"/>
              </a:cxn>
              <a:cxn ang="0">
                <a:pos x="connsiteX2" y="connsiteY2"/>
              </a:cxn>
            </a:cxnLst>
            <a:rect l="l" t="t" r="r" b="b"/>
            <a:pathLst>
              <a:path w="4051329" h="4885360">
                <a:moveTo>
                  <a:pt x="0" y="2097236"/>
                </a:moveTo>
                <a:cubicBezTo>
                  <a:pt x="314330" y="675700"/>
                  <a:pt x="2168498" y="-313035"/>
                  <a:pt x="3384976" y="91132"/>
                </a:cubicBezTo>
                <a:cubicBezTo>
                  <a:pt x="4601454" y="495299"/>
                  <a:pt x="4065078" y="3438274"/>
                  <a:pt x="2483198" y="4885360"/>
                </a:cubicBezTo>
              </a:path>
            </a:pathLst>
          </a:custGeom>
          <a:noFill/>
          <a:ln>
            <a:solidFill>
              <a:srgbClr val="6DD9FF"/>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5" name="TextBox 24"/>
          <p:cNvSpPr txBox="1"/>
          <p:nvPr/>
        </p:nvSpPr>
        <p:spPr>
          <a:xfrm>
            <a:off x="5318330" y="1314892"/>
            <a:ext cx="930174" cy="64633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6DD9FF"/>
                </a:solidFill>
                <a:effectLst/>
                <a:uLnTx/>
                <a:uFillTx/>
                <a:latin typeface="Comic Sans MS"/>
                <a:ea typeface="+mn-ea"/>
                <a:cs typeface="+mn-cs"/>
              </a:rPr>
              <a:t>Neutron Star Mergers!</a:t>
            </a:r>
          </a:p>
        </p:txBody>
      </p:sp>
      <p:sp>
        <p:nvSpPr>
          <p:cNvPr id="26" name="Rounded Rectangle 25"/>
          <p:cNvSpPr/>
          <p:nvPr/>
        </p:nvSpPr>
        <p:spPr>
          <a:xfrm>
            <a:off x="5083047" y="3456497"/>
            <a:ext cx="516545" cy="1029778"/>
          </a:xfrm>
          <a:prstGeom prst="roundRect">
            <a:avLst/>
          </a:prstGeom>
          <a:noFill/>
          <a:ln w="19050">
            <a:solidFill>
              <a:srgbClr val="6DD9FF"/>
            </a:solidFill>
          </a:ln>
          <a:effectLst>
            <a:outerShdw dist="127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Comic Sans MS"/>
              <a:ea typeface="+mn-ea"/>
              <a:cs typeface="+mn-cs"/>
            </a:endParaRPr>
          </a:p>
        </p:txBody>
      </p:sp>
      <p:sp>
        <p:nvSpPr>
          <p:cNvPr id="27" name="TextBox 26"/>
          <p:cNvSpPr txBox="1"/>
          <p:nvPr/>
        </p:nvSpPr>
        <p:spPr>
          <a:xfrm>
            <a:off x="3028950" y="4552950"/>
            <a:ext cx="6115049" cy="1323439"/>
          </a:xfrm>
          <a:prstGeom prst="rect">
            <a:avLst/>
          </a:prstGeom>
          <a:solidFill>
            <a:srgbClr val="FFFFFF"/>
          </a:solidFill>
        </p:spPr>
        <p:txBody>
          <a:bodyPr wrap="square" lIns="45720" rIns="4572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srgbClr val="0000FF"/>
                </a:solidFill>
                <a:effectLst/>
                <a:uLnTx/>
                <a:uFillTx/>
                <a:latin typeface="Comic Sans MS"/>
                <a:ea typeface="+mn-ea"/>
                <a:cs typeface="+mn-cs"/>
              </a:rPr>
              <a:t>Giant binary stars exploded as supernovae leaving neutron stars that merged to create all the gold and silver on Earth ... plus iodine and mercury ... your brain and metabolism NEED iodine!! </a:t>
            </a:r>
          </a:p>
        </p:txBody>
      </p:sp>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15000" t="16786" r="16250" b="17500"/>
          <a:stretch/>
        </p:blipFill>
        <p:spPr>
          <a:xfrm>
            <a:off x="0" y="1132046"/>
            <a:ext cx="9144000" cy="4370121"/>
          </a:xfrm>
          <a:prstGeom prst="rect">
            <a:avLst/>
          </a:prstGeom>
        </p:spPr>
      </p:pic>
      <p:sp>
        <p:nvSpPr>
          <p:cNvPr id="28" name="Rectangle 27"/>
          <p:cNvSpPr/>
          <p:nvPr/>
        </p:nvSpPr>
        <p:spPr>
          <a:xfrm>
            <a:off x="2343150" y="5127788"/>
            <a:ext cx="4204607" cy="276999"/>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FFFF00"/>
                </a:solidFill>
                <a:effectLst/>
                <a:uLnTx/>
                <a:uFillTx/>
                <a:latin typeface="Arial" charset="0"/>
                <a:ea typeface="+mn-ea"/>
                <a:cs typeface="+mn-cs"/>
              </a:rPr>
              <a:t>https://chandra.harvard.edu/photo/2017/casa_life/more.html</a:t>
            </a:r>
          </a:p>
        </p:txBody>
      </p:sp>
      <p:sp>
        <p:nvSpPr>
          <p:cNvPr id="29" name="Text Box 10"/>
          <p:cNvSpPr txBox="1">
            <a:spLocks noChangeArrowheads="1"/>
          </p:cNvSpPr>
          <p:nvPr/>
        </p:nvSpPr>
        <p:spPr bwMode="auto">
          <a:xfrm>
            <a:off x="727788" y="4132428"/>
            <a:ext cx="666205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srgbClr val="FFFF00"/>
                </a:solidFill>
                <a:effectLst>
                  <a:outerShdw dist="38100" dir="2700000" algn="ctr" rotWithShape="0">
                    <a:srgbClr val="000000"/>
                  </a:outerShdw>
                </a:effectLst>
                <a:uLnTx/>
                <a:uFillTx/>
                <a:latin typeface="Comic Sans MS" panose="030F0702030302020204" pitchFamily="66" charset="0"/>
                <a:ea typeface="+mn-ea"/>
                <a:cs typeface="+mn-cs"/>
              </a:rPr>
              <a:t>You are truly made of the stuff of stars!!</a:t>
            </a:r>
            <a:endParaRPr kumimoji="0" lang="en-US" altLang="en-US" sz="2000" b="0" i="0" u="none" strike="noStrike" kern="1200" cap="none" spc="0" normalizeH="0" baseline="0" noProof="0" dirty="0">
              <a:ln>
                <a:noFill/>
              </a:ln>
              <a:solidFill>
                <a:srgbClr val="FFFF00"/>
              </a:solidFill>
              <a:effectLst>
                <a:outerShdw dist="38100" dir="2700000" algn="ctr" rotWithShape="0">
                  <a:srgbClr val="000000"/>
                </a:outerShdw>
              </a:effectLst>
              <a:uLnTx/>
              <a:uFillTx/>
              <a:latin typeface="Comic Sans MS" panose="030F0702030302020204" pitchFamily="66" charset="0"/>
              <a:ea typeface="+mn-ea"/>
              <a:cs typeface="+mn-cs"/>
            </a:endParaRPr>
          </a:p>
        </p:txBody>
      </p:sp>
      <p:sp>
        <p:nvSpPr>
          <p:cNvPr id="20" name="TextBox 19"/>
          <p:cNvSpPr txBox="1"/>
          <p:nvPr/>
        </p:nvSpPr>
        <p:spPr>
          <a:xfrm>
            <a:off x="0" y="4603576"/>
            <a:ext cx="7075357" cy="1384995"/>
          </a:xfrm>
          <a:prstGeom prst="rect">
            <a:avLst/>
          </a:prstGeom>
          <a:solidFill>
            <a:srgbClr val="CCFFCC"/>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008000"/>
                </a:solidFill>
                <a:effectLst/>
                <a:uLnTx/>
                <a:uFillTx/>
                <a:latin typeface="Comic Sans MS"/>
                <a:ea typeface="+mn-ea"/>
                <a:cs typeface="+mn-cs"/>
              </a:rPr>
              <a:t>Breathe in …                                                                     Breathe out …                                                                        the universe is flowing through you …</a:t>
            </a:r>
          </a:p>
        </p:txBody>
      </p:sp>
    </p:spTree>
    <p:extLst>
      <p:ext uri="{BB962C8B-B14F-4D97-AF65-F5344CB8AC3E}">
        <p14:creationId xmlns:p14="http://schemas.microsoft.com/office/powerpoint/2010/main" val="1067263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xit" presetSubtype="0" fill="hold" grpId="0" nodeType="afterEffect">
                                  <p:stCondLst>
                                    <p:cond delay="0"/>
                                  </p:stCondLst>
                                  <p:childTnLst>
                                    <p:animEffect transition="out" filter="dissolve">
                                      <p:cBhvr>
                                        <p:cTn id="6" dur="500"/>
                                        <p:tgtEl>
                                          <p:spTgt spid="27"/>
                                        </p:tgtEl>
                                      </p:cBhvr>
                                    </p:animEffect>
                                    <p:set>
                                      <p:cBhvr>
                                        <p:cTn id="7" dur="1" fill="hold">
                                          <p:stCondLst>
                                            <p:cond delay="499"/>
                                          </p:stCondLst>
                                        </p:cTn>
                                        <p:tgtEl>
                                          <p:spTgt spid="27"/>
                                        </p:tgtEl>
                                        <p:attrNameLst>
                                          <p:attrName>style.visibility</p:attrName>
                                        </p:attrNameLst>
                                      </p:cBhvr>
                                      <p:to>
                                        <p:strVal val="hidden"/>
                                      </p:to>
                                    </p:se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Effect transition="in" filter="fade">
                                      <p:cBhvr>
                                        <p:cTn id="13" dur="500"/>
                                        <p:tgtEl>
                                          <p:spTgt spid="24"/>
                                        </p:tgtEl>
                                      </p:cBhvr>
                                    </p:animEffect>
                                    <p:anim calcmode="lin" valueType="num">
                                      <p:cBhvr>
                                        <p:cTn id="14" dur="500" fill="hold"/>
                                        <p:tgtEl>
                                          <p:spTgt spid="24"/>
                                        </p:tgtEl>
                                        <p:attrNameLst>
                                          <p:attrName>ppt_x</p:attrName>
                                        </p:attrNameLst>
                                      </p:cBhvr>
                                      <p:tavLst>
                                        <p:tav tm="0">
                                          <p:val>
                                            <p:fltVal val="0.5"/>
                                          </p:val>
                                        </p:tav>
                                        <p:tav tm="100000">
                                          <p:val>
                                            <p:strVal val="#ppt_x"/>
                                          </p:val>
                                        </p:tav>
                                      </p:tavLst>
                                    </p:anim>
                                    <p:anim calcmode="lin" valueType="num">
                                      <p:cBhvr>
                                        <p:cTn id="15" dur="500" fill="hold"/>
                                        <p:tgtEl>
                                          <p:spTgt spid="24"/>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left)">
                                      <p:cBhvr>
                                        <p:cTn id="22" dur="10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000"/>
                                        <p:tgtEl>
                                          <p:spTgt spid="20"/>
                                        </p:tgtEl>
                                        <p:attrNameLst>
                                          <p:attrName>ppt_y</p:attrName>
                                        </p:attrNameLst>
                                      </p:cBhvr>
                                      <p:tavLst>
                                        <p:tav tm="0">
                                          <p:val>
                                            <p:strVal val="#ppt_y+#ppt_h*1.125000"/>
                                          </p:val>
                                        </p:tav>
                                        <p:tav tm="100000">
                                          <p:val>
                                            <p:strVal val="#ppt_y"/>
                                          </p:val>
                                        </p:tav>
                                      </p:tavLst>
                                    </p:anim>
                                    <p:animEffect transition="in" filter="wipe(up)">
                                      <p:cBhvr>
                                        <p:cTn id="28"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9" grpId="0"/>
      <p:bldP spid="2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06117-D21D-2DFC-2EF6-AC88A9CF58E2}"/>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5360FB51-CAAE-623A-8977-C58F473B125A}"/>
              </a:ext>
            </a:extLst>
          </p:cNvPr>
          <p:cNvSpPr>
            <a:spLocks noGrp="1"/>
          </p:cNvSpPr>
          <p:nvPr>
            <p:ph type="title"/>
          </p:nvPr>
        </p:nvSpPr>
        <p:spPr/>
        <p:txBody>
          <a:bodyPr/>
          <a:lstStyle/>
          <a:p>
            <a:r>
              <a:rPr lang="en-US" altLang="en-US"/>
              <a:t>Outline</a:t>
            </a:r>
          </a:p>
        </p:txBody>
      </p:sp>
      <p:sp>
        <p:nvSpPr>
          <p:cNvPr id="5123" name="Content Placeholder 2">
            <a:extLst>
              <a:ext uri="{FF2B5EF4-FFF2-40B4-BE49-F238E27FC236}">
                <a16:creationId xmlns:a16="http://schemas.microsoft.com/office/drawing/2014/main" id="{675651D0-C260-FC61-879B-31F8EF3E6CB9}"/>
              </a:ext>
            </a:extLst>
          </p:cNvPr>
          <p:cNvSpPr>
            <a:spLocks noGrp="1"/>
          </p:cNvSpPr>
          <p:nvPr>
            <p:ph idx="1"/>
          </p:nvPr>
        </p:nvSpPr>
        <p:spPr>
          <a:xfrm>
            <a:off x="195263" y="817563"/>
            <a:ext cx="8713787" cy="5729287"/>
          </a:xfrm>
        </p:spPr>
        <p:txBody>
          <a:bodyPr/>
          <a:lstStyle/>
          <a:p>
            <a:r>
              <a:rPr lang="en-US" altLang="en-US" dirty="0">
                <a:solidFill>
                  <a:srgbClr val="808080"/>
                </a:solidFill>
              </a:rPr>
              <a:t> Review Small Star Deaths</a:t>
            </a:r>
          </a:p>
          <a:p>
            <a:pPr lvl="1"/>
            <a:r>
              <a:rPr lang="en-US" altLang="en-US" dirty="0">
                <a:solidFill>
                  <a:srgbClr val="808080"/>
                </a:solidFill>
              </a:rPr>
              <a:t> Star life on the Main Sequence</a:t>
            </a:r>
          </a:p>
          <a:p>
            <a:pPr lvl="1"/>
            <a:r>
              <a:rPr lang="en-US" altLang="en-US" dirty="0">
                <a:solidFill>
                  <a:srgbClr val="808080"/>
                </a:solidFill>
              </a:rPr>
              <a:t> Star Deaths</a:t>
            </a:r>
          </a:p>
          <a:p>
            <a:pPr lvl="2"/>
            <a:r>
              <a:rPr lang="en-US" altLang="en-US" dirty="0">
                <a:solidFill>
                  <a:srgbClr val="808080"/>
                </a:solidFill>
              </a:rPr>
              <a:t> Sol: Red Giant, Planetary Nebula, White Dwarf</a:t>
            </a:r>
          </a:p>
          <a:p>
            <a:r>
              <a:rPr lang="en-US" altLang="en-US" dirty="0">
                <a:solidFill>
                  <a:srgbClr val="808080"/>
                </a:solidFill>
              </a:rPr>
              <a:t> Evolution of Large Stars</a:t>
            </a:r>
          </a:p>
          <a:p>
            <a:pPr lvl="1"/>
            <a:r>
              <a:rPr lang="en-US" altLang="en-US" dirty="0">
                <a:solidFill>
                  <a:srgbClr val="808080"/>
                </a:solidFill>
              </a:rPr>
              <a:t> Fusion Layers &amp; Neutrinos</a:t>
            </a:r>
          </a:p>
          <a:p>
            <a:pPr lvl="1"/>
            <a:r>
              <a:rPr lang="en-US" altLang="en-US" dirty="0">
                <a:solidFill>
                  <a:srgbClr val="808080"/>
                </a:solidFill>
              </a:rPr>
              <a:t> Type II Supernovae</a:t>
            </a:r>
          </a:p>
          <a:p>
            <a:pPr lvl="2"/>
            <a:r>
              <a:rPr lang="en-US" altLang="en-US" dirty="0">
                <a:solidFill>
                  <a:srgbClr val="808080"/>
                </a:solidFill>
              </a:rPr>
              <a:t> Neutron Stars &amp; Pulsars</a:t>
            </a:r>
          </a:p>
          <a:p>
            <a:r>
              <a:rPr lang="en-US" altLang="en-US" dirty="0">
                <a:solidFill>
                  <a:srgbClr val="808080"/>
                </a:solidFill>
              </a:rPr>
              <a:t> Types of Supernovae</a:t>
            </a:r>
          </a:p>
          <a:p>
            <a:pPr lvl="1"/>
            <a:r>
              <a:rPr lang="en-US" altLang="en-US" dirty="0">
                <a:solidFill>
                  <a:srgbClr val="808080"/>
                </a:solidFill>
              </a:rPr>
              <a:t> Origins of the Elements </a:t>
            </a:r>
          </a:p>
          <a:p>
            <a:r>
              <a:rPr lang="en-US" altLang="en-US" dirty="0"/>
              <a:t> States of Matter</a:t>
            </a:r>
          </a:p>
        </p:txBody>
      </p:sp>
    </p:spTree>
    <p:extLst>
      <p:ext uri="{BB962C8B-B14F-4D97-AF65-F5344CB8AC3E}">
        <p14:creationId xmlns:p14="http://schemas.microsoft.com/office/powerpoint/2010/main" val="4247276902"/>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FC14F-682D-3D1A-0D49-505E3FCAED5C}"/>
            </a:ext>
          </a:extLst>
        </p:cNvPr>
        <p:cNvGrpSpPr/>
        <p:nvPr/>
      </p:nvGrpSpPr>
      <p:grpSpPr>
        <a:xfrm>
          <a:off x="0" y="0"/>
          <a:ext cx="0" cy="0"/>
          <a:chOff x="0" y="0"/>
          <a:chExt cx="0" cy="0"/>
        </a:xfrm>
      </p:grpSpPr>
      <p:sp>
        <p:nvSpPr>
          <p:cNvPr id="15362" name="Rectangle 2">
            <a:extLst>
              <a:ext uri="{FF2B5EF4-FFF2-40B4-BE49-F238E27FC236}">
                <a16:creationId xmlns:a16="http://schemas.microsoft.com/office/drawing/2014/main" id="{4D07AEBB-E79D-1C04-88C3-29B9080B4273}"/>
              </a:ext>
            </a:extLst>
          </p:cNvPr>
          <p:cNvSpPr>
            <a:spLocks noGrp="1" noChangeArrowheads="1"/>
          </p:cNvSpPr>
          <p:nvPr>
            <p:ph type="body" idx="1"/>
          </p:nvPr>
        </p:nvSpPr>
        <p:spPr>
          <a:xfrm>
            <a:off x="269875" y="571500"/>
            <a:ext cx="8643938" cy="6107113"/>
          </a:xfrm>
        </p:spPr>
        <p:txBody>
          <a:bodyPr/>
          <a:lstStyle/>
          <a:p>
            <a:pPr eaLnBrk="1" hangingPunct="1"/>
            <a:r>
              <a:rPr lang="en-US" altLang="en-US" dirty="0"/>
              <a:t> Degenerate e</a:t>
            </a:r>
            <a:r>
              <a:rPr lang="en-US" altLang="en-US" baseline="30000" dirty="0"/>
              <a:t>-</a:t>
            </a:r>
            <a:r>
              <a:rPr lang="en-US" altLang="en-US" dirty="0"/>
              <a:t> gas</a:t>
            </a:r>
          </a:p>
          <a:p>
            <a:pPr lvl="1" eaLnBrk="1" hangingPunct="1"/>
            <a:r>
              <a:rPr lang="en-US" altLang="en-US" dirty="0">
                <a:sym typeface="Symbol" pitchFamily="18" charset="2"/>
              </a:rPr>
              <a:t> atoms packed as close as possible</a:t>
            </a:r>
          </a:p>
          <a:p>
            <a:pPr lvl="2" eaLnBrk="1" hangingPunct="1"/>
            <a:r>
              <a:rPr lang="en-US" altLang="en-US" dirty="0">
                <a:sym typeface="Symbol" pitchFamily="18" charset="2"/>
              </a:rPr>
              <a:t> electron clouds packed together</a:t>
            </a:r>
          </a:p>
          <a:p>
            <a:pPr lvl="2" eaLnBrk="1" hangingPunct="1"/>
            <a:r>
              <a:rPr lang="en-US" altLang="en-US" dirty="0">
                <a:sym typeface="Symbol" pitchFamily="18" charset="2"/>
              </a:rPr>
              <a:t> all space squeezed out from between atoms</a:t>
            </a:r>
          </a:p>
          <a:p>
            <a:pPr lvl="2" eaLnBrk="1" hangingPunct="1"/>
            <a:endParaRPr lang="en-US" altLang="en-US" dirty="0">
              <a:sym typeface="Symbol" pitchFamily="18" charset="2"/>
            </a:endParaRPr>
          </a:p>
          <a:p>
            <a:pPr lvl="2" eaLnBrk="1" hangingPunct="1"/>
            <a:endParaRPr lang="en-US" altLang="en-US" dirty="0">
              <a:sym typeface="Symbol" pitchFamily="18" charset="2"/>
            </a:endParaRPr>
          </a:p>
          <a:p>
            <a:pPr lvl="2" eaLnBrk="1" hangingPunct="1"/>
            <a:endParaRPr lang="en-US" altLang="en-US" dirty="0">
              <a:sym typeface="Symbol" pitchFamily="18" charset="2"/>
            </a:endParaRPr>
          </a:p>
          <a:p>
            <a:pPr lvl="2" eaLnBrk="1" hangingPunct="1"/>
            <a:endParaRPr lang="en-US" altLang="en-US" dirty="0">
              <a:sym typeface="Symbol" pitchFamily="18" charset="2"/>
            </a:endParaRPr>
          </a:p>
          <a:p>
            <a:pPr lvl="1" eaLnBrk="1" hangingPunct="1"/>
            <a:r>
              <a:rPr lang="en-US" altLang="en-US" dirty="0">
                <a:sym typeface="Symbol" pitchFamily="18" charset="2"/>
              </a:rPr>
              <a:t> does not expand on heating</a:t>
            </a:r>
          </a:p>
          <a:p>
            <a:pPr lvl="1" eaLnBrk="1" hangingPunct="1"/>
            <a:r>
              <a:rPr lang="en-US" altLang="en-US" dirty="0">
                <a:sym typeface="Symbol" pitchFamily="18" charset="2"/>
              </a:rPr>
              <a:t> maximum mass = 1.4 </a:t>
            </a:r>
            <a:r>
              <a:rPr lang="en-US" altLang="en-US" dirty="0" err="1">
                <a:sym typeface="Symbol" pitchFamily="18" charset="2"/>
              </a:rPr>
              <a:t>M</a:t>
            </a:r>
            <a:r>
              <a:rPr lang="en-US" altLang="en-US" baseline="-25000" dirty="0" err="1">
                <a:sym typeface="Symbol" pitchFamily="18" charset="2"/>
              </a:rPr>
              <a:t>sol</a:t>
            </a:r>
            <a:endParaRPr lang="en-US" altLang="en-US" baseline="-25000" dirty="0">
              <a:sym typeface="Symbol" pitchFamily="18" charset="2"/>
            </a:endParaRPr>
          </a:p>
          <a:p>
            <a:pPr lvl="2" eaLnBrk="1" hangingPunct="1"/>
            <a:r>
              <a:rPr lang="en-US" altLang="en-US" dirty="0">
                <a:sym typeface="Symbol" pitchFamily="18" charset="2"/>
              </a:rPr>
              <a:t> </a:t>
            </a:r>
            <a:r>
              <a:rPr lang="en-US" altLang="en-US" dirty="0" err="1">
                <a:sym typeface="Symbol" pitchFamily="18" charset="2"/>
              </a:rPr>
              <a:t>Chandresekhar</a:t>
            </a:r>
            <a:r>
              <a:rPr lang="en-US" altLang="en-US" dirty="0">
                <a:sym typeface="Symbol" pitchFamily="18" charset="2"/>
              </a:rPr>
              <a:t> Limit</a:t>
            </a:r>
          </a:p>
          <a:p>
            <a:pPr lvl="2" eaLnBrk="1" hangingPunct="1"/>
            <a:r>
              <a:rPr lang="en-US" altLang="en-US" dirty="0">
                <a:sym typeface="Symbol" pitchFamily="18" charset="2"/>
              </a:rPr>
              <a:t> electron degeneracy can’t                                     hold itself up against gravity</a:t>
            </a:r>
          </a:p>
        </p:txBody>
      </p:sp>
      <p:sp>
        <p:nvSpPr>
          <p:cNvPr id="15363" name="Rectangle 3">
            <a:extLst>
              <a:ext uri="{FF2B5EF4-FFF2-40B4-BE49-F238E27FC236}">
                <a16:creationId xmlns:a16="http://schemas.microsoft.com/office/drawing/2014/main" id="{67D29D80-B127-8338-A2F6-451E14F40B23}"/>
              </a:ext>
            </a:extLst>
          </p:cNvPr>
          <p:cNvSpPr>
            <a:spLocks noGrp="1" noChangeArrowheads="1"/>
          </p:cNvSpPr>
          <p:nvPr>
            <p:ph type="title"/>
          </p:nvPr>
        </p:nvSpPr>
        <p:spPr/>
        <p:txBody>
          <a:bodyPr/>
          <a:lstStyle/>
          <a:p>
            <a:pPr eaLnBrk="1" hangingPunct="1"/>
            <a:r>
              <a:rPr lang="en-US" altLang="en-US" sz="4000" dirty="0"/>
              <a:t>White Dwarf Stars</a:t>
            </a:r>
          </a:p>
        </p:txBody>
      </p:sp>
      <p:sp>
        <p:nvSpPr>
          <p:cNvPr id="15364" name="Rectangle 23">
            <a:extLst>
              <a:ext uri="{FF2B5EF4-FFF2-40B4-BE49-F238E27FC236}">
                <a16:creationId xmlns:a16="http://schemas.microsoft.com/office/drawing/2014/main" id="{87777BBA-32B7-9A01-AD8B-CA4E86811A0F}"/>
              </a:ext>
            </a:extLst>
          </p:cNvPr>
          <p:cNvSpPr>
            <a:spLocks noChangeArrowheads="1"/>
          </p:cNvSpPr>
          <p:nvPr/>
        </p:nvSpPr>
        <p:spPr bwMode="auto">
          <a:xfrm>
            <a:off x="885825" y="2760663"/>
            <a:ext cx="2398713" cy="1325562"/>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65" name="Oval 24">
            <a:extLst>
              <a:ext uri="{FF2B5EF4-FFF2-40B4-BE49-F238E27FC236}">
                <a16:creationId xmlns:a16="http://schemas.microsoft.com/office/drawing/2014/main" id="{C9335437-C3C3-ACDB-CFC7-D72932977B5F}"/>
              </a:ext>
            </a:extLst>
          </p:cNvPr>
          <p:cNvSpPr>
            <a:spLocks noChangeArrowheads="1"/>
          </p:cNvSpPr>
          <p:nvPr/>
        </p:nvSpPr>
        <p:spPr bwMode="auto">
          <a:xfrm>
            <a:off x="1346200" y="3597275"/>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66" name="Oval 25">
            <a:extLst>
              <a:ext uri="{FF2B5EF4-FFF2-40B4-BE49-F238E27FC236}">
                <a16:creationId xmlns:a16="http://schemas.microsoft.com/office/drawing/2014/main" id="{22A5D82E-AA28-B72A-4DED-20A2FBBD0410}"/>
              </a:ext>
            </a:extLst>
          </p:cNvPr>
          <p:cNvSpPr>
            <a:spLocks noChangeArrowheads="1"/>
          </p:cNvSpPr>
          <p:nvPr/>
        </p:nvSpPr>
        <p:spPr bwMode="auto">
          <a:xfrm>
            <a:off x="3063875" y="3786188"/>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0" name="Line 26">
            <a:extLst>
              <a:ext uri="{FF2B5EF4-FFF2-40B4-BE49-F238E27FC236}">
                <a16:creationId xmlns:a16="http://schemas.microsoft.com/office/drawing/2014/main" id="{C42B0F0F-203A-6282-A453-FEDBD38B7A18}"/>
              </a:ext>
            </a:extLst>
          </p:cNvPr>
          <p:cNvSpPr>
            <a:spLocks noChangeShapeType="1"/>
          </p:cNvSpPr>
          <p:nvPr/>
        </p:nvSpPr>
        <p:spPr bwMode="auto">
          <a:xfrm>
            <a:off x="1778000" y="2847975"/>
            <a:ext cx="0" cy="765175"/>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1" name="Line 27">
            <a:extLst>
              <a:ext uri="{FF2B5EF4-FFF2-40B4-BE49-F238E27FC236}">
                <a16:creationId xmlns:a16="http://schemas.microsoft.com/office/drawing/2014/main" id="{853C535D-1D79-C35D-E57A-3D2141BC9CCC}"/>
              </a:ext>
            </a:extLst>
          </p:cNvPr>
          <p:cNvSpPr>
            <a:spLocks noChangeShapeType="1"/>
          </p:cNvSpPr>
          <p:nvPr/>
        </p:nvSpPr>
        <p:spPr bwMode="auto">
          <a:xfrm flipH="1" flipV="1">
            <a:off x="1093788" y="3252788"/>
            <a:ext cx="257175" cy="350837"/>
          </a:xfrm>
          <a:prstGeom prst="line">
            <a:avLst/>
          </a:prstGeom>
          <a:noFill/>
          <a:ln w="9525">
            <a:solidFill>
              <a:schemeClr val="tx1"/>
            </a:solidFill>
            <a:round/>
            <a:headEnd/>
            <a:tailEnd type="arrow" w="med" len="med"/>
          </a:ln>
          <a:effectLst>
            <a:outerShdw dist="25400" dir="54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69" name="Oval 28">
            <a:extLst>
              <a:ext uri="{FF2B5EF4-FFF2-40B4-BE49-F238E27FC236}">
                <a16:creationId xmlns:a16="http://schemas.microsoft.com/office/drawing/2014/main" id="{528F828B-CFAF-2E86-B712-2F4035D3FD36}"/>
              </a:ext>
            </a:extLst>
          </p:cNvPr>
          <p:cNvSpPr>
            <a:spLocks noChangeArrowheads="1"/>
          </p:cNvSpPr>
          <p:nvPr/>
        </p:nvSpPr>
        <p:spPr bwMode="auto">
          <a:xfrm>
            <a:off x="1754188" y="2820988"/>
            <a:ext cx="46037"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3" name="Line 29">
            <a:extLst>
              <a:ext uri="{FF2B5EF4-FFF2-40B4-BE49-F238E27FC236}">
                <a16:creationId xmlns:a16="http://schemas.microsoft.com/office/drawing/2014/main" id="{671428BF-F9AC-50B0-ADB3-135954ECCFAB}"/>
              </a:ext>
            </a:extLst>
          </p:cNvPr>
          <p:cNvSpPr>
            <a:spLocks noChangeShapeType="1"/>
          </p:cNvSpPr>
          <p:nvPr/>
        </p:nvSpPr>
        <p:spPr bwMode="auto">
          <a:xfrm flipV="1">
            <a:off x="1108075" y="3114675"/>
            <a:ext cx="1168400" cy="768350"/>
          </a:xfrm>
          <a:prstGeom prst="line">
            <a:avLst/>
          </a:prstGeom>
          <a:noFill/>
          <a:ln w="9525">
            <a:solidFill>
              <a:schemeClr val="tx1"/>
            </a:solidFill>
            <a:round/>
            <a:headEnd/>
            <a:tailEnd type="arrow" w="med" len="med"/>
          </a:ln>
          <a:effectLst>
            <a:outerShdw dist="254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1" name="Oval 30">
            <a:extLst>
              <a:ext uri="{FF2B5EF4-FFF2-40B4-BE49-F238E27FC236}">
                <a16:creationId xmlns:a16="http://schemas.microsoft.com/office/drawing/2014/main" id="{F7F411A3-CAEC-E69F-02A9-EF5C571902F3}"/>
              </a:ext>
            </a:extLst>
          </p:cNvPr>
          <p:cNvSpPr>
            <a:spLocks noChangeArrowheads="1"/>
          </p:cNvSpPr>
          <p:nvPr/>
        </p:nvSpPr>
        <p:spPr bwMode="auto">
          <a:xfrm>
            <a:off x="1066800" y="3871913"/>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5" name="Line 31">
            <a:extLst>
              <a:ext uri="{FF2B5EF4-FFF2-40B4-BE49-F238E27FC236}">
                <a16:creationId xmlns:a16="http://schemas.microsoft.com/office/drawing/2014/main" id="{C67FE3EB-9B95-33CB-BACE-89B2C9963BC5}"/>
              </a:ext>
            </a:extLst>
          </p:cNvPr>
          <p:cNvSpPr>
            <a:spLocks noChangeShapeType="1"/>
          </p:cNvSpPr>
          <p:nvPr/>
        </p:nvSpPr>
        <p:spPr bwMode="auto">
          <a:xfrm>
            <a:off x="2289175" y="3441700"/>
            <a:ext cx="163513" cy="557213"/>
          </a:xfrm>
          <a:prstGeom prst="line">
            <a:avLst/>
          </a:prstGeom>
          <a:noFill/>
          <a:ln w="9525">
            <a:solidFill>
              <a:schemeClr val="tx1"/>
            </a:solidFill>
            <a:round/>
            <a:headEnd/>
            <a:tailEnd type="arrow" w="med" len="med"/>
          </a:ln>
          <a:effectLst>
            <a:outerShdw dist="17961" dir="81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3" name="Oval 32">
            <a:extLst>
              <a:ext uri="{FF2B5EF4-FFF2-40B4-BE49-F238E27FC236}">
                <a16:creationId xmlns:a16="http://schemas.microsoft.com/office/drawing/2014/main" id="{EC86213E-488B-23DA-249F-A44B47D5DC26}"/>
              </a:ext>
            </a:extLst>
          </p:cNvPr>
          <p:cNvSpPr>
            <a:spLocks noChangeArrowheads="1"/>
          </p:cNvSpPr>
          <p:nvPr/>
        </p:nvSpPr>
        <p:spPr bwMode="auto">
          <a:xfrm>
            <a:off x="2257425" y="3397250"/>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7" name="Line 33">
            <a:extLst>
              <a:ext uri="{FF2B5EF4-FFF2-40B4-BE49-F238E27FC236}">
                <a16:creationId xmlns:a16="http://schemas.microsoft.com/office/drawing/2014/main" id="{06DDA64E-5D30-D077-516A-E293A3B163A5}"/>
              </a:ext>
            </a:extLst>
          </p:cNvPr>
          <p:cNvSpPr>
            <a:spLocks noChangeShapeType="1"/>
          </p:cNvSpPr>
          <p:nvPr/>
        </p:nvSpPr>
        <p:spPr bwMode="auto">
          <a:xfrm flipH="1" flipV="1">
            <a:off x="2955925" y="3789363"/>
            <a:ext cx="107950" cy="15875"/>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498" name="Line 34">
            <a:extLst>
              <a:ext uri="{FF2B5EF4-FFF2-40B4-BE49-F238E27FC236}">
                <a16:creationId xmlns:a16="http://schemas.microsoft.com/office/drawing/2014/main" id="{BA843523-2312-FC9D-CBD0-90461416CBEC}"/>
              </a:ext>
            </a:extLst>
          </p:cNvPr>
          <p:cNvSpPr>
            <a:spLocks noChangeShapeType="1"/>
          </p:cNvSpPr>
          <p:nvPr/>
        </p:nvSpPr>
        <p:spPr bwMode="auto">
          <a:xfrm flipH="1">
            <a:off x="2573338" y="2933700"/>
            <a:ext cx="268287" cy="550863"/>
          </a:xfrm>
          <a:prstGeom prst="line">
            <a:avLst/>
          </a:prstGeom>
          <a:noFill/>
          <a:ln w="9525">
            <a:solidFill>
              <a:schemeClr val="tx1"/>
            </a:solidFill>
            <a:round/>
            <a:headEnd/>
            <a:tailEnd type="arrow" w="med" len="med"/>
          </a:ln>
          <a:effectLst>
            <a:outerShdw dist="17961" dir="2700000"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6" name="Oval 35">
            <a:extLst>
              <a:ext uri="{FF2B5EF4-FFF2-40B4-BE49-F238E27FC236}">
                <a16:creationId xmlns:a16="http://schemas.microsoft.com/office/drawing/2014/main" id="{FF93408C-4E26-75F3-7EF3-9BD249E029D5}"/>
              </a:ext>
            </a:extLst>
          </p:cNvPr>
          <p:cNvSpPr>
            <a:spLocks noChangeArrowheads="1"/>
          </p:cNvSpPr>
          <p:nvPr/>
        </p:nvSpPr>
        <p:spPr bwMode="auto">
          <a:xfrm>
            <a:off x="2828925" y="2890838"/>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7" name="Rectangle 36">
            <a:extLst>
              <a:ext uri="{FF2B5EF4-FFF2-40B4-BE49-F238E27FC236}">
                <a16:creationId xmlns:a16="http://schemas.microsoft.com/office/drawing/2014/main" id="{1A942639-005D-17EC-F452-ECB22A2EBC51}"/>
              </a:ext>
            </a:extLst>
          </p:cNvPr>
          <p:cNvSpPr>
            <a:spLocks noChangeArrowheads="1"/>
          </p:cNvSpPr>
          <p:nvPr/>
        </p:nvSpPr>
        <p:spPr bwMode="auto">
          <a:xfrm>
            <a:off x="2963863" y="3695700"/>
            <a:ext cx="228600" cy="228600"/>
          </a:xfrm>
          <a:prstGeom prst="rect">
            <a:avLst/>
          </a:prstGeom>
          <a:noFill/>
          <a:ln w="19050">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1" name="Line 37">
            <a:extLst>
              <a:ext uri="{FF2B5EF4-FFF2-40B4-BE49-F238E27FC236}">
                <a16:creationId xmlns:a16="http://schemas.microsoft.com/office/drawing/2014/main" id="{7DAF399C-A5B4-B318-FB40-BA382BF04EFB}"/>
              </a:ext>
            </a:extLst>
          </p:cNvPr>
          <p:cNvSpPr>
            <a:spLocks noChangeShapeType="1"/>
          </p:cNvSpPr>
          <p:nvPr/>
        </p:nvSpPr>
        <p:spPr bwMode="auto">
          <a:xfrm flipV="1">
            <a:off x="2963863" y="2730500"/>
            <a:ext cx="906462" cy="969963"/>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79" name="Rectangle 38">
            <a:extLst>
              <a:ext uri="{FF2B5EF4-FFF2-40B4-BE49-F238E27FC236}">
                <a16:creationId xmlns:a16="http://schemas.microsoft.com/office/drawing/2014/main" id="{46CA75D0-6468-DA15-6F34-7DE1FE24B433}"/>
              </a:ext>
            </a:extLst>
          </p:cNvPr>
          <p:cNvSpPr>
            <a:spLocks noChangeArrowheads="1"/>
          </p:cNvSpPr>
          <p:nvPr/>
        </p:nvSpPr>
        <p:spPr bwMode="auto">
          <a:xfrm>
            <a:off x="3871913" y="2738438"/>
            <a:ext cx="1371600" cy="1371600"/>
          </a:xfrm>
          <a:prstGeom prst="rect">
            <a:avLst/>
          </a:prstGeom>
          <a:noFill/>
          <a:ln w="19050">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3" name="Line 39">
            <a:extLst>
              <a:ext uri="{FF2B5EF4-FFF2-40B4-BE49-F238E27FC236}">
                <a16:creationId xmlns:a16="http://schemas.microsoft.com/office/drawing/2014/main" id="{7C01014B-661F-EDB0-373C-72EB613A5C27}"/>
              </a:ext>
            </a:extLst>
          </p:cNvPr>
          <p:cNvSpPr>
            <a:spLocks noChangeShapeType="1"/>
          </p:cNvSpPr>
          <p:nvPr/>
        </p:nvSpPr>
        <p:spPr bwMode="auto">
          <a:xfrm>
            <a:off x="3194050" y="3930650"/>
            <a:ext cx="2039938" cy="185738"/>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nvGrpSpPr>
          <p:cNvPr id="15381" name="Group 40">
            <a:extLst>
              <a:ext uri="{FF2B5EF4-FFF2-40B4-BE49-F238E27FC236}">
                <a16:creationId xmlns:a16="http://schemas.microsoft.com/office/drawing/2014/main" id="{D8C87E45-11A0-2296-3D74-826059BB64DC}"/>
              </a:ext>
            </a:extLst>
          </p:cNvPr>
          <p:cNvGrpSpPr>
            <a:grpSpLocks/>
          </p:cNvGrpSpPr>
          <p:nvPr/>
        </p:nvGrpSpPr>
        <p:grpSpPr bwMode="auto">
          <a:xfrm>
            <a:off x="4117975" y="2965450"/>
            <a:ext cx="914400" cy="914400"/>
            <a:chOff x="2594" y="1868"/>
            <a:chExt cx="576" cy="576"/>
          </a:xfrm>
        </p:grpSpPr>
        <p:sp>
          <p:nvSpPr>
            <p:cNvPr id="15423" name="Oval 41">
              <a:extLst>
                <a:ext uri="{FF2B5EF4-FFF2-40B4-BE49-F238E27FC236}">
                  <a16:creationId xmlns:a16="http://schemas.microsoft.com/office/drawing/2014/main" id="{8E13A27A-3313-B1EC-E490-F0841D23A601}"/>
                </a:ext>
              </a:extLst>
            </p:cNvPr>
            <p:cNvSpPr>
              <a:spLocks noChangeArrowheads="1"/>
            </p:cNvSpPr>
            <p:nvPr/>
          </p:nvSpPr>
          <p:spPr bwMode="auto">
            <a:xfrm>
              <a:off x="2594" y="1868"/>
              <a:ext cx="576" cy="576"/>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4" name="Oval 42">
              <a:extLst>
                <a:ext uri="{FF2B5EF4-FFF2-40B4-BE49-F238E27FC236}">
                  <a16:creationId xmlns:a16="http://schemas.microsoft.com/office/drawing/2014/main" id="{884AA851-EAE0-4C16-C705-19323C2B6859}"/>
                </a:ext>
              </a:extLst>
            </p:cNvPr>
            <p:cNvSpPr>
              <a:spLocks noChangeArrowheads="1"/>
            </p:cNvSpPr>
            <p:nvPr/>
          </p:nvSpPr>
          <p:spPr bwMode="auto">
            <a:xfrm>
              <a:off x="2868" y="2142"/>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sp>
        <p:nvSpPr>
          <p:cNvPr id="446507" name="Line 43">
            <a:extLst>
              <a:ext uri="{FF2B5EF4-FFF2-40B4-BE49-F238E27FC236}">
                <a16:creationId xmlns:a16="http://schemas.microsoft.com/office/drawing/2014/main" id="{A0451AF7-B574-EF32-6AE7-A66052708F81}"/>
              </a:ext>
            </a:extLst>
          </p:cNvPr>
          <p:cNvSpPr>
            <a:spLocks noChangeShapeType="1"/>
          </p:cNvSpPr>
          <p:nvPr/>
        </p:nvSpPr>
        <p:spPr bwMode="auto">
          <a:xfrm>
            <a:off x="4614863" y="2968625"/>
            <a:ext cx="1671637" cy="244475"/>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8" name="Line 44">
            <a:extLst>
              <a:ext uri="{FF2B5EF4-FFF2-40B4-BE49-F238E27FC236}">
                <a16:creationId xmlns:a16="http://schemas.microsoft.com/office/drawing/2014/main" id="{28A92099-EEBF-D537-3195-2F1199F53A25}"/>
              </a:ext>
            </a:extLst>
          </p:cNvPr>
          <p:cNvSpPr>
            <a:spLocks noChangeShapeType="1"/>
          </p:cNvSpPr>
          <p:nvPr/>
        </p:nvSpPr>
        <p:spPr bwMode="auto">
          <a:xfrm flipV="1">
            <a:off x="4556125" y="3648075"/>
            <a:ext cx="1746250" cy="220663"/>
          </a:xfrm>
          <a:prstGeom prst="line">
            <a:avLst/>
          </a:prstGeom>
          <a:noFill/>
          <a:ln w="9525">
            <a:solidFill>
              <a:schemeClr val="tx1"/>
            </a:solidFill>
            <a:round/>
            <a:headEnd/>
            <a:tailEnd/>
          </a:ln>
          <a:effectLst>
            <a:outerShdw dist="28398" dir="20006097" algn="ctr" rotWithShape="0">
              <a:schemeClr val="bg2"/>
            </a:outerShdw>
          </a:effec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446509" name="Text Box 45">
            <a:extLst>
              <a:ext uri="{FF2B5EF4-FFF2-40B4-BE49-F238E27FC236}">
                <a16:creationId xmlns:a16="http://schemas.microsoft.com/office/drawing/2014/main" id="{C54DB6F9-64CE-023B-D91A-BD6014EDDBEC}"/>
              </a:ext>
            </a:extLst>
          </p:cNvPr>
          <p:cNvSpPr txBox="1">
            <a:spLocks noChangeArrowheads="1"/>
          </p:cNvSpPr>
          <p:nvPr/>
        </p:nvSpPr>
        <p:spPr bwMode="auto">
          <a:xfrm>
            <a:off x="1139825" y="2435225"/>
            <a:ext cx="1693863"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FF00"/>
                </a:solidFill>
                <a:effectLst/>
                <a:uLnTx/>
                <a:uFillTx/>
                <a:latin typeface="Comic Sans MS" pitchFamily="66" charset="0"/>
                <a:ea typeface="+mn-ea"/>
                <a:cs typeface="Arial" charset="0"/>
              </a:rPr>
              <a:t>Normal Gas</a:t>
            </a:r>
          </a:p>
        </p:txBody>
      </p:sp>
      <p:sp>
        <p:nvSpPr>
          <p:cNvPr id="446510" name="Text Box 46">
            <a:extLst>
              <a:ext uri="{FF2B5EF4-FFF2-40B4-BE49-F238E27FC236}">
                <a16:creationId xmlns:a16="http://schemas.microsoft.com/office/drawing/2014/main" id="{3FEBCA41-B99A-0DDA-4FFB-9C95F44908E6}"/>
              </a:ext>
            </a:extLst>
          </p:cNvPr>
          <p:cNvSpPr txBox="1">
            <a:spLocks noChangeArrowheads="1"/>
          </p:cNvSpPr>
          <p:nvPr/>
        </p:nvSpPr>
        <p:spPr bwMode="auto">
          <a:xfrm>
            <a:off x="5791200" y="2435225"/>
            <a:ext cx="2501900"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00"/>
                </a:solidFill>
                <a:effectLst/>
                <a:uLnTx/>
                <a:uFillTx/>
                <a:latin typeface="Comic Sans MS" pitchFamily="66" charset="0"/>
                <a:ea typeface="+mn-ea"/>
                <a:cs typeface="Arial" charset="0"/>
              </a:rPr>
              <a:t>Degenerate e</a:t>
            </a:r>
            <a:r>
              <a:rPr kumimoji="0" lang="en-US" sz="1800" b="0" i="0" u="none" strike="noStrike" kern="1200" cap="none" spc="0" normalizeH="0" baseline="30000" noProof="0">
                <a:ln>
                  <a:noFill/>
                </a:ln>
                <a:solidFill>
                  <a:srgbClr val="FFFF00"/>
                </a:solidFill>
                <a:effectLst/>
                <a:uLnTx/>
                <a:uFillTx/>
                <a:latin typeface="Comic Sans MS" pitchFamily="66" charset="0"/>
                <a:ea typeface="+mn-ea"/>
                <a:cs typeface="Arial" charset="0"/>
              </a:rPr>
              <a:t>-</a:t>
            </a:r>
            <a:r>
              <a:rPr kumimoji="0" lang="en-US" sz="1800" b="0" i="0" u="none" strike="noStrike" kern="1200" cap="none" spc="0" normalizeH="0" baseline="0" noProof="0">
                <a:ln>
                  <a:noFill/>
                </a:ln>
                <a:solidFill>
                  <a:srgbClr val="FFFF00"/>
                </a:solidFill>
                <a:effectLst/>
                <a:uLnTx/>
                <a:uFillTx/>
                <a:latin typeface="Comic Sans MS" pitchFamily="66" charset="0"/>
                <a:ea typeface="+mn-ea"/>
                <a:cs typeface="Arial" charset="0"/>
              </a:rPr>
              <a:t> Gas</a:t>
            </a:r>
          </a:p>
        </p:txBody>
      </p:sp>
      <p:sp>
        <p:nvSpPr>
          <p:cNvPr id="446511" name="Text Box 47">
            <a:extLst>
              <a:ext uri="{FF2B5EF4-FFF2-40B4-BE49-F238E27FC236}">
                <a16:creationId xmlns:a16="http://schemas.microsoft.com/office/drawing/2014/main" id="{FDF65F3E-D710-B131-F964-A9B8407E78EB}"/>
              </a:ext>
            </a:extLst>
          </p:cNvPr>
          <p:cNvSpPr txBox="1">
            <a:spLocks noChangeArrowheads="1"/>
          </p:cNvSpPr>
          <p:nvPr/>
        </p:nvSpPr>
        <p:spPr bwMode="auto">
          <a:xfrm>
            <a:off x="3741738" y="2435225"/>
            <a:ext cx="1693862" cy="366713"/>
          </a:xfrm>
          <a:prstGeom prst="rect">
            <a:avLst/>
          </a:prstGeom>
          <a:noFill/>
          <a:ln w="9525">
            <a:noFill/>
            <a:miter lim="800000"/>
            <a:headEnd/>
            <a:tailEnd/>
          </a:ln>
          <a:effectLst>
            <a:outerShdw dist="35921" dir="2700000" algn="ctr" rotWithShape="0">
              <a:schemeClr val="bg2"/>
            </a:outerShdw>
          </a:effectLst>
        </p:spPr>
        <p:txBody>
          <a:bodyPr>
            <a:spAutoFit/>
          </a:body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00"/>
                </a:solidFill>
                <a:effectLst/>
                <a:uLnTx/>
                <a:uFillTx/>
                <a:latin typeface="Comic Sans MS" pitchFamily="66" charset="0"/>
                <a:ea typeface="+mn-ea"/>
                <a:cs typeface="Arial" charset="0"/>
              </a:rPr>
              <a:t>Atom</a:t>
            </a:r>
          </a:p>
        </p:txBody>
      </p:sp>
      <p:grpSp>
        <p:nvGrpSpPr>
          <p:cNvPr id="15387" name="Group 31">
            <a:extLst>
              <a:ext uri="{FF2B5EF4-FFF2-40B4-BE49-F238E27FC236}">
                <a16:creationId xmlns:a16="http://schemas.microsoft.com/office/drawing/2014/main" id="{E9972979-2747-6A31-85E9-6A836F428171}"/>
              </a:ext>
            </a:extLst>
          </p:cNvPr>
          <p:cNvGrpSpPr>
            <a:grpSpLocks/>
          </p:cNvGrpSpPr>
          <p:nvPr/>
        </p:nvGrpSpPr>
        <p:grpSpPr bwMode="auto">
          <a:xfrm>
            <a:off x="5830888" y="2760663"/>
            <a:ext cx="2398712" cy="1325562"/>
            <a:chOff x="2030" y="1733"/>
            <a:chExt cx="1511" cy="835"/>
          </a:xfrm>
        </p:grpSpPr>
        <p:sp>
          <p:nvSpPr>
            <p:cNvPr id="15406" name="Rectangle 6">
              <a:extLst>
                <a:ext uri="{FF2B5EF4-FFF2-40B4-BE49-F238E27FC236}">
                  <a16:creationId xmlns:a16="http://schemas.microsoft.com/office/drawing/2014/main" id="{CDEF08C2-FF31-5B1C-5FEB-4A6B645B6EF7}"/>
                </a:ext>
              </a:extLst>
            </p:cNvPr>
            <p:cNvSpPr>
              <a:spLocks noChangeArrowheads="1"/>
            </p:cNvSpPr>
            <p:nvPr/>
          </p:nvSpPr>
          <p:spPr bwMode="auto">
            <a:xfrm>
              <a:off x="2030" y="1733"/>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nvGrpSpPr>
            <p:cNvPr id="15407" name="Group 17">
              <a:extLst>
                <a:ext uri="{FF2B5EF4-FFF2-40B4-BE49-F238E27FC236}">
                  <a16:creationId xmlns:a16="http://schemas.microsoft.com/office/drawing/2014/main" id="{E31E74E1-7938-E538-E65E-55B3B91C502F}"/>
                </a:ext>
              </a:extLst>
            </p:cNvPr>
            <p:cNvGrpSpPr>
              <a:grpSpLocks/>
            </p:cNvGrpSpPr>
            <p:nvPr/>
          </p:nvGrpSpPr>
          <p:grpSpPr bwMode="auto">
            <a:xfrm>
              <a:off x="2030" y="2264"/>
              <a:ext cx="1473" cy="288"/>
              <a:chOff x="2049" y="2264"/>
              <a:chExt cx="1473" cy="288"/>
            </a:xfrm>
          </p:grpSpPr>
          <p:sp>
            <p:nvSpPr>
              <p:cNvPr id="15418" name="Oval 7">
                <a:extLst>
                  <a:ext uri="{FF2B5EF4-FFF2-40B4-BE49-F238E27FC236}">
                    <a16:creationId xmlns:a16="http://schemas.microsoft.com/office/drawing/2014/main" id="{830ED4C6-BA10-0C1E-D694-3D5561213105}"/>
                  </a:ext>
                </a:extLst>
              </p:cNvPr>
              <p:cNvSpPr>
                <a:spLocks noChangeArrowheads="1"/>
              </p:cNvSpPr>
              <p:nvPr/>
            </p:nvSpPr>
            <p:spPr bwMode="auto">
              <a:xfrm>
                <a:off x="2049"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9" name="Oval 8">
                <a:extLst>
                  <a:ext uri="{FF2B5EF4-FFF2-40B4-BE49-F238E27FC236}">
                    <a16:creationId xmlns:a16="http://schemas.microsoft.com/office/drawing/2014/main" id="{2B1DF71C-E3B9-3D1B-04DE-E51B596E695F}"/>
                  </a:ext>
                </a:extLst>
              </p:cNvPr>
              <p:cNvSpPr>
                <a:spLocks noChangeArrowheads="1"/>
              </p:cNvSpPr>
              <p:nvPr/>
            </p:nvSpPr>
            <p:spPr bwMode="auto">
              <a:xfrm>
                <a:off x="2937"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0" name="Oval 10">
                <a:extLst>
                  <a:ext uri="{FF2B5EF4-FFF2-40B4-BE49-F238E27FC236}">
                    <a16:creationId xmlns:a16="http://schemas.microsoft.com/office/drawing/2014/main" id="{632A0BC3-AE6B-1A61-577C-E6A8DA5934D4}"/>
                  </a:ext>
                </a:extLst>
              </p:cNvPr>
              <p:cNvSpPr>
                <a:spLocks noChangeArrowheads="1"/>
              </p:cNvSpPr>
              <p:nvPr/>
            </p:nvSpPr>
            <p:spPr bwMode="auto">
              <a:xfrm>
                <a:off x="3234"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1" name="Oval 11">
                <a:extLst>
                  <a:ext uri="{FF2B5EF4-FFF2-40B4-BE49-F238E27FC236}">
                    <a16:creationId xmlns:a16="http://schemas.microsoft.com/office/drawing/2014/main" id="{ADC387FE-4A5A-F0D5-7B2F-794DC6FD329B}"/>
                  </a:ext>
                </a:extLst>
              </p:cNvPr>
              <p:cNvSpPr>
                <a:spLocks noChangeArrowheads="1"/>
              </p:cNvSpPr>
              <p:nvPr/>
            </p:nvSpPr>
            <p:spPr bwMode="auto">
              <a:xfrm>
                <a:off x="2641"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22" name="Oval 15">
                <a:extLst>
                  <a:ext uri="{FF2B5EF4-FFF2-40B4-BE49-F238E27FC236}">
                    <a16:creationId xmlns:a16="http://schemas.microsoft.com/office/drawing/2014/main" id="{DBC1EE56-1A81-F011-D567-5D9F15FD3D9D}"/>
                  </a:ext>
                </a:extLst>
              </p:cNvPr>
              <p:cNvSpPr>
                <a:spLocks noChangeArrowheads="1"/>
              </p:cNvSpPr>
              <p:nvPr/>
            </p:nvSpPr>
            <p:spPr bwMode="auto">
              <a:xfrm>
                <a:off x="2345"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408" name="Group 23">
              <a:extLst>
                <a:ext uri="{FF2B5EF4-FFF2-40B4-BE49-F238E27FC236}">
                  <a16:creationId xmlns:a16="http://schemas.microsoft.com/office/drawing/2014/main" id="{1E943BB3-97D3-15C0-773D-DC11438F58C7}"/>
                </a:ext>
              </a:extLst>
            </p:cNvPr>
            <p:cNvGrpSpPr>
              <a:grpSpLocks/>
            </p:cNvGrpSpPr>
            <p:nvPr/>
          </p:nvGrpSpPr>
          <p:grpSpPr bwMode="auto">
            <a:xfrm>
              <a:off x="2030" y="1751"/>
              <a:ext cx="1473" cy="288"/>
              <a:chOff x="3333" y="1735"/>
              <a:chExt cx="1473" cy="288"/>
            </a:xfrm>
          </p:grpSpPr>
          <p:sp>
            <p:nvSpPr>
              <p:cNvPr id="15413" name="Oval 18">
                <a:extLst>
                  <a:ext uri="{FF2B5EF4-FFF2-40B4-BE49-F238E27FC236}">
                    <a16:creationId xmlns:a16="http://schemas.microsoft.com/office/drawing/2014/main" id="{F56B9961-9BD9-B939-3D56-93FAA8D9CAEB}"/>
                  </a:ext>
                </a:extLst>
              </p:cNvPr>
              <p:cNvSpPr>
                <a:spLocks noChangeArrowheads="1"/>
              </p:cNvSpPr>
              <p:nvPr/>
            </p:nvSpPr>
            <p:spPr bwMode="auto">
              <a:xfrm>
                <a:off x="3333"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4" name="Oval 19">
                <a:extLst>
                  <a:ext uri="{FF2B5EF4-FFF2-40B4-BE49-F238E27FC236}">
                    <a16:creationId xmlns:a16="http://schemas.microsoft.com/office/drawing/2014/main" id="{EBB10413-0329-3531-0D79-53B72FB3F3DB}"/>
                  </a:ext>
                </a:extLst>
              </p:cNvPr>
              <p:cNvSpPr>
                <a:spLocks noChangeArrowheads="1"/>
              </p:cNvSpPr>
              <p:nvPr/>
            </p:nvSpPr>
            <p:spPr bwMode="auto">
              <a:xfrm>
                <a:off x="4221"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5" name="Oval 20">
                <a:extLst>
                  <a:ext uri="{FF2B5EF4-FFF2-40B4-BE49-F238E27FC236}">
                    <a16:creationId xmlns:a16="http://schemas.microsoft.com/office/drawing/2014/main" id="{35433CBA-5C6B-326F-6B60-00FA1AA90359}"/>
                  </a:ext>
                </a:extLst>
              </p:cNvPr>
              <p:cNvSpPr>
                <a:spLocks noChangeArrowheads="1"/>
              </p:cNvSpPr>
              <p:nvPr/>
            </p:nvSpPr>
            <p:spPr bwMode="auto">
              <a:xfrm>
                <a:off x="4518"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6" name="Oval 21">
                <a:extLst>
                  <a:ext uri="{FF2B5EF4-FFF2-40B4-BE49-F238E27FC236}">
                    <a16:creationId xmlns:a16="http://schemas.microsoft.com/office/drawing/2014/main" id="{44D3739D-1D82-6F2C-334B-BC79D2EB98E6}"/>
                  </a:ext>
                </a:extLst>
              </p:cNvPr>
              <p:cNvSpPr>
                <a:spLocks noChangeArrowheads="1"/>
              </p:cNvSpPr>
              <p:nvPr/>
            </p:nvSpPr>
            <p:spPr bwMode="auto">
              <a:xfrm>
                <a:off x="3925"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7" name="Oval 22">
                <a:extLst>
                  <a:ext uri="{FF2B5EF4-FFF2-40B4-BE49-F238E27FC236}">
                    <a16:creationId xmlns:a16="http://schemas.microsoft.com/office/drawing/2014/main" id="{53F7B860-A517-BB83-06AE-882299110452}"/>
                  </a:ext>
                </a:extLst>
              </p:cNvPr>
              <p:cNvSpPr>
                <a:spLocks noChangeArrowheads="1"/>
              </p:cNvSpPr>
              <p:nvPr/>
            </p:nvSpPr>
            <p:spPr bwMode="auto">
              <a:xfrm>
                <a:off x="3629"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sp>
          <p:nvSpPr>
            <p:cNvPr id="15409" name="Oval 25">
              <a:extLst>
                <a:ext uri="{FF2B5EF4-FFF2-40B4-BE49-F238E27FC236}">
                  <a16:creationId xmlns:a16="http://schemas.microsoft.com/office/drawing/2014/main" id="{B848E905-6BBF-F802-ECAC-30B3554AFD38}"/>
                </a:ext>
              </a:extLst>
            </p:cNvPr>
            <p:cNvSpPr>
              <a:spLocks noChangeArrowheads="1"/>
            </p:cNvSpPr>
            <p:nvPr/>
          </p:nvSpPr>
          <p:spPr bwMode="auto">
            <a:xfrm>
              <a:off x="2177"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0" name="Oval 26">
              <a:extLst>
                <a:ext uri="{FF2B5EF4-FFF2-40B4-BE49-F238E27FC236}">
                  <a16:creationId xmlns:a16="http://schemas.microsoft.com/office/drawing/2014/main" id="{EA5AD63D-EA8C-08F6-2C39-A6A21E728AEF}"/>
                </a:ext>
              </a:extLst>
            </p:cNvPr>
            <p:cNvSpPr>
              <a:spLocks noChangeArrowheads="1"/>
            </p:cNvSpPr>
            <p:nvPr/>
          </p:nvSpPr>
          <p:spPr bwMode="auto">
            <a:xfrm>
              <a:off x="3065"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1" name="Oval 28">
              <a:extLst>
                <a:ext uri="{FF2B5EF4-FFF2-40B4-BE49-F238E27FC236}">
                  <a16:creationId xmlns:a16="http://schemas.microsoft.com/office/drawing/2014/main" id="{AD76153D-EFC3-13D1-E54D-7A232DF689AB}"/>
                </a:ext>
              </a:extLst>
            </p:cNvPr>
            <p:cNvSpPr>
              <a:spLocks noChangeArrowheads="1"/>
            </p:cNvSpPr>
            <p:nvPr/>
          </p:nvSpPr>
          <p:spPr bwMode="auto">
            <a:xfrm>
              <a:off x="2769"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12" name="Oval 29">
              <a:extLst>
                <a:ext uri="{FF2B5EF4-FFF2-40B4-BE49-F238E27FC236}">
                  <a16:creationId xmlns:a16="http://schemas.microsoft.com/office/drawing/2014/main" id="{5FA1692E-20E3-5D80-4938-F02D8A308B2D}"/>
                </a:ext>
              </a:extLst>
            </p:cNvPr>
            <p:cNvSpPr>
              <a:spLocks noChangeArrowheads="1"/>
            </p:cNvSpPr>
            <p:nvPr/>
          </p:nvSpPr>
          <p:spPr bwMode="auto">
            <a:xfrm>
              <a:off x="2473"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388" name="Group 117">
            <a:extLst>
              <a:ext uri="{FF2B5EF4-FFF2-40B4-BE49-F238E27FC236}">
                <a16:creationId xmlns:a16="http://schemas.microsoft.com/office/drawing/2014/main" id="{29E4575E-3BF8-30EA-C84E-143A55FE621B}"/>
              </a:ext>
            </a:extLst>
          </p:cNvPr>
          <p:cNvGrpSpPr>
            <a:grpSpLocks/>
          </p:cNvGrpSpPr>
          <p:nvPr/>
        </p:nvGrpSpPr>
        <p:grpSpPr bwMode="auto">
          <a:xfrm>
            <a:off x="6048375" y="3008313"/>
            <a:ext cx="1905000" cy="842962"/>
            <a:chOff x="3810" y="1895"/>
            <a:chExt cx="1200" cy="531"/>
          </a:xfrm>
        </p:grpSpPr>
        <p:grpSp>
          <p:nvGrpSpPr>
            <p:cNvPr id="15389" name="Group 102">
              <a:extLst>
                <a:ext uri="{FF2B5EF4-FFF2-40B4-BE49-F238E27FC236}">
                  <a16:creationId xmlns:a16="http://schemas.microsoft.com/office/drawing/2014/main" id="{9B56113D-9CD1-D00C-9CBB-ACEDEA082770}"/>
                </a:ext>
              </a:extLst>
            </p:cNvPr>
            <p:cNvGrpSpPr>
              <a:grpSpLocks/>
            </p:cNvGrpSpPr>
            <p:nvPr/>
          </p:nvGrpSpPr>
          <p:grpSpPr bwMode="auto">
            <a:xfrm>
              <a:off x="3810" y="1895"/>
              <a:ext cx="1200" cy="15"/>
              <a:chOff x="3810" y="1895"/>
              <a:chExt cx="1200" cy="15"/>
            </a:xfrm>
          </p:grpSpPr>
          <p:sp>
            <p:nvSpPr>
              <p:cNvPr id="15401" name="Oval 89">
                <a:extLst>
                  <a:ext uri="{FF2B5EF4-FFF2-40B4-BE49-F238E27FC236}">
                    <a16:creationId xmlns:a16="http://schemas.microsoft.com/office/drawing/2014/main" id="{37623EC0-BBCC-F97B-A373-5D6BE31F542C}"/>
                  </a:ext>
                </a:extLst>
              </p:cNvPr>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2" name="Oval 92">
                <a:extLst>
                  <a:ext uri="{FF2B5EF4-FFF2-40B4-BE49-F238E27FC236}">
                    <a16:creationId xmlns:a16="http://schemas.microsoft.com/office/drawing/2014/main" id="{C68A1FB6-F58C-7959-05E8-D4035877A4FA}"/>
                  </a:ext>
                </a:extLst>
              </p:cNvPr>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3" name="Oval 95">
                <a:extLst>
                  <a:ext uri="{FF2B5EF4-FFF2-40B4-BE49-F238E27FC236}">
                    <a16:creationId xmlns:a16="http://schemas.microsoft.com/office/drawing/2014/main" id="{11A4F296-E896-82E1-0E24-A400C9BF0CCC}"/>
                  </a:ext>
                </a:extLst>
              </p:cNvPr>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4" name="Oval 98">
                <a:extLst>
                  <a:ext uri="{FF2B5EF4-FFF2-40B4-BE49-F238E27FC236}">
                    <a16:creationId xmlns:a16="http://schemas.microsoft.com/office/drawing/2014/main" id="{07459123-83E9-D8B8-0166-412437BDC683}"/>
                  </a:ext>
                </a:extLst>
              </p:cNvPr>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5" name="Oval 101">
                <a:extLst>
                  <a:ext uri="{FF2B5EF4-FFF2-40B4-BE49-F238E27FC236}">
                    <a16:creationId xmlns:a16="http://schemas.microsoft.com/office/drawing/2014/main" id="{284F6FF8-B369-66F7-EF00-5B5061C50BB4}"/>
                  </a:ext>
                </a:extLst>
              </p:cNvPr>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390" name="Group 103">
              <a:extLst>
                <a:ext uri="{FF2B5EF4-FFF2-40B4-BE49-F238E27FC236}">
                  <a16:creationId xmlns:a16="http://schemas.microsoft.com/office/drawing/2014/main" id="{F64A3792-F15B-B82D-E8B1-0CE1A327AFE3}"/>
                </a:ext>
              </a:extLst>
            </p:cNvPr>
            <p:cNvGrpSpPr>
              <a:grpSpLocks/>
            </p:cNvGrpSpPr>
            <p:nvPr/>
          </p:nvGrpSpPr>
          <p:grpSpPr bwMode="auto">
            <a:xfrm>
              <a:off x="3810" y="2411"/>
              <a:ext cx="1200" cy="15"/>
              <a:chOff x="3810" y="1895"/>
              <a:chExt cx="1200" cy="15"/>
            </a:xfrm>
          </p:grpSpPr>
          <p:sp>
            <p:nvSpPr>
              <p:cNvPr id="15396" name="Oval 104">
                <a:extLst>
                  <a:ext uri="{FF2B5EF4-FFF2-40B4-BE49-F238E27FC236}">
                    <a16:creationId xmlns:a16="http://schemas.microsoft.com/office/drawing/2014/main" id="{A78137E0-8F87-E6CE-F647-E897F5D1ED5E}"/>
                  </a:ext>
                </a:extLst>
              </p:cNvPr>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7" name="Oval 105">
                <a:extLst>
                  <a:ext uri="{FF2B5EF4-FFF2-40B4-BE49-F238E27FC236}">
                    <a16:creationId xmlns:a16="http://schemas.microsoft.com/office/drawing/2014/main" id="{CB53378C-7171-19D3-D2AE-B1D9E9B7897F}"/>
                  </a:ext>
                </a:extLst>
              </p:cNvPr>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8" name="Oval 106">
                <a:extLst>
                  <a:ext uri="{FF2B5EF4-FFF2-40B4-BE49-F238E27FC236}">
                    <a16:creationId xmlns:a16="http://schemas.microsoft.com/office/drawing/2014/main" id="{9093E645-5476-63A1-AFBE-41FA54836BE0}"/>
                  </a:ext>
                </a:extLst>
              </p:cNvPr>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9" name="Oval 107">
                <a:extLst>
                  <a:ext uri="{FF2B5EF4-FFF2-40B4-BE49-F238E27FC236}">
                    <a16:creationId xmlns:a16="http://schemas.microsoft.com/office/drawing/2014/main" id="{A227D631-370B-EE59-0316-F7EA36EA6C1B}"/>
                  </a:ext>
                </a:extLst>
              </p:cNvPr>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400" name="Oval 108">
                <a:extLst>
                  <a:ext uri="{FF2B5EF4-FFF2-40B4-BE49-F238E27FC236}">
                    <a16:creationId xmlns:a16="http://schemas.microsoft.com/office/drawing/2014/main" id="{9091D6D4-FF58-1235-9737-4D9DC2167493}"/>
                  </a:ext>
                </a:extLst>
              </p:cNvPr>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nvGrpSpPr>
            <p:cNvPr id="15391" name="Group 115">
              <a:extLst>
                <a:ext uri="{FF2B5EF4-FFF2-40B4-BE49-F238E27FC236}">
                  <a16:creationId xmlns:a16="http://schemas.microsoft.com/office/drawing/2014/main" id="{AB129641-8724-54D2-7C2C-FB2B852E30A2}"/>
                </a:ext>
              </a:extLst>
            </p:cNvPr>
            <p:cNvGrpSpPr>
              <a:grpSpLocks/>
            </p:cNvGrpSpPr>
            <p:nvPr/>
          </p:nvGrpSpPr>
          <p:grpSpPr bwMode="auto">
            <a:xfrm>
              <a:off x="3962" y="2153"/>
              <a:ext cx="902" cy="15"/>
              <a:chOff x="3962" y="2159"/>
              <a:chExt cx="902" cy="15"/>
            </a:xfrm>
          </p:grpSpPr>
          <p:sp>
            <p:nvSpPr>
              <p:cNvPr id="15392" name="Oval 111">
                <a:extLst>
                  <a:ext uri="{FF2B5EF4-FFF2-40B4-BE49-F238E27FC236}">
                    <a16:creationId xmlns:a16="http://schemas.microsoft.com/office/drawing/2014/main" id="{90C8CAE4-23A5-2A04-F49D-2FD822CC8E61}"/>
                  </a:ext>
                </a:extLst>
              </p:cNvPr>
              <p:cNvSpPr>
                <a:spLocks noChangeArrowheads="1"/>
              </p:cNvSpPr>
              <p:nvPr/>
            </p:nvSpPr>
            <p:spPr bwMode="auto">
              <a:xfrm>
                <a:off x="4849"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3" name="Oval 112">
                <a:extLst>
                  <a:ext uri="{FF2B5EF4-FFF2-40B4-BE49-F238E27FC236}">
                    <a16:creationId xmlns:a16="http://schemas.microsoft.com/office/drawing/2014/main" id="{9AD1060E-8191-1EED-F016-32284AB6009B}"/>
                  </a:ext>
                </a:extLst>
              </p:cNvPr>
              <p:cNvSpPr>
                <a:spLocks noChangeArrowheads="1"/>
              </p:cNvSpPr>
              <p:nvPr/>
            </p:nvSpPr>
            <p:spPr bwMode="auto">
              <a:xfrm>
                <a:off x="4554"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4" name="Oval 113">
                <a:extLst>
                  <a:ext uri="{FF2B5EF4-FFF2-40B4-BE49-F238E27FC236}">
                    <a16:creationId xmlns:a16="http://schemas.microsoft.com/office/drawing/2014/main" id="{B79C823C-72DA-3317-0912-726611703595}"/>
                  </a:ext>
                </a:extLst>
              </p:cNvPr>
              <p:cNvSpPr>
                <a:spLocks noChangeArrowheads="1"/>
              </p:cNvSpPr>
              <p:nvPr/>
            </p:nvSpPr>
            <p:spPr bwMode="auto">
              <a:xfrm>
                <a:off x="4257"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sp>
            <p:nvSpPr>
              <p:cNvPr id="15395" name="Oval 114">
                <a:extLst>
                  <a:ext uri="{FF2B5EF4-FFF2-40B4-BE49-F238E27FC236}">
                    <a16:creationId xmlns:a16="http://schemas.microsoft.com/office/drawing/2014/main" id="{4715E08B-4524-0FFB-B2BF-A80AB6E0431F}"/>
                  </a:ext>
                </a:extLst>
              </p:cNvPr>
              <p:cNvSpPr>
                <a:spLocks noChangeArrowheads="1"/>
              </p:cNvSpPr>
              <p:nvPr/>
            </p:nvSpPr>
            <p:spPr bwMode="auto">
              <a:xfrm>
                <a:off x="3962" y="2159"/>
                <a:ext cx="15" cy="15"/>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Arial" charset="0"/>
                </a:endParaRPr>
              </a:p>
            </p:txBody>
          </p:sp>
        </p:grpSp>
      </p:grpSp>
      <p:pic>
        <p:nvPicPr>
          <p:cNvPr id="25602" name="Picture 2" descr="undefined">
            <a:hlinkClick r:id="rId2"/>
            <a:extLst>
              <a:ext uri="{FF2B5EF4-FFF2-40B4-BE49-F238E27FC236}">
                <a16:creationId xmlns:a16="http://schemas.microsoft.com/office/drawing/2014/main" id="{BFA33E6A-D46D-C58E-E127-E204EFEB338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6977" y="4176217"/>
            <a:ext cx="1806224" cy="26817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B72EB1DE-25B9-2C24-61C3-436636563A3E}"/>
              </a:ext>
            </a:extLst>
          </p:cNvPr>
          <p:cNvSpPr/>
          <p:nvPr/>
        </p:nvSpPr>
        <p:spPr>
          <a:xfrm>
            <a:off x="7019686" y="5934670"/>
            <a:ext cx="2124314" cy="923330"/>
          </a:xfrm>
          <a:prstGeom prst="rect">
            <a:avLst/>
          </a:prstGeom>
        </p:spPr>
        <p:txBody>
          <a:bodyPr wrap="square">
            <a:spAutoFit/>
          </a:bodyPr>
          <a:lstStyle/>
          <a:p>
            <a:pPr algn="ctr"/>
            <a:r>
              <a:rPr lang="en-US" dirty="0" err="1">
                <a:latin typeface="+mn-lt"/>
              </a:rPr>
              <a:t>Subrahmanyan</a:t>
            </a:r>
            <a:r>
              <a:rPr lang="en-US" dirty="0">
                <a:latin typeface="+mn-lt"/>
              </a:rPr>
              <a:t> Chandrasekhar 1910-1995</a:t>
            </a:r>
          </a:p>
        </p:txBody>
      </p:sp>
    </p:spTree>
    <p:extLst>
      <p:ext uri="{BB962C8B-B14F-4D97-AF65-F5344CB8AC3E}">
        <p14:creationId xmlns:p14="http://schemas.microsoft.com/office/powerpoint/2010/main" val="29468996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04"/>
          <p:cNvGrpSpPr>
            <a:grpSpLocks/>
          </p:cNvGrpSpPr>
          <p:nvPr/>
        </p:nvGrpSpPr>
        <p:grpSpPr bwMode="auto">
          <a:xfrm>
            <a:off x="4384675" y="2719388"/>
            <a:ext cx="1905000" cy="842962"/>
            <a:chOff x="3810" y="1895"/>
            <a:chExt cx="1200" cy="531"/>
          </a:xfrm>
        </p:grpSpPr>
        <p:grpSp>
          <p:nvGrpSpPr>
            <p:cNvPr id="14419" name="Group 105"/>
            <p:cNvGrpSpPr>
              <a:grpSpLocks/>
            </p:cNvGrpSpPr>
            <p:nvPr/>
          </p:nvGrpSpPr>
          <p:grpSpPr bwMode="auto">
            <a:xfrm>
              <a:off x="3810" y="1895"/>
              <a:ext cx="1200" cy="15"/>
              <a:chOff x="3810" y="1895"/>
              <a:chExt cx="1200" cy="15"/>
            </a:xfrm>
          </p:grpSpPr>
          <p:sp>
            <p:nvSpPr>
              <p:cNvPr id="14431" name="Oval 106"/>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32" name="Oval 107"/>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33" name="Oval 108"/>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34" name="Oval 109"/>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35" name="Oval 110"/>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4420" name="Group 111"/>
            <p:cNvGrpSpPr>
              <a:grpSpLocks/>
            </p:cNvGrpSpPr>
            <p:nvPr/>
          </p:nvGrpSpPr>
          <p:grpSpPr bwMode="auto">
            <a:xfrm>
              <a:off x="3810" y="2411"/>
              <a:ext cx="1200" cy="15"/>
              <a:chOff x="3810" y="1895"/>
              <a:chExt cx="1200" cy="15"/>
            </a:xfrm>
          </p:grpSpPr>
          <p:sp>
            <p:nvSpPr>
              <p:cNvPr id="14426" name="Oval 112"/>
              <p:cNvSpPr>
                <a:spLocks noChangeArrowheads="1"/>
              </p:cNvSpPr>
              <p:nvPr/>
            </p:nvSpPr>
            <p:spPr bwMode="auto">
              <a:xfrm>
                <a:off x="4995"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27" name="Oval 113"/>
              <p:cNvSpPr>
                <a:spLocks noChangeArrowheads="1"/>
              </p:cNvSpPr>
              <p:nvPr/>
            </p:nvSpPr>
            <p:spPr bwMode="auto">
              <a:xfrm>
                <a:off x="4697"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28" name="Oval 114"/>
              <p:cNvSpPr>
                <a:spLocks noChangeArrowheads="1"/>
              </p:cNvSpPr>
              <p:nvPr/>
            </p:nvSpPr>
            <p:spPr bwMode="auto">
              <a:xfrm>
                <a:off x="4402"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29" name="Oval 115"/>
              <p:cNvSpPr>
                <a:spLocks noChangeArrowheads="1"/>
              </p:cNvSpPr>
              <p:nvPr/>
            </p:nvSpPr>
            <p:spPr bwMode="auto">
              <a:xfrm>
                <a:off x="4105"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30" name="Oval 116"/>
              <p:cNvSpPr>
                <a:spLocks noChangeArrowheads="1"/>
              </p:cNvSpPr>
              <p:nvPr/>
            </p:nvSpPr>
            <p:spPr bwMode="auto">
              <a:xfrm>
                <a:off x="3810" y="1895"/>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4421" name="Group 117"/>
            <p:cNvGrpSpPr>
              <a:grpSpLocks/>
            </p:cNvGrpSpPr>
            <p:nvPr/>
          </p:nvGrpSpPr>
          <p:grpSpPr bwMode="auto">
            <a:xfrm>
              <a:off x="3962" y="2153"/>
              <a:ext cx="902" cy="15"/>
              <a:chOff x="3962" y="2159"/>
              <a:chExt cx="902" cy="15"/>
            </a:xfrm>
          </p:grpSpPr>
          <p:sp>
            <p:nvSpPr>
              <p:cNvPr id="14422" name="Oval 118"/>
              <p:cNvSpPr>
                <a:spLocks noChangeArrowheads="1"/>
              </p:cNvSpPr>
              <p:nvPr/>
            </p:nvSpPr>
            <p:spPr bwMode="auto">
              <a:xfrm>
                <a:off x="4849" y="2159"/>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23" name="Oval 119"/>
              <p:cNvSpPr>
                <a:spLocks noChangeArrowheads="1"/>
              </p:cNvSpPr>
              <p:nvPr/>
            </p:nvSpPr>
            <p:spPr bwMode="auto">
              <a:xfrm>
                <a:off x="4554" y="2159"/>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24" name="Oval 120"/>
              <p:cNvSpPr>
                <a:spLocks noChangeArrowheads="1"/>
              </p:cNvSpPr>
              <p:nvPr/>
            </p:nvSpPr>
            <p:spPr bwMode="auto">
              <a:xfrm>
                <a:off x="4257" y="2159"/>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25" name="Oval 121"/>
              <p:cNvSpPr>
                <a:spLocks noChangeArrowheads="1"/>
              </p:cNvSpPr>
              <p:nvPr/>
            </p:nvSpPr>
            <p:spPr bwMode="auto">
              <a:xfrm>
                <a:off x="3962" y="2159"/>
                <a:ext cx="15" cy="15"/>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sp>
        <p:nvSpPr>
          <p:cNvPr id="14339" name="Rectangle 2"/>
          <p:cNvSpPr>
            <a:spLocks noGrp="1" noChangeArrowheads="1"/>
          </p:cNvSpPr>
          <p:nvPr>
            <p:ph type="title"/>
          </p:nvPr>
        </p:nvSpPr>
        <p:spPr/>
        <p:txBody>
          <a:bodyPr/>
          <a:lstStyle/>
          <a:p>
            <a:pPr eaLnBrk="1" hangingPunct="1"/>
            <a:r>
              <a:rPr lang="en-US" altLang="en-US"/>
              <a:t>Neutron Stars</a:t>
            </a:r>
          </a:p>
        </p:txBody>
      </p:sp>
      <p:sp>
        <p:nvSpPr>
          <p:cNvPr id="14340" name="Rectangle 3"/>
          <p:cNvSpPr>
            <a:spLocks noGrp="1" noChangeArrowheads="1"/>
          </p:cNvSpPr>
          <p:nvPr>
            <p:ph type="body" idx="1"/>
          </p:nvPr>
        </p:nvSpPr>
        <p:spPr>
          <a:xfrm>
            <a:off x="0" y="788988"/>
            <a:ext cx="9144000" cy="6415087"/>
          </a:xfrm>
        </p:spPr>
        <p:txBody>
          <a:bodyPr/>
          <a:lstStyle/>
          <a:p>
            <a:pPr marL="0" indent="0" eaLnBrk="1" hangingPunct="1"/>
            <a:r>
              <a:rPr lang="en-US" altLang="en-US"/>
              <a:t>All space squeezed out from within atoms</a:t>
            </a:r>
          </a:p>
          <a:p>
            <a:pPr lvl="1" eaLnBrk="1" hangingPunct="1"/>
            <a:endParaRPr lang="en-US" altLang="en-US"/>
          </a:p>
          <a:p>
            <a:pPr lvl="1" eaLnBrk="1" hangingPunct="1"/>
            <a:endParaRPr lang="en-US" altLang="en-US"/>
          </a:p>
          <a:p>
            <a:pPr lvl="1" eaLnBrk="1" hangingPunct="1"/>
            <a:endParaRPr lang="en-US" altLang="en-US"/>
          </a:p>
          <a:p>
            <a:pPr lvl="1" eaLnBrk="1" hangingPunct="1"/>
            <a:endParaRPr lang="en-US" altLang="en-US"/>
          </a:p>
          <a:p>
            <a:pPr lvl="1" eaLnBrk="1" hangingPunct="1"/>
            <a:endParaRPr lang="en-US" altLang="en-US"/>
          </a:p>
          <a:p>
            <a:pPr marL="0" indent="0" eaLnBrk="1" hangingPunct="1"/>
            <a:r>
              <a:rPr lang="en-US" altLang="en-US"/>
              <a:t>Rotate Very Quickly</a:t>
            </a:r>
          </a:p>
          <a:p>
            <a:pPr lvl="1" eaLnBrk="1" hangingPunct="1"/>
            <a:r>
              <a:rPr lang="en-US" altLang="en-US"/>
              <a:t> spun up as core collapsed</a:t>
            </a:r>
          </a:p>
          <a:p>
            <a:pPr marL="0" indent="0" eaLnBrk="1" hangingPunct="1"/>
            <a:r>
              <a:rPr lang="en-US" altLang="en-US"/>
              <a:t>Strong Magnetic Fields</a:t>
            </a:r>
          </a:p>
          <a:p>
            <a:pPr lvl="1" eaLnBrk="1" hangingPunct="1"/>
            <a:r>
              <a:rPr lang="en-US" altLang="en-US"/>
              <a:t> increased as core collapsed</a:t>
            </a:r>
          </a:p>
          <a:p>
            <a:pPr lvl="1" eaLnBrk="1" hangingPunct="1"/>
            <a:r>
              <a:rPr lang="en-US" altLang="en-US"/>
              <a:t> Particles &amp; radiation strongly beamed along axis</a:t>
            </a:r>
          </a:p>
        </p:txBody>
      </p:sp>
      <p:sp>
        <p:nvSpPr>
          <p:cNvPr id="14341" name="Text Box 4"/>
          <p:cNvSpPr txBox="1">
            <a:spLocks noChangeArrowheads="1"/>
          </p:cNvSpPr>
          <p:nvPr/>
        </p:nvSpPr>
        <p:spPr bwMode="auto">
          <a:xfrm>
            <a:off x="492125" y="1358900"/>
            <a:ext cx="8294688" cy="822325"/>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FFFF00"/>
                </a:solidFill>
                <a:effectLst/>
                <a:uLnTx/>
                <a:uFillTx/>
                <a:latin typeface="Comic Sans MS" pitchFamily="66" charset="0"/>
                <a:ea typeface="+mn-ea"/>
                <a:cs typeface="+mn-cs"/>
              </a:rPr>
              <a:t>Enlarge H nucleus to size of a golf ball</a:t>
            </a:r>
          </a:p>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2400" b="0" i="1" u="none" strike="noStrike" kern="1200" cap="none" spc="0" normalizeH="0" baseline="0" noProof="0">
                <a:ln>
                  <a:noFill/>
                </a:ln>
                <a:solidFill>
                  <a:srgbClr val="FFFF00"/>
                </a:solidFill>
                <a:effectLst/>
                <a:uLnTx/>
                <a:uFillTx/>
                <a:latin typeface="Comic Sans MS" pitchFamily="66" charset="0"/>
                <a:ea typeface="+mn-ea"/>
                <a:cs typeface="+mn-cs"/>
              </a:rPr>
              <a:t>The electron cloud is ~300 yards away</a:t>
            </a:r>
          </a:p>
        </p:txBody>
      </p:sp>
      <p:grpSp>
        <p:nvGrpSpPr>
          <p:cNvPr id="14342" name="Group 5"/>
          <p:cNvGrpSpPr>
            <a:grpSpLocks/>
          </p:cNvGrpSpPr>
          <p:nvPr/>
        </p:nvGrpSpPr>
        <p:grpSpPr bwMode="auto">
          <a:xfrm>
            <a:off x="4154488" y="2478088"/>
            <a:ext cx="2398712" cy="1325562"/>
            <a:chOff x="2030" y="1733"/>
            <a:chExt cx="1511" cy="835"/>
          </a:xfrm>
        </p:grpSpPr>
        <p:sp>
          <p:nvSpPr>
            <p:cNvPr id="14402" name="Rectangle 6"/>
            <p:cNvSpPr>
              <a:spLocks noChangeArrowheads="1"/>
            </p:cNvSpPr>
            <p:nvPr/>
          </p:nvSpPr>
          <p:spPr bwMode="auto">
            <a:xfrm>
              <a:off x="2030" y="1733"/>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4403" name="Group 7"/>
            <p:cNvGrpSpPr>
              <a:grpSpLocks/>
            </p:cNvGrpSpPr>
            <p:nvPr/>
          </p:nvGrpSpPr>
          <p:grpSpPr bwMode="auto">
            <a:xfrm>
              <a:off x="2030" y="2264"/>
              <a:ext cx="1473" cy="288"/>
              <a:chOff x="2049" y="2264"/>
              <a:chExt cx="1473" cy="288"/>
            </a:xfrm>
          </p:grpSpPr>
          <p:sp>
            <p:nvSpPr>
              <p:cNvPr id="14414" name="Oval 8"/>
              <p:cNvSpPr>
                <a:spLocks noChangeArrowheads="1"/>
              </p:cNvSpPr>
              <p:nvPr/>
            </p:nvSpPr>
            <p:spPr bwMode="auto">
              <a:xfrm>
                <a:off x="2049"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5" name="Oval 9"/>
              <p:cNvSpPr>
                <a:spLocks noChangeArrowheads="1"/>
              </p:cNvSpPr>
              <p:nvPr/>
            </p:nvSpPr>
            <p:spPr bwMode="auto">
              <a:xfrm>
                <a:off x="2937"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6" name="Oval 10"/>
              <p:cNvSpPr>
                <a:spLocks noChangeArrowheads="1"/>
              </p:cNvSpPr>
              <p:nvPr/>
            </p:nvSpPr>
            <p:spPr bwMode="auto">
              <a:xfrm>
                <a:off x="3234"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7" name="Oval 11"/>
              <p:cNvSpPr>
                <a:spLocks noChangeArrowheads="1"/>
              </p:cNvSpPr>
              <p:nvPr/>
            </p:nvSpPr>
            <p:spPr bwMode="auto">
              <a:xfrm>
                <a:off x="2641"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8" name="Oval 12"/>
              <p:cNvSpPr>
                <a:spLocks noChangeArrowheads="1"/>
              </p:cNvSpPr>
              <p:nvPr/>
            </p:nvSpPr>
            <p:spPr bwMode="auto">
              <a:xfrm>
                <a:off x="2345" y="2264"/>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4404" name="Group 13"/>
            <p:cNvGrpSpPr>
              <a:grpSpLocks/>
            </p:cNvGrpSpPr>
            <p:nvPr/>
          </p:nvGrpSpPr>
          <p:grpSpPr bwMode="auto">
            <a:xfrm>
              <a:off x="2030" y="1751"/>
              <a:ext cx="1473" cy="288"/>
              <a:chOff x="3333" y="1735"/>
              <a:chExt cx="1473" cy="288"/>
            </a:xfrm>
          </p:grpSpPr>
          <p:sp>
            <p:nvSpPr>
              <p:cNvPr id="14409" name="Oval 14"/>
              <p:cNvSpPr>
                <a:spLocks noChangeArrowheads="1"/>
              </p:cNvSpPr>
              <p:nvPr/>
            </p:nvSpPr>
            <p:spPr bwMode="auto">
              <a:xfrm>
                <a:off x="3333"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0" name="Oval 15"/>
              <p:cNvSpPr>
                <a:spLocks noChangeArrowheads="1"/>
              </p:cNvSpPr>
              <p:nvPr/>
            </p:nvSpPr>
            <p:spPr bwMode="auto">
              <a:xfrm>
                <a:off x="4221"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1" name="Oval 16"/>
              <p:cNvSpPr>
                <a:spLocks noChangeArrowheads="1"/>
              </p:cNvSpPr>
              <p:nvPr/>
            </p:nvSpPr>
            <p:spPr bwMode="auto">
              <a:xfrm>
                <a:off x="4518"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2" name="Oval 17"/>
              <p:cNvSpPr>
                <a:spLocks noChangeArrowheads="1"/>
              </p:cNvSpPr>
              <p:nvPr/>
            </p:nvSpPr>
            <p:spPr bwMode="auto">
              <a:xfrm>
                <a:off x="3925"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13" name="Oval 18"/>
              <p:cNvSpPr>
                <a:spLocks noChangeArrowheads="1"/>
              </p:cNvSpPr>
              <p:nvPr/>
            </p:nvSpPr>
            <p:spPr bwMode="auto">
              <a:xfrm>
                <a:off x="3629" y="1735"/>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4405" name="Oval 19"/>
            <p:cNvSpPr>
              <a:spLocks noChangeArrowheads="1"/>
            </p:cNvSpPr>
            <p:nvPr/>
          </p:nvSpPr>
          <p:spPr bwMode="auto">
            <a:xfrm>
              <a:off x="2177"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06" name="Oval 20"/>
            <p:cNvSpPr>
              <a:spLocks noChangeArrowheads="1"/>
            </p:cNvSpPr>
            <p:nvPr/>
          </p:nvSpPr>
          <p:spPr bwMode="auto">
            <a:xfrm>
              <a:off x="3065"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07" name="Oval 21"/>
            <p:cNvSpPr>
              <a:spLocks noChangeArrowheads="1"/>
            </p:cNvSpPr>
            <p:nvPr/>
          </p:nvSpPr>
          <p:spPr bwMode="auto">
            <a:xfrm>
              <a:off x="2769"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08" name="Oval 22"/>
            <p:cNvSpPr>
              <a:spLocks noChangeArrowheads="1"/>
            </p:cNvSpPr>
            <p:nvPr/>
          </p:nvSpPr>
          <p:spPr bwMode="auto">
            <a:xfrm>
              <a:off x="2473" y="2007"/>
              <a:ext cx="288"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4343" name="Rectangle 23"/>
          <p:cNvSpPr>
            <a:spLocks noChangeArrowheads="1"/>
          </p:cNvSpPr>
          <p:nvPr/>
        </p:nvSpPr>
        <p:spPr bwMode="auto">
          <a:xfrm>
            <a:off x="0" y="2478088"/>
            <a:ext cx="2398713" cy="1325562"/>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4" name="Oval 24"/>
          <p:cNvSpPr>
            <a:spLocks noChangeArrowheads="1"/>
          </p:cNvSpPr>
          <p:nvPr/>
        </p:nvSpPr>
        <p:spPr bwMode="auto">
          <a:xfrm>
            <a:off x="460375" y="3314700"/>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5" name="Oval 25"/>
          <p:cNvSpPr>
            <a:spLocks noChangeArrowheads="1"/>
          </p:cNvSpPr>
          <p:nvPr/>
        </p:nvSpPr>
        <p:spPr bwMode="auto">
          <a:xfrm>
            <a:off x="2178050" y="3503613"/>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6" name="Line 26"/>
          <p:cNvSpPr>
            <a:spLocks noChangeShapeType="1"/>
          </p:cNvSpPr>
          <p:nvPr/>
        </p:nvSpPr>
        <p:spPr bwMode="auto">
          <a:xfrm>
            <a:off x="892175" y="2565400"/>
            <a:ext cx="0" cy="765175"/>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7" name="Line 27"/>
          <p:cNvSpPr>
            <a:spLocks noChangeShapeType="1"/>
          </p:cNvSpPr>
          <p:nvPr/>
        </p:nvSpPr>
        <p:spPr bwMode="auto">
          <a:xfrm flipH="1" flipV="1">
            <a:off x="207963" y="2970213"/>
            <a:ext cx="257175" cy="350837"/>
          </a:xfrm>
          <a:prstGeom prst="line">
            <a:avLst/>
          </a:prstGeom>
          <a:noFill/>
          <a:ln w="9525">
            <a:solidFill>
              <a:schemeClr val="tx1"/>
            </a:solidFill>
            <a:round/>
            <a:headEnd/>
            <a:tailEnd type="arrow" w="med" len="med"/>
          </a:ln>
          <a:effectLst>
            <a:outerShdw dist="25400" dir="54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8" name="Oval 28"/>
          <p:cNvSpPr>
            <a:spLocks noChangeArrowheads="1"/>
          </p:cNvSpPr>
          <p:nvPr/>
        </p:nvSpPr>
        <p:spPr bwMode="auto">
          <a:xfrm>
            <a:off x="868363" y="2538413"/>
            <a:ext cx="46037"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49" name="Line 29"/>
          <p:cNvSpPr>
            <a:spLocks noChangeShapeType="1"/>
          </p:cNvSpPr>
          <p:nvPr/>
        </p:nvSpPr>
        <p:spPr bwMode="auto">
          <a:xfrm flipV="1">
            <a:off x="222250" y="2832100"/>
            <a:ext cx="1168400" cy="768350"/>
          </a:xfrm>
          <a:prstGeom prst="line">
            <a:avLst/>
          </a:prstGeom>
          <a:noFill/>
          <a:ln w="9525">
            <a:solidFill>
              <a:schemeClr val="tx1"/>
            </a:solidFill>
            <a:round/>
            <a:headEnd/>
            <a:tailEnd type="arrow" w="med" len="med"/>
          </a:ln>
          <a:effectLst>
            <a:outerShdw dist="254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0" name="Oval 30"/>
          <p:cNvSpPr>
            <a:spLocks noChangeArrowheads="1"/>
          </p:cNvSpPr>
          <p:nvPr/>
        </p:nvSpPr>
        <p:spPr bwMode="auto">
          <a:xfrm>
            <a:off x="180975" y="3589338"/>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1" name="Line 31"/>
          <p:cNvSpPr>
            <a:spLocks noChangeShapeType="1"/>
          </p:cNvSpPr>
          <p:nvPr/>
        </p:nvSpPr>
        <p:spPr bwMode="auto">
          <a:xfrm>
            <a:off x="1403350" y="3159125"/>
            <a:ext cx="163513" cy="557213"/>
          </a:xfrm>
          <a:prstGeom prst="line">
            <a:avLst/>
          </a:prstGeom>
          <a:noFill/>
          <a:ln w="9525">
            <a:solidFill>
              <a:schemeClr val="tx1"/>
            </a:solidFill>
            <a:round/>
            <a:headEnd/>
            <a:tailEnd type="arrow" w="med" len="med"/>
          </a:ln>
          <a:effectLst>
            <a:outerShdw dist="17961" dir="81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2" name="Oval 32"/>
          <p:cNvSpPr>
            <a:spLocks noChangeArrowheads="1"/>
          </p:cNvSpPr>
          <p:nvPr/>
        </p:nvSpPr>
        <p:spPr bwMode="auto">
          <a:xfrm>
            <a:off x="1371600" y="3114675"/>
            <a:ext cx="46038" cy="46038"/>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3" name="Line 33"/>
          <p:cNvSpPr>
            <a:spLocks noChangeShapeType="1"/>
          </p:cNvSpPr>
          <p:nvPr/>
        </p:nvSpPr>
        <p:spPr bwMode="auto">
          <a:xfrm flipH="1" flipV="1">
            <a:off x="2070100" y="3506788"/>
            <a:ext cx="107950" cy="15875"/>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4" name="Line 34"/>
          <p:cNvSpPr>
            <a:spLocks noChangeShapeType="1"/>
          </p:cNvSpPr>
          <p:nvPr/>
        </p:nvSpPr>
        <p:spPr bwMode="auto">
          <a:xfrm flipH="1">
            <a:off x="1687513" y="2651125"/>
            <a:ext cx="268287" cy="550863"/>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5" name="Oval 35"/>
          <p:cNvSpPr>
            <a:spLocks noChangeArrowheads="1"/>
          </p:cNvSpPr>
          <p:nvPr/>
        </p:nvSpPr>
        <p:spPr bwMode="auto">
          <a:xfrm>
            <a:off x="1943100" y="2608263"/>
            <a:ext cx="46038" cy="46037"/>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6" name="Rectangle 38"/>
          <p:cNvSpPr>
            <a:spLocks noChangeArrowheads="1"/>
          </p:cNvSpPr>
          <p:nvPr/>
        </p:nvSpPr>
        <p:spPr bwMode="auto">
          <a:xfrm>
            <a:off x="2590800" y="2455863"/>
            <a:ext cx="1371600" cy="1371600"/>
          </a:xfrm>
          <a:prstGeom prst="rect">
            <a:avLst/>
          </a:prstGeom>
          <a:noFill/>
          <a:ln w="19050">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7" name="Oval 41"/>
          <p:cNvSpPr>
            <a:spLocks noChangeArrowheads="1"/>
          </p:cNvSpPr>
          <p:nvPr/>
        </p:nvSpPr>
        <p:spPr bwMode="auto">
          <a:xfrm>
            <a:off x="2851150" y="2682875"/>
            <a:ext cx="914400" cy="914400"/>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8" name="Oval 42"/>
          <p:cNvSpPr>
            <a:spLocks noChangeArrowheads="1"/>
          </p:cNvSpPr>
          <p:nvPr/>
        </p:nvSpPr>
        <p:spPr bwMode="auto">
          <a:xfrm>
            <a:off x="3286125" y="3117850"/>
            <a:ext cx="46038" cy="46038"/>
          </a:xfrm>
          <a:prstGeom prst="ellipse">
            <a:avLst/>
          </a:prstGeom>
          <a:solidFill>
            <a:srgbClr val="FFFFFF"/>
          </a:solidFill>
          <a:ln w="9525">
            <a:solidFill>
              <a:schemeClr val="tx1"/>
            </a:solidFill>
            <a:round/>
            <a:headEnd/>
            <a:tailEnd/>
          </a:ln>
          <a:effectLst>
            <a:outerShdw dist="35921" dir="2700000" algn="ctr" rotWithShape="0">
              <a:schemeClr val="bg1"/>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59" name="Line 43"/>
          <p:cNvSpPr>
            <a:spLocks noChangeShapeType="1"/>
          </p:cNvSpPr>
          <p:nvPr/>
        </p:nvSpPr>
        <p:spPr bwMode="auto">
          <a:xfrm>
            <a:off x="3371850" y="2686050"/>
            <a:ext cx="1260475" cy="230188"/>
          </a:xfrm>
          <a:prstGeom prst="line">
            <a:avLst/>
          </a:prstGeom>
          <a:noFill/>
          <a:ln w="9525">
            <a:solidFill>
              <a:schemeClr val="tx1"/>
            </a:solidFill>
            <a:round/>
            <a:headEnd/>
            <a:tailEnd/>
          </a:ln>
          <a:effectLst>
            <a:outerShdw dist="28398" dir="20006097"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60" name="Line 44"/>
          <p:cNvSpPr>
            <a:spLocks noChangeShapeType="1"/>
          </p:cNvSpPr>
          <p:nvPr/>
        </p:nvSpPr>
        <p:spPr bwMode="auto">
          <a:xfrm flipV="1">
            <a:off x="3371850" y="3373438"/>
            <a:ext cx="1254125" cy="219075"/>
          </a:xfrm>
          <a:prstGeom prst="line">
            <a:avLst/>
          </a:prstGeom>
          <a:noFill/>
          <a:ln w="9525">
            <a:solidFill>
              <a:schemeClr val="tx1"/>
            </a:solidFill>
            <a:round/>
            <a:headEnd/>
            <a:tailEnd/>
          </a:ln>
          <a:effectLst>
            <a:outerShdw dist="28398" dir="20006097"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61" name="Text Box 45"/>
          <p:cNvSpPr txBox="1">
            <a:spLocks noChangeArrowheads="1"/>
          </p:cNvSpPr>
          <p:nvPr/>
        </p:nvSpPr>
        <p:spPr bwMode="auto">
          <a:xfrm>
            <a:off x="254000" y="2152650"/>
            <a:ext cx="1693863" cy="3667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Normal Gas</a:t>
            </a:r>
          </a:p>
        </p:txBody>
      </p:sp>
      <p:sp>
        <p:nvSpPr>
          <p:cNvPr id="14362" name="Text Box 46"/>
          <p:cNvSpPr txBox="1">
            <a:spLocks noChangeArrowheads="1"/>
          </p:cNvSpPr>
          <p:nvPr/>
        </p:nvSpPr>
        <p:spPr bwMode="auto">
          <a:xfrm>
            <a:off x="4162425" y="2152650"/>
            <a:ext cx="2501900" cy="3667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Degenerate e</a:t>
            </a:r>
            <a:r>
              <a:rPr kumimoji="0" lang="en-US" altLang="en-US" sz="1800" b="0" i="0" u="none" strike="noStrike" kern="1200" cap="none" spc="0" normalizeH="0" baseline="30000" noProof="0">
                <a:ln>
                  <a:noFill/>
                </a:ln>
                <a:solidFill>
                  <a:srgbClr val="FFFF00"/>
                </a:solidFill>
                <a:effectLst/>
                <a:uLnTx/>
                <a:uFillTx/>
                <a:latin typeface="Comic Sans MS" pitchFamily="66" charset="0"/>
                <a:ea typeface="+mn-ea"/>
                <a:cs typeface="+mn-cs"/>
              </a:rPr>
              <a:t>-</a:t>
            </a: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 Gas</a:t>
            </a:r>
          </a:p>
        </p:txBody>
      </p:sp>
      <p:sp>
        <p:nvSpPr>
          <p:cNvPr id="14363" name="Text Box 47"/>
          <p:cNvSpPr txBox="1">
            <a:spLocks noChangeArrowheads="1"/>
          </p:cNvSpPr>
          <p:nvPr/>
        </p:nvSpPr>
        <p:spPr bwMode="auto">
          <a:xfrm>
            <a:off x="2474913" y="2152650"/>
            <a:ext cx="1693862" cy="3667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Atom</a:t>
            </a:r>
          </a:p>
        </p:txBody>
      </p:sp>
      <p:grpSp>
        <p:nvGrpSpPr>
          <p:cNvPr id="422993" name="Group 81"/>
          <p:cNvGrpSpPr>
            <a:grpSpLocks/>
          </p:cNvGrpSpPr>
          <p:nvPr/>
        </p:nvGrpSpPr>
        <p:grpSpPr bwMode="auto">
          <a:xfrm>
            <a:off x="6773863" y="2489200"/>
            <a:ext cx="2398712" cy="1325563"/>
            <a:chOff x="4249" y="1657"/>
            <a:chExt cx="1511" cy="835"/>
          </a:xfrm>
        </p:grpSpPr>
        <p:sp>
          <p:nvSpPr>
            <p:cNvPr id="14385" name="Rectangle 51"/>
            <p:cNvSpPr>
              <a:spLocks noChangeArrowheads="1"/>
            </p:cNvSpPr>
            <p:nvPr/>
          </p:nvSpPr>
          <p:spPr bwMode="auto">
            <a:xfrm>
              <a:off x="4249" y="1657"/>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4386" name="Group 52"/>
            <p:cNvGrpSpPr>
              <a:grpSpLocks/>
            </p:cNvGrpSpPr>
            <p:nvPr/>
          </p:nvGrpSpPr>
          <p:grpSpPr bwMode="auto">
            <a:xfrm>
              <a:off x="4249" y="2188"/>
              <a:ext cx="1473" cy="288"/>
              <a:chOff x="2049" y="2264"/>
              <a:chExt cx="1473" cy="288"/>
            </a:xfrm>
          </p:grpSpPr>
          <p:sp>
            <p:nvSpPr>
              <p:cNvPr id="14397" name="Oval 53"/>
              <p:cNvSpPr>
                <a:spLocks noChangeArrowheads="1"/>
              </p:cNvSpPr>
              <p:nvPr/>
            </p:nvSpPr>
            <p:spPr bwMode="auto">
              <a:xfrm>
                <a:off x="2049"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8" name="Oval 54"/>
              <p:cNvSpPr>
                <a:spLocks noChangeArrowheads="1"/>
              </p:cNvSpPr>
              <p:nvPr/>
            </p:nvSpPr>
            <p:spPr bwMode="auto">
              <a:xfrm>
                <a:off x="2937"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9" name="Oval 55"/>
              <p:cNvSpPr>
                <a:spLocks noChangeArrowheads="1"/>
              </p:cNvSpPr>
              <p:nvPr/>
            </p:nvSpPr>
            <p:spPr bwMode="auto">
              <a:xfrm>
                <a:off x="3234"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00" name="Oval 56"/>
              <p:cNvSpPr>
                <a:spLocks noChangeArrowheads="1"/>
              </p:cNvSpPr>
              <p:nvPr/>
            </p:nvSpPr>
            <p:spPr bwMode="auto">
              <a:xfrm>
                <a:off x="2641"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401" name="Oval 57"/>
              <p:cNvSpPr>
                <a:spLocks noChangeArrowheads="1"/>
              </p:cNvSpPr>
              <p:nvPr/>
            </p:nvSpPr>
            <p:spPr bwMode="auto">
              <a:xfrm>
                <a:off x="2345" y="226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4387" name="Group 58"/>
            <p:cNvGrpSpPr>
              <a:grpSpLocks/>
            </p:cNvGrpSpPr>
            <p:nvPr/>
          </p:nvGrpSpPr>
          <p:grpSpPr bwMode="auto">
            <a:xfrm>
              <a:off x="4249" y="1675"/>
              <a:ext cx="1473" cy="288"/>
              <a:chOff x="3333" y="1735"/>
              <a:chExt cx="1473" cy="288"/>
            </a:xfrm>
          </p:grpSpPr>
          <p:sp>
            <p:nvSpPr>
              <p:cNvPr id="14392" name="Oval 59"/>
              <p:cNvSpPr>
                <a:spLocks noChangeArrowheads="1"/>
              </p:cNvSpPr>
              <p:nvPr/>
            </p:nvSpPr>
            <p:spPr bwMode="auto">
              <a:xfrm>
                <a:off x="3333"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3" name="Oval 60"/>
              <p:cNvSpPr>
                <a:spLocks noChangeArrowheads="1"/>
              </p:cNvSpPr>
              <p:nvPr/>
            </p:nvSpPr>
            <p:spPr bwMode="auto">
              <a:xfrm>
                <a:off x="4221"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4" name="Oval 61"/>
              <p:cNvSpPr>
                <a:spLocks noChangeArrowheads="1"/>
              </p:cNvSpPr>
              <p:nvPr/>
            </p:nvSpPr>
            <p:spPr bwMode="auto">
              <a:xfrm>
                <a:off x="4518"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5" name="Oval 62"/>
              <p:cNvSpPr>
                <a:spLocks noChangeArrowheads="1"/>
              </p:cNvSpPr>
              <p:nvPr/>
            </p:nvSpPr>
            <p:spPr bwMode="auto">
              <a:xfrm>
                <a:off x="3925"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6" name="Oval 63"/>
              <p:cNvSpPr>
                <a:spLocks noChangeArrowheads="1"/>
              </p:cNvSpPr>
              <p:nvPr/>
            </p:nvSpPr>
            <p:spPr bwMode="auto">
              <a:xfrm>
                <a:off x="3629" y="1735"/>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4388" name="Oval 64"/>
            <p:cNvSpPr>
              <a:spLocks noChangeArrowheads="1"/>
            </p:cNvSpPr>
            <p:nvPr/>
          </p:nvSpPr>
          <p:spPr bwMode="auto">
            <a:xfrm>
              <a:off x="4396"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89" name="Oval 65"/>
            <p:cNvSpPr>
              <a:spLocks noChangeArrowheads="1"/>
            </p:cNvSpPr>
            <p:nvPr/>
          </p:nvSpPr>
          <p:spPr bwMode="auto">
            <a:xfrm>
              <a:off x="5284"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0" name="Oval 66"/>
            <p:cNvSpPr>
              <a:spLocks noChangeArrowheads="1"/>
            </p:cNvSpPr>
            <p:nvPr/>
          </p:nvSpPr>
          <p:spPr bwMode="auto">
            <a:xfrm>
              <a:off x="4988"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91" name="Oval 67"/>
            <p:cNvSpPr>
              <a:spLocks noChangeArrowheads="1"/>
            </p:cNvSpPr>
            <p:nvPr/>
          </p:nvSpPr>
          <p:spPr bwMode="auto">
            <a:xfrm>
              <a:off x="4692" y="1931"/>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422980" name="Group 68"/>
          <p:cNvGrpSpPr>
            <a:grpSpLocks/>
          </p:cNvGrpSpPr>
          <p:nvPr/>
        </p:nvGrpSpPr>
        <p:grpSpPr bwMode="auto">
          <a:xfrm>
            <a:off x="5434013" y="4540250"/>
            <a:ext cx="914400" cy="914400"/>
            <a:chOff x="2594" y="1868"/>
            <a:chExt cx="576" cy="576"/>
          </a:xfrm>
        </p:grpSpPr>
        <p:sp>
          <p:nvSpPr>
            <p:cNvPr id="14383" name="Oval 69"/>
            <p:cNvSpPr>
              <a:spLocks noChangeArrowheads="1"/>
            </p:cNvSpPr>
            <p:nvPr/>
          </p:nvSpPr>
          <p:spPr bwMode="auto">
            <a:xfrm>
              <a:off x="2594" y="1868"/>
              <a:ext cx="576" cy="576"/>
            </a:xfrm>
            <a:prstGeom prst="ellipse">
              <a:avLst/>
            </a:prstGeom>
            <a:noFill/>
            <a:ln w="9525">
              <a:solidFill>
                <a:schemeClr val="tx1"/>
              </a:solidFill>
              <a:round/>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84" name="Oval 70"/>
            <p:cNvSpPr>
              <a:spLocks noChangeArrowheads="1"/>
            </p:cNvSpPr>
            <p:nvPr/>
          </p:nvSpPr>
          <p:spPr bwMode="auto">
            <a:xfrm>
              <a:off x="2868" y="2142"/>
              <a:ext cx="29" cy="29"/>
            </a:xfrm>
            <a:prstGeom prst="ellipse">
              <a:avLst/>
            </a:prstGeom>
            <a:solidFill>
              <a:srgbClr val="FFFFFF"/>
            </a:solidFill>
            <a:ln w="9525">
              <a:solidFill>
                <a:schemeClr val="tx1"/>
              </a:solidFill>
              <a:round/>
              <a:headEnd/>
              <a:tailEnd/>
            </a:ln>
            <a:effectLst>
              <a:outerShdw dist="1796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422988" name="Line 76"/>
          <p:cNvSpPr>
            <a:spLocks noChangeShapeType="1"/>
          </p:cNvSpPr>
          <p:nvPr/>
        </p:nvSpPr>
        <p:spPr bwMode="auto">
          <a:xfrm>
            <a:off x="6443663" y="4997450"/>
            <a:ext cx="333375" cy="0"/>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422990" name="Text Box 78"/>
          <p:cNvSpPr txBox="1">
            <a:spLocks noChangeArrowheads="1"/>
          </p:cNvSpPr>
          <p:nvPr/>
        </p:nvSpPr>
        <p:spPr bwMode="auto">
          <a:xfrm>
            <a:off x="8012113" y="4814888"/>
            <a:ext cx="271462" cy="366712"/>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a:t>
            </a:r>
            <a:endParaRPr kumimoji="0" lang="en-US" altLang="en-US" sz="1800" b="0" i="0" u="none" strike="noStrike" kern="1200" cap="none" spc="0" normalizeH="0" baseline="30000" noProof="0">
              <a:ln>
                <a:noFill/>
              </a:ln>
              <a:solidFill>
                <a:srgbClr val="FFFF00"/>
              </a:solidFill>
              <a:effectLst/>
              <a:uLnTx/>
              <a:uFillTx/>
              <a:latin typeface="Comic Sans MS" pitchFamily="66" charset="0"/>
              <a:ea typeface="+mn-ea"/>
              <a:cs typeface="+mn-cs"/>
            </a:endParaRPr>
          </a:p>
        </p:txBody>
      </p:sp>
      <p:grpSp>
        <p:nvGrpSpPr>
          <p:cNvPr id="423013" name="Group 101"/>
          <p:cNvGrpSpPr>
            <a:grpSpLocks/>
          </p:cNvGrpSpPr>
          <p:nvPr/>
        </p:nvGrpSpPr>
        <p:grpSpPr bwMode="auto">
          <a:xfrm>
            <a:off x="8170863" y="4405313"/>
            <a:ext cx="728662" cy="820737"/>
            <a:chOff x="5147" y="2775"/>
            <a:chExt cx="459" cy="517"/>
          </a:xfrm>
        </p:grpSpPr>
        <p:sp>
          <p:nvSpPr>
            <p:cNvPr id="14381" name="Oval 71"/>
            <p:cNvSpPr>
              <a:spLocks noChangeArrowheads="1"/>
            </p:cNvSpPr>
            <p:nvPr/>
          </p:nvSpPr>
          <p:spPr bwMode="auto">
            <a:xfrm>
              <a:off x="5231" y="3004"/>
              <a:ext cx="288"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82" name="Text Box 94"/>
            <p:cNvSpPr txBox="1">
              <a:spLocks noChangeArrowheads="1"/>
            </p:cNvSpPr>
            <p:nvPr/>
          </p:nvSpPr>
          <p:spPr bwMode="auto">
            <a:xfrm>
              <a:off x="5147" y="2775"/>
              <a:ext cx="459" cy="23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n</a:t>
              </a:r>
              <a:r>
                <a:rPr kumimoji="0" lang="en-US" altLang="en-US" sz="1800" b="0" i="0" u="none" strike="noStrike" kern="1200" cap="none" spc="0" normalizeH="0" baseline="30000" noProof="0">
                  <a:ln>
                    <a:noFill/>
                  </a:ln>
                  <a:solidFill>
                    <a:srgbClr val="FFFF00"/>
                  </a:solidFill>
                  <a:effectLst/>
                  <a:uLnTx/>
                  <a:uFillTx/>
                  <a:latin typeface="Comic Sans MS" pitchFamily="66" charset="0"/>
                  <a:ea typeface="+mn-ea"/>
                  <a:cs typeface="+mn-cs"/>
                </a:rPr>
                <a:t>0</a:t>
              </a:r>
            </a:p>
          </p:txBody>
        </p:sp>
      </p:grpSp>
      <p:grpSp>
        <p:nvGrpSpPr>
          <p:cNvPr id="423015" name="Group 103"/>
          <p:cNvGrpSpPr>
            <a:grpSpLocks/>
          </p:cNvGrpSpPr>
          <p:nvPr/>
        </p:nvGrpSpPr>
        <p:grpSpPr bwMode="auto">
          <a:xfrm>
            <a:off x="6781800" y="4413250"/>
            <a:ext cx="1382713" cy="1146175"/>
            <a:chOff x="4272" y="2780"/>
            <a:chExt cx="871" cy="722"/>
          </a:xfrm>
        </p:grpSpPr>
        <p:sp>
          <p:nvSpPr>
            <p:cNvPr id="14375" name="Text Box 75"/>
            <p:cNvSpPr txBox="1">
              <a:spLocks noChangeArrowheads="1"/>
            </p:cNvSpPr>
            <p:nvPr/>
          </p:nvSpPr>
          <p:spPr bwMode="auto">
            <a:xfrm>
              <a:off x="4684" y="2781"/>
              <a:ext cx="459" cy="23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e</a:t>
              </a:r>
              <a:r>
                <a:rPr kumimoji="0" lang="en-US" altLang="en-US" sz="1800" b="0" i="0" u="none" strike="noStrike" kern="1200" cap="none" spc="0" normalizeH="0" baseline="30000" noProof="0">
                  <a:ln>
                    <a:noFill/>
                  </a:ln>
                  <a:solidFill>
                    <a:srgbClr val="FFFF00"/>
                  </a:solidFill>
                  <a:effectLst/>
                  <a:uLnTx/>
                  <a:uFillTx/>
                  <a:latin typeface="Comic Sans MS" pitchFamily="66" charset="0"/>
                  <a:ea typeface="+mn-ea"/>
                  <a:cs typeface="+mn-cs"/>
                </a:rPr>
                <a:t>-</a:t>
              </a:r>
            </a:p>
          </p:txBody>
        </p:sp>
        <p:sp>
          <p:nvSpPr>
            <p:cNvPr id="14376" name="Oval 72"/>
            <p:cNvSpPr>
              <a:spLocks noChangeArrowheads="1"/>
            </p:cNvSpPr>
            <p:nvPr/>
          </p:nvSpPr>
          <p:spPr bwMode="auto">
            <a:xfrm>
              <a:off x="4330" y="3004"/>
              <a:ext cx="288" cy="288"/>
            </a:xfrm>
            <a:prstGeom prst="ellipse">
              <a:avLst/>
            </a:prstGeom>
            <a:solidFill>
              <a:schemeClr val="tx1"/>
            </a:soli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77" name="Oval 73"/>
            <p:cNvSpPr>
              <a:spLocks noChangeArrowheads="1"/>
            </p:cNvSpPr>
            <p:nvPr/>
          </p:nvSpPr>
          <p:spPr bwMode="auto">
            <a:xfrm>
              <a:off x="4910" y="3134"/>
              <a:ext cx="29" cy="29"/>
            </a:xfrm>
            <a:prstGeom prst="ellipse">
              <a:avLst/>
            </a:prstGeom>
            <a:solidFill>
              <a:srgbClr val="FFFFFF"/>
            </a:solidFill>
            <a:ln w="9525">
              <a:solidFill>
                <a:srgbClr val="FFFFFF"/>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4378" name="Text Box 74"/>
            <p:cNvSpPr txBox="1">
              <a:spLocks noChangeArrowheads="1"/>
            </p:cNvSpPr>
            <p:nvPr/>
          </p:nvSpPr>
          <p:spPr bwMode="auto">
            <a:xfrm>
              <a:off x="4272" y="2780"/>
              <a:ext cx="459" cy="23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p+</a:t>
              </a:r>
            </a:p>
          </p:txBody>
        </p:sp>
        <p:sp>
          <p:nvSpPr>
            <p:cNvPr id="14379" name="Text Box 77"/>
            <p:cNvSpPr txBox="1">
              <a:spLocks noChangeArrowheads="1"/>
            </p:cNvSpPr>
            <p:nvPr/>
          </p:nvSpPr>
          <p:spPr bwMode="auto">
            <a:xfrm>
              <a:off x="4678" y="3033"/>
              <a:ext cx="171" cy="231"/>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a:t>
              </a:r>
              <a:endParaRPr kumimoji="0" lang="en-US" altLang="en-US" sz="1800" b="0" i="0" u="none" strike="noStrike" kern="1200" cap="none" spc="0" normalizeH="0" baseline="30000" noProof="0">
                <a:ln>
                  <a:noFill/>
                </a:ln>
                <a:solidFill>
                  <a:srgbClr val="FFFF00"/>
                </a:solidFill>
                <a:effectLst/>
                <a:uLnTx/>
                <a:uFillTx/>
                <a:latin typeface="Comic Sans MS" pitchFamily="66" charset="0"/>
                <a:ea typeface="+mn-ea"/>
                <a:cs typeface="+mn-cs"/>
              </a:endParaRPr>
            </a:p>
          </p:txBody>
        </p:sp>
        <p:sp>
          <p:nvSpPr>
            <p:cNvPr id="14380" name="Rectangle 95"/>
            <p:cNvSpPr>
              <a:spLocks noChangeArrowheads="1"/>
            </p:cNvSpPr>
            <p:nvPr/>
          </p:nvSpPr>
          <p:spPr bwMode="auto">
            <a:xfrm>
              <a:off x="4290" y="2811"/>
              <a:ext cx="720" cy="691"/>
            </a:xfrm>
            <a:prstGeom prst="rect">
              <a:avLst/>
            </a:prstGeom>
            <a:noFill/>
            <a:ln w="9525">
              <a:solidFill>
                <a:schemeClr val="tx1"/>
              </a:solidFill>
              <a:miter lim="800000"/>
              <a:headEnd/>
              <a:tailEnd/>
            </a:ln>
            <a:effectLst>
              <a:outerShdw dist="1796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423009" name="Text Box 97"/>
          <p:cNvSpPr txBox="1">
            <a:spLocks noChangeArrowheads="1"/>
          </p:cNvSpPr>
          <p:nvPr/>
        </p:nvSpPr>
        <p:spPr bwMode="auto">
          <a:xfrm>
            <a:off x="6721475" y="2178050"/>
            <a:ext cx="2501900" cy="366713"/>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Degenerate n</a:t>
            </a:r>
            <a:r>
              <a:rPr kumimoji="0" lang="en-US" altLang="en-US" sz="1800" b="0" i="0" u="none" strike="noStrike" kern="1200" cap="none" spc="0" normalizeH="0" baseline="30000" noProof="0">
                <a:ln>
                  <a:noFill/>
                </a:ln>
                <a:solidFill>
                  <a:srgbClr val="FFFF00"/>
                </a:solidFill>
                <a:effectLst/>
                <a:uLnTx/>
                <a:uFillTx/>
                <a:latin typeface="Comic Sans MS" pitchFamily="66" charset="0"/>
                <a:ea typeface="+mn-ea"/>
                <a:cs typeface="+mn-cs"/>
              </a:rPr>
              <a:t>0</a:t>
            </a:r>
            <a:r>
              <a:rPr kumimoji="0" lang="en-US" altLang="en-US" sz="1800" b="0" i="0" u="none" strike="noStrike" kern="1200" cap="none" spc="0" normalizeH="0" baseline="0" noProof="0">
                <a:ln>
                  <a:noFill/>
                </a:ln>
                <a:solidFill>
                  <a:srgbClr val="FFFF00"/>
                </a:solidFill>
                <a:effectLst/>
                <a:uLnTx/>
                <a:uFillTx/>
                <a:latin typeface="Comic Sans MS" pitchFamily="66" charset="0"/>
                <a:ea typeface="+mn-ea"/>
                <a:cs typeface="+mn-cs"/>
              </a:rPr>
              <a:t> Gas</a:t>
            </a:r>
          </a:p>
        </p:txBody>
      </p:sp>
      <p:sp>
        <p:nvSpPr>
          <p:cNvPr id="422961" name="Line 49"/>
          <p:cNvSpPr>
            <a:spLocks noChangeShapeType="1"/>
          </p:cNvSpPr>
          <p:nvPr/>
        </p:nvSpPr>
        <p:spPr bwMode="auto">
          <a:xfrm>
            <a:off x="3692525" y="3422650"/>
            <a:ext cx="1733550" cy="1192213"/>
          </a:xfrm>
          <a:prstGeom prst="line">
            <a:avLst/>
          </a:prstGeom>
          <a:noFill/>
          <a:ln w="31750">
            <a:solidFill>
              <a:schemeClr val="tx1"/>
            </a:solidFill>
            <a:round/>
            <a:headEnd/>
            <a:tailEnd type="arrow" w="lg" len="lg"/>
          </a:ln>
          <a:effectLst>
            <a:outerShdw dist="40161" dir="4293903"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pic>
        <p:nvPicPr>
          <p:cNvPr id="423010" name="Picture 98" descr="aachdew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87525" y="1339850"/>
            <a:ext cx="4957763" cy="467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3011" name="Text Box 99"/>
          <p:cNvSpPr txBox="1">
            <a:spLocks noChangeArrowheads="1"/>
          </p:cNvSpPr>
          <p:nvPr/>
        </p:nvSpPr>
        <p:spPr bwMode="auto">
          <a:xfrm>
            <a:off x="4833938" y="3233738"/>
            <a:ext cx="1909762" cy="1552575"/>
          </a:xfrm>
          <a:prstGeom prst="rect">
            <a:avLst/>
          </a:prstGeom>
          <a:noFill/>
          <a:ln>
            <a:noFill/>
          </a:ln>
          <a:effectLst>
            <a:outerShdw dist="17961" dir="2700000" algn="ctr" rotWithShape="0">
              <a:schemeClr val="tx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Comic Sans MS" pitchFamily="66" charset="0"/>
                <a:ea typeface="+mn-ea"/>
                <a:cs typeface="+mn-cs"/>
              </a:rPr>
              <a:t>Sol as a neutron star over NYC</a:t>
            </a:r>
          </a:p>
        </p:txBody>
      </p:sp>
      <p:sp>
        <p:nvSpPr>
          <p:cNvPr id="423014" name="Line 102"/>
          <p:cNvSpPr>
            <a:spLocks noChangeShapeType="1"/>
          </p:cNvSpPr>
          <p:nvPr/>
        </p:nvSpPr>
        <p:spPr bwMode="auto">
          <a:xfrm flipH="1" flipV="1">
            <a:off x="8142288" y="3921125"/>
            <a:ext cx="285750" cy="522288"/>
          </a:xfrm>
          <a:prstGeom prst="line">
            <a:avLst/>
          </a:prstGeom>
          <a:noFill/>
          <a:ln w="31750">
            <a:solidFill>
              <a:schemeClr val="tx1"/>
            </a:solidFill>
            <a:round/>
            <a:headEnd/>
            <a:tailEnd type="arrow" w="lg" len="lg"/>
          </a:ln>
          <a:effectLst>
            <a:outerShdw dist="40161" dir="6506097"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Tree>
    <p:extLst>
      <p:ext uri="{BB962C8B-B14F-4D97-AF65-F5344CB8AC3E}">
        <p14:creationId xmlns:p14="http://schemas.microsoft.com/office/powerpoint/2010/main" val="438498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528" fill="hold" nodeType="clickEffect">
                                  <p:stCondLst>
                                    <p:cond delay="0"/>
                                  </p:stCondLst>
                                  <p:childTnLst>
                                    <p:set>
                                      <p:cBhvr>
                                        <p:cTn id="6" dur="1" fill="hold">
                                          <p:stCondLst>
                                            <p:cond delay="0"/>
                                          </p:stCondLst>
                                        </p:cTn>
                                        <p:tgtEl>
                                          <p:spTgt spid="423010"/>
                                        </p:tgtEl>
                                        <p:attrNameLst>
                                          <p:attrName>style.visibility</p:attrName>
                                        </p:attrNameLst>
                                      </p:cBhvr>
                                      <p:to>
                                        <p:strVal val="visible"/>
                                      </p:to>
                                    </p:set>
                                    <p:anim calcmode="lin" valueType="num">
                                      <p:cBhvr>
                                        <p:cTn id="7" dur="500" fill="hold"/>
                                        <p:tgtEl>
                                          <p:spTgt spid="423010"/>
                                        </p:tgtEl>
                                        <p:attrNameLst>
                                          <p:attrName>ppt_w</p:attrName>
                                        </p:attrNameLst>
                                      </p:cBhvr>
                                      <p:tavLst>
                                        <p:tav tm="0">
                                          <p:val>
                                            <p:fltVal val="0"/>
                                          </p:val>
                                        </p:tav>
                                        <p:tav tm="100000">
                                          <p:val>
                                            <p:strVal val="#ppt_w"/>
                                          </p:val>
                                        </p:tav>
                                      </p:tavLst>
                                    </p:anim>
                                    <p:anim calcmode="lin" valueType="num">
                                      <p:cBhvr>
                                        <p:cTn id="8" dur="500" fill="hold"/>
                                        <p:tgtEl>
                                          <p:spTgt spid="423010"/>
                                        </p:tgtEl>
                                        <p:attrNameLst>
                                          <p:attrName>ppt_h</p:attrName>
                                        </p:attrNameLst>
                                      </p:cBhvr>
                                      <p:tavLst>
                                        <p:tav tm="0">
                                          <p:val>
                                            <p:fltVal val="0"/>
                                          </p:val>
                                        </p:tav>
                                        <p:tav tm="100000">
                                          <p:val>
                                            <p:strVal val="#ppt_h"/>
                                          </p:val>
                                        </p:tav>
                                      </p:tavLst>
                                    </p:anim>
                                    <p:anim calcmode="lin" valueType="num">
                                      <p:cBhvr>
                                        <p:cTn id="9" dur="500" fill="hold"/>
                                        <p:tgtEl>
                                          <p:spTgt spid="423010"/>
                                        </p:tgtEl>
                                        <p:attrNameLst>
                                          <p:attrName>ppt_x</p:attrName>
                                        </p:attrNameLst>
                                      </p:cBhvr>
                                      <p:tavLst>
                                        <p:tav tm="0">
                                          <p:val>
                                            <p:fltVal val="0.5"/>
                                          </p:val>
                                        </p:tav>
                                        <p:tav tm="100000">
                                          <p:val>
                                            <p:strVal val="#ppt_x"/>
                                          </p:val>
                                        </p:tav>
                                      </p:tavLst>
                                    </p:anim>
                                    <p:anim calcmode="lin" valueType="num">
                                      <p:cBhvr>
                                        <p:cTn id="10" dur="500" fill="hold"/>
                                        <p:tgtEl>
                                          <p:spTgt spid="423010"/>
                                        </p:tgtEl>
                                        <p:attrNameLst>
                                          <p:attrName>ppt_y</p:attrName>
                                        </p:attrNameLst>
                                      </p:cBhvr>
                                      <p:tavLst>
                                        <p:tav tm="0">
                                          <p:val>
                                            <p:fltVal val="0.5"/>
                                          </p:val>
                                        </p:tav>
                                        <p:tav tm="100000">
                                          <p:val>
                                            <p:strVal val="#ppt_y"/>
                                          </p:val>
                                        </p:tav>
                                      </p:tavLst>
                                    </p:anim>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4230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0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a:t>States of Matter</a:t>
            </a:r>
          </a:p>
        </p:txBody>
      </p:sp>
      <p:sp>
        <p:nvSpPr>
          <p:cNvPr id="18435" name="Rectangle 3"/>
          <p:cNvSpPr>
            <a:spLocks noGrp="1" noChangeArrowheads="1"/>
          </p:cNvSpPr>
          <p:nvPr>
            <p:ph type="body" idx="1"/>
          </p:nvPr>
        </p:nvSpPr>
        <p:spPr>
          <a:xfrm>
            <a:off x="0" y="574675"/>
            <a:ext cx="8683625" cy="5695950"/>
          </a:xfrm>
          <a:effectLst>
            <a:outerShdw dist="53882" dir="2700000" algn="ctr" rotWithShape="0">
              <a:schemeClr val="bg2"/>
            </a:outerShdw>
          </a:effectLst>
        </p:spPr>
        <p:txBody>
          <a:bodyPr/>
          <a:lstStyle/>
          <a:p>
            <a:pPr eaLnBrk="1" hangingPunct="1"/>
            <a:r>
              <a:rPr lang="en-US" altLang="en-US"/>
              <a:t> Normal Gas</a:t>
            </a:r>
          </a:p>
          <a:p>
            <a:pPr lvl="1" eaLnBrk="1" hangingPunct="1"/>
            <a:r>
              <a:rPr lang="en-US" altLang="en-US"/>
              <a:t> Lots of space between atoms</a:t>
            </a:r>
          </a:p>
          <a:p>
            <a:pPr eaLnBrk="1" hangingPunct="1"/>
            <a:r>
              <a:rPr lang="en-US" altLang="en-US"/>
              <a:t> Degenerate e</a:t>
            </a:r>
            <a:r>
              <a:rPr lang="en-US" altLang="en-US" baseline="30000"/>
              <a:t>-</a:t>
            </a:r>
            <a:r>
              <a:rPr lang="en-US" altLang="en-US"/>
              <a:t> gas</a:t>
            </a:r>
          </a:p>
          <a:p>
            <a:pPr lvl="1" eaLnBrk="1" hangingPunct="1"/>
            <a:r>
              <a:rPr lang="en-US" altLang="en-US"/>
              <a:t> Space squeezed out from between atoms</a:t>
            </a:r>
          </a:p>
          <a:p>
            <a:pPr eaLnBrk="1" hangingPunct="1"/>
            <a:r>
              <a:rPr lang="en-US" altLang="en-US"/>
              <a:t> Degenerate n</a:t>
            </a:r>
            <a:r>
              <a:rPr lang="en-US" altLang="en-US" baseline="30000"/>
              <a:t>0</a:t>
            </a:r>
            <a:r>
              <a:rPr lang="en-US" altLang="en-US"/>
              <a:t> gas</a:t>
            </a:r>
          </a:p>
          <a:p>
            <a:pPr lvl="1" eaLnBrk="1" hangingPunct="1"/>
            <a:r>
              <a:rPr lang="en-US" altLang="en-US"/>
              <a:t> Space squeezed out from within atoms</a:t>
            </a:r>
          </a:p>
          <a:p>
            <a:pPr eaLnBrk="1" hangingPunct="1"/>
            <a:r>
              <a:rPr lang="en-US" altLang="en-US"/>
              <a:t> Black Hole</a:t>
            </a:r>
          </a:p>
          <a:p>
            <a:pPr lvl="1" eaLnBrk="1" hangingPunct="1"/>
            <a:r>
              <a:rPr lang="en-US" altLang="en-US"/>
              <a:t> Atoms squeezed out of space</a:t>
            </a:r>
          </a:p>
          <a:p>
            <a:pPr lvl="1" eaLnBrk="1" hangingPunct="1"/>
            <a:r>
              <a:rPr lang="en-US" altLang="en-US"/>
              <a:t> Quantum Foam</a:t>
            </a:r>
          </a:p>
          <a:p>
            <a:pPr lvl="2" eaLnBrk="1" hangingPunct="1"/>
            <a:r>
              <a:rPr lang="en-US" altLang="en-US"/>
              <a:t> spacetime &amp; matterenergy recombined</a:t>
            </a:r>
          </a:p>
        </p:txBody>
      </p:sp>
      <p:grpSp>
        <p:nvGrpSpPr>
          <p:cNvPr id="434184" name="Group 8"/>
          <p:cNvGrpSpPr>
            <a:grpSpLocks noChangeAspect="1"/>
          </p:cNvGrpSpPr>
          <p:nvPr/>
        </p:nvGrpSpPr>
        <p:grpSpPr bwMode="auto">
          <a:xfrm>
            <a:off x="3149600" y="598488"/>
            <a:ext cx="1206500" cy="666750"/>
            <a:chOff x="115" y="1676"/>
            <a:chExt cx="1511" cy="835"/>
          </a:xfrm>
        </p:grpSpPr>
        <p:sp>
          <p:nvSpPr>
            <p:cNvPr id="18489" name="Rectangle 9"/>
            <p:cNvSpPr>
              <a:spLocks noChangeAspect="1" noChangeArrowheads="1"/>
            </p:cNvSpPr>
            <p:nvPr/>
          </p:nvSpPr>
          <p:spPr bwMode="auto">
            <a:xfrm>
              <a:off x="115" y="1676"/>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0" name="Oval 10"/>
            <p:cNvSpPr>
              <a:spLocks noChangeAspect="1" noChangeArrowheads="1"/>
            </p:cNvSpPr>
            <p:nvPr/>
          </p:nvSpPr>
          <p:spPr bwMode="auto">
            <a:xfrm>
              <a:off x="405" y="2203"/>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1" name="Oval 11"/>
            <p:cNvSpPr>
              <a:spLocks noChangeAspect="1" noChangeArrowheads="1"/>
            </p:cNvSpPr>
            <p:nvPr/>
          </p:nvSpPr>
          <p:spPr bwMode="auto">
            <a:xfrm>
              <a:off x="1487" y="2322"/>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2" name="Line 12"/>
            <p:cNvSpPr>
              <a:spLocks noChangeAspect="1" noChangeShapeType="1"/>
            </p:cNvSpPr>
            <p:nvPr/>
          </p:nvSpPr>
          <p:spPr bwMode="auto">
            <a:xfrm>
              <a:off x="678" y="1732"/>
              <a:ext cx="0" cy="481"/>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3" name="Line 13"/>
            <p:cNvSpPr>
              <a:spLocks noChangeAspect="1" noChangeShapeType="1"/>
            </p:cNvSpPr>
            <p:nvPr/>
          </p:nvSpPr>
          <p:spPr bwMode="auto">
            <a:xfrm flipH="1" flipV="1">
              <a:off x="246" y="1986"/>
              <a:ext cx="161" cy="221"/>
            </a:xfrm>
            <a:prstGeom prst="line">
              <a:avLst/>
            </a:prstGeom>
            <a:noFill/>
            <a:ln w="9525">
              <a:solidFill>
                <a:schemeClr val="tx1"/>
              </a:solidFill>
              <a:round/>
              <a:headEnd/>
              <a:tailEnd type="arrow" w="med" len="med"/>
            </a:ln>
            <a:effectLst>
              <a:outerShdw dist="25400" dir="54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4" name="Oval 14"/>
            <p:cNvSpPr>
              <a:spLocks noChangeAspect="1" noChangeArrowheads="1"/>
            </p:cNvSpPr>
            <p:nvPr/>
          </p:nvSpPr>
          <p:spPr bwMode="auto">
            <a:xfrm>
              <a:off x="662" y="1714"/>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5" name="Line 15"/>
            <p:cNvSpPr>
              <a:spLocks noChangeAspect="1" noChangeShapeType="1"/>
            </p:cNvSpPr>
            <p:nvPr/>
          </p:nvSpPr>
          <p:spPr bwMode="auto">
            <a:xfrm flipV="1">
              <a:off x="254" y="1899"/>
              <a:ext cx="738" cy="485"/>
            </a:xfrm>
            <a:prstGeom prst="line">
              <a:avLst/>
            </a:prstGeom>
            <a:noFill/>
            <a:ln w="9525">
              <a:solidFill>
                <a:schemeClr val="tx1"/>
              </a:solidFill>
              <a:round/>
              <a:headEnd/>
              <a:tailEnd type="arrow" w="med" len="med"/>
            </a:ln>
            <a:effectLst>
              <a:outerShdw dist="254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6" name="Oval 16"/>
            <p:cNvSpPr>
              <a:spLocks noChangeAspect="1" noChangeArrowheads="1"/>
            </p:cNvSpPr>
            <p:nvPr/>
          </p:nvSpPr>
          <p:spPr bwMode="auto">
            <a:xfrm>
              <a:off x="229" y="2376"/>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7" name="Line 17"/>
            <p:cNvSpPr>
              <a:spLocks noChangeAspect="1" noChangeShapeType="1"/>
            </p:cNvSpPr>
            <p:nvPr/>
          </p:nvSpPr>
          <p:spPr bwMode="auto">
            <a:xfrm>
              <a:off x="1000" y="2105"/>
              <a:ext cx="101" cy="350"/>
            </a:xfrm>
            <a:prstGeom prst="line">
              <a:avLst/>
            </a:prstGeom>
            <a:noFill/>
            <a:ln w="9525">
              <a:solidFill>
                <a:schemeClr val="tx1"/>
              </a:solidFill>
              <a:round/>
              <a:headEnd/>
              <a:tailEnd type="arrow" w="med" len="med"/>
            </a:ln>
            <a:effectLst>
              <a:outerShdw dist="17961" dir="81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8" name="Oval 18"/>
            <p:cNvSpPr>
              <a:spLocks noChangeAspect="1" noChangeArrowheads="1"/>
            </p:cNvSpPr>
            <p:nvPr/>
          </p:nvSpPr>
          <p:spPr bwMode="auto">
            <a:xfrm>
              <a:off x="979" y="2077"/>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99" name="Line 19"/>
            <p:cNvSpPr>
              <a:spLocks noChangeAspect="1" noChangeShapeType="1"/>
            </p:cNvSpPr>
            <p:nvPr/>
          </p:nvSpPr>
          <p:spPr bwMode="auto">
            <a:xfrm flipH="1" flipV="1">
              <a:off x="1419" y="2324"/>
              <a:ext cx="68" cy="10"/>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500" name="Line 20"/>
            <p:cNvSpPr>
              <a:spLocks noChangeAspect="1" noChangeShapeType="1"/>
            </p:cNvSpPr>
            <p:nvPr/>
          </p:nvSpPr>
          <p:spPr bwMode="auto">
            <a:xfrm flipH="1">
              <a:off x="1179" y="1785"/>
              <a:ext cx="169" cy="346"/>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501" name="Oval 21"/>
            <p:cNvSpPr>
              <a:spLocks noChangeAspect="1" noChangeArrowheads="1"/>
            </p:cNvSpPr>
            <p:nvPr/>
          </p:nvSpPr>
          <p:spPr bwMode="auto">
            <a:xfrm>
              <a:off x="1339" y="1758"/>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434198" name="Group 22"/>
          <p:cNvGrpSpPr>
            <a:grpSpLocks/>
          </p:cNvGrpSpPr>
          <p:nvPr/>
        </p:nvGrpSpPr>
        <p:grpSpPr bwMode="auto">
          <a:xfrm>
            <a:off x="4095750" y="2735263"/>
            <a:ext cx="1196975" cy="666750"/>
            <a:chOff x="4249" y="1657"/>
            <a:chExt cx="1511" cy="835"/>
          </a:xfrm>
        </p:grpSpPr>
        <p:sp>
          <p:nvSpPr>
            <p:cNvPr id="18472" name="Rectangle 23"/>
            <p:cNvSpPr>
              <a:spLocks noChangeArrowheads="1"/>
            </p:cNvSpPr>
            <p:nvPr/>
          </p:nvSpPr>
          <p:spPr bwMode="auto">
            <a:xfrm>
              <a:off x="4249" y="1657"/>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8473" name="Group 24"/>
            <p:cNvGrpSpPr>
              <a:grpSpLocks/>
            </p:cNvGrpSpPr>
            <p:nvPr/>
          </p:nvGrpSpPr>
          <p:grpSpPr bwMode="auto">
            <a:xfrm>
              <a:off x="4249" y="2188"/>
              <a:ext cx="1473" cy="288"/>
              <a:chOff x="2049" y="2264"/>
              <a:chExt cx="1473" cy="288"/>
            </a:xfrm>
          </p:grpSpPr>
          <p:sp>
            <p:nvSpPr>
              <p:cNvPr id="18484" name="Oval 25"/>
              <p:cNvSpPr>
                <a:spLocks noChangeArrowheads="1"/>
              </p:cNvSpPr>
              <p:nvPr/>
            </p:nvSpPr>
            <p:spPr bwMode="auto">
              <a:xfrm>
                <a:off x="2049"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5" name="Oval 26"/>
              <p:cNvSpPr>
                <a:spLocks noChangeArrowheads="1"/>
              </p:cNvSpPr>
              <p:nvPr/>
            </p:nvSpPr>
            <p:spPr bwMode="auto">
              <a:xfrm>
                <a:off x="2937"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6" name="Oval 27"/>
              <p:cNvSpPr>
                <a:spLocks noChangeArrowheads="1"/>
              </p:cNvSpPr>
              <p:nvPr/>
            </p:nvSpPr>
            <p:spPr bwMode="auto">
              <a:xfrm>
                <a:off x="3233"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7" name="Oval 28"/>
              <p:cNvSpPr>
                <a:spLocks noChangeArrowheads="1"/>
              </p:cNvSpPr>
              <p:nvPr/>
            </p:nvSpPr>
            <p:spPr bwMode="auto">
              <a:xfrm>
                <a:off x="2640"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8" name="Oval 29"/>
              <p:cNvSpPr>
                <a:spLocks noChangeArrowheads="1"/>
              </p:cNvSpPr>
              <p:nvPr/>
            </p:nvSpPr>
            <p:spPr bwMode="auto">
              <a:xfrm>
                <a:off x="2346" y="2264"/>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8474" name="Group 30"/>
            <p:cNvGrpSpPr>
              <a:grpSpLocks/>
            </p:cNvGrpSpPr>
            <p:nvPr/>
          </p:nvGrpSpPr>
          <p:grpSpPr bwMode="auto">
            <a:xfrm>
              <a:off x="4249" y="1675"/>
              <a:ext cx="1473" cy="288"/>
              <a:chOff x="3333" y="1735"/>
              <a:chExt cx="1473" cy="288"/>
            </a:xfrm>
          </p:grpSpPr>
          <p:sp>
            <p:nvSpPr>
              <p:cNvPr id="18479" name="Oval 31"/>
              <p:cNvSpPr>
                <a:spLocks noChangeArrowheads="1"/>
              </p:cNvSpPr>
              <p:nvPr/>
            </p:nvSpPr>
            <p:spPr bwMode="auto">
              <a:xfrm>
                <a:off x="3333"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0" name="Oval 32"/>
              <p:cNvSpPr>
                <a:spLocks noChangeArrowheads="1"/>
              </p:cNvSpPr>
              <p:nvPr/>
            </p:nvSpPr>
            <p:spPr bwMode="auto">
              <a:xfrm>
                <a:off x="4221"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1" name="Oval 33"/>
              <p:cNvSpPr>
                <a:spLocks noChangeArrowheads="1"/>
              </p:cNvSpPr>
              <p:nvPr/>
            </p:nvSpPr>
            <p:spPr bwMode="auto">
              <a:xfrm>
                <a:off x="4517"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2" name="Oval 34"/>
              <p:cNvSpPr>
                <a:spLocks noChangeArrowheads="1"/>
              </p:cNvSpPr>
              <p:nvPr/>
            </p:nvSpPr>
            <p:spPr bwMode="auto">
              <a:xfrm>
                <a:off x="3924"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83" name="Oval 35"/>
              <p:cNvSpPr>
                <a:spLocks noChangeArrowheads="1"/>
              </p:cNvSpPr>
              <p:nvPr/>
            </p:nvSpPr>
            <p:spPr bwMode="auto">
              <a:xfrm>
                <a:off x="3630" y="1735"/>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8475" name="Oval 36"/>
            <p:cNvSpPr>
              <a:spLocks noChangeArrowheads="1"/>
            </p:cNvSpPr>
            <p:nvPr/>
          </p:nvSpPr>
          <p:spPr bwMode="auto">
            <a:xfrm>
              <a:off x="4395"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76" name="Oval 37"/>
            <p:cNvSpPr>
              <a:spLocks noChangeArrowheads="1"/>
            </p:cNvSpPr>
            <p:nvPr/>
          </p:nvSpPr>
          <p:spPr bwMode="auto">
            <a:xfrm>
              <a:off x="5283"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77" name="Oval 38"/>
            <p:cNvSpPr>
              <a:spLocks noChangeArrowheads="1"/>
            </p:cNvSpPr>
            <p:nvPr/>
          </p:nvSpPr>
          <p:spPr bwMode="auto">
            <a:xfrm>
              <a:off x="4988" y="1931"/>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78" name="Oval 39"/>
            <p:cNvSpPr>
              <a:spLocks noChangeArrowheads="1"/>
            </p:cNvSpPr>
            <p:nvPr/>
          </p:nvSpPr>
          <p:spPr bwMode="auto">
            <a:xfrm>
              <a:off x="4692"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434216" name="Group 40"/>
          <p:cNvGrpSpPr>
            <a:grpSpLocks/>
          </p:cNvGrpSpPr>
          <p:nvPr/>
        </p:nvGrpSpPr>
        <p:grpSpPr bwMode="auto">
          <a:xfrm>
            <a:off x="4108450" y="1654175"/>
            <a:ext cx="1196975" cy="666750"/>
            <a:chOff x="2732" y="1676"/>
            <a:chExt cx="1511" cy="835"/>
          </a:xfrm>
        </p:grpSpPr>
        <p:sp>
          <p:nvSpPr>
            <p:cNvPr id="18443" name="Rectangle 41"/>
            <p:cNvSpPr>
              <a:spLocks noChangeArrowheads="1"/>
            </p:cNvSpPr>
            <p:nvPr/>
          </p:nvSpPr>
          <p:spPr bwMode="auto">
            <a:xfrm>
              <a:off x="2732" y="1676"/>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44" name="Oval 42"/>
            <p:cNvSpPr>
              <a:spLocks noChangeArrowheads="1"/>
            </p:cNvSpPr>
            <p:nvPr/>
          </p:nvSpPr>
          <p:spPr bwMode="auto">
            <a:xfrm>
              <a:off x="2732"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45" name="Oval 43"/>
            <p:cNvSpPr>
              <a:spLocks noChangeArrowheads="1"/>
            </p:cNvSpPr>
            <p:nvPr/>
          </p:nvSpPr>
          <p:spPr bwMode="auto">
            <a:xfrm>
              <a:off x="3620"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46" name="Oval 44"/>
            <p:cNvSpPr>
              <a:spLocks noChangeArrowheads="1"/>
            </p:cNvSpPr>
            <p:nvPr/>
          </p:nvSpPr>
          <p:spPr bwMode="auto">
            <a:xfrm>
              <a:off x="3916"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47" name="Oval 45"/>
            <p:cNvSpPr>
              <a:spLocks noChangeArrowheads="1"/>
            </p:cNvSpPr>
            <p:nvPr/>
          </p:nvSpPr>
          <p:spPr bwMode="auto">
            <a:xfrm>
              <a:off x="3323"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48" name="Oval 46"/>
            <p:cNvSpPr>
              <a:spLocks noChangeArrowheads="1"/>
            </p:cNvSpPr>
            <p:nvPr/>
          </p:nvSpPr>
          <p:spPr bwMode="auto">
            <a:xfrm>
              <a:off x="3029" y="2207"/>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49" name="Oval 47"/>
            <p:cNvSpPr>
              <a:spLocks noChangeArrowheads="1"/>
            </p:cNvSpPr>
            <p:nvPr/>
          </p:nvSpPr>
          <p:spPr bwMode="auto">
            <a:xfrm>
              <a:off x="2732"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0" name="Oval 48"/>
            <p:cNvSpPr>
              <a:spLocks noChangeArrowheads="1"/>
            </p:cNvSpPr>
            <p:nvPr/>
          </p:nvSpPr>
          <p:spPr bwMode="auto">
            <a:xfrm>
              <a:off x="3620"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1" name="Oval 49"/>
            <p:cNvSpPr>
              <a:spLocks noChangeArrowheads="1"/>
            </p:cNvSpPr>
            <p:nvPr/>
          </p:nvSpPr>
          <p:spPr bwMode="auto">
            <a:xfrm>
              <a:off x="3916"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2" name="Oval 50"/>
            <p:cNvSpPr>
              <a:spLocks noChangeArrowheads="1"/>
            </p:cNvSpPr>
            <p:nvPr/>
          </p:nvSpPr>
          <p:spPr bwMode="auto">
            <a:xfrm>
              <a:off x="3323"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3" name="Oval 51"/>
            <p:cNvSpPr>
              <a:spLocks noChangeArrowheads="1"/>
            </p:cNvSpPr>
            <p:nvPr/>
          </p:nvSpPr>
          <p:spPr bwMode="auto">
            <a:xfrm>
              <a:off x="3029" y="1694"/>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4" name="Oval 52"/>
            <p:cNvSpPr>
              <a:spLocks noChangeArrowheads="1"/>
            </p:cNvSpPr>
            <p:nvPr/>
          </p:nvSpPr>
          <p:spPr bwMode="auto">
            <a:xfrm>
              <a:off x="2878"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5" name="Oval 53"/>
            <p:cNvSpPr>
              <a:spLocks noChangeArrowheads="1"/>
            </p:cNvSpPr>
            <p:nvPr/>
          </p:nvSpPr>
          <p:spPr bwMode="auto">
            <a:xfrm>
              <a:off x="3766"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6" name="Oval 54"/>
            <p:cNvSpPr>
              <a:spLocks noChangeArrowheads="1"/>
            </p:cNvSpPr>
            <p:nvPr/>
          </p:nvSpPr>
          <p:spPr bwMode="auto">
            <a:xfrm>
              <a:off x="3471" y="1950"/>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7" name="Oval 55"/>
            <p:cNvSpPr>
              <a:spLocks noChangeArrowheads="1"/>
            </p:cNvSpPr>
            <p:nvPr/>
          </p:nvSpPr>
          <p:spPr bwMode="auto">
            <a:xfrm>
              <a:off x="3175"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8" name="Oval 56"/>
            <p:cNvSpPr>
              <a:spLocks noChangeArrowheads="1"/>
            </p:cNvSpPr>
            <p:nvPr/>
          </p:nvSpPr>
          <p:spPr bwMode="auto">
            <a:xfrm>
              <a:off x="2870"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59" name="Oval 57"/>
            <p:cNvSpPr>
              <a:spLocks noChangeArrowheads="1"/>
            </p:cNvSpPr>
            <p:nvPr/>
          </p:nvSpPr>
          <p:spPr bwMode="auto">
            <a:xfrm>
              <a:off x="3166"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0" name="Oval 58"/>
            <p:cNvSpPr>
              <a:spLocks noChangeArrowheads="1"/>
            </p:cNvSpPr>
            <p:nvPr/>
          </p:nvSpPr>
          <p:spPr bwMode="auto">
            <a:xfrm>
              <a:off x="3017"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1" name="Oval 59"/>
            <p:cNvSpPr>
              <a:spLocks noChangeArrowheads="1"/>
            </p:cNvSpPr>
            <p:nvPr/>
          </p:nvSpPr>
          <p:spPr bwMode="auto">
            <a:xfrm>
              <a:off x="3313"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2" name="Oval 60"/>
            <p:cNvSpPr>
              <a:spLocks noChangeArrowheads="1"/>
            </p:cNvSpPr>
            <p:nvPr/>
          </p:nvSpPr>
          <p:spPr bwMode="auto">
            <a:xfrm>
              <a:off x="2870"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3" name="Oval 61"/>
            <p:cNvSpPr>
              <a:spLocks noChangeArrowheads="1"/>
            </p:cNvSpPr>
            <p:nvPr/>
          </p:nvSpPr>
          <p:spPr bwMode="auto">
            <a:xfrm>
              <a:off x="3462"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4" name="Oval 62"/>
            <p:cNvSpPr>
              <a:spLocks noChangeArrowheads="1"/>
            </p:cNvSpPr>
            <p:nvPr/>
          </p:nvSpPr>
          <p:spPr bwMode="auto">
            <a:xfrm>
              <a:off x="3462"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5" name="Oval 63"/>
            <p:cNvSpPr>
              <a:spLocks noChangeArrowheads="1"/>
            </p:cNvSpPr>
            <p:nvPr/>
          </p:nvSpPr>
          <p:spPr bwMode="auto">
            <a:xfrm>
              <a:off x="3166"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6" name="Oval 64"/>
            <p:cNvSpPr>
              <a:spLocks noChangeArrowheads="1"/>
            </p:cNvSpPr>
            <p:nvPr/>
          </p:nvSpPr>
          <p:spPr bwMode="auto">
            <a:xfrm>
              <a:off x="3609"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7" name="Oval 65"/>
            <p:cNvSpPr>
              <a:spLocks noChangeArrowheads="1"/>
            </p:cNvSpPr>
            <p:nvPr/>
          </p:nvSpPr>
          <p:spPr bwMode="auto">
            <a:xfrm>
              <a:off x="3905"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8" name="Oval 66"/>
            <p:cNvSpPr>
              <a:spLocks noChangeArrowheads="1"/>
            </p:cNvSpPr>
            <p:nvPr/>
          </p:nvSpPr>
          <p:spPr bwMode="auto">
            <a:xfrm>
              <a:off x="4055"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69" name="Oval 67"/>
            <p:cNvSpPr>
              <a:spLocks noChangeArrowheads="1"/>
            </p:cNvSpPr>
            <p:nvPr/>
          </p:nvSpPr>
          <p:spPr bwMode="auto">
            <a:xfrm>
              <a:off x="3758"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70" name="Oval 68"/>
            <p:cNvSpPr>
              <a:spLocks noChangeArrowheads="1"/>
            </p:cNvSpPr>
            <p:nvPr/>
          </p:nvSpPr>
          <p:spPr bwMode="auto">
            <a:xfrm>
              <a:off x="4055"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8471" name="Oval 69"/>
            <p:cNvSpPr>
              <a:spLocks noChangeArrowheads="1"/>
            </p:cNvSpPr>
            <p:nvPr/>
          </p:nvSpPr>
          <p:spPr bwMode="auto">
            <a:xfrm>
              <a:off x="3758"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434264" name="Text Box 88"/>
          <p:cNvSpPr txBox="1">
            <a:spLocks noChangeArrowheads="1"/>
          </p:cNvSpPr>
          <p:nvPr/>
        </p:nvSpPr>
        <p:spPr bwMode="auto">
          <a:xfrm>
            <a:off x="4479925" y="584200"/>
            <a:ext cx="3911600" cy="57943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100R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Earth</a:t>
            </a:r>
          </a:p>
        </p:txBody>
      </p:sp>
      <p:sp>
        <p:nvSpPr>
          <p:cNvPr id="434265" name="Text Box 89"/>
          <p:cNvSpPr txBox="1">
            <a:spLocks noChangeArrowheads="1"/>
          </p:cNvSpPr>
          <p:nvPr/>
        </p:nvSpPr>
        <p:spPr bwMode="auto">
          <a:xfrm>
            <a:off x="5445125" y="1731963"/>
            <a:ext cx="2370138" cy="57943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Earth</a:t>
            </a:r>
          </a:p>
        </p:txBody>
      </p:sp>
      <p:sp>
        <p:nvSpPr>
          <p:cNvPr id="434269" name="Text Box 93"/>
          <p:cNvSpPr txBox="1">
            <a:spLocks noChangeArrowheads="1"/>
          </p:cNvSpPr>
          <p:nvPr/>
        </p:nvSpPr>
        <p:spPr bwMode="auto">
          <a:xfrm>
            <a:off x="5445125" y="2841625"/>
            <a:ext cx="2370138" cy="57943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dirty="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dirty="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dirty="0">
                <a:ln>
                  <a:noFill/>
                </a:ln>
                <a:solidFill>
                  <a:srgbClr val="FFFF00"/>
                </a:solidFill>
                <a:effectLst/>
                <a:uLnTx/>
                <a:uFillTx/>
                <a:latin typeface="Comic Sans MS" pitchFamily="66" charset="0"/>
                <a:ea typeface="+mn-ea"/>
                <a:cs typeface="+mn-cs"/>
              </a:rPr>
              <a:t> ≈ 10</a:t>
            </a:r>
            <a:r>
              <a:rPr kumimoji="0" lang="en-US" altLang="en-US" sz="3200" b="0" i="0" u="none" strike="noStrike" kern="1200" cap="none" spc="0" normalizeH="0" noProof="0" dirty="0">
                <a:ln>
                  <a:noFill/>
                </a:ln>
                <a:solidFill>
                  <a:srgbClr val="FFFF00"/>
                </a:solidFill>
                <a:effectLst/>
                <a:uLnTx/>
                <a:uFillTx/>
                <a:latin typeface="Comic Sans MS" pitchFamily="66" charset="0"/>
                <a:ea typeface="+mn-ea"/>
                <a:cs typeface="+mn-cs"/>
              </a:rPr>
              <a:t> mi</a:t>
            </a:r>
            <a:endParaRPr kumimoji="0" lang="en-US" altLang="en-US" sz="3200" b="0" i="0" u="none" strike="noStrike" kern="1200" cap="none" spc="0" normalizeH="0" baseline="-25000" noProof="0" dirty="0">
              <a:ln>
                <a:noFill/>
              </a:ln>
              <a:solidFill>
                <a:srgbClr val="FFFF00"/>
              </a:solidFill>
              <a:effectLst/>
              <a:uLnTx/>
              <a:uFillTx/>
              <a:latin typeface="Comic Sans MS" pitchFamily="66" charset="0"/>
              <a:ea typeface="+mn-ea"/>
              <a:cs typeface="+mn-cs"/>
            </a:endParaRPr>
          </a:p>
        </p:txBody>
      </p:sp>
      <p:sp>
        <p:nvSpPr>
          <p:cNvPr id="434272" name="Text Box 96"/>
          <p:cNvSpPr txBox="1">
            <a:spLocks noChangeArrowheads="1"/>
          </p:cNvSpPr>
          <p:nvPr/>
        </p:nvSpPr>
        <p:spPr bwMode="auto">
          <a:xfrm>
            <a:off x="2943225" y="3938588"/>
            <a:ext cx="2370138" cy="57943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0</a:t>
            </a:r>
            <a:endPar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7706263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34184"/>
                                        </p:tgtEl>
                                        <p:attrNameLst>
                                          <p:attrName>style.visibility</p:attrName>
                                        </p:attrNameLst>
                                      </p:cBhvr>
                                      <p:to>
                                        <p:strVal val="visible"/>
                                      </p:to>
                                    </p:set>
                                    <p:anim calcmode="lin" valueType="num">
                                      <p:cBhvr additive="base">
                                        <p:cTn id="7" dur="500" fill="hold"/>
                                        <p:tgtEl>
                                          <p:spTgt spid="434184"/>
                                        </p:tgtEl>
                                        <p:attrNameLst>
                                          <p:attrName>ppt_x</p:attrName>
                                        </p:attrNameLst>
                                      </p:cBhvr>
                                      <p:tavLst>
                                        <p:tav tm="0">
                                          <p:val>
                                            <p:strVal val="1+#ppt_w/2"/>
                                          </p:val>
                                        </p:tav>
                                        <p:tav tm="100000">
                                          <p:val>
                                            <p:strVal val="#ppt_x"/>
                                          </p:val>
                                        </p:tav>
                                      </p:tavLst>
                                    </p:anim>
                                    <p:anim calcmode="lin" valueType="num">
                                      <p:cBhvr additive="base">
                                        <p:cTn id="8" dur="500" fill="hold"/>
                                        <p:tgtEl>
                                          <p:spTgt spid="43418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434264"/>
                                        </p:tgtEl>
                                        <p:attrNameLst>
                                          <p:attrName>style.visibility</p:attrName>
                                        </p:attrNameLst>
                                      </p:cBhvr>
                                      <p:to>
                                        <p:strVal val="visible"/>
                                      </p:to>
                                    </p:set>
                                    <p:anim calcmode="lin" valueType="num">
                                      <p:cBhvr additive="base">
                                        <p:cTn id="12" dur="500" fill="hold"/>
                                        <p:tgtEl>
                                          <p:spTgt spid="434264"/>
                                        </p:tgtEl>
                                        <p:attrNameLst>
                                          <p:attrName>ppt_x</p:attrName>
                                        </p:attrNameLst>
                                      </p:cBhvr>
                                      <p:tavLst>
                                        <p:tav tm="0">
                                          <p:val>
                                            <p:strVal val="1+#ppt_w/2"/>
                                          </p:val>
                                        </p:tav>
                                        <p:tav tm="100000">
                                          <p:val>
                                            <p:strVal val="#ppt_x"/>
                                          </p:val>
                                        </p:tav>
                                      </p:tavLst>
                                    </p:anim>
                                    <p:anim calcmode="lin" valueType="num">
                                      <p:cBhvr additive="base">
                                        <p:cTn id="13" dur="500" fill="hold"/>
                                        <p:tgtEl>
                                          <p:spTgt spid="434264"/>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nodeType="clickEffect">
                                  <p:stCondLst>
                                    <p:cond delay="0"/>
                                  </p:stCondLst>
                                  <p:childTnLst>
                                    <p:set>
                                      <p:cBhvr>
                                        <p:cTn id="17" dur="1" fill="hold">
                                          <p:stCondLst>
                                            <p:cond delay="0"/>
                                          </p:stCondLst>
                                        </p:cTn>
                                        <p:tgtEl>
                                          <p:spTgt spid="434216"/>
                                        </p:tgtEl>
                                        <p:attrNameLst>
                                          <p:attrName>style.visibility</p:attrName>
                                        </p:attrNameLst>
                                      </p:cBhvr>
                                      <p:to>
                                        <p:strVal val="visible"/>
                                      </p:to>
                                    </p:set>
                                    <p:anim calcmode="lin" valueType="num">
                                      <p:cBhvr additive="base">
                                        <p:cTn id="18" dur="500" fill="hold"/>
                                        <p:tgtEl>
                                          <p:spTgt spid="434216"/>
                                        </p:tgtEl>
                                        <p:attrNameLst>
                                          <p:attrName>ppt_x</p:attrName>
                                        </p:attrNameLst>
                                      </p:cBhvr>
                                      <p:tavLst>
                                        <p:tav tm="0">
                                          <p:val>
                                            <p:strVal val="1+#ppt_w/2"/>
                                          </p:val>
                                        </p:tav>
                                        <p:tav tm="100000">
                                          <p:val>
                                            <p:strVal val="#ppt_x"/>
                                          </p:val>
                                        </p:tav>
                                      </p:tavLst>
                                    </p:anim>
                                    <p:anim calcmode="lin" valueType="num">
                                      <p:cBhvr additive="base">
                                        <p:cTn id="19" dur="500" fill="hold"/>
                                        <p:tgtEl>
                                          <p:spTgt spid="434216"/>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500"/>
                            </p:stCondLst>
                            <p:childTnLst>
                              <p:par>
                                <p:cTn id="21" presetID="2" presetClass="entr" presetSubtype="2" fill="hold" grpId="0" nodeType="afterEffect">
                                  <p:stCondLst>
                                    <p:cond delay="0"/>
                                  </p:stCondLst>
                                  <p:childTnLst>
                                    <p:set>
                                      <p:cBhvr>
                                        <p:cTn id="22" dur="1" fill="hold">
                                          <p:stCondLst>
                                            <p:cond delay="0"/>
                                          </p:stCondLst>
                                        </p:cTn>
                                        <p:tgtEl>
                                          <p:spTgt spid="434265"/>
                                        </p:tgtEl>
                                        <p:attrNameLst>
                                          <p:attrName>style.visibility</p:attrName>
                                        </p:attrNameLst>
                                      </p:cBhvr>
                                      <p:to>
                                        <p:strVal val="visible"/>
                                      </p:to>
                                    </p:set>
                                    <p:anim calcmode="lin" valueType="num">
                                      <p:cBhvr additive="base">
                                        <p:cTn id="23" dur="500" fill="hold"/>
                                        <p:tgtEl>
                                          <p:spTgt spid="434265"/>
                                        </p:tgtEl>
                                        <p:attrNameLst>
                                          <p:attrName>ppt_x</p:attrName>
                                        </p:attrNameLst>
                                      </p:cBhvr>
                                      <p:tavLst>
                                        <p:tav tm="0">
                                          <p:val>
                                            <p:strVal val="1+#ppt_w/2"/>
                                          </p:val>
                                        </p:tav>
                                        <p:tav tm="100000">
                                          <p:val>
                                            <p:strVal val="#ppt_x"/>
                                          </p:val>
                                        </p:tav>
                                      </p:tavLst>
                                    </p:anim>
                                    <p:anim calcmode="lin" valueType="num">
                                      <p:cBhvr additive="base">
                                        <p:cTn id="24" dur="500" fill="hold"/>
                                        <p:tgtEl>
                                          <p:spTgt spid="434265"/>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nodeType="clickEffect">
                                  <p:stCondLst>
                                    <p:cond delay="0"/>
                                  </p:stCondLst>
                                  <p:childTnLst>
                                    <p:set>
                                      <p:cBhvr>
                                        <p:cTn id="28" dur="1" fill="hold">
                                          <p:stCondLst>
                                            <p:cond delay="0"/>
                                          </p:stCondLst>
                                        </p:cTn>
                                        <p:tgtEl>
                                          <p:spTgt spid="434198"/>
                                        </p:tgtEl>
                                        <p:attrNameLst>
                                          <p:attrName>style.visibility</p:attrName>
                                        </p:attrNameLst>
                                      </p:cBhvr>
                                      <p:to>
                                        <p:strVal val="visible"/>
                                      </p:to>
                                    </p:set>
                                    <p:anim calcmode="lin" valueType="num">
                                      <p:cBhvr additive="base">
                                        <p:cTn id="29" dur="500" fill="hold"/>
                                        <p:tgtEl>
                                          <p:spTgt spid="434198"/>
                                        </p:tgtEl>
                                        <p:attrNameLst>
                                          <p:attrName>ppt_x</p:attrName>
                                        </p:attrNameLst>
                                      </p:cBhvr>
                                      <p:tavLst>
                                        <p:tav tm="0">
                                          <p:val>
                                            <p:strVal val="1+#ppt_w/2"/>
                                          </p:val>
                                        </p:tav>
                                        <p:tav tm="100000">
                                          <p:val>
                                            <p:strVal val="#ppt_x"/>
                                          </p:val>
                                        </p:tav>
                                      </p:tavLst>
                                    </p:anim>
                                    <p:anim calcmode="lin" valueType="num">
                                      <p:cBhvr additive="base">
                                        <p:cTn id="30" dur="500" fill="hold"/>
                                        <p:tgtEl>
                                          <p:spTgt spid="434198"/>
                                        </p:tgtEl>
                                        <p:attrNameLst>
                                          <p:attrName>ppt_y</p:attrName>
                                        </p:attrNameLst>
                                      </p:cBhvr>
                                      <p:tavLst>
                                        <p:tav tm="0">
                                          <p:val>
                                            <p:strVal val="#ppt_y"/>
                                          </p:val>
                                        </p:tav>
                                        <p:tav tm="100000">
                                          <p:val>
                                            <p:strVal val="#ppt_y"/>
                                          </p:val>
                                        </p:tav>
                                      </p:tavLst>
                                    </p:anim>
                                  </p:childTnLst>
                                </p:cTn>
                              </p:par>
                            </p:childTnLst>
                          </p:cTn>
                        </p:par>
                        <p:par>
                          <p:cTn id="31" fill="hold" nodeType="afterGroup">
                            <p:stCondLst>
                              <p:cond delay="500"/>
                            </p:stCondLst>
                            <p:childTnLst>
                              <p:par>
                                <p:cTn id="32" presetID="2" presetClass="entr" presetSubtype="2" fill="hold" grpId="0" nodeType="afterEffect">
                                  <p:stCondLst>
                                    <p:cond delay="0"/>
                                  </p:stCondLst>
                                  <p:childTnLst>
                                    <p:set>
                                      <p:cBhvr>
                                        <p:cTn id="33" dur="1" fill="hold">
                                          <p:stCondLst>
                                            <p:cond delay="0"/>
                                          </p:stCondLst>
                                        </p:cTn>
                                        <p:tgtEl>
                                          <p:spTgt spid="434269"/>
                                        </p:tgtEl>
                                        <p:attrNameLst>
                                          <p:attrName>style.visibility</p:attrName>
                                        </p:attrNameLst>
                                      </p:cBhvr>
                                      <p:to>
                                        <p:strVal val="visible"/>
                                      </p:to>
                                    </p:set>
                                    <p:anim calcmode="lin" valueType="num">
                                      <p:cBhvr additive="base">
                                        <p:cTn id="34" dur="500" fill="hold"/>
                                        <p:tgtEl>
                                          <p:spTgt spid="434269"/>
                                        </p:tgtEl>
                                        <p:attrNameLst>
                                          <p:attrName>ppt_x</p:attrName>
                                        </p:attrNameLst>
                                      </p:cBhvr>
                                      <p:tavLst>
                                        <p:tav tm="0">
                                          <p:val>
                                            <p:strVal val="1+#ppt_w/2"/>
                                          </p:val>
                                        </p:tav>
                                        <p:tav tm="100000">
                                          <p:val>
                                            <p:strVal val="#ppt_x"/>
                                          </p:val>
                                        </p:tav>
                                      </p:tavLst>
                                    </p:anim>
                                    <p:anim calcmode="lin" valueType="num">
                                      <p:cBhvr additive="base">
                                        <p:cTn id="35" dur="500" fill="hold"/>
                                        <p:tgtEl>
                                          <p:spTgt spid="434269"/>
                                        </p:tgtEl>
                                        <p:attrNameLst>
                                          <p:attrName>ppt_y</p:attrName>
                                        </p:attrNameLst>
                                      </p:cBhvr>
                                      <p:tavLst>
                                        <p:tav tm="0">
                                          <p:val>
                                            <p:strVal val="#ppt_y"/>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2" fill="hold" grpId="0" nodeType="clickEffect">
                                  <p:stCondLst>
                                    <p:cond delay="0"/>
                                  </p:stCondLst>
                                  <p:childTnLst>
                                    <p:set>
                                      <p:cBhvr>
                                        <p:cTn id="39" dur="1" fill="hold">
                                          <p:stCondLst>
                                            <p:cond delay="0"/>
                                          </p:stCondLst>
                                        </p:cTn>
                                        <p:tgtEl>
                                          <p:spTgt spid="434272"/>
                                        </p:tgtEl>
                                        <p:attrNameLst>
                                          <p:attrName>style.visibility</p:attrName>
                                        </p:attrNameLst>
                                      </p:cBhvr>
                                      <p:to>
                                        <p:strVal val="visible"/>
                                      </p:to>
                                    </p:set>
                                    <p:anim calcmode="lin" valueType="num">
                                      <p:cBhvr additive="base">
                                        <p:cTn id="40" dur="500" fill="hold"/>
                                        <p:tgtEl>
                                          <p:spTgt spid="434272"/>
                                        </p:tgtEl>
                                        <p:attrNameLst>
                                          <p:attrName>ppt_x</p:attrName>
                                        </p:attrNameLst>
                                      </p:cBhvr>
                                      <p:tavLst>
                                        <p:tav tm="0">
                                          <p:val>
                                            <p:strVal val="1+#ppt_w/2"/>
                                          </p:val>
                                        </p:tav>
                                        <p:tav tm="100000">
                                          <p:val>
                                            <p:strVal val="#ppt_x"/>
                                          </p:val>
                                        </p:tav>
                                      </p:tavLst>
                                    </p:anim>
                                    <p:anim calcmode="lin" valueType="num">
                                      <p:cBhvr additive="base">
                                        <p:cTn id="41" dur="500" fill="hold"/>
                                        <p:tgtEl>
                                          <p:spTgt spid="4342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4264" grpId="0"/>
      <p:bldP spid="434265" grpId="0"/>
      <p:bldP spid="434269" grpId="0"/>
      <p:bldP spid="43427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a:t>States of Matter</a:t>
            </a:r>
          </a:p>
        </p:txBody>
      </p:sp>
      <p:sp>
        <p:nvSpPr>
          <p:cNvPr id="19459" name="Rectangle 3"/>
          <p:cNvSpPr>
            <a:spLocks noGrp="1" noChangeArrowheads="1"/>
          </p:cNvSpPr>
          <p:nvPr>
            <p:ph type="body" idx="1"/>
          </p:nvPr>
        </p:nvSpPr>
        <p:spPr>
          <a:xfrm>
            <a:off x="0" y="574675"/>
            <a:ext cx="8683625" cy="5695950"/>
          </a:xfrm>
          <a:effectLst>
            <a:outerShdw dist="53882" dir="2700000" algn="ctr" rotWithShape="0">
              <a:schemeClr val="bg2"/>
            </a:outerShdw>
          </a:effectLst>
        </p:spPr>
        <p:txBody>
          <a:bodyPr/>
          <a:lstStyle/>
          <a:p>
            <a:pPr eaLnBrk="1" hangingPunct="1"/>
            <a:r>
              <a:rPr lang="en-US" altLang="en-US"/>
              <a:t> Normal Gas</a:t>
            </a:r>
          </a:p>
          <a:p>
            <a:pPr lvl="1" eaLnBrk="1" hangingPunct="1"/>
            <a:r>
              <a:rPr lang="en-US" altLang="en-US"/>
              <a:t> Lots of space between atoms</a:t>
            </a:r>
          </a:p>
          <a:p>
            <a:pPr eaLnBrk="1" hangingPunct="1"/>
            <a:r>
              <a:rPr lang="en-US" altLang="en-US"/>
              <a:t> Degenerate e</a:t>
            </a:r>
            <a:r>
              <a:rPr lang="en-US" altLang="en-US" baseline="30000"/>
              <a:t>-</a:t>
            </a:r>
            <a:r>
              <a:rPr lang="en-US" altLang="en-US"/>
              <a:t> gas</a:t>
            </a:r>
          </a:p>
          <a:p>
            <a:pPr lvl="1" eaLnBrk="1" hangingPunct="1"/>
            <a:r>
              <a:rPr lang="en-US" altLang="en-US"/>
              <a:t> Space squeezed out from between atoms</a:t>
            </a:r>
          </a:p>
          <a:p>
            <a:pPr eaLnBrk="1" hangingPunct="1"/>
            <a:r>
              <a:rPr lang="en-US" altLang="en-US"/>
              <a:t> Degenerate n</a:t>
            </a:r>
            <a:r>
              <a:rPr lang="en-US" altLang="en-US" baseline="30000"/>
              <a:t>0</a:t>
            </a:r>
            <a:r>
              <a:rPr lang="en-US" altLang="en-US"/>
              <a:t> gas</a:t>
            </a:r>
          </a:p>
          <a:p>
            <a:pPr lvl="1" eaLnBrk="1" hangingPunct="1"/>
            <a:r>
              <a:rPr lang="en-US" altLang="en-US"/>
              <a:t> Space squeezed out from within atoms</a:t>
            </a:r>
          </a:p>
          <a:p>
            <a:pPr eaLnBrk="1" hangingPunct="1"/>
            <a:r>
              <a:rPr lang="en-US" altLang="en-US"/>
              <a:t> Black Hole</a:t>
            </a:r>
          </a:p>
          <a:p>
            <a:pPr lvl="1" eaLnBrk="1" hangingPunct="1"/>
            <a:r>
              <a:rPr lang="en-US" altLang="en-US"/>
              <a:t> Atoms squeezed out of space</a:t>
            </a:r>
          </a:p>
          <a:p>
            <a:pPr lvl="1" eaLnBrk="1" hangingPunct="1"/>
            <a:r>
              <a:rPr lang="en-US" altLang="en-US"/>
              <a:t> Quantum Foam</a:t>
            </a:r>
          </a:p>
          <a:p>
            <a:pPr lvl="2" eaLnBrk="1" hangingPunct="1"/>
            <a:r>
              <a:rPr lang="en-US" altLang="en-US"/>
              <a:t> spacetime &amp; matterenergy recombined</a:t>
            </a:r>
          </a:p>
        </p:txBody>
      </p:sp>
      <p:grpSp>
        <p:nvGrpSpPr>
          <p:cNvPr id="19461" name="Group 8"/>
          <p:cNvGrpSpPr>
            <a:grpSpLocks noChangeAspect="1"/>
          </p:cNvGrpSpPr>
          <p:nvPr/>
        </p:nvGrpSpPr>
        <p:grpSpPr bwMode="auto">
          <a:xfrm>
            <a:off x="3149600" y="598488"/>
            <a:ext cx="1206500" cy="666750"/>
            <a:chOff x="115" y="1676"/>
            <a:chExt cx="1511" cy="835"/>
          </a:xfrm>
        </p:grpSpPr>
        <p:sp>
          <p:nvSpPr>
            <p:cNvPr id="19516" name="Rectangle 9"/>
            <p:cNvSpPr>
              <a:spLocks noChangeAspect="1" noChangeArrowheads="1"/>
            </p:cNvSpPr>
            <p:nvPr/>
          </p:nvSpPr>
          <p:spPr bwMode="auto">
            <a:xfrm>
              <a:off x="115" y="1676"/>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7" name="Oval 10"/>
            <p:cNvSpPr>
              <a:spLocks noChangeAspect="1" noChangeArrowheads="1"/>
            </p:cNvSpPr>
            <p:nvPr/>
          </p:nvSpPr>
          <p:spPr bwMode="auto">
            <a:xfrm>
              <a:off x="405" y="2203"/>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8" name="Oval 11"/>
            <p:cNvSpPr>
              <a:spLocks noChangeAspect="1" noChangeArrowheads="1"/>
            </p:cNvSpPr>
            <p:nvPr/>
          </p:nvSpPr>
          <p:spPr bwMode="auto">
            <a:xfrm>
              <a:off x="1487" y="2322"/>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9" name="Line 12"/>
            <p:cNvSpPr>
              <a:spLocks noChangeAspect="1" noChangeShapeType="1"/>
            </p:cNvSpPr>
            <p:nvPr/>
          </p:nvSpPr>
          <p:spPr bwMode="auto">
            <a:xfrm>
              <a:off x="678" y="1732"/>
              <a:ext cx="0" cy="481"/>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0" name="Line 13"/>
            <p:cNvSpPr>
              <a:spLocks noChangeAspect="1" noChangeShapeType="1"/>
            </p:cNvSpPr>
            <p:nvPr/>
          </p:nvSpPr>
          <p:spPr bwMode="auto">
            <a:xfrm flipH="1" flipV="1">
              <a:off x="246" y="1986"/>
              <a:ext cx="161" cy="221"/>
            </a:xfrm>
            <a:prstGeom prst="line">
              <a:avLst/>
            </a:prstGeom>
            <a:noFill/>
            <a:ln w="9525">
              <a:solidFill>
                <a:schemeClr val="tx1"/>
              </a:solidFill>
              <a:round/>
              <a:headEnd/>
              <a:tailEnd type="arrow" w="med" len="med"/>
            </a:ln>
            <a:effectLst>
              <a:outerShdw dist="25400" dir="54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1" name="Oval 14"/>
            <p:cNvSpPr>
              <a:spLocks noChangeAspect="1" noChangeArrowheads="1"/>
            </p:cNvSpPr>
            <p:nvPr/>
          </p:nvSpPr>
          <p:spPr bwMode="auto">
            <a:xfrm>
              <a:off x="662" y="1714"/>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2" name="Line 15"/>
            <p:cNvSpPr>
              <a:spLocks noChangeAspect="1" noChangeShapeType="1"/>
            </p:cNvSpPr>
            <p:nvPr/>
          </p:nvSpPr>
          <p:spPr bwMode="auto">
            <a:xfrm flipV="1">
              <a:off x="254" y="1899"/>
              <a:ext cx="738" cy="485"/>
            </a:xfrm>
            <a:prstGeom prst="line">
              <a:avLst/>
            </a:prstGeom>
            <a:noFill/>
            <a:ln w="9525">
              <a:solidFill>
                <a:schemeClr val="tx1"/>
              </a:solidFill>
              <a:round/>
              <a:headEnd/>
              <a:tailEnd type="arrow" w="med" len="med"/>
            </a:ln>
            <a:effectLst>
              <a:outerShdw dist="254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3" name="Oval 16"/>
            <p:cNvSpPr>
              <a:spLocks noChangeAspect="1" noChangeArrowheads="1"/>
            </p:cNvSpPr>
            <p:nvPr/>
          </p:nvSpPr>
          <p:spPr bwMode="auto">
            <a:xfrm>
              <a:off x="229" y="2376"/>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4" name="Line 17"/>
            <p:cNvSpPr>
              <a:spLocks noChangeAspect="1" noChangeShapeType="1"/>
            </p:cNvSpPr>
            <p:nvPr/>
          </p:nvSpPr>
          <p:spPr bwMode="auto">
            <a:xfrm>
              <a:off x="1000" y="2105"/>
              <a:ext cx="101" cy="350"/>
            </a:xfrm>
            <a:prstGeom prst="line">
              <a:avLst/>
            </a:prstGeom>
            <a:noFill/>
            <a:ln w="9525">
              <a:solidFill>
                <a:schemeClr val="tx1"/>
              </a:solidFill>
              <a:round/>
              <a:headEnd/>
              <a:tailEnd type="arrow" w="med" len="med"/>
            </a:ln>
            <a:effectLst>
              <a:outerShdw dist="17961" dir="81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5" name="Oval 18"/>
            <p:cNvSpPr>
              <a:spLocks noChangeAspect="1" noChangeArrowheads="1"/>
            </p:cNvSpPr>
            <p:nvPr/>
          </p:nvSpPr>
          <p:spPr bwMode="auto">
            <a:xfrm>
              <a:off x="979" y="2077"/>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6" name="Line 19"/>
            <p:cNvSpPr>
              <a:spLocks noChangeAspect="1" noChangeShapeType="1"/>
            </p:cNvSpPr>
            <p:nvPr/>
          </p:nvSpPr>
          <p:spPr bwMode="auto">
            <a:xfrm flipH="1" flipV="1">
              <a:off x="1419" y="2324"/>
              <a:ext cx="68" cy="10"/>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7" name="Line 20"/>
            <p:cNvSpPr>
              <a:spLocks noChangeAspect="1" noChangeShapeType="1"/>
            </p:cNvSpPr>
            <p:nvPr/>
          </p:nvSpPr>
          <p:spPr bwMode="auto">
            <a:xfrm flipH="1">
              <a:off x="1179" y="1785"/>
              <a:ext cx="169" cy="346"/>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28" name="Oval 21"/>
            <p:cNvSpPr>
              <a:spLocks noChangeAspect="1" noChangeArrowheads="1"/>
            </p:cNvSpPr>
            <p:nvPr/>
          </p:nvSpPr>
          <p:spPr bwMode="auto">
            <a:xfrm>
              <a:off x="1339" y="1758"/>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9462" name="Group 22"/>
          <p:cNvGrpSpPr>
            <a:grpSpLocks/>
          </p:cNvGrpSpPr>
          <p:nvPr/>
        </p:nvGrpSpPr>
        <p:grpSpPr bwMode="auto">
          <a:xfrm>
            <a:off x="4095750" y="2735263"/>
            <a:ext cx="1196975" cy="666750"/>
            <a:chOff x="4249" y="1657"/>
            <a:chExt cx="1511" cy="835"/>
          </a:xfrm>
        </p:grpSpPr>
        <p:sp>
          <p:nvSpPr>
            <p:cNvPr id="19499" name="Rectangle 23"/>
            <p:cNvSpPr>
              <a:spLocks noChangeArrowheads="1"/>
            </p:cNvSpPr>
            <p:nvPr/>
          </p:nvSpPr>
          <p:spPr bwMode="auto">
            <a:xfrm>
              <a:off x="4249" y="1657"/>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19500" name="Group 24"/>
            <p:cNvGrpSpPr>
              <a:grpSpLocks/>
            </p:cNvGrpSpPr>
            <p:nvPr/>
          </p:nvGrpSpPr>
          <p:grpSpPr bwMode="auto">
            <a:xfrm>
              <a:off x="4249" y="2188"/>
              <a:ext cx="1473" cy="288"/>
              <a:chOff x="2049" y="2264"/>
              <a:chExt cx="1473" cy="288"/>
            </a:xfrm>
          </p:grpSpPr>
          <p:sp>
            <p:nvSpPr>
              <p:cNvPr id="19511" name="Oval 25"/>
              <p:cNvSpPr>
                <a:spLocks noChangeArrowheads="1"/>
              </p:cNvSpPr>
              <p:nvPr/>
            </p:nvSpPr>
            <p:spPr bwMode="auto">
              <a:xfrm>
                <a:off x="2049"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2" name="Oval 26"/>
              <p:cNvSpPr>
                <a:spLocks noChangeArrowheads="1"/>
              </p:cNvSpPr>
              <p:nvPr/>
            </p:nvSpPr>
            <p:spPr bwMode="auto">
              <a:xfrm>
                <a:off x="2937"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3" name="Oval 27"/>
              <p:cNvSpPr>
                <a:spLocks noChangeArrowheads="1"/>
              </p:cNvSpPr>
              <p:nvPr/>
            </p:nvSpPr>
            <p:spPr bwMode="auto">
              <a:xfrm>
                <a:off x="3233"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4" name="Oval 28"/>
              <p:cNvSpPr>
                <a:spLocks noChangeArrowheads="1"/>
              </p:cNvSpPr>
              <p:nvPr/>
            </p:nvSpPr>
            <p:spPr bwMode="auto">
              <a:xfrm>
                <a:off x="2640"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5" name="Oval 29"/>
              <p:cNvSpPr>
                <a:spLocks noChangeArrowheads="1"/>
              </p:cNvSpPr>
              <p:nvPr/>
            </p:nvSpPr>
            <p:spPr bwMode="auto">
              <a:xfrm>
                <a:off x="2346" y="2264"/>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9501" name="Group 30"/>
            <p:cNvGrpSpPr>
              <a:grpSpLocks/>
            </p:cNvGrpSpPr>
            <p:nvPr/>
          </p:nvGrpSpPr>
          <p:grpSpPr bwMode="auto">
            <a:xfrm>
              <a:off x="4249" y="1675"/>
              <a:ext cx="1473" cy="288"/>
              <a:chOff x="3333" y="1735"/>
              <a:chExt cx="1473" cy="288"/>
            </a:xfrm>
          </p:grpSpPr>
          <p:sp>
            <p:nvSpPr>
              <p:cNvPr id="19506" name="Oval 31"/>
              <p:cNvSpPr>
                <a:spLocks noChangeArrowheads="1"/>
              </p:cNvSpPr>
              <p:nvPr/>
            </p:nvSpPr>
            <p:spPr bwMode="auto">
              <a:xfrm>
                <a:off x="3333"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07" name="Oval 32"/>
              <p:cNvSpPr>
                <a:spLocks noChangeArrowheads="1"/>
              </p:cNvSpPr>
              <p:nvPr/>
            </p:nvSpPr>
            <p:spPr bwMode="auto">
              <a:xfrm>
                <a:off x="4221"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08" name="Oval 33"/>
              <p:cNvSpPr>
                <a:spLocks noChangeArrowheads="1"/>
              </p:cNvSpPr>
              <p:nvPr/>
            </p:nvSpPr>
            <p:spPr bwMode="auto">
              <a:xfrm>
                <a:off x="4517"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09" name="Oval 34"/>
              <p:cNvSpPr>
                <a:spLocks noChangeArrowheads="1"/>
              </p:cNvSpPr>
              <p:nvPr/>
            </p:nvSpPr>
            <p:spPr bwMode="auto">
              <a:xfrm>
                <a:off x="3924"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10" name="Oval 35"/>
              <p:cNvSpPr>
                <a:spLocks noChangeArrowheads="1"/>
              </p:cNvSpPr>
              <p:nvPr/>
            </p:nvSpPr>
            <p:spPr bwMode="auto">
              <a:xfrm>
                <a:off x="3630" y="1735"/>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9502" name="Oval 36"/>
            <p:cNvSpPr>
              <a:spLocks noChangeArrowheads="1"/>
            </p:cNvSpPr>
            <p:nvPr/>
          </p:nvSpPr>
          <p:spPr bwMode="auto">
            <a:xfrm>
              <a:off x="4395"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03" name="Oval 37"/>
            <p:cNvSpPr>
              <a:spLocks noChangeArrowheads="1"/>
            </p:cNvSpPr>
            <p:nvPr/>
          </p:nvSpPr>
          <p:spPr bwMode="auto">
            <a:xfrm>
              <a:off x="5283"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04" name="Oval 38"/>
            <p:cNvSpPr>
              <a:spLocks noChangeArrowheads="1"/>
            </p:cNvSpPr>
            <p:nvPr/>
          </p:nvSpPr>
          <p:spPr bwMode="auto">
            <a:xfrm>
              <a:off x="4988" y="1931"/>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505" name="Oval 39"/>
            <p:cNvSpPr>
              <a:spLocks noChangeArrowheads="1"/>
            </p:cNvSpPr>
            <p:nvPr/>
          </p:nvSpPr>
          <p:spPr bwMode="auto">
            <a:xfrm>
              <a:off x="4692"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19463" name="Group 40"/>
          <p:cNvGrpSpPr>
            <a:grpSpLocks/>
          </p:cNvGrpSpPr>
          <p:nvPr/>
        </p:nvGrpSpPr>
        <p:grpSpPr bwMode="auto">
          <a:xfrm>
            <a:off x="4108450" y="1654175"/>
            <a:ext cx="1196975" cy="666750"/>
            <a:chOff x="2732" y="1676"/>
            <a:chExt cx="1511" cy="835"/>
          </a:xfrm>
        </p:grpSpPr>
        <p:sp>
          <p:nvSpPr>
            <p:cNvPr id="19470" name="Rectangle 41"/>
            <p:cNvSpPr>
              <a:spLocks noChangeArrowheads="1"/>
            </p:cNvSpPr>
            <p:nvPr/>
          </p:nvSpPr>
          <p:spPr bwMode="auto">
            <a:xfrm>
              <a:off x="2732" y="1676"/>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1" name="Oval 42"/>
            <p:cNvSpPr>
              <a:spLocks noChangeArrowheads="1"/>
            </p:cNvSpPr>
            <p:nvPr/>
          </p:nvSpPr>
          <p:spPr bwMode="auto">
            <a:xfrm>
              <a:off x="2732"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2" name="Oval 43"/>
            <p:cNvSpPr>
              <a:spLocks noChangeArrowheads="1"/>
            </p:cNvSpPr>
            <p:nvPr/>
          </p:nvSpPr>
          <p:spPr bwMode="auto">
            <a:xfrm>
              <a:off x="3620"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3" name="Oval 44"/>
            <p:cNvSpPr>
              <a:spLocks noChangeArrowheads="1"/>
            </p:cNvSpPr>
            <p:nvPr/>
          </p:nvSpPr>
          <p:spPr bwMode="auto">
            <a:xfrm>
              <a:off x="3916"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4" name="Oval 45"/>
            <p:cNvSpPr>
              <a:spLocks noChangeArrowheads="1"/>
            </p:cNvSpPr>
            <p:nvPr/>
          </p:nvSpPr>
          <p:spPr bwMode="auto">
            <a:xfrm>
              <a:off x="3323"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5" name="Oval 46"/>
            <p:cNvSpPr>
              <a:spLocks noChangeArrowheads="1"/>
            </p:cNvSpPr>
            <p:nvPr/>
          </p:nvSpPr>
          <p:spPr bwMode="auto">
            <a:xfrm>
              <a:off x="3029" y="2207"/>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6" name="Oval 47"/>
            <p:cNvSpPr>
              <a:spLocks noChangeArrowheads="1"/>
            </p:cNvSpPr>
            <p:nvPr/>
          </p:nvSpPr>
          <p:spPr bwMode="auto">
            <a:xfrm>
              <a:off x="2732"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7" name="Oval 48"/>
            <p:cNvSpPr>
              <a:spLocks noChangeArrowheads="1"/>
            </p:cNvSpPr>
            <p:nvPr/>
          </p:nvSpPr>
          <p:spPr bwMode="auto">
            <a:xfrm>
              <a:off x="3620"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8" name="Oval 49"/>
            <p:cNvSpPr>
              <a:spLocks noChangeArrowheads="1"/>
            </p:cNvSpPr>
            <p:nvPr/>
          </p:nvSpPr>
          <p:spPr bwMode="auto">
            <a:xfrm>
              <a:off x="3916"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79" name="Oval 50"/>
            <p:cNvSpPr>
              <a:spLocks noChangeArrowheads="1"/>
            </p:cNvSpPr>
            <p:nvPr/>
          </p:nvSpPr>
          <p:spPr bwMode="auto">
            <a:xfrm>
              <a:off x="3323"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0" name="Oval 51"/>
            <p:cNvSpPr>
              <a:spLocks noChangeArrowheads="1"/>
            </p:cNvSpPr>
            <p:nvPr/>
          </p:nvSpPr>
          <p:spPr bwMode="auto">
            <a:xfrm>
              <a:off x="3029" y="1694"/>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1" name="Oval 52"/>
            <p:cNvSpPr>
              <a:spLocks noChangeArrowheads="1"/>
            </p:cNvSpPr>
            <p:nvPr/>
          </p:nvSpPr>
          <p:spPr bwMode="auto">
            <a:xfrm>
              <a:off x="2878"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2" name="Oval 53"/>
            <p:cNvSpPr>
              <a:spLocks noChangeArrowheads="1"/>
            </p:cNvSpPr>
            <p:nvPr/>
          </p:nvSpPr>
          <p:spPr bwMode="auto">
            <a:xfrm>
              <a:off x="3766"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3" name="Oval 54"/>
            <p:cNvSpPr>
              <a:spLocks noChangeArrowheads="1"/>
            </p:cNvSpPr>
            <p:nvPr/>
          </p:nvSpPr>
          <p:spPr bwMode="auto">
            <a:xfrm>
              <a:off x="3471" y="1950"/>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4" name="Oval 55"/>
            <p:cNvSpPr>
              <a:spLocks noChangeArrowheads="1"/>
            </p:cNvSpPr>
            <p:nvPr/>
          </p:nvSpPr>
          <p:spPr bwMode="auto">
            <a:xfrm>
              <a:off x="3175"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5" name="Oval 56"/>
            <p:cNvSpPr>
              <a:spLocks noChangeArrowheads="1"/>
            </p:cNvSpPr>
            <p:nvPr/>
          </p:nvSpPr>
          <p:spPr bwMode="auto">
            <a:xfrm>
              <a:off x="2870"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6" name="Oval 57"/>
            <p:cNvSpPr>
              <a:spLocks noChangeArrowheads="1"/>
            </p:cNvSpPr>
            <p:nvPr/>
          </p:nvSpPr>
          <p:spPr bwMode="auto">
            <a:xfrm>
              <a:off x="3166"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7" name="Oval 58"/>
            <p:cNvSpPr>
              <a:spLocks noChangeArrowheads="1"/>
            </p:cNvSpPr>
            <p:nvPr/>
          </p:nvSpPr>
          <p:spPr bwMode="auto">
            <a:xfrm>
              <a:off x="3017"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8" name="Oval 59"/>
            <p:cNvSpPr>
              <a:spLocks noChangeArrowheads="1"/>
            </p:cNvSpPr>
            <p:nvPr/>
          </p:nvSpPr>
          <p:spPr bwMode="auto">
            <a:xfrm>
              <a:off x="3313"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89" name="Oval 60"/>
            <p:cNvSpPr>
              <a:spLocks noChangeArrowheads="1"/>
            </p:cNvSpPr>
            <p:nvPr/>
          </p:nvSpPr>
          <p:spPr bwMode="auto">
            <a:xfrm>
              <a:off x="2870"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0" name="Oval 61"/>
            <p:cNvSpPr>
              <a:spLocks noChangeArrowheads="1"/>
            </p:cNvSpPr>
            <p:nvPr/>
          </p:nvSpPr>
          <p:spPr bwMode="auto">
            <a:xfrm>
              <a:off x="3462"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1" name="Oval 62"/>
            <p:cNvSpPr>
              <a:spLocks noChangeArrowheads="1"/>
            </p:cNvSpPr>
            <p:nvPr/>
          </p:nvSpPr>
          <p:spPr bwMode="auto">
            <a:xfrm>
              <a:off x="3462"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2" name="Oval 63"/>
            <p:cNvSpPr>
              <a:spLocks noChangeArrowheads="1"/>
            </p:cNvSpPr>
            <p:nvPr/>
          </p:nvSpPr>
          <p:spPr bwMode="auto">
            <a:xfrm>
              <a:off x="3166"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3" name="Oval 64"/>
            <p:cNvSpPr>
              <a:spLocks noChangeArrowheads="1"/>
            </p:cNvSpPr>
            <p:nvPr/>
          </p:nvSpPr>
          <p:spPr bwMode="auto">
            <a:xfrm>
              <a:off x="3609"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4" name="Oval 65"/>
            <p:cNvSpPr>
              <a:spLocks noChangeArrowheads="1"/>
            </p:cNvSpPr>
            <p:nvPr/>
          </p:nvSpPr>
          <p:spPr bwMode="auto">
            <a:xfrm>
              <a:off x="3905"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5" name="Oval 66"/>
            <p:cNvSpPr>
              <a:spLocks noChangeArrowheads="1"/>
            </p:cNvSpPr>
            <p:nvPr/>
          </p:nvSpPr>
          <p:spPr bwMode="auto">
            <a:xfrm>
              <a:off x="4055"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6" name="Oval 67"/>
            <p:cNvSpPr>
              <a:spLocks noChangeArrowheads="1"/>
            </p:cNvSpPr>
            <p:nvPr/>
          </p:nvSpPr>
          <p:spPr bwMode="auto">
            <a:xfrm>
              <a:off x="3758"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7" name="Oval 68"/>
            <p:cNvSpPr>
              <a:spLocks noChangeArrowheads="1"/>
            </p:cNvSpPr>
            <p:nvPr/>
          </p:nvSpPr>
          <p:spPr bwMode="auto">
            <a:xfrm>
              <a:off x="4055"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19498" name="Oval 69"/>
            <p:cNvSpPr>
              <a:spLocks noChangeArrowheads="1"/>
            </p:cNvSpPr>
            <p:nvPr/>
          </p:nvSpPr>
          <p:spPr bwMode="auto">
            <a:xfrm>
              <a:off x="3758"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19464" name="Text Box 88"/>
          <p:cNvSpPr txBox="1">
            <a:spLocks noChangeArrowheads="1"/>
          </p:cNvSpPr>
          <p:nvPr/>
        </p:nvSpPr>
        <p:spPr bwMode="auto">
          <a:xfrm>
            <a:off x="4479925" y="584200"/>
            <a:ext cx="3911600" cy="57943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100R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Earth</a:t>
            </a:r>
          </a:p>
        </p:txBody>
      </p:sp>
      <p:sp>
        <p:nvSpPr>
          <p:cNvPr id="19465" name="Text Box 89"/>
          <p:cNvSpPr txBox="1">
            <a:spLocks noChangeArrowheads="1"/>
          </p:cNvSpPr>
          <p:nvPr/>
        </p:nvSpPr>
        <p:spPr bwMode="auto">
          <a:xfrm>
            <a:off x="5445125" y="1731963"/>
            <a:ext cx="2370138" cy="57943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Earth</a:t>
            </a:r>
          </a:p>
        </p:txBody>
      </p:sp>
      <p:sp>
        <p:nvSpPr>
          <p:cNvPr id="19466" name="Text Box 93"/>
          <p:cNvSpPr txBox="1">
            <a:spLocks noChangeArrowheads="1"/>
          </p:cNvSpPr>
          <p:nvPr/>
        </p:nvSpPr>
        <p:spPr bwMode="auto">
          <a:xfrm>
            <a:off x="5445125" y="2841625"/>
            <a:ext cx="2370138" cy="57943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10k</a:t>
            </a:r>
            <a:endPar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endParaRPr>
          </a:p>
        </p:txBody>
      </p:sp>
      <p:sp>
        <p:nvSpPr>
          <p:cNvPr id="19467" name="Text Box 96"/>
          <p:cNvSpPr txBox="1">
            <a:spLocks noChangeArrowheads="1"/>
          </p:cNvSpPr>
          <p:nvPr/>
        </p:nvSpPr>
        <p:spPr bwMode="auto">
          <a:xfrm>
            <a:off x="2943225" y="3938588"/>
            <a:ext cx="2370138" cy="57943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0</a:t>
            </a:r>
            <a:endPar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endParaRPr>
          </a:p>
        </p:txBody>
      </p:sp>
      <p:graphicFrame>
        <p:nvGraphicFramePr>
          <p:cNvPr id="2" name="Object 6">
            <a:extLst>
              <a:ext uri="{FF2B5EF4-FFF2-40B4-BE49-F238E27FC236}">
                <a16:creationId xmlns:a16="http://schemas.microsoft.com/office/drawing/2014/main" id="{538FA24E-0A5E-2B7C-66A9-805822189E39}"/>
              </a:ext>
            </a:extLst>
          </p:cNvPr>
          <p:cNvGraphicFramePr>
            <a:graphicFrameLocks noChangeAspect="1"/>
          </p:cNvGraphicFramePr>
          <p:nvPr>
            <p:extLst>
              <p:ext uri="{D42A27DB-BD31-4B8C-83A1-F6EECF244321}">
                <p14:modId xmlns:p14="http://schemas.microsoft.com/office/powerpoint/2010/main" val="1810799700"/>
              </p:ext>
            </p:extLst>
          </p:nvPr>
        </p:nvGraphicFramePr>
        <p:xfrm>
          <a:off x="5456239" y="3793988"/>
          <a:ext cx="3413374" cy="822960"/>
        </p:xfrm>
        <a:graphic>
          <a:graphicData uri="http://schemas.openxmlformats.org/presentationml/2006/ole">
            <mc:AlternateContent xmlns:mc="http://schemas.openxmlformats.org/markup-compatibility/2006">
              <mc:Choice xmlns:v="urn:schemas-microsoft-com:vml" Requires="v">
                <p:oleObj name="Equation" r:id="rId2" imgW="1790640" imgH="431640" progId="Equation.DSMT4">
                  <p:embed/>
                </p:oleObj>
              </mc:Choice>
              <mc:Fallback>
                <p:oleObj name="Equation" r:id="rId2" imgW="1790640" imgH="431640" progId="Equation.DSMT4">
                  <p:embed/>
                  <p:pic>
                    <p:nvPicPr>
                      <p:cNvPr id="20484" name="Object 6"/>
                      <p:cNvPicPr>
                        <a:picLocks noChangeAspect="1" noChangeArrowheads="1"/>
                      </p:cNvPicPr>
                      <p:nvPr/>
                    </p:nvPicPr>
                    <p:blipFill>
                      <a:blip r:embed="rId3"/>
                      <a:srcRect/>
                      <a:stretch>
                        <a:fillRect/>
                      </a:stretch>
                    </p:blipFill>
                    <p:spPr bwMode="auto">
                      <a:xfrm>
                        <a:off x="5456239" y="3793988"/>
                        <a:ext cx="3413374" cy="8229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4">
            <a:extLst>
              <a:ext uri="{FF2B5EF4-FFF2-40B4-BE49-F238E27FC236}">
                <a16:creationId xmlns:a16="http://schemas.microsoft.com/office/drawing/2014/main" id="{C09A9DEF-EC46-50BC-891A-5966181F2930}"/>
              </a:ext>
            </a:extLst>
          </p:cNvPr>
          <p:cNvGraphicFramePr>
            <a:graphicFrameLocks noChangeAspect="1"/>
          </p:cNvGraphicFramePr>
          <p:nvPr>
            <p:extLst>
              <p:ext uri="{D42A27DB-BD31-4B8C-83A1-F6EECF244321}">
                <p14:modId xmlns:p14="http://schemas.microsoft.com/office/powerpoint/2010/main" val="3646789673"/>
              </p:ext>
            </p:extLst>
          </p:nvPr>
        </p:nvGraphicFramePr>
        <p:xfrm>
          <a:off x="5456239" y="1571625"/>
          <a:ext cx="2597759" cy="822960"/>
        </p:xfrm>
        <a:graphic>
          <a:graphicData uri="http://schemas.openxmlformats.org/presentationml/2006/ole">
            <mc:AlternateContent xmlns:mc="http://schemas.openxmlformats.org/markup-compatibility/2006">
              <mc:Choice xmlns:v="urn:schemas-microsoft-com:vml" Requires="v">
                <p:oleObj name="Equation" r:id="rId4" imgW="1523880" imgH="482400" progId="Equation.DSMT4">
                  <p:embed/>
                </p:oleObj>
              </mc:Choice>
              <mc:Fallback>
                <p:oleObj name="Equation" r:id="rId4" imgW="1523880" imgH="482400" progId="Equation.DSMT4">
                  <p:embed/>
                  <p:pic>
                    <p:nvPicPr>
                      <p:cNvPr id="20492" name="Object 4"/>
                      <p:cNvPicPr>
                        <a:picLocks noChangeAspect="1" noChangeArrowheads="1"/>
                      </p:cNvPicPr>
                      <p:nvPr/>
                    </p:nvPicPr>
                    <p:blipFill>
                      <a:blip r:embed="rId5"/>
                      <a:srcRect/>
                      <a:stretch>
                        <a:fillRect/>
                      </a:stretch>
                    </p:blipFill>
                    <p:spPr bwMode="auto">
                      <a:xfrm>
                        <a:off x="5456239" y="1571625"/>
                        <a:ext cx="2597759" cy="8229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5">
            <a:extLst>
              <a:ext uri="{FF2B5EF4-FFF2-40B4-BE49-F238E27FC236}">
                <a16:creationId xmlns:a16="http://schemas.microsoft.com/office/drawing/2014/main" id="{01B26415-DBBC-1E4A-21E2-09A39CDC1279}"/>
              </a:ext>
            </a:extLst>
          </p:cNvPr>
          <p:cNvGraphicFramePr>
            <a:graphicFrameLocks noChangeAspect="1"/>
          </p:cNvGraphicFramePr>
          <p:nvPr>
            <p:extLst>
              <p:ext uri="{D42A27DB-BD31-4B8C-83A1-F6EECF244321}">
                <p14:modId xmlns:p14="http://schemas.microsoft.com/office/powerpoint/2010/main" val="540839969"/>
              </p:ext>
            </p:extLst>
          </p:nvPr>
        </p:nvGraphicFramePr>
        <p:xfrm>
          <a:off x="5456239" y="2647950"/>
          <a:ext cx="3117931" cy="822960"/>
        </p:xfrm>
        <a:graphic>
          <a:graphicData uri="http://schemas.openxmlformats.org/presentationml/2006/ole">
            <mc:AlternateContent xmlns:mc="http://schemas.openxmlformats.org/markup-compatibility/2006">
              <mc:Choice xmlns:v="urn:schemas-microsoft-com:vml" Requires="v">
                <p:oleObj name="Equation" r:id="rId6" imgW="1828800" imgH="482400" progId="Equation.DSMT4">
                  <p:embed/>
                </p:oleObj>
              </mc:Choice>
              <mc:Fallback>
                <p:oleObj name="Equation" r:id="rId6" imgW="1828800" imgH="482400" progId="Equation.DSMT4">
                  <p:embed/>
                  <p:pic>
                    <p:nvPicPr>
                      <p:cNvPr id="20493" name="Object 5"/>
                      <p:cNvPicPr>
                        <a:picLocks noChangeAspect="1" noChangeArrowheads="1"/>
                      </p:cNvPicPr>
                      <p:nvPr/>
                    </p:nvPicPr>
                    <p:blipFill>
                      <a:blip r:embed="rId7"/>
                      <a:srcRect/>
                      <a:stretch>
                        <a:fillRect/>
                      </a:stretch>
                    </p:blipFill>
                    <p:spPr bwMode="auto">
                      <a:xfrm>
                        <a:off x="5456239" y="2647950"/>
                        <a:ext cx="3117931" cy="8229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39061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a:t>States of Matter</a:t>
            </a:r>
          </a:p>
        </p:txBody>
      </p:sp>
      <p:sp>
        <p:nvSpPr>
          <p:cNvPr id="20483" name="Rectangle 3"/>
          <p:cNvSpPr>
            <a:spLocks noGrp="1" noChangeArrowheads="1"/>
          </p:cNvSpPr>
          <p:nvPr>
            <p:ph type="body" idx="1"/>
          </p:nvPr>
        </p:nvSpPr>
        <p:spPr>
          <a:xfrm>
            <a:off x="0" y="574675"/>
            <a:ext cx="8683625" cy="5695950"/>
          </a:xfrm>
          <a:effectLst>
            <a:outerShdw dist="53882" dir="2700000" algn="ctr" rotWithShape="0">
              <a:schemeClr val="bg2"/>
            </a:outerShdw>
          </a:effectLst>
        </p:spPr>
        <p:txBody>
          <a:bodyPr/>
          <a:lstStyle/>
          <a:p>
            <a:pPr eaLnBrk="1" hangingPunct="1"/>
            <a:r>
              <a:rPr lang="en-US" altLang="en-US"/>
              <a:t> Normal Gas</a:t>
            </a:r>
          </a:p>
          <a:p>
            <a:pPr lvl="1" eaLnBrk="1" hangingPunct="1"/>
            <a:r>
              <a:rPr lang="en-US" altLang="en-US"/>
              <a:t> </a:t>
            </a:r>
            <a:r>
              <a:rPr lang="en-US" altLang="en-US">
                <a:solidFill>
                  <a:srgbClr val="FF0000"/>
                </a:solidFill>
              </a:rPr>
              <a:t>Lots of space between atoms</a:t>
            </a:r>
          </a:p>
          <a:p>
            <a:pPr eaLnBrk="1" hangingPunct="1"/>
            <a:r>
              <a:rPr lang="en-US" altLang="en-US"/>
              <a:t> Degenerate e</a:t>
            </a:r>
            <a:r>
              <a:rPr lang="en-US" altLang="en-US" baseline="30000"/>
              <a:t>-</a:t>
            </a:r>
            <a:r>
              <a:rPr lang="en-US" altLang="en-US"/>
              <a:t> gas</a:t>
            </a:r>
          </a:p>
          <a:p>
            <a:pPr lvl="1" eaLnBrk="1" hangingPunct="1"/>
            <a:r>
              <a:rPr lang="en-US" altLang="en-US"/>
              <a:t> </a:t>
            </a:r>
            <a:r>
              <a:rPr lang="en-US" altLang="en-US">
                <a:solidFill>
                  <a:srgbClr val="FF0000"/>
                </a:solidFill>
              </a:rPr>
              <a:t>Space squeezed out from between atoms</a:t>
            </a:r>
          </a:p>
          <a:p>
            <a:pPr eaLnBrk="1" hangingPunct="1"/>
            <a:r>
              <a:rPr lang="en-US" altLang="en-US"/>
              <a:t> Degenerate n</a:t>
            </a:r>
            <a:r>
              <a:rPr lang="en-US" altLang="en-US" baseline="30000"/>
              <a:t>0</a:t>
            </a:r>
            <a:r>
              <a:rPr lang="en-US" altLang="en-US"/>
              <a:t> gas</a:t>
            </a:r>
          </a:p>
          <a:p>
            <a:pPr lvl="1" eaLnBrk="1" hangingPunct="1"/>
            <a:r>
              <a:rPr lang="en-US" altLang="en-US"/>
              <a:t> </a:t>
            </a:r>
            <a:r>
              <a:rPr lang="en-US" altLang="en-US">
                <a:solidFill>
                  <a:srgbClr val="FF0000"/>
                </a:solidFill>
              </a:rPr>
              <a:t>Space squeezed out from within atoms</a:t>
            </a:r>
          </a:p>
          <a:p>
            <a:pPr eaLnBrk="1" hangingPunct="1"/>
            <a:r>
              <a:rPr lang="en-US" altLang="en-US"/>
              <a:t> Black Hole</a:t>
            </a:r>
          </a:p>
          <a:p>
            <a:pPr lvl="1" eaLnBrk="1" hangingPunct="1"/>
            <a:r>
              <a:rPr lang="en-US" altLang="en-US"/>
              <a:t> </a:t>
            </a:r>
            <a:r>
              <a:rPr lang="en-US" altLang="en-US">
                <a:solidFill>
                  <a:srgbClr val="FF0000"/>
                </a:solidFill>
              </a:rPr>
              <a:t>Atoms squeezed out of space</a:t>
            </a:r>
          </a:p>
          <a:p>
            <a:pPr lvl="1" eaLnBrk="1" hangingPunct="1"/>
            <a:r>
              <a:rPr lang="en-US" altLang="en-US"/>
              <a:t> Quantum Foam</a:t>
            </a:r>
          </a:p>
          <a:p>
            <a:pPr lvl="2" eaLnBrk="1" hangingPunct="1"/>
            <a:r>
              <a:rPr lang="en-US" altLang="en-US"/>
              <a:t> spacetime &amp; matterenergy recombined</a:t>
            </a:r>
          </a:p>
        </p:txBody>
      </p:sp>
      <p:grpSp>
        <p:nvGrpSpPr>
          <p:cNvPr id="20485" name="Group 8"/>
          <p:cNvGrpSpPr>
            <a:grpSpLocks noChangeAspect="1"/>
          </p:cNvGrpSpPr>
          <p:nvPr/>
        </p:nvGrpSpPr>
        <p:grpSpPr bwMode="auto">
          <a:xfrm>
            <a:off x="3149600" y="598488"/>
            <a:ext cx="1206500" cy="666750"/>
            <a:chOff x="115" y="1676"/>
            <a:chExt cx="1511" cy="835"/>
          </a:xfrm>
        </p:grpSpPr>
        <p:sp>
          <p:nvSpPr>
            <p:cNvPr id="20540" name="Rectangle 9"/>
            <p:cNvSpPr>
              <a:spLocks noChangeAspect="1" noChangeArrowheads="1"/>
            </p:cNvSpPr>
            <p:nvPr/>
          </p:nvSpPr>
          <p:spPr bwMode="auto">
            <a:xfrm>
              <a:off x="115" y="1676"/>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1" name="Oval 10"/>
            <p:cNvSpPr>
              <a:spLocks noChangeAspect="1" noChangeArrowheads="1"/>
            </p:cNvSpPr>
            <p:nvPr/>
          </p:nvSpPr>
          <p:spPr bwMode="auto">
            <a:xfrm>
              <a:off x="405" y="2203"/>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2" name="Oval 11"/>
            <p:cNvSpPr>
              <a:spLocks noChangeAspect="1" noChangeArrowheads="1"/>
            </p:cNvSpPr>
            <p:nvPr/>
          </p:nvSpPr>
          <p:spPr bwMode="auto">
            <a:xfrm>
              <a:off x="1487" y="2322"/>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3" name="Line 12"/>
            <p:cNvSpPr>
              <a:spLocks noChangeAspect="1" noChangeShapeType="1"/>
            </p:cNvSpPr>
            <p:nvPr/>
          </p:nvSpPr>
          <p:spPr bwMode="auto">
            <a:xfrm>
              <a:off x="678" y="1732"/>
              <a:ext cx="0" cy="481"/>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4" name="Line 13"/>
            <p:cNvSpPr>
              <a:spLocks noChangeAspect="1" noChangeShapeType="1"/>
            </p:cNvSpPr>
            <p:nvPr/>
          </p:nvSpPr>
          <p:spPr bwMode="auto">
            <a:xfrm flipH="1" flipV="1">
              <a:off x="246" y="1986"/>
              <a:ext cx="161" cy="221"/>
            </a:xfrm>
            <a:prstGeom prst="line">
              <a:avLst/>
            </a:prstGeom>
            <a:noFill/>
            <a:ln w="9525">
              <a:solidFill>
                <a:schemeClr val="tx1"/>
              </a:solidFill>
              <a:round/>
              <a:headEnd/>
              <a:tailEnd type="arrow" w="med" len="med"/>
            </a:ln>
            <a:effectLst>
              <a:outerShdw dist="25400" dir="54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5" name="Oval 14"/>
            <p:cNvSpPr>
              <a:spLocks noChangeAspect="1" noChangeArrowheads="1"/>
            </p:cNvSpPr>
            <p:nvPr/>
          </p:nvSpPr>
          <p:spPr bwMode="auto">
            <a:xfrm>
              <a:off x="662" y="1714"/>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6" name="Line 15"/>
            <p:cNvSpPr>
              <a:spLocks noChangeAspect="1" noChangeShapeType="1"/>
            </p:cNvSpPr>
            <p:nvPr/>
          </p:nvSpPr>
          <p:spPr bwMode="auto">
            <a:xfrm flipV="1">
              <a:off x="254" y="1899"/>
              <a:ext cx="738" cy="485"/>
            </a:xfrm>
            <a:prstGeom prst="line">
              <a:avLst/>
            </a:prstGeom>
            <a:noFill/>
            <a:ln w="9525">
              <a:solidFill>
                <a:schemeClr val="tx1"/>
              </a:solidFill>
              <a:round/>
              <a:headEnd/>
              <a:tailEnd type="arrow" w="med" len="med"/>
            </a:ln>
            <a:effectLst>
              <a:outerShdw dist="254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7" name="Oval 16"/>
            <p:cNvSpPr>
              <a:spLocks noChangeAspect="1" noChangeArrowheads="1"/>
            </p:cNvSpPr>
            <p:nvPr/>
          </p:nvSpPr>
          <p:spPr bwMode="auto">
            <a:xfrm>
              <a:off x="229" y="2376"/>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8" name="Line 17"/>
            <p:cNvSpPr>
              <a:spLocks noChangeAspect="1" noChangeShapeType="1"/>
            </p:cNvSpPr>
            <p:nvPr/>
          </p:nvSpPr>
          <p:spPr bwMode="auto">
            <a:xfrm>
              <a:off x="1000" y="2105"/>
              <a:ext cx="101" cy="350"/>
            </a:xfrm>
            <a:prstGeom prst="line">
              <a:avLst/>
            </a:prstGeom>
            <a:noFill/>
            <a:ln w="9525">
              <a:solidFill>
                <a:schemeClr val="tx1"/>
              </a:solidFill>
              <a:round/>
              <a:headEnd/>
              <a:tailEnd type="arrow" w="med" len="med"/>
            </a:ln>
            <a:effectLst>
              <a:outerShdw dist="17961" dir="81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49" name="Oval 18"/>
            <p:cNvSpPr>
              <a:spLocks noChangeAspect="1" noChangeArrowheads="1"/>
            </p:cNvSpPr>
            <p:nvPr/>
          </p:nvSpPr>
          <p:spPr bwMode="auto">
            <a:xfrm>
              <a:off x="979" y="2077"/>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50" name="Line 19"/>
            <p:cNvSpPr>
              <a:spLocks noChangeAspect="1" noChangeShapeType="1"/>
            </p:cNvSpPr>
            <p:nvPr/>
          </p:nvSpPr>
          <p:spPr bwMode="auto">
            <a:xfrm flipH="1" flipV="1">
              <a:off x="1419" y="2324"/>
              <a:ext cx="68" cy="10"/>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51" name="Line 20"/>
            <p:cNvSpPr>
              <a:spLocks noChangeAspect="1" noChangeShapeType="1"/>
            </p:cNvSpPr>
            <p:nvPr/>
          </p:nvSpPr>
          <p:spPr bwMode="auto">
            <a:xfrm flipH="1">
              <a:off x="1179" y="1785"/>
              <a:ext cx="169" cy="346"/>
            </a:xfrm>
            <a:prstGeom prst="line">
              <a:avLst/>
            </a:prstGeom>
            <a:noFill/>
            <a:ln w="9525">
              <a:solidFill>
                <a:schemeClr val="tx1"/>
              </a:solidFill>
              <a:round/>
              <a:headEnd/>
              <a:tailEnd type="arrow"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52" name="Oval 21"/>
            <p:cNvSpPr>
              <a:spLocks noChangeAspect="1" noChangeArrowheads="1"/>
            </p:cNvSpPr>
            <p:nvPr/>
          </p:nvSpPr>
          <p:spPr bwMode="auto">
            <a:xfrm>
              <a:off x="1339" y="1758"/>
              <a:ext cx="29" cy="29"/>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20486" name="Group 22"/>
          <p:cNvGrpSpPr>
            <a:grpSpLocks/>
          </p:cNvGrpSpPr>
          <p:nvPr/>
        </p:nvGrpSpPr>
        <p:grpSpPr bwMode="auto">
          <a:xfrm>
            <a:off x="4095750" y="2735263"/>
            <a:ext cx="1196975" cy="666750"/>
            <a:chOff x="4249" y="1657"/>
            <a:chExt cx="1511" cy="835"/>
          </a:xfrm>
        </p:grpSpPr>
        <p:sp>
          <p:nvSpPr>
            <p:cNvPr id="20523" name="Rectangle 23"/>
            <p:cNvSpPr>
              <a:spLocks noChangeArrowheads="1"/>
            </p:cNvSpPr>
            <p:nvPr/>
          </p:nvSpPr>
          <p:spPr bwMode="auto">
            <a:xfrm>
              <a:off x="4249" y="1657"/>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nvGrpSpPr>
            <p:cNvPr id="20524" name="Group 24"/>
            <p:cNvGrpSpPr>
              <a:grpSpLocks/>
            </p:cNvGrpSpPr>
            <p:nvPr/>
          </p:nvGrpSpPr>
          <p:grpSpPr bwMode="auto">
            <a:xfrm>
              <a:off x="4249" y="2188"/>
              <a:ext cx="1473" cy="288"/>
              <a:chOff x="2049" y="2264"/>
              <a:chExt cx="1473" cy="288"/>
            </a:xfrm>
          </p:grpSpPr>
          <p:sp>
            <p:nvSpPr>
              <p:cNvPr id="20535" name="Oval 25"/>
              <p:cNvSpPr>
                <a:spLocks noChangeArrowheads="1"/>
              </p:cNvSpPr>
              <p:nvPr/>
            </p:nvSpPr>
            <p:spPr bwMode="auto">
              <a:xfrm>
                <a:off x="2049"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6" name="Oval 26"/>
              <p:cNvSpPr>
                <a:spLocks noChangeArrowheads="1"/>
              </p:cNvSpPr>
              <p:nvPr/>
            </p:nvSpPr>
            <p:spPr bwMode="auto">
              <a:xfrm>
                <a:off x="2937"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7" name="Oval 27"/>
              <p:cNvSpPr>
                <a:spLocks noChangeArrowheads="1"/>
              </p:cNvSpPr>
              <p:nvPr/>
            </p:nvSpPr>
            <p:spPr bwMode="auto">
              <a:xfrm>
                <a:off x="3233"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8" name="Oval 28"/>
              <p:cNvSpPr>
                <a:spLocks noChangeArrowheads="1"/>
              </p:cNvSpPr>
              <p:nvPr/>
            </p:nvSpPr>
            <p:spPr bwMode="auto">
              <a:xfrm>
                <a:off x="2640" y="2264"/>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9" name="Oval 29"/>
              <p:cNvSpPr>
                <a:spLocks noChangeArrowheads="1"/>
              </p:cNvSpPr>
              <p:nvPr/>
            </p:nvSpPr>
            <p:spPr bwMode="auto">
              <a:xfrm>
                <a:off x="2346" y="2264"/>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20525" name="Group 30"/>
            <p:cNvGrpSpPr>
              <a:grpSpLocks/>
            </p:cNvGrpSpPr>
            <p:nvPr/>
          </p:nvGrpSpPr>
          <p:grpSpPr bwMode="auto">
            <a:xfrm>
              <a:off x="4249" y="1675"/>
              <a:ext cx="1473" cy="288"/>
              <a:chOff x="3333" y="1735"/>
              <a:chExt cx="1473" cy="288"/>
            </a:xfrm>
          </p:grpSpPr>
          <p:sp>
            <p:nvSpPr>
              <p:cNvPr id="20530" name="Oval 31"/>
              <p:cNvSpPr>
                <a:spLocks noChangeArrowheads="1"/>
              </p:cNvSpPr>
              <p:nvPr/>
            </p:nvSpPr>
            <p:spPr bwMode="auto">
              <a:xfrm>
                <a:off x="3333"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1" name="Oval 32"/>
              <p:cNvSpPr>
                <a:spLocks noChangeArrowheads="1"/>
              </p:cNvSpPr>
              <p:nvPr/>
            </p:nvSpPr>
            <p:spPr bwMode="auto">
              <a:xfrm>
                <a:off x="4221"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2" name="Oval 33"/>
              <p:cNvSpPr>
                <a:spLocks noChangeArrowheads="1"/>
              </p:cNvSpPr>
              <p:nvPr/>
            </p:nvSpPr>
            <p:spPr bwMode="auto">
              <a:xfrm>
                <a:off x="4517"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3" name="Oval 34"/>
              <p:cNvSpPr>
                <a:spLocks noChangeArrowheads="1"/>
              </p:cNvSpPr>
              <p:nvPr/>
            </p:nvSpPr>
            <p:spPr bwMode="auto">
              <a:xfrm>
                <a:off x="3924" y="1735"/>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34" name="Oval 35"/>
              <p:cNvSpPr>
                <a:spLocks noChangeArrowheads="1"/>
              </p:cNvSpPr>
              <p:nvPr/>
            </p:nvSpPr>
            <p:spPr bwMode="auto">
              <a:xfrm>
                <a:off x="3630" y="1735"/>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20526" name="Oval 36"/>
            <p:cNvSpPr>
              <a:spLocks noChangeArrowheads="1"/>
            </p:cNvSpPr>
            <p:nvPr/>
          </p:nvSpPr>
          <p:spPr bwMode="auto">
            <a:xfrm>
              <a:off x="4395"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27" name="Oval 37"/>
            <p:cNvSpPr>
              <a:spLocks noChangeArrowheads="1"/>
            </p:cNvSpPr>
            <p:nvPr/>
          </p:nvSpPr>
          <p:spPr bwMode="auto">
            <a:xfrm>
              <a:off x="5283"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28" name="Oval 38"/>
            <p:cNvSpPr>
              <a:spLocks noChangeArrowheads="1"/>
            </p:cNvSpPr>
            <p:nvPr/>
          </p:nvSpPr>
          <p:spPr bwMode="auto">
            <a:xfrm>
              <a:off x="4988" y="1931"/>
              <a:ext cx="287"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29" name="Oval 39"/>
            <p:cNvSpPr>
              <a:spLocks noChangeArrowheads="1"/>
            </p:cNvSpPr>
            <p:nvPr/>
          </p:nvSpPr>
          <p:spPr bwMode="auto">
            <a:xfrm>
              <a:off x="4692" y="1931"/>
              <a:ext cx="289" cy="288"/>
            </a:xfrm>
            <a:prstGeom prst="ellipse">
              <a:avLst/>
            </a:prstGeom>
            <a:gradFill rotWithShape="1">
              <a:gsLst>
                <a:gs pos="0">
                  <a:srgbClr val="FFFFFF"/>
                </a:gs>
                <a:gs pos="100000">
                  <a:schemeClr val="tx2"/>
                </a:gs>
              </a:gsLst>
              <a:path path="shape">
                <a:fillToRect l="50000" t="50000" r="50000" b="50000"/>
              </a:path>
            </a:gradFill>
            <a:ln w="9525">
              <a:solidFill>
                <a:schemeClr val="tx1"/>
              </a:solidFill>
              <a:round/>
              <a:headEnd/>
              <a:tailEnd/>
            </a:ln>
            <a:effectLst>
              <a:outerShdw dist="35921" dir="2700000" algn="ctr" rotWithShape="0">
                <a:schemeClr val="bg2"/>
              </a:outerShdw>
            </a:effec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grpSp>
        <p:nvGrpSpPr>
          <p:cNvPr id="20487" name="Group 40"/>
          <p:cNvGrpSpPr>
            <a:grpSpLocks/>
          </p:cNvGrpSpPr>
          <p:nvPr/>
        </p:nvGrpSpPr>
        <p:grpSpPr bwMode="auto">
          <a:xfrm>
            <a:off x="4108450" y="1654175"/>
            <a:ext cx="1196975" cy="666750"/>
            <a:chOff x="2732" y="1676"/>
            <a:chExt cx="1511" cy="835"/>
          </a:xfrm>
        </p:grpSpPr>
        <p:sp>
          <p:nvSpPr>
            <p:cNvPr id="20494" name="Rectangle 41"/>
            <p:cNvSpPr>
              <a:spLocks noChangeArrowheads="1"/>
            </p:cNvSpPr>
            <p:nvPr/>
          </p:nvSpPr>
          <p:spPr bwMode="auto">
            <a:xfrm>
              <a:off x="2732" y="1676"/>
              <a:ext cx="1511" cy="835"/>
            </a:xfrm>
            <a:prstGeom prst="rect">
              <a:avLst/>
            </a:prstGeom>
            <a:noFill/>
            <a:ln w="19050">
              <a:solidFill>
                <a:schemeClr val="tx1"/>
              </a:solidFill>
              <a:miter lim="800000"/>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495" name="Oval 42"/>
            <p:cNvSpPr>
              <a:spLocks noChangeArrowheads="1"/>
            </p:cNvSpPr>
            <p:nvPr/>
          </p:nvSpPr>
          <p:spPr bwMode="auto">
            <a:xfrm>
              <a:off x="2732"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496" name="Oval 43"/>
            <p:cNvSpPr>
              <a:spLocks noChangeArrowheads="1"/>
            </p:cNvSpPr>
            <p:nvPr/>
          </p:nvSpPr>
          <p:spPr bwMode="auto">
            <a:xfrm>
              <a:off x="3620"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497" name="Oval 44"/>
            <p:cNvSpPr>
              <a:spLocks noChangeArrowheads="1"/>
            </p:cNvSpPr>
            <p:nvPr/>
          </p:nvSpPr>
          <p:spPr bwMode="auto">
            <a:xfrm>
              <a:off x="3916"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498" name="Oval 45"/>
            <p:cNvSpPr>
              <a:spLocks noChangeArrowheads="1"/>
            </p:cNvSpPr>
            <p:nvPr/>
          </p:nvSpPr>
          <p:spPr bwMode="auto">
            <a:xfrm>
              <a:off x="3323" y="2207"/>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499" name="Oval 46"/>
            <p:cNvSpPr>
              <a:spLocks noChangeArrowheads="1"/>
            </p:cNvSpPr>
            <p:nvPr/>
          </p:nvSpPr>
          <p:spPr bwMode="auto">
            <a:xfrm>
              <a:off x="3029" y="2207"/>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0" name="Oval 47"/>
            <p:cNvSpPr>
              <a:spLocks noChangeArrowheads="1"/>
            </p:cNvSpPr>
            <p:nvPr/>
          </p:nvSpPr>
          <p:spPr bwMode="auto">
            <a:xfrm>
              <a:off x="2732"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1" name="Oval 48"/>
            <p:cNvSpPr>
              <a:spLocks noChangeArrowheads="1"/>
            </p:cNvSpPr>
            <p:nvPr/>
          </p:nvSpPr>
          <p:spPr bwMode="auto">
            <a:xfrm>
              <a:off x="3620"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2" name="Oval 49"/>
            <p:cNvSpPr>
              <a:spLocks noChangeArrowheads="1"/>
            </p:cNvSpPr>
            <p:nvPr/>
          </p:nvSpPr>
          <p:spPr bwMode="auto">
            <a:xfrm>
              <a:off x="3916"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3" name="Oval 50"/>
            <p:cNvSpPr>
              <a:spLocks noChangeArrowheads="1"/>
            </p:cNvSpPr>
            <p:nvPr/>
          </p:nvSpPr>
          <p:spPr bwMode="auto">
            <a:xfrm>
              <a:off x="3323" y="1694"/>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4" name="Oval 51"/>
            <p:cNvSpPr>
              <a:spLocks noChangeArrowheads="1"/>
            </p:cNvSpPr>
            <p:nvPr/>
          </p:nvSpPr>
          <p:spPr bwMode="auto">
            <a:xfrm>
              <a:off x="3029" y="1694"/>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5" name="Oval 52"/>
            <p:cNvSpPr>
              <a:spLocks noChangeArrowheads="1"/>
            </p:cNvSpPr>
            <p:nvPr/>
          </p:nvSpPr>
          <p:spPr bwMode="auto">
            <a:xfrm>
              <a:off x="2878"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6" name="Oval 53"/>
            <p:cNvSpPr>
              <a:spLocks noChangeArrowheads="1"/>
            </p:cNvSpPr>
            <p:nvPr/>
          </p:nvSpPr>
          <p:spPr bwMode="auto">
            <a:xfrm>
              <a:off x="3766"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7" name="Oval 54"/>
            <p:cNvSpPr>
              <a:spLocks noChangeArrowheads="1"/>
            </p:cNvSpPr>
            <p:nvPr/>
          </p:nvSpPr>
          <p:spPr bwMode="auto">
            <a:xfrm>
              <a:off x="3471" y="1950"/>
              <a:ext cx="287"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8" name="Oval 55"/>
            <p:cNvSpPr>
              <a:spLocks noChangeArrowheads="1"/>
            </p:cNvSpPr>
            <p:nvPr/>
          </p:nvSpPr>
          <p:spPr bwMode="auto">
            <a:xfrm>
              <a:off x="3175" y="1950"/>
              <a:ext cx="289" cy="288"/>
            </a:xfrm>
            <a:prstGeom prst="ellipse">
              <a:avLst/>
            </a:prstGeom>
            <a:noFill/>
            <a:ln w="9525">
              <a:solidFill>
                <a:schemeClr val="tx1"/>
              </a:solidFill>
              <a:round/>
              <a:headEnd/>
              <a:tailEnd/>
            </a:ln>
            <a:effectLst>
              <a:outerShdw dist="35921" dir="2700000" algn="ctr" rotWithShape="0">
                <a:schemeClr val="bg2"/>
              </a:outerShdw>
            </a:effectLst>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09" name="Oval 56"/>
            <p:cNvSpPr>
              <a:spLocks noChangeArrowheads="1"/>
            </p:cNvSpPr>
            <p:nvPr/>
          </p:nvSpPr>
          <p:spPr bwMode="auto">
            <a:xfrm>
              <a:off x="2870"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0" name="Oval 57"/>
            <p:cNvSpPr>
              <a:spLocks noChangeArrowheads="1"/>
            </p:cNvSpPr>
            <p:nvPr/>
          </p:nvSpPr>
          <p:spPr bwMode="auto">
            <a:xfrm>
              <a:off x="3166"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1" name="Oval 58"/>
            <p:cNvSpPr>
              <a:spLocks noChangeArrowheads="1"/>
            </p:cNvSpPr>
            <p:nvPr/>
          </p:nvSpPr>
          <p:spPr bwMode="auto">
            <a:xfrm>
              <a:off x="3017"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2" name="Oval 59"/>
            <p:cNvSpPr>
              <a:spLocks noChangeArrowheads="1"/>
            </p:cNvSpPr>
            <p:nvPr/>
          </p:nvSpPr>
          <p:spPr bwMode="auto">
            <a:xfrm>
              <a:off x="3313"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3" name="Oval 60"/>
            <p:cNvSpPr>
              <a:spLocks noChangeArrowheads="1"/>
            </p:cNvSpPr>
            <p:nvPr/>
          </p:nvSpPr>
          <p:spPr bwMode="auto">
            <a:xfrm>
              <a:off x="2870"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4" name="Oval 61"/>
            <p:cNvSpPr>
              <a:spLocks noChangeArrowheads="1"/>
            </p:cNvSpPr>
            <p:nvPr/>
          </p:nvSpPr>
          <p:spPr bwMode="auto">
            <a:xfrm>
              <a:off x="3462"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5" name="Oval 62"/>
            <p:cNvSpPr>
              <a:spLocks noChangeArrowheads="1"/>
            </p:cNvSpPr>
            <p:nvPr/>
          </p:nvSpPr>
          <p:spPr bwMode="auto">
            <a:xfrm>
              <a:off x="3462"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6" name="Oval 63"/>
            <p:cNvSpPr>
              <a:spLocks noChangeArrowheads="1"/>
            </p:cNvSpPr>
            <p:nvPr/>
          </p:nvSpPr>
          <p:spPr bwMode="auto">
            <a:xfrm>
              <a:off x="3166"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7" name="Oval 64"/>
            <p:cNvSpPr>
              <a:spLocks noChangeArrowheads="1"/>
            </p:cNvSpPr>
            <p:nvPr/>
          </p:nvSpPr>
          <p:spPr bwMode="auto">
            <a:xfrm>
              <a:off x="3609"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8" name="Oval 65"/>
            <p:cNvSpPr>
              <a:spLocks noChangeArrowheads="1"/>
            </p:cNvSpPr>
            <p:nvPr/>
          </p:nvSpPr>
          <p:spPr bwMode="auto">
            <a:xfrm>
              <a:off x="3905" y="2088"/>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19" name="Oval 66"/>
            <p:cNvSpPr>
              <a:spLocks noChangeArrowheads="1"/>
            </p:cNvSpPr>
            <p:nvPr/>
          </p:nvSpPr>
          <p:spPr bwMode="auto">
            <a:xfrm>
              <a:off x="4055"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20" name="Oval 67"/>
            <p:cNvSpPr>
              <a:spLocks noChangeArrowheads="1"/>
            </p:cNvSpPr>
            <p:nvPr/>
          </p:nvSpPr>
          <p:spPr bwMode="auto">
            <a:xfrm>
              <a:off x="3758" y="1832"/>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21" name="Oval 68"/>
            <p:cNvSpPr>
              <a:spLocks noChangeArrowheads="1"/>
            </p:cNvSpPr>
            <p:nvPr/>
          </p:nvSpPr>
          <p:spPr bwMode="auto">
            <a:xfrm>
              <a:off x="4055"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sp>
          <p:nvSpPr>
            <p:cNvPr id="20522" name="Oval 69"/>
            <p:cNvSpPr>
              <a:spLocks noChangeArrowheads="1"/>
            </p:cNvSpPr>
            <p:nvPr/>
          </p:nvSpPr>
          <p:spPr bwMode="auto">
            <a:xfrm>
              <a:off x="3758" y="2345"/>
              <a:ext cx="12" cy="12"/>
            </a:xfrm>
            <a:prstGeom prst="ellipse">
              <a:avLst/>
            </a:prstGeom>
            <a:solidFill>
              <a:srgbClr val="FFFFFF"/>
            </a:solidFill>
            <a:ln w="9525">
              <a:solidFill>
                <a:schemeClr val="tx1"/>
              </a:solidFill>
              <a:round/>
              <a:headEnd/>
              <a:tailEnd/>
            </a:ln>
          </p:spPr>
          <p:txBody>
            <a:bodyPr wrap="none" anchor="ct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FFFF00"/>
                </a:solidFill>
                <a:effectLst/>
                <a:uLnTx/>
                <a:uFillTx/>
                <a:latin typeface="Arial" charset="0"/>
                <a:ea typeface="+mn-ea"/>
                <a:cs typeface="+mn-cs"/>
              </a:endParaRPr>
            </a:p>
          </p:txBody>
        </p:sp>
      </p:grpSp>
      <p:sp>
        <p:nvSpPr>
          <p:cNvPr id="20488" name="Text Box 88"/>
          <p:cNvSpPr txBox="1">
            <a:spLocks noChangeArrowheads="1"/>
          </p:cNvSpPr>
          <p:nvPr/>
        </p:nvSpPr>
        <p:spPr bwMode="auto">
          <a:xfrm>
            <a:off x="4479925" y="584200"/>
            <a:ext cx="3911600" cy="57943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100R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Earth</a:t>
            </a:r>
          </a:p>
        </p:txBody>
      </p:sp>
      <p:sp>
        <p:nvSpPr>
          <p:cNvPr id="20489" name="Text Box 89"/>
          <p:cNvSpPr txBox="1">
            <a:spLocks noChangeArrowheads="1"/>
          </p:cNvSpPr>
          <p:nvPr/>
        </p:nvSpPr>
        <p:spPr bwMode="auto">
          <a:xfrm>
            <a:off x="5445125" y="1731963"/>
            <a:ext cx="2370138" cy="57943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Earth</a:t>
            </a:r>
          </a:p>
        </p:txBody>
      </p:sp>
      <p:sp>
        <p:nvSpPr>
          <p:cNvPr id="20490" name="Text Box 93"/>
          <p:cNvSpPr txBox="1">
            <a:spLocks noChangeArrowheads="1"/>
          </p:cNvSpPr>
          <p:nvPr/>
        </p:nvSpPr>
        <p:spPr bwMode="auto">
          <a:xfrm>
            <a:off x="5445125" y="2841625"/>
            <a:ext cx="2370138" cy="579438"/>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10k</a:t>
            </a:r>
            <a:endPar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endParaRPr>
          </a:p>
        </p:txBody>
      </p:sp>
      <p:sp>
        <p:nvSpPr>
          <p:cNvPr id="20491" name="Text Box 96"/>
          <p:cNvSpPr txBox="1">
            <a:spLocks noChangeArrowheads="1"/>
          </p:cNvSpPr>
          <p:nvPr/>
        </p:nvSpPr>
        <p:spPr bwMode="auto">
          <a:xfrm>
            <a:off x="2943225" y="3938588"/>
            <a:ext cx="2370138" cy="579437"/>
          </a:xfrm>
          <a:prstGeom prst="rect">
            <a:avLst/>
          </a:prstGeom>
          <a:noFill/>
          <a:ln>
            <a:noFill/>
          </a:ln>
          <a:effectLst>
            <a:outerShdw dist="35921" dir="2700000" algn="ctr" rotWithShape="0">
              <a:schemeClr val="bg1"/>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Wingdings" pitchFamily="2" charset="2"/>
              <a:buChar char="¶"/>
              <a:defRPr sz="3200">
                <a:solidFill>
                  <a:srgbClr val="FFFF00"/>
                </a:solidFill>
                <a:latin typeface="Comic Sans MS" pitchFamily="66" charset="0"/>
              </a:defRPr>
            </a:lvl1pPr>
            <a:lvl2pPr marL="742950" indent="-285750" eaLnBrk="0" hangingPunct="0">
              <a:spcBef>
                <a:spcPct val="20000"/>
              </a:spcBef>
              <a:buFont typeface="Webdings" pitchFamily="18" charset="2"/>
              <a:buChar char="þ"/>
              <a:defRPr sz="2800">
                <a:solidFill>
                  <a:srgbClr val="FFFF00"/>
                </a:solidFill>
                <a:latin typeface="Comic Sans MS" pitchFamily="66" charset="0"/>
              </a:defRPr>
            </a:lvl2pPr>
            <a:lvl3pPr marL="1143000" indent="-228600" eaLnBrk="0" hangingPunct="0">
              <a:spcBef>
                <a:spcPct val="20000"/>
              </a:spcBef>
              <a:buFont typeface="Wingdings 2" pitchFamily="18" charset="2"/>
              <a:buChar char=""/>
              <a:defRPr sz="2400">
                <a:solidFill>
                  <a:srgbClr val="FFFF00"/>
                </a:solidFill>
                <a:latin typeface="Comic Sans MS" pitchFamily="66" charset="0"/>
              </a:defRPr>
            </a:lvl3pPr>
            <a:lvl4pPr marL="1600200" indent="-228600" eaLnBrk="0" hangingPunct="0">
              <a:spcBef>
                <a:spcPct val="20000"/>
              </a:spcBef>
              <a:buFont typeface="Wingdings" pitchFamily="2" charset="2"/>
              <a:buChar char="^"/>
              <a:defRPr sz="2000">
                <a:solidFill>
                  <a:srgbClr val="FFFF00"/>
                </a:solidFill>
                <a:latin typeface="Comic Sans MS" pitchFamily="66" charset="0"/>
              </a:defRPr>
            </a:lvl4pPr>
            <a:lvl5pPr marL="2057400" indent="-228600" eaLnBrk="0" hangingPunct="0">
              <a:spcBef>
                <a:spcPct val="20000"/>
              </a:spcBef>
              <a:buFont typeface="Wingdings" pitchFamily="2" charset="2"/>
              <a:buChar char="c"/>
              <a:defRPr sz="2000">
                <a:solidFill>
                  <a:srgbClr val="FFFF00"/>
                </a:solidFill>
                <a:latin typeface="Comic Sans MS" pitchFamily="66" charset="0"/>
              </a:defRPr>
            </a:lvl5pPr>
            <a:lvl6pPr marL="25146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6pPr>
            <a:lvl7pPr marL="29718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7pPr>
            <a:lvl8pPr marL="34290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8pPr>
            <a:lvl9pPr marL="3886200" indent="-228600" eaLnBrk="0" fontAlgn="base" hangingPunct="0">
              <a:spcBef>
                <a:spcPct val="20000"/>
              </a:spcBef>
              <a:spcAft>
                <a:spcPct val="0"/>
              </a:spcAft>
              <a:buFont typeface="Wingdings" pitchFamily="2" charset="2"/>
              <a:buChar char="c"/>
              <a:defRPr sz="2000">
                <a:solidFill>
                  <a:srgbClr val="FFFF00"/>
                </a:solidFill>
                <a:latin typeface="Comic Sans MS" pitchFamily="66"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R</a:t>
            </a:r>
            <a:r>
              <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rPr>
              <a:t>Sol</a:t>
            </a:r>
            <a:r>
              <a:rPr kumimoji="0" lang="en-US" altLang="en-US" sz="3200" b="0" i="0" u="none" strike="noStrike" kern="1200" cap="none" spc="0" normalizeH="0" baseline="0" noProof="0">
                <a:ln>
                  <a:noFill/>
                </a:ln>
                <a:solidFill>
                  <a:srgbClr val="FFFF00"/>
                </a:solidFill>
                <a:effectLst/>
                <a:uLnTx/>
                <a:uFillTx/>
                <a:latin typeface="Comic Sans MS" pitchFamily="66" charset="0"/>
                <a:ea typeface="+mn-ea"/>
                <a:cs typeface="+mn-cs"/>
              </a:rPr>
              <a:t> ≈ 0</a:t>
            </a:r>
            <a:endParaRPr kumimoji="0" lang="en-US" altLang="en-US" sz="3200" b="0" i="0" u="none" strike="noStrike" kern="1200" cap="none" spc="0" normalizeH="0" baseline="-25000" noProof="0">
              <a:ln>
                <a:noFill/>
              </a:ln>
              <a:solidFill>
                <a:srgbClr val="FFFF00"/>
              </a:solidFill>
              <a:effectLst/>
              <a:uLnTx/>
              <a:uFillTx/>
              <a:latin typeface="Comic Sans MS" pitchFamily="66" charset="0"/>
              <a:ea typeface="+mn-ea"/>
              <a:cs typeface="+mn-cs"/>
            </a:endParaRPr>
          </a:p>
        </p:txBody>
      </p:sp>
      <p:graphicFrame>
        <p:nvGraphicFramePr>
          <p:cNvPr id="2" name="Object 6">
            <a:extLst>
              <a:ext uri="{FF2B5EF4-FFF2-40B4-BE49-F238E27FC236}">
                <a16:creationId xmlns:a16="http://schemas.microsoft.com/office/drawing/2014/main" id="{403A1B43-B073-19C0-B9BD-0468F3331349}"/>
              </a:ext>
            </a:extLst>
          </p:cNvPr>
          <p:cNvGraphicFramePr>
            <a:graphicFrameLocks noChangeAspect="1"/>
          </p:cNvGraphicFramePr>
          <p:nvPr>
            <p:extLst>
              <p:ext uri="{D42A27DB-BD31-4B8C-83A1-F6EECF244321}">
                <p14:modId xmlns:p14="http://schemas.microsoft.com/office/powerpoint/2010/main" val="4200715923"/>
              </p:ext>
            </p:extLst>
          </p:nvPr>
        </p:nvGraphicFramePr>
        <p:xfrm>
          <a:off x="5456239" y="3793988"/>
          <a:ext cx="3413374" cy="822960"/>
        </p:xfrm>
        <a:graphic>
          <a:graphicData uri="http://schemas.openxmlformats.org/presentationml/2006/ole">
            <mc:AlternateContent xmlns:mc="http://schemas.openxmlformats.org/markup-compatibility/2006">
              <mc:Choice xmlns:v="urn:schemas-microsoft-com:vml" Requires="v">
                <p:oleObj name="Equation" r:id="rId2" imgW="1790640" imgH="431640" progId="Equation.DSMT4">
                  <p:embed/>
                </p:oleObj>
              </mc:Choice>
              <mc:Fallback>
                <p:oleObj name="Equation" r:id="rId2" imgW="1790640" imgH="431640" progId="Equation.DSMT4">
                  <p:embed/>
                  <p:pic>
                    <p:nvPicPr>
                      <p:cNvPr id="2" name="Object 6">
                        <a:extLst>
                          <a:ext uri="{FF2B5EF4-FFF2-40B4-BE49-F238E27FC236}">
                            <a16:creationId xmlns:a16="http://schemas.microsoft.com/office/drawing/2014/main" id="{538FA24E-0A5E-2B7C-66A9-805822189E39}"/>
                          </a:ext>
                        </a:extLst>
                      </p:cNvPr>
                      <p:cNvPicPr>
                        <a:picLocks noChangeAspect="1" noChangeArrowheads="1"/>
                      </p:cNvPicPr>
                      <p:nvPr/>
                    </p:nvPicPr>
                    <p:blipFill>
                      <a:blip r:embed="rId3"/>
                      <a:srcRect/>
                      <a:stretch>
                        <a:fillRect/>
                      </a:stretch>
                    </p:blipFill>
                    <p:spPr bwMode="auto">
                      <a:xfrm>
                        <a:off x="5456239" y="3793988"/>
                        <a:ext cx="3413374" cy="8229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Object 4">
            <a:extLst>
              <a:ext uri="{FF2B5EF4-FFF2-40B4-BE49-F238E27FC236}">
                <a16:creationId xmlns:a16="http://schemas.microsoft.com/office/drawing/2014/main" id="{5BE1858B-BD4F-5B78-6CF3-AFA098F8DE58}"/>
              </a:ext>
            </a:extLst>
          </p:cNvPr>
          <p:cNvGraphicFramePr>
            <a:graphicFrameLocks noChangeAspect="1"/>
          </p:cNvGraphicFramePr>
          <p:nvPr>
            <p:extLst>
              <p:ext uri="{D42A27DB-BD31-4B8C-83A1-F6EECF244321}">
                <p14:modId xmlns:p14="http://schemas.microsoft.com/office/powerpoint/2010/main" val="1602440358"/>
              </p:ext>
            </p:extLst>
          </p:nvPr>
        </p:nvGraphicFramePr>
        <p:xfrm>
          <a:off x="5456239" y="1571625"/>
          <a:ext cx="2597759" cy="822960"/>
        </p:xfrm>
        <a:graphic>
          <a:graphicData uri="http://schemas.openxmlformats.org/presentationml/2006/ole">
            <mc:AlternateContent xmlns:mc="http://schemas.openxmlformats.org/markup-compatibility/2006">
              <mc:Choice xmlns:v="urn:schemas-microsoft-com:vml" Requires="v">
                <p:oleObj name="Equation" r:id="rId4" imgW="1523880" imgH="482400" progId="Equation.DSMT4">
                  <p:embed/>
                </p:oleObj>
              </mc:Choice>
              <mc:Fallback>
                <p:oleObj name="Equation" r:id="rId4" imgW="1523880" imgH="482400" progId="Equation.DSMT4">
                  <p:embed/>
                  <p:pic>
                    <p:nvPicPr>
                      <p:cNvPr id="3" name="Object 4">
                        <a:extLst>
                          <a:ext uri="{FF2B5EF4-FFF2-40B4-BE49-F238E27FC236}">
                            <a16:creationId xmlns:a16="http://schemas.microsoft.com/office/drawing/2014/main" id="{C09A9DEF-EC46-50BC-891A-5966181F2930}"/>
                          </a:ext>
                        </a:extLst>
                      </p:cNvPr>
                      <p:cNvPicPr>
                        <a:picLocks noChangeAspect="1" noChangeArrowheads="1"/>
                      </p:cNvPicPr>
                      <p:nvPr/>
                    </p:nvPicPr>
                    <p:blipFill>
                      <a:blip r:embed="rId5"/>
                      <a:srcRect/>
                      <a:stretch>
                        <a:fillRect/>
                      </a:stretch>
                    </p:blipFill>
                    <p:spPr bwMode="auto">
                      <a:xfrm>
                        <a:off x="5456239" y="1571625"/>
                        <a:ext cx="2597759" cy="8229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4" name="Object 5">
            <a:extLst>
              <a:ext uri="{FF2B5EF4-FFF2-40B4-BE49-F238E27FC236}">
                <a16:creationId xmlns:a16="http://schemas.microsoft.com/office/drawing/2014/main" id="{6B59E99E-49F0-52E1-5620-642D42D639E6}"/>
              </a:ext>
            </a:extLst>
          </p:cNvPr>
          <p:cNvGraphicFramePr>
            <a:graphicFrameLocks noChangeAspect="1"/>
          </p:cNvGraphicFramePr>
          <p:nvPr>
            <p:extLst>
              <p:ext uri="{D42A27DB-BD31-4B8C-83A1-F6EECF244321}">
                <p14:modId xmlns:p14="http://schemas.microsoft.com/office/powerpoint/2010/main" val="3794778027"/>
              </p:ext>
            </p:extLst>
          </p:nvPr>
        </p:nvGraphicFramePr>
        <p:xfrm>
          <a:off x="5456239" y="2647950"/>
          <a:ext cx="3117931" cy="822960"/>
        </p:xfrm>
        <a:graphic>
          <a:graphicData uri="http://schemas.openxmlformats.org/presentationml/2006/ole">
            <mc:AlternateContent xmlns:mc="http://schemas.openxmlformats.org/markup-compatibility/2006">
              <mc:Choice xmlns:v="urn:schemas-microsoft-com:vml" Requires="v">
                <p:oleObj name="Equation" r:id="rId6" imgW="1828800" imgH="482400" progId="Equation.DSMT4">
                  <p:embed/>
                </p:oleObj>
              </mc:Choice>
              <mc:Fallback>
                <p:oleObj name="Equation" r:id="rId6" imgW="1828800" imgH="482400" progId="Equation.DSMT4">
                  <p:embed/>
                  <p:pic>
                    <p:nvPicPr>
                      <p:cNvPr id="4" name="Object 5">
                        <a:extLst>
                          <a:ext uri="{FF2B5EF4-FFF2-40B4-BE49-F238E27FC236}">
                            <a16:creationId xmlns:a16="http://schemas.microsoft.com/office/drawing/2014/main" id="{01B26415-DBBC-1E4A-21E2-09A39CDC1279}"/>
                          </a:ext>
                        </a:extLst>
                      </p:cNvPr>
                      <p:cNvPicPr>
                        <a:picLocks noChangeAspect="1" noChangeArrowheads="1"/>
                      </p:cNvPicPr>
                      <p:nvPr/>
                    </p:nvPicPr>
                    <p:blipFill>
                      <a:blip r:embed="rId7"/>
                      <a:srcRect/>
                      <a:stretch>
                        <a:fillRect/>
                      </a:stretch>
                    </p:blipFill>
                    <p:spPr bwMode="auto">
                      <a:xfrm>
                        <a:off x="5456239" y="2647950"/>
                        <a:ext cx="3117931" cy="82296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8053120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ltLang="en-US" dirty="0"/>
              <a:t>Exploring the STARS!</a:t>
            </a:r>
          </a:p>
        </p:txBody>
      </p:sp>
      <p:sp>
        <p:nvSpPr>
          <p:cNvPr id="337926" name="WordArt 6"/>
          <p:cNvSpPr>
            <a:spLocks noChangeArrowheads="1" noChangeShapeType="1" noTextEdit="1"/>
          </p:cNvSpPr>
          <p:nvPr/>
        </p:nvSpPr>
        <p:spPr bwMode="auto">
          <a:xfrm rot="20525623">
            <a:off x="173687" y="1963982"/>
            <a:ext cx="8762399" cy="2843379"/>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FadeLeft">
              <a:avLst>
                <a:gd name="adj" fmla="val 33333"/>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0" i="0" u="none" strike="noStrike" kern="10" cap="none" spc="0" normalizeH="0" baseline="0" noProof="0" dirty="0">
                <a:ln>
                  <a:noFill/>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2700000" scaled="1"/>
                </a:gradFill>
                <a:effectLst>
                  <a:outerShdw sy="50000" rotWithShape="0">
                    <a:srgbClr val="FF0000"/>
                  </a:outerShdw>
                </a:effectLst>
                <a:uLnTx/>
                <a:uFillTx/>
                <a:latin typeface="Algerian" panose="04020705040A02060702" pitchFamily="82" charset="0"/>
                <a:ea typeface="+mn-ea"/>
                <a:cs typeface="Arial" charset="0"/>
              </a:rPr>
              <a:t>The Adventure Continues!</a:t>
            </a:r>
          </a:p>
        </p:txBody>
      </p:sp>
    </p:spTree>
    <p:extLst>
      <p:ext uri="{BB962C8B-B14F-4D97-AF65-F5344CB8AC3E}">
        <p14:creationId xmlns:p14="http://schemas.microsoft.com/office/powerpoint/2010/main" val="2798359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37926"/>
                                        </p:tgtEl>
                                        <p:attrNameLst>
                                          <p:attrName>style.visibility</p:attrName>
                                        </p:attrNameLst>
                                      </p:cBhvr>
                                      <p:to>
                                        <p:strVal val="visible"/>
                                      </p:to>
                                    </p:set>
                                    <p:anim calcmode="lin" valueType="num">
                                      <p:cBhvr>
                                        <p:cTn id="7" dur="1000" fill="hold"/>
                                        <p:tgtEl>
                                          <p:spTgt spid="337926"/>
                                        </p:tgtEl>
                                        <p:attrNameLst>
                                          <p:attrName>ppt_w</p:attrName>
                                        </p:attrNameLst>
                                      </p:cBhvr>
                                      <p:tavLst>
                                        <p:tav tm="0">
                                          <p:val>
                                            <p:fltVal val="0"/>
                                          </p:val>
                                        </p:tav>
                                        <p:tav tm="100000">
                                          <p:val>
                                            <p:strVal val="#ppt_w"/>
                                          </p:val>
                                        </p:tav>
                                      </p:tavLst>
                                    </p:anim>
                                    <p:anim calcmode="lin" valueType="num">
                                      <p:cBhvr>
                                        <p:cTn id="8" dur="1000" fill="hold"/>
                                        <p:tgtEl>
                                          <p:spTgt spid="337926"/>
                                        </p:tgtEl>
                                        <p:attrNameLst>
                                          <p:attrName>ppt_h</p:attrName>
                                        </p:attrNameLst>
                                      </p:cBhvr>
                                      <p:tavLst>
                                        <p:tav tm="0">
                                          <p:val>
                                            <p:fltVal val="0"/>
                                          </p:val>
                                        </p:tav>
                                        <p:tav tm="100000">
                                          <p:val>
                                            <p:strVal val="#ppt_h"/>
                                          </p:val>
                                        </p:tav>
                                      </p:tavLst>
                                    </p:anim>
                                    <p:anim calcmode="lin" valueType="num">
                                      <p:cBhvr>
                                        <p:cTn id="9" dur="1000" fill="hold"/>
                                        <p:tgtEl>
                                          <p:spTgt spid="337926"/>
                                        </p:tgtEl>
                                        <p:attrNameLst>
                                          <p:attrName>style.rotation</p:attrName>
                                        </p:attrNameLst>
                                      </p:cBhvr>
                                      <p:tavLst>
                                        <p:tav tm="0">
                                          <p:val>
                                            <p:fltVal val="90"/>
                                          </p:val>
                                        </p:tav>
                                        <p:tav tm="100000">
                                          <p:val>
                                            <p:fltVal val="0"/>
                                          </p:val>
                                        </p:tav>
                                      </p:tavLst>
                                    </p:anim>
                                    <p:animEffect transition="in" filter="fade">
                                      <p:cBhvr>
                                        <p:cTn id="10" dur="1000"/>
                                        <p:tgtEl>
                                          <p:spTgt spid="3379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26" grpId="0"/>
    </p:bldLst>
  </p:timing>
</p:sld>
</file>

<file path=ppt/theme/theme1.xml><?xml version="1.0" encoding="utf-8"?>
<a:theme xmlns:a="http://schemas.openxmlformats.org/drawingml/2006/main" name="Default Design">
  <a:themeElements>
    <a:clrScheme name="Default Design 14">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CC33"/>
      </a:hlink>
      <a:folHlink>
        <a:srgbClr val="33CC33"/>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66FF"/>
        </a:hlink>
        <a:folHlink>
          <a:srgbClr val="3366FF"/>
        </a:folHlink>
      </a:clrScheme>
      <a:clrMap bg1="dk2" tx1="lt1" bg2="dk1" tx2="lt2" accent1="accent1" accent2="accent2" accent3="accent3" accent4="accent4" accent5="accent5" accent6="accent6" hlink="hlink" folHlink="folHlink"/>
    </a:extraClrScheme>
    <a:extraClrScheme>
      <a:clrScheme name="Default Design 14">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CC33"/>
        </a:hlink>
        <a:folHlink>
          <a:srgbClr val="33CC33"/>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Default Design">
  <a:themeElements>
    <a:clrScheme name="Default Design 14">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CC33"/>
      </a:hlink>
      <a:folHlink>
        <a:srgbClr val="33CC33"/>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9900FF"/>
            </a:solidFill>
            <a:latin typeface="+mn-lt"/>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66FF"/>
        </a:hlink>
        <a:folHlink>
          <a:srgbClr val="3366FF"/>
        </a:folHlink>
      </a:clrScheme>
      <a:clrMap bg1="dk2" tx1="lt1" bg2="dk1" tx2="lt2" accent1="accent1" accent2="accent2" accent3="accent3" accent4="accent4" accent5="accent5" accent6="accent6" hlink="hlink" folHlink="folHlink"/>
    </a:extraClrScheme>
    <a:extraClrScheme>
      <a:clrScheme name="Default Design 14">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CC33"/>
        </a:hlink>
        <a:folHlink>
          <a:srgbClr val="33CC33"/>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4">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CC33"/>
      </a:hlink>
      <a:folHlink>
        <a:srgbClr val="33CC33"/>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66FF"/>
        </a:hlink>
        <a:folHlink>
          <a:srgbClr val="3366FF"/>
        </a:folHlink>
      </a:clrScheme>
      <a:clrMap bg1="dk2" tx1="lt1" bg2="dk1" tx2="lt2" accent1="accent1" accent2="accent2" accent3="accent3" accent4="accent4" accent5="accent5" accent6="accent6" hlink="hlink" folHlink="folHlink"/>
    </a:extraClrScheme>
    <a:extraClrScheme>
      <a:clrScheme name="Default Design 14">
        <a:dk1>
          <a:srgbClr val="000000"/>
        </a:dk1>
        <a:lt1>
          <a:srgbClr val="FFFF00"/>
        </a:lt1>
        <a:dk2>
          <a:srgbClr val="000000"/>
        </a:dk2>
        <a:lt2>
          <a:srgbClr val="FFFF00"/>
        </a:lt2>
        <a:accent1>
          <a:srgbClr val="66CCFF"/>
        </a:accent1>
        <a:accent2>
          <a:srgbClr val="3366FF"/>
        </a:accent2>
        <a:accent3>
          <a:srgbClr val="AAAAAA"/>
        </a:accent3>
        <a:accent4>
          <a:srgbClr val="DADA00"/>
        </a:accent4>
        <a:accent5>
          <a:srgbClr val="B8E2FF"/>
        </a:accent5>
        <a:accent6>
          <a:srgbClr val="2D5CE7"/>
        </a:accent6>
        <a:hlink>
          <a:srgbClr val="33CC33"/>
        </a:hlink>
        <a:folHlink>
          <a:srgbClr val="33CC33"/>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Default Design">
  <a:themeElements>
    <a:clrScheme name="Custom 1">
      <a:dk1>
        <a:srgbClr val="000000"/>
      </a:dk1>
      <a:lt1>
        <a:srgbClr val="FFFFFF"/>
      </a:lt1>
      <a:dk2>
        <a:srgbClr val="1F2123"/>
      </a:dk2>
      <a:lt2>
        <a:srgbClr val="FFFF00"/>
      </a:lt2>
      <a:accent1>
        <a:srgbClr val="7E97AD"/>
      </a:accent1>
      <a:accent2>
        <a:srgbClr val="CC8E60"/>
      </a:accent2>
      <a:accent3>
        <a:srgbClr val="7A6A60"/>
      </a:accent3>
      <a:accent4>
        <a:srgbClr val="B4936D"/>
      </a:accent4>
      <a:accent5>
        <a:srgbClr val="67787B"/>
      </a:accent5>
      <a:accent6>
        <a:srgbClr val="9D936F"/>
      </a:accent6>
      <a:hlink>
        <a:srgbClr val="FFFF00"/>
      </a:hlink>
      <a:folHlink>
        <a:srgbClr val="969696"/>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9195</TotalTime>
  <Words>2614</Words>
  <Application>Microsoft Office PowerPoint</Application>
  <PresentationFormat>On-screen Show (4:3)</PresentationFormat>
  <Paragraphs>492</Paragraphs>
  <Slides>54</Slides>
  <Notes>0</Notes>
  <HiddenSlides>0</HiddenSlides>
  <MMClips>1</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1</vt:i4>
      </vt:variant>
      <vt:variant>
        <vt:lpstr>Slide Titles</vt:lpstr>
      </vt:variant>
      <vt:variant>
        <vt:i4>54</vt:i4>
      </vt:variant>
    </vt:vector>
  </HeadingPairs>
  <TitlesOfParts>
    <vt:vector size="71" baseType="lpstr">
      <vt:lpstr>MS Mincho</vt:lpstr>
      <vt:lpstr>Algerian</vt:lpstr>
      <vt:lpstr>Arial</vt:lpstr>
      <vt:lpstr>Comic Sans MS</vt:lpstr>
      <vt:lpstr>Jokerman</vt:lpstr>
      <vt:lpstr>Symbol</vt:lpstr>
      <vt:lpstr>Webdings</vt:lpstr>
      <vt:lpstr>Wingdings</vt:lpstr>
      <vt:lpstr>Wingdings 2</vt:lpstr>
      <vt:lpstr>Default Design</vt:lpstr>
      <vt:lpstr>2_Default Design</vt:lpstr>
      <vt:lpstr>4_Default Design</vt:lpstr>
      <vt:lpstr>5_Default Design</vt:lpstr>
      <vt:lpstr>6_Default Design</vt:lpstr>
      <vt:lpstr>7_Default Design</vt:lpstr>
      <vt:lpstr>8_Default Design</vt:lpstr>
      <vt:lpstr>Equation</vt:lpstr>
      <vt:lpstr>SOAR: Lives of Stars</vt:lpstr>
      <vt:lpstr>The Lives of Stars</vt:lpstr>
      <vt:lpstr>Outline</vt:lpstr>
      <vt:lpstr>Outline</vt:lpstr>
      <vt:lpstr>Main Sequence Life</vt:lpstr>
      <vt:lpstr>PowerPoint Presentation</vt:lpstr>
      <vt:lpstr>Star Deaths</vt:lpstr>
      <vt:lpstr>Star Death Depends on Mass</vt:lpstr>
      <vt:lpstr>Sol will Become a Red Giant ...</vt:lpstr>
      <vt:lpstr>... Then a Planetary Nebula</vt:lpstr>
      <vt:lpstr>Sol’s Core will be a White Dwarf</vt:lpstr>
      <vt:lpstr>Outline</vt:lpstr>
      <vt:lpstr>Evolution of Massive Stars</vt:lpstr>
      <vt:lpstr>Neutrinos</vt:lpstr>
      <vt:lpstr>Neutrinos</vt:lpstr>
      <vt:lpstr>Carbon Fusion &amp; Neutrinos</vt:lpstr>
      <vt:lpstr>Fusion Cores</vt:lpstr>
      <vt:lpstr>Fusion Cores</vt:lpstr>
      <vt:lpstr>Red Supergiants</vt:lpstr>
      <vt:lpstr>Outline</vt:lpstr>
      <vt:lpstr>Type II Supernovae</vt:lpstr>
      <vt:lpstr>Type II Supernovae</vt:lpstr>
      <vt:lpstr>Type II Supernovae</vt:lpstr>
      <vt:lpstr>Type II Supernovae</vt:lpstr>
      <vt:lpstr>Type II Supernovae</vt:lpstr>
      <vt:lpstr>PowerPoint Presentation</vt:lpstr>
      <vt:lpstr>PowerPoint Presentation</vt:lpstr>
      <vt:lpstr>Neutron Stars</vt:lpstr>
      <vt:lpstr>Crab Nebula</vt:lpstr>
      <vt:lpstr>Crab Nebula</vt:lpstr>
      <vt:lpstr>Crab Nebula</vt:lpstr>
      <vt:lpstr>Crab Nebula</vt:lpstr>
      <vt:lpstr>Crab Nebula</vt:lpstr>
      <vt:lpstr>Inner Crab</vt:lpstr>
      <vt:lpstr>Pulsars</vt:lpstr>
      <vt:lpstr>Crab Nebula in Motion</vt:lpstr>
      <vt:lpstr>Outline</vt:lpstr>
      <vt:lpstr>Types of Supernovae</vt:lpstr>
      <vt:lpstr>Supernovae</vt:lpstr>
      <vt:lpstr>Types of Supernovae</vt:lpstr>
      <vt:lpstr>Supernovae</vt:lpstr>
      <vt:lpstr>PowerPoint Presentation</vt:lpstr>
      <vt:lpstr>PowerPoint Presentation</vt:lpstr>
      <vt:lpstr>PowerPoint Presentation</vt:lpstr>
      <vt:lpstr>PowerPoint Presentation</vt:lpstr>
      <vt:lpstr>PowerPoint Presentation</vt:lpstr>
      <vt:lpstr>PowerPoint Presentation</vt:lpstr>
      <vt:lpstr>Outline</vt:lpstr>
      <vt:lpstr>White Dwarf Stars</vt:lpstr>
      <vt:lpstr>Neutron Stars</vt:lpstr>
      <vt:lpstr>States of Matter</vt:lpstr>
      <vt:lpstr>States of Matter</vt:lpstr>
      <vt:lpstr>States of Matter</vt:lpstr>
      <vt:lpstr>Exploring the STARS!</vt:lpstr>
    </vt:vector>
  </TitlesOfParts>
  <Company>St. Lawrence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 102: Introduction to Astronomy</dc:title>
  <dc:creator>Aileen A. O'Donoghue</dc:creator>
  <cp:lastModifiedBy>Aileen O'Donoghue</cp:lastModifiedBy>
  <cp:revision>396</cp:revision>
  <dcterms:created xsi:type="dcterms:W3CDTF">2003-08-29T12:21:18Z</dcterms:created>
  <dcterms:modified xsi:type="dcterms:W3CDTF">2026-10-01T15:30:19Z</dcterms:modified>
</cp:coreProperties>
</file>