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7" r:id="rId3"/>
    <p:sldId id="361" r:id="rId4"/>
    <p:sldId id="318" r:id="rId5"/>
    <p:sldId id="359" r:id="rId6"/>
    <p:sldId id="324" r:id="rId7"/>
    <p:sldId id="325" r:id="rId8"/>
    <p:sldId id="334" r:id="rId9"/>
    <p:sldId id="340" r:id="rId10"/>
    <p:sldId id="341" r:id="rId11"/>
    <p:sldId id="362" r:id="rId12"/>
    <p:sldId id="320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FF"/>
    <a:srgbClr val="000000"/>
    <a:srgbClr val="808080"/>
    <a:srgbClr val="FF6600"/>
    <a:srgbClr val="008000"/>
    <a:srgbClr val="0000FF"/>
    <a:srgbClr val="0F9277"/>
    <a:srgbClr val="0F6593"/>
    <a:srgbClr val="FFA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0" autoAdjust="0"/>
    <p:restoredTop sz="99888" autoAdjust="0"/>
  </p:normalViewPr>
  <p:slideViewPr>
    <p:cSldViewPr snapToGrid="0">
      <p:cViewPr>
        <p:scale>
          <a:sx n="100" d="100"/>
          <a:sy n="100" d="100"/>
        </p:scale>
        <p:origin x="-672" y="-372"/>
      </p:cViewPr>
      <p:guideLst>
        <p:guide orient="horz" pos="2160"/>
        <p:guide pos="288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5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0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537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537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4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0188" y="841375"/>
            <a:ext cx="4265612" cy="5695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41375"/>
            <a:ext cx="4265613" cy="5695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1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0188" y="841375"/>
            <a:ext cx="4265612" cy="5695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841375"/>
            <a:ext cx="4265613" cy="2771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65550"/>
            <a:ext cx="4265613" cy="2771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0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39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841375"/>
            <a:ext cx="4265612" cy="569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41375"/>
            <a:ext cx="4265613" cy="569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0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0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620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2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89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841375"/>
            <a:ext cx="8683625" cy="5695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^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Time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720725"/>
            <a:ext cx="8683625" cy="5667375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Clock Time</a:t>
            </a:r>
          </a:p>
          <a:p>
            <a:pPr lvl="1" eaLnBrk="1" hangingPunct="1"/>
            <a:r>
              <a:rPr lang="en-US" altLang="en-US" sz="2400" smtClean="0"/>
              <a:t> the position of the mean sun at TZ center</a:t>
            </a:r>
          </a:p>
          <a:p>
            <a:pPr lvl="2" eaLnBrk="1" hangingPunct="1"/>
            <a:r>
              <a:rPr lang="en-US" altLang="en-US" sz="2000" smtClean="0"/>
              <a:t> eg. 12 pm = transit of mean sun (avg. of analemma)</a:t>
            </a:r>
          </a:p>
          <a:p>
            <a:pPr lvl="1" eaLnBrk="1" hangingPunct="1"/>
            <a:r>
              <a:rPr lang="en-US" altLang="en-US" sz="2400" smtClean="0"/>
              <a:t> Mean Solar Day = 24:00:00 (</a:t>
            </a:r>
            <a:r>
              <a:rPr lang="en-US" altLang="en-US" sz="1800" smtClean="0"/>
              <a:t>hours:min:sec of time</a:t>
            </a:r>
            <a:r>
              <a:rPr lang="en-US" altLang="en-US" sz="2400" smtClean="0"/>
              <a:t>)</a:t>
            </a:r>
          </a:p>
          <a:p>
            <a:pPr eaLnBrk="1" hangingPunct="1"/>
            <a:r>
              <a:rPr lang="en-US" altLang="en-US" sz="2800" smtClean="0"/>
              <a:t> Solar Time</a:t>
            </a:r>
          </a:p>
          <a:p>
            <a:pPr lvl="1" eaLnBrk="1" hangingPunct="1"/>
            <a:r>
              <a:rPr lang="en-US" altLang="en-US" sz="2400" smtClean="0"/>
              <a:t> the position of the sun wrt the observer</a:t>
            </a:r>
          </a:p>
          <a:p>
            <a:pPr lvl="2" eaLnBrk="1" hangingPunct="1">
              <a:buFont typeface="Wingdings 2" pitchFamily="18" charset="2"/>
              <a:buNone/>
            </a:pPr>
            <a:r>
              <a:rPr lang="en-US" altLang="en-US" sz="2000" smtClean="0"/>
              <a:t> eg. Noon = sun transits</a:t>
            </a:r>
          </a:p>
          <a:p>
            <a:pPr lvl="1" eaLnBrk="1" hangingPunct="1"/>
            <a:r>
              <a:rPr lang="en-US" altLang="en-US" sz="2400" smtClean="0"/>
              <a:t> Solar Day varies as shown by analemma</a:t>
            </a:r>
          </a:p>
          <a:p>
            <a:pPr eaLnBrk="1" hangingPunct="1"/>
            <a:r>
              <a:rPr lang="en-US" altLang="en-US" sz="2800" smtClean="0"/>
              <a:t> Sidereal Time</a:t>
            </a:r>
          </a:p>
          <a:p>
            <a:pPr lvl="1" eaLnBrk="1" hangingPunct="1"/>
            <a:r>
              <a:rPr lang="en-US" altLang="en-US" sz="2400" smtClean="0"/>
              <a:t> the position of </a:t>
            </a:r>
            <a:r>
              <a:rPr lang="en-US" altLang="en-US" sz="2400" smtClean="0">
                <a:latin typeface="MS Mincho" pitchFamily="49" charset="-128"/>
                <a:ea typeface="MS Mincho" pitchFamily="49" charset="-128"/>
                <a:sym typeface="Wingdings" pitchFamily="2" charset="2"/>
              </a:rPr>
              <a:t></a:t>
            </a:r>
            <a:r>
              <a:rPr lang="en-US" altLang="en-US" sz="2400" smtClean="0">
                <a:ea typeface="MS Mincho" pitchFamily="49" charset="-128"/>
              </a:rPr>
              <a:t> wrt the observer</a:t>
            </a:r>
          </a:p>
          <a:p>
            <a:pPr lvl="2" eaLnBrk="1" hangingPunct="1"/>
            <a:r>
              <a:rPr lang="en-US" altLang="en-US" sz="2000" smtClean="0">
                <a:ea typeface="MS Mincho" pitchFamily="49" charset="-128"/>
              </a:rPr>
              <a:t> eg. 0</a:t>
            </a:r>
            <a:r>
              <a:rPr lang="en-US" altLang="en-US" sz="2000" baseline="30000" smtClean="0">
                <a:ea typeface="MS Mincho" pitchFamily="49" charset="-128"/>
              </a:rPr>
              <a:t>h</a:t>
            </a:r>
            <a:r>
              <a:rPr lang="en-US" altLang="en-US" sz="2000" smtClean="0">
                <a:ea typeface="MS Mincho" pitchFamily="49" charset="-128"/>
              </a:rPr>
              <a:t> Local Sidereal Time (LST) =</a:t>
            </a:r>
            <a:r>
              <a:rPr lang="en-US" altLang="en-US" sz="2000" smtClean="0"/>
              <a:t> </a:t>
            </a:r>
            <a:r>
              <a:rPr lang="en-US" altLang="en-US" sz="2000" smtClean="0">
                <a:latin typeface="MS Mincho" pitchFamily="49" charset="-128"/>
                <a:ea typeface="MS Mincho" pitchFamily="49" charset="-128"/>
                <a:sym typeface="Wingdings" pitchFamily="2" charset="2"/>
              </a:rPr>
              <a:t></a:t>
            </a:r>
            <a:r>
              <a:rPr lang="en-US" altLang="en-US" sz="2000" smtClean="0">
                <a:ea typeface="MS Mincho" pitchFamily="49" charset="-128"/>
              </a:rPr>
              <a:t> transits </a:t>
            </a:r>
          </a:p>
          <a:p>
            <a:pPr lvl="2" eaLnBrk="1" hangingPunct="1"/>
            <a:r>
              <a:rPr lang="en-US" altLang="en-US" sz="2000" smtClean="0">
                <a:ea typeface="MS Mincho" pitchFamily="49" charset="-128"/>
              </a:rPr>
              <a:t> Sidereal time = R.A. on the meridian</a:t>
            </a:r>
          </a:p>
          <a:p>
            <a:pPr lvl="1" eaLnBrk="1" hangingPunct="1"/>
            <a:r>
              <a:rPr lang="en-US" altLang="en-US" sz="2400" smtClean="0">
                <a:ea typeface="MS Mincho" pitchFamily="49" charset="-128"/>
              </a:rPr>
              <a:t> Sidereal Day = 23:56:00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7" descr="15-07-2010--12-59-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JHS Solar 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4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5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6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7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8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9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687763" y="5057775"/>
            <a:ext cx="363537" cy="330200"/>
            <a:chOff x="6169025" y="3856038"/>
            <a:chExt cx="510470" cy="461962"/>
          </a:xfrm>
        </p:grpSpPr>
        <p:sp>
          <p:nvSpPr>
            <p:cNvPr id="45121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2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318000" y="4103688"/>
            <a:ext cx="365125" cy="328612"/>
            <a:chOff x="6169025" y="3856038"/>
            <a:chExt cx="510470" cy="461962"/>
          </a:xfrm>
        </p:grpSpPr>
        <p:sp>
          <p:nvSpPr>
            <p:cNvPr id="45119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0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873625" y="2971800"/>
            <a:ext cx="363538" cy="330200"/>
            <a:chOff x="6169025" y="3856038"/>
            <a:chExt cx="510470" cy="461962"/>
          </a:xfrm>
        </p:grpSpPr>
        <p:sp>
          <p:nvSpPr>
            <p:cNvPr id="45117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8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5426075" y="1960563"/>
            <a:ext cx="363538" cy="328612"/>
            <a:chOff x="6169025" y="3856038"/>
            <a:chExt cx="510470" cy="461962"/>
          </a:xfrm>
        </p:grpSpPr>
        <p:sp>
          <p:nvSpPr>
            <p:cNvPr id="45115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5889625" y="1431925"/>
            <a:ext cx="365125" cy="328613"/>
            <a:chOff x="6169025" y="3856038"/>
            <a:chExt cx="510470" cy="461962"/>
          </a:xfrm>
        </p:grpSpPr>
        <p:sp>
          <p:nvSpPr>
            <p:cNvPr id="45113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4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6035675" y="1508125"/>
            <a:ext cx="363538" cy="328613"/>
            <a:chOff x="6169025" y="3856038"/>
            <a:chExt cx="510470" cy="461962"/>
          </a:xfrm>
        </p:grpSpPr>
        <p:sp>
          <p:nvSpPr>
            <p:cNvPr id="45111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2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5664200" y="2057400"/>
            <a:ext cx="363538" cy="330200"/>
            <a:chOff x="6169025" y="3856038"/>
            <a:chExt cx="510470" cy="461962"/>
          </a:xfrm>
        </p:grpSpPr>
        <p:sp>
          <p:nvSpPr>
            <p:cNvPr id="45109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0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4868863" y="2803525"/>
            <a:ext cx="363537" cy="328613"/>
            <a:chOff x="6169025" y="3856038"/>
            <a:chExt cx="510470" cy="461962"/>
          </a:xfrm>
        </p:grpSpPr>
        <p:sp>
          <p:nvSpPr>
            <p:cNvPr id="45107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8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3875088" y="3667125"/>
            <a:ext cx="365125" cy="330200"/>
            <a:chOff x="6169025" y="3856038"/>
            <a:chExt cx="510470" cy="461962"/>
          </a:xfrm>
        </p:grpSpPr>
        <p:sp>
          <p:nvSpPr>
            <p:cNvPr id="45105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6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3155950" y="4465638"/>
            <a:ext cx="365125" cy="328612"/>
            <a:chOff x="6169025" y="3856038"/>
            <a:chExt cx="510470" cy="461962"/>
          </a:xfrm>
        </p:grpSpPr>
        <p:sp>
          <p:nvSpPr>
            <p:cNvPr id="45103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4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2" name="Group 57"/>
          <p:cNvGrpSpPr>
            <a:grpSpLocks/>
          </p:cNvGrpSpPr>
          <p:nvPr/>
        </p:nvGrpSpPr>
        <p:grpSpPr bwMode="auto">
          <a:xfrm>
            <a:off x="2846388" y="5200650"/>
            <a:ext cx="365125" cy="330200"/>
            <a:chOff x="6169025" y="3856038"/>
            <a:chExt cx="510470" cy="461962"/>
          </a:xfrm>
        </p:grpSpPr>
        <p:sp>
          <p:nvSpPr>
            <p:cNvPr id="45101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2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3" name="Group 60"/>
          <p:cNvGrpSpPr>
            <a:grpSpLocks/>
          </p:cNvGrpSpPr>
          <p:nvPr/>
        </p:nvGrpSpPr>
        <p:grpSpPr bwMode="auto">
          <a:xfrm>
            <a:off x="3111500" y="5456238"/>
            <a:ext cx="363538" cy="330200"/>
            <a:chOff x="6169025" y="3856038"/>
            <a:chExt cx="510470" cy="461962"/>
          </a:xfrm>
        </p:grpSpPr>
        <p:sp>
          <p:nvSpPr>
            <p:cNvPr id="45099" name="Freeform 35"/>
            <p:cNvSpPr>
              <a:spLocks noChangeAspect="1"/>
            </p:cNvSpPr>
            <p:nvPr/>
          </p:nvSpPr>
          <p:spPr bwMode="auto">
            <a:xfrm>
              <a:off x="6169025" y="3856038"/>
              <a:ext cx="510470" cy="461962"/>
            </a:xfrm>
            <a:custGeom>
              <a:avLst/>
              <a:gdLst>
                <a:gd name="T0" fmla="*/ 2147483647 w 3581"/>
                <a:gd name="T1" fmla="*/ 2147483647 h 3232"/>
                <a:gd name="T2" fmla="*/ 2147483647 w 3581"/>
                <a:gd name="T3" fmla="*/ 0 h 3232"/>
                <a:gd name="T4" fmla="*/ 2147483647 w 3581"/>
                <a:gd name="T5" fmla="*/ 2147483647 h 3232"/>
                <a:gd name="T6" fmla="*/ 2147483647 w 3581"/>
                <a:gd name="T7" fmla="*/ 2147483647 h 3232"/>
                <a:gd name="T8" fmla="*/ 2147483647 w 3581"/>
                <a:gd name="T9" fmla="*/ 2147483647 h 3232"/>
                <a:gd name="T10" fmla="*/ 2147483647 w 3581"/>
                <a:gd name="T11" fmla="*/ 2147483647 h 3232"/>
                <a:gd name="T12" fmla="*/ 2147483647 w 3581"/>
                <a:gd name="T13" fmla="*/ 2147483647 h 3232"/>
                <a:gd name="T14" fmla="*/ 2147483647 w 3581"/>
                <a:gd name="T15" fmla="*/ 2147483647 h 3232"/>
                <a:gd name="T16" fmla="*/ 2147483647 w 3581"/>
                <a:gd name="T17" fmla="*/ 2147483647 h 3232"/>
                <a:gd name="T18" fmla="*/ 2147483647 w 3581"/>
                <a:gd name="T19" fmla="*/ 2147483647 h 3232"/>
                <a:gd name="T20" fmla="*/ 2147483647 w 3581"/>
                <a:gd name="T21" fmla="*/ 2147483647 h 3232"/>
                <a:gd name="T22" fmla="*/ 2147483647 w 3581"/>
                <a:gd name="T23" fmla="*/ 2147483647 h 3232"/>
                <a:gd name="T24" fmla="*/ 2147483647 w 3581"/>
                <a:gd name="T25" fmla="*/ 2147483647 h 3232"/>
                <a:gd name="T26" fmla="*/ 2147483647 w 3581"/>
                <a:gd name="T27" fmla="*/ 2147483647 h 3232"/>
                <a:gd name="T28" fmla="*/ 2147483647 w 3581"/>
                <a:gd name="T29" fmla="*/ 2147483647 h 3232"/>
                <a:gd name="T30" fmla="*/ 2147483647 w 3581"/>
                <a:gd name="T31" fmla="*/ 2147483647 h 3232"/>
                <a:gd name="T32" fmla="*/ 2147483647 w 3581"/>
                <a:gd name="T33" fmla="*/ 2147483647 h 3232"/>
                <a:gd name="T34" fmla="*/ 2147483647 w 3581"/>
                <a:gd name="T35" fmla="*/ 2147483647 h 3232"/>
                <a:gd name="T36" fmla="*/ 2147483647 w 3581"/>
                <a:gd name="T37" fmla="*/ 2147483647 h 3232"/>
                <a:gd name="T38" fmla="*/ 2147483647 w 3581"/>
                <a:gd name="T39" fmla="*/ 2147483647 h 3232"/>
                <a:gd name="T40" fmla="*/ 2147483647 w 3581"/>
                <a:gd name="T41" fmla="*/ 2147483647 h 3232"/>
                <a:gd name="T42" fmla="*/ 2147483647 w 3581"/>
                <a:gd name="T43" fmla="*/ 2147483647 h 3232"/>
                <a:gd name="T44" fmla="*/ 2147483647 w 3581"/>
                <a:gd name="T45" fmla="*/ 2147483647 h 3232"/>
                <a:gd name="T46" fmla="*/ 0 w 3581"/>
                <a:gd name="T47" fmla="*/ 2147483647 h 3232"/>
                <a:gd name="T48" fmla="*/ 2147483647 w 3581"/>
                <a:gd name="T49" fmla="*/ 2147483647 h 3232"/>
                <a:gd name="T50" fmla="*/ 2147483647 w 3581"/>
                <a:gd name="T51" fmla="*/ 2147483647 h 3232"/>
                <a:gd name="T52" fmla="*/ 2147483647 w 3581"/>
                <a:gd name="T53" fmla="*/ 2147483647 h 3232"/>
                <a:gd name="T54" fmla="*/ 2147483647 w 3581"/>
                <a:gd name="T55" fmla="*/ 2147483647 h 3232"/>
                <a:gd name="T56" fmla="*/ 2147483647 w 3581"/>
                <a:gd name="T57" fmla="*/ 2147483647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0" name="Oval 36"/>
            <p:cNvSpPr>
              <a:spLocks noChangeAspect="1" noChangeArrowheads="1"/>
            </p:cNvSpPr>
            <p:nvPr/>
          </p:nvSpPr>
          <p:spPr bwMode="auto">
            <a:xfrm>
              <a:off x="6330319" y="4003510"/>
              <a:ext cx="193199" cy="193669"/>
            </a:xfrm>
            <a:prstGeom prst="ellipse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321050" y="5580063"/>
            <a:ext cx="1033463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12/7/9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89125" y="5227638"/>
            <a:ext cx="10334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1/7/10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200275" y="4479925"/>
            <a:ext cx="1033463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2/7/10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87675" y="3611563"/>
            <a:ext cx="10350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3/7/10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941763" y="2736850"/>
            <a:ext cx="10350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4/7/10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64238" y="2100263"/>
            <a:ext cx="10334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5/7/10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300788" y="1511300"/>
            <a:ext cx="10350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6/7/10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29213" y="3027363"/>
            <a:ext cx="10334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9/7/10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584700" y="4127500"/>
            <a:ext cx="10334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10/7/10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910013" y="5160963"/>
            <a:ext cx="10334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11/7/10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05325" y="1908175"/>
            <a:ext cx="10334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8/7/10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956175" y="1350963"/>
            <a:ext cx="10334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7/7/10</a:t>
            </a:r>
          </a:p>
        </p:txBody>
      </p:sp>
      <p:sp>
        <p:nvSpPr>
          <p:cNvPr id="77" name="Text Box 29"/>
          <p:cNvSpPr txBox="1">
            <a:spLocks noChangeArrowheads="1"/>
          </p:cNvSpPr>
          <p:nvPr/>
        </p:nvSpPr>
        <p:spPr bwMode="auto">
          <a:xfrm>
            <a:off x="0" y="190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066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Why is the earliest sunset on December 7, 2012?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292725" y="5040313"/>
            <a:ext cx="3533775" cy="647700"/>
          </a:xfrm>
          <a:prstGeom prst="rect">
            <a:avLst/>
          </a:prstGeom>
          <a:noFill/>
          <a:effectLst>
            <a:outerShdw dist="127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+mj-lt"/>
              </a:rPr>
              <a:t>Analemma closest to horizon in early December</a:t>
            </a:r>
          </a:p>
        </p:txBody>
      </p:sp>
      <p:sp>
        <p:nvSpPr>
          <p:cNvPr id="79" name="Freeform 78"/>
          <p:cNvSpPr/>
          <p:nvPr/>
        </p:nvSpPr>
        <p:spPr>
          <a:xfrm>
            <a:off x="3465513" y="5380038"/>
            <a:ext cx="1903412" cy="212725"/>
          </a:xfrm>
          <a:custGeom>
            <a:avLst/>
            <a:gdLst>
              <a:gd name="connsiteX0" fmla="*/ 0 w 1903228"/>
              <a:gd name="connsiteY0" fmla="*/ 212652 h 212652"/>
              <a:gd name="connsiteX1" fmla="*/ 1158949 w 1903228"/>
              <a:gd name="connsiteY1" fmla="*/ 31898 h 212652"/>
              <a:gd name="connsiteX2" fmla="*/ 1095153 w 1903228"/>
              <a:gd name="connsiteY2" fmla="*/ 138224 h 212652"/>
              <a:gd name="connsiteX3" fmla="*/ 1903228 w 1903228"/>
              <a:gd name="connsiteY3" fmla="*/ 0 h 21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3228" h="212652">
                <a:moveTo>
                  <a:pt x="0" y="212652"/>
                </a:moveTo>
                <a:cubicBezTo>
                  <a:pt x="488212" y="128477"/>
                  <a:pt x="976424" y="44303"/>
                  <a:pt x="1158949" y="31898"/>
                </a:cubicBezTo>
                <a:cubicBezTo>
                  <a:pt x="1341474" y="19493"/>
                  <a:pt x="971107" y="143540"/>
                  <a:pt x="1095153" y="138224"/>
                </a:cubicBezTo>
                <a:cubicBezTo>
                  <a:pt x="1219200" y="132908"/>
                  <a:pt x="1561214" y="66454"/>
                  <a:pt x="1903228" y="0"/>
                </a:cubicBezTo>
              </a:path>
            </a:pathLst>
          </a:custGeom>
          <a:ln>
            <a:solidFill>
              <a:srgbClr val="FFFF00"/>
            </a:solidFill>
            <a:headEnd type="arrow" w="med" len="med"/>
            <a:tailEnd type="none" w="med" len="med"/>
          </a:ln>
          <a:effectLst>
            <a:outerShdw dist="127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0" y="939800"/>
            <a:ext cx="3533775" cy="646113"/>
          </a:xfrm>
          <a:prstGeom prst="rect">
            <a:avLst/>
          </a:prstGeom>
          <a:noFill/>
          <a:effectLst>
            <a:outerShdw dist="127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+mj-lt"/>
              </a:rPr>
              <a:t>Sun position at 3:30 pm EST through the year</a:t>
            </a:r>
          </a:p>
        </p:txBody>
      </p:sp>
      <p:sp>
        <p:nvSpPr>
          <p:cNvPr id="44100" name="Freeform 68"/>
          <p:cNvSpPr>
            <a:spLocks/>
          </p:cNvSpPr>
          <p:nvPr/>
        </p:nvSpPr>
        <p:spPr bwMode="auto">
          <a:xfrm rot="2340000">
            <a:off x="4289425" y="1052513"/>
            <a:ext cx="766763" cy="5099050"/>
          </a:xfrm>
          <a:custGeom>
            <a:avLst/>
            <a:gdLst>
              <a:gd name="T0" fmla="*/ 195910609 w 1728"/>
              <a:gd name="T1" fmla="*/ 2147483647 h 2775"/>
              <a:gd name="T2" fmla="*/ 151018588 w 1728"/>
              <a:gd name="T3" fmla="*/ 2147483647 h 2775"/>
              <a:gd name="T4" fmla="*/ 121090426 w 1728"/>
              <a:gd name="T5" fmla="*/ 2147483647 h 2775"/>
              <a:gd name="T6" fmla="*/ 96478576 w 1728"/>
              <a:gd name="T7" fmla="*/ 1485611433 h 2775"/>
              <a:gd name="T8" fmla="*/ 85649380 w 1728"/>
              <a:gd name="T9" fmla="*/ 1036551421 h 2775"/>
              <a:gd name="T10" fmla="*/ 83877128 w 1728"/>
              <a:gd name="T11" fmla="*/ 705666258 h 2775"/>
              <a:gd name="T12" fmla="*/ 89390455 w 1728"/>
              <a:gd name="T13" fmla="*/ 378154735 h 2775"/>
              <a:gd name="T14" fmla="*/ 104944917 w 1728"/>
              <a:gd name="T15" fmla="*/ 138431398 h 2775"/>
              <a:gd name="T16" fmla="*/ 122075059 w 1728"/>
              <a:gd name="T17" fmla="*/ 30386663 h 2775"/>
              <a:gd name="T18" fmla="*/ 140189391 w 1728"/>
              <a:gd name="T19" fmla="*/ 10128275 h 2775"/>
              <a:gd name="T20" fmla="*/ 168148286 w 1728"/>
              <a:gd name="T21" fmla="*/ 101291939 h 2775"/>
              <a:gd name="T22" fmla="*/ 186262618 w 1728"/>
              <a:gd name="T23" fmla="*/ 347768072 h 2775"/>
              <a:gd name="T24" fmla="*/ 196895243 w 1728"/>
              <a:gd name="T25" fmla="*/ 688783349 h 2775"/>
              <a:gd name="T26" fmla="*/ 196895243 w 1728"/>
              <a:gd name="T27" fmla="*/ 1073692718 h 2775"/>
              <a:gd name="T28" fmla="*/ 189413091 w 1728"/>
              <a:gd name="T29" fmla="*/ 1570020464 h 2775"/>
              <a:gd name="T30" fmla="*/ 175630437 w 1728"/>
              <a:gd name="T31" fmla="*/ 2066350047 h 2775"/>
              <a:gd name="T32" fmla="*/ 160863150 w 1728"/>
              <a:gd name="T33" fmla="*/ 2147483647 h 2775"/>
              <a:gd name="T34" fmla="*/ 141370597 w 1728"/>
              <a:gd name="T35" fmla="*/ 2147483647 h 2775"/>
              <a:gd name="T36" fmla="*/ 112427069 w 1728"/>
              <a:gd name="T37" fmla="*/ 2147483647 h 2775"/>
              <a:gd name="T38" fmla="*/ 94312736 w 1728"/>
              <a:gd name="T39" fmla="*/ 2147483647 h 2775"/>
              <a:gd name="T40" fmla="*/ 66747429 w 1728"/>
              <a:gd name="T41" fmla="*/ 2147483647 h 2775"/>
              <a:gd name="T42" fmla="*/ 51389539 w 1728"/>
              <a:gd name="T43" fmla="*/ 2147483647 h 2775"/>
              <a:gd name="T44" fmla="*/ 34259841 w 1728"/>
              <a:gd name="T45" fmla="*/ 2147483647 h 2775"/>
              <a:gd name="T46" fmla="*/ 17326714 w 1728"/>
              <a:gd name="T47" fmla="*/ 2147483647 h 2775"/>
              <a:gd name="T48" fmla="*/ 7285136 w 1728"/>
              <a:gd name="T49" fmla="*/ 2147483647 h 2775"/>
              <a:gd name="T50" fmla="*/ 2165839 w 1728"/>
              <a:gd name="T51" fmla="*/ 2147483647 h 2775"/>
              <a:gd name="T52" fmla="*/ 197015 w 1728"/>
              <a:gd name="T53" fmla="*/ 2147483647 h 2775"/>
              <a:gd name="T54" fmla="*/ 3741076 w 1728"/>
              <a:gd name="T55" fmla="*/ 2147483647 h 2775"/>
              <a:gd name="T56" fmla="*/ 9647991 w 1728"/>
              <a:gd name="T57" fmla="*/ 2147483647 h 2775"/>
              <a:gd name="T58" fmla="*/ 24414834 w 1728"/>
              <a:gd name="T59" fmla="*/ 2147483647 h 2775"/>
              <a:gd name="T60" fmla="*/ 47254876 w 1728"/>
              <a:gd name="T61" fmla="*/ 2147483647 h 2775"/>
              <a:gd name="T62" fmla="*/ 64384574 w 1728"/>
              <a:gd name="T63" fmla="*/ 2147483647 h 2775"/>
              <a:gd name="T64" fmla="*/ 96478576 w 1728"/>
              <a:gd name="T65" fmla="*/ 2147483647 h 2775"/>
              <a:gd name="T66" fmla="*/ 131329019 w 1728"/>
              <a:gd name="T67" fmla="*/ 2147483647 h 2775"/>
              <a:gd name="T68" fmla="*/ 168148286 w 1728"/>
              <a:gd name="T69" fmla="*/ 2147483647 h 2775"/>
              <a:gd name="T70" fmla="*/ 205558600 w 1728"/>
              <a:gd name="T71" fmla="*/ 2147483647 h 2775"/>
              <a:gd name="T72" fmla="*/ 246906561 w 1728"/>
              <a:gd name="T73" fmla="*/ 2147483647 h 2775"/>
              <a:gd name="T74" fmla="*/ 274865455 w 1728"/>
              <a:gd name="T75" fmla="*/ 2147483647 h 2775"/>
              <a:gd name="T76" fmla="*/ 297902069 w 1728"/>
              <a:gd name="T77" fmla="*/ 2147483647 h 2775"/>
              <a:gd name="T78" fmla="*/ 316607447 w 1728"/>
              <a:gd name="T79" fmla="*/ 2147483647 h 2775"/>
              <a:gd name="T80" fmla="*/ 331571306 w 1728"/>
              <a:gd name="T81" fmla="*/ 2147483647 h 2775"/>
              <a:gd name="T82" fmla="*/ 338462411 w 1728"/>
              <a:gd name="T83" fmla="*/ 2147483647 h 2775"/>
              <a:gd name="T84" fmla="*/ 339250030 w 1728"/>
              <a:gd name="T85" fmla="*/ 2147483647 h 2775"/>
              <a:gd name="T86" fmla="*/ 332949527 w 1728"/>
              <a:gd name="T87" fmla="*/ 2147483647 h 2775"/>
              <a:gd name="T88" fmla="*/ 323301537 w 1728"/>
              <a:gd name="T89" fmla="*/ 2147483647 h 2775"/>
              <a:gd name="T90" fmla="*/ 305384220 w 1728"/>
              <a:gd name="T91" fmla="*/ 2147483647 h 2775"/>
              <a:gd name="T92" fmla="*/ 287269888 w 1728"/>
              <a:gd name="T93" fmla="*/ 2147483647 h 2775"/>
              <a:gd name="T94" fmla="*/ 267777335 w 1728"/>
              <a:gd name="T95" fmla="*/ 2147483647 h 2775"/>
              <a:gd name="T96" fmla="*/ 253600650 w 1728"/>
              <a:gd name="T97" fmla="*/ 2147483647 h 2775"/>
              <a:gd name="T98" fmla="*/ 234502128 w 1728"/>
              <a:gd name="T99" fmla="*/ 2147483647 h 2775"/>
              <a:gd name="T100" fmla="*/ 210874468 w 1728"/>
              <a:gd name="T101" fmla="*/ 2147483647 h 2775"/>
              <a:gd name="T102" fmla="*/ 195910609 w 1728"/>
              <a:gd name="T103" fmla="*/ 2147483647 h 277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28"/>
              <a:gd name="T157" fmla="*/ 0 h 2775"/>
              <a:gd name="T158" fmla="*/ 1728 w 1728"/>
              <a:gd name="T159" fmla="*/ 2775 h 277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28" h="2775">
                <a:moveTo>
                  <a:pt x="995" y="1084"/>
                </a:moveTo>
                <a:cubicBezTo>
                  <a:pt x="944" y="1027"/>
                  <a:pt x="830" y="903"/>
                  <a:pt x="767" y="829"/>
                </a:cubicBezTo>
                <a:cubicBezTo>
                  <a:pt x="704" y="755"/>
                  <a:pt x="661" y="704"/>
                  <a:pt x="615" y="639"/>
                </a:cubicBezTo>
                <a:cubicBezTo>
                  <a:pt x="569" y="574"/>
                  <a:pt x="520" y="495"/>
                  <a:pt x="490" y="440"/>
                </a:cubicBezTo>
                <a:cubicBezTo>
                  <a:pt x="460" y="385"/>
                  <a:pt x="446" y="345"/>
                  <a:pt x="435" y="307"/>
                </a:cubicBezTo>
                <a:cubicBezTo>
                  <a:pt x="424" y="269"/>
                  <a:pt x="423" y="235"/>
                  <a:pt x="426" y="209"/>
                </a:cubicBezTo>
                <a:cubicBezTo>
                  <a:pt x="429" y="183"/>
                  <a:pt x="436" y="140"/>
                  <a:pt x="454" y="112"/>
                </a:cubicBezTo>
                <a:cubicBezTo>
                  <a:pt x="472" y="84"/>
                  <a:pt x="505" y="58"/>
                  <a:pt x="533" y="41"/>
                </a:cubicBezTo>
                <a:cubicBezTo>
                  <a:pt x="561" y="24"/>
                  <a:pt x="590" y="15"/>
                  <a:pt x="620" y="9"/>
                </a:cubicBezTo>
                <a:cubicBezTo>
                  <a:pt x="650" y="3"/>
                  <a:pt x="673" y="0"/>
                  <a:pt x="712" y="3"/>
                </a:cubicBezTo>
                <a:cubicBezTo>
                  <a:pt x="751" y="6"/>
                  <a:pt x="815" y="13"/>
                  <a:pt x="854" y="30"/>
                </a:cubicBezTo>
                <a:cubicBezTo>
                  <a:pt x="893" y="47"/>
                  <a:pt x="922" y="74"/>
                  <a:pt x="946" y="103"/>
                </a:cubicBezTo>
                <a:cubicBezTo>
                  <a:pt x="970" y="132"/>
                  <a:pt x="991" y="168"/>
                  <a:pt x="1000" y="204"/>
                </a:cubicBezTo>
                <a:cubicBezTo>
                  <a:pt x="1009" y="240"/>
                  <a:pt x="1006" y="275"/>
                  <a:pt x="1000" y="318"/>
                </a:cubicBezTo>
                <a:cubicBezTo>
                  <a:pt x="994" y="361"/>
                  <a:pt x="980" y="416"/>
                  <a:pt x="962" y="465"/>
                </a:cubicBezTo>
                <a:cubicBezTo>
                  <a:pt x="944" y="514"/>
                  <a:pt x="916" y="566"/>
                  <a:pt x="892" y="612"/>
                </a:cubicBezTo>
                <a:cubicBezTo>
                  <a:pt x="868" y="658"/>
                  <a:pt x="846" y="697"/>
                  <a:pt x="817" y="743"/>
                </a:cubicBezTo>
                <a:cubicBezTo>
                  <a:pt x="788" y="789"/>
                  <a:pt x="759" y="831"/>
                  <a:pt x="718" y="889"/>
                </a:cubicBezTo>
                <a:cubicBezTo>
                  <a:pt x="677" y="947"/>
                  <a:pt x="611" y="1035"/>
                  <a:pt x="571" y="1090"/>
                </a:cubicBezTo>
                <a:cubicBezTo>
                  <a:pt x="531" y="1145"/>
                  <a:pt x="518" y="1166"/>
                  <a:pt x="479" y="1220"/>
                </a:cubicBezTo>
                <a:cubicBezTo>
                  <a:pt x="440" y="1274"/>
                  <a:pt x="375" y="1363"/>
                  <a:pt x="339" y="1415"/>
                </a:cubicBezTo>
                <a:cubicBezTo>
                  <a:pt x="303" y="1467"/>
                  <a:pt x="288" y="1488"/>
                  <a:pt x="261" y="1531"/>
                </a:cubicBezTo>
                <a:cubicBezTo>
                  <a:pt x="234" y="1574"/>
                  <a:pt x="203" y="1623"/>
                  <a:pt x="174" y="1675"/>
                </a:cubicBezTo>
                <a:cubicBezTo>
                  <a:pt x="145" y="1727"/>
                  <a:pt x="111" y="1793"/>
                  <a:pt x="88" y="1846"/>
                </a:cubicBezTo>
                <a:cubicBezTo>
                  <a:pt x="65" y="1899"/>
                  <a:pt x="50" y="1950"/>
                  <a:pt x="37" y="1991"/>
                </a:cubicBezTo>
                <a:cubicBezTo>
                  <a:pt x="24" y="2032"/>
                  <a:pt x="17" y="2053"/>
                  <a:pt x="11" y="2090"/>
                </a:cubicBezTo>
                <a:cubicBezTo>
                  <a:pt x="5" y="2127"/>
                  <a:pt x="0" y="2176"/>
                  <a:pt x="1" y="2215"/>
                </a:cubicBezTo>
                <a:cubicBezTo>
                  <a:pt x="2" y="2254"/>
                  <a:pt x="11" y="2291"/>
                  <a:pt x="19" y="2323"/>
                </a:cubicBezTo>
                <a:cubicBezTo>
                  <a:pt x="27" y="2355"/>
                  <a:pt x="32" y="2377"/>
                  <a:pt x="49" y="2410"/>
                </a:cubicBezTo>
                <a:cubicBezTo>
                  <a:pt x="66" y="2443"/>
                  <a:pt x="92" y="2488"/>
                  <a:pt x="124" y="2522"/>
                </a:cubicBezTo>
                <a:cubicBezTo>
                  <a:pt x="156" y="2556"/>
                  <a:pt x="206" y="2587"/>
                  <a:pt x="240" y="2611"/>
                </a:cubicBezTo>
                <a:cubicBezTo>
                  <a:pt x="274" y="2635"/>
                  <a:pt x="285" y="2647"/>
                  <a:pt x="327" y="2666"/>
                </a:cubicBezTo>
                <a:cubicBezTo>
                  <a:pt x="369" y="2685"/>
                  <a:pt x="433" y="2710"/>
                  <a:pt x="490" y="2726"/>
                </a:cubicBezTo>
                <a:cubicBezTo>
                  <a:pt x="547" y="2742"/>
                  <a:pt x="606" y="2754"/>
                  <a:pt x="667" y="2762"/>
                </a:cubicBezTo>
                <a:cubicBezTo>
                  <a:pt x="728" y="2770"/>
                  <a:pt x="791" y="2773"/>
                  <a:pt x="854" y="2774"/>
                </a:cubicBezTo>
                <a:cubicBezTo>
                  <a:pt x="917" y="2775"/>
                  <a:pt x="977" y="2775"/>
                  <a:pt x="1044" y="2767"/>
                </a:cubicBezTo>
                <a:cubicBezTo>
                  <a:pt x="1111" y="2759"/>
                  <a:pt x="1196" y="2742"/>
                  <a:pt x="1254" y="2728"/>
                </a:cubicBezTo>
                <a:cubicBezTo>
                  <a:pt x="1312" y="2714"/>
                  <a:pt x="1353" y="2699"/>
                  <a:pt x="1396" y="2680"/>
                </a:cubicBezTo>
                <a:cubicBezTo>
                  <a:pt x="1439" y="2661"/>
                  <a:pt x="1478" y="2641"/>
                  <a:pt x="1513" y="2617"/>
                </a:cubicBezTo>
                <a:cubicBezTo>
                  <a:pt x="1548" y="2593"/>
                  <a:pt x="1580" y="2567"/>
                  <a:pt x="1608" y="2536"/>
                </a:cubicBezTo>
                <a:cubicBezTo>
                  <a:pt x="1636" y="2505"/>
                  <a:pt x="1666" y="2468"/>
                  <a:pt x="1684" y="2432"/>
                </a:cubicBezTo>
                <a:cubicBezTo>
                  <a:pt x="1702" y="2396"/>
                  <a:pt x="1713" y="2357"/>
                  <a:pt x="1719" y="2318"/>
                </a:cubicBezTo>
                <a:cubicBezTo>
                  <a:pt x="1725" y="2279"/>
                  <a:pt x="1728" y="2240"/>
                  <a:pt x="1723" y="2198"/>
                </a:cubicBezTo>
                <a:cubicBezTo>
                  <a:pt x="1718" y="2156"/>
                  <a:pt x="1704" y="2108"/>
                  <a:pt x="1691" y="2063"/>
                </a:cubicBezTo>
                <a:cubicBezTo>
                  <a:pt x="1678" y="2018"/>
                  <a:pt x="1665" y="1976"/>
                  <a:pt x="1642" y="1927"/>
                </a:cubicBezTo>
                <a:cubicBezTo>
                  <a:pt x="1619" y="1878"/>
                  <a:pt x="1581" y="1819"/>
                  <a:pt x="1551" y="1771"/>
                </a:cubicBezTo>
                <a:cubicBezTo>
                  <a:pt x="1521" y="1723"/>
                  <a:pt x="1491" y="1679"/>
                  <a:pt x="1459" y="1636"/>
                </a:cubicBezTo>
                <a:cubicBezTo>
                  <a:pt x="1427" y="1593"/>
                  <a:pt x="1389" y="1547"/>
                  <a:pt x="1360" y="1511"/>
                </a:cubicBezTo>
                <a:cubicBezTo>
                  <a:pt x="1331" y="1475"/>
                  <a:pt x="1316" y="1455"/>
                  <a:pt x="1288" y="1421"/>
                </a:cubicBezTo>
                <a:cubicBezTo>
                  <a:pt x="1260" y="1387"/>
                  <a:pt x="1227" y="1349"/>
                  <a:pt x="1191" y="1307"/>
                </a:cubicBezTo>
                <a:cubicBezTo>
                  <a:pt x="1155" y="1265"/>
                  <a:pt x="1104" y="1207"/>
                  <a:pt x="1071" y="1171"/>
                </a:cubicBezTo>
                <a:cubicBezTo>
                  <a:pt x="1038" y="1135"/>
                  <a:pt x="1046" y="1141"/>
                  <a:pt x="995" y="1084"/>
                </a:cubicBezTo>
                <a:close/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6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4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8" grpId="0"/>
      <p:bldP spid="44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Analemma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50875"/>
            <a:ext cx="8683625" cy="3700463"/>
          </a:xfrm>
        </p:spPr>
        <p:txBody>
          <a:bodyPr/>
          <a:lstStyle/>
          <a:p>
            <a:pPr marL="0" indent="0" eaLnBrk="1" hangingPunct="1"/>
            <a:r>
              <a:rPr lang="en-US" altLang="en-US" smtClean="0"/>
              <a:t> Varies time of sunrise &amp; sunset</a:t>
            </a:r>
          </a:p>
          <a:p>
            <a:pPr marL="236538" lvl="1" indent="-119063" eaLnBrk="1" hangingPunct="1"/>
            <a:r>
              <a:rPr lang="en-US" altLang="en-US" smtClean="0"/>
              <a:t> Earliest sunset on about December 8</a:t>
            </a:r>
          </a:p>
          <a:p>
            <a:pPr marL="236538" lvl="1" indent="-119063" eaLnBrk="1" hangingPunct="1"/>
            <a:r>
              <a:rPr lang="en-US" altLang="en-US" smtClean="0"/>
              <a:t> Latest sunrise on about January 3</a:t>
            </a:r>
          </a:p>
        </p:txBody>
      </p:sp>
      <p:pic>
        <p:nvPicPr>
          <p:cNvPr id="15364" name="Picture 4" descr="AnalemmaAMand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2455863"/>
            <a:ext cx="7239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3" name="Oval 5"/>
          <p:cNvSpPr>
            <a:spLocks noChangeArrowheads="1"/>
          </p:cNvSpPr>
          <p:nvPr/>
        </p:nvSpPr>
        <p:spPr bwMode="auto">
          <a:xfrm>
            <a:off x="914400" y="4660900"/>
            <a:ext cx="3746500" cy="1357313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52934" name="Oval 6"/>
          <p:cNvSpPr>
            <a:spLocks noChangeArrowheads="1"/>
          </p:cNvSpPr>
          <p:nvPr/>
        </p:nvSpPr>
        <p:spPr bwMode="auto">
          <a:xfrm>
            <a:off x="4530725" y="4660900"/>
            <a:ext cx="3746500" cy="1357313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5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3" grpId="0" animBg="1"/>
      <p:bldP spid="2529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rc 2"/>
          <p:cNvSpPr>
            <a:spLocks/>
          </p:cNvSpPr>
          <p:nvPr/>
        </p:nvSpPr>
        <p:spPr bwMode="auto">
          <a:xfrm rot="-5400000">
            <a:off x="3255963" y="1868488"/>
            <a:ext cx="5327650" cy="4191000"/>
          </a:xfrm>
          <a:custGeom>
            <a:avLst/>
            <a:gdLst>
              <a:gd name="T0" fmla="*/ 2147483647 w 27464"/>
              <a:gd name="T1" fmla="*/ 2147483647 h 21600"/>
              <a:gd name="T2" fmla="*/ 0 w 27464"/>
              <a:gd name="T3" fmla="*/ 2147483647 h 21600"/>
              <a:gd name="T4" fmla="*/ 2147483647 w 27464"/>
              <a:gd name="T5" fmla="*/ 0 h 21600"/>
              <a:gd name="T6" fmla="*/ 0 60000 65536"/>
              <a:gd name="T7" fmla="*/ 0 60000 65536"/>
              <a:gd name="T8" fmla="*/ 0 60000 65536"/>
              <a:gd name="T9" fmla="*/ 0 w 27464"/>
              <a:gd name="T10" fmla="*/ 0 h 21600"/>
              <a:gd name="T11" fmla="*/ 27464 w 274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464" h="21600" fill="none" extrusionOk="0">
                <a:moveTo>
                  <a:pt x="27464" y="14747"/>
                </a:moveTo>
                <a:cubicBezTo>
                  <a:pt x="23379" y="19118"/>
                  <a:pt x="17664" y="21599"/>
                  <a:pt x="11682" y="21600"/>
                </a:cubicBezTo>
                <a:cubicBezTo>
                  <a:pt x="7539" y="21600"/>
                  <a:pt x="3484" y="20408"/>
                  <a:pt x="-1" y="18168"/>
                </a:cubicBezTo>
              </a:path>
              <a:path w="27464" h="21600" stroke="0" extrusionOk="0">
                <a:moveTo>
                  <a:pt x="27464" y="14747"/>
                </a:moveTo>
                <a:cubicBezTo>
                  <a:pt x="23379" y="19118"/>
                  <a:pt x="17664" y="21599"/>
                  <a:pt x="11682" y="21600"/>
                </a:cubicBezTo>
                <a:cubicBezTo>
                  <a:pt x="7539" y="21600"/>
                  <a:pt x="3484" y="20408"/>
                  <a:pt x="-1" y="18168"/>
                </a:cubicBezTo>
                <a:lnTo>
                  <a:pt x="11682" y="0"/>
                </a:lnTo>
                <a:lnTo>
                  <a:pt x="27464" y="14747"/>
                </a:lnTo>
                <a:close/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3" name="Picture 3" descr="NEquinox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197">
            <a:off x="7099300" y="2708275"/>
            <a:ext cx="13970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Sidereal Day</a:t>
            </a:r>
          </a:p>
        </p:txBody>
      </p:sp>
      <p:pic>
        <p:nvPicPr>
          <p:cNvPr id="5125" name="Picture 5" descr="NEquinox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197">
            <a:off x="7086600" y="4630738"/>
            <a:ext cx="13970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Line 6"/>
          <p:cNvSpPr>
            <a:spLocks noChangeShapeType="1"/>
          </p:cNvSpPr>
          <p:nvPr/>
        </p:nvSpPr>
        <p:spPr bwMode="auto">
          <a:xfrm flipV="1">
            <a:off x="781050" y="3405188"/>
            <a:ext cx="7016750" cy="960437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 type="non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0" y="4268788"/>
            <a:ext cx="7783513" cy="1058862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 type="arrow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Arc 8"/>
          <p:cNvSpPr>
            <a:spLocks/>
          </p:cNvSpPr>
          <p:nvPr/>
        </p:nvSpPr>
        <p:spPr bwMode="auto">
          <a:xfrm rot="2700000">
            <a:off x="2574925" y="3849688"/>
            <a:ext cx="1023938" cy="1046162"/>
          </a:xfrm>
          <a:custGeom>
            <a:avLst/>
            <a:gdLst>
              <a:gd name="T0" fmla="*/ 2147483647 w 19340"/>
              <a:gd name="T1" fmla="*/ 0 h 19356"/>
              <a:gd name="T2" fmla="*/ 2147483647 w 19340"/>
              <a:gd name="T3" fmla="*/ 2147483647 h 19356"/>
              <a:gd name="T4" fmla="*/ 0 w 19340"/>
              <a:gd name="T5" fmla="*/ 2147483647 h 19356"/>
              <a:gd name="T6" fmla="*/ 0 60000 65536"/>
              <a:gd name="T7" fmla="*/ 0 60000 65536"/>
              <a:gd name="T8" fmla="*/ 0 60000 65536"/>
              <a:gd name="T9" fmla="*/ 0 w 19340"/>
              <a:gd name="T10" fmla="*/ 0 h 19356"/>
              <a:gd name="T11" fmla="*/ 19340 w 19340"/>
              <a:gd name="T12" fmla="*/ 19356 h 19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40" h="19356" fill="none" extrusionOk="0">
                <a:moveTo>
                  <a:pt x="9586" y="-1"/>
                </a:moveTo>
                <a:cubicBezTo>
                  <a:pt x="13813" y="2093"/>
                  <a:pt x="17238" y="5512"/>
                  <a:pt x="19339" y="9736"/>
                </a:cubicBezTo>
              </a:path>
              <a:path w="19340" h="19356" stroke="0" extrusionOk="0">
                <a:moveTo>
                  <a:pt x="9586" y="-1"/>
                </a:moveTo>
                <a:cubicBezTo>
                  <a:pt x="13813" y="2093"/>
                  <a:pt x="17238" y="5512"/>
                  <a:pt x="19339" y="9736"/>
                </a:cubicBezTo>
                <a:lnTo>
                  <a:pt x="0" y="19356"/>
                </a:lnTo>
                <a:lnTo>
                  <a:pt x="9586" y="-1"/>
                </a:lnTo>
                <a:close/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517900" y="4084638"/>
            <a:ext cx="2730500" cy="5191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66FF33"/>
                </a:solidFill>
              </a:rPr>
              <a:t>~1° along orbit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0" y="2343150"/>
            <a:ext cx="7793038" cy="1062038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 type="arrow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 rot="508888">
            <a:off x="1779588" y="4692650"/>
            <a:ext cx="273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99CCFF"/>
                </a:solidFill>
              </a:rPr>
              <a:t>to distant star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 rot="420000">
            <a:off x="311150" y="2266950"/>
            <a:ext cx="273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99CCFF"/>
                </a:solidFill>
              </a:rPr>
              <a:t>to distant star</a:t>
            </a: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>
            <a:off x="1249363" y="4437063"/>
            <a:ext cx="6529387" cy="8921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arrow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 rot="420000">
            <a:off x="4051300" y="4997450"/>
            <a:ext cx="273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to sun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641350" y="955675"/>
            <a:ext cx="595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99CCFF"/>
                </a:solidFill>
              </a:rPr>
              <a:t>Sidereal Day: 360</a:t>
            </a:r>
            <a:r>
              <a:rPr lang="en-US" altLang="en-US">
                <a:solidFill>
                  <a:srgbClr val="99CCFF"/>
                </a:solidFill>
                <a:cs typeface="Arial" charset="0"/>
              </a:rPr>
              <a:t>° rotation puts star back on meridian</a:t>
            </a:r>
          </a:p>
        </p:txBody>
      </p:sp>
      <p:sp>
        <p:nvSpPr>
          <p:cNvPr id="5136" name="Arc 16"/>
          <p:cNvSpPr>
            <a:spLocks/>
          </p:cNvSpPr>
          <p:nvPr/>
        </p:nvSpPr>
        <p:spPr bwMode="auto">
          <a:xfrm rot="18900000" flipH="1">
            <a:off x="6646863" y="2247900"/>
            <a:ext cx="2287587" cy="2335213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35772" y="5300"/>
                </a:moveTo>
                <a:cubicBezTo>
                  <a:pt x="40490" y="9402"/>
                  <a:pt x="43200" y="15347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5789" y="-1"/>
                  <a:pt x="29889" y="1218"/>
                  <a:pt x="33398" y="3507"/>
                </a:cubicBezTo>
              </a:path>
              <a:path w="43200" h="43200" stroke="0" extrusionOk="0">
                <a:moveTo>
                  <a:pt x="35772" y="5300"/>
                </a:moveTo>
                <a:cubicBezTo>
                  <a:pt x="40490" y="9402"/>
                  <a:pt x="43200" y="15347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5789" y="-1"/>
                  <a:pt x="29889" y="1218"/>
                  <a:pt x="33398" y="3507"/>
                </a:cubicBezTo>
                <a:lnTo>
                  <a:pt x="21600" y="21600"/>
                </a:lnTo>
                <a:lnTo>
                  <a:pt x="35772" y="5300"/>
                </a:lnTo>
                <a:close/>
              </a:path>
            </a:pathLst>
          </a:custGeom>
          <a:noFill/>
          <a:ln w="317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37" name="Group 17"/>
          <p:cNvGrpSpPr>
            <a:grpSpLocks/>
          </p:cNvGrpSpPr>
          <p:nvPr/>
        </p:nvGrpSpPr>
        <p:grpSpPr bwMode="auto">
          <a:xfrm>
            <a:off x="403225" y="4051300"/>
            <a:ext cx="660400" cy="593725"/>
            <a:chOff x="6910" y="5038"/>
            <a:chExt cx="479" cy="432"/>
          </a:xfrm>
        </p:grpSpPr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6910" y="5038"/>
              <a:ext cx="479" cy="432"/>
            </a:xfrm>
            <a:custGeom>
              <a:avLst/>
              <a:gdLst>
                <a:gd name="T0" fmla="*/ 0 w 3581"/>
                <a:gd name="T1" fmla="*/ 0 h 3232"/>
                <a:gd name="T2" fmla="*/ 0 w 3581"/>
                <a:gd name="T3" fmla="*/ 0 h 3232"/>
                <a:gd name="T4" fmla="*/ 0 w 3581"/>
                <a:gd name="T5" fmla="*/ 0 h 3232"/>
                <a:gd name="T6" fmla="*/ 0 w 3581"/>
                <a:gd name="T7" fmla="*/ 0 h 3232"/>
                <a:gd name="T8" fmla="*/ 0 w 3581"/>
                <a:gd name="T9" fmla="*/ 0 h 3232"/>
                <a:gd name="T10" fmla="*/ 0 w 3581"/>
                <a:gd name="T11" fmla="*/ 0 h 3232"/>
                <a:gd name="T12" fmla="*/ 0 w 3581"/>
                <a:gd name="T13" fmla="*/ 0 h 3232"/>
                <a:gd name="T14" fmla="*/ 0 w 3581"/>
                <a:gd name="T15" fmla="*/ 0 h 3232"/>
                <a:gd name="T16" fmla="*/ 0 w 3581"/>
                <a:gd name="T17" fmla="*/ 0 h 3232"/>
                <a:gd name="T18" fmla="*/ 0 w 3581"/>
                <a:gd name="T19" fmla="*/ 0 h 3232"/>
                <a:gd name="T20" fmla="*/ 0 w 3581"/>
                <a:gd name="T21" fmla="*/ 0 h 3232"/>
                <a:gd name="T22" fmla="*/ 0 w 3581"/>
                <a:gd name="T23" fmla="*/ 0 h 3232"/>
                <a:gd name="T24" fmla="*/ 0 w 3581"/>
                <a:gd name="T25" fmla="*/ 0 h 3232"/>
                <a:gd name="T26" fmla="*/ 0 w 3581"/>
                <a:gd name="T27" fmla="*/ 0 h 3232"/>
                <a:gd name="T28" fmla="*/ 0 w 3581"/>
                <a:gd name="T29" fmla="*/ 0 h 3232"/>
                <a:gd name="T30" fmla="*/ 0 w 3581"/>
                <a:gd name="T31" fmla="*/ 0 h 3232"/>
                <a:gd name="T32" fmla="*/ 0 w 3581"/>
                <a:gd name="T33" fmla="*/ 0 h 3232"/>
                <a:gd name="T34" fmla="*/ 0 w 3581"/>
                <a:gd name="T35" fmla="*/ 0 h 3232"/>
                <a:gd name="T36" fmla="*/ 0 w 3581"/>
                <a:gd name="T37" fmla="*/ 0 h 3232"/>
                <a:gd name="T38" fmla="*/ 0 w 3581"/>
                <a:gd name="T39" fmla="*/ 0 h 3232"/>
                <a:gd name="T40" fmla="*/ 0 w 3581"/>
                <a:gd name="T41" fmla="*/ 0 h 3232"/>
                <a:gd name="T42" fmla="*/ 0 w 3581"/>
                <a:gd name="T43" fmla="*/ 0 h 3232"/>
                <a:gd name="T44" fmla="*/ 0 w 3581"/>
                <a:gd name="T45" fmla="*/ 0 h 3232"/>
                <a:gd name="T46" fmla="*/ 0 w 3581"/>
                <a:gd name="T47" fmla="*/ 0 h 3232"/>
                <a:gd name="T48" fmla="*/ 0 w 3581"/>
                <a:gd name="T49" fmla="*/ 0 h 3232"/>
                <a:gd name="T50" fmla="*/ 0 w 3581"/>
                <a:gd name="T51" fmla="*/ 0 h 3232"/>
                <a:gd name="T52" fmla="*/ 0 w 3581"/>
                <a:gd name="T53" fmla="*/ 0 h 3232"/>
                <a:gd name="T54" fmla="*/ 0 w 3581"/>
                <a:gd name="T55" fmla="*/ 0 h 3232"/>
                <a:gd name="T56" fmla="*/ 0 w 3581"/>
                <a:gd name="T57" fmla="*/ 0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7062" y="5179"/>
              <a:ext cx="180" cy="17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3786188" y="1062038"/>
            <a:ext cx="5027612" cy="50276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Time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5900" y="760413"/>
            <a:ext cx="3498850" cy="4371975"/>
          </a:xfrm>
        </p:spPr>
        <p:txBody>
          <a:bodyPr/>
          <a:lstStyle/>
          <a:p>
            <a:pPr eaLnBrk="1" hangingPunct="1"/>
            <a:r>
              <a:rPr lang="en-US" altLang="en-US" smtClean="0"/>
              <a:t> Sidereal Time</a:t>
            </a:r>
          </a:p>
          <a:p>
            <a:pPr lvl="1" eaLnBrk="1" hangingPunct="1"/>
            <a:r>
              <a:rPr lang="en-US" altLang="en-US" smtClean="0"/>
              <a:t> Position of the stars with respect to the observer</a:t>
            </a:r>
          </a:p>
          <a:p>
            <a:pPr lvl="1" eaLnBrk="1" hangingPunct="1"/>
            <a:r>
              <a:rPr lang="en-US" altLang="en-US" smtClean="0"/>
              <a:t> Right Ascension on observer’s meridian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741738" y="3370263"/>
            <a:ext cx="47625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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6061075" y="5610225"/>
            <a:ext cx="47625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</a:t>
            </a: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6300788" y="4137025"/>
            <a:ext cx="0" cy="146050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8383588" y="3376613"/>
            <a:ext cx="47625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</a:t>
            </a:r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6051550" y="1058863"/>
            <a:ext cx="47625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</a:t>
            </a:r>
          </a:p>
        </p:txBody>
      </p:sp>
      <p:grpSp>
        <p:nvGrpSpPr>
          <p:cNvPr id="6154" name="Group 11"/>
          <p:cNvGrpSpPr>
            <a:grpSpLocks/>
          </p:cNvGrpSpPr>
          <p:nvPr/>
        </p:nvGrpSpPr>
        <p:grpSpPr bwMode="auto">
          <a:xfrm rot="-5400000">
            <a:off x="6299994" y="1521619"/>
            <a:ext cx="0" cy="4110038"/>
            <a:chOff x="3927" y="1059"/>
            <a:chExt cx="0" cy="2589"/>
          </a:xfrm>
        </p:grpSpPr>
        <p:sp>
          <p:nvSpPr>
            <p:cNvPr id="6190" name="Line 12"/>
            <p:cNvSpPr>
              <a:spLocks noChangeShapeType="1"/>
            </p:cNvSpPr>
            <p:nvPr/>
          </p:nvSpPr>
          <p:spPr bwMode="auto">
            <a:xfrm>
              <a:off x="3927" y="1059"/>
              <a:ext cx="0" cy="92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Line 13"/>
            <p:cNvSpPr>
              <a:spLocks noChangeShapeType="1"/>
            </p:cNvSpPr>
            <p:nvPr/>
          </p:nvSpPr>
          <p:spPr bwMode="auto">
            <a:xfrm>
              <a:off x="3927" y="2728"/>
              <a:ext cx="0" cy="92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6057900" y="1981200"/>
            <a:ext cx="47625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0</a:t>
            </a:r>
            <a:r>
              <a:rPr lang="en-US" altLang="en-US" sz="2000" baseline="30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h</a:t>
            </a:r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7388225" y="3373438"/>
            <a:ext cx="585788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18</a:t>
            </a:r>
            <a:r>
              <a:rPr lang="en-US" altLang="en-US" sz="2000" baseline="30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h</a:t>
            </a:r>
          </a:p>
        </p:txBody>
      </p:sp>
      <p:sp>
        <p:nvSpPr>
          <p:cNvPr id="6157" name="Text Box 16"/>
          <p:cNvSpPr txBox="1">
            <a:spLocks noChangeArrowheads="1"/>
          </p:cNvSpPr>
          <p:nvPr/>
        </p:nvSpPr>
        <p:spPr bwMode="auto">
          <a:xfrm>
            <a:off x="4687888" y="3390900"/>
            <a:ext cx="47625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6</a:t>
            </a:r>
            <a:r>
              <a:rPr lang="en-US" altLang="en-US" sz="2000" baseline="30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h</a:t>
            </a:r>
          </a:p>
        </p:txBody>
      </p:sp>
      <p:sp>
        <p:nvSpPr>
          <p:cNvPr id="6158" name="Text Box 17"/>
          <p:cNvSpPr txBox="1">
            <a:spLocks noChangeArrowheads="1"/>
          </p:cNvSpPr>
          <p:nvPr/>
        </p:nvSpPr>
        <p:spPr bwMode="auto">
          <a:xfrm>
            <a:off x="5976938" y="4592638"/>
            <a:ext cx="639762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12</a:t>
            </a:r>
            <a:r>
              <a:rPr lang="en-US" altLang="en-US" sz="2000" baseline="300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h</a:t>
            </a:r>
          </a:p>
        </p:txBody>
      </p:sp>
      <p:sp>
        <p:nvSpPr>
          <p:cNvPr id="160788" name="AutoShape 20"/>
          <p:cNvSpPr>
            <a:spLocks noChangeArrowheads="1"/>
          </p:cNvSpPr>
          <p:nvPr/>
        </p:nvSpPr>
        <p:spPr bwMode="auto">
          <a:xfrm>
            <a:off x="7437438" y="1344613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89" name="AutoShape 21"/>
          <p:cNvSpPr>
            <a:spLocks noChangeArrowheads="1"/>
          </p:cNvSpPr>
          <p:nvPr/>
        </p:nvSpPr>
        <p:spPr bwMode="auto">
          <a:xfrm>
            <a:off x="3808413" y="3733800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90" name="AutoShape 22"/>
          <p:cNvSpPr>
            <a:spLocks noChangeArrowheads="1"/>
          </p:cNvSpPr>
          <p:nvPr/>
        </p:nvSpPr>
        <p:spPr bwMode="auto">
          <a:xfrm>
            <a:off x="3879850" y="3968750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91" name="AutoShape 23"/>
          <p:cNvSpPr>
            <a:spLocks noChangeArrowheads="1"/>
          </p:cNvSpPr>
          <p:nvPr/>
        </p:nvSpPr>
        <p:spPr bwMode="auto">
          <a:xfrm>
            <a:off x="3824288" y="3848100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92" name="AutoShape 24"/>
          <p:cNvSpPr>
            <a:spLocks noChangeArrowheads="1"/>
          </p:cNvSpPr>
          <p:nvPr/>
        </p:nvSpPr>
        <p:spPr bwMode="auto">
          <a:xfrm>
            <a:off x="8755063" y="3371850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93" name="AutoShape 25"/>
          <p:cNvSpPr>
            <a:spLocks noChangeArrowheads="1"/>
          </p:cNvSpPr>
          <p:nvPr/>
        </p:nvSpPr>
        <p:spPr bwMode="auto">
          <a:xfrm>
            <a:off x="8688388" y="3251200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94" name="AutoShape 26"/>
          <p:cNvSpPr>
            <a:spLocks noChangeArrowheads="1"/>
          </p:cNvSpPr>
          <p:nvPr/>
        </p:nvSpPr>
        <p:spPr bwMode="auto">
          <a:xfrm>
            <a:off x="8743950" y="3089275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95" name="AutoShape 27"/>
          <p:cNvSpPr>
            <a:spLocks noChangeArrowheads="1"/>
          </p:cNvSpPr>
          <p:nvPr/>
        </p:nvSpPr>
        <p:spPr bwMode="auto">
          <a:xfrm>
            <a:off x="4379913" y="2014538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96" name="AutoShape 28"/>
          <p:cNvSpPr>
            <a:spLocks noChangeArrowheads="1"/>
          </p:cNvSpPr>
          <p:nvPr/>
        </p:nvSpPr>
        <p:spPr bwMode="auto">
          <a:xfrm>
            <a:off x="4476750" y="1933575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97" name="AutoShape 29"/>
          <p:cNvSpPr>
            <a:spLocks noChangeArrowheads="1"/>
          </p:cNvSpPr>
          <p:nvPr/>
        </p:nvSpPr>
        <p:spPr bwMode="auto">
          <a:xfrm>
            <a:off x="4351338" y="5083175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98" name="AutoShape 30"/>
          <p:cNvSpPr>
            <a:spLocks noChangeArrowheads="1"/>
          </p:cNvSpPr>
          <p:nvPr/>
        </p:nvSpPr>
        <p:spPr bwMode="auto">
          <a:xfrm>
            <a:off x="5037138" y="5630863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799" name="AutoShape 31"/>
          <p:cNvSpPr>
            <a:spLocks noChangeArrowheads="1"/>
          </p:cNvSpPr>
          <p:nvPr/>
        </p:nvSpPr>
        <p:spPr bwMode="auto">
          <a:xfrm>
            <a:off x="7697788" y="5565775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800" name="AutoShape 32"/>
          <p:cNvSpPr>
            <a:spLocks noChangeArrowheads="1"/>
          </p:cNvSpPr>
          <p:nvPr/>
        </p:nvSpPr>
        <p:spPr bwMode="auto">
          <a:xfrm>
            <a:off x="8261350" y="4967288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801" name="AutoShape 33"/>
          <p:cNvSpPr>
            <a:spLocks noChangeArrowheads="1"/>
          </p:cNvSpPr>
          <p:nvPr/>
        </p:nvSpPr>
        <p:spPr bwMode="auto">
          <a:xfrm>
            <a:off x="8358188" y="4819650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802" name="AutoShape 34"/>
          <p:cNvSpPr>
            <a:spLocks noChangeArrowheads="1"/>
          </p:cNvSpPr>
          <p:nvPr/>
        </p:nvSpPr>
        <p:spPr bwMode="auto">
          <a:xfrm>
            <a:off x="8578850" y="4465638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803" name="AutoShape 35"/>
          <p:cNvSpPr>
            <a:spLocks noChangeArrowheads="1"/>
          </p:cNvSpPr>
          <p:nvPr/>
        </p:nvSpPr>
        <p:spPr bwMode="auto">
          <a:xfrm>
            <a:off x="8553450" y="2489200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804" name="AutoShape 36"/>
          <p:cNvSpPr>
            <a:spLocks noChangeArrowheads="1"/>
          </p:cNvSpPr>
          <p:nvPr/>
        </p:nvSpPr>
        <p:spPr bwMode="auto">
          <a:xfrm>
            <a:off x="7696200" y="1495425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805" name="AutoShape 37"/>
          <p:cNvSpPr>
            <a:spLocks noChangeArrowheads="1"/>
          </p:cNvSpPr>
          <p:nvPr/>
        </p:nvSpPr>
        <p:spPr bwMode="auto">
          <a:xfrm>
            <a:off x="4911725" y="1466850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806" name="AutoShape 38"/>
          <p:cNvSpPr>
            <a:spLocks noChangeArrowheads="1"/>
          </p:cNvSpPr>
          <p:nvPr/>
        </p:nvSpPr>
        <p:spPr bwMode="auto">
          <a:xfrm>
            <a:off x="6797675" y="5918200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0807" name="AutoShape 39"/>
          <p:cNvSpPr>
            <a:spLocks noChangeArrowheads="1"/>
          </p:cNvSpPr>
          <p:nvPr/>
        </p:nvSpPr>
        <p:spPr bwMode="auto">
          <a:xfrm>
            <a:off x="6581775" y="6002338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179" name="Picture 40" descr="EarthNPoleNoNight0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31178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0" name="Line 6"/>
          <p:cNvSpPr>
            <a:spLocks noChangeShapeType="1"/>
          </p:cNvSpPr>
          <p:nvPr/>
        </p:nvSpPr>
        <p:spPr bwMode="auto">
          <a:xfrm>
            <a:off x="6300788" y="1487488"/>
            <a:ext cx="0" cy="146050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87" name="AutoShape 19"/>
          <p:cNvSpPr>
            <a:spLocks noChangeArrowheads="1"/>
          </p:cNvSpPr>
          <p:nvPr/>
        </p:nvSpPr>
        <p:spPr bwMode="auto">
          <a:xfrm>
            <a:off x="6629400" y="1096963"/>
            <a:ext cx="92075" cy="92075"/>
          </a:xfrm>
          <a:prstGeom prst="star5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182" name="Picture 169" descr="EarthNPoleNoNight6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31178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3" name="Picture 170" descr="EarthNPoleNoNight12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31178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4" name="Picture 171" descr="EarthNPoleNoNight18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31178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" name="Picture 4" descr="EarthRotateObservers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2806700"/>
            <a:ext cx="1538288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845" name="AutoShape 77"/>
          <p:cNvSpPr>
            <a:spLocks noChangeArrowheads="1"/>
          </p:cNvSpPr>
          <p:nvPr/>
        </p:nvSpPr>
        <p:spPr bwMode="auto">
          <a:xfrm>
            <a:off x="3689350" y="4329113"/>
            <a:ext cx="2076450" cy="514350"/>
          </a:xfrm>
          <a:prstGeom prst="wedgeRoundRectCallout">
            <a:avLst>
              <a:gd name="adj1" fmla="val 41569"/>
              <a:gd name="adj2" fmla="val -189903"/>
              <a:gd name="adj3" fmla="val 16667"/>
            </a:avLst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It’s 6</a:t>
            </a:r>
            <a:r>
              <a:rPr lang="en-US" altLang="en-US" sz="2400" baseline="30000">
                <a:solidFill>
                  <a:schemeClr val="bg1"/>
                </a:solidFill>
              </a:rPr>
              <a:t>h</a:t>
            </a:r>
            <a:r>
              <a:rPr lang="en-US" altLang="en-US" sz="2400">
                <a:solidFill>
                  <a:schemeClr val="bg1"/>
                </a:solidFill>
              </a:rPr>
              <a:t> LST</a:t>
            </a:r>
          </a:p>
        </p:txBody>
      </p:sp>
      <p:sp>
        <p:nvSpPr>
          <p:cNvPr id="160846" name="AutoShape 78"/>
          <p:cNvSpPr>
            <a:spLocks noChangeArrowheads="1"/>
          </p:cNvSpPr>
          <p:nvPr/>
        </p:nvSpPr>
        <p:spPr bwMode="auto">
          <a:xfrm>
            <a:off x="6665913" y="4686300"/>
            <a:ext cx="2076450" cy="500063"/>
          </a:xfrm>
          <a:prstGeom prst="wedgeRoundRectCallout">
            <a:avLst>
              <a:gd name="adj1" fmla="val -62870"/>
              <a:gd name="adj2" fmla="val -129884"/>
              <a:gd name="adj3" fmla="val 16667"/>
            </a:avLst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It’s 6</a:t>
            </a:r>
            <a:r>
              <a:rPr lang="en-US" altLang="en-US" sz="2400" baseline="30000">
                <a:solidFill>
                  <a:schemeClr val="bg1"/>
                </a:solidFill>
              </a:rPr>
              <a:t>h</a:t>
            </a:r>
            <a:r>
              <a:rPr lang="en-US" altLang="en-US" sz="2400">
                <a:solidFill>
                  <a:schemeClr val="bg1"/>
                </a:solidFill>
              </a:rPr>
              <a:t> LST</a:t>
            </a:r>
          </a:p>
        </p:txBody>
      </p:sp>
      <p:sp>
        <p:nvSpPr>
          <p:cNvPr id="160847" name="AutoShape 79"/>
          <p:cNvSpPr>
            <a:spLocks noChangeArrowheads="1"/>
          </p:cNvSpPr>
          <p:nvPr/>
        </p:nvSpPr>
        <p:spPr bwMode="auto">
          <a:xfrm>
            <a:off x="6958013" y="2232025"/>
            <a:ext cx="2185987" cy="514350"/>
          </a:xfrm>
          <a:prstGeom prst="wedgeRoundRectCallout">
            <a:avLst>
              <a:gd name="adj1" fmla="val -45505"/>
              <a:gd name="adj2" fmla="val 190907"/>
              <a:gd name="adj3" fmla="val 16667"/>
            </a:avLst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It’s 18</a:t>
            </a:r>
            <a:r>
              <a:rPr lang="en-US" altLang="en-US" sz="2400" baseline="30000">
                <a:solidFill>
                  <a:schemeClr val="bg1"/>
                </a:solidFill>
              </a:rPr>
              <a:t>h</a:t>
            </a:r>
            <a:r>
              <a:rPr lang="en-US" altLang="en-US" sz="2400">
                <a:solidFill>
                  <a:schemeClr val="bg1"/>
                </a:solidFill>
              </a:rPr>
              <a:t> LST</a:t>
            </a:r>
          </a:p>
        </p:txBody>
      </p:sp>
      <p:sp>
        <p:nvSpPr>
          <p:cNvPr id="160848" name="AutoShape 80"/>
          <p:cNvSpPr>
            <a:spLocks noChangeArrowheads="1"/>
          </p:cNvSpPr>
          <p:nvPr/>
        </p:nvSpPr>
        <p:spPr bwMode="auto">
          <a:xfrm>
            <a:off x="4200525" y="1470025"/>
            <a:ext cx="2076450" cy="514350"/>
          </a:xfrm>
          <a:prstGeom prst="wedgeRoundRectCallout">
            <a:avLst>
              <a:gd name="adj1" fmla="val 50032"/>
              <a:gd name="adj2" fmla="val 214028"/>
              <a:gd name="adj3" fmla="val 16667"/>
            </a:avLst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It’s 0</a:t>
            </a:r>
            <a:r>
              <a:rPr lang="en-US" altLang="en-US" sz="2400" baseline="30000">
                <a:solidFill>
                  <a:schemeClr val="bg1"/>
                </a:solidFill>
              </a:rPr>
              <a:t>h</a:t>
            </a:r>
            <a:r>
              <a:rPr lang="en-US" altLang="en-US" sz="2400">
                <a:solidFill>
                  <a:schemeClr val="bg1"/>
                </a:solidFill>
              </a:rPr>
              <a:t> LST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0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0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0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0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0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0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845" grpId="0" animBg="1"/>
      <p:bldP spid="160846" grpId="0" animBg="1"/>
      <p:bldP spid="160847" grpId="0" animBg="1"/>
      <p:bldP spid="1608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Solar Day</a:t>
            </a:r>
          </a:p>
        </p:txBody>
      </p:sp>
      <p:sp>
        <p:nvSpPr>
          <p:cNvPr id="7171" name="Arc 3"/>
          <p:cNvSpPr>
            <a:spLocks/>
          </p:cNvSpPr>
          <p:nvPr/>
        </p:nvSpPr>
        <p:spPr bwMode="auto">
          <a:xfrm rot="-5400000">
            <a:off x="3255963" y="1868488"/>
            <a:ext cx="5327650" cy="4191000"/>
          </a:xfrm>
          <a:custGeom>
            <a:avLst/>
            <a:gdLst>
              <a:gd name="T0" fmla="*/ 2147483647 w 27464"/>
              <a:gd name="T1" fmla="*/ 2147483647 h 21600"/>
              <a:gd name="T2" fmla="*/ 0 w 27464"/>
              <a:gd name="T3" fmla="*/ 2147483647 h 21600"/>
              <a:gd name="T4" fmla="*/ 2147483647 w 27464"/>
              <a:gd name="T5" fmla="*/ 0 h 21600"/>
              <a:gd name="T6" fmla="*/ 0 60000 65536"/>
              <a:gd name="T7" fmla="*/ 0 60000 65536"/>
              <a:gd name="T8" fmla="*/ 0 60000 65536"/>
              <a:gd name="T9" fmla="*/ 0 w 27464"/>
              <a:gd name="T10" fmla="*/ 0 h 21600"/>
              <a:gd name="T11" fmla="*/ 27464 w 274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464" h="21600" fill="none" extrusionOk="0">
                <a:moveTo>
                  <a:pt x="27464" y="14747"/>
                </a:moveTo>
                <a:cubicBezTo>
                  <a:pt x="23379" y="19118"/>
                  <a:pt x="17664" y="21599"/>
                  <a:pt x="11682" y="21600"/>
                </a:cubicBezTo>
                <a:cubicBezTo>
                  <a:pt x="7539" y="21600"/>
                  <a:pt x="3484" y="20408"/>
                  <a:pt x="-1" y="18168"/>
                </a:cubicBezTo>
              </a:path>
              <a:path w="27464" h="21600" stroke="0" extrusionOk="0">
                <a:moveTo>
                  <a:pt x="27464" y="14747"/>
                </a:moveTo>
                <a:cubicBezTo>
                  <a:pt x="23379" y="19118"/>
                  <a:pt x="17664" y="21599"/>
                  <a:pt x="11682" y="21600"/>
                </a:cubicBezTo>
                <a:cubicBezTo>
                  <a:pt x="7539" y="21600"/>
                  <a:pt x="3484" y="20408"/>
                  <a:pt x="-1" y="18168"/>
                </a:cubicBezTo>
                <a:lnTo>
                  <a:pt x="11682" y="0"/>
                </a:lnTo>
                <a:lnTo>
                  <a:pt x="27464" y="14747"/>
                </a:lnTo>
                <a:close/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2" name="Picture 4" descr="NEquinox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197">
            <a:off x="7086600" y="4630738"/>
            <a:ext cx="13970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NEquinox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8272">
            <a:off x="7094538" y="2709863"/>
            <a:ext cx="1397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1252538" y="3405188"/>
            <a:ext cx="6545262" cy="8953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arrow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0" y="4268788"/>
            <a:ext cx="7783513" cy="1058862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 type="arrow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Arc 8"/>
          <p:cNvSpPr>
            <a:spLocks/>
          </p:cNvSpPr>
          <p:nvPr/>
        </p:nvSpPr>
        <p:spPr bwMode="auto">
          <a:xfrm rot="2700000">
            <a:off x="2574925" y="3849688"/>
            <a:ext cx="1023938" cy="1046162"/>
          </a:xfrm>
          <a:custGeom>
            <a:avLst/>
            <a:gdLst>
              <a:gd name="T0" fmla="*/ 2147483647 w 19340"/>
              <a:gd name="T1" fmla="*/ 0 h 19356"/>
              <a:gd name="T2" fmla="*/ 2147483647 w 19340"/>
              <a:gd name="T3" fmla="*/ 2147483647 h 19356"/>
              <a:gd name="T4" fmla="*/ 0 w 19340"/>
              <a:gd name="T5" fmla="*/ 2147483647 h 19356"/>
              <a:gd name="T6" fmla="*/ 0 60000 65536"/>
              <a:gd name="T7" fmla="*/ 0 60000 65536"/>
              <a:gd name="T8" fmla="*/ 0 60000 65536"/>
              <a:gd name="T9" fmla="*/ 0 w 19340"/>
              <a:gd name="T10" fmla="*/ 0 h 19356"/>
              <a:gd name="T11" fmla="*/ 19340 w 19340"/>
              <a:gd name="T12" fmla="*/ 19356 h 19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40" h="19356" fill="none" extrusionOk="0">
                <a:moveTo>
                  <a:pt x="9586" y="-1"/>
                </a:moveTo>
                <a:cubicBezTo>
                  <a:pt x="13813" y="2093"/>
                  <a:pt x="17238" y="5512"/>
                  <a:pt x="19339" y="9736"/>
                </a:cubicBezTo>
              </a:path>
              <a:path w="19340" h="19356" stroke="0" extrusionOk="0">
                <a:moveTo>
                  <a:pt x="9586" y="-1"/>
                </a:moveTo>
                <a:cubicBezTo>
                  <a:pt x="13813" y="2093"/>
                  <a:pt x="17238" y="5512"/>
                  <a:pt x="19339" y="9736"/>
                </a:cubicBezTo>
                <a:lnTo>
                  <a:pt x="0" y="19356"/>
                </a:lnTo>
                <a:lnTo>
                  <a:pt x="9586" y="-1"/>
                </a:lnTo>
                <a:close/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Arc 9"/>
          <p:cNvSpPr>
            <a:spLocks/>
          </p:cNvSpPr>
          <p:nvPr/>
        </p:nvSpPr>
        <p:spPr bwMode="auto">
          <a:xfrm rot="18900000" flipH="1">
            <a:off x="4941888" y="2889250"/>
            <a:ext cx="1023937" cy="1046163"/>
          </a:xfrm>
          <a:custGeom>
            <a:avLst/>
            <a:gdLst>
              <a:gd name="T0" fmla="*/ 2147483647 w 19340"/>
              <a:gd name="T1" fmla="*/ 0 h 19356"/>
              <a:gd name="T2" fmla="*/ 2147483647 w 19340"/>
              <a:gd name="T3" fmla="*/ 2147483647 h 19356"/>
              <a:gd name="T4" fmla="*/ 0 w 19340"/>
              <a:gd name="T5" fmla="*/ 2147483647 h 19356"/>
              <a:gd name="T6" fmla="*/ 0 60000 65536"/>
              <a:gd name="T7" fmla="*/ 0 60000 65536"/>
              <a:gd name="T8" fmla="*/ 0 60000 65536"/>
              <a:gd name="T9" fmla="*/ 0 w 19340"/>
              <a:gd name="T10" fmla="*/ 0 h 19356"/>
              <a:gd name="T11" fmla="*/ 19340 w 19340"/>
              <a:gd name="T12" fmla="*/ 19356 h 19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40" h="19356" fill="none" extrusionOk="0">
                <a:moveTo>
                  <a:pt x="9586" y="-1"/>
                </a:moveTo>
                <a:cubicBezTo>
                  <a:pt x="13813" y="2093"/>
                  <a:pt x="17238" y="5512"/>
                  <a:pt x="19339" y="9736"/>
                </a:cubicBezTo>
              </a:path>
              <a:path w="19340" h="19356" stroke="0" extrusionOk="0">
                <a:moveTo>
                  <a:pt x="9586" y="-1"/>
                </a:moveTo>
                <a:cubicBezTo>
                  <a:pt x="13813" y="2093"/>
                  <a:pt x="17238" y="5512"/>
                  <a:pt x="19339" y="9736"/>
                </a:cubicBezTo>
                <a:lnTo>
                  <a:pt x="0" y="19356"/>
                </a:lnTo>
                <a:lnTo>
                  <a:pt x="9586" y="-1"/>
                </a:lnTo>
                <a:close/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517900" y="4084638"/>
            <a:ext cx="27305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~1° along orbit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0" y="2343150"/>
            <a:ext cx="7793038" cy="1062038"/>
          </a:xfrm>
          <a:prstGeom prst="line">
            <a:avLst/>
          </a:prstGeom>
          <a:noFill/>
          <a:ln w="12700">
            <a:solidFill>
              <a:srgbClr val="99CCFF"/>
            </a:solidFill>
            <a:round/>
            <a:headEnd type="arrow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 rot="508888">
            <a:off x="1779588" y="4692650"/>
            <a:ext cx="273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99CCFF"/>
                </a:solidFill>
              </a:rPr>
              <a:t>to distant star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 rot="420000">
            <a:off x="311150" y="2266950"/>
            <a:ext cx="273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99CCFF"/>
                </a:solidFill>
              </a:rPr>
              <a:t>to distant star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1249363" y="4437063"/>
            <a:ext cx="6529387" cy="8921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arrow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 rot="420000">
            <a:off x="4051300" y="4997450"/>
            <a:ext cx="273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to sun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 rot="-508280">
            <a:off x="4106863" y="3694113"/>
            <a:ext cx="2730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to sun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641350" y="955675"/>
            <a:ext cx="59563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/>
              <a:t>Solar Day: 361</a:t>
            </a:r>
            <a:r>
              <a:rPr lang="en-US" altLang="en-US">
                <a:cs typeface="Arial" charset="0"/>
              </a:rPr>
              <a:t>° rotation puts sun back on meridian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027613" y="3143250"/>
            <a:ext cx="80486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~1°</a:t>
            </a:r>
          </a:p>
        </p:txBody>
      </p:sp>
      <p:grpSp>
        <p:nvGrpSpPr>
          <p:cNvPr id="7187" name="Group 19"/>
          <p:cNvGrpSpPr>
            <a:grpSpLocks/>
          </p:cNvGrpSpPr>
          <p:nvPr/>
        </p:nvGrpSpPr>
        <p:grpSpPr bwMode="auto">
          <a:xfrm>
            <a:off x="403225" y="4051300"/>
            <a:ext cx="660400" cy="593725"/>
            <a:chOff x="6910" y="5038"/>
            <a:chExt cx="479" cy="432"/>
          </a:xfrm>
        </p:grpSpPr>
        <p:sp>
          <p:nvSpPr>
            <p:cNvPr id="7189" name="Freeform 20"/>
            <p:cNvSpPr>
              <a:spLocks/>
            </p:cNvSpPr>
            <p:nvPr/>
          </p:nvSpPr>
          <p:spPr bwMode="auto">
            <a:xfrm>
              <a:off x="6910" y="5038"/>
              <a:ext cx="479" cy="432"/>
            </a:xfrm>
            <a:custGeom>
              <a:avLst/>
              <a:gdLst>
                <a:gd name="T0" fmla="*/ 0 w 3581"/>
                <a:gd name="T1" fmla="*/ 0 h 3232"/>
                <a:gd name="T2" fmla="*/ 0 w 3581"/>
                <a:gd name="T3" fmla="*/ 0 h 3232"/>
                <a:gd name="T4" fmla="*/ 0 w 3581"/>
                <a:gd name="T5" fmla="*/ 0 h 3232"/>
                <a:gd name="T6" fmla="*/ 0 w 3581"/>
                <a:gd name="T7" fmla="*/ 0 h 3232"/>
                <a:gd name="T8" fmla="*/ 0 w 3581"/>
                <a:gd name="T9" fmla="*/ 0 h 3232"/>
                <a:gd name="T10" fmla="*/ 0 w 3581"/>
                <a:gd name="T11" fmla="*/ 0 h 3232"/>
                <a:gd name="T12" fmla="*/ 0 w 3581"/>
                <a:gd name="T13" fmla="*/ 0 h 3232"/>
                <a:gd name="T14" fmla="*/ 0 w 3581"/>
                <a:gd name="T15" fmla="*/ 0 h 3232"/>
                <a:gd name="T16" fmla="*/ 0 w 3581"/>
                <a:gd name="T17" fmla="*/ 0 h 3232"/>
                <a:gd name="T18" fmla="*/ 0 w 3581"/>
                <a:gd name="T19" fmla="*/ 0 h 3232"/>
                <a:gd name="T20" fmla="*/ 0 w 3581"/>
                <a:gd name="T21" fmla="*/ 0 h 3232"/>
                <a:gd name="T22" fmla="*/ 0 w 3581"/>
                <a:gd name="T23" fmla="*/ 0 h 3232"/>
                <a:gd name="T24" fmla="*/ 0 w 3581"/>
                <a:gd name="T25" fmla="*/ 0 h 3232"/>
                <a:gd name="T26" fmla="*/ 0 w 3581"/>
                <a:gd name="T27" fmla="*/ 0 h 3232"/>
                <a:gd name="T28" fmla="*/ 0 w 3581"/>
                <a:gd name="T29" fmla="*/ 0 h 3232"/>
                <a:gd name="T30" fmla="*/ 0 w 3581"/>
                <a:gd name="T31" fmla="*/ 0 h 3232"/>
                <a:gd name="T32" fmla="*/ 0 w 3581"/>
                <a:gd name="T33" fmla="*/ 0 h 3232"/>
                <a:gd name="T34" fmla="*/ 0 w 3581"/>
                <a:gd name="T35" fmla="*/ 0 h 3232"/>
                <a:gd name="T36" fmla="*/ 0 w 3581"/>
                <a:gd name="T37" fmla="*/ 0 h 3232"/>
                <a:gd name="T38" fmla="*/ 0 w 3581"/>
                <a:gd name="T39" fmla="*/ 0 h 3232"/>
                <a:gd name="T40" fmla="*/ 0 w 3581"/>
                <a:gd name="T41" fmla="*/ 0 h 3232"/>
                <a:gd name="T42" fmla="*/ 0 w 3581"/>
                <a:gd name="T43" fmla="*/ 0 h 3232"/>
                <a:gd name="T44" fmla="*/ 0 w 3581"/>
                <a:gd name="T45" fmla="*/ 0 h 3232"/>
                <a:gd name="T46" fmla="*/ 0 w 3581"/>
                <a:gd name="T47" fmla="*/ 0 h 3232"/>
                <a:gd name="T48" fmla="*/ 0 w 3581"/>
                <a:gd name="T49" fmla="*/ 0 h 3232"/>
                <a:gd name="T50" fmla="*/ 0 w 3581"/>
                <a:gd name="T51" fmla="*/ 0 h 3232"/>
                <a:gd name="T52" fmla="*/ 0 w 3581"/>
                <a:gd name="T53" fmla="*/ 0 h 3232"/>
                <a:gd name="T54" fmla="*/ 0 w 3581"/>
                <a:gd name="T55" fmla="*/ 0 h 3232"/>
                <a:gd name="T56" fmla="*/ 0 w 3581"/>
                <a:gd name="T57" fmla="*/ 0 h 3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81"/>
                <a:gd name="T88" fmla="*/ 0 h 3232"/>
                <a:gd name="T89" fmla="*/ 3581 w 3581"/>
                <a:gd name="T90" fmla="*/ 3232 h 32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81" h="3232">
                  <a:moveTo>
                    <a:pt x="1554" y="1080"/>
                  </a:moveTo>
                  <a:lnTo>
                    <a:pt x="1819" y="0"/>
                  </a:lnTo>
                  <a:lnTo>
                    <a:pt x="2065" y="1080"/>
                  </a:lnTo>
                  <a:lnTo>
                    <a:pt x="2634" y="720"/>
                  </a:lnTo>
                  <a:lnTo>
                    <a:pt x="2453" y="1237"/>
                  </a:lnTo>
                  <a:lnTo>
                    <a:pt x="3202" y="1080"/>
                  </a:lnTo>
                  <a:lnTo>
                    <a:pt x="2483" y="1552"/>
                  </a:lnTo>
                  <a:lnTo>
                    <a:pt x="3581" y="1781"/>
                  </a:lnTo>
                  <a:lnTo>
                    <a:pt x="2603" y="1950"/>
                  </a:lnTo>
                  <a:lnTo>
                    <a:pt x="3180" y="2407"/>
                  </a:lnTo>
                  <a:lnTo>
                    <a:pt x="2535" y="2167"/>
                  </a:lnTo>
                  <a:lnTo>
                    <a:pt x="2790" y="2782"/>
                  </a:lnTo>
                  <a:lnTo>
                    <a:pt x="2198" y="2293"/>
                  </a:lnTo>
                  <a:lnTo>
                    <a:pt x="2325" y="3232"/>
                  </a:lnTo>
                  <a:lnTo>
                    <a:pt x="1876" y="2444"/>
                  </a:lnTo>
                  <a:lnTo>
                    <a:pt x="1743" y="3069"/>
                  </a:lnTo>
                  <a:lnTo>
                    <a:pt x="1680" y="2482"/>
                  </a:lnTo>
                  <a:lnTo>
                    <a:pt x="1307" y="3069"/>
                  </a:lnTo>
                  <a:lnTo>
                    <a:pt x="1459" y="2330"/>
                  </a:lnTo>
                  <a:lnTo>
                    <a:pt x="720" y="2671"/>
                  </a:lnTo>
                  <a:lnTo>
                    <a:pt x="1232" y="2141"/>
                  </a:lnTo>
                  <a:lnTo>
                    <a:pt x="796" y="2122"/>
                  </a:lnTo>
                  <a:lnTo>
                    <a:pt x="1137" y="1914"/>
                  </a:lnTo>
                  <a:lnTo>
                    <a:pt x="0" y="1724"/>
                  </a:lnTo>
                  <a:lnTo>
                    <a:pt x="1043" y="1545"/>
                  </a:lnTo>
                  <a:lnTo>
                    <a:pt x="663" y="1099"/>
                  </a:lnTo>
                  <a:lnTo>
                    <a:pt x="1163" y="1222"/>
                  </a:lnTo>
                  <a:lnTo>
                    <a:pt x="923" y="570"/>
                  </a:lnTo>
                  <a:lnTo>
                    <a:pt x="1554" y="108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Oval 21"/>
            <p:cNvSpPr>
              <a:spLocks noChangeArrowheads="1"/>
            </p:cNvSpPr>
            <p:nvPr/>
          </p:nvSpPr>
          <p:spPr bwMode="auto">
            <a:xfrm>
              <a:off x="7062" y="5179"/>
              <a:ext cx="180" cy="17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7188" name="Freeform 22"/>
          <p:cNvSpPr>
            <a:spLocks/>
          </p:cNvSpPr>
          <p:nvPr/>
        </p:nvSpPr>
        <p:spPr bwMode="auto">
          <a:xfrm>
            <a:off x="6323013" y="2100263"/>
            <a:ext cx="2719387" cy="2474912"/>
          </a:xfrm>
          <a:custGeom>
            <a:avLst/>
            <a:gdLst>
              <a:gd name="T0" fmla="*/ 2147483647 w 1713"/>
              <a:gd name="T1" fmla="*/ 2147483647 h 1559"/>
              <a:gd name="T2" fmla="*/ 2147483647 w 1713"/>
              <a:gd name="T3" fmla="*/ 2147483647 h 1559"/>
              <a:gd name="T4" fmla="*/ 2147483647 w 1713"/>
              <a:gd name="T5" fmla="*/ 2147483647 h 1559"/>
              <a:gd name="T6" fmla="*/ 2147483647 w 1713"/>
              <a:gd name="T7" fmla="*/ 2147483647 h 1559"/>
              <a:gd name="T8" fmla="*/ 2147483647 w 1713"/>
              <a:gd name="T9" fmla="*/ 2147483647 h 1559"/>
              <a:gd name="T10" fmla="*/ 2147483647 w 1713"/>
              <a:gd name="T11" fmla="*/ 2147483647 h 1559"/>
              <a:gd name="T12" fmla="*/ 2147483647 w 1713"/>
              <a:gd name="T13" fmla="*/ 2147483647 h 1559"/>
              <a:gd name="T14" fmla="*/ 2147483647 w 1713"/>
              <a:gd name="T15" fmla="*/ 2147483647 h 1559"/>
              <a:gd name="T16" fmla="*/ 2147483647 w 1713"/>
              <a:gd name="T17" fmla="*/ 2147483647 h 1559"/>
              <a:gd name="T18" fmla="*/ 2147483647 w 1713"/>
              <a:gd name="T19" fmla="*/ 2147483647 h 1559"/>
              <a:gd name="T20" fmla="*/ 2147483647 w 1713"/>
              <a:gd name="T21" fmla="*/ 2147483647 h 1559"/>
              <a:gd name="T22" fmla="*/ 2147483647 w 1713"/>
              <a:gd name="T23" fmla="*/ 2147483647 h 1559"/>
              <a:gd name="T24" fmla="*/ 2147483647 w 1713"/>
              <a:gd name="T25" fmla="*/ 2147483647 h 1559"/>
              <a:gd name="T26" fmla="*/ 2147483647 w 1713"/>
              <a:gd name="T27" fmla="*/ 2147483647 h 1559"/>
              <a:gd name="T28" fmla="*/ 2147483647 w 1713"/>
              <a:gd name="T29" fmla="*/ 2147483647 h 1559"/>
              <a:gd name="T30" fmla="*/ 2147483647 w 1713"/>
              <a:gd name="T31" fmla="*/ 2147483647 h 1559"/>
              <a:gd name="T32" fmla="*/ 2147483647 w 1713"/>
              <a:gd name="T33" fmla="*/ 2147483647 h 1559"/>
              <a:gd name="T34" fmla="*/ 2147483647 w 1713"/>
              <a:gd name="T35" fmla="*/ 2147483647 h 1559"/>
              <a:gd name="T36" fmla="*/ 2147483647 w 1713"/>
              <a:gd name="T37" fmla="*/ 2147483647 h 1559"/>
              <a:gd name="T38" fmla="*/ 2147483647 w 1713"/>
              <a:gd name="T39" fmla="*/ 2147483647 h 1559"/>
              <a:gd name="T40" fmla="*/ 2147483647 w 1713"/>
              <a:gd name="T41" fmla="*/ 2147483647 h 1559"/>
              <a:gd name="T42" fmla="*/ 2147483647 w 1713"/>
              <a:gd name="T43" fmla="*/ 2147483647 h 1559"/>
              <a:gd name="T44" fmla="*/ 2147483647 w 1713"/>
              <a:gd name="T45" fmla="*/ 2147483647 h 1559"/>
              <a:gd name="T46" fmla="*/ 2147483647 w 1713"/>
              <a:gd name="T47" fmla="*/ 2147483647 h 1559"/>
              <a:gd name="T48" fmla="*/ 2147483647 w 1713"/>
              <a:gd name="T49" fmla="*/ 2147483647 h 15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713"/>
              <a:gd name="T76" fmla="*/ 0 h 1559"/>
              <a:gd name="T77" fmla="*/ 1713 w 1713"/>
              <a:gd name="T78" fmla="*/ 1559 h 155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713" h="1559">
                <a:moveTo>
                  <a:pt x="215" y="733"/>
                </a:moveTo>
                <a:cubicBezTo>
                  <a:pt x="216" y="766"/>
                  <a:pt x="206" y="861"/>
                  <a:pt x="217" y="929"/>
                </a:cubicBezTo>
                <a:cubicBezTo>
                  <a:pt x="221" y="985"/>
                  <a:pt x="253" y="1081"/>
                  <a:pt x="281" y="1141"/>
                </a:cubicBezTo>
                <a:cubicBezTo>
                  <a:pt x="309" y="1201"/>
                  <a:pt x="373" y="1289"/>
                  <a:pt x="417" y="1335"/>
                </a:cubicBezTo>
                <a:cubicBezTo>
                  <a:pt x="461" y="1381"/>
                  <a:pt x="517" y="1421"/>
                  <a:pt x="555" y="1443"/>
                </a:cubicBezTo>
                <a:cubicBezTo>
                  <a:pt x="593" y="1465"/>
                  <a:pt x="687" y="1516"/>
                  <a:pt x="759" y="1533"/>
                </a:cubicBezTo>
                <a:cubicBezTo>
                  <a:pt x="831" y="1550"/>
                  <a:pt x="919" y="1559"/>
                  <a:pt x="987" y="1559"/>
                </a:cubicBezTo>
                <a:cubicBezTo>
                  <a:pt x="1065" y="1551"/>
                  <a:pt x="1117" y="1545"/>
                  <a:pt x="1173" y="1529"/>
                </a:cubicBezTo>
                <a:cubicBezTo>
                  <a:pt x="1229" y="1513"/>
                  <a:pt x="1318" y="1470"/>
                  <a:pt x="1318" y="1470"/>
                </a:cubicBezTo>
                <a:cubicBezTo>
                  <a:pt x="1318" y="1470"/>
                  <a:pt x="1419" y="1405"/>
                  <a:pt x="1453" y="1374"/>
                </a:cubicBezTo>
                <a:cubicBezTo>
                  <a:pt x="1487" y="1343"/>
                  <a:pt x="1525" y="1305"/>
                  <a:pt x="1555" y="1263"/>
                </a:cubicBezTo>
                <a:cubicBezTo>
                  <a:pt x="1585" y="1221"/>
                  <a:pt x="1625" y="1169"/>
                  <a:pt x="1647" y="1115"/>
                </a:cubicBezTo>
                <a:cubicBezTo>
                  <a:pt x="1669" y="1070"/>
                  <a:pt x="1678" y="1036"/>
                  <a:pt x="1689" y="999"/>
                </a:cubicBezTo>
                <a:cubicBezTo>
                  <a:pt x="1700" y="955"/>
                  <a:pt x="1709" y="885"/>
                  <a:pt x="1711" y="851"/>
                </a:cubicBezTo>
                <a:cubicBezTo>
                  <a:pt x="1713" y="817"/>
                  <a:pt x="1707" y="711"/>
                  <a:pt x="1699" y="665"/>
                </a:cubicBezTo>
                <a:cubicBezTo>
                  <a:pt x="1691" y="619"/>
                  <a:pt x="1649" y="501"/>
                  <a:pt x="1629" y="463"/>
                </a:cubicBezTo>
                <a:cubicBezTo>
                  <a:pt x="1609" y="425"/>
                  <a:pt x="1564" y="345"/>
                  <a:pt x="1503" y="285"/>
                </a:cubicBezTo>
                <a:cubicBezTo>
                  <a:pt x="1442" y="225"/>
                  <a:pt x="1361" y="148"/>
                  <a:pt x="1265" y="103"/>
                </a:cubicBezTo>
                <a:cubicBezTo>
                  <a:pt x="1167" y="63"/>
                  <a:pt x="1037" y="24"/>
                  <a:pt x="928" y="12"/>
                </a:cubicBezTo>
                <a:cubicBezTo>
                  <a:pt x="819" y="0"/>
                  <a:pt x="706" y="11"/>
                  <a:pt x="611" y="31"/>
                </a:cubicBezTo>
                <a:cubicBezTo>
                  <a:pt x="567" y="41"/>
                  <a:pt x="433" y="84"/>
                  <a:pt x="355" y="135"/>
                </a:cubicBezTo>
                <a:cubicBezTo>
                  <a:pt x="277" y="186"/>
                  <a:pt x="166" y="318"/>
                  <a:pt x="166" y="318"/>
                </a:cubicBezTo>
                <a:cubicBezTo>
                  <a:pt x="166" y="318"/>
                  <a:pt x="87" y="431"/>
                  <a:pt x="61" y="495"/>
                </a:cubicBezTo>
                <a:cubicBezTo>
                  <a:pt x="35" y="559"/>
                  <a:pt x="14" y="631"/>
                  <a:pt x="7" y="702"/>
                </a:cubicBezTo>
                <a:cubicBezTo>
                  <a:pt x="0" y="773"/>
                  <a:pt x="14" y="878"/>
                  <a:pt x="16" y="924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Time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555625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Solar Time</a:t>
            </a:r>
          </a:p>
          <a:p>
            <a:pPr lvl="1" eaLnBrk="1" hangingPunct="1"/>
            <a:r>
              <a:rPr lang="en-US" altLang="en-US" smtClean="0"/>
              <a:t> Position of sun with respect to observer</a:t>
            </a:r>
          </a:p>
        </p:txBody>
      </p:sp>
      <p:pic>
        <p:nvPicPr>
          <p:cNvPr id="8196" name="Picture 4" descr="EarthRotateObserv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784350"/>
            <a:ext cx="4805362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Line 5"/>
          <p:cNvSpPr>
            <a:spLocks noChangeShapeType="1"/>
          </p:cNvSpPr>
          <p:nvPr/>
        </p:nvSpPr>
        <p:spPr bwMode="auto">
          <a:xfrm flipV="1">
            <a:off x="5732463" y="4279900"/>
            <a:ext cx="1633537" cy="9525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arrow" w="lg" len="lg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086600" y="3963988"/>
            <a:ext cx="19431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To Sol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090988" y="3968750"/>
            <a:ext cx="104775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charset="0"/>
              </a:rPr>
              <a:t>12 pm</a:t>
            </a: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682875" y="2295525"/>
            <a:ext cx="104775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6 pm</a:t>
            </a:r>
          </a:p>
        </p:txBody>
      </p:sp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1292225" y="3968750"/>
            <a:ext cx="104775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12 am</a:t>
            </a:r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2682875" y="5670550"/>
            <a:ext cx="104775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6 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3" y="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Sun at Noon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58813"/>
            <a:ext cx="8683625" cy="5695950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 Noon </a:t>
            </a:r>
            <a:r>
              <a:rPr lang="en-US" altLang="en-US" smtClean="0">
                <a:sym typeface="Symbol" pitchFamily="18" charset="2"/>
              </a:rPr>
              <a:t> Sun on meridian</a:t>
            </a:r>
          </a:p>
          <a:p>
            <a:pPr eaLnBrk="1" hangingPunct="1"/>
            <a:r>
              <a:rPr lang="en-US" altLang="en-US" smtClean="0"/>
              <a:t> Sun’s position varies: the Analemma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0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5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6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7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8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49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50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51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52" name="Picture 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273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790825" y="2533650"/>
            <a:ext cx="1935163" cy="460375"/>
            <a:chOff x="1927" y="1371"/>
            <a:chExt cx="1092" cy="260"/>
          </a:xfrm>
        </p:grpSpPr>
        <p:grpSp>
          <p:nvGrpSpPr>
            <p:cNvPr id="10391" name="Group 30"/>
            <p:cNvGrpSpPr>
              <a:grpSpLocks/>
            </p:cNvGrpSpPr>
            <p:nvPr/>
          </p:nvGrpSpPr>
          <p:grpSpPr bwMode="auto">
            <a:xfrm>
              <a:off x="2731" y="1371"/>
              <a:ext cx="288" cy="260"/>
              <a:chOff x="841" y="1860"/>
              <a:chExt cx="288" cy="260"/>
            </a:xfrm>
          </p:grpSpPr>
          <p:sp>
            <p:nvSpPr>
              <p:cNvPr id="10393" name="Freeform 31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Oval 32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92" name="Text Box 33"/>
            <p:cNvSpPr txBox="1">
              <a:spLocks noChangeArrowheads="1"/>
            </p:cNvSpPr>
            <p:nvPr/>
          </p:nvSpPr>
          <p:spPr bwMode="auto">
            <a:xfrm>
              <a:off x="1927" y="145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7/30/07</a:t>
              </a: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4306888" y="3151188"/>
            <a:ext cx="1930400" cy="460375"/>
            <a:chOff x="2785" y="1461"/>
            <a:chExt cx="1090" cy="260"/>
          </a:xfrm>
        </p:grpSpPr>
        <p:grpSp>
          <p:nvGrpSpPr>
            <p:cNvPr id="10387" name="Group 35"/>
            <p:cNvGrpSpPr>
              <a:grpSpLocks/>
            </p:cNvGrpSpPr>
            <p:nvPr/>
          </p:nvGrpSpPr>
          <p:grpSpPr bwMode="auto">
            <a:xfrm>
              <a:off x="2785" y="1461"/>
              <a:ext cx="288" cy="260"/>
              <a:chOff x="841" y="1860"/>
              <a:chExt cx="288" cy="260"/>
            </a:xfrm>
          </p:grpSpPr>
          <p:sp>
            <p:nvSpPr>
              <p:cNvPr id="10389" name="Freeform 36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Oval 37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88" name="Text Box 38"/>
            <p:cNvSpPr txBox="1">
              <a:spLocks noChangeArrowheads="1"/>
            </p:cNvSpPr>
            <p:nvPr/>
          </p:nvSpPr>
          <p:spPr bwMode="auto">
            <a:xfrm>
              <a:off x="3028" y="154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8/29/06</a:t>
              </a: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4460875" y="3863975"/>
            <a:ext cx="1930400" cy="460375"/>
            <a:chOff x="2785" y="1461"/>
            <a:chExt cx="1090" cy="260"/>
          </a:xfrm>
        </p:grpSpPr>
        <p:grpSp>
          <p:nvGrpSpPr>
            <p:cNvPr id="10383" name="Group 40"/>
            <p:cNvGrpSpPr>
              <a:grpSpLocks/>
            </p:cNvGrpSpPr>
            <p:nvPr/>
          </p:nvGrpSpPr>
          <p:grpSpPr bwMode="auto">
            <a:xfrm>
              <a:off x="2785" y="1461"/>
              <a:ext cx="288" cy="260"/>
              <a:chOff x="841" y="1860"/>
              <a:chExt cx="288" cy="260"/>
            </a:xfrm>
          </p:grpSpPr>
          <p:sp>
            <p:nvSpPr>
              <p:cNvPr id="10385" name="Freeform 41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Oval 42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84" name="Text Box 43"/>
            <p:cNvSpPr txBox="1">
              <a:spLocks noChangeArrowheads="1"/>
            </p:cNvSpPr>
            <p:nvPr/>
          </p:nvSpPr>
          <p:spPr bwMode="auto">
            <a:xfrm>
              <a:off x="3028" y="154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9/28/06</a:t>
              </a: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4545013" y="4511675"/>
            <a:ext cx="1931987" cy="461963"/>
            <a:chOff x="2785" y="1461"/>
            <a:chExt cx="1090" cy="260"/>
          </a:xfrm>
        </p:grpSpPr>
        <p:grpSp>
          <p:nvGrpSpPr>
            <p:cNvPr id="10379" name="Group 45"/>
            <p:cNvGrpSpPr>
              <a:grpSpLocks/>
            </p:cNvGrpSpPr>
            <p:nvPr/>
          </p:nvGrpSpPr>
          <p:grpSpPr bwMode="auto">
            <a:xfrm>
              <a:off x="2785" y="1461"/>
              <a:ext cx="288" cy="260"/>
              <a:chOff x="841" y="1860"/>
              <a:chExt cx="288" cy="260"/>
            </a:xfrm>
          </p:grpSpPr>
          <p:sp>
            <p:nvSpPr>
              <p:cNvPr id="10381" name="Freeform 46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Oval 47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80" name="Text Box 48"/>
            <p:cNvSpPr txBox="1">
              <a:spLocks noChangeArrowheads="1"/>
            </p:cNvSpPr>
            <p:nvPr/>
          </p:nvSpPr>
          <p:spPr bwMode="auto">
            <a:xfrm>
              <a:off x="3028" y="154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10/28/06</a:t>
              </a:r>
            </a:p>
          </p:txBody>
        </p:sp>
      </p:grp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4481513" y="4959350"/>
            <a:ext cx="1931987" cy="460375"/>
            <a:chOff x="2785" y="1461"/>
            <a:chExt cx="1090" cy="260"/>
          </a:xfrm>
        </p:grpSpPr>
        <p:grpSp>
          <p:nvGrpSpPr>
            <p:cNvPr id="10375" name="Group 50"/>
            <p:cNvGrpSpPr>
              <a:grpSpLocks/>
            </p:cNvGrpSpPr>
            <p:nvPr/>
          </p:nvGrpSpPr>
          <p:grpSpPr bwMode="auto">
            <a:xfrm>
              <a:off x="2785" y="1461"/>
              <a:ext cx="288" cy="260"/>
              <a:chOff x="841" y="1860"/>
              <a:chExt cx="288" cy="260"/>
            </a:xfrm>
          </p:grpSpPr>
          <p:sp>
            <p:nvSpPr>
              <p:cNvPr id="10377" name="Freeform 51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Oval 52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76" name="Text Box 53"/>
            <p:cNvSpPr txBox="1">
              <a:spLocks noChangeArrowheads="1"/>
            </p:cNvSpPr>
            <p:nvPr/>
          </p:nvSpPr>
          <p:spPr bwMode="auto">
            <a:xfrm>
              <a:off x="3028" y="154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11/27/06</a:t>
              </a:r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2887663" y="5076825"/>
            <a:ext cx="1933575" cy="460375"/>
            <a:chOff x="1927" y="1371"/>
            <a:chExt cx="1092" cy="260"/>
          </a:xfrm>
        </p:grpSpPr>
        <p:grpSp>
          <p:nvGrpSpPr>
            <p:cNvPr id="10371" name="Group 55"/>
            <p:cNvGrpSpPr>
              <a:grpSpLocks/>
            </p:cNvGrpSpPr>
            <p:nvPr/>
          </p:nvGrpSpPr>
          <p:grpSpPr bwMode="auto">
            <a:xfrm>
              <a:off x="2731" y="1371"/>
              <a:ext cx="288" cy="260"/>
              <a:chOff x="841" y="1860"/>
              <a:chExt cx="288" cy="260"/>
            </a:xfrm>
          </p:grpSpPr>
          <p:sp>
            <p:nvSpPr>
              <p:cNvPr id="10373" name="Freeform 56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Oval 57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72" name="Text Box 58"/>
            <p:cNvSpPr txBox="1">
              <a:spLocks noChangeArrowheads="1"/>
            </p:cNvSpPr>
            <p:nvPr/>
          </p:nvSpPr>
          <p:spPr bwMode="auto">
            <a:xfrm>
              <a:off x="1927" y="145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12/27/06</a:t>
              </a:r>
            </a:p>
          </p:txBody>
        </p:sp>
      </p:grpSp>
      <p:grpSp>
        <p:nvGrpSpPr>
          <p:cNvPr id="14" name="Group 59"/>
          <p:cNvGrpSpPr>
            <a:grpSpLocks/>
          </p:cNvGrpSpPr>
          <p:nvPr/>
        </p:nvGrpSpPr>
        <p:grpSpPr bwMode="auto">
          <a:xfrm>
            <a:off x="2732088" y="4821238"/>
            <a:ext cx="1935162" cy="460375"/>
            <a:chOff x="1927" y="1371"/>
            <a:chExt cx="1092" cy="260"/>
          </a:xfrm>
        </p:grpSpPr>
        <p:grpSp>
          <p:nvGrpSpPr>
            <p:cNvPr id="10367" name="Group 60"/>
            <p:cNvGrpSpPr>
              <a:grpSpLocks/>
            </p:cNvGrpSpPr>
            <p:nvPr/>
          </p:nvGrpSpPr>
          <p:grpSpPr bwMode="auto">
            <a:xfrm>
              <a:off x="2731" y="1371"/>
              <a:ext cx="288" cy="260"/>
              <a:chOff x="841" y="1860"/>
              <a:chExt cx="288" cy="260"/>
            </a:xfrm>
          </p:grpSpPr>
          <p:sp>
            <p:nvSpPr>
              <p:cNvPr id="10369" name="Freeform 61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0" name="Oval 62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68" name="Text Box 63"/>
            <p:cNvSpPr txBox="1">
              <a:spLocks noChangeArrowheads="1"/>
            </p:cNvSpPr>
            <p:nvPr/>
          </p:nvSpPr>
          <p:spPr bwMode="auto">
            <a:xfrm>
              <a:off x="1927" y="145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1/26/07</a:t>
              </a:r>
            </a:p>
          </p:txBody>
        </p:sp>
      </p:grpSp>
      <p:grpSp>
        <p:nvGrpSpPr>
          <p:cNvPr id="16" name="Group 64"/>
          <p:cNvGrpSpPr>
            <a:grpSpLocks/>
          </p:cNvGrpSpPr>
          <p:nvPr/>
        </p:nvGrpSpPr>
        <p:grpSpPr bwMode="auto">
          <a:xfrm>
            <a:off x="2711450" y="4267200"/>
            <a:ext cx="1935163" cy="461963"/>
            <a:chOff x="1927" y="1371"/>
            <a:chExt cx="1092" cy="260"/>
          </a:xfrm>
        </p:grpSpPr>
        <p:grpSp>
          <p:nvGrpSpPr>
            <p:cNvPr id="10363" name="Group 65"/>
            <p:cNvGrpSpPr>
              <a:grpSpLocks/>
            </p:cNvGrpSpPr>
            <p:nvPr/>
          </p:nvGrpSpPr>
          <p:grpSpPr bwMode="auto">
            <a:xfrm>
              <a:off x="2731" y="1371"/>
              <a:ext cx="288" cy="260"/>
              <a:chOff x="841" y="1860"/>
              <a:chExt cx="288" cy="260"/>
            </a:xfrm>
          </p:grpSpPr>
          <p:sp>
            <p:nvSpPr>
              <p:cNvPr id="10365" name="Freeform 66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Oval 67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64" name="Text Box 68"/>
            <p:cNvSpPr txBox="1">
              <a:spLocks noChangeArrowheads="1"/>
            </p:cNvSpPr>
            <p:nvPr/>
          </p:nvSpPr>
          <p:spPr bwMode="auto">
            <a:xfrm>
              <a:off x="1927" y="145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2/27/07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2813050" y="3565525"/>
            <a:ext cx="1935163" cy="460375"/>
            <a:chOff x="1927" y="1371"/>
            <a:chExt cx="1092" cy="260"/>
          </a:xfrm>
        </p:grpSpPr>
        <p:grpSp>
          <p:nvGrpSpPr>
            <p:cNvPr id="10359" name="Group 70"/>
            <p:cNvGrpSpPr>
              <a:grpSpLocks/>
            </p:cNvGrpSpPr>
            <p:nvPr/>
          </p:nvGrpSpPr>
          <p:grpSpPr bwMode="auto">
            <a:xfrm>
              <a:off x="2731" y="1371"/>
              <a:ext cx="288" cy="260"/>
              <a:chOff x="841" y="1860"/>
              <a:chExt cx="288" cy="260"/>
            </a:xfrm>
          </p:grpSpPr>
          <p:sp>
            <p:nvSpPr>
              <p:cNvPr id="10361" name="Freeform 71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Oval 72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60" name="Text Box 73"/>
            <p:cNvSpPr txBox="1">
              <a:spLocks noChangeArrowheads="1"/>
            </p:cNvSpPr>
            <p:nvPr/>
          </p:nvSpPr>
          <p:spPr bwMode="auto">
            <a:xfrm>
              <a:off x="1927" y="145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3/27/07</a:t>
              </a:r>
            </a:p>
          </p:txBody>
        </p:sp>
      </p:grpSp>
      <p:grpSp>
        <p:nvGrpSpPr>
          <p:cNvPr id="20" name="Group 74"/>
          <p:cNvGrpSpPr>
            <a:grpSpLocks/>
          </p:cNvGrpSpPr>
          <p:nvPr/>
        </p:nvGrpSpPr>
        <p:grpSpPr bwMode="auto">
          <a:xfrm>
            <a:off x="4359275" y="2868613"/>
            <a:ext cx="1931988" cy="461962"/>
            <a:chOff x="2785" y="1461"/>
            <a:chExt cx="1090" cy="260"/>
          </a:xfrm>
        </p:grpSpPr>
        <p:grpSp>
          <p:nvGrpSpPr>
            <p:cNvPr id="10355" name="Group 75"/>
            <p:cNvGrpSpPr>
              <a:grpSpLocks/>
            </p:cNvGrpSpPr>
            <p:nvPr/>
          </p:nvGrpSpPr>
          <p:grpSpPr bwMode="auto">
            <a:xfrm>
              <a:off x="2785" y="1461"/>
              <a:ext cx="288" cy="260"/>
              <a:chOff x="841" y="1860"/>
              <a:chExt cx="288" cy="260"/>
            </a:xfrm>
          </p:grpSpPr>
          <p:sp>
            <p:nvSpPr>
              <p:cNvPr id="10357" name="Freeform 76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Oval 77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56" name="Text Box 78"/>
            <p:cNvSpPr txBox="1">
              <a:spLocks noChangeArrowheads="1"/>
            </p:cNvSpPr>
            <p:nvPr/>
          </p:nvSpPr>
          <p:spPr bwMode="auto">
            <a:xfrm>
              <a:off x="3028" y="154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4/26/07</a:t>
              </a:r>
            </a:p>
          </p:txBody>
        </p:sp>
      </p:grpSp>
      <p:grpSp>
        <p:nvGrpSpPr>
          <p:cNvPr id="22" name="Group 79"/>
          <p:cNvGrpSpPr>
            <a:grpSpLocks/>
          </p:cNvGrpSpPr>
          <p:nvPr/>
        </p:nvGrpSpPr>
        <p:grpSpPr bwMode="auto">
          <a:xfrm>
            <a:off x="4375150" y="2343150"/>
            <a:ext cx="1931988" cy="460375"/>
            <a:chOff x="2785" y="1461"/>
            <a:chExt cx="1090" cy="260"/>
          </a:xfrm>
        </p:grpSpPr>
        <p:grpSp>
          <p:nvGrpSpPr>
            <p:cNvPr id="10351" name="Group 80"/>
            <p:cNvGrpSpPr>
              <a:grpSpLocks/>
            </p:cNvGrpSpPr>
            <p:nvPr/>
          </p:nvGrpSpPr>
          <p:grpSpPr bwMode="auto">
            <a:xfrm>
              <a:off x="2785" y="1461"/>
              <a:ext cx="288" cy="260"/>
              <a:chOff x="841" y="1860"/>
              <a:chExt cx="288" cy="260"/>
            </a:xfrm>
          </p:grpSpPr>
          <p:sp>
            <p:nvSpPr>
              <p:cNvPr id="10353" name="Freeform 81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Oval 82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52" name="Text Box 83"/>
            <p:cNvSpPr txBox="1">
              <a:spLocks noChangeArrowheads="1"/>
            </p:cNvSpPr>
            <p:nvPr/>
          </p:nvSpPr>
          <p:spPr bwMode="auto">
            <a:xfrm>
              <a:off x="3028" y="154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5/26/07</a:t>
              </a:r>
            </a:p>
          </p:txBody>
        </p:sp>
      </p:grpSp>
      <p:grpSp>
        <p:nvGrpSpPr>
          <p:cNvPr id="24" name="Group 84"/>
          <p:cNvGrpSpPr>
            <a:grpSpLocks/>
          </p:cNvGrpSpPr>
          <p:nvPr/>
        </p:nvGrpSpPr>
        <p:grpSpPr bwMode="auto">
          <a:xfrm>
            <a:off x="2854325" y="2182813"/>
            <a:ext cx="1935163" cy="460375"/>
            <a:chOff x="1927" y="1371"/>
            <a:chExt cx="1092" cy="260"/>
          </a:xfrm>
        </p:grpSpPr>
        <p:grpSp>
          <p:nvGrpSpPr>
            <p:cNvPr id="10347" name="Group 85"/>
            <p:cNvGrpSpPr>
              <a:grpSpLocks/>
            </p:cNvGrpSpPr>
            <p:nvPr/>
          </p:nvGrpSpPr>
          <p:grpSpPr bwMode="auto">
            <a:xfrm>
              <a:off x="2731" y="1371"/>
              <a:ext cx="288" cy="260"/>
              <a:chOff x="841" y="1860"/>
              <a:chExt cx="288" cy="260"/>
            </a:xfrm>
          </p:grpSpPr>
          <p:sp>
            <p:nvSpPr>
              <p:cNvPr id="10349" name="Freeform 86"/>
              <p:cNvSpPr>
                <a:spLocks noChangeAspect="1"/>
              </p:cNvSpPr>
              <p:nvPr/>
            </p:nvSpPr>
            <p:spPr bwMode="auto">
              <a:xfrm>
                <a:off x="841" y="1860"/>
                <a:ext cx="288" cy="260"/>
              </a:xfrm>
              <a:custGeom>
                <a:avLst/>
                <a:gdLst>
                  <a:gd name="T0" fmla="*/ 0 w 3581"/>
                  <a:gd name="T1" fmla="*/ 0 h 3232"/>
                  <a:gd name="T2" fmla="*/ 0 w 3581"/>
                  <a:gd name="T3" fmla="*/ 0 h 3232"/>
                  <a:gd name="T4" fmla="*/ 0 w 3581"/>
                  <a:gd name="T5" fmla="*/ 0 h 3232"/>
                  <a:gd name="T6" fmla="*/ 0 w 3581"/>
                  <a:gd name="T7" fmla="*/ 0 h 3232"/>
                  <a:gd name="T8" fmla="*/ 0 w 3581"/>
                  <a:gd name="T9" fmla="*/ 0 h 3232"/>
                  <a:gd name="T10" fmla="*/ 0 w 3581"/>
                  <a:gd name="T11" fmla="*/ 0 h 3232"/>
                  <a:gd name="T12" fmla="*/ 0 w 3581"/>
                  <a:gd name="T13" fmla="*/ 0 h 3232"/>
                  <a:gd name="T14" fmla="*/ 0 w 3581"/>
                  <a:gd name="T15" fmla="*/ 0 h 3232"/>
                  <a:gd name="T16" fmla="*/ 0 w 3581"/>
                  <a:gd name="T17" fmla="*/ 0 h 3232"/>
                  <a:gd name="T18" fmla="*/ 0 w 3581"/>
                  <a:gd name="T19" fmla="*/ 0 h 3232"/>
                  <a:gd name="T20" fmla="*/ 0 w 3581"/>
                  <a:gd name="T21" fmla="*/ 0 h 3232"/>
                  <a:gd name="T22" fmla="*/ 0 w 3581"/>
                  <a:gd name="T23" fmla="*/ 0 h 3232"/>
                  <a:gd name="T24" fmla="*/ 0 w 3581"/>
                  <a:gd name="T25" fmla="*/ 0 h 3232"/>
                  <a:gd name="T26" fmla="*/ 0 w 3581"/>
                  <a:gd name="T27" fmla="*/ 0 h 3232"/>
                  <a:gd name="T28" fmla="*/ 0 w 3581"/>
                  <a:gd name="T29" fmla="*/ 0 h 3232"/>
                  <a:gd name="T30" fmla="*/ 0 w 3581"/>
                  <a:gd name="T31" fmla="*/ 0 h 3232"/>
                  <a:gd name="T32" fmla="*/ 0 w 3581"/>
                  <a:gd name="T33" fmla="*/ 0 h 3232"/>
                  <a:gd name="T34" fmla="*/ 0 w 3581"/>
                  <a:gd name="T35" fmla="*/ 0 h 3232"/>
                  <a:gd name="T36" fmla="*/ 0 w 3581"/>
                  <a:gd name="T37" fmla="*/ 0 h 3232"/>
                  <a:gd name="T38" fmla="*/ 0 w 3581"/>
                  <a:gd name="T39" fmla="*/ 0 h 3232"/>
                  <a:gd name="T40" fmla="*/ 0 w 3581"/>
                  <a:gd name="T41" fmla="*/ 0 h 3232"/>
                  <a:gd name="T42" fmla="*/ 0 w 3581"/>
                  <a:gd name="T43" fmla="*/ 0 h 3232"/>
                  <a:gd name="T44" fmla="*/ 0 w 3581"/>
                  <a:gd name="T45" fmla="*/ 0 h 3232"/>
                  <a:gd name="T46" fmla="*/ 0 w 3581"/>
                  <a:gd name="T47" fmla="*/ 0 h 3232"/>
                  <a:gd name="T48" fmla="*/ 0 w 3581"/>
                  <a:gd name="T49" fmla="*/ 0 h 3232"/>
                  <a:gd name="T50" fmla="*/ 0 w 3581"/>
                  <a:gd name="T51" fmla="*/ 0 h 3232"/>
                  <a:gd name="T52" fmla="*/ 0 w 3581"/>
                  <a:gd name="T53" fmla="*/ 0 h 3232"/>
                  <a:gd name="T54" fmla="*/ 0 w 3581"/>
                  <a:gd name="T55" fmla="*/ 0 h 3232"/>
                  <a:gd name="T56" fmla="*/ 0 w 3581"/>
                  <a:gd name="T57" fmla="*/ 0 h 3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581"/>
                  <a:gd name="T88" fmla="*/ 0 h 3232"/>
                  <a:gd name="T89" fmla="*/ 3581 w 3581"/>
                  <a:gd name="T90" fmla="*/ 3232 h 3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581" h="3232">
                    <a:moveTo>
                      <a:pt x="1554" y="1080"/>
                    </a:moveTo>
                    <a:lnTo>
                      <a:pt x="1819" y="0"/>
                    </a:lnTo>
                    <a:lnTo>
                      <a:pt x="2065" y="1080"/>
                    </a:lnTo>
                    <a:lnTo>
                      <a:pt x="2634" y="720"/>
                    </a:lnTo>
                    <a:lnTo>
                      <a:pt x="2453" y="1237"/>
                    </a:lnTo>
                    <a:lnTo>
                      <a:pt x="3202" y="1080"/>
                    </a:lnTo>
                    <a:lnTo>
                      <a:pt x="2483" y="1552"/>
                    </a:lnTo>
                    <a:lnTo>
                      <a:pt x="3581" y="1781"/>
                    </a:lnTo>
                    <a:lnTo>
                      <a:pt x="2603" y="1950"/>
                    </a:lnTo>
                    <a:lnTo>
                      <a:pt x="3180" y="2407"/>
                    </a:lnTo>
                    <a:lnTo>
                      <a:pt x="2535" y="2167"/>
                    </a:lnTo>
                    <a:lnTo>
                      <a:pt x="2790" y="2782"/>
                    </a:lnTo>
                    <a:lnTo>
                      <a:pt x="2198" y="2293"/>
                    </a:lnTo>
                    <a:lnTo>
                      <a:pt x="2325" y="3232"/>
                    </a:lnTo>
                    <a:lnTo>
                      <a:pt x="1876" y="2444"/>
                    </a:lnTo>
                    <a:lnTo>
                      <a:pt x="1743" y="3069"/>
                    </a:lnTo>
                    <a:lnTo>
                      <a:pt x="1680" y="2482"/>
                    </a:lnTo>
                    <a:lnTo>
                      <a:pt x="1307" y="3069"/>
                    </a:lnTo>
                    <a:lnTo>
                      <a:pt x="1459" y="2330"/>
                    </a:lnTo>
                    <a:lnTo>
                      <a:pt x="720" y="2671"/>
                    </a:lnTo>
                    <a:lnTo>
                      <a:pt x="1232" y="2141"/>
                    </a:lnTo>
                    <a:lnTo>
                      <a:pt x="796" y="2122"/>
                    </a:lnTo>
                    <a:lnTo>
                      <a:pt x="1137" y="1914"/>
                    </a:lnTo>
                    <a:lnTo>
                      <a:pt x="0" y="1724"/>
                    </a:lnTo>
                    <a:lnTo>
                      <a:pt x="1043" y="1545"/>
                    </a:lnTo>
                    <a:lnTo>
                      <a:pt x="663" y="1099"/>
                    </a:lnTo>
                    <a:lnTo>
                      <a:pt x="1163" y="1222"/>
                    </a:lnTo>
                    <a:lnTo>
                      <a:pt x="923" y="570"/>
                    </a:lnTo>
                    <a:lnTo>
                      <a:pt x="1554" y="1080"/>
                    </a:lnTo>
                    <a:close/>
                  </a:path>
                </a:pathLst>
              </a:custGeom>
              <a:solidFill>
                <a:srgbClr val="FF66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Oval 87"/>
              <p:cNvSpPr>
                <a:spLocks noChangeAspect="1" noChangeArrowheads="1"/>
              </p:cNvSpPr>
              <p:nvPr/>
            </p:nvSpPr>
            <p:spPr bwMode="auto">
              <a:xfrm>
                <a:off x="932" y="1943"/>
                <a:ext cx="109" cy="109"/>
              </a:xfrm>
              <a:prstGeom prst="ellipse">
                <a:avLst/>
              </a:prstGeom>
              <a:solidFill>
                <a:srgbClr val="FFFF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348" name="Text Box 88"/>
            <p:cNvSpPr txBox="1">
              <a:spLocks noChangeArrowheads="1"/>
            </p:cNvSpPr>
            <p:nvPr/>
          </p:nvSpPr>
          <p:spPr bwMode="auto">
            <a:xfrm>
              <a:off x="1927" y="1451"/>
              <a:ext cx="84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6/25/07</a:t>
              </a:r>
            </a:p>
          </p:txBody>
        </p:sp>
      </p:grpSp>
      <p:grpSp>
        <p:nvGrpSpPr>
          <p:cNvPr id="26" name="Group 89"/>
          <p:cNvGrpSpPr>
            <a:grpSpLocks/>
          </p:cNvGrpSpPr>
          <p:nvPr/>
        </p:nvGrpSpPr>
        <p:grpSpPr bwMode="auto">
          <a:xfrm>
            <a:off x="1887538" y="1946275"/>
            <a:ext cx="5391150" cy="4991100"/>
            <a:chOff x="1190" y="1227"/>
            <a:chExt cx="3396" cy="3144"/>
          </a:xfrm>
        </p:grpSpPr>
        <p:pic>
          <p:nvPicPr>
            <p:cNvPr id="10285" name="Picture 9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9" t="1541" r="24319" b="23111"/>
            <a:stretch>
              <a:fillRect/>
            </a:stretch>
          </p:blipFill>
          <p:spPr bwMode="auto">
            <a:xfrm>
              <a:off x="1190" y="1227"/>
              <a:ext cx="3396" cy="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86" name="Group 91"/>
            <p:cNvGrpSpPr>
              <a:grpSpLocks/>
            </p:cNvGrpSpPr>
            <p:nvPr/>
          </p:nvGrpSpPr>
          <p:grpSpPr bwMode="auto">
            <a:xfrm>
              <a:off x="1708" y="1375"/>
              <a:ext cx="2372" cy="2113"/>
              <a:chOff x="1708" y="1375"/>
              <a:chExt cx="2372" cy="2113"/>
            </a:xfrm>
          </p:grpSpPr>
          <p:grpSp>
            <p:nvGrpSpPr>
              <p:cNvPr id="10287" name="Group 92"/>
              <p:cNvGrpSpPr>
                <a:grpSpLocks/>
              </p:cNvGrpSpPr>
              <p:nvPr/>
            </p:nvGrpSpPr>
            <p:grpSpPr bwMode="auto">
              <a:xfrm>
                <a:off x="1798" y="1375"/>
                <a:ext cx="1219" cy="290"/>
                <a:chOff x="1927" y="1371"/>
                <a:chExt cx="1092" cy="260"/>
              </a:xfrm>
            </p:grpSpPr>
            <p:grpSp>
              <p:nvGrpSpPr>
                <p:cNvPr id="10343" name="Group 93"/>
                <p:cNvGrpSpPr>
                  <a:grpSpLocks/>
                </p:cNvGrpSpPr>
                <p:nvPr/>
              </p:nvGrpSpPr>
              <p:grpSpPr bwMode="auto">
                <a:xfrm>
                  <a:off x="2731" y="1371"/>
                  <a:ext cx="288" cy="260"/>
                  <a:chOff x="841" y="1860"/>
                  <a:chExt cx="288" cy="260"/>
                </a:xfrm>
              </p:grpSpPr>
              <p:sp>
                <p:nvSpPr>
                  <p:cNvPr id="10345" name="Freeform 94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46" name="Oval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44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1927" y="145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algn="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6/25/07</a:t>
                  </a:r>
                </a:p>
              </p:txBody>
            </p:sp>
          </p:grpSp>
          <p:grpSp>
            <p:nvGrpSpPr>
              <p:cNvPr id="10288" name="Group 97"/>
              <p:cNvGrpSpPr>
                <a:grpSpLocks/>
              </p:cNvGrpSpPr>
              <p:nvPr/>
            </p:nvGrpSpPr>
            <p:grpSpPr bwMode="auto">
              <a:xfrm>
                <a:off x="2756" y="1476"/>
                <a:ext cx="1217" cy="290"/>
                <a:chOff x="2785" y="1461"/>
                <a:chExt cx="1090" cy="260"/>
              </a:xfrm>
            </p:grpSpPr>
            <p:grpSp>
              <p:nvGrpSpPr>
                <p:cNvPr id="10339" name="Group 98"/>
                <p:cNvGrpSpPr>
                  <a:grpSpLocks/>
                </p:cNvGrpSpPr>
                <p:nvPr/>
              </p:nvGrpSpPr>
              <p:grpSpPr bwMode="auto">
                <a:xfrm>
                  <a:off x="2785" y="1461"/>
                  <a:ext cx="288" cy="260"/>
                  <a:chOff x="841" y="1860"/>
                  <a:chExt cx="288" cy="260"/>
                </a:xfrm>
              </p:grpSpPr>
              <p:sp>
                <p:nvSpPr>
                  <p:cNvPr id="10341" name="Freeform 99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42" name="Oval 1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40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3028" y="154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5/26/07</a:t>
                  </a:r>
                </a:p>
              </p:txBody>
            </p:sp>
          </p:grpSp>
          <p:grpSp>
            <p:nvGrpSpPr>
              <p:cNvPr id="10289" name="Group 102"/>
              <p:cNvGrpSpPr>
                <a:grpSpLocks/>
              </p:cNvGrpSpPr>
              <p:nvPr/>
            </p:nvGrpSpPr>
            <p:grpSpPr bwMode="auto">
              <a:xfrm>
                <a:off x="2746" y="1807"/>
                <a:ext cx="1217" cy="291"/>
                <a:chOff x="2785" y="1461"/>
                <a:chExt cx="1090" cy="260"/>
              </a:xfrm>
            </p:grpSpPr>
            <p:grpSp>
              <p:nvGrpSpPr>
                <p:cNvPr id="10335" name="Group 103"/>
                <p:cNvGrpSpPr>
                  <a:grpSpLocks/>
                </p:cNvGrpSpPr>
                <p:nvPr/>
              </p:nvGrpSpPr>
              <p:grpSpPr bwMode="auto">
                <a:xfrm>
                  <a:off x="2785" y="1461"/>
                  <a:ext cx="288" cy="260"/>
                  <a:chOff x="841" y="1860"/>
                  <a:chExt cx="288" cy="260"/>
                </a:xfrm>
              </p:grpSpPr>
              <p:sp>
                <p:nvSpPr>
                  <p:cNvPr id="10337" name="Freeform 104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38" name="Oval 1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36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028" y="154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4/26/07</a:t>
                  </a:r>
                </a:p>
              </p:txBody>
            </p:sp>
          </p:grpSp>
          <p:grpSp>
            <p:nvGrpSpPr>
              <p:cNvPr id="10290" name="Group 107"/>
              <p:cNvGrpSpPr>
                <a:grpSpLocks/>
              </p:cNvGrpSpPr>
              <p:nvPr/>
            </p:nvGrpSpPr>
            <p:grpSpPr bwMode="auto">
              <a:xfrm>
                <a:off x="1772" y="2246"/>
                <a:ext cx="1219" cy="290"/>
                <a:chOff x="1927" y="1371"/>
                <a:chExt cx="1092" cy="260"/>
              </a:xfrm>
            </p:grpSpPr>
            <p:grpSp>
              <p:nvGrpSpPr>
                <p:cNvPr id="10331" name="Group 108"/>
                <p:cNvGrpSpPr>
                  <a:grpSpLocks/>
                </p:cNvGrpSpPr>
                <p:nvPr/>
              </p:nvGrpSpPr>
              <p:grpSpPr bwMode="auto">
                <a:xfrm>
                  <a:off x="2731" y="1371"/>
                  <a:ext cx="288" cy="260"/>
                  <a:chOff x="841" y="1860"/>
                  <a:chExt cx="288" cy="260"/>
                </a:xfrm>
              </p:grpSpPr>
              <p:sp>
                <p:nvSpPr>
                  <p:cNvPr id="10333" name="Freeform 109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34" name="Oval 1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32" name="Text Box 111"/>
                <p:cNvSpPr txBox="1">
                  <a:spLocks noChangeArrowheads="1"/>
                </p:cNvSpPr>
                <p:nvPr/>
              </p:nvSpPr>
              <p:spPr bwMode="auto">
                <a:xfrm>
                  <a:off x="1927" y="145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algn="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3/27/07</a:t>
                  </a:r>
                </a:p>
              </p:txBody>
            </p:sp>
          </p:grpSp>
          <p:grpSp>
            <p:nvGrpSpPr>
              <p:cNvPr id="10291" name="Group 112"/>
              <p:cNvGrpSpPr>
                <a:grpSpLocks/>
              </p:cNvGrpSpPr>
              <p:nvPr/>
            </p:nvGrpSpPr>
            <p:grpSpPr bwMode="auto">
              <a:xfrm>
                <a:off x="1708" y="2688"/>
                <a:ext cx="1219" cy="291"/>
                <a:chOff x="1927" y="1371"/>
                <a:chExt cx="1092" cy="260"/>
              </a:xfrm>
            </p:grpSpPr>
            <p:grpSp>
              <p:nvGrpSpPr>
                <p:cNvPr id="10327" name="Group 113"/>
                <p:cNvGrpSpPr>
                  <a:grpSpLocks/>
                </p:cNvGrpSpPr>
                <p:nvPr/>
              </p:nvGrpSpPr>
              <p:grpSpPr bwMode="auto">
                <a:xfrm>
                  <a:off x="2731" y="1371"/>
                  <a:ext cx="288" cy="260"/>
                  <a:chOff x="841" y="1860"/>
                  <a:chExt cx="288" cy="260"/>
                </a:xfrm>
              </p:grpSpPr>
              <p:sp>
                <p:nvSpPr>
                  <p:cNvPr id="10329" name="Freeform 114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30" name="Oval 1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28" name="Text Box 116"/>
                <p:cNvSpPr txBox="1">
                  <a:spLocks noChangeArrowheads="1"/>
                </p:cNvSpPr>
                <p:nvPr/>
              </p:nvSpPr>
              <p:spPr bwMode="auto">
                <a:xfrm>
                  <a:off x="1927" y="145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algn="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2/27/07</a:t>
                  </a:r>
                </a:p>
              </p:txBody>
            </p:sp>
          </p:grpSp>
          <p:grpSp>
            <p:nvGrpSpPr>
              <p:cNvPr id="10292" name="Group 117"/>
              <p:cNvGrpSpPr>
                <a:grpSpLocks/>
              </p:cNvGrpSpPr>
              <p:nvPr/>
            </p:nvGrpSpPr>
            <p:grpSpPr bwMode="auto">
              <a:xfrm>
                <a:off x="1721" y="3037"/>
                <a:ext cx="1219" cy="290"/>
                <a:chOff x="1927" y="1371"/>
                <a:chExt cx="1092" cy="260"/>
              </a:xfrm>
            </p:grpSpPr>
            <p:grpSp>
              <p:nvGrpSpPr>
                <p:cNvPr id="10323" name="Group 118"/>
                <p:cNvGrpSpPr>
                  <a:grpSpLocks/>
                </p:cNvGrpSpPr>
                <p:nvPr/>
              </p:nvGrpSpPr>
              <p:grpSpPr bwMode="auto">
                <a:xfrm>
                  <a:off x="2731" y="1371"/>
                  <a:ext cx="288" cy="260"/>
                  <a:chOff x="841" y="1860"/>
                  <a:chExt cx="288" cy="260"/>
                </a:xfrm>
              </p:grpSpPr>
              <p:sp>
                <p:nvSpPr>
                  <p:cNvPr id="10325" name="Freeform 119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26" name="Oval 1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24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1927" y="145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algn="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1/26/07</a:t>
                  </a:r>
                </a:p>
              </p:txBody>
            </p:sp>
          </p:grpSp>
          <p:grpSp>
            <p:nvGrpSpPr>
              <p:cNvPr id="10293" name="Group 122"/>
              <p:cNvGrpSpPr>
                <a:grpSpLocks/>
              </p:cNvGrpSpPr>
              <p:nvPr/>
            </p:nvGrpSpPr>
            <p:grpSpPr bwMode="auto">
              <a:xfrm>
                <a:off x="1819" y="3198"/>
                <a:ext cx="1218" cy="290"/>
                <a:chOff x="1927" y="1371"/>
                <a:chExt cx="1092" cy="260"/>
              </a:xfrm>
            </p:grpSpPr>
            <p:grpSp>
              <p:nvGrpSpPr>
                <p:cNvPr id="10319" name="Group 123"/>
                <p:cNvGrpSpPr>
                  <a:grpSpLocks/>
                </p:cNvGrpSpPr>
                <p:nvPr/>
              </p:nvGrpSpPr>
              <p:grpSpPr bwMode="auto">
                <a:xfrm>
                  <a:off x="2731" y="1371"/>
                  <a:ext cx="288" cy="260"/>
                  <a:chOff x="841" y="1860"/>
                  <a:chExt cx="288" cy="260"/>
                </a:xfrm>
              </p:grpSpPr>
              <p:sp>
                <p:nvSpPr>
                  <p:cNvPr id="10321" name="Freeform 124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22" name="Oval 1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20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1927" y="145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algn="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12/27/06</a:t>
                  </a:r>
                </a:p>
              </p:txBody>
            </p:sp>
          </p:grpSp>
          <p:grpSp>
            <p:nvGrpSpPr>
              <p:cNvPr id="10294" name="Group 127"/>
              <p:cNvGrpSpPr>
                <a:grpSpLocks/>
              </p:cNvGrpSpPr>
              <p:nvPr/>
            </p:nvGrpSpPr>
            <p:grpSpPr bwMode="auto">
              <a:xfrm>
                <a:off x="2823" y="3124"/>
                <a:ext cx="1217" cy="290"/>
                <a:chOff x="2785" y="1461"/>
                <a:chExt cx="1090" cy="260"/>
              </a:xfrm>
            </p:grpSpPr>
            <p:grpSp>
              <p:nvGrpSpPr>
                <p:cNvPr id="10315" name="Group 128"/>
                <p:cNvGrpSpPr>
                  <a:grpSpLocks/>
                </p:cNvGrpSpPr>
                <p:nvPr/>
              </p:nvGrpSpPr>
              <p:grpSpPr bwMode="auto">
                <a:xfrm>
                  <a:off x="2785" y="1461"/>
                  <a:ext cx="288" cy="260"/>
                  <a:chOff x="841" y="1860"/>
                  <a:chExt cx="288" cy="260"/>
                </a:xfrm>
              </p:grpSpPr>
              <p:sp>
                <p:nvSpPr>
                  <p:cNvPr id="10317" name="Freeform 129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18" name="Oval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16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3028" y="154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11/27/06</a:t>
                  </a:r>
                </a:p>
              </p:txBody>
            </p:sp>
          </p:grpSp>
          <p:grpSp>
            <p:nvGrpSpPr>
              <p:cNvPr id="10295" name="Group 132"/>
              <p:cNvGrpSpPr>
                <a:grpSpLocks/>
              </p:cNvGrpSpPr>
              <p:nvPr/>
            </p:nvGrpSpPr>
            <p:grpSpPr bwMode="auto">
              <a:xfrm>
                <a:off x="2863" y="2842"/>
                <a:ext cx="1217" cy="291"/>
                <a:chOff x="2785" y="1461"/>
                <a:chExt cx="1090" cy="260"/>
              </a:xfrm>
            </p:grpSpPr>
            <p:grpSp>
              <p:nvGrpSpPr>
                <p:cNvPr id="10311" name="Group 133"/>
                <p:cNvGrpSpPr>
                  <a:grpSpLocks/>
                </p:cNvGrpSpPr>
                <p:nvPr/>
              </p:nvGrpSpPr>
              <p:grpSpPr bwMode="auto">
                <a:xfrm>
                  <a:off x="2785" y="1461"/>
                  <a:ext cx="288" cy="260"/>
                  <a:chOff x="841" y="1860"/>
                  <a:chExt cx="288" cy="260"/>
                </a:xfrm>
              </p:grpSpPr>
              <p:sp>
                <p:nvSpPr>
                  <p:cNvPr id="10313" name="Freeform 134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14" name="Oval 1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12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3028" y="154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10/28/06</a:t>
                  </a:r>
                </a:p>
              </p:txBody>
            </p:sp>
          </p:grpSp>
          <p:grpSp>
            <p:nvGrpSpPr>
              <p:cNvPr id="10296" name="Group 137"/>
              <p:cNvGrpSpPr>
                <a:grpSpLocks/>
              </p:cNvGrpSpPr>
              <p:nvPr/>
            </p:nvGrpSpPr>
            <p:grpSpPr bwMode="auto">
              <a:xfrm>
                <a:off x="2810" y="2434"/>
                <a:ext cx="1216" cy="290"/>
                <a:chOff x="2785" y="1461"/>
                <a:chExt cx="1090" cy="260"/>
              </a:xfrm>
            </p:grpSpPr>
            <p:grpSp>
              <p:nvGrpSpPr>
                <p:cNvPr id="10307" name="Group 138"/>
                <p:cNvGrpSpPr>
                  <a:grpSpLocks/>
                </p:cNvGrpSpPr>
                <p:nvPr/>
              </p:nvGrpSpPr>
              <p:grpSpPr bwMode="auto">
                <a:xfrm>
                  <a:off x="2785" y="1461"/>
                  <a:ext cx="288" cy="260"/>
                  <a:chOff x="841" y="1860"/>
                  <a:chExt cx="288" cy="260"/>
                </a:xfrm>
              </p:grpSpPr>
              <p:sp>
                <p:nvSpPr>
                  <p:cNvPr id="10309" name="Freeform 139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10" name="Oval 1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08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3028" y="154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9/28/06</a:t>
                  </a:r>
                </a:p>
              </p:txBody>
            </p:sp>
          </p:grpSp>
          <p:grpSp>
            <p:nvGrpSpPr>
              <p:cNvPr id="10297" name="Group 142"/>
              <p:cNvGrpSpPr>
                <a:grpSpLocks/>
              </p:cNvGrpSpPr>
              <p:nvPr/>
            </p:nvGrpSpPr>
            <p:grpSpPr bwMode="auto">
              <a:xfrm>
                <a:off x="2713" y="1985"/>
                <a:ext cx="1216" cy="290"/>
                <a:chOff x="2785" y="1461"/>
                <a:chExt cx="1090" cy="260"/>
              </a:xfrm>
            </p:grpSpPr>
            <p:grpSp>
              <p:nvGrpSpPr>
                <p:cNvPr id="10303" name="Group 143"/>
                <p:cNvGrpSpPr>
                  <a:grpSpLocks/>
                </p:cNvGrpSpPr>
                <p:nvPr/>
              </p:nvGrpSpPr>
              <p:grpSpPr bwMode="auto">
                <a:xfrm>
                  <a:off x="2785" y="1461"/>
                  <a:ext cx="288" cy="260"/>
                  <a:chOff x="841" y="1860"/>
                  <a:chExt cx="288" cy="260"/>
                </a:xfrm>
              </p:grpSpPr>
              <p:sp>
                <p:nvSpPr>
                  <p:cNvPr id="10305" name="Freeform 144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06" name="Oval 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04" name="Text Box 146"/>
                <p:cNvSpPr txBox="1">
                  <a:spLocks noChangeArrowheads="1"/>
                </p:cNvSpPr>
                <p:nvPr/>
              </p:nvSpPr>
              <p:spPr bwMode="auto">
                <a:xfrm>
                  <a:off x="3028" y="154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8/29/06</a:t>
                  </a:r>
                </a:p>
              </p:txBody>
            </p:sp>
          </p:grpSp>
          <p:grpSp>
            <p:nvGrpSpPr>
              <p:cNvPr id="10298" name="Group 147"/>
              <p:cNvGrpSpPr>
                <a:grpSpLocks/>
              </p:cNvGrpSpPr>
              <p:nvPr/>
            </p:nvGrpSpPr>
            <p:grpSpPr bwMode="auto">
              <a:xfrm>
                <a:off x="1758" y="1596"/>
                <a:ext cx="1219" cy="290"/>
                <a:chOff x="1927" y="1371"/>
                <a:chExt cx="1092" cy="260"/>
              </a:xfrm>
            </p:grpSpPr>
            <p:grpSp>
              <p:nvGrpSpPr>
                <p:cNvPr id="10299" name="Group 148"/>
                <p:cNvGrpSpPr>
                  <a:grpSpLocks/>
                </p:cNvGrpSpPr>
                <p:nvPr/>
              </p:nvGrpSpPr>
              <p:grpSpPr bwMode="auto">
                <a:xfrm>
                  <a:off x="2731" y="1371"/>
                  <a:ext cx="288" cy="260"/>
                  <a:chOff x="841" y="1860"/>
                  <a:chExt cx="288" cy="260"/>
                </a:xfrm>
              </p:grpSpPr>
              <p:sp>
                <p:nvSpPr>
                  <p:cNvPr id="10301" name="Freeform 149"/>
                  <p:cNvSpPr>
                    <a:spLocks noChangeAspect="1"/>
                  </p:cNvSpPr>
                  <p:nvPr/>
                </p:nvSpPr>
                <p:spPr bwMode="auto">
                  <a:xfrm>
                    <a:off x="841" y="1860"/>
                    <a:ext cx="288" cy="260"/>
                  </a:xfrm>
                  <a:custGeom>
                    <a:avLst/>
                    <a:gdLst>
                      <a:gd name="T0" fmla="*/ 0 w 3581"/>
                      <a:gd name="T1" fmla="*/ 0 h 3232"/>
                      <a:gd name="T2" fmla="*/ 0 w 3581"/>
                      <a:gd name="T3" fmla="*/ 0 h 3232"/>
                      <a:gd name="T4" fmla="*/ 0 w 3581"/>
                      <a:gd name="T5" fmla="*/ 0 h 3232"/>
                      <a:gd name="T6" fmla="*/ 0 w 3581"/>
                      <a:gd name="T7" fmla="*/ 0 h 3232"/>
                      <a:gd name="T8" fmla="*/ 0 w 3581"/>
                      <a:gd name="T9" fmla="*/ 0 h 3232"/>
                      <a:gd name="T10" fmla="*/ 0 w 3581"/>
                      <a:gd name="T11" fmla="*/ 0 h 3232"/>
                      <a:gd name="T12" fmla="*/ 0 w 3581"/>
                      <a:gd name="T13" fmla="*/ 0 h 3232"/>
                      <a:gd name="T14" fmla="*/ 0 w 3581"/>
                      <a:gd name="T15" fmla="*/ 0 h 3232"/>
                      <a:gd name="T16" fmla="*/ 0 w 3581"/>
                      <a:gd name="T17" fmla="*/ 0 h 3232"/>
                      <a:gd name="T18" fmla="*/ 0 w 3581"/>
                      <a:gd name="T19" fmla="*/ 0 h 3232"/>
                      <a:gd name="T20" fmla="*/ 0 w 3581"/>
                      <a:gd name="T21" fmla="*/ 0 h 3232"/>
                      <a:gd name="T22" fmla="*/ 0 w 3581"/>
                      <a:gd name="T23" fmla="*/ 0 h 3232"/>
                      <a:gd name="T24" fmla="*/ 0 w 3581"/>
                      <a:gd name="T25" fmla="*/ 0 h 3232"/>
                      <a:gd name="T26" fmla="*/ 0 w 3581"/>
                      <a:gd name="T27" fmla="*/ 0 h 3232"/>
                      <a:gd name="T28" fmla="*/ 0 w 3581"/>
                      <a:gd name="T29" fmla="*/ 0 h 3232"/>
                      <a:gd name="T30" fmla="*/ 0 w 3581"/>
                      <a:gd name="T31" fmla="*/ 0 h 3232"/>
                      <a:gd name="T32" fmla="*/ 0 w 3581"/>
                      <a:gd name="T33" fmla="*/ 0 h 3232"/>
                      <a:gd name="T34" fmla="*/ 0 w 3581"/>
                      <a:gd name="T35" fmla="*/ 0 h 3232"/>
                      <a:gd name="T36" fmla="*/ 0 w 3581"/>
                      <a:gd name="T37" fmla="*/ 0 h 3232"/>
                      <a:gd name="T38" fmla="*/ 0 w 3581"/>
                      <a:gd name="T39" fmla="*/ 0 h 3232"/>
                      <a:gd name="T40" fmla="*/ 0 w 3581"/>
                      <a:gd name="T41" fmla="*/ 0 h 3232"/>
                      <a:gd name="T42" fmla="*/ 0 w 3581"/>
                      <a:gd name="T43" fmla="*/ 0 h 3232"/>
                      <a:gd name="T44" fmla="*/ 0 w 3581"/>
                      <a:gd name="T45" fmla="*/ 0 h 3232"/>
                      <a:gd name="T46" fmla="*/ 0 w 3581"/>
                      <a:gd name="T47" fmla="*/ 0 h 3232"/>
                      <a:gd name="T48" fmla="*/ 0 w 3581"/>
                      <a:gd name="T49" fmla="*/ 0 h 3232"/>
                      <a:gd name="T50" fmla="*/ 0 w 3581"/>
                      <a:gd name="T51" fmla="*/ 0 h 3232"/>
                      <a:gd name="T52" fmla="*/ 0 w 3581"/>
                      <a:gd name="T53" fmla="*/ 0 h 3232"/>
                      <a:gd name="T54" fmla="*/ 0 w 3581"/>
                      <a:gd name="T55" fmla="*/ 0 h 3232"/>
                      <a:gd name="T56" fmla="*/ 0 w 3581"/>
                      <a:gd name="T57" fmla="*/ 0 h 323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581"/>
                      <a:gd name="T88" fmla="*/ 0 h 3232"/>
                      <a:gd name="T89" fmla="*/ 3581 w 3581"/>
                      <a:gd name="T90" fmla="*/ 3232 h 3232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581" h="3232">
                        <a:moveTo>
                          <a:pt x="1554" y="1080"/>
                        </a:moveTo>
                        <a:lnTo>
                          <a:pt x="1819" y="0"/>
                        </a:lnTo>
                        <a:lnTo>
                          <a:pt x="2065" y="1080"/>
                        </a:lnTo>
                        <a:lnTo>
                          <a:pt x="2634" y="720"/>
                        </a:lnTo>
                        <a:lnTo>
                          <a:pt x="2453" y="1237"/>
                        </a:lnTo>
                        <a:lnTo>
                          <a:pt x="3202" y="1080"/>
                        </a:lnTo>
                        <a:lnTo>
                          <a:pt x="2483" y="1552"/>
                        </a:lnTo>
                        <a:lnTo>
                          <a:pt x="3581" y="1781"/>
                        </a:lnTo>
                        <a:lnTo>
                          <a:pt x="2603" y="1950"/>
                        </a:lnTo>
                        <a:lnTo>
                          <a:pt x="3180" y="2407"/>
                        </a:lnTo>
                        <a:lnTo>
                          <a:pt x="2535" y="2167"/>
                        </a:lnTo>
                        <a:lnTo>
                          <a:pt x="2790" y="2782"/>
                        </a:lnTo>
                        <a:lnTo>
                          <a:pt x="2198" y="2293"/>
                        </a:lnTo>
                        <a:lnTo>
                          <a:pt x="2325" y="3232"/>
                        </a:lnTo>
                        <a:lnTo>
                          <a:pt x="1876" y="2444"/>
                        </a:lnTo>
                        <a:lnTo>
                          <a:pt x="1743" y="3069"/>
                        </a:lnTo>
                        <a:lnTo>
                          <a:pt x="1680" y="2482"/>
                        </a:lnTo>
                        <a:lnTo>
                          <a:pt x="1307" y="3069"/>
                        </a:lnTo>
                        <a:lnTo>
                          <a:pt x="1459" y="2330"/>
                        </a:lnTo>
                        <a:lnTo>
                          <a:pt x="720" y="2671"/>
                        </a:lnTo>
                        <a:lnTo>
                          <a:pt x="1232" y="2141"/>
                        </a:lnTo>
                        <a:lnTo>
                          <a:pt x="796" y="2122"/>
                        </a:lnTo>
                        <a:lnTo>
                          <a:pt x="1137" y="1914"/>
                        </a:lnTo>
                        <a:lnTo>
                          <a:pt x="0" y="1724"/>
                        </a:lnTo>
                        <a:lnTo>
                          <a:pt x="1043" y="1545"/>
                        </a:lnTo>
                        <a:lnTo>
                          <a:pt x="663" y="1099"/>
                        </a:lnTo>
                        <a:lnTo>
                          <a:pt x="1163" y="1222"/>
                        </a:lnTo>
                        <a:lnTo>
                          <a:pt x="923" y="570"/>
                        </a:lnTo>
                        <a:lnTo>
                          <a:pt x="1554" y="108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02" name="Oval 1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1943"/>
                    <a:ext cx="109" cy="10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Wingdings" pitchFamily="2" charset="2"/>
                      <a:buChar char="¶"/>
                      <a:defRPr sz="32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Webdings" pitchFamily="18" charset="2"/>
                      <a:buChar char="þ"/>
                      <a:defRPr sz="28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Wingdings 2" pitchFamily="18" charset="2"/>
                      <a:buChar char=""/>
                      <a:defRPr sz="24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^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itchFamily="2" charset="2"/>
                      <a:buChar char="c"/>
                      <a:defRPr sz="2000">
                        <a:solidFill>
                          <a:srgbClr val="FFFF00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chemeClr val="tx1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300" name="Text Box 151"/>
                <p:cNvSpPr txBox="1">
                  <a:spLocks noChangeArrowheads="1"/>
                </p:cNvSpPr>
                <p:nvPr/>
              </p:nvSpPr>
              <p:spPr bwMode="auto">
                <a:xfrm>
                  <a:off x="1927" y="1451"/>
                  <a:ext cx="847" cy="1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¶"/>
                    <a:defRPr sz="3200">
                      <a:solidFill>
                        <a:srgbClr val="FFFF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ebdings" pitchFamily="18" charset="2"/>
                    <a:buChar char="þ"/>
                    <a:defRPr sz="2800">
                      <a:solidFill>
                        <a:srgbClr val="FFFF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Wingdings 2" pitchFamily="18" charset="2"/>
                    <a:buChar char=""/>
                    <a:defRPr sz="2400">
                      <a:solidFill>
                        <a:srgbClr val="FFFF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Wingdings" pitchFamily="2" charset="2"/>
                    <a:buChar char="^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itchFamily="2" charset="2"/>
                    <a:buChar char="c"/>
                    <a:defRPr sz="2000">
                      <a:solidFill>
                        <a:srgbClr val="FFFF00"/>
                      </a:solidFill>
                      <a:latin typeface="Comic Sans MS" pitchFamily="66" charset="0"/>
                    </a:defRPr>
                  </a:lvl9pPr>
                </a:lstStyle>
                <a:p>
                  <a:pPr algn="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>
                      <a:solidFill>
                        <a:srgbClr val="FF0000"/>
                      </a:solidFill>
                    </a:rPr>
                    <a:t>7/30/07</a:t>
                  </a:r>
                </a:p>
              </p:txBody>
            </p:sp>
          </p:grpSp>
        </p:grpSp>
      </p:grpSp>
      <p:sp>
        <p:nvSpPr>
          <p:cNvPr id="10282" name="Line 152"/>
          <p:cNvSpPr>
            <a:spLocks noChangeShapeType="1"/>
          </p:cNvSpPr>
          <p:nvPr/>
        </p:nvSpPr>
        <p:spPr bwMode="auto">
          <a:xfrm>
            <a:off x="4583113" y="1946275"/>
            <a:ext cx="0" cy="49911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3" name="WordArt 153"/>
          <p:cNvSpPr>
            <a:spLocks noChangeArrowheads="1" noChangeShapeType="1" noTextEdit="1"/>
          </p:cNvSpPr>
          <p:nvPr/>
        </p:nvSpPr>
        <p:spPr bwMode="auto">
          <a:xfrm>
            <a:off x="4600575" y="1949450"/>
            <a:ext cx="2695575" cy="247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kern="10">
                <a:solidFill>
                  <a:srgbClr val="0000FF"/>
                </a:solidFill>
                <a:effectLst>
                  <a:outerShdw dist="17961" dir="2700000" algn="ctr" rotWithShape="0">
                    <a:srgbClr val="6699FF"/>
                  </a:outerShdw>
                </a:effectLst>
                <a:latin typeface="Comic Sans MS"/>
              </a:rPr>
              <a:t>Observer's Meridian (due south)</a:t>
            </a:r>
          </a:p>
        </p:txBody>
      </p:sp>
      <p:sp>
        <p:nvSpPr>
          <p:cNvPr id="257178" name="Freeform 154"/>
          <p:cNvSpPr>
            <a:spLocks/>
          </p:cNvSpPr>
          <p:nvPr/>
        </p:nvSpPr>
        <p:spPr bwMode="auto">
          <a:xfrm>
            <a:off x="4376738" y="2386013"/>
            <a:ext cx="431800" cy="2957512"/>
          </a:xfrm>
          <a:custGeom>
            <a:avLst/>
            <a:gdLst>
              <a:gd name="T0" fmla="*/ 2147483647 w 272"/>
              <a:gd name="T1" fmla="*/ 2147483647 h 1863"/>
              <a:gd name="T2" fmla="*/ 2147483647 w 272"/>
              <a:gd name="T3" fmla="*/ 2147483647 h 1863"/>
              <a:gd name="T4" fmla="*/ 2147483647 w 272"/>
              <a:gd name="T5" fmla="*/ 2147483647 h 1863"/>
              <a:gd name="T6" fmla="*/ 2147483647 w 272"/>
              <a:gd name="T7" fmla="*/ 2147483647 h 1863"/>
              <a:gd name="T8" fmla="*/ 2147483647 w 272"/>
              <a:gd name="T9" fmla="*/ 2147483647 h 1863"/>
              <a:gd name="T10" fmla="*/ 2147483647 w 272"/>
              <a:gd name="T11" fmla="*/ 2147483647 h 1863"/>
              <a:gd name="T12" fmla="*/ 2147483647 w 272"/>
              <a:gd name="T13" fmla="*/ 2147483647 h 1863"/>
              <a:gd name="T14" fmla="*/ 2147483647 w 272"/>
              <a:gd name="T15" fmla="*/ 2147483647 h 1863"/>
              <a:gd name="T16" fmla="*/ 2147483647 w 272"/>
              <a:gd name="T17" fmla="*/ 2147483647 h 1863"/>
              <a:gd name="T18" fmla="*/ 2147483647 w 272"/>
              <a:gd name="T19" fmla="*/ 2147483647 h 1863"/>
              <a:gd name="T20" fmla="*/ 2147483647 w 272"/>
              <a:gd name="T21" fmla="*/ 2147483647 h 1863"/>
              <a:gd name="T22" fmla="*/ 2147483647 w 272"/>
              <a:gd name="T23" fmla="*/ 2147483647 h 1863"/>
              <a:gd name="T24" fmla="*/ 2147483647 w 272"/>
              <a:gd name="T25" fmla="*/ 2147483647 h 18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2"/>
              <a:gd name="T40" fmla="*/ 0 h 1863"/>
              <a:gd name="T41" fmla="*/ 272 w 272"/>
              <a:gd name="T42" fmla="*/ 1863 h 186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2" h="1863">
                <a:moveTo>
                  <a:pt x="96" y="15"/>
                </a:moveTo>
                <a:cubicBezTo>
                  <a:pt x="75" y="30"/>
                  <a:pt x="54" y="140"/>
                  <a:pt x="57" y="243"/>
                </a:cubicBezTo>
                <a:cubicBezTo>
                  <a:pt x="60" y="346"/>
                  <a:pt x="88" y="496"/>
                  <a:pt x="114" y="636"/>
                </a:cubicBezTo>
                <a:cubicBezTo>
                  <a:pt x="140" y="776"/>
                  <a:pt x="187" y="940"/>
                  <a:pt x="213" y="1083"/>
                </a:cubicBezTo>
                <a:cubicBezTo>
                  <a:pt x="239" y="1226"/>
                  <a:pt x="268" y="1379"/>
                  <a:pt x="270" y="1494"/>
                </a:cubicBezTo>
                <a:cubicBezTo>
                  <a:pt x="272" y="1609"/>
                  <a:pt x="256" y="1717"/>
                  <a:pt x="228" y="1776"/>
                </a:cubicBezTo>
                <a:cubicBezTo>
                  <a:pt x="200" y="1835"/>
                  <a:pt x="136" y="1863"/>
                  <a:pt x="102" y="1848"/>
                </a:cubicBezTo>
                <a:cubicBezTo>
                  <a:pt x="68" y="1833"/>
                  <a:pt x="30" y="1746"/>
                  <a:pt x="21" y="1686"/>
                </a:cubicBezTo>
                <a:cubicBezTo>
                  <a:pt x="12" y="1626"/>
                  <a:pt x="0" y="1467"/>
                  <a:pt x="6" y="1335"/>
                </a:cubicBezTo>
                <a:cubicBezTo>
                  <a:pt x="14" y="1203"/>
                  <a:pt x="48" y="1041"/>
                  <a:pt x="72" y="894"/>
                </a:cubicBezTo>
                <a:cubicBezTo>
                  <a:pt x="96" y="747"/>
                  <a:pt x="135" y="584"/>
                  <a:pt x="150" y="456"/>
                </a:cubicBezTo>
                <a:cubicBezTo>
                  <a:pt x="165" y="328"/>
                  <a:pt x="171" y="196"/>
                  <a:pt x="162" y="123"/>
                </a:cubicBezTo>
                <a:cubicBezTo>
                  <a:pt x="153" y="50"/>
                  <a:pt x="117" y="0"/>
                  <a:pt x="96" y="15"/>
                </a:cubicBezTo>
                <a:close/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115" presetID="49" presetClass="entr" presetSubtype="0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1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541" r="24319" b="23111"/>
          <a:stretch>
            <a:fillRect/>
          </a:stretch>
        </p:blipFill>
        <p:spPr bwMode="auto">
          <a:xfrm>
            <a:off x="1887538" y="1946275"/>
            <a:ext cx="5391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4600575" y="1949450"/>
            <a:ext cx="2695575" cy="247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kern="10">
                <a:solidFill>
                  <a:srgbClr val="0000FF"/>
                </a:solidFill>
                <a:effectLst>
                  <a:outerShdw dist="17961" dir="2700000" algn="ctr" rotWithShape="0">
                    <a:srgbClr val="6699FF"/>
                  </a:outerShdw>
                </a:effectLst>
                <a:latin typeface="Comic Sans MS"/>
              </a:rPr>
              <a:t>Observer's Meridian (due south)</a:t>
            </a:r>
          </a:p>
        </p:txBody>
      </p:sp>
      <p:sp>
        <p:nvSpPr>
          <p:cNvPr id="11268" name="Freeform 4"/>
          <p:cNvSpPr>
            <a:spLocks/>
          </p:cNvSpPr>
          <p:nvPr/>
        </p:nvSpPr>
        <p:spPr bwMode="auto">
          <a:xfrm>
            <a:off x="4376738" y="2347913"/>
            <a:ext cx="431800" cy="2957512"/>
          </a:xfrm>
          <a:custGeom>
            <a:avLst/>
            <a:gdLst>
              <a:gd name="T0" fmla="*/ 2147483647 w 272"/>
              <a:gd name="T1" fmla="*/ 2147483647 h 1863"/>
              <a:gd name="T2" fmla="*/ 2147483647 w 272"/>
              <a:gd name="T3" fmla="*/ 2147483647 h 1863"/>
              <a:gd name="T4" fmla="*/ 2147483647 w 272"/>
              <a:gd name="T5" fmla="*/ 2147483647 h 1863"/>
              <a:gd name="T6" fmla="*/ 2147483647 w 272"/>
              <a:gd name="T7" fmla="*/ 2147483647 h 1863"/>
              <a:gd name="T8" fmla="*/ 2147483647 w 272"/>
              <a:gd name="T9" fmla="*/ 2147483647 h 1863"/>
              <a:gd name="T10" fmla="*/ 2147483647 w 272"/>
              <a:gd name="T11" fmla="*/ 2147483647 h 1863"/>
              <a:gd name="T12" fmla="*/ 2147483647 w 272"/>
              <a:gd name="T13" fmla="*/ 2147483647 h 1863"/>
              <a:gd name="T14" fmla="*/ 2147483647 w 272"/>
              <a:gd name="T15" fmla="*/ 2147483647 h 1863"/>
              <a:gd name="T16" fmla="*/ 2147483647 w 272"/>
              <a:gd name="T17" fmla="*/ 2147483647 h 1863"/>
              <a:gd name="T18" fmla="*/ 2147483647 w 272"/>
              <a:gd name="T19" fmla="*/ 2147483647 h 1863"/>
              <a:gd name="T20" fmla="*/ 2147483647 w 272"/>
              <a:gd name="T21" fmla="*/ 2147483647 h 1863"/>
              <a:gd name="T22" fmla="*/ 2147483647 w 272"/>
              <a:gd name="T23" fmla="*/ 2147483647 h 1863"/>
              <a:gd name="T24" fmla="*/ 2147483647 w 272"/>
              <a:gd name="T25" fmla="*/ 2147483647 h 18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2"/>
              <a:gd name="T40" fmla="*/ 0 h 1863"/>
              <a:gd name="T41" fmla="*/ 272 w 272"/>
              <a:gd name="T42" fmla="*/ 1863 h 186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2" h="1863">
                <a:moveTo>
                  <a:pt x="96" y="15"/>
                </a:moveTo>
                <a:cubicBezTo>
                  <a:pt x="75" y="30"/>
                  <a:pt x="54" y="140"/>
                  <a:pt x="57" y="243"/>
                </a:cubicBezTo>
                <a:cubicBezTo>
                  <a:pt x="60" y="346"/>
                  <a:pt x="88" y="496"/>
                  <a:pt x="114" y="636"/>
                </a:cubicBezTo>
                <a:cubicBezTo>
                  <a:pt x="140" y="776"/>
                  <a:pt x="187" y="940"/>
                  <a:pt x="213" y="1083"/>
                </a:cubicBezTo>
                <a:cubicBezTo>
                  <a:pt x="239" y="1226"/>
                  <a:pt x="268" y="1379"/>
                  <a:pt x="270" y="1494"/>
                </a:cubicBezTo>
                <a:cubicBezTo>
                  <a:pt x="272" y="1609"/>
                  <a:pt x="256" y="1717"/>
                  <a:pt x="228" y="1776"/>
                </a:cubicBezTo>
                <a:cubicBezTo>
                  <a:pt x="200" y="1835"/>
                  <a:pt x="136" y="1863"/>
                  <a:pt x="102" y="1848"/>
                </a:cubicBezTo>
                <a:cubicBezTo>
                  <a:pt x="68" y="1833"/>
                  <a:pt x="30" y="1746"/>
                  <a:pt x="21" y="1686"/>
                </a:cubicBezTo>
                <a:cubicBezTo>
                  <a:pt x="12" y="1626"/>
                  <a:pt x="0" y="1467"/>
                  <a:pt x="6" y="1335"/>
                </a:cubicBezTo>
                <a:cubicBezTo>
                  <a:pt x="14" y="1203"/>
                  <a:pt x="48" y="1041"/>
                  <a:pt x="72" y="894"/>
                </a:cubicBezTo>
                <a:cubicBezTo>
                  <a:pt x="96" y="747"/>
                  <a:pt x="135" y="584"/>
                  <a:pt x="150" y="456"/>
                </a:cubicBezTo>
                <a:cubicBezTo>
                  <a:pt x="165" y="328"/>
                  <a:pt x="171" y="196"/>
                  <a:pt x="162" y="123"/>
                </a:cubicBezTo>
                <a:cubicBezTo>
                  <a:pt x="153" y="50"/>
                  <a:pt x="117" y="0"/>
                  <a:pt x="96" y="15"/>
                </a:cubicBezTo>
                <a:close/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4786313" y="3048000"/>
            <a:ext cx="1990725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6600"/>
                </a:solidFill>
                <a:effectLst>
                  <a:outerShdw sy="50000" rotWithShape="0">
                    <a:srgbClr val="FFFF66"/>
                  </a:outerShdw>
                </a:effectLst>
                <a:latin typeface="Impact"/>
              </a:rPr>
              <a:t>Analemma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11113" y="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Sun at Noon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30188" y="658813"/>
            <a:ext cx="8683625" cy="5695950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 Noon </a:t>
            </a:r>
            <a:r>
              <a:rPr lang="en-US" altLang="en-US" smtClean="0">
                <a:sym typeface="Symbol" pitchFamily="18" charset="2"/>
              </a:rPr>
              <a:t> Sun on meridian</a:t>
            </a:r>
          </a:p>
          <a:p>
            <a:pPr eaLnBrk="1" hangingPunct="1"/>
            <a:r>
              <a:rPr lang="en-US" altLang="en-US" smtClean="0"/>
              <a:t> Sun’s position varies: the Analemma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JHS Solar Window</a:t>
            </a:r>
          </a:p>
        </p:txBody>
      </p:sp>
      <p:sp>
        <p:nvSpPr>
          <p:cNvPr id="12291" name="Text Box 59"/>
          <p:cNvSpPr txBox="1">
            <a:spLocks noChangeArrowheads="1"/>
          </p:cNvSpPr>
          <p:nvPr/>
        </p:nvSpPr>
        <p:spPr bwMode="auto">
          <a:xfrm>
            <a:off x="1191581" y="5842000"/>
            <a:ext cx="329415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03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6" tIns="45685" rIns="91366" bIns="45685">
            <a:spAutoFit/>
          </a:bodyPr>
          <a:lstStyle>
            <a:lvl1pPr defTabSz="4124325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4124325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4124325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4124325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4124325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4124325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4124325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4124325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4124325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Figure 1: The JHS </a:t>
            </a:r>
            <a:r>
              <a:rPr lang="en-US" altLang="en-US" sz="2000" dirty="0" smtClean="0"/>
              <a:t>style </a:t>
            </a:r>
            <a:r>
              <a:rPr lang="en-US" altLang="en-US" sz="2000" dirty="0"/>
              <a:t>showing the altitude of the sun on an equinox.</a:t>
            </a:r>
            <a:endParaRPr lang="en-US" altLang="en-US" sz="2000" i="1" dirty="0"/>
          </a:p>
        </p:txBody>
      </p:sp>
      <p:pic>
        <p:nvPicPr>
          <p:cNvPr id="12292" name="Picture 60" descr="DSC000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17648" r="38693" b="13245"/>
          <a:stretch>
            <a:fillRect/>
          </a:stretch>
        </p:blipFill>
        <p:spPr bwMode="auto">
          <a:xfrm>
            <a:off x="1270000" y="696913"/>
            <a:ext cx="2852738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Line 61"/>
          <p:cNvSpPr>
            <a:spLocks noChangeShapeType="1"/>
          </p:cNvSpPr>
          <p:nvPr/>
        </p:nvSpPr>
        <p:spPr bwMode="auto">
          <a:xfrm rot="-2640000">
            <a:off x="2117725" y="1014413"/>
            <a:ext cx="0" cy="522287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294" name="Group 62"/>
          <p:cNvGrpSpPr>
            <a:grpSpLocks/>
          </p:cNvGrpSpPr>
          <p:nvPr/>
        </p:nvGrpSpPr>
        <p:grpSpPr bwMode="auto">
          <a:xfrm>
            <a:off x="1566863" y="731838"/>
            <a:ext cx="433387" cy="423862"/>
            <a:chOff x="9222" y="4317"/>
            <a:chExt cx="749" cy="749"/>
          </a:xfrm>
        </p:grpSpPr>
        <p:sp>
          <p:nvSpPr>
            <p:cNvPr id="12340" name="AutoShape 63"/>
            <p:cNvSpPr>
              <a:spLocks noChangeArrowheads="1"/>
            </p:cNvSpPr>
            <p:nvPr/>
          </p:nvSpPr>
          <p:spPr bwMode="auto">
            <a:xfrm rot="2700000">
              <a:off x="9273" y="4368"/>
              <a:ext cx="648" cy="648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341" name="AutoShape 64"/>
            <p:cNvSpPr>
              <a:spLocks noChangeArrowheads="1"/>
            </p:cNvSpPr>
            <p:nvPr/>
          </p:nvSpPr>
          <p:spPr bwMode="auto">
            <a:xfrm>
              <a:off x="9222" y="4317"/>
              <a:ext cx="749" cy="749"/>
            </a:xfrm>
            <a:prstGeom prst="star4">
              <a:avLst>
                <a:gd name="adj" fmla="val 15824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342" name="Oval 65"/>
            <p:cNvSpPr>
              <a:spLocks noChangeArrowheads="1"/>
            </p:cNvSpPr>
            <p:nvPr/>
          </p:nvSpPr>
          <p:spPr bwMode="auto">
            <a:xfrm>
              <a:off x="9471" y="4566"/>
              <a:ext cx="251" cy="2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2295" name="Line 66"/>
          <p:cNvSpPr>
            <a:spLocks noChangeShapeType="1"/>
          </p:cNvSpPr>
          <p:nvPr/>
        </p:nvSpPr>
        <p:spPr bwMode="auto">
          <a:xfrm rot="-2640000">
            <a:off x="3194050" y="1200150"/>
            <a:ext cx="1588" cy="2341563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Line 67"/>
          <p:cNvSpPr>
            <a:spLocks noChangeShapeType="1"/>
          </p:cNvSpPr>
          <p:nvPr/>
        </p:nvSpPr>
        <p:spPr bwMode="auto">
          <a:xfrm>
            <a:off x="2374900" y="1528763"/>
            <a:ext cx="1604963" cy="1587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68"/>
          <p:cNvSpPr>
            <a:spLocks noChangeShapeType="1"/>
          </p:cNvSpPr>
          <p:nvPr/>
        </p:nvSpPr>
        <p:spPr bwMode="auto">
          <a:xfrm>
            <a:off x="1270000" y="1528763"/>
            <a:ext cx="962025" cy="1587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Arc 69"/>
          <p:cNvSpPr>
            <a:spLocks/>
          </p:cNvSpPr>
          <p:nvPr/>
        </p:nvSpPr>
        <p:spPr bwMode="auto">
          <a:xfrm rot="-5400000">
            <a:off x="1996281" y="1169194"/>
            <a:ext cx="296863" cy="415925"/>
          </a:xfrm>
          <a:custGeom>
            <a:avLst/>
            <a:gdLst>
              <a:gd name="T0" fmla="*/ 0 w 15666"/>
              <a:gd name="T1" fmla="*/ 0 h 21600"/>
              <a:gd name="T2" fmla="*/ 2147483647 w 15666"/>
              <a:gd name="T3" fmla="*/ 2147483647 h 21600"/>
              <a:gd name="T4" fmla="*/ 0 w 15666"/>
              <a:gd name="T5" fmla="*/ 2147483647 h 21600"/>
              <a:gd name="T6" fmla="*/ 0 60000 65536"/>
              <a:gd name="T7" fmla="*/ 0 60000 65536"/>
              <a:gd name="T8" fmla="*/ 0 60000 65536"/>
              <a:gd name="T9" fmla="*/ 0 w 15666"/>
              <a:gd name="T10" fmla="*/ 0 h 21600"/>
              <a:gd name="T11" fmla="*/ 15666 w 1566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666" h="21600" fill="none" extrusionOk="0">
                <a:moveTo>
                  <a:pt x="-1" y="0"/>
                </a:moveTo>
                <a:cubicBezTo>
                  <a:pt x="5924" y="0"/>
                  <a:pt x="11588" y="2433"/>
                  <a:pt x="15666" y="6729"/>
                </a:cubicBezTo>
              </a:path>
              <a:path w="15666" h="21600" stroke="0" extrusionOk="0">
                <a:moveTo>
                  <a:pt x="-1" y="0"/>
                </a:moveTo>
                <a:cubicBezTo>
                  <a:pt x="5924" y="0"/>
                  <a:pt x="11588" y="2433"/>
                  <a:pt x="15666" y="672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Arc 70"/>
          <p:cNvSpPr>
            <a:spLocks/>
          </p:cNvSpPr>
          <p:nvPr/>
        </p:nvSpPr>
        <p:spPr bwMode="auto">
          <a:xfrm rot="5400000">
            <a:off x="2478088" y="1425575"/>
            <a:ext cx="515937" cy="722313"/>
          </a:xfrm>
          <a:custGeom>
            <a:avLst/>
            <a:gdLst>
              <a:gd name="T0" fmla="*/ 0 w 15666"/>
              <a:gd name="T1" fmla="*/ 0 h 21600"/>
              <a:gd name="T2" fmla="*/ 2147483647 w 15666"/>
              <a:gd name="T3" fmla="*/ 2147483647 h 21600"/>
              <a:gd name="T4" fmla="*/ 0 w 15666"/>
              <a:gd name="T5" fmla="*/ 2147483647 h 21600"/>
              <a:gd name="T6" fmla="*/ 0 60000 65536"/>
              <a:gd name="T7" fmla="*/ 0 60000 65536"/>
              <a:gd name="T8" fmla="*/ 0 60000 65536"/>
              <a:gd name="T9" fmla="*/ 0 w 15666"/>
              <a:gd name="T10" fmla="*/ 0 h 21600"/>
              <a:gd name="T11" fmla="*/ 15666 w 1566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666" h="21600" fill="none" extrusionOk="0">
                <a:moveTo>
                  <a:pt x="-1" y="0"/>
                </a:moveTo>
                <a:cubicBezTo>
                  <a:pt x="5924" y="0"/>
                  <a:pt x="11588" y="2433"/>
                  <a:pt x="15666" y="6729"/>
                </a:cubicBezTo>
              </a:path>
              <a:path w="15666" h="21600" stroke="0" extrusionOk="0">
                <a:moveTo>
                  <a:pt x="-1" y="0"/>
                </a:moveTo>
                <a:cubicBezTo>
                  <a:pt x="5924" y="0"/>
                  <a:pt x="11588" y="2433"/>
                  <a:pt x="15666" y="672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Line 71"/>
          <p:cNvSpPr>
            <a:spLocks noChangeShapeType="1"/>
          </p:cNvSpPr>
          <p:nvPr/>
        </p:nvSpPr>
        <p:spPr bwMode="auto">
          <a:xfrm rot="5400000">
            <a:off x="230982" y="3702844"/>
            <a:ext cx="4262437" cy="3175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WordArt 72"/>
          <p:cNvSpPr>
            <a:spLocks noChangeArrowheads="1" noChangeShapeType="1" noTextEdit="1"/>
          </p:cNvSpPr>
          <p:nvPr/>
        </p:nvSpPr>
        <p:spPr bwMode="auto">
          <a:xfrm>
            <a:off x="3146292" y="1004441"/>
            <a:ext cx="868619" cy="2191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200"/>
                    </a:gs>
                    <a:gs pos="45000">
                      <a:srgbClr val="FF7A00">
                        <a:alpha val="99100"/>
                      </a:srgbClr>
                    </a:gs>
                    <a:gs pos="70000">
                      <a:srgbClr val="FF0300">
                        <a:alpha val="98600"/>
                      </a:srgbClr>
                    </a:gs>
                    <a:gs pos="100000">
                      <a:srgbClr val="4D0808">
                        <a:alpha val="98000"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FFFF00">
                      <a:alpha val="80000"/>
                    </a:srgbClr>
                  </a:outerShdw>
                </a:effectLst>
                <a:latin typeface="Comic Sans MS"/>
              </a:rPr>
              <a:t>Gnomon</a:t>
            </a:r>
          </a:p>
        </p:txBody>
      </p:sp>
      <p:pic>
        <p:nvPicPr>
          <p:cNvPr id="12304" name="Picture 95" descr="Gnome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52538"/>
            <a:ext cx="16478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WordArt 96"/>
          <p:cNvSpPr>
            <a:spLocks noChangeArrowheads="1" noChangeShapeType="1" noTextEdit="1"/>
          </p:cNvSpPr>
          <p:nvPr/>
        </p:nvSpPr>
        <p:spPr bwMode="auto">
          <a:xfrm rot="19607085">
            <a:off x="2435709" y="1005594"/>
            <a:ext cx="562930" cy="2191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200"/>
                    </a:gs>
                    <a:gs pos="45000">
                      <a:srgbClr val="FF7A00">
                        <a:alpha val="99100"/>
                      </a:srgbClr>
                    </a:gs>
                    <a:gs pos="70000">
                      <a:srgbClr val="FF0300">
                        <a:alpha val="98600"/>
                      </a:srgbClr>
                    </a:gs>
                    <a:gs pos="100000">
                      <a:srgbClr val="4D0808">
                        <a:alpha val="98000"/>
                      </a:srgbClr>
                    </a:gs>
                  </a:gsLst>
                  <a:lin ang="7392915" scaled="1"/>
                </a:gradFill>
                <a:effectLst>
                  <a:outerShdw dist="35921" dir="2700000" algn="ctr" rotWithShape="0">
                    <a:srgbClr val="FFFF00">
                      <a:alpha val="80000"/>
                    </a:srgbClr>
                  </a:outerShdw>
                </a:effectLst>
                <a:latin typeface="Comic Sans MS"/>
              </a:rPr>
              <a:t>Style</a:t>
            </a:r>
          </a:p>
        </p:txBody>
      </p:sp>
      <p:sp>
        <p:nvSpPr>
          <p:cNvPr id="12308" name="Text Box 99"/>
          <p:cNvSpPr txBox="1">
            <a:spLocks noChangeArrowheads="1"/>
          </p:cNvSpPr>
          <p:nvPr/>
        </p:nvSpPr>
        <p:spPr bwMode="auto">
          <a:xfrm>
            <a:off x="1674813" y="1146175"/>
            <a:ext cx="3984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sym typeface="Symbol" pitchFamily="18" charset="2"/>
              </a:rPr>
              <a:t></a:t>
            </a:r>
            <a:r>
              <a:rPr lang="en-US" altLang="en-US" sz="2000"/>
              <a:t>’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12309" name="Text Box 100"/>
          <p:cNvSpPr txBox="1">
            <a:spLocks noChangeArrowheads="1"/>
          </p:cNvSpPr>
          <p:nvPr/>
        </p:nvSpPr>
        <p:spPr bwMode="auto">
          <a:xfrm>
            <a:off x="2979738" y="1792288"/>
            <a:ext cx="496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sym typeface="Symbol" pitchFamily="18" charset="2"/>
              </a:rPr>
              <a:t></a:t>
            </a:r>
            <a:r>
              <a:rPr lang="en-US" altLang="en-US" sz="2000"/>
              <a:t>’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12310" name="Text Box 101"/>
          <p:cNvSpPr txBox="1">
            <a:spLocks noChangeArrowheads="1"/>
          </p:cNvSpPr>
          <p:nvPr/>
        </p:nvSpPr>
        <p:spPr bwMode="auto">
          <a:xfrm>
            <a:off x="1233488" y="2124075"/>
            <a:ext cx="11604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Noon sun on an equinox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12311" name="Text Box 102"/>
          <p:cNvSpPr txBox="1">
            <a:spLocks noChangeArrowheads="1"/>
          </p:cNvSpPr>
          <p:nvPr/>
        </p:nvSpPr>
        <p:spPr bwMode="auto">
          <a:xfrm>
            <a:off x="2363788" y="3101975"/>
            <a:ext cx="170021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ym typeface="Symbol" pitchFamily="18" charset="2"/>
              </a:rPr>
              <a:t></a:t>
            </a:r>
            <a:r>
              <a:rPr lang="en-US" altLang="en-US" sz="1400"/>
              <a:t>’ = 90° - latitude          </a:t>
            </a:r>
            <a:r>
              <a:rPr lang="en-US" altLang="en-US" sz="1400">
                <a:sym typeface="Symbol" pitchFamily="18" charset="2"/>
              </a:rPr>
              <a:t></a:t>
            </a:r>
            <a:r>
              <a:rPr lang="en-US" altLang="en-US" sz="1400"/>
              <a:t>’ = 90° - 44.6°            </a:t>
            </a:r>
            <a:r>
              <a:rPr lang="en-US" altLang="en-US" sz="2400">
                <a:sym typeface="Symbol" pitchFamily="18" charset="2"/>
              </a:rPr>
              <a:t></a:t>
            </a:r>
            <a:r>
              <a:rPr lang="en-US" altLang="en-US" sz="2400"/>
              <a:t>’ = 45.4°</a:t>
            </a:r>
            <a:r>
              <a:rPr lang="en-US" altLang="en-US" sz="1400"/>
              <a:t> </a:t>
            </a: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12312" name="Picture 73" descr="DSC000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17648" r="38693" b="13245"/>
          <a:stretch>
            <a:fillRect/>
          </a:stretch>
        </p:blipFill>
        <p:spPr bwMode="auto">
          <a:xfrm>
            <a:off x="5102225" y="668338"/>
            <a:ext cx="28067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3" name="Line 74"/>
          <p:cNvSpPr>
            <a:spLocks noChangeAspect="1" noChangeShapeType="1"/>
          </p:cNvSpPr>
          <p:nvPr/>
        </p:nvSpPr>
        <p:spPr bwMode="auto">
          <a:xfrm rot="-2640000">
            <a:off x="5937250" y="984250"/>
            <a:ext cx="0" cy="522288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314" name="Group 75"/>
          <p:cNvGrpSpPr>
            <a:grpSpLocks noChangeAspect="1"/>
          </p:cNvGrpSpPr>
          <p:nvPr/>
        </p:nvGrpSpPr>
        <p:grpSpPr bwMode="auto">
          <a:xfrm>
            <a:off x="5395913" y="701675"/>
            <a:ext cx="423862" cy="423863"/>
            <a:chOff x="9222" y="4317"/>
            <a:chExt cx="749" cy="749"/>
          </a:xfrm>
        </p:grpSpPr>
        <p:sp>
          <p:nvSpPr>
            <p:cNvPr id="12337" name="AutoShape 76"/>
            <p:cNvSpPr>
              <a:spLocks noChangeAspect="1" noChangeArrowheads="1"/>
            </p:cNvSpPr>
            <p:nvPr/>
          </p:nvSpPr>
          <p:spPr bwMode="auto">
            <a:xfrm rot="2700000">
              <a:off x="9273" y="4368"/>
              <a:ext cx="648" cy="648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338" name="AutoShape 77"/>
            <p:cNvSpPr>
              <a:spLocks noChangeAspect="1" noChangeArrowheads="1"/>
            </p:cNvSpPr>
            <p:nvPr/>
          </p:nvSpPr>
          <p:spPr bwMode="auto">
            <a:xfrm>
              <a:off x="9222" y="4317"/>
              <a:ext cx="749" cy="749"/>
            </a:xfrm>
            <a:prstGeom prst="star4">
              <a:avLst>
                <a:gd name="adj" fmla="val 15824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339" name="Oval 78"/>
            <p:cNvSpPr>
              <a:spLocks noChangeAspect="1" noChangeArrowheads="1"/>
            </p:cNvSpPr>
            <p:nvPr/>
          </p:nvSpPr>
          <p:spPr bwMode="auto">
            <a:xfrm>
              <a:off x="9471" y="4566"/>
              <a:ext cx="251" cy="2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2315" name="Line 79"/>
          <p:cNvSpPr>
            <a:spLocks noChangeAspect="1" noChangeShapeType="1"/>
          </p:cNvSpPr>
          <p:nvPr/>
        </p:nvSpPr>
        <p:spPr bwMode="auto">
          <a:xfrm rot="-2640000">
            <a:off x="6997700" y="1169988"/>
            <a:ext cx="0" cy="2341562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6" name="Line 80"/>
          <p:cNvSpPr>
            <a:spLocks noChangeAspect="1" noChangeShapeType="1"/>
          </p:cNvSpPr>
          <p:nvPr/>
        </p:nvSpPr>
        <p:spPr bwMode="auto">
          <a:xfrm>
            <a:off x="6215063" y="1498600"/>
            <a:ext cx="1550987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7" name="Line 81"/>
          <p:cNvSpPr>
            <a:spLocks noChangeAspect="1" noChangeShapeType="1"/>
          </p:cNvSpPr>
          <p:nvPr/>
        </p:nvSpPr>
        <p:spPr bwMode="auto">
          <a:xfrm rot="5400000">
            <a:off x="4045744" y="3674269"/>
            <a:ext cx="4262438" cy="0"/>
          </a:xfrm>
          <a:prstGeom prst="line">
            <a:avLst/>
          </a:prstGeom>
          <a:noFill/>
          <a:ln w="12700">
            <a:solidFill>
              <a:srgbClr val="FFFFFF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8" name="Line 82"/>
          <p:cNvSpPr>
            <a:spLocks noChangeAspect="1" noChangeShapeType="1"/>
          </p:cNvSpPr>
          <p:nvPr/>
        </p:nvSpPr>
        <p:spPr bwMode="auto">
          <a:xfrm rot="-4200000">
            <a:off x="7016750" y="939800"/>
            <a:ext cx="0" cy="174625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9" name="Line 83"/>
          <p:cNvSpPr>
            <a:spLocks noChangeAspect="1" noChangeShapeType="1"/>
          </p:cNvSpPr>
          <p:nvPr/>
        </p:nvSpPr>
        <p:spPr bwMode="auto">
          <a:xfrm rot="-1320000">
            <a:off x="7005638" y="1355725"/>
            <a:ext cx="0" cy="43037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320" name="Group 84"/>
          <p:cNvGrpSpPr>
            <a:grpSpLocks noChangeAspect="1"/>
          </p:cNvGrpSpPr>
          <p:nvPr/>
        </p:nvGrpSpPr>
        <p:grpSpPr bwMode="auto">
          <a:xfrm>
            <a:off x="5675313" y="520700"/>
            <a:ext cx="423862" cy="425450"/>
            <a:chOff x="9222" y="4317"/>
            <a:chExt cx="749" cy="749"/>
          </a:xfrm>
        </p:grpSpPr>
        <p:sp>
          <p:nvSpPr>
            <p:cNvPr id="12334" name="AutoShape 85"/>
            <p:cNvSpPr>
              <a:spLocks noChangeAspect="1" noChangeArrowheads="1"/>
            </p:cNvSpPr>
            <p:nvPr/>
          </p:nvSpPr>
          <p:spPr bwMode="auto">
            <a:xfrm rot="2700000">
              <a:off x="9273" y="4368"/>
              <a:ext cx="648" cy="648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335" name="AutoShape 86"/>
            <p:cNvSpPr>
              <a:spLocks noChangeAspect="1" noChangeArrowheads="1"/>
            </p:cNvSpPr>
            <p:nvPr/>
          </p:nvSpPr>
          <p:spPr bwMode="auto">
            <a:xfrm>
              <a:off x="9222" y="4317"/>
              <a:ext cx="749" cy="749"/>
            </a:xfrm>
            <a:prstGeom prst="star4">
              <a:avLst>
                <a:gd name="adj" fmla="val 15824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336" name="Oval 87"/>
            <p:cNvSpPr>
              <a:spLocks noChangeAspect="1" noChangeArrowheads="1"/>
            </p:cNvSpPr>
            <p:nvPr/>
          </p:nvSpPr>
          <p:spPr bwMode="auto">
            <a:xfrm>
              <a:off x="9471" y="4566"/>
              <a:ext cx="251" cy="2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2321" name="Group 88"/>
          <p:cNvGrpSpPr>
            <a:grpSpLocks noChangeAspect="1"/>
          </p:cNvGrpSpPr>
          <p:nvPr/>
        </p:nvGrpSpPr>
        <p:grpSpPr bwMode="auto">
          <a:xfrm>
            <a:off x="5189538" y="1008063"/>
            <a:ext cx="425450" cy="423862"/>
            <a:chOff x="9222" y="4317"/>
            <a:chExt cx="749" cy="749"/>
          </a:xfrm>
        </p:grpSpPr>
        <p:sp>
          <p:nvSpPr>
            <p:cNvPr id="12331" name="AutoShape 89"/>
            <p:cNvSpPr>
              <a:spLocks noChangeAspect="1" noChangeArrowheads="1"/>
            </p:cNvSpPr>
            <p:nvPr/>
          </p:nvSpPr>
          <p:spPr bwMode="auto">
            <a:xfrm rot="2700000">
              <a:off x="9273" y="4368"/>
              <a:ext cx="648" cy="648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332" name="AutoShape 90"/>
            <p:cNvSpPr>
              <a:spLocks noChangeAspect="1" noChangeArrowheads="1"/>
            </p:cNvSpPr>
            <p:nvPr/>
          </p:nvSpPr>
          <p:spPr bwMode="auto">
            <a:xfrm>
              <a:off x="9222" y="4317"/>
              <a:ext cx="749" cy="749"/>
            </a:xfrm>
            <a:prstGeom prst="star4">
              <a:avLst>
                <a:gd name="adj" fmla="val 15824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333" name="Oval 91"/>
            <p:cNvSpPr>
              <a:spLocks noChangeAspect="1" noChangeArrowheads="1"/>
            </p:cNvSpPr>
            <p:nvPr/>
          </p:nvSpPr>
          <p:spPr bwMode="auto">
            <a:xfrm>
              <a:off x="9471" y="4566"/>
              <a:ext cx="251" cy="2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2322" name="Line 92"/>
          <p:cNvSpPr>
            <a:spLocks noChangeAspect="1" noChangeShapeType="1"/>
          </p:cNvSpPr>
          <p:nvPr/>
        </p:nvSpPr>
        <p:spPr bwMode="auto">
          <a:xfrm rot="-4200000">
            <a:off x="5811838" y="1082675"/>
            <a:ext cx="0" cy="5715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3" name="Line 93"/>
          <p:cNvSpPr>
            <a:spLocks noChangeAspect="1" noChangeShapeType="1"/>
          </p:cNvSpPr>
          <p:nvPr/>
        </p:nvSpPr>
        <p:spPr bwMode="auto">
          <a:xfrm rot="-1320000">
            <a:off x="6049963" y="841375"/>
            <a:ext cx="0" cy="5857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4" name="Text Box 94"/>
          <p:cNvSpPr txBox="1">
            <a:spLocks noChangeArrowheads="1"/>
          </p:cNvSpPr>
          <p:nvPr/>
        </p:nvSpPr>
        <p:spPr bwMode="auto">
          <a:xfrm>
            <a:off x="6492875" y="1176338"/>
            <a:ext cx="1417638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H = 1.314 m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2325" name="Text Box 97"/>
          <p:cNvSpPr txBox="1">
            <a:spLocks noChangeArrowheads="1"/>
          </p:cNvSpPr>
          <p:nvPr/>
        </p:nvSpPr>
        <p:spPr bwMode="auto">
          <a:xfrm>
            <a:off x="6216650" y="4679950"/>
            <a:ext cx="1549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h = 3.835 m</a:t>
            </a: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2326" name="Text Box 98"/>
          <p:cNvSpPr txBox="1">
            <a:spLocks noChangeArrowheads="1"/>
          </p:cNvSpPr>
          <p:nvPr/>
        </p:nvSpPr>
        <p:spPr bwMode="auto">
          <a:xfrm>
            <a:off x="4687888" y="5842000"/>
            <a:ext cx="3933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03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685" rIns="91366" bIns="45685">
            <a:spAutoFit/>
          </a:bodyPr>
          <a:lstStyle>
            <a:lvl1pPr defTabSz="4124325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4124325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4124325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4124325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4124325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4124325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4124325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4124325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4124325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Figure 2: A comparison of the altitude of the sun on the solstices to that on an equinox.</a:t>
            </a:r>
            <a:endParaRPr lang="en-US" altLang="en-US" sz="2000" i="1"/>
          </a:p>
        </p:txBody>
      </p:sp>
      <p:sp>
        <p:nvSpPr>
          <p:cNvPr id="12327" name="Text Box 103"/>
          <p:cNvSpPr txBox="1">
            <a:spLocks noChangeArrowheads="1"/>
          </p:cNvSpPr>
          <p:nvPr/>
        </p:nvSpPr>
        <p:spPr bwMode="auto">
          <a:xfrm>
            <a:off x="4340225" y="609600"/>
            <a:ext cx="12477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Equinox Sun</a:t>
            </a:r>
          </a:p>
        </p:txBody>
      </p:sp>
      <p:sp>
        <p:nvSpPr>
          <p:cNvPr id="12328" name="Text Box 104"/>
          <p:cNvSpPr txBox="1">
            <a:spLocks noChangeAspect="1" noChangeArrowheads="1"/>
          </p:cNvSpPr>
          <p:nvPr/>
        </p:nvSpPr>
        <p:spPr bwMode="auto">
          <a:xfrm>
            <a:off x="6061075" y="615950"/>
            <a:ext cx="1457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Summer Sun</a:t>
            </a:r>
          </a:p>
        </p:txBody>
      </p:sp>
      <p:sp>
        <p:nvSpPr>
          <p:cNvPr id="12329" name="Text Box 105"/>
          <p:cNvSpPr txBox="1">
            <a:spLocks noChangeArrowheads="1"/>
          </p:cNvSpPr>
          <p:nvPr/>
        </p:nvSpPr>
        <p:spPr bwMode="auto">
          <a:xfrm>
            <a:off x="5005388" y="1401763"/>
            <a:ext cx="971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FFFF"/>
                </a:solidFill>
              </a:rPr>
              <a:t>Winter Sun</a:t>
            </a:r>
            <a:endParaRPr lang="en-US" altLang="en-US" sz="1400" b="1">
              <a:solidFill>
                <a:srgbClr val="00FFFF"/>
              </a:solidFill>
            </a:endParaRPr>
          </a:p>
        </p:txBody>
      </p:sp>
      <p:pic>
        <p:nvPicPr>
          <p:cNvPr id="12330" name="Picture 428" descr="Gnome Looking 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5064125"/>
            <a:ext cx="7889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/>
          <p:cNvSpPr/>
          <p:nvPr/>
        </p:nvSpPr>
        <p:spPr>
          <a:xfrm>
            <a:off x="582613" y="654050"/>
            <a:ext cx="8120062" cy="62039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JHS Solar Window</a:t>
            </a:r>
          </a:p>
        </p:txBody>
      </p:sp>
      <p:grpSp>
        <p:nvGrpSpPr>
          <p:cNvPr id="13316" name="Group 586"/>
          <p:cNvGrpSpPr>
            <a:grpSpLocks/>
          </p:cNvGrpSpPr>
          <p:nvPr/>
        </p:nvGrpSpPr>
        <p:grpSpPr bwMode="auto">
          <a:xfrm>
            <a:off x="3575050" y="568325"/>
            <a:ext cx="5108575" cy="6289675"/>
            <a:chOff x="4654" y="15381"/>
            <a:chExt cx="3218" cy="3962"/>
          </a:xfrm>
        </p:grpSpPr>
        <p:sp>
          <p:nvSpPr>
            <p:cNvPr id="13318" name="Line 539"/>
            <p:cNvSpPr>
              <a:spLocks noChangeShapeType="1"/>
            </p:cNvSpPr>
            <p:nvPr/>
          </p:nvSpPr>
          <p:spPr bwMode="auto">
            <a:xfrm flipH="1" flipV="1">
              <a:off x="5808" y="17347"/>
              <a:ext cx="723" cy="7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Freeform 540"/>
            <p:cNvSpPr>
              <a:spLocks/>
            </p:cNvSpPr>
            <p:nvPr/>
          </p:nvSpPr>
          <p:spPr bwMode="auto">
            <a:xfrm>
              <a:off x="4671" y="15937"/>
              <a:ext cx="2602" cy="3406"/>
            </a:xfrm>
            <a:custGeom>
              <a:avLst/>
              <a:gdLst>
                <a:gd name="T0" fmla="*/ 0 w 7090"/>
                <a:gd name="T1" fmla="*/ 0 h 9414"/>
                <a:gd name="T2" fmla="*/ 0 w 7090"/>
                <a:gd name="T3" fmla="*/ 0 h 9414"/>
                <a:gd name="T4" fmla="*/ 0 w 7090"/>
                <a:gd name="T5" fmla="*/ 0 h 9414"/>
                <a:gd name="T6" fmla="*/ 0 w 7090"/>
                <a:gd name="T7" fmla="*/ 0 h 9414"/>
                <a:gd name="T8" fmla="*/ 0 w 7090"/>
                <a:gd name="T9" fmla="*/ 0 h 94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90"/>
                <a:gd name="T16" fmla="*/ 0 h 9414"/>
                <a:gd name="T17" fmla="*/ 7090 w 7090"/>
                <a:gd name="T18" fmla="*/ 9414 h 94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90" h="9414">
                  <a:moveTo>
                    <a:pt x="7090" y="0"/>
                  </a:moveTo>
                  <a:lnTo>
                    <a:pt x="6729" y="9414"/>
                  </a:lnTo>
                  <a:lnTo>
                    <a:pt x="258" y="6360"/>
                  </a:lnTo>
                  <a:lnTo>
                    <a:pt x="0" y="723"/>
                  </a:lnTo>
                  <a:lnTo>
                    <a:pt x="7090" y="0"/>
                  </a:lnTo>
                  <a:close/>
                </a:path>
              </a:pathLst>
            </a:custGeom>
            <a:solidFill>
              <a:srgbClr val="993300">
                <a:alpha val="10196"/>
              </a:srgbClr>
            </a:solidFill>
            <a:ln w="6350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Line 541"/>
            <p:cNvSpPr>
              <a:spLocks noChangeShapeType="1"/>
            </p:cNvSpPr>
            <p:nvPr/>
          </p:nvSpPr>
          <p:spPr bwMode="auto">
            <a:xfrm flipV="1">
              <a:off x="5756" y="15856"/>
              <a:ext cx="337" cy="180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542"/>
            <p:cNvSpPr>
              <a:spLocks noChangeShapeType="1"/>
            </p:cNvSpPr>
            <p:nvPr/>
          </p:nvSpPr>
          <p:spPr bwMode="auto">
            <a:xfrm flipV="1">
              <a:off x="5744" y="15761"/>
              <a:ext cx="1201" cy="1683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543"/>
            <p:cNvSpPr>
              <a:spLocks noChangeShapeType="1"/>
            </p:cNvSpPr>
            <p:nvPr/>
          </p:nvSpPr>
          <p:spPr bwMode="auto">
            <a:xfrm flipV="1">
              <a:off x="5752" y="16553"/>
              <a:ext cx="1646" cy="83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23" name="Group 544"/>
            <p:cNvGrpSpPr>
              <a:grpSpLocks noChangeAspect="1"/>
            </p:cNvGrpSpPr>
            <p:nvPr/>
          </p:nvGrpSpPr>
          <p:grpSpPr bwMode="auto">
            <a:xfrm>
              <a:off x="5944" y="15613"/>
              <a:ext cx="288" cy="288"/>
              <a:chOff x="9722" y="2167"/>
              <a:chExt cx="750" cy="749"/>
            </a:xfrm>
          </p:grpSpPr>
          <p:sp>
            <p:nvSpPr>
              <p:cNvPr id="13356" name="AutoShape 545"/>
              <p:cNvSpPr>
                <a:spLocks noChangeAspect="1" noChangeArrowheads="1"/>
              </p:cNvSpPr>
              <p:nvPr/>
            </p:nvSpPr>
            <p:spPr bwMode="auto">
              <a:xfrm rot="2700000">
                <a:off x="9774" y="2217"/>
                <a:ext cx="648" cy="649"/>
              </a:xfrm>
              <a:prstGeom prst="star4">
                <a:avLst>
                  <a:gd name="adj" fmla="val 18278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3357" name="AutoShape 546"/>
              <p:cNvSpPr>
                <a:spLocks noChangeAspect="1" noChangeArrowheads="1"/>
              </p:cNvSpPr>
              <p:nvPr/>
            </p:nvSpPr>
            <p:spPr bwMode="auto">
              <a:xfrm>
                <a:off x="9722" y="2167"/>
                <a:ext cx="750" cy="749"/>
              </a:xfrm>
              <a:prstGeom prst="star4">
                <a:avLst>
                  <a:gd name="adj" fmla="val 24269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3358" name="Oval 547"/>
              <p:cNvSpPr>
                <a:spLocks noChangeAspect="1" noChangeArrowheads="1"/>
              </p:cNvSpPr>
              <p:nvPr/>
            </p:nvSpPr>
            <p:spPr bwMode="auto">
              <a:xfrm>
                <a:off x="9895" y="2340"/>
                <a:ext cx="405" cy="40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grpSp>
          <p:nvGrpSpPr>
            <p:cNvPr id="13324" name="Group 548"/>
            <p:cNvGrpSpPr>
              <a:grpSpLocks noChangeAspect="1"/>
            </p:cNvGrpSpPr>
            <p:nvPr/>
          </p:nvGrpSpPr>
          <p:grpSpPr bwMode="auto">
            <a:xfrm>
              <a:off x="6842" y="15585"/>
              <a:ext cx="288" cy="288"/>
              <a:chOff x="9722" y="2167"/>
              <a:chExt cx="750" cy="749"/>
            </a:xfrm>
          </p:grpSpPr>
          <p:sp>
            <p:nvSpPr>
              <p:cNvPr id="13353" name="AutoShape 549"/>
              <p:cNvSpPr>
                <a:spLocks noChangeAspect="1" noChangeArrowheads="1"/>
              </p:cNvSpPr>
              <p:nvPr/>
            </p:nvSpPr>
            <p:spPr bwMode="auto">
              <a:xfrm rot="2700000">
                <a:off x="9774" y="2217"/>
                <a:ext cx="648" cy="649"/>
              </a:xfrm>
              <a:prstGeom prst="star4">
                <a:avLst>
                  <a:gd name="adj" fmla="val 18278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3354" name="AutoShape 550"/>
              <p:cNvSpPr>
                <a:spLocks noChangeAspect="1" noChangeArrowheads="1"/>
              </p:cNvSpPr>
              <p:nvPr/>
            </p:nvSpPr>
            <p:spPr bwMode="auto">
              <a:xfrm>
                <a:off x="9722" y="2167"/>
                <a:ext cx="750" cy="749"/>
              </a:xfrm>
              <a:prstGeom prst="star4">
                <a:avLst>
                  <a:gd name="adj" fmla="val 24269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3355" name="Oval 551"/>
              <p:cNvSpPr>
                <a:spLocks noChangeAspect="1" noChangeArrowheads="1"/>
              </p:cNvSpPr>
              <p:nvPr/>
            </p:nvSpPr>
            <p:spPr bwMode="auto">
              <a:xfrm>
                <a:off x="9895" y="2340"/>
                <a:ext cx="405" cy="40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grpSp>
          <p:nvGrpSpPr>
            <p:cNvPr id="13325" name="Group 552"/>
            <p:cNvGrpSpPr>
              <a:grpSpLocks noChangeAspect="1"/>
            </p:cNvGrpSpPr>
            <p:nvPr/>
          </p:nvGrpSpPr>
          <p:grpSpPr bwMode="auto">
            <a:xfrm>
              <a:off x="7340" y="16368"/>
              <a:ext cx="288" cy="288"/>
              <a:chOff x="9722" y="2167"/>
              <a:chExt cx="750" cy="749"/>
            </a:xfrm>
          </p:grpSpPr>
          <p:sp>
            <p:nvSpPr>
              <p:cNvPr id="13350" name="AutoShape 553"/>
              <p:cNvSpPr>
                <a:spLocks noChangeAspect="1" noChangeArrowheads="1"/>
              </p:cNvSpPr>
              <p:nvPr/>
            </p:nvSpPr>
            <p:spPr bwMode="auto">
              <a:xfrm rot="2700000">
                <a:off x="9774" y="2217"/>
                <a:ext cx="648" cy="649"/>
              </a:xfrm>
              <a:prstGeom prst="star4">
                <a:avLst>
                  <a:gd name="adj" fmla="val 18278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3351" name="AutoShape 554"/>
              <p:cNvSpPr>
                <a:spLocks noChangeAspect="1" noChangeArrowheads="1"/>
              </p:cNvSpPr>
              <p:nvPr/>
            </p:nvSpPr>
            <p:spPr bwMode="auto">
              <a:xfrm>
                <a:off x="9722" y="2167"/>
                <a:ext cx="750" cy="749"/>
              </a:xfrm>
              <a:prstGeom prst="star4">
                <a:avLst>
                  <a:gd name="adj" fmla="val 24269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3352" name="Oval 555"/>
              <p:cNvSpPr>
                <a:spLocks noChangeAspect="1" noChangeArrowheads="1"/>
              </p:cNvSpPr>
              <p:nvPr/>
            </p:nvSpPr>
            <p:spPr bwMode="auto">
              <a:xfrm>
                <a:off x="9895" y="2340"/>
                <a:ext cx="405" cy="40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3326" name="Text Box 556"/>
            <p:cNvSpPr txBox="1">
              <a:spLocks noChangeArrowheads="1"/>
            </p:cNvSpPr>
            <p:nvPr/>
          </p:nvSpPr>
          <p:spPr bwMode="auto">
            <a:xfrm>
              <a:off x="5266" y="15591"/>
              <a:ext cx="69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03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Summer Sun</a:t>
              </a: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327" name="Text Box 557"/>
            <p:cNvSpPr txBox="1">
              <a:spLocks noChangeArrowheads="1"/>
            </p:cNvSpPr>
            <p:nvPr/>
          </p:nvSpPr>
          <p:spPr bwMode="auto">
            <a:xfrm>
              <a:off x="7224" y="16707"/>
              <a:ext cx="64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03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FF"/>
                  </a:solidFill>
                </a:rPr>
                <a:t>Winter Sun</a:t>
              </a: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328" name="Text Box 558"/>
            <p:cNvSpPr txBox="1">
              <a:spLocks noChangeArrowheads="1"/>
            </p:cNvSpPr>
            <p:nvPr/>
          </p:nvSpPr>
          <p:spPr bwMode="auto">
            <a:xfrm>
              <a:off x="6975" y="15381"/>
              <a:ext cx="674" cy="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03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8000"/>
                  </a:solidFill>
                </a:rPr>
                <a:t>Equinox Sun</a:t>
              </a: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329" name="Freeform 559"/>
            <p:cNvSpPr>
              <a:spLocks/>
            </p:cNvSpPr>
            <p:nvPr/>
          </p:nvSpPr>
          <p:spPr bwMode="auto">
            <a:xfrm>
              <a:off x="5256" y="17144"/>
              <a:ext cx="133" cy="172"/>
            </a:xfrm>
            <a:custGeom>
              <a:avLst/>
              <a:gdLst>
                <a:gd name="T0" fmla="*/ 0 w 333"/>
                <a:gd name="T1" fmla="*/ 0 h 432"/>
                <a:gd name="T2" fmla="*/ 0 w 333"/>
                <a:gd name="T3" fmla="*/ 0 h 432"/>
                <a:gd name="T4" fmla="*/ 0 w 333"/>
                <a:gd name="T5" fmla="*/ 0 h 432"/>
                <a:gd name="T6" fmla="*/ 0 60000 65536"/>
                <a:gd name="T7" fmla="*/ 0 60000 65536"/>
                <a:gd name="T8" fmla="*/ 0 60000 65536"/>
                <a:gd name="T9" fmla="*/ 0 w 333"/>
                <a:gd name="T10" fmla="*/ 0 h 432"/>
                <a:gd name="T11" fmla="*/ 333 w 333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3" h="432">
                  <a:moveTo>
                    <a:pt x="0" y="432"/>
                  </a:moveTo>
                  <a:cubicBezTo>
                    <a:pt x="47" y="355"/>
                    <a:pt x="95" y="279"/>
                    <a:pt x="150" y="207"/>
                  </a:cubicBezTo>
                  <a:cubicBezTo>
                    <a:pt x="205" y="135"/>
                    <a:pt x="269" y="67"/>
                    <a:pt x="333" y="0"/>
                  </a:cubicBezTo>
                </a:path>
              </a:pathLst>
            </a:custGeom>
            <a:noFill/>
            <a:ln w="9525">
              <a:solidFill>
                <a:srgbClr val="00D2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Arc 560"/>
            <p:cNvSpPr>
              <a:spLocks/>
            </p:cNvSpPr>
            <p:nvPr/>
          </p:nvSpPr>
          <p:spPr bwMode="auto">
            <a:xfrm rot="2700000">
              <a:off x="5664" y="16834"/>
              <a:ext cx="1071" cy="1634"/>
            </a:xfrm>
            <a:custGeom>
              <a:avLst/>
              <a:gdLst>
                <a:gd name="T0" fmla="*/ 0 w 43200"/>
                <a:gd name="T1" fmla="*/ 0 h 39410"/>
                <a:gd name="T2" fmla="*/ 0 w 43200"/>
                <a:gd name="T3" fmla="*/ 0 h 39410"/>
                <a:gd name="T4" fmla="*/ 0 w 43200"/>
                <a:gd name="T5" fmla="*/ 0 h 39410"/>
                <a:gd name="T6" fmla="*/ 0 60000 65536"/>
                <a:gd name="T7" fmla="*/ 0 60000 65536"/>
                <a:gd name="T8" fmla="*/ 0 60000 65536"/>
                <a:gd name="T9" fmla="*/ 0 w 43200"/>
                <a:gd name="T10" fmla="*/ 0 h 39410"/>
                <a:gd name="T11" fmla="*/ 43200 w 43200"/>
                <a:gd name="T12" fmla="*/ 39410 h 394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9410" fill="none" extrusionOk="0">
                  <a:moveTo>
                    <a:pt x="9378" y="39410"/>
                  </a:moveTo>
                  <a:cubicBezTo>
                    <a:pt x="3508" y="35381"/>
                    <a:pt x="0" y="2871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49"/>
                    <a:pt x="42325" y="28644"/>
                    <a:pt x="40652" y="31775"/>
                  </a:cubicBezTo>
                </a:path>
                <a:path w="43200" h="39410" stroke="0" extrusionOk="0">
                  <a:moveTo>
                    <a:pt x="9378" y="39410"/>
                  </a:moveTo>
                  <a:cubicBezTo>
                    <a:pt x="3508" y="35381"/>
                    <a:pt x="0" y="2871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49"/>
                    <a:pt x="42325" y="28644"/>
                    <a:pt x="40652" y="31775"/>
                  </a:cubicBezTo>
                  <a:lnTo>
                    <a:pt x="21600" y="21600"/>
                  </a:lnTo>
                  <a:lnTo>
                    <a:pt x="9378" y="3941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561"/>
            <p:cNvSpPr>
              <a:spLocks/>
            </p:cNvSpPr>
            <p:nvPr/>
          </p:nvSpPr>
          <p:spPr bwMode="auto">
            <a:xfrm>
              <a:off x="5407" y="17675"/>
              <a:ext cx="771" cy="669"/>
            </a:xfrm>
            <a:custGeom>
              <a:avLst/>
              <a:gdLst>
                <a:gd name="T0" fmla="*/ 0 w 1929"/>
                <a:gd name="T1" fmla="*/ 0 h 1671"/>
                <a:gd name="T2" fmla="*/ 0 w 1929"/>
                <a:gd name="T3" fmla="*/ 0 h 1671"/>
                <a:gd name="T4" fmla="*/ 0 w 1929"/>
                <a:gd name="T5" fmla="*/ 0 h 1671"/>
                <a:gd name="T6" fmla="*/ 0 w 1929"/>
                <a:gd name="T7" fmla="*/ 0 h 1671"/>
                <a:gd name="T8" fmla="*/ 0 w 1929"/>
                <a:gd name="T9" fmla="*/ 0 h 1671"/>
                <a:gd name="T10" fmla="*/ 0 w 1929"/>
                <a:gd name="T11" fmla="*/ 0 h 1671"/>
                <a:gd name="T12" fmla="*/ 0 w 1929"/>
                <a:gd name="T13" fmla="*/ 0 h 16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29"/>
                <a:gd name="T22" fmla="*/ 0 h 1671"/>
                <a:gd name="T23" fmla="*/ 1929 w 1929"/>
                <a:gd name="T24" fmla="*/ 1671 h 16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29" h="1671">
                  <a:moveTo>
                    <a:pt x="0" y="852"/>
                  </a:moveTo>
                  <a:cubicBezTo>
                    <a:pt x="118" y="710"/>
                    <a:pt x="236" y="569"/>
                    <a:pt x="345" y="438"/>
                  </a:cubicBezTo>
                  <a:cubicBezTo>
                    <a:pt x="454" y="307"/>
                    <a:pt x="577" y="128"/>
                    <a:pt x="654" y="66"/>
                  </a:cubicBezTo>
                  <a:cubicBezTo>
                    <a:pt x="731" y="4"/>
                    <a:pt x="802" y="0"/>
                    <a:pt x="855" y="9"/>
                  </a:cubicBezTo>
                  <a:cubicBezTo>
                    <a:pt x="908" y="18"/>
                    <a:pt x="942" y="25"/>
                    <a:pt x="1044" y="171"/>
                  </a:cubicBezTo>
                  <a:cubicBezTo>
                    <a:pt x="1146" y="317"/>
                    <a:pt x="1323" y="638"/>
                    <a:pt x="1470" y="888"/>
                  </a:cubicBezTo>
                  <a:cubicBezTo>
                    <a:pt x="1617" y="1138"/>
                    <a:pt x="1773" y="1404"/>
                    <a:pt x="1929" y="167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562"/>
            <p:cNvSpPr>
              <a:spLocks/>
            </p:cNvSpPr>
            <p:nvPr/>
          </p:nvSpPr>
          <p:spPr bwMode="auto">
            <a:xfrm>
              <a:off x="5407" y="16954"/>
              <a:ext cx="1487" cy="1386"/>
            </a:xfrm>
            <a:custGeom>
              <a:avLst/>
              <a:gdLst>
                <a:gd name="T0" fmla="*/ 0 w 3717"/>
                <a:gd name="T1" fmla="*/ 0 h 3465"/>
                <a:gd name="T2" fmla="*/ 0 w 3717"/>
                <a:gd name="T3" fmla="*/ 0 h 3465"/>
                <a:gd name="T4" fmla="*/ 0 w 3717"/>
                <a:gd name="T5" fmla="*/ 0 h 3465"/>
                <a:gd name="T6" fmla="*/ 0 w 3717"/>
                <a:gd name="T7" fmla="*/ 0 h 3465"/>
                <a:gd name="T8" fmla="*/ 0 w 3717"/>
                <a:gd name="T9" fmla="*/ 0 h 3465"/>
                <a:gd name="T10" fmla="*/ 0 w 3717"/>
                <a:gd name="T11" fmla="*/ 0 h 3465"/>
                <a:gd name="T12" fmla="*/ 0 w 3717"/>
                <a:gd name="T13" fmla="*/ 0 h 3465"/>
                <a:gd name="T14" fmla="*/ 0 w 3717"/>
                <a:gd name="T15" fmla="*/ 0 h 3465"/>
                <a:gd name="T16" fmla="*/ 0 w 3717"/>
                <a:gd name="T17" fmla="*/ 0 h 3465"/>
                <a:gd name="T18" fmla="*/ 0 w 3717"/>
                <a:gd name="T19" fmla="*/ 0 h 3465"/>
                <a:gd name="T20" fmla="*/ 0 w 3717"/>
                <a:gd name="T21" fmla="*/ 0 h 3465"/>
                <a:gd name="T22" fmla="*/ 0 w 3717"/>
                <a:gd name="T23" fmla="*/ 0 h 3465"/>
                <a:gd name="T24" fmla="*/ 0 w 3717"/>
                <a:gd name="T25" fmla="*/ 0 h 3465"/>
                <a:gd name="T26" fmla="*/ 0 w 3717"/>
                <a:gd name="T27" fmla="*/ 0 h 3465"/>
                <a:gd name="T28" fmla="*/ 0 w 3717"/>
                <a:gd name="T29" fmla="*/ 0 h 3465"/>
                <a:gd name="T30" fmla="*/ 0 w 3717"/>
                <a:gd name="T31" fmla="*/ 0 h 3465"/>
                <a:gd name="T32" fmla="*/ 0 w 3717"/>
                <a:gd name="T33" fmla="*/ 0 h 3465"/>
                <a:gd name="T34" fmla="*/ 0 w 3717"/>
                <a:gd name="T35" fmla="*/ 0 h 34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17"/>
                <a:gd name="T55" fmla="*/ 0 h 3465"/>
                <a:gd name="T56" fmla="*/ 3717 w 3717"/>
                <a:gd name="T57" fmla="*/ 3465 h 346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17" h="3465">
                  <a:moveTo>
                    <a:pt x="0" y="2655"/>
                  </a:moveTo>
                  <a:cubicBezTo>
                    <a:pt x="118" y="2513"/>
                    <a:pt x="236" y="2372"/>
                    <a:pt x="345" y="2241"/>
                  </a:cubicBezTo>
                  <a:cubicBezTo>
                    <a:pt x="454" y="2110"/>
                    <a:pt x="577" y="1931"/>
                    <a:pt x="654" y="1869"/>
                  </a:cubicBezTo>
                  <a:cubicBezTo>
                    <a:pt x="731" y="1807"/>
                    <a:pt x="802" y="1803"/>
                    <a:pt x="855" y="1812"/>
                  </a:cubicBezTo>
                  <a:cubicBezTo>
                    <a:pt x="908" y="1821"/>
                    <a:pt x="942" y="1828"/>
                    <a:pt x="1044" y="1974"/>
                  </a:cubicBezTo>
                  <a:cubicBezTo>
                    <a:pt x="1146" y="2120"/>
                    <a:pt x="1324" y="2443"/>
                    <a:pt x="1470" y="2691"/>
                  </a:cubicBezTo>
                  <a:cubicBezTo>
                    <a:pt x="1616" y="2939"/>
                    <a:pt x="1768" y="3193"/>
                    <a:pt x="1920" y="3465"/>
                  </a:cubicBezTo>
                  <a:cubicBezTo>
                    <a:pt x="2223" y="3342"/>
                    <a:pt x="2868" y="2805"/>
                    <a:pt x="3117" y="2457"/>
                  </a:cubicBezTo>
                  <a:cubicBezTo>
                    <a:pt x="3366" y="2109"/>
                    <a:pt x="3415" y="2018"/>
                    <a:pt x="3510" y="1791"/>
                  </a:cubicBezTo>
                  <a:cubicBezTo>
                    <a:pt x="3605" y="1564"/>
                    <a:pt x="3657" y="1482"/>
                    <a:pt x="3687" y="1092"/>
                  </a:cubicBezTo>
                  <a:cubicBezTo>
                    <a:pt x="3717" y="702"/>
                    <a:pt x="3565" y="406"/>
                    <a:pt x="3360" y="234"/>
                  </a:cubicBezTo>
                  <a:cubicBezTo>
                    <a:pt x="3123" y="33"/>
                    <a:pt x="2739" y="0"/>
                    <a:pt x="2445" y="57"/>
                  </a:cubicBezTo>
                  <a:cubicBezTo>
                    <a:pt x="2151" y="114"/>
                    <a:pt x="1896" y="223"/>
                    <a:pt x="1655" y="352"/>
                  </a:cubicBezTo>
                  <a:cubicBezTo>
                    <a:pt x="1461" y="450"/>
                    <a:pt x="1199" y="652"/>
                    <a:pt x="1008" y="825"/>
                  </a:cubicBezTo>
                  <a:cubicBezTo>
                    <a:pt x="817" y="998"/>
                    <a:pt x="656" y="1183"/>
                    <a:pt x="511" y="1389"/>
                  </a:cubicBezTo>
                  <a:cubicBezTo>
                    <a:pt x="381" y="1551"/>
                    <a:pt x="201" y="1899"/>
                    <a:pt x="141" y="2061"/>
                  </a:cubicBezTo>
                  <a:cubicBezTo>
                    <a:pt x="81" y="2223"/>
                    <a:pt x="9" y="2475"/>
                    <a:pt x="9" y="2631"/>
                  </a:cubicBezTo>
                  <a:cubicBezTo>
                    <a:pt x="9" y="2631"/>
                    <a:pt x="0" y="2655"/>
                    <a:pt x="0" y="2655"/>
                  </a:cubicBez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Freeform 563"/>
            <p:cNvSpPr>
              <a:spLocks/>
            </p:cNvSpPr>
            <p:nvPr/>
          </p:nvSpPr>
          <p:spPr bwMode="auto">
            <a:xfrm>
              <a:off x="5300" y="17505"/>
              <a:ext cx="1008" cy="483"/>
            </a:xfrm>
            <a:custGeom>
              <a:avLst/>
              <a:gdLst>
                <a:gd name="T0" fmla="*/ 0 w 2520"/>
                <a:gd name="T1" fmla="*/ 0 h 1208"/>
                <a:gd name="T2" fmla="*/ 0 w 2520"/>
                <a:gd name="T3" fmla="*/ 0 h 1208"/>
                <a:gd name="T4" fmla="*/ 0 w 2520"/>
                <a:gd name="T5" fmla="*/ 0 h 1208"/>
                <a:gd name="T6" fmla="*/ 0 w 2520"/>
                <a:gd name="T7" fmla="*/ 0 h 1208"/>
                <a:gd name="T8" fmla="*/ 0 w 2520"/>
                <a:gd name="T9" fmla="*/ 0 h 1208"/>
                <a:gd name="T10" fmla="*/ 0 w 2520"/>
                <a:gd name="T11" fmla="*/ 0 h 1208"/>
                <a:gd name="T12" fmla="*/ 0 w 2520"/>
                <a:gd name="T13" fmla="*/ 0 h 1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20"/>
                <a:gd name="T22" fmla="*/ 0 h 1208"/>
                <a:gd name="T23" fmla="*/ 2520 w 2520"/>
                <a:gd name="T24" fmla="*/ 1208 h 12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20" h="1208">
                  <a:moveTo>
                    <a:pt x="0" y="368"/>
                  </a:moveTo>
                  <a:cubicBezTo>
                    <a:pt x="175" y="302"/>
                    <a:pt x="350" y="236"/>
                    <a:pt x="489" y="182"/>
                  </a:cubicBezTo>
                  <a:cubicBezTo>
                    <a:pt x="628" y="128"/>
                    <a:pt x="739" y="76"/>
                    <a:pt x="834" y="47"/>
                  </a:cubicBezTo>
                  <a:cubicBezTo>
                    <a:pt x="929" y="18"/>
                    <a:pt x="990" y="0"/>
                    <a:pt x="1062" y="8"/>
                  </a:cubicBezTo>
                  <a:cubicBezTo>
                    <a:pt x="1134" y="16"/>
                    <a:pt x="1152" y="11"/>
                    <a:pt x="1266" y="95"/>
                  </a:cubicBezTo>
                  <a:cubicBezTo>
                    <a:pt x="1380" y="179"/>
                    <a:pt x="1537" y="323"/>
                    <a:pt x="1746" y="509"/>
                  </a:cubicBezTo>
                  <a:cubicBezTo>
                    <a:pt x="1955" y="695"/>
                    <a:pt x="2237" y="951"/>
                    <a:pt x="2520" y="1208"/>
                  </a:cubicBezTo>
                </a:path>
              </a:pathLst>
            </a:custGeom>
            <a:noFill/>
            <a:ln w="3175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Freeform 564"/>
            <p:cNvSpPr>
              <a:spLocks/>
            </p:cNvSpPr>
            <p:nvPr/>
          </p:nvSpPr>
          <p:spPr bwMode="auto">
            <a:xfrm>
              <a:off x="5306" y="16786"/>
              <a:ext cx="1449" cy="1201"/>
            </a:xfrm>
            <a:custGeom>
              <a:avLst/>
              <a:gdLst>
                <a:gd name="T0" fmla="*/ 0 w 3623"/>
                <a:gd name="T1" fmla="*/ 0 h 3004"/>
                <a:gd name="T2" fmla="*/ 0 w 3623"/>
                <a:gd name="T3" fmla="*/ 0 h 3004"/>
                <a:gd name="T4" fmla="*/ 0 w 3623"/>
                <a:gd name="T5" fmla="*/ 0 h 3004"/>
                <a:gd name="T6" fmla="*/ 0 w 3623"/>
                <a:gd name="T7" fmla="*/ 0 h 3004"/>
                <a:gd name="T8" fmla="*/ 0 w 3623"/>
                <a:gd name="T9" fmla="*/ 0 h 3004"/>
                <a:gd name="T10" fmla="*/ 0 w 3623"/>
                <a:gd name="T11" fmla="*/ 0 h 3004"/>
                <a:gd name="T12" fmla="*/ 0 w 3623"/>
                <a:gd name="T13" fmla="*/ 0 h 3004"/>
                <a:gd name="T14" fmla="*/ 0 w 3623"/>
                <a:gd name="T15" fmla="*/ 0 h 3004"/>
                <a:gd name="T16" fmla="*/ 0 w 3623"/>
                <a:gd name="T17" fmla="*/ 0 h 3004"/>
                <a:gd name="T18" fmla="*/ 0 w 3623"/>
                <a:gd name="T19" fmla="*/ 0 h 3004"/>
                <a:gd name="T20" fmla="*/ 0 w 3623"/>
                <a:gd name="T21" fmla="*/ 0 h 3004"/>
                <a:gd name="T22" fmla="*/ 0 w 3623"/>
                <a:gd name="T23" fmla="*/ 0 h 3004"/>
                <a:gd name="T24" fmla="*/ 0 w 3623"/>
                <a:gd name="T25" fmla="*/ 0 h 3004"/>
                <a:gd name="T26" fmla="*/ 0 w 3623"/>
                <a:gd name="T27" fmla="*/ 0 h 3004"/>
                <a:gd name="T28" fmla="*/ 0 w 3623"/>
                <a:gd name="T29" fmla="*/ 0 h 3004"/>
                <a:gd name="T30" fmla="*/ 0 w 3623"/>
                <a:gd name="T31" fmla="*/ 0 h 3004"/>
                <a:gd name="T32" fmla="*/ 0 w 3623"/>
                <a:gd name="T33" fmla="*/ 0 h 3004"/>
                <a:gd name="T34" fmla="*/ 0 w 3623"/>
                <a:gd name="T35" fmla="*/ 0 h 3004"/>
                <a:gd name="T36" fmla="*/ 0 w 3623"/>
                <a:gd name="T37" fmla="*/ 0 h 30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23"/>
                <a:gd name="T58" fmla="*/ 0 h 3004"/>
                <a:gd name="T59" fmla="*/ 3623 w 3623"/>
                <a:gd name="T60" fmla="*/ 3004 h 30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23" h="3004">
                  <a:moveTo>
                    <a:pt x="0" y="2157"/>
                  </a:moveTo>
                  <a:cubicBezTo>
                    <a:pt x="78" y="2128"/>
                    <a:pt x="338" y="2033"/>
                    <a:pt x="474" y="1981"/>
                  </a:cubicBezTo>
                  <a:cubicBezTo>
                    <a:pt x="610" y="1929"/>
                    <a:pt x="724" y="1875"/>
                    <a:pt x="819" y="1846"/>
                  </a:cubicBezTo>
                  <a:cubicBezTo>
                    <a:pt x="914" y="1817"/>
                    <a:pt x="975" y="1799"/>
                    <a:pt x="1047" y="1807"/>
                  </a:cubicBezTo>
                  <a:cubicBezTo>
                    <a:pt x="1119" y="1815"/>
                    <a:pt x="1137" y="1810"/>
                    <a:pt x="1251" y="1894"/>
                  </a:cubicBezTo>
                  <a:cubicBezTo>
                    <a:pt x="1365" y="1978"/>
                    <a:pt x="1522" y="2123"/>
                    <a:pt x="1731" y="2308"/>
                  </a:cubicBezTo>
                  <a:cubicBezTo>
                    <a:pt x="1940" y="2493"/>
                    <a:pt x="2351" y="2862"/>
                    <a:pt x="2505" y="3004"/>
                  </a:cubicBezTo>
                  <a:cubicBezTo>
                    <a:pt x="2655" y="2892"/>
                    <a:pt x="2880" y="2641"/>
                    <a:pt x="3064" y="2393"/>
                  </a:cubicBezTo>
                  <a:cubicBezTo>
                    <a:pt x="3248" y="2145"/>
                    <a:pt x="3397" y="1860"/>
                    <a:pt x="3495" y="1602"/>
                  </a:cubicBezTo>
                  <a:cubicBezTo>
                    <a:pt x="3593" y="1344"/>
                    <a:pt x="3623" y="1066"/>
                    <a:pt x="3623" y="893"/>
                  </a:cubicBezTo>
                  <a:cubicBezTo>
                    <a:pt x="3623" y="720"/>
                    <a:pt x="3555" y="503"/>
                    <a:pt x="3454" y="368"/>
                  </a:cubicBezTo>
                  <a:cubicBezTo>
                    <a:pt x="3353" y="233"/>
                    <a:pt x="3219" y="126"/>
                    <a:pt x="3019" y="83"/>
                  </a:cubicBezTo>
                  <a:cubicBezTo>
                    <a:pt x="2753" y="0"/>
                    <a:pt x="2491" y="59"/>
                    <a:pt x="2254" y="109"/>
                  </a:cubicBezTo>
                  <a:cubicBezTo>
                    <a:pt x="2017" y="159"/>
                    <a:pt x="1805" y="267"/>
                    <a:pt x="1598" y="383"/>
                  </a:cubicBezTo>
                  <a:cubicBezTo>
                    <a:pt x="1376" y="510"/>
                    <a:pt x="1186" y="657"/>
                    <a:pt x="1009" y="807"/>
                  </a:cubicBezTo>
                  <a:cubicBezTo>
                    <a:pt x="832" y="957"/>
                    <a:pt x="663" y="1138"/>
                    <a:pt x="536" y="1283"/>
                  </a:cubicBezTo>
                  <a:cubicBezTo>
                    <a:pt x="450" y="1377"/>
                    <a:pt x="319" y="1575"/>
                    <a:pt x="248" y="1677"/>
                  </a:cubicBezTo>
                  <a:cubicBezTo>
                    <a:pt x="177" y="1779"/>
                    <a:pt x="49" y="2003"/>
                    <a:pt x="0" y="2142"/>
                  </a:cubicBezTo>
                  <a:cubicBezTo>
                    <a:pt x="0" y="2142"/>
                    <a:pt x="0" y="2157"/>
                    <a:pt x="0" y="2157"/>
                  </a:cubicBezTo>
                  <a:close/>
                </a:path>
              </a:pathLst>
            </a:custGeom>
            <a:solidFill>
              <a:srgbClr val="FFCC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Arc 565"/>
            <p:cNvSpPr>
              <a:spLocks/>
            </p:cNvSpPr>
            <p:nvPr/>
          </p:nvSpPr>
          <p:spPr bwMode="auto">
            <a:xfrm rot="2700000">
              <a:off x="5604" y="16681"/>
              <a:ext cx="1054" cy="1490"/>
            </a:xfrm>
            <a:custGeom>
              <a:avLst/>
              <a:gdLst>
                <a:gd name="T0" fmla="*/ 0 w 43200"/>
                <a:gd name="T1" fmla="*/ 0 h 34148"/>
                <a:gd name="T2" fmla="*/ 0 w 43200"/>
                <a:gd name="T3" fmla="*/ 0 h 34148"/>
                <a:gd name="T4" fmla="*/ 0 w 43200"/>
                <a:gd name="T5" fmla="*/ 0 h 34148"/>
                <a:gd name="T6" fmla="*/ 0 60000 65536"/>
                <a:gd name="T7" fmla="*/ 0 60000 65536"/>
                <a:gd name="T8" fmla="*/ 0 60000 65536"/>
                <a:gd name="T9" fmla="*/ 0 w 43200"/>
                <a:gd name="T10" fmla="*/ 0 h 34148"/>
                <a:gd name="T11" fmla="*/ 43200 w 43200"/>
                <a:gd name="T12" fmla="*/ 34148 h 341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4148" fill="none" extrusionOk="0">
                  <a:moveTo>
                    <a:pt x="4018" y="34148"/>
                  </a:moveTo>
                  <a:cubicBezTo>
                    <a:pt x="1404" y="30486"/>
                    <a:pt x="0" y="2609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199"/>
                    <a:pt x="43175" y="22797"/>
                    <a:pt x="43125" y="23395"/>
                  </a:cubicBezTo>
                </a:path>
                <a:path w="43200" h="34148" stroke="0" extrusionOk="0">
                  <a:moveTo>
                    <a:pt x="4018" y="34148"/>
                  </a:moveTo>
                  <a:cubicBezTo>
                    <a:pt x="1404" y="30486"/>
                    <a:pt x="0" y="2609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199"/>
                    <a:pt x="43175" y="22797"/>
                    <a:pt x="43125" y="23395"/>
                  </a:cubicBezTo>
                  <a:lnTo>
                    <a:pt x="21600" y="21600"/>
                  </a:lnTo>
                  <a:lnTo>
                    <a:pt x="4018" y="34148"/>
                  </a:lnTo>
                  <a:close/>
                </a:path>
              </a:pathLst>
            </a:custGeom>
            <a:noFill/>
            <a:ln w="1905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Arc 566"/>
            <p:cNvSpPr>
              <a:spLocks/>
            </p:cNvSpPr>
            <p:nvPr/>
          </p:nvSpPr>
          <p:spPr bwMode="auto">
            <a:xfrm rot="2700000">
              <a:off x="5547" y="16535"/>
              <a:ext cx="1025" cy="1303"/>
            </a:xfrm>
            <a:custGeom>
              <a:avLst/>
              <a:gdLst>
                <a:gd name="T0" fmla="*/ 0 w 42578"/>
                <a:gd name="T1" fmla="*/ 0 h 29431"/>
                <a:gd name="T2" fmla="*/ 0 w 42578"/>
                <a:gd name="T3" fmla="*/ 0 h 29431"/>
                <a:gd name="T4" fmla="*/ 0 w 42578"/>
                <a:gd name="T5" fmla="*/ 0 h 29431"/>
                <a:gd name="T6" fmla="*/ 0 60000 65536"/>
                <a:gd name="T7" fmla="*/ 0 60000 65536"/>
                <a:gd name="T8" fmla="*/ 0 60000 65536"/>
                <a:gd name="T9" fmla="*/ 0 w 42578"/>
                <a:gd name="T10" fmla="*/ 0 h 29431"/>
                <a:gd name="T11" fmla="*/ 42578 w 42578"/>
                <a:gd name="T12" fmla="*/ 29431 h 294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578" h="29431" fill="none" extrusionOk="0">
                  <a:moveTo>
                    <a:pt x="1469" y="29431"/>
                  </a:moveTo>
                  <a:cubicBezTo>
                    <a:pt x="498" y="26934"/>
                    <a:pt x="0" y="2427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1547" y="-1"/>
                    <a:pt x="40208" y="6793"/>
                    <a:pt x="42578" y="16453"/>
                  </a:cubicBezTo>
                </a:path>
                <a:path w="42578" h="29431" stroke="0" extrusionOk="0">
                  <a:moveTo>
                    <a:pt x="1469" y="29431"/>
                  </a:moveTo>
                  <a:cubicBezTo>
                    <a:pt x="498" y="26934"/>
                    <a:pt x="0" y="2427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1547" y="-1"/>
                    <a:pt x="40208" y="6793"/>
                    <a:pt x="42578" y="16453"/>
                  </a:cubicBezTo>
                  <a:lnTo>
                    <a:pt x="21600" y="21600"/>
                  </a:lnTo>
                  <a:lnTo>
                    <a:pt x="1469" y="29431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Freeform 567"/>
            <p:cNvSpPr>
              <a:spLocks/>
            </p:cNvSpPr>
            <p:nvPr/>
          </p:nvSpPr>
          <p:spPr bwMode="auto">
            <a:xfrm>
              <a:off x="5256" y="17310"/>
              <a:ext cx="1115" cy="299"/>
            </a:xfrm>
            <a:custGeom>
              <a:avLst/>
              <a:gdLst>
                <a:gd name="T0" fmla="*/ 0 w 2787"/>
                <a:gd name="T1" fmla="*/ 0 h 747"/>
                <a:gd name="T2" fmla="*/ 0 w 2787"/>
                <a:gd name="T3" fmla="*/ 0 h 747"/>
                <a:gd name="T4" fmla="*/ 0 w 2787"/>
                <a:gd name="T5" fmla="*/ 0 h 747"/>
                <a:gd name="T6" fmla="*/ 0 60000 65536"/>
                <a:gd name="T7" fmla="*/ 0 60000 65536"/>
                <a:gd name="T8" fmla="*/ 0 60000 65536"/>
                <a:gd name="T9" fmla="*/ 0 w 2787"/>
                <a:gd name="T10" fmla="*/ 0 h 747"/>
                <a:gd name="T11" fmla="*/ 2787 w 2787"/>
                <a:gd name="T12" fmla="*/ 747 h 7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87" h="747">
                  <a:moveTo>
                    <a:pt x="0" y="0"/>
                  </a:moveTo>
                  <a:cubicBezTo>
                    <a:pt x="206" y="59"/>
                    <a:pt x="772" y="227"/>
                    <a:pt x="1236" y="351"/>
                  </a:cubicBezTo>
                  <a:cubicBezTo>
                    <a:pt x="1700" y="475"/>
                    <a:pt x="2464" y="665"/>
                    <a:pt x="2787" y="747"/>
                  </a:cubicBezTo>
                </a:path>
              </a:pathLst>
            </a:custGeom>
            <a:noFill/>
            <a:ln w="317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Freeform 568"/>
            <p:cNvSpPr>
              <a:spLocks/>
            </p:cNvSpPr>
            <p:nvPr/>
          </p:nvSpPr>
          <p:spPr bwMode="auto">
            <a:xfrm>
              <a:off x="5262" y="16620"/>
              <a:ext cx="1360" cy="991"/>
            </a:xfrm>
            <a:custGeom>
              <a:avLst/>
              <a:gdLst>
                <a:gd name="T0" fmla="*/ 0 w 3399"/>
                <a:gd name="T1" fmla="*/ 0 h 2479"/>
                <a:gd name="T2" fmla="*/ 0 w 3399"/>
                <a:gd name="T3" fmla="*/ 0 h 2479"/>
                <a:gd name="T4" fmla="*/ 0 w 3399"/>
                <a:gd name="T5" fmla="*/ 0 h 2479"/>
                <a:gd name="T6" fmla="*/ 0 w 3399"/>
                <a:gd name="T7" fmla="*/ 0 h 2479"/>
                <a:gd name="T8" fmla="*/ 0 w 3399"/>
                <a:gd name="T9" fmla="*/ 0 h 2479"/>
                <a:gd name="T10" fmla="*/ 0 w 3399"/>
                <a:gd name="T11" fmla="*/ 0 h 2479"/>
                <a:gd name="T12" fmla="*/ 0 w 3399"/>
                <a:gd name="T13" fmla="*/ 0 h 2479"/>
                <a:gd name="T14" fmla="*/ 0 w 3399"/>
                <a:gd name="T15" fmla="*/ 0 h 2479"/>
                <a:gd name="T16" fmla="*/ 0 w 3399"/>
                <a:gd name="T17" fmla="*/ 0 h 2479"/>
                <a:gd name="T18" fmla="*/ 0 w 3399"/>
                <a:gd name="T19" fmla="*/ 0 h 24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99"/>
                <a:gd name="T31" fmla="*/ 0 h 2479"/>
                <a:gd name="T32" fmla="*/ 3399 w 3399"/>
                <a:gd name="T33" fmla="*/ 2479 h 24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99" h="2479">
                  <a:moveTo>
                    <a:pt x="0" y="1747"/>
                  </a:moveTo>
                  <a:cubicBezTo>
                    <a:pt x="204" y="1804"/>
                    <a:pt x="761" y="1968"/>
                    <a:pt x="1219" y="2090"/>
                  </a:cubicBezTo>
                  <a:cubicBezTo>
                    <a:pt x="1677" y="2212"/>
                    <a:pt x="2453" y="2411"/>
                    <a:pt x="2749" y="2479"/>
                  </a:cubicBezTo>
                  <a:cubicBezTo>
                    <a:pt x="2933" y="2257"/>
                    <a:pt x="3155" y="1874"/>
                    <a:pt x="3263" y="1601"/>
                  </a:cubicBezTo>
                  <a:cubicBezTo>
                    <a:pt x="3369" y="1325"/>
                    <a:pt x="3399" y="1050"/>
                    <a:pt x="3387" y="821"/>
                  </a:cubicBezTo>
                  <a:cubicBezTo>
                    <a:pt x="3375" y="592"/>
                    <a:pt x="3252" y="292"/>
                    <a:pt x="2959" y="146"/>
                  </a:cubicBezTo>
                  <a:cubicBezTo>
                    <a:pt x="2666" y="0"/>
                    <a:pt x="2246" y="53"/>
                    <a:pt x="1924" y="161"/>
                  </a:cubicBezTo>
                  <a:cubicBezTo>
                    <a:pt x="1602" y="269"/>
                    <a:pt x="1371" y="414"/>
                    <a:pt x="1129" y="577"/>
                  </a:cubicBezTo>
                  <a:cubicBezTo>
                    <a:pt x="887" y="740"/>
                    <a:pt x="657" y="950"/>
                    <a:pt x="469" y="1140"/>
                  </a:cubicBezTo>
                  <a:cubicBezTo>
                    <a:pt x="281" y="1333"/>
                    <a:pt x="75" y="1609"/>
                    <a:pt x="0" y="1736"/>
                  </a:cubicBezTo>
                </a:path>
              </a:pathLst>
            </a:custGeom>
            <a:solidFill>
              <a:srgbClr val="008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Freeform 569"/>
            <p:cNvSpPr>
              <a:spLocks/>
            </p:cNvSpPr>
            <p:nvPr/>
          </p:nvSpPr>
          <p:spPr bwMode="auto">
            <a:xfrm>
              <a:off x="5242" y="16989"/>
              <a:ext cx="1123" cy="429"/>
            </a:xfrm>
            <a:custGeom>
              <a:avLst/>
              <a:gdLst>
                <a:gd name="T0" fmla="*/ 0 w 2805"/>
                <a:gd name="T1" fmla="*/ 0 h 1074"/>
                <a:gd name="T2" fmla="*/ 0 w 2805"/>
                <a:gd name="T3" fmla="*/ 0 h 1074"/>
                <a:gd name="T4" fmla="*/ 0 w 2805"/>
                <a:gd name="T5" fmla="*/ 0 h 1074"/>
                <a:gd name="T6" fmla="*/ 0 w 2805"/>
                <a:gd name="T7" fmla="*/ 0 h 1074"/>
                <a:gd name="T8" fmla="*/ 0 w 2805"/>
                <a:gd name="T9" fmla="*/ 0 h 1074"/>
                <a:gd name="T10" fmla="*/ 0 w 2805"/>
                <a:gd name="T11" fmla="*/ 0 h 1074"/>
                <a:gd name="T12" fmla="*/ 0 w 2805"/>
                <a:gd name="T13" fmla="*/ 0 h 10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05"/>
                <a:gd name="T22" fmla="*/ 0 h 1074"/>
                <a:gd name="T23" fmla="*/ 2805 w 2805"/>
                <a:gd name="T24" fmla="*/ 1074 h 10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05" h="1074">
                  <a:moveTo>
                    <a:pt x="0" y="0"/>
                  </a:moveTo>
                  <a:cubicBezTo>
                    <a:pt x="99" y="92"/>
                    <a:pt x="410" y="393"/>
                    <a:pt x="588" y="552"/>
                  </a:cubicBezTo>
                  <a:cubicBezTo>
                    <a:pt x="766" y="711"/>
                    <a:pt x="950" y="871"/>
                    <a:pt x="1068" y="957"/>
                  </a:cubicBezTo>
                  <a:cubicBezTo>
                    <a:pt x="1188" y="1044"/>
                    <a:pt x="1257" y="1062"/>
                    <a:pt x="1296" y="1068"/>
                  </a:cubicBezTo>
                  <a:cubicBezTo>
                    <a:pt x="1335" y="1074"/>
                    <a:pt x="1437" y="1059"/>
                    <a:pt x="1539" y="1026"/>
                  </a:cubicBezTo>
                  <a:cubicBezTo>
                    <a:pt x="1641" y="993"/>
                    <a:pt x="1890" y="895"/>
                    <a:pt x="2091" y="813"/>
                  </a:cubicBezTo>
                  <a:cubicBezTo>
                    <a:pt x="2302" y="726"/>
                    <a:pt x="2656" y="568"/>
                    <a:pt x="2805" y="504"/>
                  </a:cubicBezTo>
                </a:path>
              </a:pathLst>
            </a:custGeom>
            <a:noFill/>
            <a:ln w="3175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Arc 570"/>
            <p:cNvSpPr>
              <a:spLocks/>
            </p:cNvSpPr>
            <p:nvPr/>
          </p:nvSpPr>
          <p:spPr bwMode="auto">
            <a:xfrm rot="2640000" flipV="1">
              <a:off x="5497" y="16367"/>
              <a:ext cx="941" cy="1107"/>
            </a:xfrm>
            <a:custGeom>
              <a:avLst/>
              <a:gdLst>
                <a:gd name="T0" fmla="*/ 0 w 39409"/>
                <a:gd name="T1" fmla="*/ 0 h 21915"/>
                <a:gd name="T2" fmla="*/ 0 w 39409"/>
                <a:gd name="T3" fmla="*/ 0 h 21915"/>
                <a:gd name="T4" fmla="*/ 0 w 39409"/>
                <a:gd name="T5" fmla="*/ 0 h 21915"/>
                <a:gd name="T6" fmla="*/ 0 60000 65536"/>
                <a:gd name="T7" fmla="*/ 0 60000 65536"/>
                <a:gd name="T8" fmla="*/ 0 60000 65536"/>
                <a:gd name="T9" fmla="*/ 0 w 39409"/>
                <a:gd name="T10" fmla="*/ 0 h 21915"/>
                <a:gd name="T11" fmla="*/ 39409 w 39409"/>
                <a:gd name="T12" fmla="*/ 21915 h 219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409" h="21915" fill="none" extrusionOk="0">
                  <a:moveTo>
                    <a:pt x="39408" y="12537"/>
                  </a:moveTo>
                  <a:cubicBezTo>
                    <a:pt x="35380" y="18407"/>
                    <a:pt x="28718" y="21914"/>
                    <a:pt x="21600" y="21915"/>
                  </a:cubicBezTo>
                  <a:cubicBezTo>
                    <a:pt x="9670" y="21915"/>
                    <a:pt x="0" y="12244"/>
                    <a:pt x="0" y="315"/>
                  </a:cubicBezTo>
                  <a:cubicBezTo>
                    <a:pt x="-1" y="209"/>
                    <a:pt x="0" y="104"/>
                    <a:pt x="2" y="0"/>
                  </a:cubicBezTo>
                </a:path>
                <a:path w="39409" h="21915" stroke="0" extrusionOk="0">
                  <a:moveTo>
                    <a:pt x="39408" y="12537"/>
                  </a:moveTo>
                  <a:cubicBezTo>
                    <a:pt x="35380" y="18407"/>
                    <a:pt x="28718" y="21914"/>
                    <a:pt x="21600" y="21915"/>
                  </a:cubicBezTo>
                  <a:cubicBezTo>
                    <a:pt x="9670" y="21915"/>
                    <a:pt x="0" y="12244"/>
                    <a:pt x="0" y="315"/>
                  </a:cubicBezTo>
                  <a:cubicBezTo>
                    <a:pt x="-1" y="209"/>
                    <a:pt x="0" y="104"/>
                    <a:pt x="2" y="0"/>
                  </a:cubicBezTo>
                  <a:lnTo>
                    <a:pt x="21600" y="315"/>
                  </a:lnTo>
                  <a:lnTo>
                    <a:pt x="39408" y="12537"/>
                  </a:lnTo>
                  <a:close/>
                </a:path>
              </a:pathLst>
            </a:custGeom>
            <a:noFill/>
            <a:ln w="1905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Freeform 571"/>
            <p:cNvSpPr>
              <a:spLocks/>
            </p:cNvSpPr>
            <p:nvPr/>
          </p:nvSpPr>
          <p:spPr bwMode="auto">
            <a:xfrm>
              <a:off x="5247" y="16462"/>
              <a:ext cx="1230" cy="956"/>
            </a:xfrm>
            <a:custGeom>
              <a:avLst/>
              <a:gdLst>
                <a:gd name="T0" fmla="*/ 0 w 3075"/>
                <a:gd name="T1" fmla="*/ 0 h 2391"/>
                <a:gd name="T2" fmla="*/ 0 w 3075"/>
                <a:gd name="T3" fmla="*/ 0 h 2391"/>
                <a:gd name="T4" fmla="*/ 0 w 3075"/>
                <a:gd name="T5" fmla="*/ 0 h 2391"/>
                <a:gd name="T6" fmla="*/ 0 w 3075"/>
                <a:gd name="T7" fmla="*/ 0 h 2391"/>
                <a:gd name="T8" fmla="*/ 0 w 3075"/>
                <a:gd name="T9" fmla="*/ 0 h 2391"/>
                <a:gd name="T10" fmla="*/ 0 w 3075"/>
                <a:gd name="T11" fmla="*/ 0 h 2391"/>
                <a:gd name="T12" fmla="*/ 0 w 3075"/>
                <a:gd name="T13" fmla="*/ 0 h 2391"/>
                <a:gd name="T14" fmla="*/ 0 w 3075"/>
                <a:gd name="T15" fmla="*/ 0 h 2391"/>
                <a:gd name="T16" fmla="*/ 0 w 3075"/>
                <a:gd name="T17" fmla="*/ 0 h 2391"/>
                <a:gd name="T18" fmla="*/ 0 w 3075"/>
                <a:gd name="T19" fmla="*/ 0 h 2391"/>
                <a:gd name="T20" fmla="*/ 0 w 3075"/>
                <a:gd name="T21" fmla="*/ 0 h 2391"/>
                <a:gd name="T22" fmla="*/ 0 w 3075"/>
                <a:gd name="T23" fmla="*/ 0 h 2391"/>
                <a:gd name="T24" fmla="*/ 0 w 3075"/>
                <a:gd name="T25" fmla="*/ 0 h 2391"/>
                <a:gd name="T26" fmla="*/ 0 w 3075"/>
                <a:gd name="T27" fmla="*/ 0 h 23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75"/>
                <a:gd name="T43" fmla="*/ 0 h 2391"/>
                <a:gd name="T44" fmla="*/ 3075 w 3075"/>
                <a:gd name="T45" fmla="*/ 2391 h 239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75" h="2391">
                  <a:moveTo>
                    <a:pt x="0" y="1329"/>
                  </a:moveTo>
                  <a:cubicBezTo>
                    <a:pt x="99" y="1421"/>
                    <a:pt x="400" y="1712"/>
                    <a:pt x="576" y="1869"/>
                  </a:cubicBezTo>
                  <a:cubicBezTo>
                    <a:pt x="752" y="2026"/>
                    <a:pt x="938" y="2188"/>
                    <a:pt x="1056" y="2274"/>
                  </a:cubicBezTo>
                  <a:cubicBezTo>
                    <a:pt x="1176" y="2361"/>
                    <a:pt x="1245" y="2379"/>
                    <a:pt x="1284" y="2385"/>
                  </a:cubicBezTo>
                  <a:cubicBezTo>
                    <a:pt x="1323" y="2391"/>
                    <a:pt x="1425" y="2376"/>
                    <a:pt x="1527" y="2343"/>
                  </a:cubicBezTo>
                  <a:cubicBezTo>
                    <a:pt x="1629" y="2310"/>
                    <a:pt x="1878" y="2212"/>
                    <a:pt x="2079" y="2130"/>
                  </a:cubicBezTo>
                  <a:cubicBezTo>
                    <a:pt x="2287" y="2045"/>
                    <a:pt x="2601" y="1905"/>
                    <a:pt x="2772" y="1833"/>
                  </a:cubicBezTo>
                  <a:cubicBezTo>
                    <a:pt x="2916" y="1593"/>
                    <a:pt x="3051" y="1158"/>
                    <a:pt x="3063" y="834"/>
                  </a:cubicBezTo>
                  <a:cubicBezTo>
                    <a:pt x="3075" y="510"/>
                    <a:pt x="2904" y="168"/>
                    <a:pt x="2604" y="84"/>
                  </a:cubicBezTo>
                  <a:cubicBezTo>
                    <a:pt x="2304" y="0"/>
                    <a:pt x="2139" y="36"/>
                    <a:pt x="1968" y="72"/>
                  </a:cubicBezTo>
                  <a:cubicBezTo>
                    <a:pt x="1797" y="108"/>
                    <a:pt x="1533" y="192"/>
                    <a:pt x="1272" y="336"/>
                  </a:cubicBezTo>
                  <a:cubicBezTo>
                    <a:pt x="1054" y="449"/>
                    <a:pt x="801" y="621"/>
                    <a:pt x="591" y="780"/>
                  </a:cubicBezTo>
                  <a:cubicBezTo>
                    <a:pt x="381" y="939"/>
                    <a:pt x="135" y="1161"/>
                    <a:pt x="0" y="1323"/>
                  </a:cubicBezTo>
                  <a:cubicBezTo>
                    <a:pt x="0" y="1323"/>
                    <a:pt x="0" y="1329"/>
                    <a:pt x="0" y="1329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Freeform 572"/>
            <p:cNvSpPr>
              <a:spLocks/>
            </p:cNvSpPr>
            <p:nvPr/>
          </p:nvSpPr>
          <p:spPr bwMode="auto">
            <a:xfrm>
              <a:off x="5269" y="16637"/>
              <a:ext cx="1025" cy="753"/>
            </a:xfrm>
            <a:custGeom>
              <a:avLst/>
              <a:gdLst>
                <a:gd name="T0" fmla="*/ 0 w 2562"/>
                <a:gd name="T1" fmla="*/ 0 h 1881"/>
                <a:gd name="T2" fmla="*/ 0 w 2562"/>
                <a:gd name="T3" fmla="*/ 0 h 1881"/>
                <a:gd name="T4" fmla="*/ 0 w 2562"/>
                <a:gd name="T5" fmla="*/ 0 h 1881"/>
                <a:gd name="T6" fmla="*/ 0 w 2562"/>
                <a:gd name="T7" fmla="*/ 0 h 1881"/>
                <a:gd name="T8" fmla="*/ 0 w 2562"/>
                <a:gd name="T9" fmla="*/ 0 h 1881"/>
                <a:gd name="T10" fmla="*/ 0 w 2562"/>
                <a:gd name="T11" fmla="*/ 0 h 1881"/>
                <a:gd name="T12" fmla="*/ 0 w 2562"/>
                <a:gd name="T13" fmla="*/ 0 h 1881"/>
                <a:gd name="T14" fmla="*/ 0 w 2562"/>
                <a:gd name="T15" fmla="*/ 0 h 18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62"/>
                <a:gd name="T25" fmla="*/ 0 h 1881"/>
                <a:gd name="T26" fmla="*/ 2562 w 2562"/>
                <a:gd name="T27" fmla="*/ 1881 h 18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62" h="1881">
                  <a:moveTo>
                    <a:pt x="0" y="0"/>
                  </a:moveTo>
                  <a:cubicBezTo>
                    <a:pt x="64" y="116"/>
                    <a:pt x="255" y="475"/>
                    <a:pt x="384" y="702"/>
                  </a:cubicBezTo>
                  <a:cubicBezTo>
                    <a:pt x="513" y="929"/>
                    <a:pt x="659" y="1182"/>
                    <a:pt x="771" y="1362"/>
                  </a:cubicBezTo>
                  <a:cubicBezTo>
                    <a:pt x="883" y="1542"/>
                    <a:pt x="996" y="1722"/>
                    <a:pt x="1056" y="1785"/>
                  </a:cubicBezTo>
                  <a:cubicBezTo>
                    <a:pt x="1116" y="1848"/>
                    <a:pt x="1218" y="1881"/>
                    <a:pt x="1248" y="1875"/>
                  </a:cubicBezTo>
                  <a:cubicBezTo>
                    <a:pt x="1278" y="1869"/>
                    <a:pt x="1347" y="1854"/>
                    <a:pt x="1422" y="1770"/>
                  </a:cubicBezTo>
                  <a:cubicBezTo>
                    <a:pt x="1497" y="1686"/>
                    <a:pt x="1836" y="1260"/>
                    <a:pt x="2025" y="1011"/>
                  </a:cubicBezTo>
                  <a:cubicBezTo>
                    <a:pt x="2215" y="760"/>
                    <a:pt x="2450" y="422"/>
                    <a:pt x="2562" y="267"/>
                  </a:cubicBezTo>
                </a:path>
              </a:pathLst>
            </a:custGeom>
            <a:noFill/>
            <a:ln w="317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Arc 573"/>
            <p:cNvSpPr>
              <a:spLocks/>
            </p:cNvSpPr>
            <p:nvPr/>
          </p:nvSpPr>
          <p:spPr bwMode="auto">
            <a:xfrm rot="2700000">
              <a:off x="5372" y="16143"/>
              <a:ext cx="795" cy="1123"/>
            </a:xfrm>
            <a:custGeom>
              <a:avLst/>
              <a:gdLst>
                <a:gd name="T0" fmla="*/ 0 w 33866"/>
                <a:gd name="T1" fmla="*/ 0 h 21600"/>
                <a:gd name="T2" fmla="*/ 0 w 33866"/>
                <a:gd name="T3" fmla="*/ 0 h 21600"/>
                <a:gd name="T4" fmla="*/ 0 w 33866"/>
                <a:gd name="T5" fmla="*/ 0 h 21600"/>
                <a:gd name="T6" fmla="*/ 0 60000 65536"/>
                <a:gd name="T7" fmla="*/ 0 60000 65536"/>
                <a:gd name="T8" fmla="*/ 0 60000 65536"/>
                <a:gd name="T9" fmla="*/ 0 w 33866"/>
                <a:gd name="T10" fmla="*/ 0 h 21600"/>
                <a:gd name="T11" fmla="*/ 33866 w 3386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866" h="21600" fill="none" extrusionOk="0">
                  <a:moveTo>
                    <a:pt x="-1" y="16691"/>
                  </a:moveTo>
                  <a:cubicBezTo>
                    <a:pt x="2280" y="6915"/>
                    <a:pt x="10996" y="-1"/>
                    <a:pt x="21035" y="0"/>
                  </a:cubicBezTo>
                  <a:cubicBezTo>
                    <a:pt x="25653" y="0"/>
                    <a:pt x="30150" y="1480"/>
                    <a:pt x="33866" y="4223"/>
                  </a:cubicBezTo>
                </a:path>
                <a:path w="33866" h="21600" stroke="0" extrusionOk="0">
                  <a:moveTo>
                    <a:pt x="-1" y="16691"/>
                  </a:moveTo>
                  <a:cubicBezTo>
                    <a:pt x="2280" y="6915"/>
                    <a:pt x="10996" y="-1"/>
                    <a:pt x="21035" y="0"/>
                  </a:cubicBezTo>
                  <a:cubicBezTo>
                    <a:pt x="25653" y="0"/>
                    <a:pt x="30150" y="1480"/>
                    <a:pt x="33866" y="4223"/>
                  </a:cubicBezTo>
                  <a:lnTo>
                    <a:pt x="21035" y="21600"/>
                  </a:lnTo>
                  <a:lnTo>
                    <a:pt x="-1" y="16691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Freeform 574"/>
            <p:cNvSpPr>
              <a:spLocks/>
            </p:cNvSpPr>
            <p:nvPr/>
          </p:nvSpPr>
          <p:spPr bwMode="auto">
            <a:xfrm>
              <a:off x="5269" y="16287"/>
              <a:ext cx="1050" cy="1103"/>
            </a:xfrm>
            <a:custGeom>
              <a:avLst/>
              <a:gdLst>
                <a:gd name="T0" fmla="*/ 0 w 2625"/>
                <a:gd name="T1" fmla="*/ 0 h 2757"/>
                <a:gd name="T2" fmla="*/ 0 w 2625"/>
                <a:gd name="T3" fmla="*/ 0 h 2757"/>
                <a:gd name="T4" fmla="*/ 0 w 2625"/>
                <a:gd name="T5" fmla="*/ 0 h 2757"/>
                <a:gd name="T6" fmla="*/ 0 w 2625"/>
                <a:gd name="T7" fmla="*/ 0 h 2757"/>
                <a:gd name="T8" fmla="*/ 0 w 2625"/>
                <a:gd name="T9" fmla="*/ 0 h 2757"/>
                <a:gd name="T10" fmla="*/ 0 w 2625"/>
                <a:gd name="T11" fmla="*/ 0 h 2757"/>
                <a:gd name="T12" fmla="*/ 0 w 2625"/>
                <a:gd name="T13" fmla="*/ 0 h 2757"/>
                <a:gd name="T14" fmla="*/ 0 w 2625"/>
                <a:gd name="T15" fmla="*/ 0 h 2757"/>
                <a:gd name="T16" fmla="*/ 0 w 2625"/>
                <a:gd name="T17" fmla="*/ 0 h 2757"/>
                <a:gd name="T18" fmla="*/ 0 w 2625"/>
                <a:gd name="T19" fmla="*/ 0 h 2757"/>
                <a:gd name="T20" fmla="*/ 0 w 2625"/>
                <a:gd name="T21" fmla="*/ 0 h 2757"/>
                <a:gd name="T22" fmla="*/ 0 w 2625"/>
                <a:gd name="T23" fmla="*/ 0 h 2757"/>
                <a:gd name="T24" fmla="*/ 0 w 2625"/>
                <a:gd name="T25" fmla="*/ 0 h 2757"/>
                <a:gd name="T26" fmla="*/ 0 w 2625"/>
                <a:gd name="T27" fmla="*/ 0 h 2757"/>
                <a:gd name="T28" fmla="*/ 0 w 2625"/>
                <a:gd name="T29" fmla="*/ 0 h 27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25"/>
                <a:gd name="T46" fmla="*/ 0 h 2757"/>
                <a:gd name="T47" fmla="*/ 2625 w 2625"/>
                <a:gd name="T48" fmla="*/ 2757 h 275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25" h="2757">
                  <a:moveTo>
                    <a:pt x="9" y="900"/>
                  </a:moveTo>
                  <a:cubicBezTo>
                    <a:pt x="72" y="1012"/>
                    <a:pt x="257" y="1355"/>
                    <a:pt x="384" y="1578"/>
                  </a:cubicBezTo>
                  <a:cubicBezTo>
                    <a:pt x="511" y="1801"/>
                    <a:pt x="659" y="2058"/>
                    <a:pt x="771" y="2238"/>
                  </a:cubicBezTo>
                  <a:cubicBezTo>
                    <a:pt x="883" y="2418"/>
                    <a:pt x="996" y="2598"/>
                    <a:pt x="1056" y="2661"/>
                  </a:cubicBezTo>
                  <a:cubicBezTo>
                    <a:pt x="1116" y="2724"/>
                    <a:pt x="1218" y="2757"/>
                    <a:pt x="1248" y="2751"/>
                  </a:cubicBezTo>
                  <a:cubicBezTo>
                    <a:pt x="1278" y="2745"/>
                    <a:pt x="1347" y="2730"/>
                    <a:pt x="1422" y="2646"/>
                  </a:cubicBezTo>
                  <a:cubicBezTo>
                    <a:pt x="1497" y="2562"/>
                    <a:pt x="1836" y="2136"/>
                    <a:pt x="2025" y="1887"/>
                  </a:cubicBezTo>
                  <a:cubicBezTo>
                    <a:pt x="2215" y="1636"/>
                    <a:pt x="2400" y="1368"/>
                    <a:pt x="2561" y="1139"/>
                  </a:cubicBezTo>
                  <a:cubicBezTo>
                    <a:pt x="2625" y="891"/>
                    <a:pt x="2617" y="636"/>
                    <a:pt x="2562" y="462"/>
                  </a:cubicBezTo>
                  <a:cubicBezTo>
                    <a:pt x="2507" y="288"/>
                    <a:pt x="2388" y="161"/>
                    <a:pt x="2231" y="96"/>
                  </a:cubicBezTo>
                  <a:cubicBezTo>
                    <a:pt x="2025" y="0"/>
                    <a:pt x="1794" y="30"/>
                    <a:pt x="1608" y="54"/>
                  </a:cubicBezTo>
                  <a:cubicBezTo>
                    <a:pt x="1422" y="78"/>
                    <a:pt x="1206" y="163"/>
                    <a:pt x="1016" y="246"/>
                  </a:cubicBezTo>
                  <a:cubicBezTo>
                    <a:pt x="867" y="306"/>
                    <a:pt x="637" y="446"/>
                    <a:pt x="468" y="552"/>
                  </a:cubicBezTo>
                  <a:cubicBezTo>
                    <a:pt x="299" y="658"/>
                    <a:pt x="97" y="816"/>
                    <a:pt x="0" y="885"/>
                  </a:cubicBezTo>
                  <a:cubicBezTo>
                    <a:pt x="0" y="885"/>
                    <a:pt x="9" y="900"/>
                    <a:pt x="9" y="900"/>
                  </a:cubicBez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Line 575"/>
            <p:cNvSpPr>
              <a:spLocks noChangeShapeType="1"/>
            </p:cNvSpPr>
            <p:nvPr/>
          </p:nvSpPr>
          <p:spPr bwMode="auto">
            <a:xfrm flipH="1" flipV="1">
              <a:off x="5703" y="17237"/>
              <a:ext cx="101" cy="10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Line 576"/>
            <p:cNvSpPr>
              <a:spLocks noChangeShapeType="1"/>
            </p:cNvSpPr>
            <p:nvPr/>
          </p:nvSpPr>
          <p:spPr bwMode="auto">
            <a:xfrm flipH="1" flipV="1">
              <a:off x="6535" y="18078"/>
              <a:ext cx="142" cy="14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Text Box 577"/>
            <p:cNvSpPr txBox="1">
              <a:spLocks noChangeArrowheads="1"/>
            </p:cNvSpPr>
            <p:nvPr/>
          </p:nvSpPr>
          <p:spPr bwMode="auto">
            <a:xfrm>
              <a:off x="5353" y="17923"/>
              <a:ext cx="72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03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Summer S</a:t>
              </a:r>
              <a:r>
                <a:rPr lang="en-US" altLang="en-US" sz="1800">
                  <a:solidFill>
                    <a:srgbClr val="FF0000"/>
                  </a:solidFill>
                  <a:latin typeface="Arial" charset="0"/>
                </a:rPr>
                <a:t>hadow</a:t>
              </a: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348" name="Text Box 578"/>
            <p:cNvSpPr txBox="1">
              <a:spLocks noChangeArrowheads="1"/>
            </p:cNvSpPr>
            <p:nvPr/>
          </p:nvSpPr>
          <p:spPr bwMode="auto">
            <a:xfrm>
              <a:off x="4654" y="16419"/>
              <a:ext cx="64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03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FF"/>
                  </a:solidFill>
                </a:rPr>
                <a:t>Winter </a:t>
              </a:r>
              <a:r>
                <a:rPr lang="en-US" altLang="en-US" sz="1800">
                  <a:solidFill>
                    <a:srgbClr val="0000FF"/>
                  </a:solidFill>
                  <a:latin typeface="Arial" charset="0"/>
                </a:rPr>
                <a:t>Shadow</a:t>
              </a: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349" name="Text Box 579"/>
            <p:cNvSpPr txBox="1">
              <a:spLocks noChangeArrowheads="1"/>
            </p:cNvSpPr>
            <p:nvPr/>
          </p:nvSpPr>
          <p:spPr bwMode="auto">
            <a:xfrm>
              <a:off x="4669" y="17122"/>
              <a:ext cx="674" cy="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03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8000"/>
                  </a:solidFill>
                </a:rPr>
                <a:t>Equinox </a:t>
              </a:r>
              <a:r>
                <a:rPr lang="en-US" altLang="en-US" sz="1800">
                  <a:solidFill>
                    <a:srgbClr val="008000"/>
                  </a:solidFill>
                  <a:latin typeface="Arial" charset="0"/>
                </a:rPr>
                <a:t>Shadow</a:t>
              </a: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674688" y="2681288"/>
            <a:ext cx="288925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The shadow of the gnomon scribes hyperbolas across the window.  These are the red tape lines on the inside of the window.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5415</TotalTime>
  <Words>486</Words>
  <Application>Microsoft Office PowerPoint</Application>
  <PresentationFormat>On-screen Show (4:3)</PresentationFormat>
  <Paragraphs>127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Time</vt:lpstr>
      <vt:lpstr>The Sidereal Day</vt:lpstr>
      <vt:lpstr>Time</vt:lpstr>
      <vt:lpstr>The Solar Day</vt:lpstr>
      <vt:lpstr>Time</vt:lpstr>
      <vt:lpstr>The Sun at Noon</vt:lpstr>
      <vt:lpstr>The Sun at Noon</vt:lpstr>
      <vt:lpstr>JHS Solar Window</vt:lpstr>
      <vt:lpstr>JHS Solar Window</vt:lpstr>
      <vt:lpstr>JHS Solar Window</vt:lpstr>
      <vt:lpstr>PowerPoint Presentation</vt:lpstr>
      <vt:lpstr>The Analemma</vt:lpstr>
    </vt:vector>
  </TitlesOfParts>
  <Company>St. Lawrence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Phys. 102: Introduction to Astronomy</dc:title>
  <dc:creator>Aileen A. O'Donoghue</dc:creator>
  <cp:lastModifiedBy>Aileen O'Donoghue</cp:lastModifiedBy>
  <cp:revision>219</cp:revision>
  <dcterms:created xsi:type="dcterms:W3CDTF">2003-08-29T12:21:18Z</dcterms:created>
  <dcterms:modified xsi:type="dcterms:W3CDTF">2017-09-26T18:18:28Z</dcterms:modified>
</cp:coreProperties>
</file>