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329" r:id="rId2"/>
    <p:sldId id="394" r:id="rId3"/>
    <p:sldId id="395" r:id="rId4"/>
    <p:sldId id="390" r:id="rId5"/>
    <p:sldId id="393" r:id="rId6"/>
    <p:sldId id="396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3300"/>
    <a:srgbClr val="0000FF"/>
    <a:srgbClr val="FFFF00"/>
    <a:srgbClr val="5F5F5F"/>
    <a:srgbClr val="FF0000"/>
    <a:srgbClr val="008000"/>
    <a:srgbClr val="FFFF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79" autoAdjust="0"/>
    <p:restoredTop sz="99638" autoAdjust="0"/>
  </p:normalViewPr>
  <p:slideViewPr>
    <p:cSldViewPr snapToGrid="0">
      <p:cViewPr varScale="1">
        <p:scale>
          <a:sx n="101" d="100"/>
          <a:sy n="101" d="100"/>
        </p:scale>
        <p:origin x="666" y="114"/>
      </p:cViewPr>
      <p:guideLst>
        <p:guide orient="horz" pos="2160"/>
        <p:guide pos="2880"/>
      </p:guideLst>
    </p:cSldViewPr>
  </p:slideViewPr>
  <p:outlineViewPr>
    <p:cViewPr>
      <p:scale>
        <a:sx n="30" d="100"/>
        <a:sy n="3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F1D1FA0-07FA-42C2-A8FF-573FEDA414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103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8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0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537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537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09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58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256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0188" y="841375"/>
            <a:ext cx="4265612" cy="569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41375"/>
            <a:ext cx="4265613" cy="569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64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6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0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4179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4218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017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188" y="841375"/>
            <a:ext cx="8683625" cy="5695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 Click to edit Master text styles</a:t>
            </a:r>
          </a:p>
          <a:p>
            <a:pPr lvl="1"/>
            <a:r>
              <a:rPr lang="en-US" altLang="en-US" smtClean="0"/>
              <a:t> Second level</a:t>
            </a:r>
          </a:p>
          <a:p>
            <a:pPr lvl="2"/>
            <a:r>
              <a:rPr lang="en-US" altLang="en-US" smtClean="0"/>
              <a:t> Third level</a:t>
            </a:r>
          </a:p>
          <a:p>
            <a:pPr lvl="3"/>
            <a:r>
              <a:rPr lang="en-US" altLang="en-US" smtClean="0"/>
              <a:t> 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¶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ebdings" pitchFamily="18" charset="2"/>
        <a:buChar char="þ"/>
        <a:defRPr sz="2800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"/>
        <a:defRPr sz="2400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^"/>
        <a:defRPr sz="2000"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c"/>
        <a:defRPr sz="2000">
          <a:solidFill>
            <a:srgbClr val="FFFF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c"/>
        <a:defRPr sz="2000">
          <a:solidFill>
            <a:srgbClr val="FFFF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c"/>
        <a:defRPr sz="2000">
          <a:solidFill>
            <a:srgbClr val="FFFF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c"/>
        <a:defRPr sz="2000">
          <a:solidFill>
            <a:srgbClr val="FFFF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c"/>
        <a:defRPr sz="20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23088"/>
            <a:ext cx="7772400" cy="1470025"/>
          </a:xfrm>
          <a:effectLst>
            <a:outerShdw dist="45791" dir="3378596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en-US" altLang="en-US" dirty="0" smtClean="0"/>
              <a:t>Why </a:t>
            </a:r>
            <a:r>
              <a:rPr lang="en-US" altLang="en-US" i="1" dirty="0" smtClean="0"/>
              <a:t>DO</a:t>
            </a:r>
            <a:r>
              <a:rPr lang="en-US" altLang="en-US" dirty="0" smtClean="0"/>
              <a:t> We Fool                            with the Clocks???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25588" y="4841060"/>
            <a:ext cx="4292825" cy="1227967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Dr. Aileen O’Donoghue                        St. Lawrence University                Physics Department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54" y="173038"/>
            <a:ext cx="4311692" cy="69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Daylight </a:t>
            </a:r>
            <a:r>
              <a:rPr lang="en-US" dirty="0" smtClean="0"/>
              <a:t>to </a:t>
            </a:r>
            <a:r>
              <a:rPr lang="en-US" dirty="0" smtClean="0"/>
              <a:t>Standard </a:t>
            </a:r>
            <a:r>
              <a:rPr lang="en-US" dirty="0" smtClean="0"/>
              <a:t>Time 2024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In Canton we are currently in </a:t>
            </a:r>
            <a:r>
              <a:rPr lang="en-US" dirty="0" smtClean="0"/>
              <a:t>EDT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EST </a:t>
            </a:r>
            <a:r>
              <a:rPr lang="en-US" dirty="0"/>
              <a:t>= Eastern </a:t>
            </a:r>
            <a:r>
              <a:rPr lang="en-US" dirty="0" smtClean="0"/>
              <a:t>Daylight </a:t>
            </a:r>
            <a:r>
              <a:rPr lang="en-US" dirty="0"/>
              <a:t>Time</a:t>
            </a:r>
          </a:p>
          <a:p>
            <a:r>
              <a:rPr lang="en-US" dirty="0" smtClean="0"/>
              <a:t> 2 am on Sunday, </a:t>
            </a:r>
            <a:r>
              <a:rPr lang="en-US" dirty="0" smtClean="0"/>
              <a:t>Nov. 3 </a:t>
            </a:r>
            <a:r>
              <a:rPr lang="en-US" dirty="0" smtClean="0"/>
              <a:t>change to </a:t>
            </a:r>
            <a:r>
              <a:rPr lang="en-US" dirty="0" smtClean="0"/>
              <a:t>EST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EDT </a:t>
            </a:r>
            <a:r>
              <a:rPr lang="en-US" dirty="0"/>
              <a:t>= Eastern </a:t>
            </a:r>
            <a:r>
              <a:rPr lang="en-US" dirty="0" smtClean="0"/>
              <a:t>Standard </a:t>
            </a:r>
            <a:r>
              <a:rPr lang="en-US" dirty="0"/>
              <a:t>Time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937021" y="3153156"/>
            <a:ext cx="7269959" cy="2374099"/>
          </a:xfrm>
          <a:prstGeom prst="rect">
            <a:avLst/>
          </a:prstGeom>
          <a:noFill/>
        </p:spPr>
        <p:txBody>
          <a:bodyPr>
            <a:prstTxWarp prst="textDeflateInflat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ln w="18000">
                  <a:noFill/>
                  <a:prstDash val="solid"/>
                  <a:miter lim="800000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8100000" scaled="0"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ootlight MT Light" pitchFamily="18" charset="0"/>
              </a:rPr>
              <a:t>Standard </a:t>
            </a:r>
            <a:r>
              <a:rPr lang="en-US" sz="5400" b="1" dirty="0">
                <a:ln w="18000">
                  <a:noFill/>
                  <a:prstDash val="solid"/>
                  <a:miter lim="800000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8100000" scaled="0"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ootlight MT Light" pitchFamily="18" charset="0"/>
              </a:rPr>
              <a:t>Time Begins on </a:t>
            </a:r>
            <a:r>
              <a:rPr lang="en-US" sz="5400" b="1" dirty="0" smtClean="0">
                <a:ln w="18000">
                  <a:noFill/>
                  <a:prstDash val="solid"/>
                  <a:miter lim="800000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8100000" scaled="0"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ootlight MT Light" pitchFamily="18" charset="0"/>
              </a:rPr>
              <a:t>November 3</a:t>
            </a:r>
            <a:r>
              <a:rPr lang="en-US" sz="5400" b="1" dirty="0" smtClean="0">
                <a:ln w="18000">
                  <a:noFill/>
                  <a:prstDash val="solid"/>
                  <a:miter lim="800000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8100000" scaled="0"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ootlight MT Light" pitchFamily="18" charset="0"/>
              </a:rPr>
              <a:t>, </a:t>
            </a:r>
            <a:r>
              <a:rPr lang="en-US" sz="5400" b="1" dirty="0" smtClean="0">
                <a:ln w="18000">
                  <a:noFill/>
                  <a:prstDash val="solid"/>
                  <a:miter lim="800000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8100000" scaled="0"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ootlight MT Light" pitchFamily="18" charset="0"/>
              </a:rPr>
              <a:t>2024</a:t>
            </a:r>
            <a:endParaRPr lang="en-US" sz="5400" b="1" dirty="0">
              <a:ln w="18000">
                <a:noFill/>
                <a:prstDash val="solid"/>
                <a:miter lim="800000"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8100000" scaled="0"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36625" y="5557343"/>
            <a:ext cx="6070751" cy="914072"/>
          </a:xfrm>
          <a:prstGeom prst="rect">
            <a:avLst/>
          </a:prstGeom>
          <a:noFill/>
        </p:spPr>
        <p:txBody>
          <a:bodyPr>
            <a:prstTxWarp prst="textSlant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ootlight MT Light" pitchFamily="18" charset="0"/>
              </a:rPr>
              <a:t>“Fall Back’’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56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188" y="731520"/>
            <a:ext cx="8683625" cy="5695950"/>
          </a:xfrm>
        </p:spPr>
        <p:txBody>
          <a:bodyPr/>
          <a:lstStyle/>
          <a:p>
            <a:r>
              <a:rPr lang="en-US" dirty="0" smtClean="0"/>
              <a:t> Day lengths in Canton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Longest = 15</a:t>
            </a:r>
            <a:r>
              <a:rPr lang="en-US" baseline="30000" dirty="0" smtClean="0"/>
              <a:t>h</a:t>
            </a:r>
            <a:r>
              <a:rPr lang="en-US" dirty="0" smtClean="0"/>
              <a:t>37</a:t>
            </a:r>
            <a:r>
              <a:rPr lang="en-US" baseline="30000" dirty="0" smtClean="0"/>
              <a:t>m</a:t>
            </a:r>
            <a:r>
              <a:rPr lang="en-US" dirty="0" smtClean="0"/>
              <a:t>23</a:t>
            </a:r>
            <a:r>
              <a:rPr lang="en-US" baseline="30000" dirty="0" smtClean="0"/>
              <a:t>s</a:t>
            </a:r>
            <a:r>
              <a:rPr lang="en-US" dirty="0" smtClean="0"/>
              <a:t>, Shortest = 8</a:t>
            </a:r>
            <a:r>
              <a:rPr lang="en-US" baseline="30000" dirty="0" smtClean="0"/>
              <a:t>h</a:t>
            </a:r>
            <a:r>
              <a:rPr lang="en-US" dirty="0" smtClean="0"/>
              <a:t>52</a:t>
            </a:r>
            <a:r>
              <a:rPr lang="en-US" baseline="30000" dirty="0" smtClean="0"/>
              <a:t>m</a:t>
            </a:r>
            <a:r>
              <a:rPr lang="en-US" dirty="0" smtClean="0"/>
              <a:t>26</a:t>
            </a:r>
            <a:r>
              <a:rPr lang="en-US" baseline="30000" dirty="0" smtClean="0"/>
              <a:t>s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 Natural sunrise &amp; sunset varies: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t="7407"/>
          <a:stretch/>
        </p:blipFill>
        <p:spPr>
          <a:xfrm>
            <a:off x="2113043" y="2743200"/>
            <a:ext cx="6052283" cy="4114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7625"/>
          <a:stretch/>
        </p:blipFill>
        <p:spPr>
          <a:xfrm>
            <a:off x="2098766" y="2743200"/>
            <a:ext cx="6066560" cy="4114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t="7407"/>
          <a:stretch/>
        </p:blipFill>
        <p:spPr>
          <a:xfrm>
            <a:off x="2111631" y="2743200"/>
            <a:ext cx="6053695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Time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65621" y="4102243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Times of sunrise &amp; sunset in Canton on Eastern Standard Time (EST).</a:t>
            </a:r>
            <a:endParaRPr lang="en-US" dirty="0">
              <a:latin typeface="+mn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375327" y="5251119"/>
            <a:ext cx="56692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375327" y="5952840"/>
            <a:ext cx="56692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21949" y="5185586"/>
            <a:ext cx="3695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+mn-lt"/>
              </a:rPr>
              <a:t>Sunset from 4:22 pm to 7:52 pm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375327" y="2844098"/>
            <a:ext cx="566928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375327" y="3522820"/>
            <a:ext cx="566928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55563" y="3235354"/>
            <a:ext cx="3701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+mn-lt"/>
              </a:rPr>
              <a:t>Sunrise from 4:13 am to 7:36 am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630658" y="3536927"/>
            <a:ext cx="1599793" cy="199764"/>
          </a:xfrm>
          <a:custGeom>
            <a:avLst/>
            <a:gdLst>
              <a:gd name="connsiteX0" fmla="*/ 309959 w 1470543"/>
              <a:gd name="connsiteY0" fmla="*/ 0 h 246185"/>
              <a:gd name="connsiteX1" fmla="*/ 2228 w 1470543"/>
              <a:gd name="connsiteY1" fmla="*/ 123092 h 246185"/>
              <a:gd name="connsiteX2" fmla="*/ 450636 w 1470543"/>
              <a:gd name="connsiteY2" fmla="*/ 140677 h 246185"/>
              <a:gd name="connsiteX3" fmla="*/ 125320 w 1470543"/>
              <a:gd name="connsiteY3" fmla="*/ 219808 h 246185"/>
              <a:gd name="connsiteX4" fmla="*/ 1470543 w 1470543"/>
              <a:gd name="connsiteY4" fmla="*/ 246185 h 246185"/>
              <a:gd name="connsiteX0" fmla="*/ 309070 w 1469654"/>
              <a:gd name="connsiteY0" fmla="*/ 0 h 246185"/>
              <a:gd name="connsiteX1" fmla="*/ 1339 w 1469654"/>
              <a:gd name="connsiteY1" fmla="*/ 123092 h 246185"/>
              <a:gd name="connsiteX2" fmla="*/ 449747 w 1469654"/>
              <a:gd name="connsiteY2" fmla="*/ 140677 h 246185"/>
              <a:gd name="connsiteX3" fmla="*/ 124431 w 1469654"/>
              <a:gd name="connsiteY3" fmla="*/ 219808 h 246185"/>
              <a:gd name="connsiteX4" fmla="*/ 1469654 w 1469654"/>
              <a:gd name="connsiteY4" fmla="*/ 246185 h 246185"/>
              <a:gd name="connsiteX0" fmla="*/ 270571 w 1470735"/>
              <a:gd name="connsiteY0" fmla="*/ 0 h 239041"/>
              <a:gd name="connsiteX1" fmla="*/ 2420 w 1470735"/>
              <a:gd name="connsiteY1" fmla="*/ 115948 h 239041"/>
              <a:gd name="connsiteX2" fmla="*/ 450828 w 1470735"/>
              <a:gd name="connsiteY2" fmla="*/ 133533 h 239041"/>
              <a:gd name="connsiteX3" fmla="*/ 125512 w 1470735"/>
              <a:gd name="connsiteY3" fmla="*/ 212664 h 239041"/>
              <a:gd name="connsiteX4" fmla="*/ 1470735 w 1470735"/>
              <a:gd name="connsiteY4" fmla="*/ 239041 h 239041"/>
              <a:gd name="connsiteX0" fmla="*/ 270230 w 1470394"/>
              <a:gd name="connsiteY0" fmla="*/ 0 h 239041"/>
              <a:gd name="connsiteX1" fmla="*/ 2079 w 1470394"/>
              <a:gd name="connsiteY1" fmla="*/ 115948 h 239041"/>
              <a:gd name="connsiteX2" fmla="*/ 450487 w 1470394"/>
              <a:gd name="connsiteY2" fmla="*/ 133533 h 239041"/>
              <a:gd name="connsiteX3" fmla="*/ 125171 w 1470394"/>
              <a:gd name="connsiteY3" fmla="*/ 212664 h 239041"/>
              <a:gd name="connsiteX4" fmla="*/ 1470394 w 1470394"/>
              <a:gd name="connsiteY4" fmla="*/ 239041 h 239041"/>
              <a:gd name="connsiteX0" fmla="*/ 270293 w 1470457"/>
              <a:gd name="connsiteY0" fmla="*/ 0 h 239041"/>
              <a:gd name="connsiteX1" fmla="*/ 2142 w 1470457"/>
              <a:gd name="connsiteY1" fmla="*/ 115948 h 239041"/>
              <a:gd name="connsiteX2" fmla="*/ 450550 w 1470457"/>
              <a:gd name="connsiteY2" fmla="*/ 133533 h 239041"/>
              <a:gd name="connsiteX3" fmla="*/ 125234 w 1470457"/>
              <a:gd name="connsiteY3" fmla="*/ 212664 h 239041"/>
              <a:gd name="connsiteX4" fmla="*/ 1470457 w 1470457"/>
              <a:gd name="connsiteY4" fmla="*/ 239041 h 239041"/>
              <a:gd name="connsiteX0" fmla="*/ 768676 w 1968840"/>
              <a:gd name="connsiteY0" fmla="*/ 0 h 239041"/>
              <a:gd name="connsiteX1" fmla="*/ 829 w 1968840"/>
              <a:gd name="connsiteY1" fmla="*/ 113567 h 239041"/>
              <a:gd name="connsiteX2" fmla="*/ 948933 w 1968840"/>
              <a:gd name="connsiteY2" fmla="*/ 133533 h 239041"/>
              <a:gd name="connsiteX3" fmla="*/ 623617 w 1968840"/>
              <a:gd name="connsiteY3" fmla="*/ 212664 h 239041"/>
              <a:gd name="connsiteX4" fmla="*/ 1968840 w 1968840"/>
              <a:gd name="connsiteY4" fmla="*/ 239041 h 239041"/>
              <a:gd name="connsiteX0" fmla="*/ 768510 w 1968674"/>
              <a:gd name="connsiteY0" fmla="*/ 0 h 239041"/>
              <a:gd name="connsiteX1" fmla="*/ 663 w 1968674"/>
              <a:gd name="connsiteY1" fmla="*/ 113567 h 239041"/>
              <a:gd name="connsiteX2" fmla="*/ 928977 w 1968674"/>
              <a:gd name="connsiteY2" fmla="*/ 119246 h 239041"/>
              <a:gd name="connsiteX3" fmla="*/ 623451 w 1968674"/>
              <a:gd name="connsiteY3" fmla="*/ 212664 h 239041"/>
              <a:gd name="connsiteX4" fmla="*/ 1968674 w 1968674"/>
              <a:gd name="connsiteY4" fmla="*/ 239041 h 239041"/>
              <a:gd name="connsiteX0" fmla="*/ 768510 w 1968674"/>
              <a:gd name="connsiteY0" fmla="*/ 0 h 239041"/>
              <a:gd name="connsiteX1" fmla="*/ 663 w 1968674"/>
              <a:gd name="connsiteY1" fmla="*/ 113567 h 239041"/>
              <a:gd name="connsiteX2" fmla="*/ 928977 w 1968674"/>
              <a:gd name="connsiteY2" fmla="*/ 119246 h 239041"/>
              <a:gd name="connsiteX3" fmla="*/ 539343 w 1968674"/>
              <a:gd name="connsiteY3" fmla="*/ 195996 h 239041"/>
              <a:gd name="connsiteX4" fmla="*/ 1968674 w 1968674"/>
              <a:gd name="connsiteY4" fmla="*/ 239041 h 239041"/>
              <a:gd name="connsiteX0" fmla="*/ 768510 w 1661930"/>
              <a:gd name="connsiteY0" fmla="*/ 0 h 199764"/>
              <a:gd name="connsiteX1" fmla="*/ 663 w 1661930"/>
              <a:gd name="connsiteY1" fmla="*/ 113567 h 199764"/>
              <a:gd name="connsiteX2" fmla="*/ 928977 w 1661930"/>
              <a:gd name="connsiteY2" fmla="*/ 119246 h 199764"/>
              <a:gd name="connsiteX3" fmla="*/ 539343 w 1661930"/>
              <a:gd name="connsiteY3" fmla="*/ 195996 h 199764"/>
              <a:gd name="connsiteX4" fmla="*/ 1661930 w 1661930"/>
              <a:gd name="connsiteY4" fmla="*/ 191416 h 199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1930" h="199764">
                <a:moveTo>
                  <a:pt x="768510" y="0"/>
                </a:moveTo>
                <a:cubicBezTo>
                  <a:pt x="766188" y="80779"/>
                  <a:pt x="-26081" y="93693"/>
                  <a:pt x="663" y="113567"/>
                </a:cubicBezTo>
                <a:cubicBezTo>
                  <a:pt x="27407" y="133441"/>
                  <a:pt x="839197" y="105508"/>
                  <a:pt x="928977" y="119246"/>
                </a:cubicBezTo>
                <a:cubicBezTo>
                  <a:pt x="1018757" y="132984"/>
                  <a:pt x="417184" y="183968"/>
                  <a:pt x="539343" y="195996"/>
                </a:cubicBezTo>
                <a:cubicBezTo>
                  <a:pt x="661502" y="208024"/>
                  <a:pt x="1074310" y="187020"/>
                  <a:pt x="1661930" y="191416"/>
                </a:cubicBezTo>
              </a:path>
            </a:pathLst>
          </a:custGeom>
          <a:noFill/>
          <a:ln w="63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193583" y="3593814"/>
            <a:ext cx="1607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9900"/>
                </a:solidFill>
                <a:latin typeface="+mn-lt"/>
              </a:rPr>
              <a:t>Sunrise at 4:13 am?                      Who wants that??</a:t>
            </a:r>
            <a:endParaRPr lang="en-US" sz="1200" dirty="0">
              <a:solidFill>
                <a:srgbClr val="0099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455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4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t="7625"/>
          <a:stretch/>
        </p:blipFill>
        <p:spPr>
          <a:xfrm>
            <a:off x="2098766" y="2743200"/>
            <a:ext cx="6066560" cy="4114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/>
          <a:srcRect t="7407"/>
          <a:stretch/>
        </p:blipFill>
        <p:spPr>
          <a:xfrm>
            <a:off x="2111631" y="2743200"/>
            <a:ext cx="6053695" cy="4114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t="7407"/>
          <a:stretch/>
        </p:blipFill>
        <p:spPr>
          <a:xfrm>
            <a:off x="2113043" y="2743200"/>
            <a:ext cx="6052283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Daylight Saving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188" y="731520"/>
            <a:ext cx="8834681" cy="5695950"/>
          </a:xfrm>
        </p:spPr>
        <p:txBody>
          <a:bodyPr/>
          <a:lstStyle/>
          <a:p>
            <a:r>
              <a:rPr lang="en-US" dirty="0" smtClean="0"/>
              <a:t> Shifts an hour of sunlight to evening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Industrial workday: 8 am – 5 pm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Shifts daylight from before work to after work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Was thought to save energy (more light </a:t>
            </a:r>
            <a:r>
              <a:rPr lang="en-US" i="1" dirty="0" smtClean="0"/>
              <a:t>after</a:t>
            </a:r>
            <a:r>
              <a:rPr lang="en-US" dirty="0" smtClean="0"/>
              <a:t> work)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017854" y="415683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Times of sunrise &amp; sunset in Canton on Eastern Daylight Time (EST).</a:t>
            </a:r>
            <a:endParaRPr lang="en-US" dirty="0">
              <a:latin typeface="+mn-lt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2375327" y="5430944"/>
            <a:ext cx="56692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375327" y="6125841"/>
            <a:ext cx="56692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315126" y="5372235"/>
            <a:ext cx="3695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+mn-lt"/>
              </a:rPr>
              <a:t>Sunset from 5:22 pm to 8:52 pm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2375327" y="3037571"/>
            <a:ext cx="566928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375327" y="3716293"/>
            <a:ext cx="566928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589684" y="3435651"/>
            <a:ext cx="3701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+mn-lt"/>
              </a:rPr>
              <a:t>Sunrise from 4:13 am to 8:36 am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4" name="Freeform 13"/>
          <p:cNvSpPr/>
          <p:nvPr/>
        </p:nvSpPr>
        <p:spPr>
          <a:xfrm flipH="1">
            <a:off x="5657893" y="3750581"/>
            <a:ext cx="1599793" cy="199764"/>
          </a:xfrm>
          <a:custGeom>
            <a:avLst/>
            <a:gdLst>
              <a:gd name="connsiteX0" fmla="*/ 309959 w 1470543"/>
              <a:gd name="connsiteY0" fmla="*/ 0 h 246185"/>
              <a:gd name="connsiteX1" fmla="*/ 2228 w 1470543"/>
              <a:gd name="connsiteY1" fmla="*/ 123092 h 246185"/>
              <a:gd name="connsiteX2" fmla="*/ 450636 w 1470543"/>
              <a:gd name="connsiteY2" fmla="*/ 140677 h 246185"/>
              <a:gd name="connsiteX3" fmla="*/ 125320 w 1470543"/>
              <a:gd name="connsiteY3" fmla="*/ 219808 h 246185"/>
              <a:gd name="connsiteX4" fmla="*/ 1470543 w 1470543"/>
              <a:gd name="connsiteY4" fmla="*/ 246185 h 246185"/>
              <a:gd name="connsiteX0" fmla="*/ 309070 w 1469654"/>
              <a:gd name="connsiteY0" fmla="*/ 0 h 246185"/>
              <a:gd name="connsiteX1" fmla="*/ 1339 w 1469654"/>
              <a:gd name="connsiteY1" fmla="*/ 123092 h 246185"/>
              <a:gd name="connsiteX2" fmla="*/ 449747 w 1469654"/>
              <a:gd name="connsiteY2" fmla="*/ 140677 h 246185"/>
              <a:gd name="connsiteX3" fmla="*/ 124431 w 1469654"/>
              <a:gd name="connsiteY3" fmla="*/ 219808 h 246185"/>
              <a:gd name="connsiteX4" fmla="*/ 1469654 w 1469654"/>
              <a:gd name="connsiteY4" fmla="*/ 246185 h 246185"/>
              <a:gd name="connsiteX0" fmla="*/ 270571 w 1470735"/>
              <a:gd name="connsiteY0" fmla="*/ 0 h 239041"/>
              <a:gd name="connsiteX1" fmla="*/ 2420 w 1470735"/>
              <a:gd name="connsiteY1" fmla="*/ 115948 h 239041"/>
              <a:gd name="connsiteX2" fmla="*/ 450828 w 1470735"/>
              <a:gd name="connsiteY2" fmla="*/ 133533 h 239041"/>
              <a:gd name="connsiteX3" fmla="*/ 125512 w 1470735"/>
              <a:gd name="connsiteY3" fmla="*/ 212664 h 239041"/>
              <a:gd name="connsiteX4" fmla="*/ 1470735 w 1470735"/>
              <a:gd name="connsiteY4" fmla="*/ 239041 h 239041"/>
              <a:gd name="connsiteX0" fmla="*/ 270230 w 1470394"/>
              <a:gd name="connsiteY0" fmla="*/ 0 h 239041"/>
              <a:gd name="connsiteX1" fmla="*/ 2079 w 1470394"/>
              <a:gd name="connsiteY1" fmla="*/ 115948 h 239041"/>
              <a:gd name="connsiteX2" fmla="*/ 450487 w 1470394"/>
              <a:gd name="connsiteY2" fmla="*/ 133533 h 239041"/>
              <a:gd name="connsiteX3" fmla="*/ 125171 w 1470394"/>
              <a:gd name="connsiteY3" fmla="*/ 212664 h 239041"/>
              <a:gd name="connsiteX4" fmla="*/ 1470394 w 1470394"/>
              <a:gd name="connsiteY4" fmla="*/ 239041 h 239041"/>
              <a:gd name="connsiteX0" fmla="*/ 270293 w 1470457"/>
              <a:gd name="connsiteY0" fmla="*/ 0 h 239041"/>
              <a:gd name="connsiteX1" fmla="*/ 2142 w 1470457"/>
              <a:gd name="connsiteY1" fmla="*/ 115948 h 239041"/>
              <a:gd name="connsiteX2" fmla="*/ 450550 w 1470457"/>
              <a:gd name="connsiteY2" fmla="*/ 133533 h 239041"/>
              <a:gd name="connsiteX3" fmla="*/ 125234 w 1470457"/>
              <a:gd name="connsiteY3" fmla="*/ 212664 h 239041"/>
              <a:gd name="connsiteX4" fmla="*/ 1470457 w 1470457"/>
              <a:gd name="connsiteY4" fmla="*/ 239041 h 239041"/>
              <a:gd name="connsiteX0" fmla="*/ 768676 w 1968840"/>
              <a:gd name="connsiteY0" fmla="*/ 0 h 239041"/>
              <a:gd name="connsiteX1" fmla="*/ 829 w 1968840"/>
              <a:gd name="connsiteY1" fmla="*/ 113567 h 239041"/>
              <a:gd name="connsiteX2" fmla="*/ 948933 w 1968840"/>
              <a:gd name="connsiteY2" fmla="*/ 133533 h 239041"/>
              <a:gd name="connsiteX3" fmla="*/ 623617 w 1968840"/>
              <a:gd name="connsiteY3" fmla="*/ 212664 h 239041"/>
              <a:gd name="connsiteX4" fmla="*/ 1968840 w 1968840"/>
              <a:gd name="connsiteY4" fmla="*/ 239041 h 239041"/>
              <a:gd name="connsiteX0" fmla="*/ 768510 w 1968674"/>
              <a:gd name="connsiteY0" fmla="*/ 0 h 239041"/>
              <a:gd name="connsiteX1" fmla="*/ 663 w 1968674"/>
              <a:gd name="connsiteY1" fmla="*/ 113567 h 239041"/>
              <a:gd name="connsiteX2" fmla="*/ 928977 w 1968674"/>
              <a:gd name="connsiteY2" fmla="*/ 119246 h 239041"/>
              <a:gd name="connsiteX3" fmla="*/ 623451 w 1968674"/>
              <a:gd name="connsiteY3" fmla="*/ 212664 h 239041"/>
              <a:gd name="connsiteX4" fmla="*/ 1968674 w 1968674"/>
              <a:gd name="connsiteY4" fmla="*/ 239041 h 239041"/>
              <a:gd name="connsiteX0" fmla="*/ 768510 w 1968674"/>
              <a:gd name="connsiteY0" fmla="*/ 0 h 239041"/>
              <a:gd name="connsiteX1" fmla="*/ 663 w 1968674"/>
              <a:gd name="connsiteY1" fmla="*/ 113567 h 239041"/>
              <a:gd name="connsiteX2" fmla="*/ 928977 w 1968674"/>
              <a:gd name="connsiteY2" fmla="*/ 119246 h 239041"/>
              <a:gd name="connsiteX3" fmla="*/ 539343 w 1968674"/>
              <a:gd name="connsiteY3" fmla="*/ 195996 h 239041"/>
              <a:gd name="connsiteX4" fmla="*/ 1968674 w 1968674"/>
              <a:gd name="connsiteY4" fmla="*/ 239041 h 239041"/>
              <a:gd name="connsiteX0" fmla="*/ 768510 w 1661930"/>
              <a:gd name="connsiteY0" fmla="*/ 0 h 199764"/>
              <a:gd name="connsiteX1" fmla="*/ 663 w 1661930"/>
              <a:gd name="connsiteY1" fmla="*/ 113567 h 199764"/>
              <a:gd name="connsiteX2" fmla="*/ 928977 w 1661930"/>
              <a:gd name="connsiteY2" fmla="*/ 119246 h 199764"/>
              <a:gd name="connsiteX3" fmla="*/ 539343 w 1661930"/>
              <a:gd name="connsiteY3" fmla="*/ 195996 h 199764"/>
              <a:gd name="connsiteX4" fmla="*/ 1661930 w 1661930"/>
              <a:gd name="connsiteY4" fmla="*/ 191416 h 199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1930" h="199764">
                <a:moveTo>
                  <a:pt x="768510" y="0"/>
                </a:moveTo>
                <a:cubicBezTo>
                  <a:pt x="766188" y="80779"/>
                  <a:pt x="-26081" y="93693"/>
                  <a:pt x="663" y="113567"/>
                </a:cubicBezTo>
                <a:cubicBezTo>
                  <a:pt x="27407" y="133441"/>
                  <a:pt x="839197" y="105508"/>
                  <a:pt x="928977" y="119246"/>
                </a:cubicBezTo>
                <a:cubicBezTo>
                  <a:pt x="1018757" y="132984"/>
                  <a:pt x="417184" y="183968"/>
                  <a:pt x="539343" y="195996"/>
                </a:cubicBezTo>
                <a:cubicBezTo>
                  <a:pt x="661502" y="208024"/>
                  <a:pt x="1074310" y="187020"/>
                  <a:pt x="1661930" y="191416"/>
                </a:cubicBezTo>
              </a:path>
            </a:pathLst>
          </a:custGeom>
          <a:noFill/>
          <a:ln w="63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101922" y="3743073"/>
            <a:ext cx="1642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9900"/>
                </a:solidFill>
                <a:latin typeface="+mn-lt"/>
              </a:rPr>
              <a:t>Sunrise at 8:36 am?                      Who wants that??</a:t>
            </a:r>
            <a:endParaRPr lang="en-US" sz="1200" dirty="0">
              <a:solidFill>
                <a:srgbClr val="0099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928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1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t="7407"/>
          <a:stretch/>
        </p:blipFill>
        <p:spPr>
          <a:xfrm>
            <a:off x="2111631" y="2743200"/>
            <a:ext cx="6053695" cy="4114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t="7407"/>
          <a:stretch/>
        </p:blipFill>
        <p:spPr>
          <a:xfrm>
            <a:off x="2113043" y="2743200"/>
            <a:ext cx="6052283" cy="41148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t="7625"/>
          <a:stretch/>
        </p:blipFill>
        <p:spPr>
          <a:xfrm>
            <a:off x="2098766" y="2743200"/>
            <a:ext cx="6066560" cy="4114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188" y="731520"/>
            <a:ext cx="8683625" cy="569595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All-year EST or EDT has problems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EST: Summer Sun rises at 4:13 am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EDT: Winter Sunrise at 8:36 am</a:t>
            </a:r>
          </a:p>
          <a:p>
            <a:pPr marL="457200" lvl="1" indent="0">
              <a:buNone/>
            </a:pPr>
            <a:r>
              <a:rPr lang="en-US" sz="2400" dirty="0" smtClean="0">
                <a:sym typeface="Symbol" panose="05050102010706020507" pitchFamily="18" charset="2"/>
              </a:rPr>
              <a:t> Keep sunrise from being really early or late: Switch!!</a:t>
            </a:r>
            <a:endParaRPr lang="en-US" sz="2400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3834113" y="4609680"/>
            <a:ext cx="3173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Times of sunrise &amp; sunset in Canton for EST and EDT.</a:t>
            </a:r>
            <a:endParaRPr lang="en-US" dirty="0">
              <a:latin typeface="+mn-lt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2366618" y="5220768"/>
            <a:ext cx="56692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375327" y="6105369"/>
            <a:ext cx="56692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271562" y="5204431"/>
            <a:ext cx="2299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+mn-lt"/>
              </a:rPr>
              <a:t>Sunset from                 4:22 pm to 8:52 pm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2323075" y="3031666"/>
            <a:ext cx="566928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328221" y="3554257"/>
            <a:ext cx="218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+mn-lt"/>
              </a:rPr>
              <a:t>Sunrise from  5:13 am to 7:36 am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Change?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803845" y="2879725"/>
            <a:ext cx="0" cy="3657600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248936" y="2879725"/>
            <a:ext cx="0" cy="3657600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75720" y="4253272"/>
            <a:ext cx="750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+mn-lt"/>
              </a:rPr>
              <a:t>EST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96044" y="4253272"/>
            <a:ext cx="750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+mn-lt"/>
              </a:rPr>
              <a:t>EST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45947" y="4253272"/>
            <a:ext cx="750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+mn-lt"/>
              </a:rPr>
              <a:t>EDT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7732" y="2989875"/>
            <a:ext cx="181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effectLst>
                  <a:outerShdw dist="38100" dir="2700000" algn="ctr" rotWithShape="0">
                    <a:schemeClr val="tx1"/>
                  </a:outerShdw>
                </a:effectLst>
                <a:latin typeface="+mn-lt"/>
              </a:rPr>
              <a:t>Narrows range of sunrise</a:t>
            </a:r>
            <a:endParaRPr lang="en-US" dirty="0">
              <a:solidFill>
                <a:srgbClr val="FFFF00"/>
              </a:solidFill>
              <a:effectLst>
                <a:outerShdw dist="38100" dir="2700000" algn="ctr" rotWithShape="0">
                  <a:schemeClr val="tx1"/>
                </a:outerShdw>
              </a:effectLst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7732" y="5435437"/>
            <a:ext cx="181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effectLst>
                  <a:outerShdw dist="38100" dir="2700000" algn="ctr" rotWithShape="0">
                    <a:schemeClr val="tx1"/>
                  </a:outerShdw>
                </a:effectLst>
                <a:latin typeface="+mn-lt"/>
              </a:rPr>
              <a:t>Widens range of sunset</a:t>
            </a:r>
            <a:endParaRPr lang="en-US" dirty="0">
              <a:solidFill>
                <a:srgbClr val="FFFF00"/>
              </a:solidFill>
              <a:effectLst>
                <a:outerShdw dist="38100" dir="2700000" algn="ctr" rotWithShape="0">
                  <a:schemeClr val="tx1"/>
                </a:outerShdw>
              </a:effectLst>
              <a:latin typeface="+mn-lt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2323075" y="3521649"/>
            <a:ext cx="566928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54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  <p:bldP spid="18" grpId="0"/>
      <p:bldP spid="19" grpId="0"/>
      <p:bldP spid="20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2 </a:t>
            </a:r>
            <a:r>
              <a:rPr lang="en-US" dirty="0"/>
              <a:t>am on Sunday, </a:t>
            </a:r>
            <a:r>
              <a:rPr lang="en-US" dirty="0" smtClean="0"/>
              <a:t>11/3/2024 </a:t>
            </a:r>
            <a:r>
              <a:rPr lang="en-US" dirty="0"/>
              <a:t>begin EST</a:t>
            </a:r>
          </a:p>
          <a:p>
            <a:pPr marL="914400" lvl="2" indent="0">
              <a:buNone/>
            </a:pPr>
            <a:r>
              <a:rPr lang="en-US" dirty="0"/>
              <a:t>(First Sunday after Halloween)</a:t>
            </a:r>
          </a:p>
          <a:p>
            <a:pPr marL="457200" lvl="1" indent="0">
              <a:buNone/>
            </a:pPr>
            <a:r>
              <a:rPr lang="en-US" dirty="0"/>
              <a:t>EST = Eastern Standard Time</a:t>
            </a:r>
          </a:p>
          <a:p>
            <a:r>
              <a:rPr lang="en-US" dirty="0" smtClean="0"/>
              <a:t> 2 </a:t>
            </a:r>
            <a:r>
              <a:rPr lang="en-US" dirty="0"/>
              <a:t>am on Sunday, </a:t>
            </a:r>
            <a:r>
              <a:rPr lang="en-US" dirty="0" smtClean="0"/>
              <a:t>3/9/2025 </a:t>
            </a:r>
            <a:r>
              <a:rPr lang="en-US" dirty="0" smtClean="0"/>
              <a:t>begin </a:t>
            </a:r>
            <a:r>
              <a:rPr lang="en-US" dirty="0"/>
              <a:t>EDT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EDT </a:t>
            </a:r>
            <a:r>
              <a:rPr lang="en-US" dirty="0"/>
              <a:t>= Eastern </a:t>
            </a:r>
            <a:r>
              <a:rPr lang="en-US" dirty="0" smtClean="0"/>
              <a:t>Daylight </a:t>
            </a:r>
            <a:r>
              <a:rPr lang="en-US" dirty="0"/>
              <a:t>Time</a:t>
            </a:r>
          </a:p>
          <a:p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937021" y="3701336"/>
            <a:ext cx="7269959" cy="2374099"/>
          </a:xfrm>
          <a:prstGeom prst="rect">
            <a:avLst/>
          </a:prstGeom>
          <a:noFill/>
        </p:spPr>
        <p:txBody>
          <a:bodyPr>
            <a:prstTxWarp prst="textDeflateInflat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ln w="18000">
                  <a:noFill/>
                  <a:prstDash val="solid"/>
                  <a:miter lim="800000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8100000" scaled="0"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ootlight MT Light" pitchFamily="18" charset="0"/>
              </a:rPr>
              <a:t>Daylight </a:t>
            </a:r>
            <a:r>
              <a:rPr lang="en-US" sz="5400" b="1" dirty="0">
                <a:ln w="18000">
                  <a:noFill/>
                  <a:prstDash val="solid"/>
                  <a:miter lim="800000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8100000" scaled="0"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ootlight MT Light" pitchFamily="18" charset="0"/>
              </a:rPr>
              <a:t>Time </a:t>
            </a:r>
            <a:r>
              <a:rPr lang="en-US" sz="5400" b="1" dirty="0" smtClean="0">
                <a:ln w="18000">
                  <a:noFill/>
                  <a:prstDash val="solid"/>
                  <a:miter lim="800000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8100000" scaled="0"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ootlight MT Light" pitchFamily="18" charset="0"/>
              </a:rPr>
              <a:t>Will Begin </a:t>
            </a:r>
            <a:r>
              <a:rPr lang="en-US" sz="5400" b="1" dirty="0">
                <a:ln w="18000">
                  <a:noFill/>
                  <a:prstDash val="solid"/>
                  <a:miter lim="800000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8100000" scaled="0"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ootlight MT Light" pitchFamily="18" charset="0"/>
              </a:rPr>
              <a:t>on </a:t>
            </a:r>
            <a:r>
              <a:rPr lang="en-US" sz="5400" b="1" dirty="0" smtClean="0">
                <a:ln w="18000">
                  <a:noFill/>
                  <a:prstDash val="solid"/>
                  <a:miter lim="800000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8100000" scaled="0"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ootlight MT Light" pitchFamily="18" charset="0"/>
              </a:rPr>
              <a:t>March 9, 2025</a:t>
            </a:r>
            <a:endParaRPr lang="en-US" sz="5400" b="1" dirty="0">
              <a:ln w="18000">
                <a:noFill/>
                <a:prstDash val="solid"/>
                <a:miter lim="800000"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8100000" scaled="0"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36625" y="5943928"/>
            <a:ext cx="6070751" cy="914072"/>
          </a:xfrm>
          <a:prstGeom prst="rect">
            <a:avLst/>
          </a:prstGeom>
          <a:noFill/>
        </p:spPr>
        <p:txBody>
          <a:bodyPr>
            <a:prstTxWarp prst="textSlant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ootlight MT Light" pitchFamily="18" charset="0"/>
              </a:rPr>
              <a:t>“Spring Ahead’’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Standard </a:t>
            </a:r>
            <a:r>
              <a:rPr lang="en-US" dirty="0" smtClean="0"/>
              <a:t>to </a:t>
            </a:r>
            <a:r>
              <a:rPr lang="en-US" dirty="0" smtClean="0"/>
              <a:t>Daylight </a:t>
            </a:r>
            <a:r>
              <a:rPr lang="en-US" dirty="0" smtClean="0"/>
              <a:t>Time </a:t>
            </a:r>
            <a:r>
              <a:rPr lang="en-US" dirty="0" smtClean="0"/>
              <a:t>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7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4440</TotalTime>
  <Words>332</Words>
  <Application>Microsoft Office PowerPoint</Application>
  <PresentationFormat>On-screen Show (4:3)</PresentationFormat>
  <Paragraphs>53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Comic Sans MS</vt:lpstr>
      <vt:lpstr>Footlight MT Light</vt:lpstr>
      <vt:lpstr>Symbol</vt:lpstr>
      <vt:lpstr>Webdings</vt:lpstr>
      <vt:lpstr>Wingdings</vt:lpstr>
      <vt:lpstr>Wingdings 2</vt:lpstr>
      <vt:lpstr>Default Design</vt:lpstr>
      <vt:lpstr>Why DO We Fool                            with the Clocks???</vt:lpstr>
      <vt:lpstr>Daylight to Standard Time 2024</vt:lpstr>
      <vt:lpstr>Standard Time</vt:lpstr>
      <vt:lpstr>Daylight Saving Time</vt:lpstr>
      <vt:lpstr>Why Change?</vt:lpstr>
      <vt:lpstr>Standard to Daylight Time 2025</vt:lpstr>
    </vt:vector>
  </TitlesOfParts>
  <Company>St. Lawrence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Phys. 102: Introduction to Astronomy</dc:title>
  <dc:creator>Aileen A. O'Donoghue</dc:creator>
  <cp:lastModifiedBy>Aileen O'Donoghue</cp:lastModifiedBy>
  <cp:revision>206</cp:revision>
  <dcterms:created xsi:type="dcterms:W3CDTF">2003-08-29T12:21:18Z</dcterms:created>
  <dcterms:modified xsi:type="dcterms:W3CDTF">2024-10-22T21:54:44Z</dcterms:modified>
</cp:coreProperties>
</file>