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4v"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3" r:id="rId3"/>
  </p:sldMasterIdLst>
  <p:notesMasterIdLst>
    <p:notesMasterId r:id="rId36"/>
  </p:notesMasterIdLst>
  <p:sldIdLst>
    <p:sldId id="413" r:id="rId4"/>
    <p:sldId id="473" r:id="rId5"/>
    <p:sldId id="494" r:id="rId6"/>
    <p:sldId id="486" r:id="rId7"/>
    <p:sldId id="487" r:id="rId8"/>
    <p:sldId id="491" r:id="rId9"/>
    <p:sldId id="488" r:id="rId10"/>
    <p:sldId id="489" r:id="rId11"/>
    <p:sldId id="490" r:id="rId12"/>
    <p:sldId id="493" r:id="rId13"/>
    <p:sldId id="364" r:id="rId14"/>
    <p:sldId id="396" r:id="rId15"/>
    <p:sldId id="495" r:id="rId16"/>
    <p:sldId id="402" r:id="rId17"/>
    <p:sldId id="404" r:id="rId18"/>
    <p:sldId id="405" r:id="rId19"/>
    <p:sldId id="496" r:id="rId20"/>
    <p:sldId id="497" r:id="rId21"/>
    <p:sldId id="430" r:id="rId22"/>
    <p:sldId id="412" r:id="rId23"/>
    <p:sldId id="407" r:id="rId24"/>
    <p:sldId id="459" r:id="rId25"/>
    <p:sldId id="479" r:id="rId26"/>
    <p:sldId id="480" r:id="rId27"/>
    <p:sldId id="482" r:id="rId28"/>
    <p:sldId id="483" r:id="rId29"/>
    <p:sldId id="464" r:id="rId30"/>
    <p:sldId id="498" r:id="rId31"/>
    <p:sldId id="466" r:id="rId32"/>
    <p:sldId id="468" r:id="rId33"/>
    <p:sldId id="469" r:id="rId34"/>
    <p:sldId id="472"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808080"/>
    <a:srgbClr val="99CCFF"/>
    <a:srgbClr val="CCECFF"/>
    <a:srgbClr val="6600FF"/>
    <a:srgbClr val="0000FF"/>
    <a:srgbClr val="777777"/>
    <a:srgbClr val="663300"/>
    <a:srgbClr val="AC162C"/>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70" autoAdjust="0"/>
    <p:restoredTop sz="88385" autoAdjust="0"/>
  </p:normalViewPr>
  <p:slideViewPr>
    <p:cSldViewPr snapToGrid="0">
      <p:cViewPr varScale="1">
        <p:scale>
          <a:sx n="97" d="100"/>
          <a:sy n="97" d="100"/>
        </p:scale>
        <p:origin x="1356" y="102"/>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Lst>
  </p:outlineViewPr>
  <p:notesTextViewPr>
    <p:cViewPr>
      <p:scale>
        <a:sx n="1" d="1"/>
        <a:sy n="1" d="1"/>
      </p:scale>
      <p:origin x="0" y="0"/>
    </p:cViewPr>
  </p:notesTextViewPr>
  <p:sorterViewPr>
    <p:cViewPr>
      <p:scale>
        <a:sx n="100" d="100"/>
        <a:sy n="100" d="100"/>
      </p:scale>
      <p:origin x="0" y="-367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_rels/viewProps.xml.rels><?xml version="1.0" encoding="UTF-8" standalone="yes"?>
<Relationships xmlns="http://schemas.openxmlformats.org/package/2006/relationships"><Relationship Id="rId3" Type="http://schemas.openxmlformats.org/officeDocument/2006/relationships/slide" Target="slides/slide6.xml"/><Relationship Id="rId2" Type="http://schemas.openxmlformats.org/officeDocument/2006/relationships/slide" Target="slides/slide3.xml"/><Relationship Id="rId1" Type="http://schemas.openxmlformats.org/officeDocument/2006/relationships/slide" Target="slides/slide1.xml"/><Relationship Id="rId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A22853A-BDE2-4500-B38A-7344E2B55DDE}" type="datetimeFigureOut">
              <a:rPr lang="en-US" smtClean="0"/>
              <a:t>10/9/2020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E4B0FF7-C5C7-4AA6-9CC4-20960F429ABC}" type="slidenum">
              <a:rPr lang="en-US" smtClean="0"/>
              <a:t>‹#›</a:t>
            </a:fld>
            <a:endParaRPr lang="en-US"/>
          </a:p>
        </p:txBody>
      </p:sp>
    </p:spTree>
    <p:extLst>
      <p:ext uri="{BB962C8B-B14F-4D97-AF65-F5344CB8AC3E}">
        <p14:creationId xmlns:p14="http://schemas.microsoft.com/office/powerpoint/2010/main" val="39397494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4B0FF7-C5C7-4AA6-9CC4-20960F429ABC}" type="slidenum">
              <a:rPr lang="en-US" smtClean="0"/>
              <a:t>9</a:t>
            </a:fld>
            <a:endParaRPr lang="en-US"/>
          </a:p>
        </p:txBody>
      </p:sp>
    </p:spTree>
    <p:extLst>
      <p:ext uri="{BB962C8B-B14F-4D97-AF65-F5344CB8AC3E}">
        <p14:creationId xmlns:p14="http://schemas.microsoft.com/office/powerpoint/2010/main" val="5746737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4B0FF7-C5C7-4AA6-9CC4-20960F429ABC}" type="slidenum">
              <a:rPr lang="en-US" smtClean="0"/>
              <a:t>11</a:t>
            </a:fld>
            <a:endParaRPr lang="en-US"/>
          </a:p>
        </p:txBody>
      </p:sp>
    </p:spTree>
    <p:extLst>
      <p:ext uri="{BB962C8B-B14F-4D97-AF65-F5344CB8AC3E}">
        <p14:creationId xmlns:p14="http://schemas.microsoft.com/office/powerpoint/2010/main" val="39283849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smtClean="0"/>
              <a:t>In the first two runs of the animation, the sound-wave frequencies exactly match the frequencies of the gravitational waves. The second two runs of the animation play the sounds again at higher frequencies that better fit the human hearing range. The animation ends by playing the original frequencies again twice.</a:t>
            </a:r>
          </a:p>
          <a:p>
            <a:endParaRPr lang="en-US" sz="1800" dirty="0" smtClean="0"/>
          </a:p>
          <a:p>
            <a:r>
              <a:rPr lang="en-US" sz="1800" dirty="0" smtClean="0"/>
              <a:t>As the black holes spiral closer and closer in together, the frequency of the gravitational waves increases. Scientists call these sounds "chirps," because some events that generate gravitation waves would sound like a bird's chirp.</a:t>
            </a:r>
            <a:endParaRPr lang="en-US" sz="1800" dirty="0"/>
          </a:p>
        </p:txBody>
      </p:sp>
      <p:sp>
        <p:nvSpPr>
          <p:cNvPr id="4" name="Slide Number Placeholder 3"/>
          <p:cNvSpPr>
            <a:spLocks noGrp="1"/>
          </p:cNvSpPr>
          <p:nvPr>
            <p:ph type="sldNum" sz="quarter" idx="10"/>
          </p:nvPr>
        </p:nvSpPr>
        <p:spPr/>
        <p:txBody>
          <a:bodyPr/>
          <a:lstStyle/>
          <a:p>
            <a:fld id="{5E4B0FF7-C5C7-4AA6-9CC4-20960F429ABC}" type="slidenum">
              <a:rPr lang="en-US" smtClean="0"/>
              <a:t>13</a:t>
            </a:fld>
            <a:endParaRPr lang="en-US"/>
          </a:p>
        </p:txBody>
      </p:sp>
    </p:spTree>
    <p:extLst>
      <p:ext uri="{BB962C8B-B14F-4D97-AF65-F5344CB8AC3E}">
        <p14:creationId xmlns:p14="http://schemas.microsoft.com/office/powerpoint/2010/main" val="25377957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4B0FF7-C5C7-4AA6-9CC4-20960F429ABC}" type="slidenum">
              <a:rPr lang="en-US" smtClean="0"/>
              <a:t>16</a:t>
            </a:fld>
            <a:endParaRPr lang="en-US"/>
          </a:p>
        </p:txBody>
      </p:sp>
    </p:spTree>
    <p:extLst>
      <p:ext uri="{BB962C8B-B14F-4D97-AF65-F5344CB8AC3E}">
        <p14:creationId xmlns:p14="http://schemas.microsoft.com/office/powerpoint/2010/main" val="32117072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4B0FF7-C5C7-4AA6-9CC4-20960F429ABC}" type="slidenum">
              <a:rPr lang="en-US" smtClean="0"/>
              <a:t>30</a:t>
            </a:fld>
            <a:endParaRPr lang="en-US"/>
          </a:p>
        </p:txBody>
      </p:sp>
    </p:spTree>
    <p:extLst>
      <p:ext uri="{BB962C8B-B14F-4D97-AF65-F5344CB8AC3E}">
        <p14:creationId xmlns:p14="http://schemas.microsoft.com/office/powerpoint/2010/main" val="41233632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rgbClr val="CCECFF"/>
                </a:solidFill>
                <a:effectLst>
                  <a:outerShdw dist="25400" dir="2700000" algn="ctr" rotWithShape="0">
                    <a:srgbClr val="000099"/>
                  </a:outerShdw>
                </a:effectLs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FFFFFF"/>
                </a:solidFill>
                <a:effectLst>
                  <a:outerShdw dist="25400" dir="2700000" algn="ctr" rotWithShape="0">
                    <a:srgbClr val="000099">
                      <a:alpha val="70000"/>
                    </a:srgb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4952531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8ED7985-0BEB-4777-AD92-23BB705BF888}" type="datetimeFigureOut">
              <a:rPr lang="en-US" smtClean="0"/>
              <a:t>10/9/2020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3C344D56-2DFE-4223-BBA4-07E6AF0B8705}" type="slidenum">
              <a:rPr lang="en-US" smtClean="0"/>
              <a:t>‹#›</a:t>
            </a:fld>
            <a:endParaRPr lang="en-US"/>
          </a:p>
        </p:txBody>
      </p:sp>
    </p:spTree>
    <p:extLst>
      <p:ext uri="{BB962C8B-B14F-4D97-AF65-F5344CB8AC3E}">
        <p14:creationId xmlns:p14="http://schemas.microsoft.com/office/powerpoint/2010/main" val="33329812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8ED7985-0BEB-4777-AD92-23BB705BF888}" type="datetimeFigureOut">
              <a:rPr lang="en-US" smtClean="0"/>
              <a:t>10/9/2020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3C344D56-2DFE-4223-BBA4-07E6AF0B8705}" type="slidenum">
              <a:rPr lang="en-US" smtClean="0"/>
              <a:t>‹#›</a:t>
            </a:fld>
            <a:endParaRPr lang="en-US"/>
          </a:p>
        </p:txBody>
      </p:sp>
    </p:spTree>
    <p:extLst>
      <p:ext uri="{BB962C8B-B14F-4D97-AF65-F5344CB8AC3E}">
        <p14:creationId xmlns:p14="http://schemas.microsoft.com/office/powerpoint/2010/main" val="7042402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67586" name="Rectangle 2"/>
          <p:cNvSpPr>
            <a:spLocks noGrp="1" noChangeArrowheads="1"/>
          </p:cNvSpPr>
          <p:nvPr>
            <p:ph type="ctrTitle"/>
          </p:nvPr>
        </p:nvSpPr>
        <p:spPr>
          <a:xfrm>
            <a:off x="646113" y="1346200"/>
            <a:ext cx="7929562" cy="1835150"/>
          </a:xfrm>
        </p:spPr>
        <p:txBody>
          <a:bodyPr/>
          <a:lstStyle>
            <a:lvl1pPr>
              <a:defRPr/>
            </a:lvl1pPr>
          </a:lstStyle>
          <a:p>
            <a:r>
              <a:rPr lang="en-US"/>
              <a:t>Click to edit Master title style</a:t>
            </a:r>
          </a:p>
        </p:txBody>
      </p:sp>
      <p:sp>
        <p:nvSpPr>
          <p:cNvPr id="67587" name="Rectangle 3"/>
          <p:cNvSpPr>
            <a:spLocks noGrp="1" noChangeArrowheads="1"/>
          </p:cNvSpPr>
          <p:nvPr>
            <p:ph type="subTitle" idx="1"/>
          </p:nvPr>
        </p:nvSpPr>
        <p:spPr>
          <a:xfrm>
            <a:off x="1371600" y="3886200"/>
            <a:ext cx="6400800" cy="1752600"/>
          </a:xfrm>
          <a:effectLst>
            <a:outerShdw dist="35921" dir="2700000" algn="ctr" rotWithShape="0">
              <a:srgbClr val="561043"/>
            </a:outerShdw>
          </a:effectLst>
        </p:spPr>
        <p:txBody>
          <a:bodyPr/>
          <a:lstStyle>
            <a:lvl1pPr marL="0" indent="0" algn="ctr">
              <a:buFont typeface="Wingdings" pitchFamily="2" charset="2"/>
              <a:buNone/>
              <a:defRPr>
                <a:solidFill>
                  <a:srgbClr val="BDBDCE"/>
                </a:solidFill>
              </a:defRPr>
            </a:lvl1pPr>
          </a:lstStyle>
          <a:p>
            <a:r>
              <a:rPr lang="en-US"/>
              <a:t>Click to edit Master subtitle style</a:t>
            </a:r>
          </a:p>
        </p:txBody>
      </p:sp>
    </p:spTree>
    <p:extLst>
      <p:ext uri="{BB962C8B-B14F-4D97-AF65-F5344CB8AC3E}">
        <p14:creationId xmlns:p14="http://schemas.microsoft.com/office/powerpoint/2010/main" val="36888921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683298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effectLst>
                  <a:outerShdw dist="25400" dir="2700000" algn="ctr" rotWithShape="0">
                    <a:srgbClr val="005000">
                      <a:alpha val="70000"/>
                    </a:srgbClr>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342900" indent="-342900">
              <a:buFontTx/>
              <a:buBlip>
                <a:blip r:embed="rId2"/>
              </a:buBlip>
              <a:defRPr>
                <a:solidFill>
                  <a:srgbClr val="FFFFFF"/>
                </a:solidFill>
                <a:effectLst/>
              </a:defRPr>
            </a:lvl1pPr>
            <a:lvl2pPr marL="742950" indent="-285750">
              <a:buFontTx/>
              <a:buBlip>
                <a:blip r:embed="rId2"/>
              </a:buBlip>
              <a:defRPr>
                <a:solidFill>
                  <a:srgbClr val="FFFFFF"/>
                </a:solidFill>
                <a:effectLst/>
              </a:defRPr>
            </a:lvl2pPr>
            <a:lvl3pPr marL="1143000" indent="-228600">
              <a:buFontTx/>
              <a:buBlip>
                <a:blip r:embed="rId2"/>
              </a:buBlip>
              <a:defRPr>
                <a:solidFill>
                  <a:srgbClr val="FFFFFF"/>
                </a:solidFill>
                <a:effectLst/>
              </a:defRPr>
            </a:lvl3pPr>
            <a:lvl4pPr marL="1600200" indent="-228600">
              <a:buFontTx/>
              <a:buBlip>
                <a:blip r:embed="rId2"/>
              </a:buBlip>
              <a:defRPr>
                <a:solidFill>
                  <a:srgbClr val="FFFFFF"/>
                </a:solidFill>
                <a:effectLst/>
              </a:defRPr>
            </a:lvl4pPr>
            <a:lvl5pPr marL="2057400" indent="-228600">
              <a:buFontTx/>
              <a:buBlip>
                <a:blip r:embed="rId2"/>
              </a:buBlip>
              <a:defRPr>
                <a:solidFill>
                  <a:srgbClr val="FFFFFF"/>
                </a:solidFill>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5149453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8ED7985-0BEB-4777-AD92-23BB705BF888}" type="datetimeFigureOut">
              <a:rPr lang="en-US" smtClean="0"/>
              <a:t>10/9/2020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3C344D56-2DFE-4223-BBA4-07E6AF0B8705}" type="slidenum">
              <a:rPr lang="en-US" smtClean="0"/>
              <a:t>‹#›</a:t>
            </a:fld>
            <a:endParaRPr lang="en-US"/>
          </a:p>
        </p:txBody>
      </p:sp>
    </p:spTree>
    <p:extLst>
      <p:ext uri="{BB962C8B-B14F-4D97-AF65-F5344CB8AC3E}">
        <p14:creationId xmlns:p14="http://schemas.microsoft.com/office/powerpoint/2010/main" val="16058087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28ED7985-0BEB-4777-AD92-23BB705BF888}" type="datetimeFigureOut">
              <a:rPr lang="en-US" smtClean="0"/>
              <a:t>10/9/2020</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3C344D56-2DFE-4223-BBA4-07E6AF0B8705}" type="slidenum">
              <a:rPr lang="en-US" smtClean="0"/>
              <a:t>‹#›</a:t>
            </a:fld>
            <a:endParaRPr lang="en-US"/>
          </a:p>
        </p:txBody>
      </p:sp>
    </p:spTree>
    <p:extLst>
      <p:ext uri="{BB962C8B-B14F-4D97-AF65-F5344CB8AC3E}">
        <p14:creationId xmlns:p14="http://schemas.microsoft.com/office/powerpoint/2010/main" val="11484320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28ED7985-0BEB-4777-AD92-23BB705BF888}" type="datetimeFigureOut">
              <a:rPr lang="en-US" smtClean="0"/>
              <a:t>10/9/2020</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3C344D56-2DFE-4223-BBA4-07E6AF0B8705}" type="slidenum">
              <a:rPr lang="en-US" smtClean="0"/>
              <a:t>‹#›</a:t>
            </a:fld>
            <a:endParaRPr lang="en-US"/>
          </a:p>
        </p:txBody>
      </p:sp>
    </p:spTree>
    <p:extLst>
      <p:ext uri="{BB962C8B-B14F-4D97-AF65-F5344CB8AC3E}">
        <p14:creationId xmlns:p14="http://schemas.microsoft.com/office/powerpoint/2010/main" val="17270883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28ED7985-0BEB-4777-AD92-23BB705BF888}" type="datetimeFigureOut">
              <a:rPr lang="en-US" smtClean="0"/>
              <a:t>10/9/2020</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3C344D56-2DFE-4223-BBA4-07E6AF0B8705}" type="slidenum">
              <a:rPr lang="en-US" smtClean="0"/>
              <a:t>‹#›</a:t>
            </a:fld>
            <a:endParaRPr lang="en-US"/>
          </a:p>
        </p:txBody>
      </p:sp>
    </p:spTree>
    <p:extLst>
      <p:ext uri="{BB962C8B-B14F-4D97-AF65-F5344CB8AC3E}">
        <p14:creationId xmlns:p14="http://schemas.microsoft.com/office/powerpoint/2010/main" val="8574634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28ED7985-0BEB-4777-AD92-23BB705BF888}" type="datetimeFigureOut">
              <a:rPr lang="en-US" smtClean="0"/>
              <a:t>10/9/2020</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3C344D56-2DFE-4223-BBA4-07E6AF0B8705}" type="slidenum">
              <a:rPr lang="en-US" smtClean="0"/>
              <a:t>‹#›</a:t>
            </a:fld>
            <a:endParaRPr lang="en-US"/>
          </a:p>
        </p:txBody>
      </p:sp>
    </p:spTree>
    <p:extLst>
      <p:ext uri="{BB962C8B-B14F-4D97-AF65-F5344CB8AC3E}">
        <p14:creationId xmlns:p14="http://schemas.microsoft.com/office/powerpoint/2010/main" val="18714821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28ED7985-0BEB-4777-AD92-23BB705BF888}" type="datetimeFigureOut">
              <a:rPr lang="en-US" smtClean="0"/>
              <a:t>10/9/2020</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3C344D56-2DFE-4223-BBA4-07E6AF0B8705}" type="slidenum">
              <a:rPr lang="en-US" smtClean="0"/>
              <a:t>‹#›</a:t>
            </a:fld>
            <a:endParaRPr lang="en-US"/>
          </a:p>
        </p:txBody>
      </p:sp>
    </p:spTree>
    <p:extLst>
      <p:ext uri="{BB962C8B-B14F-4D97-AF65-F5344CB8AC3E}">
        <p14:creationId xmlns:p14="http://schemas.microsoft.com/office/powerpoint/2010/main" val="22077239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28ED7985-0BEB-4777-AD92-23BB705BF888}" type="datetimeFigureOut">
              <a:rPr lang="en-US" smtClean="0"/>
              <a:t>10/9/2020</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3C344D56-2DFE-4223-BBA4-07E6AF0B8705}" type="slidenum">
              <a:rPr lang="en-US" smtClean="0"/>
              <a:t>‹#›</a:t>
            </a:fld>
            <a:endParaRPr lang="en-US"/>
          </a:p>
        </p:txBody>
      </p:sp>
    </p:spTree>
    <p:extLst>
      <p:ext uri="{BB962C8B-B14F-4D97-AF65-F5344CB8AC3E}">
        <p14:creationId xmlns:p14="http://schemas.microsoft.com/office/powerpoint/2010/main" val="6469674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228600" y="1051560"/>
            <a:ext cx="8686800" cy="57150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396351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effectLst>
            <a:outerShdw dist="25400" dir="2580000" algn="ctr" rotWithShape="0">
              <a:srgbClr val="800000"/>
            </a:outerShdw>
          </a:effectLst>
          <a:latin typeface="+mj-lt"/>
          <a:ea typeface="+mj-ea"/>
          <a:cs typeface="+mj-cs"/>
        </a:defRPr>
      </a:lvl1pPr>
    </p:titleStyle>
    <p:bodyStyle>
      <a:lvl1pPr marL="342900" indent="-342900" algn="l" defTabSz="914400" rtl="0" eaLnBrk="1" latinLnBrk="0" hangingPunct="1">
        <a:spcBef>
          <a:spcPct val="20000"/>
        </a:spcBef>
        <a:buFont typeface="MS Mincho" panose="02020609040205080304" pitchFamily="49" charset="-128"/>
        <a:buChar char="♂"/>
        <a:defRPr sz="3200" kern="1200">
          <a:solidFill>
            <a:schemeClr val="tx1"/>
          </a:solidFill>
          <a:effectLst>
            <a:outerShdw dist="25400" dir="2700000" algn="ctr" rotWithShape="0">
              <a:srgbClr val="800000"/>
            </a:outerShdw>
          </a:effectLst>
          <a:latin typeface="+mn-lt"/>
          <a:ea typeface="+mn-ea"/>
          <a:cs typeface="+mn-cs"/>
        </a:defRPr>
      </a:lvl1pPr>
      <a:lvl2pPr marL="914400" indent="-457200" algn="l" defTabSz="914400" rtl="0" eaLnBrk="1" latinLnBrk="0" hangingPunct="1">
        <a:spcBef>
          <a:spcPct val="20000"/>
        </a:spcBef>
        <a:buFont typeface="MS Mincho" panose="02020609040205080304" pitchFamily="49" charset="-128"/>
        <a:buChar char="♂"/>
        <a:defRPr sz="2800" kern="1200">
          <a:solidFill>
            <a:schemeClr val="tx1"/>
          </a:solidFill>
          <a:effectLst>
            <a:outerShdw dist="25400" dir="2700000" algn="ctr" rotWithShape="0">
              <a:srgbClr val="800000"/>
            </a:outerShdw>
          </a:effectLst>
          <a:latin typeface="+mn-lt"/>
          <a:ea typeface="+mn-ea"/>
          <a:cs typeface="+mn-cs"/>
        </a:defRPr>
      </a:lvl2pPr>
      <a:lvl3pPr marL="1143000" indent="-228600" algn="l" defTabSz="914400" rtl="0" eaLnBrk="1" latinLnBrk="0" hangingPunct="1">
        <a:spcBef>
          <a:spcPct val="20000"/>
        </a:spcBef>
        <a:buFont typeface="MS Mincho" panose="02020609040205080304" pitchFamily="49" charset="-128"/>
        <a:buChar char="♂"/>
        <a:defRPr sz="2400" kern="1200">
          <a:solidFill>
            <a:schemeClr val="tx1"/>
          </a:solidFill>
          <a:effectLst>
            <a:outerShdw dist="25400" dir="2700000" algn="ctr" rotWithShape="0">
              <a:srgbClr val="800000"/>
            </a:outerShdw>
          </a:effectLst>
          <a:latin typeface="+mn-lt"/>
          <a:ea typeface="+mn-ea"/>
          <a:cs typeface="+mn-cs"/>
        </a:defRPr>
      </a:lvl3pPr>
      <a:lvl4pPr marL="1600200" indent="-228600" algn="l" defTabSz="914400" rtl="0" eaLnBrk="1" latinLnBrk="0" hangingPunct="1">
        <a:spcBef>
          <a:spcPct val="20000"/>
        </a:spcBef>
        <a:buFont typeface="MS Mincho" panose="02020609040205080304" pitchFamily="49" charset="-128"/>
        <a:buChar char="♂"/>
        <a:defRPr sz="2000" kern="1200">
          <a:solidFill>
            <a:schemeClr val="tx1"/>
          </a:solidFill>
          <a:effectLst>
            <a:outerShdw dist="25400" dir="2700000" algn="ctr" rotWithShape="0">
              <a:srgbClr val="800000"/>
            </a:outerShdw>
          </a:effectLst>
          <a:latin typeface="+mn-lt"/>
          <a:ea typeface="+mn-ea"/>
          <a:cs typeface="+mn-cs"/>
        </a:defRPr>
      </a:lvl4pPr>
      <a:lvl5pPr marL="2057400" indent="-228600" algn="l" defTabSz="914400" rtl="0" eaLnBrk="1" latinLnBrk="0" hangingPunct="1">
        <a:spcBef>
          <a:spcPct val="20000"/>
        </a:spcBef>
        <a:buFont typeface="MS Mincho" panose="02020609040205080304" pitchFamily="49" charset="-128"/>
        <a:buChar char="♂"/>
        <a:defRPr sz="2000" kern="1200">
          <a:solidFill>
            <a:schemeClr val="tx1"/>
          </a:solidFill>
          <a:effectLst>
            <a:outerShdw dist="25400" dir="2700000" algn="ctr" rotWithShape="0">
              <a:srgbClr val="800000"/>
            </a:outerShdw>
          </a:effectLst>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9144000"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66"/>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230188" y="1141413"/>
            <a:ext cx="8683625" cy="54848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66"/>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lt1" tx1="dk1" bg2="lt2" tx2="dk2" accent1="accent1" accent2="accent2" accent3="accent3" accent4="accent4" accent5="accent5" accent6="accent6" hlink="hlink" folHlink="folHlink"/>
  <p:sldLayoutIdLst>
    <p:sldLayoutId id="2147483661" r:id="rId1"/>
  </p:sldLayoutIdLst>
  <p:txStyles>
    <p:titleStyle>
      <a:lvl1pPr algn="ctr" rtl="0" eaLnBrk="0" fontAlgn="base" hangingPunct="0">
        <a:spcBef>
          <a:spcPct val="0"/>
        </a:spcBef>
        <a:spcAft>
          <a:spcPct val="0"/>
        </a:spcAft>
        <a:defRPr sz="4400">
          <a:solidFill>
            <a:srgbClr val="FFFF00"/>
          </a:solidFill>
          <a:latin typeface="+mj-lt"/>
          <a:ea typeface="+mj-ea"/>
          <a:cs typeface="+mj-cs"/>
        </a:defRPr>
      </a:lvl1pPr>
      <a:lvl2pPr algn="ctr" rtl="0" eaLnBrk="0" fontAlgn="base" hangingPunct="0">
        <a:spcBef>
          <a:spcPct val="0"/>
        </a:spcBef>
        <a:spcAft>
          <a:spcPct val="0"/>
        </a:spcAft>
        <a:defRPr sz="4400">
          <a:solidFill>
            <a:srgbClr val="FFFF00"/>
          </a:solidFill>
          <a:latin typeface="Comic Sans MS" pitchFamily="66" charset="0"/>
        </a:defRPr>
      </a:lvl2pPr>
      <a:lvl3pPr algn="ctr" rtl="0" eaLnBrk="0" fontAlgn="base" hangingPunct="0">
        <a:spcBef>
          <a:spcPct val="0"/>
        </a:spcBef>
        <a:spcAft>
          <a:spcPct val="0"/>
        </a:spcAft>
        <a:defRPr sz="4400">
          <a:solidFill>
            <a:srgbClr val="FFFF00"/>
          </a:solidFill>
          <a:latin typeface="Comic Sans MS" pitchFamily="66" charset="0"/>
        </a:defRPr>
      </a:lvl3pPr>
      <a:lvl4pPr algn="ctr" rtl="0" eaLnBrk="0" fontAlgn="base" hangingPunct="0">
        <a:spcBef>
          <a:spcPct val="0"/>
        </a:spcBef>
        <a:spcAft>
          <a:spcPct val="0"/>
        </a:spcAft>
        <a:defRPr sz="4400">
          <a:solidFill>
            <a:srgbClr val="FFFF00"/>
          </a:solidFill>
          <a:latin typeface="Comic Sans MS" pitchFamily="66" charset="0"/>
        </a:defRPr>
      </a:lvl4pPr>
      <a:lvl5pPr algn="ctr" rtl="0" eaLnBrk="0" fontAlgn="base" hangingPunct="0">
        <a:spcBef>
          <a:spcPct val="0"/>
        </a:spcBef>
        <a:spcAft>
          <a:spcPct val="0"/>
        </a:spcAft>
        <a:defRPr sz="4400">
          <a:solidFill>
            <a:srgbClr val="FFFF00"/>
          </a:solidFill>
          <a:latin typeface="Comic Sans MS" pitchFamily="66" charset="0"/>
        </a:defRPr>
      </a:lvl5pPr>
      <a:lvl6pPr marL="457200" algn="ctr" rtl="0" fontAlgn="base">
        <a:spcBef>
          <a:spcPct val="0"/>
        </a:spcBef>
        <a:spcAft>
          <a:spcPct val="0"/>
        </a:spcAft>
        <a:defRPr sz="4400">
          <a:solidFill>
            <a:srgbClr val="FFFF00"/>
          </a:solidFill>
          <a:latin typeface="Comic Sans MS" pitchFamily="66" charset="0"/>
        </a:defRPr>
      </a:lvl6pPr>
      <a:lvl7pPr marL="914400" algn="ctr" rtl="0" fontAlgn="base">
        <a:spcBef>
          <a:spcPct val="0"/>
        </a:spcBef>
        <a:spcAft>
          <a:spcPct val="0"/>
        </a:spcAft>
        <a:defRPr sz="4400">
          <a:solidFill>
            <a:srgbClr val="FFFF00"/>
          </a:solidFill>
          <a:latin typeface="Comic Sans MS" pitchFamily="66" charset="0"/>
        </a:defRPr>
      </a:lvl7pPr>
      <a:lvl8pPr marL="1371600" algn="ctr" rtl="0" fontAlgn="base">
        <a:spcBef>
          <a:spcPct val="0"/>
        </a:spcBef>
        <a:spcAft>
          <a:spcPct val="0"/>
        </a:spcAft>
        <a:defRPr sz="4400">
          <a:solidFill>
            <a:srgbClr val="FFFF00"/>
          </a:solidFill>
          <a:latin typeface="Comic Sans MS" pitchFamily="66" charset="0"/>
        </a:defRPr>
      </a:lvl8pPr>
      <a:lvl9pPr marL="1828800" algn="ctr" rtl="0" fontAlgn="base">
        <a:spcBef>
          <a:spcPct val="0"/>
        </a:spcBef>
        <a:spcAft>
          <a:spcPct val="0"/>
        </a:spcAft>
        <a:defRPr sz="4400">
          <a:solidFill>
            <a:srgbClr val="FFFF00"/>
          </a:solidFill>
          <a:latin typeface="Comic Sans MS" pitchFamily="66" charset="0"/>
        </a:defRPr>
      </a:lvl9pPr>
    </p:titleStyle>
    <p:bodyStyle>
      <a:lvl1pPr marL="342900" indent="-342900" algn="l" rtl="0" eaLnBrk="0" fontAlgn="base" hangingPunct="0">
        <a:spcBef>
          <a:spcPct val="20000"/>
        </a:spcBef>
        <a:spcAft>
          <a:spcPct val="0"/>
        </a:spcAft>
        <a:buFont typeface="Wingdings" pitchFamily="2" charset="2"/>
        <a:buChar char="¶"/>
        <a:defRPr sz="3200">
          <a:solidFill>
            <a:srgbClr val="FFFF00"/>
          </a:solidFill>
          <a:latin typeface="+mn-lt"/>
          <a:ea typeface="+mn-ea"/>
          <a:cs typeface="+mn-cs"/>
        </a:defRPr>
      </a:lvl1pPr>
      <a:lvl2pPr marL="742950" indent="-285750" algn="l" rtl="0" eaLnBrk="0" fontAlgn="base" hangingPunct="0">
        <a:spcBef>
          <a:spcPct val="20000"/>
        </a:spcBef>
        <a:spcAft>
          <a:spcPct val="0"/>
        </a:spcAft>
        <a:buFont typeface="Webdings" pitchFamily="18" charset="2"/>
        <a:buChar char="þ"/>
        <a:defRPr sz="2800">
          <a:solidFill>
            <a:srgbClr val="FFFF00"/>
          </a:solidFill>
          <a:latin typeface="+mn-lt"/>
        </a:defRPr>
      </a:lvl2pPr>
      <a:lvl3pPr marL="1143000" indent="-228600" algn="l" rtl="0" eaLnBrk="0" fontAlgn="base" hangingPunct="0">
        <a:spcBef>
          <a:spcPct val="20000"/>
        </a:spcBef>
        <a:spcAft>
          <a:spcPct val="0"/>
        </a:spcAft>
        <a:buFont typeface="Wingdings 2" pitchFamily="18" charset="2"/>
        <a:buChar char=""/>
        <a:defRPr sz="2400">
          <a:solidFill>
            <a:srgbClr val="FFFF00"/>
          </a:solidFill>
          <a:latin typeface="+mn-lt"/>
        </a:defRPr>
      </a:lvl3pPr>
      <a:lvl4pPr marL="1600200" indent="-228600" algn="l" rtl="0" eaLnBrk="0" fontAlgn="base" hangingPunct="0">
        <a:spcBef>
          <a:spcPct val="20000"/>
        </a:spcBef>
        <a:spcAft>
          <a:spcPct val="0"/>
        </a:spcAft>
        <a:buFont typeface="Webdings" pitchFamily="18" charset="2"/>
        <a:buChar char="õ"/>
        <a:defRPr sz="2000">
          <a:solidFill>
            <a:srgbClr val="FFFF00"/>
          </a:solidFill>
          <a:latin typeface="+mn-lt"/>
        </a:defRPr>
      </a:lvl4pPr>
      <a:lvl5pPr marL="2057400" indent="-228600" algn="l" rtl="0" eaLnBrk="0" fontAlgn="base" hangingPunct="0">
        <a:spcBef>
          <a:spcPct val="20000"/>
        </a:spcBef>
        <a:spcAft>
          <a:spcPct val="0"/>
        </a:spcAft>
        <a:buFont typeface="Webdings" pitchFamily="18" charset="2"/>
        <a:buChar char="ö"/>
        <a:defRPr sz="2000">
          <a:solidFill>
            <a:srgbClr val="FFFF00"/>
          </a:solidFill>
          <a:latin typeface="+mn-lt"/>
        </a:defRPr>
      </a:lvl5pPr>
      <a:lvl6pPr marL="2514600" indent="-228600" algn="l" rtl="0" fontAlgn="base">
        <a:spcBef>
          <a:spcPct val="20000"/>
        </a:spcBef>
        <a:spcAft>
          <a:spcPct val="0"/>
        </a:spcAft>
        <a:buFont typeface="Webdings" pitchFamily="18" charset="2"/>
        <a:buChar char="õ"/>
        <a:defRPr sz="2000">
          <a:solidFill>
            <a:srgbClr val="FFFF00"/>
          </a:solidFill>
          <a:latin typeface="+mn-lt"/>
        </a:defRPr>
      </a:lvl6pPr>
      <a:lvl7pPr marL="2971800" indent="-228600" algn="l" rtl="0" fontAlgn="base">
        <a:spcBef>
          <a:spcPct val="20000"/>
        </a:spcBef>
        <a:spcAft>
          <a:spcPct val="0"/>
        </a:spcAft>
        <a:buFont typeface="Webdings" pitchFamily="18" charset="2"/>
        <a:buChar char="õ"/>
        <a:defRPr sz="2000">
          <a:solidFill>
            <a:srgbClr val="FFFF00"/>
          </a:solidFill>
          <a:latin typeface="+mn-lt"/>
        </a:defRPr>
      </a:lvl7pPr>
      <a:lvl8pPr marL="3429000" indent="-228600" algn="l" rtl="0" fontAlgn="base">
        <a:spcBef>
          <a:spcPct val="20000"/>
        </a:spcBef>
        <a:spcAft>
          <a:spcPct val="0"/>
        </a:spcAft>
        <a:buFont typeface="Webdings" pitchFamily="18" charset="2"/>
        <a:buChar char="õ"/>
        <a:defRPr sz="2000">
          <a:solidFill>
            <a:srgbClr val="FFFF00"/>
          </a:solidFill>
          <a:latin typeface="+mn-lt"/>
        </a:defRPr>
      </a:lvl8pPr>
      <a:lvl9pPr marL="3886200" indent="-228600" algn="l" rtl="0" fontAlgn="base">
        <a:spcBef>
          <a:spcPct val="20000"/>
        </a:spcBef>
        <a:spcAft>
          <a:spcPct val="0"/>
        </a:spcAft>
        <a:buFont typeface="Webdings" pitchFamily="18" charset="2"/>
        <a:buChar char="õ"/>
        <a:defRPr sz="2000">
          <a:solidFill>
            <a:srgbClr val="FFFF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9144000" cy="685800"/>
          </a:xfrm>
          <a:prstGeom prst="rect">
            <a:avLst/>
          </a:prstGeom>
          <a:noFill/>
          <a:ln>
            <a:noFill/>
          </a:ln>
          <a:effectLst>
            <a:outerShdw dist="53882"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230188" y="841375"/>
            <a:ext cx="8683625" cy="5695950"/>
          </a:xfrm>
          <a:prstGeom prst="rect">
            <a:avLst/>
          </a:prstGeom>
          <a:noFill/>
          <a:ln>
            <a:noFill/>
          </a:ln>
          <a:effectLst>
            <a:outerShdw dist="53882"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 Click to edit Master text styles</a:t>
            </a:r>
          </a:p>
          <a:p>
            <a:pPr lvl="1"/>
            <a:r>
              <a:rPr lang="en-US" altLang="en-US" smtClean="0"/>
              <a:t> Second level</a:t>
            </a:r>
          </a:p>
          <a:p>
            <a:pPr lvl="2"/>
            <a:r>
              <a:rPr lang="en-US" altLang="en-US" smtClean="0"/>
              <a:t> Third level</a:t>
            </a:r>
          </a:p>
          <a:p>
            <a:pPr lvl="3"/>
            <a:r>
              <a:rPr lang="en-US" altLang="en-US" smtClean="0"/>
              <a:t> Fourth level</a:t>
            </a:r>
          </a:p>
          <a:p>
            <a:pPr lvl="4"/>
            <a:r>
              <a:rPr lang="en-US" altLang="en-US" smtClean="0"/>
              <a:t>Fifth level</a:t>
            </a:r>
          </a:p>
        </p:txBody>
      </p:sp>
    </p:spTree>
  </p:cSld>
  <p:clrMap bg1="dk2" tx1="lt1" bg2="dk1" tx2="lt2" accent1="accent1" accent2="accent2" accent3="accent3" accent4="accent4" accent5="accent5" accent6="accent6" hlink="hlink" folHlink="folHlink"/>
  <p:sldLayoutIdLst>
    <p:sldLayoutId id="2147483664" r:id="rId1"/>
  </p:sldLayoutIdLst>
  <p:timing>
    <p:tnLst>
      <p:par>
        <p:cTn id="1" dur="indefinite" restart="never" nodeType="tmRoot"/>
      </p:par>
    </p:tnLst>
  </p:timing>
  <p:txStyles>
    <p:titleStyle>
      <a:lvl1pPr algn="ctr" rtl="0" eaLnBrk="0" fontAlgn="base" hangingPunct="0">
        <a:spcBef>
          <a:spcPct val="0"/>
        </a:spcBef>
        <a:spcAft>
          <a:spcPct val="0"/>
        </a:spcAft>
        <a:defRPr sz="4400">
          <a:solidFill>
            <a:srgbClr val="FFFF00"/>
          </a:solidFill>
          <a:latin typeface="+mj-lt"/>
          <a:ea typeface="+mj-ea"/>
          <a:cs typeface="+mj-cs"/>
        </a:defRPr>
      </a:lvl1pPr>
      <a:lvl2pPr algn="ctr" rtl="0" eaLnBrk="0" fontAlgn="base" hangingPunct="0">
        <a:spcBef>
          <a:spcPct val="0"/>
        </a:spcBef>
        <a:spcAft>
          <a:spcPct val="0"/>
        </a:spcAft>
        <a:defRPr sz="4400">
          <a:solidFill>
            <a:srgbClr val="FFFF00"/>
          </a:solidFill>
          <a:latin typeface="Comic Sans MS" pitchFamily="66" charset="0"/>
        </a:defRPr>
      </a:lvl2pPr>
      <a:lvl3pPr algn="ctr" rtl="0" eaLnBrk="0" fontAlgn="base" hangingPunct="0">
        <a:spcBef>
          <a:spcPct val="0"/>
        </a:spcBef>
        <a:spcAft>
          <a:spcPct val="0"/>
        </a:spcAft>
        <a:defRPr sz="4400">
          <a:solidFill>
            <a:srgbClr val="FFFF00"/>
          </a:solidFill>
          <a:latin typeface="Comic Sans MS" pitchFamily="66" charset="0"/>
        </a:defRPr>
      </a:lvl3pPr>
      <a:lvl4pPr algn="ctr" rtl="0" eaLnBrk="0" fontAlgn="base" hangingPunct="0">
        <a:spcBef>
          <a:spcPct val="0"/>
        </a:spcBef>
        <a:spcAft>
          <a:spcPct val="0"/>
        </a:spcAft>
        <a:defRPr sz="4400">
          <a:solidFill>
            <a:srgbClr val="FFFF00"/>
          </a:solidFill>
          <a:latin typeface="Comic Sans MS" pitchFamily="66" charset="0"/>
        </a:defRPr>
      </a:lvl4pPr>
      <a:lvl5pPr algn="ctr" rtl="0" eaLnBrk="0" fontAlgn="base" hangingPunct="0">
        <a:spcBef>
          <a:spcPct val="0"/>
        </a:spcBef>
        <a:spcAft>
          <a:spcPct val="0"/>
        </a:spcAft>
        <a:defRPr sz="4400">
          <a:solidFill>
            <a:srgbClr val="FFFF00"/>
          </a:solidFill>
          <a:latin typeface="Comic Sans MS" pitchFamily="66" charset="0"/>
        </a:defRPr>
      </a:lvl5pPr>
      <a:lvl6pPr marL="457200" algn="ctr" rtl="0" fontAlgn="base">
        <a:spcBef>
          <a:spcPct val="0"/>
        </a:spcBef>
        <a:spcAft>
          <a:spcPct val="0"/>
        </a:spcAft>
        <a:defRPr sz="4400">
          <a:solidFill>
            <a:srgbClr val="FFFF00"/>
          </a:solidFill>
          <a:latin typeface="Comic Sans MS" pitchFamily="66" charset="0"/>
        </a:defRPr>
      </a:lvl6pPr>
      <a:lvl7pPr marL="914400" algn="ctr" rtl="0" fontAlgn="base">
        <a:spcBef>
          <a:spcPct val="0"/>
        </a:spcBef>
        <a:spcAft>
          <a:spcPct val="0"/>
        </a:spcAft>
        <a:defRPr sz="4400">
          <a:solidFill>
            <a:srgbClr val="FFFF00"/>
          </a:solidFill>
          <a:latin typeface="Comic Sans MS" pitchFamily="66" charset="0"/>
        </a:defRPr>
      </a:lvl7pPr>
      <a:lvl8pPr marL="1371600" algn="ctr" rtl="0" fontAlgn="base">
        <a:spcBef>
          <a:spcPct val="0"/>
        </a:spcBef>
        <a:spcAft>
          <a:spcPct val="0"/>
        </a:spcAft>
        <a:defRPr sz="4400">
          <a:solidFill>
            <a:srgbClr val="FFFF00"/>
          </a:solidFill>
          <a:latin typeface="Comic Sans MS" pitchFamily="66" charset="0"/>
        </a:defRPr>
      </a:lvl8pPr>
      <a:lvl9pPr marL="1828800" algn="ctr" rtl="0" fontAlgn="base">
        <a:spcBef>
          <a:spcPct val="0"/>
        </a:spcBef>
        <a:spcAft>
          <a:spcPct val="0"/>
        </a:spcAft>
        <a:defRPr sz="4400">
          <a:solidFill>
            <a:srgbClr val="FFFF00"/>
          </a:solidFill>
          <a:latin typeface="Comic Sans MS" pitchFamily="66" charset="0"/>
        </a:defRPr>
      </a:lvl9pPr>
    </p:titleStyle>
    <p:bodyStyle>
      <a:lvl1pPr marL="342900" indent="-342900" algn="l" rtl="0" eaLnBrk="0" fontAlgn="base" hangingPunct="0">
        <a:spcBef>
          <a:spcPct val="20000"/>
        </a:spcBef>
        <a:spcAft>
          <a:spcPct val="0"/>
        </a:spcAft>
        <a:buFont typeface="Wingdings" pitchFamily="2" charset="2"/>
        <a:buChar char="¶"/>
        <a:defRPr sz="3200">
          <a:solidFill>
            <a:srgbClr val="FFFF00"/>
          </a:solidFill>
          <a:latin typeface="+mn-lt"/>
          <a:ea typeface="+mn-ea"/>
          <a:cs typeface="+mn-cs"/>
        </a:defRPr>
      </a:lvl1pPr>
      <a:lvl2pPr marL="742950" indent="-285750" algn="l" rtl="0" eaLnBrk="0" fontAlgn="base" hangingPunct="0">
        <a:spcBef>
          <a:spcPct val="20000"/>
        </a:spcBef>
        <a:spcAft>
          <a:spcPct val="0"/>
        </a:spcAft>
        <a:buFont typeface="Webdings" pitchFamily="18" charset="2"/>
        <a:buChar char="þ"/>
        <a:defRPr sz="2800">
          <a:solidFill>
            <a:srgbClr val="FFFF00"/>
          </a:solidFill>
          <a:latin typeface="+mn-lt"/>
        </a:defRPr>
      </a:lvl2pPr>
      <a:lvl3pPr marL="1143000" indent="-228600" algn="l" rtl="0" eaLnBrk="0" fontAlgn="base" hangingPunct="0">
        <a:spcBef>
          <a:spcPct val="20000"/>
        </a:spcBef>
        <a:spcAft>
          <a:spcPct val="0"/>
        </a:spcAft>
        <a:buFont typeface="Wingdings 2" pitchFamily="18" charset="2"/>
        <a:buChar char=""/>
        <a:defRPr sz="2400">
          <a:solidFill>
            <a:srgbClr val="FFFF00"/>
          </a:solidFill>
          <a:latin typeface="+mn-lt"/>
        </a:defRPr>
      </a:lvl3pPr>
      <a:lvl4pPr marL="1600200" indent="-228600" algn="l" rtl="0" eaLnBrk="0" fontAlgn="base" hangingPunct="0">
        <a:spcBef>
          <a:spcPct val="20000"/>
        </a:spcBef>
        <a:spcAft>
          <a:spcPct val="0"/>
        </a:spcAft>
        <a:buFont typeface="Wingdings" pitchFamily="2" charset="2"/>
        <a:buChar char="^"/>
        <a:defRPr sz="2000">
          <a:solidFill>
            <a:srgbClr val="FFFF00"/>
          </a:solidFill>
          <a:latin typeface="+mn-lt"/>
        </a:defRPr>
      </a:lvl4pPr>
      <a:lvl5pPr marL="2057400" indent="-228600" algn="l" rtl="0" eaLnBrk="0" fontAlgn="base" hangingPunct="0">
        <a:spcBef>
          <a:spcPct val="20000"/>
        </a:spcBef>
        <a:spcAft>
          <a:spcPct val="0"/>
        </a:spcAft>
        <a:buFont typeface="Wingdings" pitchFamily="2" charset="2"/>
        <a:buChar char="c"/>
        <a:defRPr sz="2000">
          <a:solidFill>
            <a:srgbClr val="FFFF00"/>
          </a:solidFill>
          <a:latin typeface="+mn-lt"/>
        </a:defRPr>
      </a:lvl5pPr>
      <a:lvl6pPr marL="2514600" indent="-228600" algn="l" rtl="0" fontAlgn="base">
        <a:spcBef>
          <a:spcPct val="20000"/>
        </a:spcBef>
        <a:spcAft>
          <a:spcPct val="0"/>
        </a:spcAft>
        <a:buFont typeface="Wingdings" pitchFamily="2" charset="2"/>
        <a:buChar char="c"/>
        <a:defRPr sz="2000">
          <a:solidFill>
            <a:srgbClr val="FFFF00"/>
          </a:solidFill>
          <a:latin typeface="+mn-lt"/>
        </a:defRPr>
      </a:lvl6pPr>
      <a:lvl7pPr marL="2971800" indent="-228600" algn="l" rtl="0" fontAlgn="base">
        <a:spcBef>
          <a:spcPct val="20000"/>
        </a:spcBef>
        <a:spcAft>
          <a:spcPct val="0"/>
        </a:spcAft>
        <a:buFont typeface="Wingdings" pitchFamily="2" charset="2"/>
        <a:buChar char="c"/>
        <a:defRPr sz="2000">
          <a:solidFill>
            <a:srgbClr val="FFFF00"/>
          </a:solidFill>
          <a:latin typeface="+mn-lt"/>
        </a:defRPr>
      </a:lvl7pPr>
      <a:lvl8pPr marL="3429000" indent="-228600" algn="l" rtl="0" fontAlgn="base">
        <a:spcBef>
          <a:spcPct val="20000"/>
        </a:spcBef>
        <a:spcAft>
          <a:spcPct val="0"/>
        </a:spcAft>
        <a:buFont typeface="Wingdings" pitchFamily="2" charset="2"/>
        <a:buChar char="c"/>
        <a:defRPr sz="2000">
          <a:solidFill>
            <a:srgbClr val="FFFF00"/>
          </a:solidFill>
          <a:latin typeface="+mn-lt"/>
        </a:defRPr>
      </a:lvl8pPr>
      <a:lvl9pPr marL="3886200" indent="-228600" algn="l" rtl="0" fontAlgn="base">
        <a:spcBef>
          <a:spcPct val="20000"/>
        </a:spcBef>
        <a:spcAft>
          <a:spcPct val="0"/>
        </a:spcAft>
        <a:buFont typeface="Wingdings" pitchFamily="2" charset="2"/>
        <a:buChar char="c"/>
        <a:defRPr sz="2000">
          <a:solidFill>
            <a:srgbClr val="FFFF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2.xml"/><Relationship Id="rId5" Type="http://schemas.openxmlformats.org/officeDocument/2006/relationships/image" Target="../media/image7.jpg"/><Relationship Id="rId4" Type="http://schemas.openxmlformats.org/officeDocument/2006/relationships/image" Target="../media/image6.jp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2.xml"/><Relationship Id="rId5" Type="http://schemas.openxmlformats.org/officeDocument/2006/relationships/image" Target="../media/image7.jpg"/><Relationship Id="rId4" Type="http://schemas.openxmlformats.org/officeDocument/2006/relationships/image" Target="../media/image6.jpg"/></Relationships>
</file>

<file path=ppt/slides/_rels/slide11.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3.jpeg"/><Relationship Id="rId7" Type="http://schemas.openxmlformats.org/officeDocument/2006/relationships/hyperlink" Target="http://www.jpl.nasa.gov/spaceimages/details.php?id=PIA18461"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hyperlink" Target="https://airandspace.si.edu/exhibitions/apollo-to-the-moon/online/science/lunar-rocks.cfm" TargetMode="Externa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4v"/><Relationship Id="rId1" Type="http://schemas.microsoft.com/office/2007/relationships/media" Target="../media/media2.m4v"/><Relationship Id="rId6" Type="http://schemas.openxmlformats.org/officeDocument/2006/relationships/image" Target="../media/image18.png"/><Relationship Id="rId5" Type="http://schemas.openxmlformats.org/officeDocument/2006/relationships/image" Target="../media/image11.png"/><Relationship Id="rId4" Type="http://schemas.openxmlformats.org/officeDocument/2006/relationships/notesSlide" Target="../notesSlides/notesSlide3.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3.xml"/><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4v"/><Relationship Id="rId1" Type="http://schemas.microsoft.com/office/2007/relationships/media" Target="../media/media3.m4v"/><Relationship Id="rId5" Type="http://schemas.openxmlformats.org/officeDocument/2006/relationships/image" Target="../media/image28.pn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gif"/><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gif"/><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gif"/><Relationship Id="rId1" Type="http://schemas.openxmlformats.org/officeDocument/2006/relationships/slideLayout" Target="../slideLayouts/slideLayout2.xml"/><Relationship Id="rId6" Type="http://schemas.openxmlformats.org/officeDocument/2006/relationships/hyperlink" Target="https://www.adirondackdailyenterprise.com/news/local-news/2017/03/digging-it/" TargetMode="External"/><Relationship Id="rId5" Type="http://schemas.openxmlformats.org/officeDocument/2006/relationships/image" Target="../media/image34.jpg"/><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s://fermi.gsfc.nasa.gov/"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s://fermi.gsfc.nasa.gov/" TargetMode="Externa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2.xml"/><Relationship Id="rId5" Type="http://schemas.openxmlformats.org/officeDocument/2006/relationships/image" Target="../media/image7.jpg"/><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2.xml"/><Relationship Id="rId5" Type="http://schemas.openxmlformats.org/officeDocument/2006/relationships/image" Target="../media/image7.jpg"/><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4v"/><Relationship Id="rId1" Type="http://schemas.microsoft.com/office/2007/relationships/media" Target="../media/media1.m4v"/><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051" name="Rectangle 3"/>
          <p:cNvSpPr>
            <a:spLocks noGrp="1" noChangeArrowheads="1"/>
          </p:cNvSpPr>
          <p:nvPr>
            <p:ph type="subTitle" idx="1"/>
          </p:nvPr>
        </p:nvSpPr>
        <p:spPr>
          <a:xfrm>
            <a:off x="0" y="514365"/>
            <a:ext cx="9144000" cy="1935678"/>
          </a:xfrm>
          <a:effectLst/>
          <a:extLst>
            <a:ext uri="{AF507438-7753-43E0-B8FC-AC1667EBCBE1}">
              <a14:hiddenEffects xmlns:a14="http://schemas.microsoft.com/office/drawing/2010/main">
                <a:effectLst>
                  <a:outerShdw dist="35921" dir="2700000" algn="ctr" rotWithShape="0">
                    <a:srgbClr val="D5D577"/>
                  </a:outerShdw>
                </a:effectLst>
              </a14:hiddenEffects>
            </a:ext>
          </a:extLst>
        </p:spPr>
        <p:txBody>
          <a:bodyPr/>
          <a:lstStyle/>
          <a:p>
            <a:pPr eaLnBrk="1" hangingPunct="1"/>
            <a:r>
              <a:rPr lang="en-US" altLang="en-US" sz="6000" dirty="0" smtClean="0">
                <a:solidFill>
                  <a:schemeClr val="bg1"/>
                </a:solidFill>
                <a:latin typeface="Goudy Old Style" pitchFamily="18" charset="0"/>
              </a:rPr>
              <a:t>Einstein, Gravity, and </a:t>
            </a:r>
            <a:r>
              <a:rPr lang="en-US" altLang="en-US" sz="6000" dirty="0" err="1" smtClean="0">
                <a:solidFill>
                  <a:schemeClr val="bg1"/>
                </a:solidFill>
                <a:latin typeface="Goudy Old Style" pitchFamily="18" charset="0"/>
              </a:rPr>
              <a:t>Multimessenger</a:t>
            </a:r>
            <a:r>
              <a:rPr lang="en-US" altLang="en-US" sz="6000" dirty="0" smtClean="0">
                <a:solidFill>
                  <a:schemeClr val="bg1"/>
                </a:solidFill>
                <a:latin typeface="Goudy Old Style" pitchFamily="18" charset="0"/>
              </a:rPr>
              <a:t> Astronomy</a:t>
            </a:r>
          </a:p>
        </p:txBody>
      </p:sp>
      <p:sp>
        <p:nvSpPr>
          <p:cNvPr id="2052" name="Rectangle 3"/>
          <p:cNvSpPr>
            <a:spLocks noChangeArrowheads="1"/>
          </p:cNvSpPr>
          <p:nvPr/>
        </p:nvSpPr>
        <p:spPr bwMode="auto">
          <a:xfrm>
            <a:off x="0" y="2554024"/>
            <a:ext cx="9144000" cy="10856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5D577"/>
                  </a:outerShdw>
                </a:effectLst>
              </a14:hiddenEffects>
            </a:ext>
          </a:extLst>
        </p:spPr>
        <p:txBody>
          <a:bodyP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algn="ctr" fontAlgn="base">
              <a:spcBef>
                <a:spcPct val="20000"/>
              </a:spcBef>
              <a:spcAft>
                <a:spcPct val="0"/>
              </a:spcAft>
              <a:buFont typeface="Wingdings" pitchFamily="2" charset="2"/>
              <a:buNone/>
            </a:pPr>
            <a:r>
              <a:rPr lang="en-US" altLang="en-US" dirty="0" smtClean="0">
                <a:solidFill>
                  <a:schemeClr val="bg1"/>
                </a:solidFill>
                <a:latin typeface="Goudy Old Style" pitchFamily="18" charset="0"/>
              </a:rPr>
              <a:t>Dr. Aileen A. O’Donoghue</a:t>
            </a:r>
          </a:p>
          <a:p>
            <a:pPr algn="ctr" fontAlgn="base">
              <a:spcBef>
                <a:spcPct val="20000"/>
              </a:spcBef>
              <a:spcAft>
                <a:spcPct val="0"/>
              </a:spcAft>
              <a:buFont typeface="Wingdings" pitchFamily="2" charset="2"/>
              <a:buNone/>
            </a:pPr>
            <a:r>
              <a:rPr lang="en-US" altLang="en-US" sz="2400" dirty="0" smtClean="0">
                <a:solidFill>
                  <a:schemeClr val="bg1"/>
                </a:solidFill>
                <a:latin typeface="Goudy Old Style" pitchFamily="18" charset="0"/>
              </a:rPr>
              <a:t>Henry Priest Professor of Physics</a:t>
            </a:r>
          </a:p>
        </p:txBody>
      </p:sp>
      <p:sp>
        <p:nvSpPr>
          <p:cNvPr id="2054" name="Text Box 12"/>
          <p:cNvSpPr txBox="1">
            <a:spLocks noChangeArrowheads="1"/>
          </p:cNvSpPr>
          <p:nvPr/>
        </p:nvSpPr>
        <p:spPr bwMode="auto">
          <a:xfrm>
            <a:off x="5181600" y="6629400"/>
            <a:ext cx="3962400"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66"/>
                  </a:outerShdw>
                </a:effectLst>
              </a14:hiddenEffects>
            </a:ext>
          </a:extLst>
        </p:spPr>
        <p:txBody>
          <a:bodyPr>
            <a:spAutoFit/>
          </a:bodyP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algn="r" eaLnBrk="0" fontAlgn="base" hangingPunct="0">
              <a:spcBef>
                <a:spcPct val="50000"/>
              </a:spcBef>
              <a:spcAft>
                <a:spcPct val="0"/>
              </a:spcAft>
              <a:buFont typeface="Times New Roman" pitchFamily="18" charset="0"/>
              <a:buNone/>
            </a:pPr>
            <a:r>
              <a:rPr lang="en-US" altLang="en-US" sz="900" smtClean="0">
                <a:solidFill>
                  <a:srgbClr val="663300"/>
                </a:solidFill>
              </a:rPr>
              <a:t>© Copyright, Dr. Aileen A. O’Donoghue, St. Lawrence University</a:t>
            </a:r>
          </a:p>
        </p:txBody>
      </p:sp>
      <p:sp>
        <p:nvSpPr>
          <p:cNvPr id="2" name="AutoShape 2" descr="STM Logo"/>
          <p:cNvSpPr>
            <a:spLocks noChangeAspect="1" noChangeArrowheads="1"/>
          </p:cNvSpPr>
          <p:nvPr/>
        </p:nvSpPr>
        <p:spPr bwMode="auto">
          <a:xfrm>
            <a:off x="155575" y="-1828800"/>
            <a:ext cx="3810000" cy="3810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STM Logo"/>
          <p:cNvSpPr>
            <a:spLocks noChangeAspect="1" noChangeArrowheads="1"/>
          </p:cNvSpPr>
          <p:nvPr/>
        </p:nvSpPr>
        <p:spPr bwMode="auto">
          <a:xfrm>
            <a:off x="307975" y="-1676400"/>
            <a:ext cx="3810000" cy="3810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Rectangle 9"/>
          <p:cNvSpPr/>
          <p:nvPr/>
        </p:nvSpPr>
        <p:spPr>
          <a:xfrm>
            <a:off x="0" y="0"/>
            <a:ext cx="9144000" cy="457200"/>
          </a:xfrm>
          <a:prstGeom prst="rect">
            <a:avLst/>
          </a:prstGeom>
          <a:solidFill>
            <a:srgbClr val="4B0014"/>
          </a:solidFill>
          <a:ln>
            <a:solidFill>
              <a:srgbClr val="4B00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t="16333" b="11123"/>
          <a:stretch/>
        </p:blipFill>
        <p:spPr>
          <a:xfrm>
            <a:off x="2279276" y="0"/>
            <a:ext cx="4585448" cy="4572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6774" y="3884880"/>
            <a:ext cx="2743200" cy="2716305"/>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8517" y="4530542"/>
            <a:ext cx="2743200" cy="17145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051" name="Rectangle 3"/>
          <p:cNvSpPr>
            <a:spLocks noGrp="1" noChangeArrowheads="1"/>
          </p:cNvSpPr>
          <p:nvPr>
            <p:ph type="subTitle" idx="1"/>
          </p:nvPr>
        </p:nvSpPr>
        <p:spPr>
          <a:xfrm>
            <a:off x="0" y="2715767"/>
            <a:ext cx="9144000" cy="1087587"/>
          </a:xfrm>
          <a:effectLst/>
          <a:extLst>
            <a:ext uri="{AF507438-7753-43E0-B8FC-AC1667EBCBE1}">
              <a14:hiddenEffects xmlns:a14="http://schemas.microsoft.com/office/drawing/2010/main">
                <a:effectLst>
                  <a:outerShdw dist="35921" dir="2700000" algn="ctr" rotWithShape="0">
                    <a:srgbClr val="D5D577"/>
                  </a:outerShdw>
                </a:effectLst>
              </a14:hiddenEffects>
            </a:ext>
          </a:extLst>
        </p:spPr>
        <p:txBody>
          <a:bodyPr/>
          <a:lstStyle/>
          <a:p>
            <a:pPr eaLnBrk="1" hangingPunct="1"/>
            <a:r>
              <a:rPr lang="en-US" altLang="en-US" sz="6000" dirty="0" smtClean="0">
                <a:solidFill>
                  <a:schemeClr val="bg1"/>
                </a:solidFill>
                <a:latin typeface="Goudy Old Style" pitchFamily="18" charset="0"/>
              </a:rPr>
              <a:t> Multimessenger Astronomy</a:t>
            </a:r>
          </a:p>
        </p:txBody>
      </p:sp>
      <p:sp>
        <p:nvSpPr>
          <p:cNvPr id="2054" name="Text Box 12"/>
          <p:cNvSpPr txBox="1">
            <a:spLocks noChangeArrowheads="1"/>
          </p:cNvSpPr>
          <p:nvPr/>
        </p:nvSpPr>
        <p:spPr bwMode="auto">
          <a:xfrm>
            <a:off x="5181600" y="6629400"/>
            <a:ext cx="3962400"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66"/>
                  </a:outerShdw>
                </a:effectLst>
              </a14:hiddenEffects>
            </a:ext>
          </a:extLst>
        </p:spPr>
        <p:txBody>
          <a:bodyPr>
            <a:spAutoFit/>
          </a:bodyP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algn="r" eaLnBrk="0" fontAlgn="base" hangingPunct="0">
              <a:spcBef>
                <a:spcPct val="50000"/>
              </a:spcBef>
              <a:spcAft>
                <a:spcPct val="0"/>
              </a:spcAft>
              <a:buFont typeface="Times New Roman" pitchFamily="18" charset="0"/>
              <a:buNone/>
            </a:pPr>
            <a:r>
              <a:rPr lang="en-US" altLang="en-US" sz="900" smtClean="0">
                <a:solidFill>
                  <a:srgbClr val="663300"/>
                </a:solidFill>
              </a:rPr>
              <a:t>© Copyright, Dr. Aileen A. O’Donoghue, St. Lawrence University</a:t>
            </a:r>
          </a:p>
        </p:txBody>
      </p:sp>
      <p:sp>
        <p:nvSpPr>
          <p:cNvPr id="2" name="AutoShape 2" descr="STM Logo"/>
          <p:cNvSpPr>
            <a:spLocks noChangeAspect="1" noChangeArrowheads="1"/>
          </p:cNvSpPr>
          <p:nvPr/>
        </p:nvSpPr>
        <p:spPr bwMode="auto">
          <a:xfrm>
            <a:off x="155575" y="-1828800"/>
            <a:ext cx="3810000" cy="3810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STM Logo"/>
          <p:cNvSpPr>
            <a:spLocks noChangeAspect="1" noChangeArrowheads="1"/>
          </p:cNvSpPr>
          <p:nvPr/>
        </p:nvSpPr>
        <p:spPr bwMode="auto">
          <a:xfrm>
            <a:off x="307975" y="-1676400"/>
            <a:ext cx="3810000" cy="3810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Rectangle 9"/>
          <p:cNvSpPr/>
          <p:nvPr/>
        </p:nvSpPr>
        <p:spPr>
          <a:xfrm>
            <a:off x="0" y="0"/>
            <a:ext cx="9144000" cy="457200"/>
          </a:xfrm>
          <a:prstGeom prst="rect">
            <a:avLst/>
          </a:prstGeom>
          <a:solidFill>
            <a:srgbClr val="4B0014"/>
          </a:solidFill>
          <a:ln>
            <a:solidFill>
              <a:srgbClr val="4B00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t="16333" b="11123"/>
          <a:stretch/>
        </p:blipFill>
        <p:spPr>
          <a:xfrm>
            <a:off x="2279276" y="0"/>
            <a:ext cx="4585448" cy="4572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6774" y="3884880"/>
            <a:ext cx="2743200" cy="2716305"/>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8517" y="4530542"/>
            <a:ext cx="2743200" cy="1714500"/>
          </a:xfrm>
          <a:prstGeom prst="rect">
            <a:avLst/>
          </a:prstGeom>
        </p:spPr>
      </p:pic>
      <p:sp>
        <p:nvSpPr>
          <p:cNvPr id="12" name="Rectangle 3"/>
          <p:cNvSpPr txBox="1">
            <a:spLocks noChangeArrowheads="1"/>
          </p:cNvSpPr>
          <p:nvPr/>
        </p:nvSpPr>
        <p:spPr bwMode="auto">
          <a:xfrm>
            <a:off x="0" y="1206261"/>
            <a:ext cx="9144000" cy="1006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5D577"/>
                  </a:outerShdw>
                </a:effectLst>
              </a14:hiddenEffects>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Wingdings" pitchFamily="2" charset="2"/>
              <a:buNone/>
              <a:defRPr sz="3200">
                <a:solidFill>
                  <a:srgbClr val="BDBDCE"/>
                </a:solidFill>
                <a:latin typeface="+mn-lt"/>
                <a:ea typeface="+mn-ea"/>
                <a:cs typeface="+mn-cs"/>
              </a:defRPr>
            </a:lvl1pPr>
            <a:lvl2pPr marL="742950" indent="-285750" algn="l" rtl="0" eaLnBrk="0" fontAlgn="base" hangingPunct="0">
              <a:spcBef>
                <a:spcPct val="20000"/>
              </a:spcBef>
              <a:spcAft>
                <a:spcPct val="0"/>
              </a:spcAft>
              <a:buFont typeface="Webdings" pitchFamily="18" charset="2"/>
              <a:buChar char="þ"/>
              <a:defRPr sz="2800">
                <a:solidFill>
                  <a:srgbClr val="FFFF00"/>
                </a:solidFill>
                <a:latin typeface="+mn-lt"/>
              </a:defRPr>
            </a:lvl2pPr>
            <a:lvl3pPr marL="1143000" indent="-228600" algn="l" rtl="0" eaLnBrk="0" fontAlgn="base" hangingPunct="0">
              <a:spcBef>
                <a:spcPct val="20000"/>
              </a:spcBef>
              <a:spcAft>
                <a:spcPct val="0"/>
              </a:spcAft>
              <a:buFont typeface="Wingdings 2" pitchFamily="18" charset="2"/>
              <a:buChar char=""/>
              <a:defRPr sz="2400">
                <a:solidFill>
                  <a:srgbClr val="FFFF00"/>
                </a:solidFill>
                <a:latin typeface="+mn-lt"/>
              </a:defRPr>
            </a:lvl3pPr>
            <a:lvl4pPr marL="1600200" indent="-228600" algn="l" rtl="0" eaLnBrk="0" fontAlgn="base" hangingPunct="0">
              <a:spcBef>
                <a:spcPct val="20000"/>
              </a:spcBef>
              <a:spcAft>
                <a:spcPct val="0"/>
              </a:spcAft>
              <a:buFont typeface="Webdings" pitchFamily="18" charset="2"/>
              <a:buChar char="õ"/>
              <a:defRPr sz="2000">
                <a:solidFill>
                  <a:srgbClr val="FFFF00"/>
                </a:solidFill>
                <a:latin typeface="+mn-lt"/>
              </a:defRPr>
            </a:lvl4pPr>
            <a:lvl5pPr marL="2057400" indent="-228600" algn="l" rtl="0" eaLnBrk="0" fontAlgn="base" hangingPunct="0">
              <a:spcBef>
                <a:spcPct val="20000"/>
              </a:spcBef>
              <a:spcAft>
                <a:spcPct val="0"/>
              </a:spcAft>
              <a:buFont typeface="Webdings" pitchFamily="18" charset="2"/>
              <a:buChar char="ö"/>
              <a:defRPr sz="2000">
                <a:solidFill>
                  <a:srgbClr val="FFFF00"/>
                </a:solidFill>
                <a:latin typeface="+mn-lt"/>
              </a:defRPr>
            </a:lvl5pPr>
            <a:lvl6pPr marL="2514600" indent="-228600" algn="l" rtl="0" fontAlgn="base">
              <a:spcBef>
                <a:spcPct val="20000"/>
              </a:spcBef>
              <a:spcAft>
                <a:spcPct val="0"/>
              </a:spcAft>
              <a:buFont typeface="Webdings" pitchFamily="18" charset="2"/>
              <a:buChar char="õ"/>
              <a:defRPr sz="2000">
                <a:solidFill>
                  <a:srgbClr val="FFFF00"/>
                </a:solidFill>
                <a:latin typeface="+mn-lt"/>
              </a:defRPr>
            </a:lvl6pPr>
            <a:lvl7pPr marL="2971800" indent="-228600" algn="l" rtl="0" fontAlgn="base">
              <a:spcBef>
                <a:spcPct val="20000"/>
              </a:spcBef>
              <a:spcAft>
                <a:spcPct val="0"/>
              </a:spcAft>
              <a:buFont typeface="Webdings" pitchFamily="18" charset="2"/>
              <a:buChar char="õ"/>
              <a:defRPr sz="2000">
                <a:solidFill>
                  <a:srgbClr val="FFFF00"/>
                </a:solidFill>
                <a:latin typeface="+mn-lt"/>
              </a:defRPr>
            </a:lvl7pPr>
            <a:lvl8pPr marL="3429000" indent="-228600" algn="l" rtl="0" fontAlgn="base">
              <a:spcBef>
                <a:spcPct val="20000"/>
              </a:spcBef>
              <a:spcAft>
                <a:spcPct val="0"/>
              </a:spcAft>
              <a:buFont typeface="Webdings" pitchFamily="18" charset="2"/>
              <a:buChar char="õ"/>
              <a:defRPr sz="2000">
                <a:solidFill>
                  <a:srgbClr val="FFFF00"/>
                </a:solidFill>
                <a:latin typeface="+mn-lt"/>
              </a:defRPr>
            </a:lvl8pPr>
            <a:lvl9pPr marL="3886200" indent="-228600" algn="l" rtl="0" fontAlgn="base">
              <a:spcBef>
                <a:spcPct val="20000"/>
              </a:spcBef>
              <a:spcAft>
                <a:spcPct val="0"/>
              </a:spcAft>
              <a:buFont typeface="Webdings" pitchFamily="18" charset="2"/>
              <a:buChar char="õ"/>
              <a:defRPr sz="2000">
                <a:solidFill>
                  <a:srgbClr val="FFFF00"/>
                </a:solidFill>
                <a:latin typeface="+mn-lt"/>
              </a:defRPr>
            </a:lvl9pPr>
          </a:lstStyle>
          <a:p>
            <a:pPr eaLnBrk="1" hangingPunct="1"/>
            <a:r>
              <a:rPr lang="en-US" altLang="en-US" sz="5400" kern="0" dirty="0" smtClean="0">
                <a:solidFill>
                  <a:schemeClr val="bg1"/>
                </a:solidFill>
                <a:latin typeface="Comic Sans MS" panose="030F0702030302020204" pitchFamily="66" charset="0"/>
              </a:rPr>
              <a:t>Today it’s on to</a:t>
            </a:r>
          </a:p>
        </p:txBody>
      </p:sp>
    </p:spTree>
    <p:extLst>
      <p:ext uri="{BB962C8B-B14F-4D97-AF65-F5344CB8AC3E}">
        <p14:creationId xmlns:p14="http://schemas.microsoft.com/office/powerpoint/2010/main" val="8781129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http://www.vofoundation.org/blog/wp-content/uploads/2016/06/Juvinas-sample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69848" y="88902"/>
            <a:ext cx="1690686" cy="225424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t="28365"/>
          <a:stretch/>
        </p:blipFill>
        <p:spPr>
          <a:xfrm>
            <a:off x="3260724" y="1624012"/>
            <a:ext cx="2898648" cy="1557337"/>
          </a:xfrm>
          <a:prstGeom prst="rect">
            <a:avLst/>
          </a:prstGeom>
        </p:spPr>
      </p:pic>
      <p:sp>
        <p:nvSpPr>
          <p:cNvPr id="3" name="Content Placeholder 2"/>
          <p:cNvSpPr>
            <a:spLocks noGrp="1"/>
          </p:cNvSpPr>
          <p:nvPr>
            <p:ph idx="1"/>
          </p:nvPr>
        </p:nvSpPr>
        <p:spPr/>
        <p:txBody>
          <a:bodyPr>
            <a:normAutofit/>
          </a:bodyPr>
          <a:lstStyle/>
          <a:p>
            <a:r>
              <a:rPr lang="en-US" dirty="0" smtClean="0"/>
              <a:t>Information about the universe</a:t>
            </a:r>
          </a:p>
          <a:p>
            <a:pPr lvl="1"/>
            <a:r>
              <a:rPr lang="en-US" dirty="0" smtClean="0"/>
              <a:t>Material</a:t>
            </a:r>
            <a:endParaRPr lang="en-US" dirty="0"/>
          </a:p>
          <a:p>
            <a:pPr lvl="2"/>
            <a:r>
              <a:rPr lang="en-US" dirty="0"/>
              <a:t> </a:t>
            </a:r>
            <a:r>
              <a:rPr lang="en-US" dirty="0" smtClean="0"/>
              <a:t>Earth</a:t>
            </a:r>
          </a:p>
          <a:p>
            <a:pPr lvl="2"/>
            <a:r>
              <a:rPr lang="en-US" dirty="0" smtClean="0"/>
              <a:t> Moon Rocks</a:t>
            </a:r>
          </a:p>
          <a:p>
            <a:pPr lvl="2"/>
            <a:r>
              <a:rPr lang="en-US" dirty="0"/>
              <a:t> </a:t>
            </a:r>
            <a:r>
              <a:rPr lang="en-US" dirty="0" smtClean="0"/>
              <a:t>Meteorites</a:t>
            </a:r>
            <a:endParaRPr lang="en-US" dirty="0"/>
          </a:p>
          <a:p>
            <a:pPr lvl="1"/>
            <a:r>
              <a:rPr lang="en-US" dirty="0" smtClean="0"/>
              <a:t>Electromagnetic Radiation</a:t>
            </a:r>
          </a:p>
          <a:p>
            <a:pPr lvl="2"/>
            <a:r>
              <a:rPr lang="en-US" dirty="0" smtClean="0"/>
              <a:t> Visible</a:t>
            </a:r>
          </a:p>
          <a:p>
            <a:pPr lvl="2"/>
            <a:r>
              <a:rPr lang="en-US" dirty="0" smtClean="0"/>
              <a:t> Radio</a:t>
            </a:r>
          </a:p>
          <a:p>
            <a:pPr lvl="2"/>
            <a:r>
              <a:rPr lang="en-US" dirty="0"/>
              <a:t> </a:t>
            </a:r>
            <a:r>
              <a:rPr lang="en-US" dirty="0" smtClean="0"/>
              <a:t>Infrared</a:t>
            </a:r>
          </a:p>
          <a:p>
            <a:pPr lvl="2"/>
            <a:r>
              <a:rPr lang="en-US" dirty="0"/>
              <a:t> </a:t>
            </a:r>
            <a:r>
              <a:rPr lang="en-US" dirty="0" smtClean="0"/>
              <a:t>Ultraviolet</a:t>
            </a:r>
          </a:p>
          <a:p>
            <a:pPr lvl="2"/>
            <a:r>
              <a:rPr lang="en-US" dirty="0"/>
              <a:t> </a:t>
            </a:r>
            <a:r>
              <a:rPr lang="en-US" dirty="0" smtClean="0"/>
              <a:t>X-Rays</a:t>
            </a:r>
          </a:p>
          <a:p>
            <a:pPr lvl="2"/>
            <a:r>
              <a:rPr lang="en-US" dirty="0"/>
              <a:t> </a:t>
            </a:r>
            <a:r>
              <a:rPr lang="en-US" dirty="0" smtClean="0">
                <a:sym typeface="Symbol"/>
              </a:rPr>
              <a:t>-Rays</a:t>
            </a:r>
            <a:endParaRPr lang="en-US" dirty="0"/>
          </a:p>
          <a:p>
            <a:pPr marL="457200" lvl="1" indent="0">
              <a:buNone/>
            </a:pPr>
            <a:endParaRPr lang="en-US" dirty="0" smtClean="0"/>
          </a:p>
        </p:txBody>
      </p:sp>
      <p:sp>
        <p:nvSpPr>
          <p:cNvPr id="2" name="Title 1"/>
          <p:cNvSpPr>
            <a:spLocks noGrp="1"/>
          </p:cNvSpPr>
          <p:nvPr>
            <p:ph type="title"/>
          </p:nvPr>
        </p:nvSpPr>
        <p:spPr/>
        <p:txBody>
          <a:bodyPr/>
          <a:lstStyle/>
          <a:p>
            <a:r>
              <a:rPr lang="en-US" dirty="0" smtClean="0"/>
              <a:t>What We’ve Known</a:t>
            </a:r>
            <a:endParaRPr lang="en-US" dirty="0"/>
          </a:p>
        </p:txBody>
      </p:sp>
      <p:pic>
        <p:nvPicPr>
          <p:cNvPr id="1030" name="Picture 6" descr="https://airandspace.si.edu/sites/default/files/images/5288h.jpg">
            <a:hlinkClick r:id="rId5"/>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282" t="17051" r="9795" b="4143"/>
          <a:stretch/>
        </p:blipFill>
        <p:spPr bwMode="auto">
          <a:xfrm>
            <a:off x="6196914" y="2286473"/>
            <a:ext cx="1779372" cy="124446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990975" y="3217905"/>
            <a:ext cx="2351903" cy="338554"/>
          </a:xfrm>
          <a:prstGeom prst="rect">
            <a:avLst/>
          </a:prstGeom>
          <a:noFill/>
        </p:spPr>
        <p:txBody>
          <a:bodyPr wrap="square" rtlCol="0">
            <a:spAutoFit/>
          </a:bodyPr>
          <a:lstStyle/>
          <a:p>
            <a:pPr algn="ctr"/>
            <a:r>
              <a:rPr lang="en-US" sz="1600" dirty="0" smtClean="0">
                <a:solidFill>
                  <a:srgbClr val="FFFF00"/>
                </a:solidFill>
              </a:rPr>
              <a:t>Apollo 16 </a:t>
            </a:r>
            <a:r>
              <a:rPr lang="en-US" sz="1600" dirty="0" err="1" smtClean="0">
                <a:solidFill>
                  <a:srgbClr val="FFFF00"/>
                </a:solidFill>
              </a:rPr>
              <a:t>Anorthosite</a:t>
            </a:r>
            <a:endParaRPr lang="en-US" sz="1600" dirty="0">
              <a:solidFill>
                <a:srgbClr val="FFFF00"/>
              </a:solidFill>
            </a:endParaRPr>
          </a:p>
        </p:txBody>
      </p:sp>
      <p:sp>
        <p:nvSpPr>
          <p:cNvPr id="18" name="TextBox 17"/>
          <p:cNvSpPr txBox="1"/>
          <p:nvPr/>
        </p:nvSpPr>
        <p:spPr>
          <a:xfrm>
            <a:off x="7925572" y="2303505"/>
            <a:ext cx="1218428" cy="1106445"/>
          </a:xfrm>
          <a:prstGeom prst="rect">
            <a:avLst/>
          </a:prstGeom>
          <a:noFill/>
        </p:spPr>
        <p:txBody>
          <a:bodyPr wrap="square" rtlCol="0">
            <a:spAutoFit/>
          </a:bodyPr>
          <a:lstStyle/>
          <a:p>
            <a:pPr algn="ctr"/>
            <a:r>
              <a:rPr lang="en-US" sz="1600" dirty="0" smtClean="0">
                <a:solidFill>
                  <a:srgbClr val="FFFF00"/>
                </a:solidFill>
              </a:rPr>
              <a:t>Meteorite from Vesta lava flow</a:t>
            </a:r>
            <a:endParaRPr lang="en-US" sz="1600" dirty="0">
              <a:solidFill>
                <a:srgbClr val="FFFF00"/>
              </a:solidFill>
            </a:endParaRPr>
          </a:p>
        </p:txBody>
      </p:sp>
      <p:sp>
        <p:nvSpPr>
          <p:cNvPr id="21" name="TextBox 20"/>
          <p:cNvSpPr txBox="1"/>
          <p:nvPr/>
        </p:nvSpPr>
        <p:spPr>
          <a:xfrm>
            <a:off x="6893675" y="4013162"/>
            <a:ext cx="2728952" cy="1077218"/>
          </a:xfrm>
          <a:prstGeom prst="rect">
            <a:avLst/>
          </a:prstGeom>
          <a:noFill/>
        </p:spPr>
        <p:txBody>
          <a:bodyPr wrap="square" rtlCol="0">
            <a:spAutoFit/>
          </a:bodyPr>
          <a:lstStyle/>
          <a:p>
            <a:r>
              <a:rPr lang="en-US" sz="1600" dirty="0" smtClean="0">
                <a:solidFill>
                  <a:srgbClr val="FFFFFF"/>
                </a:solidFill>
              </a:rPr>
              <a:t>Visible (Hubble)</a:t>
            </a:r>
          </a:p>
          <a:p>
            <a:r>
              <a:rPr lang="en-US" sz="1600" dirty="0" smtClean="0">
                <a:solidFill>
                  <a:srgbClr val="CC99FF"/>
                </a:solidFill>
              </a:rPr>
              <a:t>Radio  (JVLA)</a:t>
            </a:r>
          </a:p>
          <a:p>
            <a:r>
              <a:rPr lang="en-US" sz="1600" dirty="0" smtClean="0">
                <a:solidFill>
                  <a:srgbClr val="9999FF"/>
                </a:solidFill>
              </a:rPr>
              <a:t>X-Ray (Chandra)</a:t>
            </a:r>
          </a:p>
          <a:p>
            <a:r>
              <a:rPr lang="en-US" sz="1600" dirty="0" smtClean="0">
                <a:solidFill>
                  <a:srgbClr val="FF0000"/>
                </a:solidFill>
              </a:rPr>
              <a:t>Infrared (Spitzer)</a:t>
            </a:r>
            <a:endParaRPr lang="en-US" sz="1600" dirty="0">
              <a:solidFill>
                <a:srgbClr val="FF0000"/>
              </a:solidFill>
            </a:endParaRPr>
          </a:p>
        </p:txBody>
      </p:sp>
      <p:pic>
        <p:nvPicPr>
          <p:cNvPr id="1038" name="Picture 14" descr="http://www.jpl.nasa.gov/spaceimages/images/largesize/PIA18461_hires.jpg">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12158" y="3931920"/>
            <a:ext cx="3746182" cy="292608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3212158" y="3931920"/>
            <a:ext cx="1655806" cy="338554"/>
          </a:xfrm>
          <a:prstGeom prst="rect">
            <a:avLst/>
          </a:prstGeom>
          <a:noFill/>
        </p:spPr>
        <p:txBody>
          <a:bodyPr wrap="square" rtlCol="0">
            <a:spAutoFit/>
          </a:bodyPr>
          <a:lstStyle/>
          <a:p>
            <a:r>
              <a:rPr lang="en-US" sz="1600" dirty="0" smtClean="0">
                <a:solidFill>
                  <a:srgbClr val="FFFF00"/>
                </a:solidFill>
              </a:rPr>
              <a:t>M 106</a:t>
            </a:r>
            <a:endParaRPr lang="en-US" sz="1600" dirty="0">
              <a:solidFill>
                <a:srgbClr val="FFFF00"/>
              </a:solidFill>
            </a:endParaRPr>
          </a:p>
        </p:txBody>
      </p:sp>
      <p:sp>
        <p:nvSpPr>
          <p:cNvPr id="24" name="TextBox 23"/>
          <p:cNvSpPr txBox="1"/>
          <p:nvPr/>
        </p:nvSpPr>
        <p:spPr>
          <a:xfrm>
            <a:off x="3735456" y="6519446"/>
            <a:ext cx="3222884" cy="338554"/>
          </a:xfrm>
          <a:prstGeom prst="rect">
            <a:avLst/>
          </a:prstGeom>
          <a:noFill/>
        </p:spPr>
        <p:txBody>
          <a:bodyPr wrap="square" rtlCol="0">
            <a:spAutoFit/>
          </a:bodyPr>
          <a:lstStyle/>
          <a:p>
            <a:pPr algn="r"/>
            <a:r>
              <a:rPr lang="en-US" sz="1600" dirty="0" smtClean="0">
                <a:solidFill>
                  <a:srgbClr val="FFFF00"/>
                </a:solidFill>
              </a:rPr>
              <a:t>www.jpl.nasa.gov/spaceimages</a:t>
            </a:r>
            <a:r>
              <a:rPr lang="en-US" sz="1600" dirty="0">
                <a:solidFill>
                  <a:srgbClr val="FFFF00"/>
                </a:solidFill>
              </a:rPr>
              <a:t>/</a:t>
            </a:r>
          </a:p>
        </p:txBody>
      </p:sp>
      <p:sp>
        <p:nvSpPr>
          <p:cNvPr id="20" name="TextBox 19"/>
          <p:cNvSpPr txBox="1"/>
          <p:nvPr/>
        </p:nvSpPr>
        <p:spPr>
          <a:xfrm>
            <a:off x="3804755" y="4476626"/>
            <a:ext cx="2560988" cy="1754326"/>
          </a:xfrm>
          <a:prstGeom prst="rect">
            <a:avLst/>
          </a:prstGeom>
          <a:solidFill>
            <a:srgbClr val="FF0000"/>
          </a:solidFill>
          <a:ln>
            <a:noFill/>
          </a:ln>
        </p:spPr>
        <p:txBody>
          <a:bodyPr wrap="square" rtlCol="0">
            <a:spAutoFit/>
          </a:bodyPr>
          <a:lstStyle/>
          <a:p>
            <a:pPr algn="ctr"/>
            <a:r>
              <a:rPr lang="en-US" sz="3600" dirty="0" smtClean="0">
                <a:solidFill>
                  <a:schemeClr val="bg1"/>
                </a:solidFill>
              </a:rPr>
              <a:t>What can ripples     teach us?</a:t>
            </a:r>
            <a:endParaRPr lang="en-US" sz="3600" dirty="0">
              <a:solidFill>
                <a:schemeClr val="bg1"/>
              </a:solidFill>
            </a:endParaRPr>
          </a:p>
        </p:txBody>
      </p:sp>
      <p:sp>
        <p:nvSpPr>
          <p:cNvPr id="7" name="Rectangle 6"/>
          <p:cNvSpPr/>
          <p:nvPr/>
        </p:nvSpPr>
        <p:spPr>
          <a:xfrm>
            <a:off x="2971800" y="3033683"/>
            <a:ext cx="3274219" cy="184666"/>
          </a:xfrm>
          <a:prstGeom prst="rect">
            <a:avLst/>
          </a:prstGeom>
        </p:spPr>
        <p:txBody>
          <a:bodyPr wrap="square">
            <a:spAutoFit/>
          </a:bodyPr>
          <a:lstStyle/>
          <a:p>
            <a:pPr algn="r"/>
            <a:r>
              <a:rPr lang="en-US" sz="600" dirty="0">
                <a:solidFill>
                  <a:schemeClr val="bg1"/>
                </a:solidFill>
              </a:rPr>
              <a:t>https://rootsrated.com/stories/the-10-best-day-hikes-in-the-adirondack-high-peaks</a:t>
            </a:r>
          </a:p>
        </p:txBody>
      </p:sp>
      <p:sp>
        <p:nvSpPr>
          <p:cNvPr id="16" name="TextBox 15"/>
          <p:cNvSpPr txBox="1"/>
          <p:nvPr/>
        </p:nvSpPr>
        <p:spPr>
          <a:xfrm>
            <a:off x="3091188" y="1566556"/>
            <a:ext cx="2745941" cy="338554"/>
          </a:xfrm>
          <a:prstGeom prst="rect">
            <a:avLst/>
          </a:prstGeom>
          <a:noFill/>
        </p:spPr>
        <p:txBody>
          <a:bodyPr wrap="square" rtlCol="0">
            <a:spAutoFit/>
          </a:bodyPr>
          <a:lstStyle/>
          <a:p>
            <a:pPr algn="ctr"/>
            <a:r>
              <a:rPr lang="en-US" sz="1600" dirty="0" smtClean="0">
                <a:solidFill>
                  <a:srgbClr val="0000FF"/>
                </a:solidFill>
              </a:rPr>
              <a:t>Mt. Marcy from Gothics</a:t>
            </a:r>
            <a:endParaRPr lang="en-US" sz="1600" dirty="0">
              <a:solidFill>
                <a:srgbClr val="0000FF"/>
              </a:solidFill>
            </a:endParaRPr>
          </a:p>
        </p:txBody>
      </p:sp>
    </p:spTree>
    <p:extLst>
      <p:ext uri="{BB962C8B-B14F-4D97-AF65-F5344CB8AC3E}">
        <p14:creationId xmlns:p14="http://schemas.microsoft.com/office/powerpoint/2010/main" val="429703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051560"/>
            <a:ext cx="4425696" cy="5715000"/>
          </a:xfrm>
        </p:spPr>
        <p:txBody>
          <a:bodyPr/>
          <a:lstStyle/>
          <a:p>
            <a:r>
              <a:rPr lang="en-US" dirty="0" smtClean="0"/>
              <a:t>The First Detection</a:t>
            </a:r>
          </a:p>
          <a:p>
            <a:pPr lvl="1"/>
            <a:r>
              <a:rPr lang="en-US" dirty="0"/>
              <a:t> </a:t>
            </a:r>
            <a:r>
              <a:rPr lang="en-US" dirty="0" smtClean="0"/>
              <a:t>5:51 am 9/14/15</a:t>
            </a:r>
          </a:p>
          <a:p>
            <a:pPr lvl="2"/>
            <a:r>
              <a:rPr lang="en-US" dirty="0" smtClean="0"/>
              <a:t>Livingston signal arrived 7 </a:t>
            </a:r>
            <a:r>
              <a:rPr lang="en-US" dirty="0" err="1" smtClean="0"/>
              <a:t>ms</a:t>
            </a:r>
            <a:r>
              <a:rPr lang="en-US" dirty="0" smtClean="0"/>
              <a:t> before Hanford signal</a:t>
            </a:r>
          </a:p>
          <a:p>
            <a:pPr lvl="1"/>
            <a:r>
              <a:rPr lang="en-US" dirty="0" smtClean="0"/>
              <a:t> Shape of signals predicted by theory</a:t>
            </a:r>
          </a:p>
          <a:p>
            <a:pPr lvl="1"/>
            <a:r>
              <a:rPr lang="en-US" dirty="0" smtClean="0"/>
              <a:t>Calculations show</a:t>
            </a:r>
          </a:p>
          <a:p>
            <a:pPr lvl="2"/>
            <a:r>
              <a:rPr lang="en-US" dirty="0"/>
              <a:t> </a:t>
            </a:r>
            <a:r>
              <a:rPr lang="en-US" dirty="0" smtClean="0"/>
              <a:t>Merger of black holes in southern hemisphere sky</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014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4" name="Picture 2" descr="https://www.ligo.caltech.edu/system/avm_image_sqls/binaries/45/page/ligo20160211a.jpg?1455158181"/>
          <p:cNvPicPr>
            <a:picLocks noChangeAspect="1" noChangeArrowheads="1"/>
          </p:cNvPicPr>
          <p:nvPr/>
        </p:nvPicPr>
        <p:blipFill rotWithShape="1">
          <a:blip r:embed="rId3">
            <a:extLst>
              <a:ext uri="{28A0092B-C50C-407E-A947-70E740481C1C}">
                <a14:useLocalDpi xmlns:a14="http://schemas.microsoft.com/office/drawing/2010/main" val="0"/>
              </a:ext>
            </a:extLst>
          </a:blip>
          <a:srcRect l="16594" t="3897" r="17962" b="1961"/>
          <a:stretch/>
        </p:blipFill>
        <p:spPr bwMode="auto">
          <a:xfrm>
            <a:off x="4376487" y="0"/>
            <a:ext cx="47675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32811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6304" y="1051560"/>
            <a:ext cx="8851392" cy="5715000"/>
          </a:xfrm>
        </p:spPr>
        <p:txBody>
          <a:bodyPr/>
          <a:lstStyle/>
          <a:p>
            <a:r>
              <a:rPr lang="en-US" dirty="0" smtClean="0"/>
              <a:t>The Event ”Chirped”</a:t>
            </a:r>
          </a:p>
        </p:txBody>
      </p:sp>
      <p:pic>
        <p:nvPicPr>
          <p:cNvPr id="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1014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ligo20160211v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1714500"/>
            <a:ext cx="9144000" cy="5143500"/>
          </a:xfrm>
          <a:prstGeom prst="rect">
            <a:avLst/>
          </a:prstGeom>
        </p:spPr>
      </p:pic>
    </p:spTree>
    <p:extLst>
      <p:ext uri="{BB962C8B-B14F-4D97-AF65-F5344CB8AC3E}">
        <p14:creationId xmlns:p14="http://schemas.microsoft.com/office/powerpoint/2010/main" val="22068594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6304" y="1051560"/>
            <a:ext cx="8851392" cy="5715000"/>
          </a:xfrm>
        </p:spPr>
        <p:txBody>
          <a:bodyPr/>
          <a:lstStyle/>
          <a:p>
            <a:r>
              <a:rPr lang="en-US" dirty="0" smtClean="0"/>
              <a:t>The Detection</a:t>
            </a:r>
          </a:p>
          <a:p>
            <a:pPr lvl="1"/>
            <a:r>
              <a:rPr lang="en-US" dirty="0"/>
              <a:t> </a:t>
            </a:r>
            <a:r>
              <a:rPr lang="en-US" dirty="0" smtClean="0"/>
              <a:t>5:51 am 9/14/15, LA 7 </a:t>
            </a:r>
            <a:r>
              <a:rPr lang="en-US" dirty="0" err="1" smtClean="0"/>
              <a:t>ms</a:t>
            </a:r>
            <a:r>
              <a:rPr lang="en-US" dirty="0" smtClean="0"/>
              <a:t> before WA</a:t>
            </a:r>
          </a:p>
          <a:p>
            <a:pPr lvl="2"/>
            <a:r>
              <a:rPr lang="en-US" dirty="0" smtClean="0"/>
              <a:t>Trigonometry indicates direction …</a:t>
            </a:r>
          </a:p>
          <a:p>
            <a:pPr lvl="2"/>
            <a:r>
              <a:rPr lang="en-US" dirty="0" smtClean="0"/>
              <a:t> But signal can come from any direction</a:t>
            </a:r>
          </a:p>
          <a:p>
            <a:pPr lvl="3"/>
            <a:r>
              <a:rPr lang="en-US" dirty="0"/>
              <a:t> </a:t>
            </a:r>
            <a:r>
              <a:rPr lang="en-US" dirty="0" smtClean="0"/>
              <a:t>doesn’t have to come from the sky!!</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014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6" name="Picture 4" descr="https://www.wired.com/wp-content/uploads/2016/02/spring_2016_sketches_key1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588" y="3448096"/>
            <a:ext cx="4582973" cy="3200400"/>
          </a:xfrm>
          <a:prstGeom prst="rect">
            <a:avLst/>
          </a:prstGeom>
          <a:noFill/>
          <a:extLst>
            <a:ext uri="{909E8E84-426E-40DD-AFC4-6F175D3DCCD1}">
              <a14:hiddenFill xmlns:a14="http://schemas.microsoft.com/office/drawing/2010/main">
                <a:solidFill>
                  <a:srgbClr val="FFFFFF"/>
                </a:solidFill>
              </a14:hiddenFill>
            </a:ext>
          </a:extLst>
        </p:spPr>
      </p:pic>
      <p:pic>
        <p:nvPicPr>
          <p:cNvPr id="1843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7183" t="19561" r="5831" b="6356"/>
          <a:stretch/>
        </p:blipFill>
        <p:spPr bwMode="auto">
          <a:xfrm>
            <a:off x="5108448" y="3448096"/>
            <a:ext cx="3654895"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1513883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6304" y="1051560"/>
            <a:ext cx="8851392" cy="5715000"/>
          </a:xfrm>
        </p:spPr>
        <p:txBody>
          <a:bodyPr/>
          <a:lstStyle/>
          <a:p>
            <a:r>
              <a:rPr lang="en-US" dirty="0" smtClean="0"/>
              <a:t>The Detection</a:t>
            </a:r>
          </a:p>
          <a:p>
            <a:pPr lvl="1"/>
            <a:r>
              <a:rPr lang="en-US" dirty="0"/>
              <a:t> </a:t>
            </a:r>
            <a:r>
              <a:rPr lang="en-US" dirty="0" smtClean="0"/>
              <a:t>5:51 am 9/14/15, LA 7 </a:t>
            </a:r>
            <a:r>
              <a:rPr lang="en-US" dirty="0" err="1" smtClean="0"/>
              <a:t>ms</a:t>
            </a:r>
            <a:r>
              <a:rPr lang="en-US" dirty="0" smtClean="0"/>
              <a:t> before WA</a:t>
            </a:r>
          </a:p>
          <a:p>
            <a:pPr lvl="2"/>
            <a:r>
              <a:rPr lang="en-US" dirty="0" smtClean="0"/>
              <a:t>Trigonometry indicates direction …</a:t>
            </a:r>
          </a:p>
          <a:p>
            <a:pPr lvl="2"/>
            <a:r>
              <a:rPr lang="en-US" dirty="0" smtClean="0"/>
              <a:t> But signal can come from any direction</a:t>
            </a:r>
          </a:p>
          <a:p>
            <a:pPr lvl="3"/>
            <a:r>
              <a:rPr lang="en-US" dirty="0"/>
              <a:t> </a:t>
            </a:r>
            <a:r>
              <a:rPr lang="en-US" dirty="0" smtClean="0"/>
              <a:t>doesn’t have to come from the sky!!</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014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6" name="Picture 4" descr="https://www.wired.com/wp-content/uploads/2016/02/spring_2016_sketches_key1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588" y="3448096"/>
            <a:ext cx="4582973" cy="3200400"/>
          </a:xfrm>
          <a:prstGeom prst="rect">
            <a:avLst/>
          </a:prstGeom>
          <a:noFill/>
          <a:extLst>
            <a:ext uri="{909E8E84-426E-40DD-AFC4-6F175D3DCCD1}">
              <a14:hiddenFill xmlns:a14="http://schemas.microsoft.com/office/drawing/2010/main">
                <a:solidFill>
                  <a:srgbClr val="FFFFFF"/>
                </a:solidFill>
              </a14:hiddenFill>
            </a:ext>
          </a:extLst>
        </p:spPr>
      </p:pic>
      <p:pic>
        <p:nvPicPr>
          <p:cNvPr id="1843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7183" t="19561" r="5831" b="6356"/>
          <a:stretch/>
        </p:blipFill>
        <p:spPr bwMode="auto">
          <a:xfrm>
            <a:off x="5108448" y="3448096"/>
            <a:ext cx="3654895"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9795" y="0"/>
            <a:ext cx="652441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5470687" y="3862523"/>
            <a:ext cx="1296319" cy="400110"/>
          </a:xfrm>
          <a:prstGeom prst="rect">
            <a:avLst/>
          </a:prstGeom>
          <a:noFill/>
        </p:spPr>
        <p:txBody>
          <a:bodyPr wrap="square" rtlCol="0">
            <a:spAutoFit/>
          </a:bodyPr>
          <a:lstStyle/>
          <a:p>
            <a:r>
              <a:rPr lang="en-US" sz="2000" dirty="0" smtClean="0">
                <a:solidFill>
                  <a:srgbClr val="FFFFFF"/>
                </a:solidFill>
              </a:rPr>
              <a:t>Canopus</a:t>
            </a:r>
            <a:endParaRPr lang="en-US" sz="2000" dirty="0">
              <a:solidFill>
                <a:srgbClr val="FFFFFF"/>
              </a:solidFill>
            </a:endParaRPr>
          </a:p>
        </p:txBody>
      </p:sp>
      <p:sp>
        <p:nvSpPr>
          <p:cNvPr id="8" name="TextBox 7"/>
          <p:cNvSpPr txBox="1"/>
          <p:nvPr/>
        </p:nvSpPr>
        <p:spPr>
          <a:xfrm>
            <a:off x="5476337" y="5532083"/>
            <a:ext cx="1296319" cy="400110"/>
          </a:xfrm>
          <a:prstGeom prst="rect">
            <a:avLst/>
          </a:prstGeom>
          <a:noFill/>
        </p:spPr>
        <p:txBody>
          <a:bodyPr wrap="square" rtlCol="0">
            <a:spAutoFit/>
          </a:bodyPr>
          <a:lstStyle/>
          <a:p>
            <a:r>
              <a:rPr lang="en-US" sz="2000" dirty="0" smtClean="0">
                <a:solidFill>
                  <a:srgbClr val="FFFFFF"/>
                </a:solidFill>
              </a:rPr>
              <a:t>SMC</a:t>
            </a:r>
            <a:endParaRPr lang="en-US" sz="2000" dirty="0">
              <a:solidFill>
                <a:srgbClr val="FFFFFF"/>
              </a:solidFill>
            </a:endParaRPr>
          </a:p>
        </p:txBody>
      </p:sp>
      <p:sp>
        <p:nvSpPr>
          <p:cNvPr id="9" name="TextBox 8"/>
          <p:cNvSpPr txBox="1"/>
          <p:nvPr/>
        </p:nvSpPr>
        <p:spPr>
          <a:xfrm>
            <a:off x="5409281" y="4831043"/>
            <a:ext cx="1296319" cy="400110"/>
          </a:xfrm>
          <a:prstGeom prst="rect">
            <a:avLst/>
          </a:prstGeom>
          <a:noFill/>
        </p:spPr>
        <p:txBody>
          <a:bodyPr wrap="square" rtlCol="0">
            <a:spAutoFit/>
          </a:bodyPr>
          <a:lstStyle/>
          <a:p>
            <a:r>
              <a:rPr lang="en-US" sz="2000" dirty="0" smtClean="0">
                <a:solidFill>
                  <a:srgbClr val="FFFFFF"/>
                </a:solidFill>
              </a:rPr>
              <a:t>LMC</a:t>
            </a:r>
            <a:endParaRPr lang="en-US" sz="2000" dirty="0">
              <a:solidFill>
                <a:srgbClr val="FFFFFF"/>
              </a:solidFill>
            </a:endParaRPr>
          </a:p>
        </p:txBody>
      </p:sp>
      <p:sp>
        <p:nvSpPr>
          <p:cNvPr id="10" name="TextBox 9"/>
          <p:cNvSpPr txBox="1"/>
          <p:nvPr/>
        </p:nvSpPr>
        <p:spPr>
          <a:xfrm>
            <a:off x="5098385" y="2128879"/>
            <a:ext cx="1296319" cy="400110"/>
          </a:xfrm>
          <a:prstGeom prst="rect">
            <a:avLst/>
          </a:prstGeom>
          <a:noFill/>
        </p:spPr>
        <p:txBody>
          <a:bodyPr wrap="square" rtlCol="0">
            <a:spAutoFit/>
          </a:bodyPr>
          <a:lstStyle/>
          <a:p>
            <a:pPr algn="ctr"/>
            <a:r>
              <a:rPr lang="en-US" sz="2000" dirty="0" smtClean="0">
                <a:solidFill>
                  <a:srgbClr val="FFFFFF"/>
                </a:solidFill>
              </a:rPr>
              <a:t>Sirius</a:t>
            </a:r>
            <a:endParaRPr lang="en-US" sz="2000" dirty="0">
              <a:solidFill>
                <a:srgbClr val="FFFFFF"/>
              </a:solidFill>
            </a:endParaRPr>
          </a:p>
        </p:txBody>
      </p:sp>
      <p:sp>
        <p:nvSpPr>
          <p:cNvPr id="11" name="TextBox 10"/>
          <p:cNvSpPr txBox="1"/>
          <p:nvPr/>
        </p:nvSpPr>
        <p:spPr>
          <a:xfrm>
            <a:off x="6539615" y="1750166"/>
            <a:ext cx="2003455" cy="400110"/>
          </a:xfrm>
          <a:prstGeom prst="rect">
            <a:avLst/>
          </a:prstGeom>
          <a:noFill/>
        </p:spPr>
        <p:txBody>
          <a:bodyPr wrap="square" rtlCol="0">
            <a:spAutoFit/>
          </a:bodyPr>
          <a:lstStyle/>
          <a:p>
            <a:r>
              <a:rPr lang="en-US" sz="2000" dirty="0" smtClean="0">
                <a:solidFill>
                  <a:srgbClr val="FFFFFF"/>
                </a:solidFill>
              </a:rPr>
              <a:t>Orion Nebula</a:t>
            </a:r>
            <a:endParaRPr lang="en-US" sz="2000" dirty="0">
              <a:solidFill>
                <a:srgbClr val="FFFFFF"/>
              </a:solidFill>
            </a:endParaRPr>
          </a:p>
        </p:txBody>
      </p:sp>
      <p:sp>
        <p:nvSpPr>
          <p:cNvPr id="12" name="TextBox 11"/>
          <p:cNvSpPr txBox="1"/>
          <p:nvPr/>
        </p:nvSpPr>
        <p:spPr>
          <a:xfrm>
            <a:off x="1990949" y="4312883"/>
            <a:ext cx="1643791" cy="400110"/>
          </a:xfrm>
          <a:prstGeom prst="rect">
            <a:avLst/>
          </a:prstGeom>
          <a:noFill/>
        </p:spPr>
        <p:txBody>
          <a:bodyPr wrap="square" rtlCol="0">
            <a:spAutoFit/>
          </a:bodyPr>
          <a:lstStyle/>
          <a:p>
            <a:pPr algn="r"/>
            <a:r>
              <a:rPr lang="en-US" sz="2000" dirty="0" smtClean="0">
                <a:solidFill>
                  <a:srgbClr val="FFFFFF"/>
                </a:solidFill>
              </a:rPr>
              <a:t>NGC 3572</a:t>
            </a:r>
            <a:endParaRPr lang="en-US" sz="2000" dirty="0">
              <a:solidFill>
                <a:srgbClr val="FFFFFF"/>
              </a:solidFill>
            </a:endParaRPr>
          </a:p>
        </p:txBody>
      </p:sp>
      <p:sp>
        <p:nvSpPr>
          <p:cNvPr id="2" name="4-Point Star 1"/>
          <p:cNvSpPr/>
          <p:nvPr/>
        </p:nvSpPr>
        <p:spPr>
          <a:xfrm>
            <a:off x="4681728" y="5303520"/>
            <a:ext cx="182880" cy="182880"/>
          </a:xfrm>
          <a:prstGeom prst="star4">
            <a:avLst/>
          </a:prstGeom>
          <a:noFill/>
          <a:ln w="31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4446113" y="5452835"/>
            <a:ext cx="698911" cy="400110"/>
          </a:xfrm>
          <a:prstGeom prst="rect">
            <a:avLst/>
          </a:prstGeom>
          <a:noFill/>
        </p:spPr>
        <p:txBody>
          <a:bodyPr wrap="square" rtlCol="0">
            <a:spAutoFit/>
          </a:bodyPr>
          <a:lstStyle/>
          <a:p>
            <a:pPr algn="ctr"/>
            <a:r>
              <a:rPr lang="en-US" sz="2000" dirty="0" smtClean="0">
                <a:solidFill>
                  <a:srgbClr val="FFFFFF"/>
                </a:solidFill>
              </a:rPr>
              <a:t>SCP</a:t>
            </a:r>
            <a:endParaRPr lang="en-US" sz="2000" dirty="0">
              <a:solidFill>
                <a:srgbClr val="FFFFFF"/>
              </a:solidFill>
            </a:endParaRPr>
          </a:p>
        </p:txBody>
      </p:sp>
      <p:sp>
        <p:nvSpPr>
          <p:cNvPr id="15" name="TextBox 14"/>
          <p:cNvSpPr txBox="1"/>
          <p:nvPr/>
        </p:nvSpPr>
        <p:spPr>
          <a:xfrm>
            <a:off x="3343275" y="3274658"/>
            <a:ext cx="2495551" cy="338554"/>
          </a:xfrm>
          <a:prstGeom prst="rect">
            <a:avLst/>
          </a:prstGeom>
          <a:noFill/>
        </p:spPr>
        <p:txBody>
          <a:bodyPr wrap="square" rtlCol="0">
            <a:spAutoFit/>
          </a:bodyPr>
          <a:lstStyle/>
          <a:p>
            <a:r>
              <a:rPr lang="en-US" sz="1600" dirty="0" smtClean="0">
                <a:solidFill>
                  <a:srgbClr val="8B509B"/>
                </a:solidFill>
              </a:rPr>
              <a:t>90% confidence contour</a:t>
            </a:r>
            <a:endParaRPr lang="en-US" sz="1600" dirty="0">
              <a:solidFill>
                <a:srgbClr val="8B509B"/>
              </a:solidFill>
            </a:endParaRPr>
          </a:p>
        </p:txBody>
      </p:sp>
      <p:sp>
        <p:nvSpPr>
          <p:cNvPr id="16" name="TextBox 15"/>
          <p:cNvSpPr txBox="1"/>
          <p:nvPr/>
        </p:nvSpPr>
        <p:spPr>
          <a:xfrm>
            <a:off x="2019300" y="4751033"/>
            <a:ext cx="2495551" cy="338554"/>
          </a:xfrm>
          <a:prstGeom prst="rect">
            <a:avLst/>
          </a:prstGeom>
          <a:noFill/>
        </p:spPr>
        <p:txBody>
          <a:bodyPr wrap="square" rtlCol="0">
            <a:spAutoFit/>
          </a:bodyPr>
          <a:lstStyle/>
          <a:p>
            <a:r>
              <a:rPr lang="en-US" sz="1600" dirty="0" smtClean="0">
                <a:solidFill>
                  <a:srgbClr val="A9A156"/>
                </a:solidFill>
              </a:rPr>
              <a:t>10% confidence contour</a:t>
            </a:r>
            <a:endParaRPr lang="en-US" sz="1600" dirty="0">
              <a:solidFill>
                <a:srgbClr val="A9A156"/>
              </a:solidFill>
            </a:endParaRPr>
          </a:p>
        </p:txBody>
      </p:sp>
      <p:sp>
        <p:nvSpPr>
          <p:cNvPr id="5" name="TextBox 4"/>
          <p:cNvSpPr txBox="1"/>
          <p:nvPr/>
        </p:nvSpPr>
        <p:spPr>
          <a:xfrm>
            <a:off x="2893512" y="551145"/>
            <a:ext cx="3457184" cy="646331"/>
          </a:xfrm>
          <a:prstGeom prst="rect">
            <a:avLst/>
          </a:prstGeom>
          <a:noFill/>
        </p:spPr>
        <p:txBody>
          <a:bodyPr wrap="square" rtlCol="0">
            <a:spAutoFit/>
          </a:bodyPr>
          <a:lstStyle/>
          <a:p>
            <a:pPr algn="ctr"/>
            <a:r>
              <a:rPr lang="en-US" dirty="0" smtClean="0">
                <a:solidFill>
                  <a:srgbClr val="FFFFFF"/>
                </a:solidFill>
              </a:rPr>
              <a:t>Resolution improving as more GW interferometers are built.</a:t>
            </a:r>
            <a:endParaRPr lang="en-US" dirty="0">
              <a:solidFill>
                <a:srgbClr val="FFFFFF"/>
              </a:solidFill>
            </a:endParaRPr>
          </a:p>
        </p:txBody>
      </p:sp>
    </p:spTree>
    <p:extLst>
      <p:ext uri="{BB962C8B-B14F-4D97-AF65-F5344CB8AC3E}">
        <p14:creationId xmlns:p14="http://schemas.microsoft.com/office/powerpoint/2010/main" val="3268876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500"/>
                                        <p:tgtEl>
                                          <p:spTgt spid="1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childTnLst>
                          </p:cTn>
                        </p:par>
                        <p:par>
                          <p:cTn id="29" fill="hold">
                            <p:stCondLst>
                              <p:cond delay="1500"/>
                            </p:stCondLst>
                            <p:childTnLst>
                              <p:par>
                                <p:cTn id="30" presetID="22" presetClass="entr" presetSubtype="8"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par>
                          <p:cTn id="33" fill="hold">
                            <p:stCondLst>
                              <p:cond delay="2000"/>
                            </p:stCondLst>
                            <p:childTnLst>
                              <p:par>
                                <p:cTn id="34" presetID="22" presetClass="entr" presetSubtype="8" fill="hold" grpId="0" nodeType="after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left)">
                                      <p:cBhvr>
                                        <p:cTn id="36" dur="500"/>
                                        <p:tgtEl>
                                          <p:spTgt spid="11"/>
                                        </p:tgtEl>
                                      </p:cBhvr>
                                    </p:animEffect>
                                  </p:childTnLst>
                                </p:cTn>
                              </p:par>
                            </p:childTnLst>
                          </p:cTn>
                        </p:par>
                        <p:par>
                          <p:cTn id="37" fill="hold">
                            <p:stCondLst>
                              <p:cond delay="2500"/>
                            </p:stCondLst>
                            <p:childTnLst>
                              <p:par>
                                <p:cTn id="38" presetID="22" presetClass="entr" presetSubtype="8" fill="hold" grpId="0" nodeType="after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ipe(left)">
                                      <p:cBhvr>
                                        <p:cTn id="40" dur="500"/>
                                        <p:tgtEl>
                                          <p:spTgt spid="12"/>
                                        </p:tgtEl>
                                      </p:cBhvr>
                                    </p:animEffect>
                                  </p:childTnLst>
                                </p:cTn>
                              </p:par>
                            </p:childTnLst>
                          </p:cTn>
                        </p:par>
                        <p:par>
                          <p:cTn id="41" fill="hold">
                            <p:stCondLst>
                              <p:cond delay="3000"/>
                            </p:stCondLst>
                            <p:childTnLst>
                              <p:par>
                                <p:cTn id="42" presetID="26" presetClass="entr" presetSubtype="0" fill="hold" grpId="0" nodeType="after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wipe(down)">
                                      <p:cBhvr>
                                        <p:cTn id="44" dur="580">
                                          <p:stCondLst>
                                            <p:cond delay="0"/>
                                          </p:stCondLst>
                                        </p:cTn>
                                        <p:tgtEl>
                                          <p:spTgt spid="2"/>
                                        </p:tgtEl>
                                      </p:cBhvr>
                                    </p:animEffect>
                                    <p:anim calcmode="lin" valueType="num">
                                      <p:cBhvr>
                                        <p:cTn id="45"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50" dur="26">
                                          <p:stCondLst>
                                            <p:cond delay="650"/>
                                          </p:stCondLst>
                                        </p:cTn>
                                        <p:tgtEl>
                                          <p:spTgt spid="2"/>
                                        </p:tgtEl>
                                      </p:cBhvr>
                                      <p:to x="100000" y="60000"/>
                                    </p:animScale>
                                    <p:animScale>
                                      <p:cBhvr>
                                        <p:cTn id="51" dur="166" decel="50000">
                                          <p:stCondLst>
                                            <p:cond delay="676"/>
                                          </p:stCondLst>
                                        </p:cTn>
                                        <p:tgtEl>
                                          <p:spTgt spid="2"/>
                                        </p:tgtEl>
                                      </p:cBhvr>
                                      <p:to x="100000" y="100000"/>
                                    </p:animScale>
                                    <p:animScale>
                                      <p:cBhvr>
                                        <p:cTn id="52" dur="26">
                                          <p:stCondLst>
                                            <p:cond delay="1312"/>
                                          </p:stCondLst>
                                        </p:cTn>
                                        <p:tgtEl>
                                          <p:spTgt spid="2"/>
                                        </p:tgtEl>
                                      </p:cBhvr>
                                      <p:to x="100000" y="80000"/>
                                    </p:animScale>
                                    <p:animScale>
                                      <p:cBhvr>
                                        <p:cTn id="53" dur="166" decel="50000">
                                          <p:stCondLst>
                                            <p:cond delay="1338"/>
                                          </p:stCondLst>
                                        </p:cTn>
                                        <p:tgtEl>
                                          <p:spTgt spid="2"/>
                                        </p:tgtEl>
                                      </p:cBhvr>
                                      <p:to x="100000" y="100000"/>
                                    </p:animScale>
                                    <p:animScale>
                                      <p:cBhvr>
                                        <p:cTn id="54" dur="26">
                                          <p:stCondLst>
                                            <p:cond delay="1642"/>
                                          </p:stCondLst>
                                        </p:cTn>
                                        <p:tgtEl>
                                          <p:spTgt spid="2"/>
                                        </p:tgtEl>
                                      </p:cBhvr>
                                      <p:to x="100000" y="90000"/>
                                    </p:animScale>
                                    <p:animScale>
                                      <p:cBhvr>
                                        <p:cTn id="55" dur="166" decel="50000">
                                          <p:stCondLst>
                                            <p:cond delay="1668"/>
                                          </p:stCondLst>
                                        </p:cTn>
                                        <p:tgtEl>
                                          <p:spTgt spid="2"/>
                                        </p:tgtEl>
                                      </p:cBhvr>
                                      <p:to x="100000" y="100000"/>
                                    </p:animScale>
                                    <p:animScale>
                                      <p:cBhvr>
                                        <p:cTn id="56" dur="26">
                                          <p:stCondLst>
                                            <p:cond delay="1808"/>
                                          </p:stCondLst>
                                        </p:cTn>
                                        <p:tgtEl>
                                          <p:spTgt spid="2"/>
                                        </p:tgtEl>
                                      </p:cBhvr>
                                      <p:to x="100000" y="95000"/>
                                    </p:animScale>
                                    <p:animScale>
                                      <p:cBhvr>
                                        <p:cTn id="57" dur="166" decel="50000">
                                          <p:stCondLst>
                                            <p:cond delay="1834"/>
                                          </p:stCondLst>
                                        </p:cTn>
                                        <p:tgtEl>
                                          <p:spTgt spid="2"/>
                                        </p:tgtEl>
                                      </p:cBhvr>
                                      <p:to x="100000" y="100000"/>
                                    </p:animScale>
                                  </p:childTnLst>
                                </p:cTn>
                              </p:par>
                            </p:childTnLst>
                          </p:cTn>
                        </p:par>
                        <p:par>
                          <p:cTn id="58" fill="hold">
                            <p:stCondLst>
                              <p:cond delay="5000"/>
                            </p:stCondLst>
                            <p:childTnLst>
                              <p:par>
                                <p:cTn id="59" presetID="22" presetClass="entr" presetSubtype="8" fill="hold" grpId="0" nodeType="after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wipe(left)">
                                      <p:cBhvr>
                                        <p:cTn id="61" dur="500"/>
                                        <p:tgtEl>
                                          <p:spTgt spid="14"/>
                                        </p:tgtEl>
                                      </p:cBhvr>
                                    </p:animEffect>
                                  </p:childTnLst>
                                </p:cTn>
                              </p:par>
                            </p:childTnLst>
                          </p:cTn>
                        </p:par>
                        <p:par>
                          <p:cTn id="62" fill="hold">
                            <p:stCondLst>
                              <p:cond delay="5500"/>
                            </p:stCondLst>
                            <p:childTnLst>
                              <p:par>
                                <p:cTn id="63" presetID="22" presetClass="entr" presetSubtype="1" fill="hold" grpId="0" nodeType="afterEffect">
                                  <p:stCondLst>
                                    <p:cond delay="0"/>
                                  </p:stCondLst>
                                  <p:childTnLst>
                                    <p:set>
                                      <p:cBhvr>
                                        <p:cTn id="64" dur="1" fill="hold">
                                          <p:stCondLst>
                                            <p:cond delay="0"/>
                                          </p:stCondLst>
                                        </p:cTn>
                                        <p:tgtEl>
                                          <p:spTgt spid="5"/>
                                        </p:tgtEl>
                                        <p:attrNameLst>
                                          <p:attrName>style.visibility</p:attrName>
                                        </p:attrNameLst>
                                      </p:cBhvr>
                                      <p:to>
                                        <p:strVal val="visible"/>
                                      </p:to>
                                    </p:set>
                                    <p:animEffect transition="in" filter="wipe(up)">
                                      <p:cBhvr>
                                        <p:cTn id="6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2" grpId="0" animBg="1"/>
      <p:bldP spid="14" grpId="0"/>
      <p:bldP spid="15" grpId="0"/>
      <p:bldP spid="16"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6304" y="1051560"/>
            <a:ext cx="8851392" cy="5715000"/>
          </a:xfrm>
        </p:spPr>
        <p:txBody>
          <a:bodyPr/>
          <a:lstStyle/>
          <a:p>
            <a:r>
              <a:rPr lang="en-US" dirty="0" smtClean="0"/>
              <a:t>The Event</a:t>
            </a:r>
          </a:p>
          <a:p>
            <a:pPr lvl="1"/>
            <a:r>
              <a:rPr lang="en-US" dirty="0" smtClean="0"/>
              <a:t>Merger of 2 black holes</a:t>
            </a:r>
          </a:p>
          <a:p>
            <a:pPr lvl="2"/>
            <a:r>
              <a:rPr lang="en-US" dirty="0" smtClean="0"/>
              <a:t>29 &amp; 36 times more massive than the Sun (M</a:t>
            </a:r>
            <a:r>
              <a:rPr lang="en-US" baseline="-25000" dirty="0" smtClean="0">
                <a:latin typeface="MS Mincho"/>
                <a:ea typeface="MS Mincho"/>
              </a:rPr>
              <a:t>☉</a:t>
            </a:r>
            <a:r>
              <a:rPr lang="en-US" dirty="0" smtClean="0"/>
              <a:t>)</a:t>
            </a:r>
          </a:p>
          <a:p>
            <a:pPr lvl="3"/>
            <a:r>
              <a:rPr lang="en-US" dirty="0"/>
              <a:t>3 M</a:t>
            </a:r>
            <a:r>
              <a:rPr lang="en-US" baseline="-25000" dirty="0" smtClean="0">
                <a:latin typeface="MS Mincho"/>
                <a:ea typeface="MS Mincho"/>
              </a:rPr>
              <a:t>☉</a:t>
            </a:r>
            <a:r>
              <a:rPr lang="en-US" dirty="0" smtClean="0"/>
              <a:t> </a:t>
            </a:r>
            <a:r>
              <a:rPr lang="en-US" dirty="0"/>
              <a:t>converted into energy of gravitational waves!</a:t>
            </a:r>
          </a:p>
          <a:p>
            <a:pPr marL="1371600" lvl="3" indent="0">
              <a:buNone/>
            </a:pPr>
            <a:r>
              <a:rPr lang="en-US" dirty="0"/>
              <a:t>	E = mc</a:t>
            </a:r>
            <a:r>
              <a:rPr lang="en-US" baseline="30000" dirty="0"/>
              <a:t>2</a:t>
            </a:r>
            <a:r>
              <a:rPr lang="en-US" dirty="0"/>
              <a:t> = </a:t>
            </a:r>
            <a:r>
              <a:rPr lang="en-US" dirty="0" smtClean="0"/>
              <a:t>3M</a:t>
            </a:r>
            <a:r>
              <a:rPr lang="en-US" baseline="-25000" dirty="0" smtClean="0">
                <a:latin typeface="Lucida Sans Unicode" panose="020B0602030504020204" pitchFamily="34" charset="0"/>
                <a:cs typeface="Lucida Sans Unicode" panose="020B0602030504020204" pitchFamily="34" charset="0"/>
              </a:rPr>
              <a:t>⊙</a:t>
            </a:r>
            <a:r>
              <a:rPr lang="en-US" dirty="0" smtClean="0">
                <a:cs typeface="Lucida Sans Unicode" panose="020B0602030504020204" pitchFamily="34" charset="0"/>
              </a:rPr>
              <a:t>c</a:t>
            </a:r>
            <a:r>
              <a:rPr lang="en-US" baseline="30000" dirty="0" smtClean="0">
                <a:cs typeface="Lucida Sans Unicode" panose="020B0602030504020204" pitchFamily="34" charset="0"/>
              </a:rPr>
              <a:t>2</a:t>
            </a:r>
            <a:r>
              <a:rPr lang="en-US" dirty="0" smtClean="0">
                <a:cs typeface="Lucida Sans Unicode" panose="020B0602030504020204" pitchFamily="34" charset="0"/>
              </a:rPr>
              <a:t>=</a:t>
            </a:r>
            <a:r>
              <a:rPr lang="en-US" dirty="0" smtClean="0"/>
              <a:t>(3 </a:t>
            </a:r>
            <a:r>
              <a:rPr lang="en-US" dirty="0"/>
              <a:t>x 1.99 x 10</a:t>
            </a:r>
            <a:r>
              <a:rPr lang="en-US" baseline="30000" dirty="0"/>
              <a:t>30</a:t>
            </a:r>
            <a:r>
              <a:rPr lang="en-US" dirty="0"/>
              <a:t> kg)(3 x 10</a:t>
            </a:r>
            <a:r>
              <a:rPr lang="en-US" baseline="30000" dirty="0"/>
              <a:t>8</a:t>
            </a:r>
            <a:r>
              <a:rPr lang="en-US" dirty="0"/>
              <a:t> m/s)</a:t>
            </a:r>
            <a:r>
              <a:rPr lang="en-US" baseline="30000" dirty="0"/>
              <a:t>2</a:t>
            </a:r>
            <a:r>
              <a:rPr lang="en-US" dirty="0"/>
              <a:t>   </a:t>
            </a:r>
          </a:p>
          <a:p>
            <a:pPr marL="1371600" lvl="3" indent="0">
              <a:buNone/>
            </a:pPr>
            <a:r>
              <a:rPr lang="en-US" dirty="0"/>
              <a:t>	E = 5.4 x 10</a:t>
            </a:r>
            <a:r>
              <a:rPr lang="en-US" baseline="30000" dirty="0"/>
              <a:t>47</a:t>
            </a:r>
            <a:r>
              <a:rPr lang="en-US" dirty="0"/>
              <a:t> J = 1.5 x 10</a:t>
            </a:r>
            <a:r>
              <a:rPr lang="en-US" baseline="30000" dirty="0"/>
              <a:t>41</a:t>
            </a:r>
            <a:r>
              <a:rPr lang="en-US" dirty="0"/>
              <a:t> </a:t>
            </a:r>
            <a:r>
              <a:rPr lang="en-US" dirty="0" err="1" smtClean="0"/>
              <a:t>kWhr</a:t>
            </a:r>
            <a:endParaRPr lang="en-US" dirty="0" smtClean="0"/>
          </a:p>
          <a:p>
            <a:pPr marL="1371600" lvl="3" indent="0">
              <a:buNone/>
            </a:pPr>
            <a:endParaRPr lang="en-US" dirty="0"/>
          </a:p>
          <a:p>
            <a:pPr marL="1371600" lvl="3" indent="0">
              <a:buNone/>
            </a:pPr>
            <a:r>
              <a:rPr lang="en-US" dirty="0"/>
              <a:t>	E = total output of the Sun over 4.5 trillion years</a:t>
            </a:r>
            <a:r>
              <a:rPr lang="en-US" dirty="0" smtClean="0"/>
              <a:t>!</a:t>
            </a:r>
            <a:endParaRPr lang="en-US" dirty="0"/>
          </a:p>
          <a:p>
            <a:pPr lvl="3"/>
            <a:r>
              <a:rPr lang="en-US" dirty="0" smtClean="0"/>
              <a:t>1.3 billion years ago</a:t>
            </a:r>
          </a:p>
          <a:p>
            <a:pPr lvl="4"/>
            <a:r>
              <a:rPr lang="en-US" dirty="0"/>
              <a:t> </a:t>
            </a:r>
            <a:r>
              <a:rPr lang="en-US" dirty="0" smtClean="0"/>
              <a:t>First fungi appear on land on Earth</a:t>
            </a:r>
          </a:p>
          <a:p>
            <a:pPr lvl="2"/>
            <a:r>
              <a:rPr lang="en-US" dirty="0"/>
              <a:t> </a:t>
            </a:r>
            <a:r>
              <a:rPr lang="en-US" dirty="0" smtClean="0"/>
              <a:t>Merged black hole has about 62 </a:t>
            </a:r>
            <a:r>
              <a:rPr lang="en-US" dirty="0"/>
              <a:t>M</a:t>
            </a:r>
            <a:r>
              <a:rPr lang="en-US" baseline="-25000" dirty="0" smtClean="0">
                <a:latin typeface="MS Mincho"/>
                <a:ea typeface="MS Mincho"/>
              </a:rPr>
              <a:t>☉</a:t>
            </a:r>
            <a:endParaRPr lang="en-US" dirty="0" smtClean="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014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0" y="3629463"/>
            <a:ext cx="9144000" cy="415498"/>
          </a:xfrm>
          <a:prstGeom prst="rect">
            <a:avLst/>
          </a:prstGeom>
          <a:noFill/>
        </p:spPr>
        <p:txBody>
          <a:bodyPr wrap="square" rtlCol="0">
            <a:spAutoFit/>
          </a:bodyPr>
          <a:lstStyle/>
          <a:p>
            <a:pPr algn="ctr"/>
            <a:r>
              <a:rPr lang="en-US" sz="2100" dirty="0" smtClean="0">
                <a:solidFill>
                  <a:srgbClr val="FFFFFF"/>
                </a:solidFill>
              </a:rPr>
              <a:t>15,000,000,000,000,000,000,000,000,000,000,000,000,000.0 </a:t>
            </a:r>
            <a:r>
              <a:rPr lang="en-US" sz="2100" dirty="0" err="1" smtClean="0">
                <a:solidFill>
                  <a:srgbClr val="FFFFFF"/>
                </a:solidFill>
              </a:rPr>
              <a:t>kWhr</a:t>
            </a:r>
            <a:endParaRPr lang="en-US" sz="2100" dirty="0">
              <a:solidFill>
                <a:srgbClr val="FFFFFF"/>
              </a:solidFill>
            </a:endParaRPr>
          </a:p>
        </p:txBody>
      </p:sp>
      <p:sp>
        <p:nvSpPr>
          <p:cNvPr id="6" name="TextBox 5"/>
          <p:cNvSpPr txBox="1"/>
          <p:nvPr/>
        </p:nvSpPr>
        <p:spPr>
          <a:xfrm>
            <a:off x="0" y="6550223"/>
            <a:ext cx="3093928" cy="307777"/>
          </a:xfrm>
          <a:prstGeom prst="rect">
            <a:avLst/>
          </a:prstGeom>
          <a:noFill/>
        </p:spPr>
        <p:txBody>
          <a:bodyPr wrap="square" rtlCol="0">
            <a:spAutoFit/>
          </a:bodyPr>
          <a:lstStyle/>
          <a:p>
            <a:r>
              <a:rPr lang="en-US" sz="1400" dirty="0" smtClean="0">
                <a:solidFill>
                  <a:schemeClr val="bg1"/>
                </a:solidFill>
              </a:rPr>
              <a:t>At 6.5¢/</a:t>
            </a:r>
            <a:r>
              <a:rPr lang="en-US" sz="1400" dirty="0" err="1" smtClean="0">
                <a:solidFill>
                  <a:schemeClr val="bg1"/>
                </a:solidFill>
              </a:rPr>
              <a:t>kWhr</a:t>
            </a:r>
            <a:r>
              <a:rPr lang="en-US" sz="1400" dirty="0" smtClean="0">
                <a:solidFill>
                  <a:schemeClr val="bg1"/>
                </a:solidFill>
              </a:rPr>
              <a:t> that’s $9.75 x 10</a:t>
            </a:r>
            <a:r>
              <a:rPr lang="en-US" sz="1400" baseline="30000" dirty="0" smtClean="0">
                <a:solidFill>
                  <a:schemeClr val="bg1"/>
                </a:solidFill>
              </a:rPr>
              <a:t>39</a:t>
            </a:r>
            <a:r>
              <a:rPr lang="en-US" sz="1400" baseline="30000" dirty="0">
                <a:solidFill>
                  <a:schemeClr val="bg1"/>
                </a:solidFill>
              </a:rPr>
              <a:t>!</a:t>
            </a:r>
            <a:endParaRPr lang="en-US" sz="1400" dirty="0">
              <a:solidFill>
                <a:schemeClr val="bg1"/>
              </a:solidFill>
            </a:endParaRPr>
          </a:p>
        </p:txBody>
      </p:sp>
    </p:spTree>
    <p:extLst>
      <p:ext uri="{BB962C8B-B14F-4D97-AF65-F5344CB8AC3E}">
        <p14:creationId xmlns:p14="http://schemas.microsoft.com/office/powerpoint/2010/main" val="3836931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iterate type="lt">
                                    <p:tmPct val="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1+#ppt_w/2"/>
                                          </p:val>
                                        </p:tav>
                                        <p:tav tm="100000">
                                          <p:val>
                                            <p:strVal val="#ppt_x"/>
                                          </p:val>
                                        </p:tav>
                                      </p:tavLst>
                                    </p:anim>
                                    <p:anim calcmode="lin" valueType="num">
                                      <p:cBhvr additive="base">
                                        <p:cTn id="8" dur="2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34" presetClass="emph" presetSubtype="0" fill="hold" grpId="1" nodeType="afterEffect">
                                  <p:stCondLst>
                                    <p:cond delay="0"/>
                                  </p:stCondLst>
                                  <p:iterate type="lt">
                                    <p:tmPct val="10000"/>
                                  </p:iterate>
                                  <p:childTnLst>
                                    <p:animMotion origin="layout" path="M 0 -1.25897E-6 L 0 -0.03194 " pathEditMode="relative" rAng="0" ptsTypes="AA">
                                      <p:cBhvr>
                                        <p:cTn id="11" dur="250" accel="50000" decel="50000" autoRev="1" fill="hold">
                                          <p:stCondLst>
                                            <p:cond delay="0"/>
                                          </p:stCondLst>
                                        </p:cTn>
                                        <p:tgtEl>
                                          <p:spTgt spid="5"/>
                                        </p:tgtEl>
                                        <p:attrNameLst>
                                          <p:attrName>ppt_x</p:attrName>
                                          <p:attrName>ppt_y</p:attrName>
                                        </p:attrNameLst>
                                      </p:cBhvr>
                                      <p:rCtr x="0" y="-1597"/>
                                    </p:animMotion>
                                    <p:animRot by="1500000">
                                      <p:cBhvr>
                                        <p:cTn id="12" dur="125" fill="hold">
                                          <p:stCondLst>
                                            <p:cond delay="0"/>
                                          </p:stCondLst>
                                        </p:cTn>
                                        <p:tgtEl>
                                          <p:spTgt spid="5"/>
                                        </p:tgtEl>
                                        <p:attrNameLst>
                                          <p:attrName>r</p:attrName>
                                        </p:attrNameLst>
                                      </p:cBhvr>
                                    </p:animRot>
                                    <p:animRot by="-1500000">
                                      <p:cBhvr>
                                        <p:cTn id="13" dur="125" fill="hold">
                                          <p:stCondLst>
                                            <p:cond delay="125"/>
                                          </p:stCondLst>
                                        </p:cTn>
                                        <p:tgtEl>
                                          <p:spTgt spid="5"/>
                                        </p:tgtEl>
                                        <p:attrNameLst>
                                          <p:attrName>r</p:attrName>
                                        </p:attrNameLst>
                                      </p:cBhvr>
                                    </p:animRot>
                                    <p:animRot by="-1500000">
                                      <p:cBhvr>
                                        <p:cTn id="14" dur="125" fill="hold">
                                          <p:stCondLst>
                                            <p:cond delay="250"/>
                                          </p:stCondLst>
                                        </p:cTn>
                                        <p:tgtEl>
                                          <p:spTgt spid="5"/>
                                        </p:tgtEl>
                                        <p:attrNameLst>
                                          <p:attrName>r</p:attrName>
                                        </p:attrNameLst>
                                      </p:cBhvr>
                                    </p:animRot>
                                    <p:animRot by="1500000">
                                      <p:cBhvr>
                                        <p:cTn id="15"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5-Point Star 16"/>
          <p:cNvSpPr>
            <a:spLocks noChangeAspect="1"/>
          </p:cNvSpPr>
          <p:nvPr/>
        </p:nvSpPr>
        <p:spPr>
          <a:xfrm>
            <a:off x="8182303" y="3421117"/>
            <a:ext cx="228600" cy="228600"/>
          </a:xfrm>
          <a:prstGeom prst="star5">
            <a:avLst/>
          </a:prstGeom>
          <a:solidFill>
            <a:srgbClr val="FFFFFF">
              <a:alpha val="50196"/>
            </a:srgbClr>
          </a:solidFill>
          <a:ln w="3175">
            <a:solidFill>
              <a:srgbClr val="FFFFFF">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5-Point Star 14"/>
          <p:cNvSpPr>
            <a:spLocks noChangeAspect="1"/>
          </p:cNvSpPr>
          <p:nvPr/>
        </p:nvSpPr>
        <p:spPr>
          <a:xfrm>
            <a:off x="8182303" y="3421117"/>
            <a:ext cx="228600" cy="228600"/>
          </a:xfrm>
          <a:prstGeom prst="star5">
            <a:avLst/>
          </a:prstGeom>
          <a:solidFill>
            <a:srgbClr val="FFFFFF">
              <a:alpha val="50196"/>
            </a:srgbClr>
          </a:solidFill>
          <a:ln w="3175">
            <a:solidFill>
              <a:srgbClr val="FFFFFF">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err="1" smtClean="0"/>
              <a:t>Spacetime</a:t>
            </a:r>
            <a:r>
              <a:rPr lang="en-US" dirty="0" smtClean="0"/>
              <a:t>: Einstein</a:t>
            </a:r>
            <a:endParaRPr lang="en-US" dirty="0"/>
          </a:p>
        </p:txBody>
      </p:sp>
      <p:sp>
        <p:nvSpPr>
          <p:cNvPr id="3" name="Content Placeholder 2"/>
          <p:cNvSpPr>
            <a:spLocks noGrp="1"/>
          </p:cNvSpPr>
          <p:nvPr>
            <p:ph idx="1"/>
          </p:nvPr>
        </p:nvSpPr>
        <p:spPr/>
        <p:txBody>
          <a:bodyPr/>
          <a:lstStyle/>
          <a:p>
            <a:r>
              <a:rPr lang="en-US" dirty="0" smtClean="0"/>
              <a:t>Space tells light how to bend …</a:t>
            </a:r>
          </a:p>
          <a:p>
            <a:pPr lvl="1"/>
            <a:r>
              <a:rPr lang="en-US" dirty="0" smtClean="0"/>
              <a:t>positions of stars seem to change behind Sun</a:t>
            </a:r>
            <a:endParaRPr lang="en-US" dirty="0"/>
          </a:p>
          <a:p>
            <a:endParaRPr lang="en-US" dirty="0"/>
          </a:p>
        </p:txBody>
      </p:sp>
      <p:pic>
        <p:nvPicPr>
          <p:cNvPr id="4098" name="Picture 2" descr="http://www.space.com/images/i/000/005/972/i02/sun-photo-solar-filament-101118-02.jpg?1294094311?interpolation=lanczos-none&amp;downsize=640:*"/>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116" t="7652" b="7479"/>
          <a:stretch/>
        </p:blipFill>
        <p:spPr bwMode="auto">
          <a:xfrm>
            <a:off x="4558039" y="3659782"/>
            <a:ext cx="2081542" cy="1842429"/>
          </a:xfrm>
          <a:prstGeom prst="rect">
            <a:avLst/>
          </a:prstGeom>
          <a:noFill/>
          <a:extLst>
            <a:ext uri="{909E8E84-426E-40DD-AFC4-6F175D3DCCD1}">
              <a14:hiddenFill xmlns:a14="http://schemas.microsoft.com/office/drawing/2010/main">
                <a:solidFill>
                  <a:srgbClr val="FFFFFF"/>
                </a:solidFill>
              </a14:hiddenFill>
            </a:ext>
          </a:extLst>
        </p:spPr>
      </p:pic>
      <p:sp>
        <p:nvSpPr>
          <p:cNvPr id="4" name="5-Point Star 3"/>
          <p:cNvSpPr>
            <a:spLocks noChangeAspect="1"/>
          </p:cNvSpPr>
          <p:nvPr/>
        </p:nvSpPr>
        <p:spPr>
          <a:xfrm>
            <a:off x="8182303" y="3421117"/>
            <a:ext cx="228600" cy="228600"/>
          </a:xfrm>
          <a:prstGeom prst="star5">
            <a:avLst/>
          </a:prstGeom>
          <a:solidFill>
            <a:srgbClr val="FFFFFF"/>
          </a:solidFill>
          <a:ln w="31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0" name="Picture 4" descr="https://static.pexels.com/photos/2422/sky-earth-galaxy-universe-larg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783" t="5828" r="4087" b="10091"/>
          <a:stretch/>
        </p:blipFill>
        <p:spPr bwMode="auto">
          <a:xfrm>
            <a:off x="993228" y="4089538"/>
            <a:ext cx="993226" cy="982916"/>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p:cNvCxnSpPr/>
          <p:nvPr/>
        </p:nvCxnSpPr>
        <p:spPr>
          <a:xfrm flipH="1">
            <a:off x="788276" y="3531476"/>
            <a:ext cx="7173310" cy="0"/>
          </a:xfrm>
          <a:prstGeom prst="line">
            <a:avLst/>
          </a:prstGeom>
          <a:ln w="3175">
            <a:prstDash val="lgDash"/>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8" name="Freeform 7"/>
          <p:cNvSpPr/>
          <p:nvPr/>
        </p:nvSpPr>
        <p:spPr>
          <a:xfrm>
            <a:off x="1514475" y="3533775"/>
            <a:ext cx="6438900" cy="609600"/>
          </a:xfrm>
          <a:custGeom>
            <a:avLst/>
            <a:gdLst>
              <a:gd name="connsiteX0" fmla="*/ 6438900 w 6438900"/>
              <a:gd name="connsiteY0" fmla="*/ 0 h 609600"/>
              <a:gd name="connsiteX1" fmla="*/ 4219575 w 6438900"/>
              <a:gd name="connsiteY1" fmla="*/ 0 h 609600"/>
              <a:gd name="connsiteX2" fmla="*/ 3429000 w 6438900"/>
              <a:gd name="connsiteY2" fmla="*/ 57150 h 609600"/>
              <a:gd name="connsiteX3" fmla="*/ 2628900 w 6438900"/>
              <a:gd name="connsiteY3" fmla="*/ 419100 h 609600"/>
              <a:gd name="connsiteX4" fmla="*/ 0 w 6438900"/>
              <a:gd name="connsiteY4" fmla="*/ 609600 h 609600"/>
              <a:gd name="connsiteX0" fmla="*/ 6438900 w 6438900"/>
              <a:gd name="connsiteY0" fmla="*/ 0 h 609600"/>
              <a:gd name="connsiteX1" fmla="*/ 4219575 w 6438900"/>
              <a:gd name="connsiteY1" fmla="*/ 0 h 609600"/>
              <a:gd name="connsiteX2" fmla="*/ 3429000 w 6438900"/>
              <a:gd name="connsiteY2" fmla="*/ 57150 h 609600"/>
              <a:gd name="connsiteX3" fmla="*/ 2381250 w 6438900"/>
              <a:gd name="connsiteY3" fmla="*/ 238125 h 609600"/>
              <a:gd name="connsiteX4" fmla="*/ 0 w 6438900"/>
              <a:gd name="connsiteY4" fmla="*/ 609600 h 609600"/>
              <a:gd name="connsiteX0" fmla="*/ 6438900 w 6438900"/>
              <a:gd name="connsiteY0" fmla="*/ 0 h 609600"/>
              <a:gd name="connsiteX1" fmla="*/ 4219575 w 6438900"/>
              <a:gd name="connsiteY1" fmla="*/ 0 h 609600"/>
              <a:gd name="connsiteX2" fmla="*/ 2381250 w 6438900"/>
              <a:gd name="connsiteY2" fmla="*/ 238125 h 609600"/>
              <a:gd name="connsiteX3" fmla="*/ 0 w 6438900"/>
              <a:gd name="connsiteY3" fmla="*/ 609600 h 609600"/>
              <a:gd name="connsiteX0" fmla="*/ 6438900 w 6438900"/>
              <a:gd name="connsiteY0" fmla="*/ 14816 h 624416"/>
              <a:gd name="connsiteX1" fmla="*/ 4219575 w 6438900"/>
              <a:gd name="connsiteY1" fmla="*/ 14816 h 624416"/>
              <a:gd name="connsiteX2" fmla="*/ 2362200 w 6438900"/>
              <a:gd name="connsiteY2" fmla="*/ 214841 h 624416"/>
              <a:gd name="connsiteX3" fmla="*/ 0 w 6438900"/>
              <a:gd name="connsiteY3" fmla="*/ 624416 h 624416"/>
              <a:gd name="connsiteX0" fmla="*/ 6438900 w 6438900"/>
              <a:gd name="connsiteY0" fmla="*/ 16933 h 626533"/>
              <a:gd name="connsiteX1" fmla="*/ 4219575 w 6438900"/>
              <a:gd name="connsiteY1" fmla="*/ 16933 h 626533"/>
              <a:gd name="connsiteX2" fmla="*/ 2362200 w 6438900"/>
              <a:gd name="connsiteY2" fmla="*/ 245533 h 626533"/>
              <a:gd name="connsiteX3" fmla="*/ 0 w 6438900"/>
              <a:gd name="connsiteY3" fmla="*/ 626533 h 626533"/>
              <a:gd name="connsiteX0" fmla="*/ 6438900 w 6438900"/>
              <a:gd name="connsiteY0" fmla="*/ 16933 h 626533"/>
              <a:gd name="connsiteX1" fmla="*/ 4219575 w 6438900"/>
              <a:gd name="connsiteY1" fmla="*/ 16933 h 626533"/>
              <a:gd name="connsiteX2" fmla="*/ 2362200 w 6438900"/>
              <a:gd name="connsiteY2" fmla="*/ 245533 h 626533"/>
              <a:gd name="connsiteX3" fmla="*/ 0 w 6438900"/>
              <a:gd name="connsiteY3" fmla="*/ 626533 h 626533"/>
              <a:gd name="connsiteX0" fmla="*/ 6438900 w 6438900"/>
              <a:gd name="connsiteY0" fmla="*/ 16933 h 626533"/>
              <a:gd name="connsiteX1" fmla="*/ 4219575 w 6438900"/>
              <a:gd name="connsiteY1" fmla="*/ 16933 h 626533"/>
              <a:gd name="connsiteX2" fmla="*/ 2362200 w 6438900"/>
              <a:gd name="connsiteY2" fmla="*/ 245533 h 626533"/>
              <a:gd name="connsiteX3" fmla="*/ 0 w 6438900"/>
              <a:gd name="connsiteY3" fmla="*/ 626533 h 626533"/>
              <a:gd name="connsiteX0" fmla="*/ 6438900 w 6438900"/>
              <a:gd name="connsiteY0" fmla="*/ 0 h 609600"/>
              <a:gd name="connsiteX1" fmla="*/ 4219575 w 6438900"/>
              <a:gd name="connsiteY1" fmla="*/ 0 h 609600"/>
              <a:gd name="connsiteX2" fmla="*/ 2362200 w 6438900"/>
              <a:gd name="connsiteY2" fmla="*/ 228600 h 609600"/>
              <a:gd name="connsiteX3" fmla="*/ 0 w 6438900"/>
              <a:gd name="connsiteY3" fmla="*/ 609600 h 609600"/>
            </a:gdLst>
            <a:ahLst/>
            <a:cxnLst>
              <a:cxn ang="0">
                <a:pos x="connsiteX0" y="connsiteY0"/>
              </a:cxn>
              <a:cxn ang="0">
                <a:pos x="connsiteX1" y="connsiteY1"/>
              </a:cxn>
              <a:cxn ang="0">
                <a:pos x="connsiteX2" y="connsiteY2"/>
              </a:cxn>
              <a:cxn ang="0">
                <a:pos x="connsiteX3" y="connsiteY3"/>
              </a:cxn>
            </a:cxnLst>
            <a:rect l="l" t="t" r="r" b="b"/>
            <a:pathLst>
              <a:path w="6438900" h="609600">
                <a:moveTo>
                  <a:pt x="6438900" y="0"/>
                </a:moveTo>
                <a:lnTo>
                  <a:pt x="4219575" y="0"/>
                </a:lnTo>
                <a:cubicBezTo>
                  <a:pt x="3540125" y="38100"/>
                  <a:pt x="3065462" y="127000"/>
                  <a:pt x="2362200" y="228600"/>
                </a:cubicBezTo>
                <a:cubicBezTo>
                  <a:pt x="1790700" y="320675"/>
                  <a:pt x="1152525" y="407987"/>
                  <a:pt x="0" y="609600"/>
                </a:cubicBezTo>
              </a:path>
            </a:pathLst>
          </a:custGeom>
          <a:noFill/>
          <a:ln w="9525">
            <a:solidFill>
              <a:schemeClr val="bg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031007" y="2829848"/>
            <a:ext cx="2706803" cy="707886"/>
          </a:xfrm>
          <a:prstGeom prst="rect">
            <a:avLst/>
          </a:prstGeom>
          <a:noFill/>
        </p:spPr>
        <p:txBody>
          <a:bodyPr wrap="square" rtlCol="0">
            <a:spAutoFit/>
          </a:bodyPr>
          <a:lstStyle/>
          <a:p>
            <a:pPr algn="ctr"/>
            <a:r>
              <a:rPr lang="en-US" sz="2000" dirty="0" smtClean="0">
                <a:solidFill>
                  <a:srgbClr val="FFFFFF"/>
                </a:solidFill>
              </a:rPr>
              <a:t>Light ray from star in Newton’s universe </a:t>
            </a:r>
            <a:endParaRPr lang="en-US" sz="2000" dirty="0">
              <a:solidFill>
                <a:srgbClr val="FFFFFF"/>
              </a:solidFill>
            </a:endParaRPr>
          </a:p>
        </p:txBody>
      </p:sp>
      <p:sp>
        <p:nvSpPr>
          <p:cNvPr id="13" name="TextBox 12"/>
          <p:cNvSpPr txBox="1"/>
          <p:nvPr/>
        </p:nvSpPr>
        <p:spPr>
          <a:xfrm>
            <a:off x="1953429" y="4089154"/>
            <a:ext cx="2506277" cy="1015663"/>
          </a:xfrm>
          <a:prstGeom prst="rect">
            <a:avLst/>
          </a:prstGeom>
          <a:noFill/>
        </p:spPr>
        <p:txBody>
          <a:bodyPr wrap="square" rtlCol="0">
            <a:spAutoFit/>
          </a:bodyPr>
          <a:lstStyle/>
          <a:p>
            <a:pPr algn="ctr"/>
            <a:r>
              <a:rPr lang="en-US" sz="2000" dirty="0" smtClean="0">
                <a:solidFill>
                  <a:schemeClr val="bg1"/>
                </a:solidFill>
              </a:rPr>
              <a:t>Light ray from star in Einstein’s universe </a:t>
            </a:r>
            <a:endParaRPr lang="en-US" sz="2000" dirty="0">
              <a:solidFill>
                <a:schemeClr val="bg1"/>
              </a:solidFill>
            </a:endParaRPr>
          </a:p>
        </p:txBody>
      </p:sp>
      <p:cxnSp>
        <p:nvCxnSpPr>
          <p:cNvPr id="11" name="Straight Connector 10"/>
          <p:cNvCxnSpPr/>
          <p:nvPr/>
        </p:nvCxnSpPr>
        <p:spPr>
          <a:xfrm flipV="1">
            <a:off x="1545428" y="3049758"/>
            <a:ext cx="6460081" cy="1086474"/>
          </a:xfrm>
          <a:prstGeom prst="line">
            <a:avLst/>
          </a:prstGeom>
          <a:ln w="19050">
            <a:solidFill>
              <a:srgbClr val="FFFFFF"/>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4984694" y="2262283"/>
            <a:ext cx="3198607" cy="707886"/>
          </a:xfrm>
          <a:prstGeom prst="rect">
            <a:avLst/>
          </a:prstGeom>
          <a:noFill/>
        </p:spPr>
        <p:txBody>
          <a:bodyPr wrap="square" rtlCol="0">
            <a:spAutoFit/>
          </a:bodyPr>
          <a:lstStyle/>
          <a:p>
            <a:pPr algn="ctr"/>
            <a:r>
              <a:rPr lang="en-US" sz="2000" dirty="0" smtClean="0">
                <a:solidFill>
                  <a:schemeClr val="bg1"/>
                </a:solidFill>
              </a:rPr>
              <a:t>Apparent position of star visible during eclipse</a:t>
            </a:r>
            <a:endParaRPr lang="en-US" sz="2000" dirty="0">
              <a:solidFill>
                <a:schemeClr val="bg1"/>
              </a:solidFill>
            </a:endParaRPr>
          </a:p>
        </p:txBody>
      </p:sp>
      <p:sp>
        <p:nvSpPr>
          <p:cNvPr id="19" name="TextBox 18"/>
          <p:cNvSpPr txBox="1"/>
          <p:nvPr/>
        </p:nvSpPr>
        <p:spPr>
          <a:xfrm>
            <a:off x="6884126" y="3752957"/>
            <a:ext cx="2087536" cy="1938992"/>
          </a:xfrm>
          <a:prstGeom prst="rect">
            <a:avLst/>
          </a:prstGeom>
          <a:noFill/>
        </p:spPr>
        <p:txBody>
          <a:bodyPr wrap="square" rtlCol="0">
            <a:spAutoFit/>
          </a:bodyPr>
          <a:lstStyle/>
          <a:p>
            <a:pPr algn="ctr"/>
            <a:r>
              <a:rPr lang="en-US" sz="2400" dirty="0" smtClean="0">
                <a:solidFill>
                  <a:srgbClr val="FFFFFF"/>
                </a:solidFill>
              </a:rPr>
              <a:t>First observed by Arthur Eddington in 1919! </a:t>
            </a:r>
            <a:endParaRPr lang="en-US" sz="2400" dirty="0">
              <a:solidFill>
                <a:srgbClr val="FFFFFF"/>
              </a:solidFill>
            </a:endParaRPr>
          </a:p>
        </p:txBody>
      </p:sp>
    </p:spTree>
    <p:extLst>
      <p:ext uri="{BB962C8B-B14F-4D97-AF65-F5344CB8AC3E}">
        <p14:creationId xmlns:p14="http://schemas.microsoft.com/office/powerpoint/2010/main" val="2535105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right)">
                                      <p:cBhvr>
                                        <p:cTn id="16" dur="500"/>
                                        <p:tgtEl>
                                          <p:spTgt spid="8"/>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left)">
                                      <p:cBhvr>
                                        <p:cTn id="29" dur="500"/>
                                        <p:tgtEl>
                                          <p:spTgt spid="18"/>
                                        </p:tgtEl>
                                      </p:cBhvr>
                                    </p:animEffect>
                                  </p:childTnLst>
                                </p:cTn>
                              </p:par>
                              <p:par>
                                <p:cTn id="30" presetID="64" presetClass="path" presetSubtype="0" accel="50000" decel="50000" fill="hold" grpId="0" nodeType="withEffect">
                                  <p:stCondLst>
                                    <p:cond delay="0"/>
                                  </p:stCondLst>
                                  <p:childTnLst>
                                    <p:animMotion origin="layout" path="M -1.66667E-6 7.40741E-7 L -1.66667E-6 -0.08009 " pathEditMode="relative" rAng="0" ptsTypes="AA">
                                      <p:cBhvr>
                                        <p:cTn id="31" dur="2000" fill="hold"/>
                                        <p:tgtEl>
                                          <p:spTgt spid="4"/>
                                        </p:tgtEl>
                                        <p:attrNameLst>
                                          <p:attrName>ppt_x</p:attrName>
                                          <p:attrName>ppt_y</p:attrName>
                                        </p:attrNameLst>
                                      </p:cBhvr>
                                      <p:rCtr x="0" y="-4005"/>
                                    </p:animMotion>
                                  </p:childTnLst>
                                </p:cTn>
                              </p:par>
                            </p:childTnLst>
                          </p:cTn>
                        </p:par>
                        <p:par>
                          <p:cTn id="32" fill="hold">
                            <p:stCondLst>
                              <p:cond delay="2500"/>
                            </p:stCondLst>
                            <p:childTnLst>
                              <p:par>
                                <p:cTn id="33" presetID="22" presetClass="entr" presetSubtype="1" fill="hold" grpId="0"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up)">
                                      <p:cBhvr>
                                        <p:cTn id="3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2" grpId="0"/>
      <p:bldP spid="13" grpId="0"/>
      <p:bldP spid="18" grpId="0"/>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5-Point Star 19"/>
          <p:cNvSpPr>
            <a:spLocks noChangeAspect="1"/>
          </p:cNvSpPr>
          <p:nvPr/>
        </p:nvSpPr>
        <p:spPr>
          <a:xfrm>
            <a:off x="8182303" y="3421117"/>
            <a:ext cx="228600" cy="228600"/>
          </a:xfrm>
          <a:prstGeom prst="star5">
            <a:avLst/>
          </a:prstGeom>
          <a:solidFill>
            <a:srgbClr val="FFFFFF">
              <a:alpha val="50196"/>
            </a:srgbClr>
          </a:solidFill>
          <a:ln w="3175">
            <a:solidFill>
              <a:srgbClr val="FFFFFF">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5-Point Star 16"/>
          <p:cNvSpPr>
            <a:spLocks noChangeAspect="1"/>
          </p:cNvSpPr>
          <p:nvPr/>
        </p:nvSpPr>
        <p:spPr>
          <a:xfrm>
            <a:off x="8182303" y="3421117"/>
            <a:ext cx="228600" cy="228600"/>
          </a:xfrm>
          <a:prstGeom prst="star5">
            <a:avLst/>
          </a:prstGeom>
          <a:solidFill>
            <a:srgbClr val="FFFFFF">
              <a:alpha val="50196"/>
            </a:srgbClr>
          </a:solidFill>
          <a:ln w="3175">
            <a:solidFill>
              <a:srgbClr val="FFFFFF">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err="1"/>
              <a:t>Spacetime</a:t>
            </a:r>
            <a:r>
              <a:rPr lang="en-US" dirty="0"/>
              <a:t>: Einstein</a:t>
            </a:r>
          </a:p>
        </p:txBody>
      </p:sp>
      <p:sp>
        <p:nvSpPr>
          <p:cNvPr id="3" name="Content Placeholder 2"/>
          <p:cNvSpPr>
            <a:spLocks noGrp="1"/>
          </p:cNvSpPr>
          <p:nvPr>
            <p:ph idx="1"/>
          </p:nvPr>
        </p:nvSpPr>
        <p:spPr/>
        <p:txBody>
          <a:bodyPr/>
          <a:lstStyle/>
          <a:p>
            <a:r>
              <a:rPr lang="en-US" dirty="0" smtClean="0"/>
              <a:t>Space also tells light how to bend …</a:t>
            </a:r>
          </a:p>
          <a:p>
            <a:pPr lvl="1"/>
            <a:r>
              <a:rPr lang="en-US" dirty="0" smtClean="0"/>
              <a:t>positions of stars seem to change behind Sun</a:t>
            </a:r>
            <a:endParaRPr lang="en-US" dirty="0"/>
          </a:p>
          <a:p>
            <a:endParaRPr lang="en-US" dirty="0"/>
          </a:p>
        </p:txBody>
      </p:sp>
      <p:pic>
        <p:nvPicPr>
          <p:cNvPr id="4098" name="Picture 2" descr="http://www.space.com/images/i/000/005/972/i02/sun-photo-solar-filament-101118-02.jpg?1294094311?interpolation=lanczos-none&amp;downsize=640:*"/>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116" t="7652" b="7479"/>
          <a:stretch/>
        </p:blipFill>
        <p:spPr bwMode="auto">
          <a:xfrm>
            <a:off x="4558039" y="3659782"/>
            <a:ext cx="2081542" cy="184242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static.pexels.com/photos/2422/sky-earth-galaxy-universe-larg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783" t="5828" r="4087" b="10091"/>
          <a:stretch/>
        </p:blipFill>
        <p:spPr bwMode="auto">
          <a:xfrm>
            <a:off x="993228" y="4089538"/>
            <a:ext cx="993226" cy="982916"/>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p:cNvCxnSpPr/>
          <p:nvPr/>
        </p:nvCxnSpPr>
        <p:spPr>
          <a:xfrm flipH="1">
            <a:off x="788276" y="3531476"/>
            <a:ext cx="7173310" cy="0"/>
          </a:xfrm>
          <a:prstGeom prst="line">
            <a:avLst/>
          </a:prstGeom>
          <a:ln w="3175">
            <a:prstDash val="lgDash"/>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8" name="Freeform 7"/>
          <p:cNvSpPr/>
          <p:nvPr/>
        </p:nvSpPr>
        <p:spPr>
          <a:xfrm>
            <a:off x="1514475" y="3533775"/>
            <a:ext cx="6438900" cy="609600"/>
          </a:xfrm>
          <a:custGeom>
            <a:avLst/>
            <a:gdLst>
              <a:gd name="connsiteX0" fmla="*/ 6438900 w 6438900"/>
              <a:gd name="connsiteY0" fmla="*/ 0 h 609600"/>
              <a:gd name="connsiteX1" fmla="*/ 4219575 w 6438900"/>
              <a:gd name="connsiteY1" fmla="*/ 0 h 609600"/>
              <a:gd name="connsiteX2" fmla="*/ 3429000 w 6438900"/>
              <a:gd name="connsiteY2" fmla="*/ 57150 h 609600"/>
              <a:gd name="connsiteX3" fmla="*/ 2628900 w 6438900"/>
              <a:gd name="connsiteY3" fmla="*/ 419100 h 609600"/>
              <a:gd name="connsiteX4" fmla="*/ 0 w 6438900"/>
              <a:gd name="connsiteY4" fmla="*/ 609600 h 609600"/>
              <a:gd name="connsiteX0" fmla="*/ 6438900 w 6438900"/>
              <a:gd name="connsiteY0" fmla="*/ 0 h 609600"/>
              <a:gd name="connsiteX1" fmla="*/ 4219575 w 6438900"/>
              <a:gd name="connsiteY1" fmla="*/ 0 h 609600"/>
              <a:gd name="connsiteX2" fmla="*/ 3429000 w 6438900"/>
              <a:gd name="connsiteY2" fmla="*/ 57150 h 609600"/>
              <a:gd name="connsiteX3" fmla="*/ 2381250 w 6438900"/>
              <a:gd name="connsiteY3" fmla="*/ 238125 h 609600"/>
              <a:gd name="connsiteX4" fmla="*/ 0 w 6438900"/>
              <a:gd name="connsiteY4" fmla="*/ 609600 h 609600"/>
              <a:gd name="connsiteX0" fmla="*/ 6438900 w 6438900"/>
              <a:gd name="connsiteY0" fmla="*/ 0 h 609600"/>
              <a:gd name="connsiteX1" fmla="*/ 4219575 w 6438900"/>
              <a:gd name="connsiteY1" fmla="*/ 0 h 609600"/>
              <a:gd name="connsiteX2" fmla="*/ 2381250 w 6438900"/>
              <a:gd name="connsiteY2" fmla="*/ 238125 h 609600"/>
              <a:gd name="connsiteX3" fmla="*/ 0 w 6438900"/>
              <a:gd name="connsiteY3" fmla="*/ 609600 h 609600"/>
              <a:gd name="connsiteX0" fmla="*/ 6438900 w 6438900"/>
              <a:gd name="connsiteY0" fmla="*/ 14816 h 624416"/>
              <a:gd name="connsiteX1" fmla="*/ 4219575 w 6438900"/>
              <a:gd name="connsiteY1" fmla="*/ 14816 h 624416"/>
              <a:gd name="connsiteX2" fmla="*/ 2362200 w 6438900"/>
              <a:gd name="connsiteY2" fmla="*/ 214841 h 624416"/>
              <a:gd name="connsiteX3" fmla="*/ 0 w 6438900"/>
              <a:gd name="connsiteY3" fmla="*/ 624416 h 624416"/>
              <a:gd name="connsiteX0" fmla="*/ 6438900 w 6438900"/>
              <a:gd name="connsiteY0" fmla="*/ 16933 h 626533"/>
              <a:gd name="connsiteX1" fmla="*/ 4219575 w 6438900"/>
              <a:gd name="connsiteY1" fmla="*/ 16933 h 626533"/>
              <a:gd name="connsiteX2" fmla="*/ 2362200 w 6438900"/>
              <a:gd name="connsiteY2" fmla="*/ 245533 h 626533"/>
              <a:gd name="connsiteX3" fmla="*/ 0 w 6438900"/>
              <a:gd name="connsiteY3" fmla="*/ 626533 h 626533"/>
              <a:gd name="connsiteX0" fmla="*/ 6438900 w 6438900"/>
              <a:gd name="connsiteY0" fmla="*/ 16933 h 626533"/>
              <a:gd name="connsiteX1" fmla="*/ 4219575 w 6438900"/>
              <a:gd name="connsiteY1" fmla="*/ 16933 h 626533"/>
              <a:gd name="connsiteX2" fmla="*/ 2362200 w 6438900"/>
              <a:gd name="connsiteY2" fmla="*/ 245533 h 626533"/>
              <a:gd name="connsiteX3" fmla="*/ 0 w 6438900"/>
              <a:gd name="connsiteY3" fmla="*/ 626533 h 626533"/>
              <a:gd name="connsiteX0" fmla="*/ 6438900 w 6438900"/>
              <a:gd name="connsiteY0" fmla="*/ 16933 h 626533"/>
              <a:gd name="connsiteX1" fmla="*/ 4219575 w 6438900"/>
              <a:gd name="connsiteY1" fmla="*/ 16933 h 626533"/>
              <a:gd name="connsiteX2" fmla="*/ 2362200 w 6438900"/>
              <a:gd name="connsiteY2" fmla="*/ 245533 h 626533"/>
              <a:gd name="connsiteX3" fmla="*/ 0 w 6438900"/>
              <a:gd name="connsiteY3" fmla="*/ 626533 h 626533"/>
              <a:gd name="connsiteX0" fmla="*/ 6438900 w 6438900"/>
              <a:gd name="connsiteY0" fmla="*/ 0 h 609600"/>
              <a:gd name="connsiteX1" fmla="*/ 4219575 w 6438900"/>
              <a:gd name="connsiteY1" fmla="*/ 0 h 609600"/>
              <a:gd name="connsiteX2" fmla="*/ 2362200 w 6438900"/>
              <a:gd name="connsiteY2" fmla="*/ 228600 h 609600"/>
              <a:gd name="connsiteX3" fmla="*/ 0 w 6438900"/>
              <a:gd name="connsiteY3" fmla="*/ 609600 h 609600"/>
            </a:gdLst>
            <a:ahLst/>
            <a:cxnLst>
              <a:cxn ang="0">
                <a:pos x="connsiteX0" y="connsiteY0"/>
              </a:cxn>
              <a:cxn ang="0">
                <a:pos x="connsiteX1" y="connsiteY1"/>
              </a:cxn>
              <a:cxn ang="0">
                <a:pos x="connsiteX2" y="connsiteY2"/>
              </a:cxn>
              <a:cxn ang="0">
                <a:pos x="connsiteX3" y="connsiteY3"/>
              </a:cxn>
            </a:cxnLst>
            <a:rect l="l" t="t" r="r" b="b"/>
            <a:pathLst>
              <a:path w="6438900" h="609600">
                <a:moveTo>
                  <a:pt x="6438900" y="0"/>
                </a:moveTo>
                <a:lnTo>
                  <a:pt x="4219575" y="0"/>
                </a:lnTo>
                <a:cubicBezTo>
                  <a:pt x="3540125" y="38100"/>
                  <a:pt x="3065462" y="127000"/>
                  <a:pt x="2362200" y="228600"/>
                </a:cubicBezTo>
                <a:cubicBezTo>
                  <a:pt x="1790700" y="320675"/>
                  <a:pt x="1152525" y="407987"/>
                  <a:pt x="0" y="609600"/>
                </a:cubicBezTo>
              </a:path>
            </a:pathLst>
          </a:cu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031007" y="2829848"/>
            <a:ext cx="2706803" cy="707886"/>
          </a:xfrm>
          <a:prstGeom prst="rect">
            <a:avLst/>
          </a:prstGeom>
          <a:noFill/>
        </p:spPr>
        <p:txBody>
          <a:bodyPr wrap="square" rtlCol="0">
            <a:spAutoFit/>
          </a:bodyPr>
          <a:lstStyle/>
          <a:p>
            <a:pPr algn="ctr"/>
            <a:r>
              <a:rPr lang="en-US" sz="2000" dirty="0" smtClean="0">
                <a:solidFill>
                  <a:srgbClr val="FFFFFF"/>
                </a:solidFill>
              </a:rPr>
              <a:t>Light ray from star in Newton’s universe </a:t>
            </a:r>
            <a:endParaRPr lang="en-US" sz="2000" dirty="0">
              <a:solidFill>
                <a:srgbClr val="FFFFFF"/>
              </a:solidFill>
            </a:endParaRPr>
          </a:p>
        </p:txBody>
      </p:sp>
      <p:sp>
        <p:nvSpPr>
          <p:cNvPr id="13" name="TextBox 12"/>
          <p:cNvSpPr txBox="1"/>
          <p:nvPr/>
        </p:nvSpPr>
        <p:spPr>
          <a:xfrm>
            <a:off x="1953429" y="4089154"/>
            <a:ext cx="2506277" cy="1015663"/>
          </a:xfrm>
          <a:prstGeom prst="rect">
            <a:avLst/>
          </a:prstGeom>
          <a:noFill/>
        </p:spPr>
        <p:txBody>
          <a:bodyPr wrap="square" rtlCol="0">
            <a:spAutoFit/>
          </a:bodyPr>
          <a:lstStyle/>
          <a:p>
            <a:pPr algn="ctr"/>
            <a:r>
              <a:rPr lang="en-US" sz="2000" dirty="0" smtClean="0">
                <a:solidFill>
                  <a:schemeClr val="bg1"/>
                </a:solidFill>
              </a:rPr>
              <a:t>Light ray from star in Einstein’s universe </a:t>
            </a:r>
            <a:endParaRPr lang="en-US" sz="2000" dirty="0">
              <a:solidFill>
                <a:schemeClr val="bg1"/>
              </a:solidFill>
            </a:endParaRPr>
          </a:p>
        </p:txBody>
      </p:sp>
      <p:sp>
        <p:nvSpPr>
          <p:cNvPr id="18" name="TextBox 17"/>
          <p:cNvSpPr txBox="1"/>
          <p:nvPr/>
        </p:nvSpPr>
        <p:spPr>
          <a:xfrm>
            <a:off x="5450912" y="2262283"/>
            <a:ext cx="2732389" cy="707886"/>
          </a:xfrm>
          <a:prstGeom prst="rect">
            <a:avLst/>
          </a:prstGeom>
          <a:noFill/>
        </p:spPr>
        <p:txBody>
          <a:bodyPr wrap="square" rtlCol="0">
            <a:spAutoFit/>
          </a:bodyPr>
          <a:lstStyle/>
          <a:p>
            <a:pPr algn="ctr"/>
            <a:r>
              <a:rPr lang="en-US" sz="2000" dirty="0" smtClean="0">
                <a:solidFill>
                  <a:schemeClr val="bg1"/>
                </a:solidFill>
              </a:rPr>
              <a:t>Apparent position of star during eclipse</a:t>
            </a:r>
            <a:endParaRPr lang="en-US" sz="2000" dirty="0">
              <a:solidFill>
                <a:schemeClr val="bg1"/>
              </a:solidFill>
            </a:endParaRPr>
          </a:p>
        </p:txBody>
      </p:sp>
      <p:sp>
        <p:nvSpPr>
          <p:cNvPr id="19" name="TextBox 18"/>
          <p:cNvSpPr txBox="1"/>
          <p:nvPr/>
        </p:nvSpPr>
        <p:spPr>
          <a:xfrm>
            <a:off x="6884126" y="3752957"/>
            <a:ext cx="2087536" cy="1938992"/>
          </a:xfrm>
          <a:prstGeom prst="rect">
            <a:avLst/>
          </a:prstGeom>
          <a:noFill/>
        </p:spPr>
        <p:txBody>
          <a:bodyPr wrap="square" rtlCol="0">
            <a:spAutoFit/>
          </a:bodyPr>
          <a:lstStyle/>
          <a:p>
            <a:pPr algn="ctr"/>
            <a:r>
              <a:rPr lang="en-US" sz="2400" dirty="0" smtClean="0">
                <a:solidFill>
                  <a:srgbClr val="FFFFFF"/>
                </a:solidFill>
              </a:rPr>
              <a:t>First observed by Arthur Eddington in 1919! </a:t>
            </a:r>
            <a:endParaRPr lang="en-US" sz="2400" dirty="0">
              <a:solidFill>
                <a:srgbClr val="FFFFFF"/>
              </a:solidFill>
            </a:endParaRPr>
          </a:p>
        </p:txBody>
      </p:sp>
      <p:sp>
        <p:nvSpPr>
          <p:cNvPr id="22" name="5-Point Star 21"/>
          <p:cNvSpPr>
            <a:spLocks noChangeAspect="1"/>
          </p:cNvSpPr>
          <p:nvPr/>
        </p:nvSpPr>
        <p:spPr>
          <a:xfrm>
            <a:off x="8182303" y="2879022"/>
            <a:ext cx="228600" cy="228600"/>
          </a:xfrm>
          <a:prstGeom prst="star5">
            <a:avLst/>
          </a:prstGeom>
          <a:solidFill>
            <a:srgbClr val="FFFFFF"/>
          </a:solidFill>
          <a:ln w="31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p:cNvCxnSpPr/>
          <p:nvPr/>
        </p:nvCxnSpPr>
        <p:spPr>
          <a:xfrm flipV="1">
            <a:off x="1545428" y="3049758"/>
            <a:ext cx="6460081" cy="1086474"/>
          </a:xfrm>
          <a:prstGeom prst="line">
            <a:avLst/>
          </a:prstGeom>
          <a:ln w="19050">
            <a:solidFill>
              <a:srgbClr val="FFFFFF"/>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5122" name="Picture 2" descr="https://upload.wikimedia.org/wikipedia/commons/3/37/1919_eclipse_positiv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1004" y="0"/>
            <a:ext cx="5335352" cy="68580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3222171" y="509014"/>
            <a:ext cx="3439885" cy="1200329"/>
          </a:xfrm>
          <a:prstGeom prst="rect">
            <a:avLst/>
          </a:prstGeom>
          <a:noFill/>
        </p:spPr>
        <p:txBody>
          <a:bodyPr wrap="square" rtlCol="0">
            <a:spAutoFit/>
          </a:bodyPr>
          <a:lstStyle/>
          <a:p>
            <a:pPr algn="ctr"/>
            <a:r>
              <a:rPr lang="en-US" sz="2400" dirty="0" smtClean="0">
                <a:solidFill>
                  <a:srgbClr val="FFFFFF"/>
                </a:solidFill>
              </a:rPr>
              <a:t>Stars with positions deflected by the presence of the sun.</a:t>
            </a:r>
            <a:endParaRPr lang="en-US" sz="2400" dirty="0">
              <a:solidFill>
                <a:srgbClr val="FFFFFF"/>
              </a:solidFill>
            </a:endParaRPr>
          </a:p>
        </p:txBody>
      </p:sp>
      <p:sp>
        <p:nvSpPr>
          <p:cNvPr id="5" name="Oval 4"/>
          <p:cNvSpPr/>
          <p:nvPr/>
        </p:nvSpPr>
        <p:spPr>
          <a:xfrm>
            <a:off x="4023360" y="2220685"/>
            <a:ext cx="1031965" cy="75764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8151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p:cTn id="7" dur="500" fill="hold"/>
                                        <p:tgtEl>
                                          <p:spTgt spid="5122"/>
                                        </p:tgtEl>
                                        <p:attrNameLst>
                                          <p:attrName>ppt_w</p:attrName>
                                        </p:attrNameLst>
                                      </p:cBhvr>
                                      <p:tavLst>
                                        <p:tav tm="0">
                                          <p:val>
                                            <p:fltVal val="0"/>
                                          </p:val>
                                        </p:tav>
                                        <p:tav tm="100000">
                                          <p:val>
                                            <p:strVal val="#ppt_w"/>
                                          </p:val>
                                        </p:tav>
                                      </p:tavLst>
                                    </p:anim>
                                    <p:anim calcmode="lin" valueType="num">
                                      <p:cBhvr>
                                        <p:cTn id="8" dur="500" fill="hold"/>
                                        <p:tgtEl>
                                          <p:spTgt spid="5122"/>
                                        </p:tgtEl>
                                        <p:attrNameLst>
                                          <p:attrName>ppt_h</p:attrName>
                                        </p:attrNameLst>
                                      </p:cBhvr>
                                      <p:tavLst>
                                        <p:tav tm="0">
                                          <p:val>
                                            <p:fltVal val="0"/>
                                          </p:val>
                                        </p:tav>
                                        <p:tav tm="100000">
                                          <p:val>
                                            <p:strVal val="#ppt_h"/>
                                          </p:val>
                                        </p:tav>
                                      </p:tavLst>
                                    </p:anim>
                                    <p:animEffect transition="in" filter="fade">
                                      <p:cBhvr>
                                        <p:cTn id="9" dur="500"/>
                                        <p:tgtEl>
                                          <p:spTgt spid="5122"/>
                                        </p:tgtEl>
                                      </p:cBhvr>
                                    </p:animEffect>
                                  </p:childTnLst>
                                </p:cTn>
                              </p:par>
                            </p:childTnLst>
                          </p:cTn>
                        </p:par>
                        <p:par>
                          <p:cTn id="10" fill="hold">
                            <p:stCondLst>
                              <p:cond delay="500"/>
                            </p:stCondLst>
                            <p:childTnLst>
                              <p:par>
                                <p:cTn id="11" presetID="21" presetClass="entr" presetSubtype="1"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heel(1)">
                                      <p:cBhvr>
                                        <p:cTn id="13" dur="500"/>
                                        <p:tgtEl>
                                          <p:spTgt spid="5"/>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4679" name="Picture 23" descr="LookingThroughTelescope"/>
          <p:cNvPicPr>
            <a:picLocks noChangeAspect="1" noChangeArrowheads="1"/>
          </p:cNvPicPr>
          <p:nvPr/>
        </p:nvPicPr>
        <p:blipFill>
          <a:blip r:embed="rId2">
            <a:extLst>
              <a:ext uri="{28A0092B-C50C-407E-A947-70E740481C1C}">
                <a14:useLocalDpi xmlns:a14="http://schemas.microsoft.com/office/drawing/2010/main" val="0"/>
              </a:ext>
            </a:extLst>
          </a:blip>
          <a:srcRect l="13255" t="1321" r="4535"/>
          <a:stretch>
            <a:fillRect/>
          </a:stretch>
        </p:blipFill>
        <p:spPr bwMode="auto">
          <a:xfrm>
            <a:off x="4238625" y="5762625"/>
            <a:ext cx="1122363"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Rectangle 2"/>
          <p:cNvSpPr>
            <a:spLocks noGrp="1" noChangeArrowheads="1"/>
          </p:cNvSpPr>
          <p:nvPr>
            <p:ph type="title"/>
          </p:nvPr>
        </p:nvSpPr>
        <p:spPr/>
        <p:txBody>
          <a:bodyPr/>
          <a:lstStyle/>
          <a:p>
            <a:pPr eaLnBrk="1" hangingPunct="1"/>
            <a:r>
              <a:rPr lang="en-US" altLang="en-US" smtClean="0"/>
              <a:t>Gravity Bends Path of Light</a:t>
            </a:r>
          </a:p>
        </p:txBody>
      </p:sp>
      <p:sp>
        <p:nvSpPr>
          <p:cNvPr id="26628" name="Rectangle 3"/>
          <p:cNvSpPr>
            <a:spLocks noGrp="1" noChangeArrowheads="1"/>
          </p:cNvSpPr>
          <p:nvPr>
            <p:ph type="body" idx="1"/>
          </p:nvPr>
        </p:nvSpPr>
        <p:spPr>
          <a:xfrm>
            <a:off x="230188" y="1209675"/>
            <a:ext cx="8683625" cy="5170488"/>
          </a:xfrm>
        </p:spPr>
        <p:txBody>
          <a:bodyPr/>
          <a:lstStyle/>
          <a:p>
            <a:pPr eaLnBrk="1" hangingPunct="1"/>
            <a:r>
              <a:rPr lang="en-US" altLang="en-US" dirty="0" smtClean="0"/>
              <a:t> Light can “orbit” black holes</a:t>
            </a:r>
          </a:p>
        </p:txBody>
      </p:sp>
      <p:sp>
        <p:nvSpPr>
          <p:cNvPr id="26629" name="Text Box 5"/>
          <p:cNvSpPr txBox="1">
            <a:spLocks noChangeArrowheads="1"/>
          </p:cNvSpPr>
          <p:nvPr/>
        </p:nvSpPr>
        <p:spPr bwMode="auto">
          <a:xfrm>
            <a:off x="0" y="2595563"/>
            <a:ext cx="4735513"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ingdings" pitchFamily="2" charset="2"/>
              <a:buChar char="¶"/>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ingdings 2" pitchFamily="18" charset="2"/>
              <a:buChar char=""/>
              <a:defRPr sz="2400">
                <a:solidFill>
                  <a:srgbClr val="FFFF00"/>
                </a:solidFill>
                <a:latin typeface="Comic Sans MS" pitchFamily="66" charset="0"/>
              </a:defRPr>
            </a:lvl3pPr>
            <a:lvl4pPr marL="1600200" indent="-228600" eaLnBrk="0" hangingPunct="0">
              <a:spcBef>
                <a:spcPct val="20000"/>
              </a:spcBef>
              <a:buFont typeface="Wingdings" pitchFamily="2" charset="2"/>
              <a:buChar char="^"/>
              <a:defRPr sz="2000">
                <a:solidFill>
                  <a:srgbClr val="FFFF00"/>
                </a:solidFill>
                <a:latin typeface="Comic Sans MS" pitchFamily="66" charset="0"/>
              </a:defRPr>
            </a:lvl4pPr>
            <a:lvl5pPr marL="2057400" indent="-228600" eaLnBrk="0" hangingPunct="0">
              <a:spcBef>
                <a:spcPct val="20000"/>
              </a:spcBef>
              <a:buFont typeface="Wingdings" pitchFamily="2" charset="2"/>
              <a:buChar char="c"/>
              <a:defRPr sz="2000">
                <a:solidFill>
                  <a:srgbClr val="FFFF00"/>
                </a:solidFill>
                <a:latin typeface="Comic Sans MS" pitchFamily="66" charset="0"/>
              </a:defRPr>
            </a:lvl5pPr>
            <a:lvl6pPr marL="2514600" indent="-228600" eaLnBrk="0" fontAlgn="base" hangingPunct="0">
              <a:spcBef>
                <a:spcPct val="20000"/>
              </a:spcBef>
              <a:spcAft>
                <a:spcPct val="0"/>
              </a:spcAft>
              <a:buFont typeface="Wingdings" pitchFamily="2" charset="2"/>
              <a:buChar char="c"/>
              <a:defRPr sz="2000">
                <a:solidFill>
                  <a:srgbClr val="FFFF00"/>
                </a:solidFill>
                <a:latin typeface="Comic Sans MS" pitchFamily="66" charset="0"/>
              </a:defRPr>
            </a:lvl6pPr>
            <a:lvl7pPr marL="2971800" indent="-228600" eaLnBrk="0" fontAlgn="base" hangingPunct="0">
              <a:spcBef>
                <a:spcPct val="20000"/>
              </a:spcBef>
              <a:spcAft>
                <a:spcPct val="0"/>
              </a:spcAft>
              <a:buFont typeface="Wingdings" pitchFamily="2" charset="2"/>
              <a:buChar char="c"/>
              <a:defRPr sz="2000">
                <a:solidFill>
                  <a:srgbClr val="FFFF00"/>
                </a:solidFill>
                <a:latin typeface="Comic Sans MS" pitchFamily="66" charset="0"/>
              </a:defRPr>
            </a:lvl7pPr>
            <a:lvl8pPr marL="3429000" indent="-228600" eaLnBrk="0" fontAlgn="base" hangingPunct="0">
              <a:spcBef>
                <a:spcPct val="20000"/>
              </a:spcBef>
              <a:spcAft>
                <a:spcPct val="0"/>
              </a:spcAft>
              <a:buFont typeface="Wingdings" pitchFamily="2" charset="2"/>
              <a:buChar char="c"/>
              <a:defRPr sz="2000">
                <a:solidFill>
                  <a:srgbClr val="FFFF00"/>
                </a:solidFill>
                <a:latin typeface="Comic Sans MS" pitchFamily="66" charset="0"/>
              </a:defRPr>
            </a:lvl8pPr>
            <a:lvl9pPr marL="3886200" indent="-228600" eaLnBrk="0" fontAlgn="base" hangingPunct="0">
              <a:spcBef>
                <a:spcPct val="20000"/>
              </a:spcBef>
              <a:spcAft>
                <a:spcPct val="0"/>
              </a:spcAft>
              <a:buFont typeface="Wingdings" pitchFamily="2" charset="2"/>
              <a:buChar char="c"/>
              <a:defRPr sz="2000">
                <a:solidFill>
                  <a:srgbClr val="FFFF00"/>
                </a:solidFill>
                <a:latin typeface="Comic Sans MS" pitchFamily="66" charset="0"/>
              </a:defRPr>
            </a:lvl9pPr>
          </a:lstStyle>
          <a:p>
            <a:pPr algn="ctr" eaLnBrk="1" fontAlgn="base" hangingPunct="1">
              <a:spcBef>
                <a:spcPct val="50000"/>
              </a:spcBef>
              <a:spcAft>
                <a:spcPct val="0"/>
              </a:spcAft>
              <a:buFontTx/>
              <a:buNone/>
            </a:pPr>
            <a:r>
              <a:rPr lang="en-US" altLang="en-US" sz="2400"/>
              <a:t>For a 1 Solar Mass Black Hole</a:t>
            </a:r>
          </a:p>
        </p:txBody>
      </p:sp>
      <p:sp>
        <p:nvSpPr>
          <p:cNvPr id="26630" name="Text Box 6"/>
          <p:cNvSpPr txBox="1">
            <a:spLocks noChangeArrowheads="1"/>
          </p:cNvSpPr>
          <p:nvPr/>
        </p:nvSpPr>
        <p:spPr bwMode="auto">
          <a:xfrm>
            <a:off x="387350" y="2935288"/>
            <a:ext cx="3962400" cy="51911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ingdings" pitchFamily="2" charset="2"/>
              <a:buChar char="¶"/>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ingdings 2" pitchFamily="18" charset="2"/>
              <a:buChar char=""/>
              <a:defRPr sz="2400">
                <a:solidFill>
                  <a:srgbClr val="FFFF00"/>
                </a:solidFill>
                <a:latin typeface="Comic Sans MS" pitchFamily="66" charset="0"/>
              </a:defRPr>
            </a:lvl3pPr>
            <a:lvl4pPr marL="1600200" indent="-228600" eaLnBrk="0" hangingPunct="0">
              <a:spcBef>
                <a:spcPct val="20000"/>
              </a:spcBef>
              <a:buFont typeface="Wingdings" pitchFamily="2" charset="2"/>
              <a:buChar char="^"/>
              <a:defRPr sz="2000">
                <a:solidFill>
                  <a:srgbClr val="FFFF00"/>
                </a:solidFill>
                <a:latin typeface="Comic Sans MS" pitchFamily="66" charset="0"/>
              </a:defRPr>
            </a:lvl4pPr>
            <a:lvl5pPr marL="2057400" indent="-228600" eaLnBrk="0" hangingPunct="0">
              <a:spcBef>
                <a:spcPct val="20000"/>
              </a:spcBef>
              <a:buFont typeface="Wingdings" pitchFamily="2" charset="2"/>
              <a:buChar char="c"/>
              <a:defRPr sz="2000">
                <a:solidFill>
                  <a:srgbClr val="FFFF00"/>
                </a:solidFill>
                <a:latin typeface="Comic Sans MS" pitchFamily="66" charset="0"/>
              </a:defRPr>
            </a:lvl5pPr>
            <a:lvl6pPr marL="2514600" indent="-228600" eaLnBrk="0" fontAlgn="base" hangingPunct="0">
              <a:spcBef>
                <a:spcPct val="20000"/>
              </a:spcBef>
              <a:spcAft>
                <a:spcPct val="0"/>
              </a:spcAft>
              <a:buFont typeface="Wingdings" pitchFamily="2" charset="2"/>
              <a:buChar char="c"/>
              <a:defRPr sz="2000">
                <a:solidFill>
                  <a:srgbClr val="FFFF00"/>
                </a:solidFill>
                <a:latin typeface="Comic Sans MS" pitchFamily="66" charset="0"/>
              </a:defRPr>
            </a:lvl6pPr>
            <a:lvl7pPr marL="2971800" indent="-228600" eaLnBrk="0" fontAlgn="base" hangingPunct="0">
              <a:spcBef>
                <a:spcPct val="20000"/>
              </a:spcBef>
              <a:spcAft>
                <a:spcPct val="0"/>
              </a:spcAft>
              <a:buFont typeface="Wingdings" pitchFamily="2" charset="2"/>
              <a:buChar char="c"/>
              <a:defRPr sz="2000">
                <a:solidFill>
                  <a:srgbClr val="FFFF00"/>
                </a:solidFill>
                <a:latin typeface="Comic Sans MS" pitchFamily="66" charset="0"/>
              </a:defRPr>
            </a:lvl7pPr>
            <a:lvl8pPr marL="3429000" indent="-228600" eaLnBrk="0" fontAlgn="base" hangingPunct="0">
              <a:spcBef>
                <a:spcPct val="20000"/>
              </a:spcBef>
              <a:spcAft>
                <a:spcPct val="0"/>
              </a:spcAft>
              <a:buFont typeface="Wingdings" pitchFamily="2" charset="2"/>
              <a:buChar char="c"/>
              <a:defRPr sz="2000">
                <a:solidFill>
                  <a:srgbClr val="FFFF00"/>
                </a:solidFill>
                <a:latin typeface="Comic Sans MS" pitchFamily="66" charset="0"/>
              </a:defRPr>
            </a:lvl8pPr>
            <a:lvl9pPr marL="3886200" indent="-228600" eaLnBrk="0" fontAlgn="base" hangingPunct="0">
              <a:spcBef>
                <a:spcPct val="20000"/>
              </a:spcBef>
              <a:spcAft>
                <a:spcPct val="0"/>
              </a:spcAft>
              <a:buFont typeface="Wingdings" pitchFamily="2" charset="2"/>
              <a:buChar char="c"/>
              <a:defRPr sz="2000">
                <a:solidFill>
                  <a:srgbClr val="FFFF00"/>
                </a:solidFill>
                <a:latin typeface="Comic Sans MS" pitchFamily="66" charset="0"/>
              </a:defRPr>
            </a:lvl9pPr>
          </a:lstStyle>
          <a:p>
            <a:pPr algn="ctr" eaLnBrk="1" fontAlgn="base" hangingPunct="1">
              <a:spcBef>
                <a:spcPct val="50000"/>
              </a:spcBef>
              <a:spcAft>
                <a:spcPct val="0"/>
              </a:spcAft>
              <a:buFontTx/>
              <a:buNone/>
            </a:pPr>
            <a:r>
              <a:rPr lang="en-US" altLang="en-US" sz="2800"/>
              <a:t>r</a:t>
            </a:r>
            <a:r>
              <a:rPr lang="en-US" altLang="en-US" sz="2800" baseline="-25000"/>
              <a:t>Light Sphere</a:t>
            </a:r>
            <a:r>
              <a:rPr lang="en-US" altLang="en-US" sz="2800"/>
              <a:t>= 4500 m</a:t>
            </a:r>
          </a:p>
        </p:txBody>
      </p:sp>
      <p:pic>
        <p:nvPicPr>
          <p:cNvPr id="26632" name="Picture 9" descr="blackhole_med"/>
          <p:cNvPicPr>
            <a:picLocks noChangeAspect="1" noChangeArrowheads="1"/>
          </p:cNvPicPr>
          <p:nvPr/>
        </p:nvPicPr>
        <p:blipFill>
          <a:blip r:embed="rId3">
            <a:extLst>
              <a:ext uri="{28A0092B-C50C-407E-A947-70E740481C1C}">
                <a14:useLocalDpi xmlns:a14="http://schemas.microsoft.com/office/drawing/2010/main" val="0"/>
              </a:ext>
            </a:extLst>
          </a:blip>
          <a:srcRect l="14084" t="18625" r="44667" b="37021"/>
          <a:stretch>
            <a:fillRect/>
          </a:stretch>
        </p:blipFill>
        <p:spPr bwMode="auto">
          <a:xfrm>
            <a:off x="5849938" y="3252788"/>
            <a:ext cx="2357437" cy="337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3" name="Picture 10" descr="BHlens"/>
          <p:cNvPicPr>
            <a:picLocks noChangeAspect="1" noChangeArrowheads="1"/>
          </p:cNvPicPr>
          <p:nvPr/>
        </p:nvPicPr>
        <p:blipFill>
          <a:blip r:embed="rId4">
            <a:extLst>
              <a:ext uri="{28A0092B-C50C-407E-A947-70E740481C1C}">
                <a14:useLocalDpi xmlns:a14="http://schemas.microsoft.com/office/drawing/2010/main" val="0"/>
              </a:ext>
            </a:extLst>
          </a:blip>
          <a:srcRect l="24219" t="16292" r="22343" b="11658"/>
          <a:stretch>
            <a:fillRect/>
          </a:stretch>
        </p:blipFill>
        <p:spPr bwMode="auto">
          <a:xfrm>
            <a:off x="1004888" y="3719513"/>
            <a:ext cx="2714625" cy="244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reeform 13"/>
          <p:cNvSpPr>
            <a:spLocks/>
          </p:cNvSpPr>
          <p:nvPr/>
        </p:nvSpPr>
        <p:spPr bwMode="auto">
          <a:xfrm>
            <a:off x="1543050" y="2632075"/>
            <a:ext cx="6684963" cy="3279775"/>
          </a:xfrm>
          <a:custGeom>
            <a:avLst/>
            <a:gdLst>
              <a:gd name="T0" fmla="*/ 2147483647 w 4211"/>
              <a:gd name="T1" fmla="*/ 0 h 2066"/>
              <a:gd name="T2" fmla="*/ 2147483647 w 4211"/>
              <a:gd name="T3" fmla="*/ 2147483647 h 2066"/>
              <a:gd name="T4" fmla="*/ 0 w 4211"/>
              <a:gd name="T5" fmla="*/ 2147483647 h 2066"/>
              <a:gd name="T6" fmla="*/ 2147483647 w 4211"/>
              <a:gd name="T7" fmla="*/ 2147483647 h 2066"/>
              <a:gd name="T8" fmla="*/ 2147483647 w 4211"/>
              <a:gd name="T9" fmla="*/ 2147483647 h 2066"/>
              <a:gd name="T10" fmla="*/ 0 60000 65536"/>
              <a:gd name="T11" fmla="*/ 0 60000 65536"/>
              <a:gd name="T12" fmla="*/ 0 60000 65536"/>
              <a:gd name="T13" fmla="*/ 0 60000 65536"/>
              <a:gd name="T14" fmla="*/ 0 60000 65536"/>
              <a:gd name="T15" fmla="*/ 0 w 4211"/>
              <a:gd name="T16" fmla="*/ 0 h 2066"/>
              <a:gd name="T17" fmla="*/ 4211 w 4211"/>
              <a:gd name="T18" fmla="*/ 2066 h 2066"/>
            </a:gdLst>
            <a:ahLst/>
            <a:cxnLst>
              <a:cxn ang="T10">
                <a:pos x="T0" y="T1"/>
              </a:cxn>
              <a:cxn ang="T11">
                <a:pos x="T2" y="T3"/>
              </a:cxn>
              <a:cxn ang="T12">
                <a:pos x="T4" y="T5"/>
              </a:cxn>
              <a:cxn ang="T13">
                <a:pos x="T6" y="T7"/>
              </a:cxn>
              <a:cxn ang="T14">
                <a:pos x="T8" y="T9"/>
              </a:cxn>
            </a:cxnLst>
            <a:rect l="T15" t="T16" r="T17" b="T18"/>
            <a:pathLst>
              <a:path w="4211" h="2066">
                <a:moveTo>
                  <a:pt x="4211" y="0"/>
                </a:moveTo>
                <a:cubicBezTo>
                  <a:pt x="3564" y="156"/>
                  <a:pt x="1020" y="702"/>
                  <a:pt x="318" y="934"/>
                </a:cubicBezTo>
                <a:cubicBezTo>
                  <a:pt x="94" y="1038"/>
                  <a:pt x="0" y="1232"/>
                  <a:pt x="0" y="1391"/>
                </a:cubicBezTo>
                <a:cubicBezTo>
                  <a:pt x="0" y="1550"/>
                  <a:pt x="75" y="1743"/>
                  <a:pt x="361" y="1855"/>
                </a:cubicBezTo>
                <a:cubicBezTo>
                  <a:pt x="647" y="1967"/>
                  <a:pt x="1435" y="2022"/>
                  <a:pt x="1718" y="206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FFFF00"/>
              </a:solidFill>
              <a:latin typeface="Arial" charset="0"/>
            </a:endParaRPr>
          </a:p>
        </p:txBody>
      </p:sp>
      <p:sp>
        <p:nvSpPr>
          <p:cNvPr id="3" name="AutoShape 14"/>
          <p:cNvSpPr>
            <a:spLocks noChangeArrowheads="1"/>
          </p:cNvSpPr>
          <p:nvPr/>
        </p:nvSpPr>
        <p:spPr bwMode="auto">
          <a:xfrm>
            <a:off x="8212138" y="2347913"/>
            <a:ext cx="457200" cy="457200"/>
          </a:xfrm>
          <a:prstGeom prst="star5">
            <a:avLst/>
          </a:prstGeom>
          <a:solidFill>
            <a:schemeClr val="tx1"/>
          </a:solidFill>
          <a:ln w="9525">
            <a:solidFill>
              <a:schemeClr val="tx1"/>
            </a:solidFill>
            <a:miter lim="800000"/>
            <a:headEnd/>
            <a:tailEnd/>
          </a:ln>
          <a:effectLst/>
        </p:spPr>
        <p:txBody>
          <a:bodyPr wrap="none" anchor="ctr"/>
          <a:lstStyle/>
          <a:p>
            <a:pPr fontAlgn="base">
              <a:spcBef>
                <a:spcPct val="0"/>
              </a:spcBef>
              <a:spcAft>
                <a:spcPct val="0"/>
              </a:spcAft>
              <a:defRPr/>
            </a:pPr>
            <a:endParaRPr lang="en-US">
              <a:solidFill>
                <a:srgbClr val="FFFF00"/>
              </a:solidFill>
              <a:latin typeface="Arial" charset="0"/>
            </a:endParaRPr>
          </a:p>
        </p:txBody>
      </p:sp>
      <p:sp>
        <p:nvSpPr>
          <p:cNvPr id="454671" name="Line 15"/>
          <p:cNvSpPr>
            <a:spLocks noChangeShapeType="1"/>
          </p:cNvSpPr>
          <p:nvPr/>
        </p:nvSpPr>
        <p:spPr bwMode="auto">
          <a:xfrm flipH="1" flipV="1">
            <a:off x="631825" y="5443538"/>
            <a:ext cx="3643313" cy="4667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FFFF00"/>
              </a:solidFill>
              <a:latin typeface="Arial" charset="0"/>
            </a:endParaRPr>
          </a:p>
        </p:txBody>
      </p:sp>
      <p:sp>
        <p:nvSpPr>
          <p:cNvPr id="454672" name="AutoShape 16"/>
          <p:cNvSpPr>
            <a:spLocks noChangeArrowheads="1"/>
          </p:cNvSpPr>
          <p:nvPr/>
        </p:nvSpPr>
        <p:spPr bwMode="auto">
          <a:xfrm>
            <a:off x="242888" y="5156200"/>
            <a:ext cx="457200" cy="457200"/>
          </a:xfrm>
          <a:prstGeom prst="star5">
            <a:avLst/>
          </a:prstGeom>
          <a:solidFill>
            <a:schemeClr val="tx1">
              <a:alpha val="75000"/>
            </a:schemeClr>
          </a:solidFill>
          <a:ln w="9525">
            <a:solidFill>
              <a:srgbClr val="FFFF00">
                <a:alpha val="75000"/>
              </a:srgbClr>
            </a:solidFill>
            <a:miter lim="800000"/>
            <a:headEnd/>
            <a:tailEnd/>
          </a:ln>
          <a:effectLst/>
        </p:spPr>
        <p:txBody>
          <a:bodyPr wrap="none" anchor="ctr"/>
          <a:lstStyle/>
          <a:p>
            <a:pPr fontAlgn="base">
              <a:spcBef>
                <a:spcPct val="0"/>
              </a:spcBef>
              <a:spcAft>
                <a:spcPct val="0"/>
              </a:spcAft>
              <a:defRPr/>
            </a:pPr>
            <a:endParaRPr lang="en-US">
              <a:solidFill>
                <a:srgbClr val="FFFF00"/>
              </a:solidFill>
              <a:latin typeface="Arial" charset="0"/>
            </a:endParaRPr>
          </a:p>
        </p:txBody>
      </p:sp>
      <p:sp>
        <p:nvSpPr>
          <p:cNvPr id="454673" name="Text Box 17"/>
          <p:cNvSpPr txBox="1">
            <a:spLocks noChangeArrowheads="1"/>
          </p:cNvSpPr>
          <p:nvPr/>
        </p:nvSpPr>
        <p:spPr bwMode="auto">
          <a:xfrm>
            <a:off x="8039100" y="1922463"/>
            <a:ext cx="787400" cy="3968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ingdings" pitchFamily="2" charset="2"/>
              <a:buChar char="¶"/>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ingdings 2" pitchFamily="18" charset="2"/>
              <a:buChar char=""/>
              <a:defRPr sz="2400">
                <a:solidFill>
                  <a:srgbClr val="FFFF00"/>
                </a:solidFill>
                <a:latin typeface="Comic Sans MS" pitchFamily="66" charset="0"/>
              </a:defRPr>
            </a:lvl3pPr>
            <a:lvl4pPr marL="1600200" indent="-228600" eaLnBrk="0" hangingPunct="0">
              <a:spcBef>
                <a:spcPct val="20000"/>
              </a:spcBef>
              <a:buFont typeface="Wingdings" pitchFamily="2" charset="2"/>
              <a:buChar char="^"/>
              <a:defRPr sz="2000">
                <a:solidFill>
                  <a:srgbClr val="FFFF00"/>
                </a:solidFill>
                <a:latin typeface="Comic Sans MS" pitchFamily="66" charset="0"/>
              </a:defRPr>
            </a:lvl4pPr>
            <a:lvl5pPr marL="2057400" indent="-228600" eaLnBrk="0" hangingPunct="0">
              <a:spcBef>
                <a:spcPct val="20000"/>
              </a:spcBef>
              <a:buFont typeface="Wingdings" pitchFamily="2" charset="2"/>
              <a:buChar char="c"/>
              <a:defRPr sz="2000">
                <a:solidFill>
                  <a:srgbClr val="FFFF00"/>
                </a:solidFill>
                <a:latin typeface="Comic Sans MS" pitchFamily="66" charset="0"/>
              </a:defRPr>
            </a:lvl5pPr>
            <a:lvl6pPr marL="2514600" indent="-228600" eaLnBrk="0" fontAlgn="base" hangingPunct="0">
              <a:spcBef>
                <a:spcPct val="20000"/>
              </a:spcBef>
              <a:spcAft>
                <a:spcPct val="0"/>
              </a:spcAft>
              <a:buFont typeface="Wingdings" pitchFamily="2" charset="2"/>
              <a:buChar char="c"/>
              <a:defRPr sz="2000">
                <a:solidFill>
                  <a:srgbClr val="FFFF00"/>
                </a:solidFill>
                <a:latin typeface="Comic Sans MS" pitchFamily="66" charset="0"/>
              </a:defRPr>
            </a:lvl6pPr>
            <a:lvl7pPr marL="2971800" indent="-228600" eaLnBrk="0" fontAlgn="base" hangingPunct="0">
              <a:spcBef>
                <a:spcPct val="20000"/>
              </a:spcBef>
              <a:spcAft>
                <a:spcPct val="0"/>
              </a:spcAft>
              <a:buFont typeface="Wingdings" pitchFamily="2" charset="2"/>
              <a:buChar char="c"/>
              <a:defRPr sz="2000">
                <a:solidFill>
                  <a:srgbClr val="FFFF00"/>
                </a:solidFill>
                <a:latin typeface="Comic Sans MS" pitchFamily="66" charset="0"/>
              </a:defRPr>
            </a:lvl7pPr>
            <a:lvl8pPr marL="3429000" indent="-228600" eaLnBrk="0" fontAlgn="base" hangingPunct="0">
              <a:spcBef>
                <a:spcPct val="20000"/>
              </a:spcBef>
              <a:spcAft>
                <a:spcPct val="0"/>
              </a:spcAft>
              <a:buFont typeface="Wingdings" pitchFamily="2" charset="2"/>
              <a:buChar char="c"/>
              <a:defRPr sz="2000">
                <a:solidFill>
                  <a:srgbClr val="FFFF00"/>
                </a:solidFill>
                <a:latin typeface="Comic Sans MS" pitchFamily="66" charset="0"/>
              </a:defRPr>
            </a:lvl8pPr>
            <a:lvl9pPr marL="3886200" indent="-228600" eaLnBrk="0" fontAlgn="base" hangingPunct="0">
              <a:spcBef>
                <a:spcPct val="20000"/>
              </a:spcBef>
              <a:spcAft>
                <a:spcPct val="0"/>
              </a:spcAft>
              <a:buFont typeface="Wingdings" pitchFamily="2" charset="2"/>
              <a:buChar char="c"/>
              <a:defRPr sz="2000">
                <a:solidFill>
                  <a:srgbClr val="FFFF00"/>
                </a:solidFill>
                <a:latin typeface="Comic Sans MS" pitchFamily="66" charset="0"/>
              </a:defRPr>
            </a:lvl9pPr>
          </a:lstStyle>
          <a:p>
            <a:pPr algn="ctr" eaLnBrk="1" fontAlgn="base" hangingPunct="1">
              <a:spcBef>
                <a:spcPct val="50000"/>
              </a:spcBef>
              <a:spcAft>
                <a:spcPct val="0"/>
              </a:spcAft>
              <a:buFontTx/>
              <a:buNone/>
            </a:pPr>
            <a:r>
              <a:rPr lang="en-US" altLang="en-US" sz="2000"/>
              <a:t>Star</a:t>
            </a:r>
          </a:p>
        </p:txBody>
      </p:sp>
      <p:sp>
        <p:nvSpPr>
          <p:cNvPr id="454674" name="Text Box 18"/>
          <p:cNvSpPr txBox="1">
            <a:spLocks noChangeArrowheads="1"/>
          </p:cNvSpPr>
          <p:nvPr/>
        </p:nvSpPr>
        <p:spPr bwMode="auto">
          <a:xfrm>
            <a:off x="0" y="4406900"/>
            <a:ext cx="976313" cy="7016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ingdings" pitchFamily="2" charset="2"/>
              <a:buChar char="¶"/>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ingdings 2" pitchFamily="18" charset="2"/>
              <a:buChar char=""/>
              <a:defRPr sz="2400">
                <a:solidFill>
                  <a:srgbClr val="FFFF00"/>
                </a:solidFill>
                <a:latin typeface="Comic Sans MS" pitchFamily="66" charset="0"/>
              </a:defRPr>
            </a:lvl3pPr>
            <a:lvl4pPr marL="1600200" indent="-228600" eaLnBrk="0" hangingPunct="0">
              <a:spcBef>
                <a:spcPct val="20000"/>
              </a:spcBef>
              <a:buFont typeface="Wingdings" pitchFamily="2" charset="2"/>
              <a:buChar char="^"/>
              <a:defRPr sz="2000">
                <a:solidFill>
                  <a:srgbClr val="FFFF00"/>
                </a:solidFill>
                <a:latin typeface="Comic Sans MS" pitchFamily="66" charset="0"/>
              </a:defRPr>
            </a:lvl4pPr>
            <a:lvl5pPr marL="2057400" indent="-228600" eaLnBrk="0" hangingPunct="0">
              <a:spcBef>
                <a:spcPct val="20000"/>
              </a:spcBef>
              <a:buFont typeface="Wingdings" pitchFamily="2" charset="2"/>
              <a:buChar char="c"/>
              <a:defRPr sz="2000">
                <a:solidFill>
                  <a:srgbClr val="FFFF00"/>
                </a:solidFill>
                <a:latin typeface="Comic Sans MS" pitchFamily="66" charset="0"/>
              </a:defRPr>
            </a:lvl5pPr>
            <a:lvl6pPr marL="2514600" indent="-228600" eaLnBrk="0" fontAlgn="base" hangingPunct="0">
              <a:spcBef>
                <a:spcPct val="20000"/>
              </a:spcBef>
              <a:spcAft>
                <a:spcPct val="0"/>
              </a:spcAft>
              <a:buFont typeface="Wingdings" pitchFamily="2" charset="2"/>
              <a:buChar char="c"/>
              <a:defRPr sz="2000">
                <a:solidFill>
                  <a:srgbClr val="FFFF00"/>
                </a:solidFill>
                <a:latin typeface="Comic Sans MS" pitchFamily="66" charset="0"/>
              </a:defRPr>
            </a:lvl6pPr>
            <a:lvl7pPr marL="2971800" indent="-228600" eaLnBrk="0" fontAlgn="base" hangingPunct="0">
              <a:spcBef>
                <a:spcPct val="20000"/>
              </a:spcBef>
              <a:spcAft>
                <a:spcPct val="0"/>
              </a:spcAft>
              <a:buFont typeface="Wingdings" pitchFamily="2" charset="2"/>
              <a:buChar char="c"/>
              <a:defRPr sz="2000">
                <a:solidFill>
                  <a:srgbClr val="FFFF00"/>
                </a:solidFill>
                <a:latin typeface="Comic Sans MS" pitchFamily="66" charset="0"/>
              </a:defRPr>
            </a:lvl7pPr>
            <a:lvl8pPr marL="3429000" indent="-228600" eaLnBrk="0" fontAlgn="base" hangingPunct="0">
              <a:spcBef>
                <a:spcPct val="20000"/>
              </a:spcBef>
              <a:spcAft>
                <a:spcPct val="0"/>
              </a:spcAft>
              <a:buFont typeface="Wingdings" pitchFamily="2" charset="2"/>
              <a:buChar char="c"/>
              <a:defRPr sz="2000">
                <a:solidFill>
                  <a:srgbClr val="FFFF00"/>
                </a:solidFill>
                <a:latin typeface="Comic Sans MS" pitchFamily="66" charset="0"/>
              </a:defRPr>
            </a:lvl8pPr>
            <a:lvl9pPr marL="3886200" indent="-228600" eaLnBrk="0" fontAlgn="base" hangingPunct="0">
              <a:spcBef>
                <a:spcPct val="20000"/>
              </a:spcBef>
              <a:spcAft>
                <a:spcPct val="0"/>
              </a:spcAft>
              <a:buFont typeface="Wingdings" pitchFamily="2" charset="2"/>
              <a:buChar char="c"/>
              <a:defRPr sz="2000">
                <a:solidFill>
                  <a:srgbClr val="FFFF00"/>
                </a:solidFill>
                <a:latin typeface="Comic Sans MS" pitchFamily="66" charset="0"/>
              </a:defRPr>
            </a:lvl9pPr>
          </a:lstStyle>
          <a:p>
            <a:pPr algn="ctr" eaLnBrk="1" fontAlgn="base" hangingPunct="1">
              <a:spcBef>
                <a:spcPct val="50000"/>
              </a:spcBef>
              <a:spcAft>
                <a:spcPct val="0"/>
              </a:spcAft>
              <a:buFontTx/>
              <a:buNone/>
            </a:pPr>
            <a:r>
              <a:rPr lang="en-US" altLang="en-US" sz="2000"/>
              <a:t>Star’s image</a:t>
            </a:r>
          </a:p>
        </p:txBody>
      </p:sp>
      <p:sp>
        <p:nvSpPr>
          <p:cNvPr id="454681" name="Text Box 25"/>
          <p:cNvSpPr txBox="1">
            <a:spLocks noChangeArrowheads="1"/>
          </p:cNvSpPr>
          <p:nvPr/>
        </p:nvSpPr>
        <p:spPr bwMode="auto">
          <a:xfrm rot="-747266">
            <a:off x="4545013" y="2741613"/>
            <a:ext cx="2595562" cy="3968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ingdings" pitchFamily="2" charset="2"/>
              <a:buChar char="¶"/>
              <a:defRPr sz="3200">
                <a:solidFill>
                  <a:srgbClr val="FFFF00"/>
                </a:solidFill>
                <a:latin typeface="Comic Sans MS" pitchFamily="66" charset="0"/>
              </a:defRPr>
            </a:lvl1pPr>
            <a:lvl2pPr marL="742950" indent="-285750" eaLnBrk="0" hangingPunct="0">
              <a:spcBef>
                <a:spcPct val="20000"/>
              </a:spcBef>
              <a:buFont typeface="Webdings" pitchFamily="18" charset="2"/>
              <a:buChar char="þ"/>
              <a:defRPr sz="2800">
                <a:solidFill>
                  <a:srgbClr val="FFFF00"/>
                </a:solidFill>
                <a:latin typeface="Comic Sans MS" pitchFamily="66" charset="0"/>
              </a:defRPr>
            </a:lvl2pPr>
            <a:lvl3pPr marL="1143000" indent="-228600" eaLnBrk="0" hangingPunct="0">
              <a:spcBef>
                <a:spcPct val="20000"/>
              </a:spcBef>
              <a:buFont typeface="Wingdings 2" pitchFamily="18" charset="2"/>
              <a:buChar char=""/>
              <a:defRPr sz="2400">
                <a:solidFill>
                  <a:srgbClr val="FFFF00"/>
                </a:solidFill>
                <a:latin typeface="Comic Sans MS" pitchFamily="66" charset="0"/>
              </a:defRPr>
            </a:lvl3pPr>
            <a:lvl4pPr marL="1600200" indent="-228600" eaLnBrk="0" hangingPunct="0">
              <a:spcBef>
                <a:spcPct val="20000"/>
              </a:spcBef>
              <a:buFont typeface="Wingdings" pitchFamily="2" charset="2"/>
              <a:buChar char="^"/>
              <a:defRPr sz="2000">
                <a:solidFill>
                  <a:srgbClr val="FFFF00"/>
                </a:solidFill>
                <a:latin typeface="Comic Sans MS" pitchFamily="66" charset="0"/>
              </a:defRPr>
            </a:lvl4pPr>
            <a:lvl5pPr marL="2057400" indent="-228600" eaLnBrk="0" hangingPunct="0">
              <a:spcBef>
                <a:spcPct val="20000"/>
              </a:spcBef>
              <a:buFont typeface="Wingdings" pitchFamily="2" charset="2"/>
              <a:buChar char="c"/>
              <a:defRPr sz="2000">
                <a:solidFill>
                  <a:srgbClr val="FFFF00"/>
                </a:solidFill>
                <a:latin typeface="Comic Sans MS" pitchFamily="66" charset="0"/>
              </a:defRPr>
            </a:lvl5pPr>
            <a:lvl6pPr marL="2514600" indent="-228600" eaLnBrk="0" fontAlgn="base" hangingPunct="0">
              <a:spcBef>
                <a:spcPct val="20000"/>
              </a:spcBef>
              <a:spcAft>
                <a:spcPct val="0"/>
              </a:spcAft>
              <a:buFont typeface="Wingdings" pitchFamily="2" charset="2"/>
              <a:buChar char="c"/>
              <a:defRPr sz="2000">
                <a:solidFill>
                  <a:srgbClr val="FFFF00"/>
                </a:solidFill>
                <a:latin typeface="Comic Sans MS" pitchFamily="66" charset="0"/>
              </a:defRPr>
            </a:lvl6pPr>
            <a:lvl7pPr marL="2971800" indent="-228600" eaLnBrk="0" fontAlgn="base" hangingPunct="0">
              <a:spcBef>
                <a:spcPct val="20000"/>
              </a:spcBef>
              <a:spcAft>
                <a:spcPct val="0"/>
              </a:spcAft>
              <a:buFont typeface="Wingdings" pitchFamily="2" charset="2"/>
              <a:buChar char="c"/>
              <a:defRPr sz="2000">
                <a:solidFill>
                  <a:srgbClr val="FFFF00"/>
                </a:solidFill>
                <a:latin typeface="Comic Sans MS" pitchFamily="66" charset="0"/>
              </a:defRPr>
            </a:lvl7pPr>
            <a:lvl8pPr marL="3429000" indent="-228600" eaLnBrk="0" fontAlgn="base" hangingPunct="0">
              <a:spcBef>
                <a:spcPct val="20000"/>
              </a:spcBef>
              <a:spcAft>
                <a:spcPct val="0"/>
              </a:spcAft>
              <a:buFont typeface="Wingdings" pitchFamily="2" charset="2"/>
              <a:buChar char="c"/>
              <a:defRPr sz="2000">
                <a:solidFill>
                  <a:srgbClr val="FFFF00"/>
                </a:solidFill>
                <a:latin typeface="Comic Sans MS" pitchFamily="66" charset="0"/>
              </a:defRPr>
            </a:lvl8pPr>
            <a:lvl9pPr marL="3886200" indent="-228600" eaLnBrk="0" fontAlgn="base" hangingPunct="0">
              <a:spcBef>
                <a:spcPct val="20000"/>
              </a:spcBef>
              <a:spcAft>
                <a:spcPct val="0"/>
              </a:spcAft>
              <a:buFont typeface="Wingdings" pitchFamily="2" charset="2"/>
              <a:buChar char="c"/>
              <a:defRPr sz="2000">
                <a:solidFill>
                  <a:srgbClr val="FFFF00"/>
                </a:solidFill>
                <a:latin typeface="Comic Sans MS" pitchFamily="66" charset="0"/>
              </a:defRPr>
            </a:lvl9pPr>
          </a:lstStyle>
          <a:p>
            <a:pPr algn="ctr" eaLnBrk="1" fontAlgn="base" hangingPunct="1">
              <a:spcBef>
                <a:spcPct val="50000"/>
              </a:spcBef>
              <a:spcAft>
                <a:spcPct val="0"/>
              </a:spcAft>
              <a:buFontTx/>
              <a:buNone/>
            </a:pPr>
            <a:r>
              <a:rPr lang="en-US" altLang="en-US" sz="2000"/>
              <a:t>Star light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54673"/>
                                        </p:tgtEl>
                                        <p:attrNameLst>
                                          <p:attrName>style.visibility</p:attrName>
                                        </p:attrNameLst>
                                      </p:cBhvr>
                                      <p:to>
                                        <p:strVal val="visible"/>
                                      </p:to>
                                    </p:set>
                                  </p:childTnLst>
                                </p:cTn>
                              </p:par>
                            </p:childTnLst>
                          </p:cTn>
                        </p:par>
                        <p:par>
                          <p:cTn id="7" fill="hold" nodeType="afterGroup">
                            <p:stCondLst>
                              <p:cond delay="0"/>
                            </p:stCondLst>
                            <p:childTnLst>
                              <p:par>
                                <p:cTn id="8" presetID="35" presetClass="entr" presetSubtype="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2000"/>
                                        <p:tgtEl>
                                          <p:spTgt spid="3"/>
                                        </p:tgtEl>
                                      </p:cBhvr>
                                    </p:animEffect>
                                    <p:anim calcmode="lin" valueType="num">
                                      <p:cBhvr>
                                        <p:cTn id="11" dur="2000" fill="hold"/>
                                        <p:tgtEl>
                                          <p:spTgt spid="3"/>
                                        </p:tgtEl>
                                        <p:attrNameLst>
                                          <p:attrName>style.rotation</p:attrName>
                                        </p:attrNameLst>
                                      </p:cBhvr>
                                      <p:tavLst>
                                        <p:tav tm="0">
                                          <p:val>
                                            <p:fltVal val="720"/>
                                          </p:val>
                                        </p:tav>
                                        <p:tav tm="100000">
                                          <p:val>
                                            <p:fltVal val="0"/>
                                          </p:val>
                                        </p:tav>
                                      </p:tavLst>
                                    </p:anim>
                                    <p:anim calcmode="lin" valueType="num">
                                      <p:cBhvr>
                                        <p:cTn id="12" dur="2000" fill="hold"/>
                                        <p:tgtEl>
                                          <p:spTgt spid="3"/>
                                        </p:tgtEl>
                                        <p:attrNameLst>
                                          <p:attrName>ppt_h</p:attrName>
                                        </p:attrNameLst>
                                      </p:cBhvr>
                                      <p:tavLst>
                                        <p:tav tm="0">
                                          <p:val>
                                            <p:fltVal val="0"/>
                                          </p:val>
                                        </p:tav>
                                        <p:tav tm="100000">
                                          <p:val>
                                            <p:strVal val="#ppt_h"/>
                                          </p:val>
                                        </p:tav>
                                      </p:tavLst>
                                    </p:anim>
                                    <p:anim calcmode="lin" valueType="num">
                                      <p:cBhvr>
                                        <p:cTn id="13" dur="2000" fill="hold"/>
                                        <p:tgtEl>
                                          <p:spTgt spid="3"/>
                                        </p:tgtEl>
                                        <p:attrNameLst>
                                          <p:attrName>ppt_w</p:attrName>
                                        </p:attrNameLst>
                                      </p:cBhvr>
                                      <p:tavLst>
                                        <p:tav tm="0">
                                          <p:val>
                                            <p:fltVal val="0"/>
                                          </p:val>
                                        </p:tav>
                                        <p:tav tm="100000">
                                          <p:val>
                                            <p:strVal val="#ppt_w"/>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up)">
                                      <p:cBhvr>
                                        <p:cTn id="18" dur="1000"/>
                                        <p:tgtEl>
                                          <p:spTgt spid="2"/>
                                        </p:tgtEl>
                                      </p:cBhvr>
                                    </p:animEffect>
                                  </p:childTnLst>
                                </p:cTn>
                              </p:par>
                            </p:childTnLst>
                          </p:cTn>
                        </p:par>
                        <p:par>
                          <p:cTn id="19" fill="hold" nodeType="afterGroup">
                            <p:stCondLst>
                              <p:cond delay="1000"/>
                            </p:stCondLst>
                            <p:childTnLst>
                              <p:par>
                                <p:cTn id="20" presetID="1" presetClass="entr" presetSubtype="0" fill="hold" grpId="0" nodeType="afterEffect">
                                  <p:stCondLst>
                                    <p:cond delay="0"/>
                                  </p:stCondLst>
                                  <p:childTnLst>
                                    <p:set>
                                      <p:cBhvr>
                                        <p:cTn id="21" dur="1" fill="hold">
                                          <p:stCondLst>
                                            <p:cond delay="0"/>
                                          </p:stCondLst>
                                        </p:cTn>
                                        <p:tgtEl>
                                          <p:spTgt spid="454681"/>
                                        </p:tgtEl>
                                        <p:attrNameLst>
                                          <p:attrName>style.visibility</p:attrName>
                                        </p:attrNameLst>
                                      </p:cBhvr>
                                      <p:to>
                                        <p:strVal val="visible"/>
                                      </p:to>
                                    </p:set>
                                  </p:childTnLst>
                                </p:cTn>
                              </p:par>
                            </p:childTnLst>
                          </p:cTn>
                        </p:par>
                        <p:par>
                          <p:cTn id="22" fill="hold" nodeType="afterGroup">
                            <p:stCondLst>
                              <p:cond delay="1000"/>
                            </p:stCondLst>
                            <p:childTnLst>
                              <p:par>
                                <p:cTn id="23" presetID="23" presetClass="entr" presetSubtype="16" fill="hold" nodeType="afterEffect">
                                  <p:stCondLst>
                                    <p:cond delay="0"/>
                                  </p:stCondLst>
                                  <p:childTnLst>
                                    <p:set>
                                      <p:cBhvr>
                                        <p:cTn id="24" dur="1" fill="hold">
                                          <p:stCondLst>
                                            <p:cond delay="0"/>
                                          </p:stCondLst>
                                        </p:cTn>
                                        <p:tgtEl>
                                          <p:spTgt spid="454679"/>
                                        </p:tgtEl>
                                        <p:attrNameLst>
                                          <p:attrName>style.visibility</p:attrName>
                                        </p:attrNameLst>
                                      </p:cBhvr>
                                      <p:to>
                                        <p:strVal val="visible"/>
                                      </p:to>
                                    </p:set>
                                    <p:anim calcmode="lin" valueType="num">
                                      <p:cBhvr>
                                        <p:cTn id="25" dur="500" fill="hold"/>
                                        <p:tgtEl>
                                          <p:spTgt spid="454679"/>
                                        </p:tgtEl>
                                        <p:attrNameLst>
                                          <p:attrName>ppt_w</p:attrName>
                                        </p:attrNameLst>
                                      </p:cBhvr>
                                      <p:tavLst>
                                        <p:tav tm="0">
                                          <p:val>
                                            <p:fltVal val="0"/>
                                          </p:val>
                                        </p:tav>
                                        <p:tav tm="100000">
                                          <p:val>
                                            <p:strVal val="#ppt_w"/>
                                          </p:val>
                                        </p:tav>
                                      </p:tavLst>
                                    </p:anim>
                                    <p:anim calcmode="lin" valueType="num">
                                      <p:cBhvr>
                                        <p:cTn id="26" dur="500" fill="hold"/>
                                        <p:tgtEl>
                                          <p:spTgt spid="454679"/>
                                        </p:tgtEl>
                                        <p:attrNameLst>
                                          <p:attrName>ppt_h</p:attrName>
                                        </p:attrNameLst>
                                      </p:cBhvr>
                                      <p:tavLst>
                                        <p:tav tm="0">
                                          <p:val>
                                            <p:fltVal val="0"/>
                                          </p:val>
                                        </p:tav>
                                        <p:tav tm="100000">
                                          <p:val>
                                            <p:strVal val="#ppt_h"/>
                                          </p:val>
                                        </p:tav>
                                      </p:tavLst>
                                    </p:anim>
                                  </p:childTnLst>
                                </p:cTn>
                              </p:par>
                            </p:childTnLst>
                          </p:cTn>
                        </p:par>
                        <p:par>
                          <p:cTn id="27" fill="hold" nodeType="afterGroup">
                            <p:stCondLst>
                              <p:cond delay="1500"/>
                            </p:stCondLst>
                            <p:childTnLst>
                              <p:par>
                                <p:cTn id="28" presetID="22" presetClass="entr" presetSubtype="2" fill="hold" grpId="0" nodeType="afterEffect">
                                  <p:stCondLst>
                                    <p:cond delay="0"/>
                                  </p:stCondLst>
                                  <p:childTnLst>
                                    <p:set>
                                      <p:cBhvr>
                                        <p:cTn id="29" dur="1" fill="hold">
                                          <p:stCondLst>
                                            <p:cond delay="0"/>
                                          </p:stCondLst>
                                        </p:cTn>
                                        <p:tgtEl>
                                          <p:spTgt spid="454671"/>
                                        </p:tgtEl>
                                        <p:attrNameLst>
                                          <p:attrName>style.visibility</p:attrName>
                                        </p:attrNameLst>
                                      </p:cBhvr>
                                      <p:to>
                                        <p:strVal val="visible"/>
                                      </p:to>
                                    </p:set>
                                    <p:animEffect transition="in" filter="wipe(right)">
                                      <p:cBhvr>
                                        <p:cTn id="30" dur="500"/>
                                        <p:tgtEl>
                                          <p:spTgt spid="454671"/>
                                        </p:tgtEl>
                                      </p:cBhvr>
                                    </p:animEffect>
                                  </p:childTnLst>
                                </p:cTn>
                              </p:par>
                            </p:childTnLst>
                          </p:cTn>
                        </p:par>
                        <p:par>
                          <p:cTn id="31" fill="hold" nodeType="afterGroup">
                            <p:stCondLst>
                              <p:cond delay="2000"/>
                            </p:stCondLst>
                            <p:childTnLst>
                              <p:par>
                                <p:cTn id="32" presetID="1" presetClass="entr" presetSubtype="0" fill="hold" nodeType="afterEffect">
                                  <p:stCondLst>
                                    <p:cond delay="0"/>
                                  </p:stCondLst>
                                  <p:childTnLst>
                                    <p:set>
                                      <p:cBhvr>
                                        <p:cTn id="33" dur="1" fill="hold">
                                          <p:stCondLst>
                                            <p:cond delay="0"/>
                                          </p:stCondLst>
                                        </p:cTn>
                                        <p:tgtEl>
                                          <p:spTgt spid="454672"/>
                                        </p:tgtEl>
                                        <p:attrNameLst>
                                          <p:attrName>style.visibility</p:attrName>
                                        </p:attrNameLst>
                                      </p:cBhvr>
                                      <p:to>
                                        <p:strVal val="visible"/>
                                      </p:to>
                                    </p:set>
                                  </p:childTnLst>
                                </p:cTn>
                              </p:par>
                            </p:childTnLst>
                          </p:cTn>
                        </p:par>
                        <p:par>
                          <p:cTn id="34" fill="hold" nodeType="afterGroup">
                            <p:stCondLst>
                              <p:cond delay="2000"/>
                            </p:stCondLst>
                            <p:childTnLst>
                              <p:par>
                                <p:cTn id="35" presetID="1" presetClass="entr" presetSubtype="0" fill="hold" grpId="0" nodeType="afterEffect">
                                  <p:stCondLst>
                                    <p:cond delay="0"/>
                                  </p:stCondLst>
                                  <p:childTnLst>
                                    <p:set>
                                      <p:cBhvr>
                                        <p:cTn id="36" dur="1" fill="hold">
                                          <p:stCondLst>
                                            <p:cond delay="0"/>
                                          </p:stCondLst>
                                        </p:cTn>
                                        <p:tgtEl>
                                          <p:spTgt spid="4546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54671" grpId="0" animBg="1"/>
      <p:bldP spid="454673" grpId="0"/>
      <p:bldP spid="454674" grpId="0"/>
      <p:bldP spid="45468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400" dirty="0" smtClean="0"/>
              <a:t>Einstein, Gravity, &amp; Multimessenger Astro</a:t>
            </a:r>
            <a:endParaRPr lang="en-US" sz="3400" dirty="0"/>
          </a:p>
        </p:txBody>
      </p:sp>
      <p:sp>
        <p:nvSpPr>
          <p:cNvPr id="3" name="Content Placeholder 2"/>
          <p:cNvSpPr>
            <a:spLocks noGrp="1"/>
          </p:cNvSpPr>
          <p:nvPr>
            <p:ph idx="1"/>
          </p:nvPr>
        </p:nvSpPr>
        <p:spPr>
          <a:xfrm>
            <a:off x="0" y="1051560"/>
            <a:ext cx="9143999" cy="5715000"/>
          </a:xfrm>
        </p:spPr>
        <p:txBody>
          <a:bodyPr/>
          <a:lstStyle/>
          <a:p>
            <a:r>
              <a:rPr lang="en-US" dirty="0" smtClean="0"/>
              <a:t>Part 1: Einstein (8/7/2020)</a:t>
            </a:r>
          </a:p>
          <a:p>
            <a:pPr lvl="1"/>
            <a:r>
              <a:rPr lang="en-US" dirty="0" smtClean="0"/>
              <a:t>Einstein’s universe very different from Newton’s</a:t>
            </a:r>
          </a:p>
          <a:p>
            <a:pPr lvl="1"/>
            <a:r>
              <a:rPr lang="en-US" dirty="0" smtClean="0"/>
              <a:t>Spacetime is a “fabric” or “fluid” that ripples</a:t>
            </a:r>
          </a:p>
          <a:p>
            <a:r>
              <a:rPr lang="en-US" dirty="0" smtClean="0"/>
              <a:t>Part 2: </a:t>
            </a:r>
            <a:r>
              <a:rPr lang="en-US" dirty="0"/>
              <a:t>Gravity </a:t>
            </a:r>
            <a:r>
              <a:rPr lang="en-US" dirty="0" smtClean="0"/>
              <a:t>(9/11/2020</a:t>
            </a:r>
            <a:r>
              <a:rPr lang="en-US" dirty="0"/>
              <a:t>)</a:t>
            </a:r>
            <a:endParaRPr lang="en-US" dirty="0" smtClean="0"/>
          </a:p>
          <a:p>
            <a:pPr lvl="1"/>
            <a:r>
              <a:rPr lang="en-US" dirty="0" smtClean="0"/>
              <a:t>Gravitational Waves: Ripples in Spacetime</a:t>
            </a:r>
          </a:p>
          <a:p>
            <a:pPr lvl="1"/>
            <a:r>
              <a:rPr lang="en-US" dirty="0" smtClean="0"/>
              <a:t>LIGO: How to Detect the Ripples</a:t>
            </a:r>
          </a:p>
          <a:p>
            <a:r>
              <a:rPr lang="en-US" dirty="0" smtClean="0"/>
              <a:t>Part 3: Multimessenger </a:t>
            </a:r>
            <a:r>
              <a:rPr lang="en-US" dirty="0"/>
              <a:t>Astronomy </a:t>
            </a:r>
            <a:r>
              <a:rPr lang="en-US" dirty="0" smtClean="0"/>
              <a:t>(10/9/20)</a:t>
            </a:r>
          </a:p>
          <a:p>
            <a:pPr lvl="1"/>
            <a:r>
              <a:rPr lang="en-US" dirty="0" smtClean="0"/>
              <a:t>Detecting Gravitational Waves</a:t>
            </a:r>
          </a:p>
          <a:p>
            <a:pPr lvl="1"/>
            <a:r>
              <a:rPr lang="en-US" i="1" dirty="0" smtClean="0"/>
              <a:t>Also</a:t>
            </a:r>
            <a:r>
              <a:rPr lang="en-US" dirty="0" smtClean="0"/>
              <a:t> Detecting Electromagnetic Waves</a:t>
            </a:r>
            <a:endParaRPr lang="en-US" dirty="0"/>
          </a:p>
        </p:txBody>
      </p:sp>
    </p:spTree>
    <p:extLst>
      <p:ext uri="{BB962C8B-B14F-4D97-AF65-F5344CB8AC3E}">
        <p14:creationId xmlns:p14="http://schemas.microsoft.com/office/powerpoint/2010/main" val="26869280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833563" y="5629275"/>
            <a:ext cx="5476875" cy="769441"/>
          </a:xfrm>
          <a:prstGeom prst="rect">
            <a:avLst/>
          </a:prstGeom>
          <a:noFill/>
        </p:spPr>
        <p:txBody>
          <a:bodyPr wrap="square" rtlCol="0">
            <a:spAutoFit/>
          </a:bodyPr>
          <a:lstStyle/>
          <a:p>
            <a:r>
              <a:rPr lang="en-US" sz="4400" dirty="0" smtClean="0">
                <a:solidFill>
                  <a:srgbClr val="FFFFFF"/>
                </a:solidFill>
              </a:rPr>
              <a:t>And God was there!</a:t>
            </a:r>
            <a:endParaRPr lang="en-US" sz="4400" dirty="0">
              <a:solidFill>
                <a:srgbClr val="FFFFFF"/>
              </a:solidFill>
            </a:endParaRPr>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1014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LIGO_BlackHoleMerger.m4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097280"/>
            <a:ext cx="9144000" cy="5143500"/>
          </a:xfrm>
          <a:prstGeom prst="rect">
            <a:avLst/>
          </a:prstGeom>
        </p:spPr>
      </p:pic>
    </p:spTree>
    <p:extLst>
      <p:ext uri="{BB962C8B-B14F-4D97-AF65-F5344CB8AC3E}">
        <p14:creationId xmlns:p14="http://schemas.microsoft.com/office/powerpoint/2010/main" val="31057679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014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0" y="1019175"/>
            <a:ext cx="9144000" cy="2554545"/>
          </a:xfrm>
          <a:prstGeom prst="rect">
            <a:avLst/>
          </a:prstGeom>
          <a:noFill/>
        </p:spPr>
        <p:txBody>
          <a:bodyPr wrap="square" rtlCol="0">
            <a:spAutoFit/>
          </a:bodyPr>
          <a:lstStyle/>
          <a:p>
            <a:pPr algn="ctr">
              <a:tabLst>
                <a:tab pos="457200" algn="l"/>
              </a:tabLst>
            </a:pPr>
            <a:r>
              <a:rPr lang="en-US" sz="3200" dirty="0" smtClean="0">
                <a:solidFill>
                  <a:srgbClr val="FFFFFF"/>
                </a:solidFill>
              </a:rPr>
              <a:t>In 1.3 billion years since black holes merged, </a:t>
            </a:r>
          </a:p>
          <a:p>
            <a:pPr algn="ctr">
              <a:tabLst>
                <a:tab pos="457200" algn="l"/>
              </a:tabLst>
            </a:pPr>
            <a:r>
              <a:rPr lang="en-US" sz="3200" dirty="0" smtClean="0">
                <a:solidFill>
                  <a:srgbClr val="FFFFFF"/>
                </a:solidFill>
              </a:rPr>
              <a:t>life on Earth evolved into plants, fish, reptiles, and mammals that became humans.  </a:t>
            </a:r>
          </a:p>
          <a:p>
            <a:pPr algn="ctr">
              <a:tabLst>
                <a:tab pos="457200" algn="l"/>
              </a:tabLst>
            </a:pPr>
            <a:r>
              <a:rPr lang="en-US" sz="3200" dirty="0" smtClean="0">
                <a:solidFill>
                  <a:srgbClr val="FFFFFF"/>
                </a:solidFill>
              </a:rPr>
              <a:t>Humans discovered gravity waves &amp; built LIGO                                                     </a:t>
            </a:r>
            <a:r>
              <a:rPr lang="en-US" sz="3200" i="1" dirty="0" smtClean="0">
                <a:solidFill>
                  <a:srgbClr val="FFFFFF"/>
                </a:solidFill>
              </a:rPr>
              <a:t>just in time </a:t>
            </a:r>
            <a:r>
              <a:rPr lang="en-US" sz="3200" dirty="0" smtClean="0">
                <a:solidFill>
                  <a:srgbClr val="FFFFFF"/>
                </a:solidFill>
              </a:rPr>
              <a:t>to detect the jiggle!!</a:t>
            </a:r>
            <a:endParaRPr lang="en-US" sz="3200" dirty="0">
              <a:solidFill>
                <a:srgbClr val="FFFFFF"/>
              </a:solidFill>
            </a:endParaRPr>
          </a:p>
        </p:txBody>
      </p:sp>
      <p:pic>
        <p:nvPicPr>
          <p:cNvPr id="21506" name="Picture 2" descr="https://s-media-cache-ak0.pinimg.com/736x/6e/61/a3/6e61a37627a03a415997fd732854410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0155" y="3600450"/>
            <a:ext cx="4923691"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7933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wipe(left)">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5" presetClass="entr" presetSubtype="0" fill="hold" nodeType="clickEffect">
                                  <p:stCondLst>
                                    <p:cond delay="0"/>
                                  </p:stCondLst>
                                  <p:childTnLst>
                                    <p:set>
                                      <p:cBhvr>
                                        <p:cTn id="11" dur="1" fill="hold">
                                          <p:stCondLst>
                                            <p:cond delay="0"/>
                                          </p:stCondLst>
                                        </p:cTn>
                                        <p:tgtEl>
                                          <p:spTgt spid="21506"/>
                                        </p:tgtEl>
                                        <p:attrNameLst>
                                          <p:attrName>style.visibility</p:attrName>
                                        </p:attrNameLst>
                                      </p:cBhvr>
                                      <p:to>
                                        <p:strVal val="visible"/>
                                      </p:to>
                                    </p:set>
                                    <p:anim calcmode="lin" valueType="num">
                                      <p:cBhvr>
                                        <p:cTn id="12" dur="500" decel="50000" fill="hold">
                                          <p:stCondLst>
                                            <p:cond delay="0"/>
                                          </p:stCondLst>
                                        </p:cTn>
                                        <p:tgtEl>
                                          <p:spTgt spid="21506"/>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21506"/>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21506"/>
                                        </p:tgtEl>
                                        <p:attrNameLst>
                                          <p:attrName>ppt_w</p:attrName>
                                        </p:attrNameLst>
                                      </p:cBhvr>
                                      <p:tavLst>
                                        <p:tav tm="0">
                                          <p:val>
                                            <p:strVal val="#ppt_w*.05"/>
                                          </p:val>
                                        </p:tav>
                                        <p:tav tm="100000">
                                          <p:val>
                                            <p:strVal val="#ppt_w"/>
                                          </p:val>
                                        </p:tav>
                                      </p:tavLst>
                                    </p:anim>
                                    <p:anim calcmode="lin" valueType="num">
                                      <p:cBhvr>
                                        <p:cTn id="15" dur="1000" fill="hold"/>
                                        <p:tgtEl>
                                          <p:spTgt spid="21506"/>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21506"/>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21506"/>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21506"/>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21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Speaking of Eclipses …</a:t>
            </a:r>
            <a:endParaRPr lang="en-US" dirty="0"/>
          </a:p>
        </p:txBody>
      </p:sp>
      <p:sp>
        <p:nvSpPr>
          <p:cNvPr id="3" name="Content Placeholder 2"/>
          <p:cNvSpPr>
            <a:spLocks noGrp="1"/>
          </p:cNvSpPr>
          <p:nvPr>
            <p:ph idx="1"/>
          </p:nvPr>
        </p:nvSpPr>
        <p:spPr/>
        <p:txBody>
          <a:bodyPr/>
          <a:lstStyle/>
          <a:p>
            <a:r>
              <a:rPr lang="en-US" dirty="0" smtClean="0"/>
              <a:t>April 8, 2024</a:t>
            </a:r>
          </a:p>
          <a:p>
            <a:pPr lvl="1"/>
            <a:r>
              <a:rPr lang="en-US" dirty="0" smtClean="0"/>
              <a:t> Another Total Solar Eclipse across N. Am.!</a:t>
            </a:r>
            <a:endParaRPr lang="en-US" dirty="0"/>
          </a:p>
        </p:txBody>
      </p:sp>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t="25138"/>
          <a:stretch/>
        </p:blipFill>
        <p:spPr>
          <a:xfrm>
            <a:off x="0" y="2209799"/>
            <a:ext cx="9144000" cy="6836517"/>
          </a:xfrm>
          <a:prstGeom prst="rect">
            <a:avLst/>
          </a:prstGeom>
        </p:spPr>
      </p:pic>
      <p:sp>
        <p:nvSpPr>
          <p:cNvPr id="13" name="Rectangle 12"/>
          <p:cNvSpPr/>
          <p:nvPr/>
        </p:nvSpPr>
        <p:spPr>
          <a:xfrm>
            <a:off x="685800" y="6519446"/>
            <a:ext cx="7772400" cy="338554"/>
          </a:xfrm>
          <a:prstGeom prst="rect">
            <a:avLst/>
          </a:prstGeom>
        </p:spPr>
        <p:txBody>
          <a:bodyPr wrap="square">
            <a:spAutoFit/>
          </a:bodyPr>
          <a:lstStyle/>
          <a:p>
            <a:pPr algn="ctr"/>
            <a:r>
              <a:rPr lang="en-US" sz="1600" dirty="0">
                <a:solidFill>
                  <a:srgbClr val="000000"/>
                </a:solidFill>
              </a:rPr>
              <a:t>https://eclipse.gsfc.nasa.gov/SEdecade/SEdecade2021.html</a:t>
            </a:r>
          </a:p>
        </p:txBody>
      </p:sp>
    </p:spTree>
    <p:extLst>
      <p:ext uri="{BB962C8B-B14F-4D97-AF65-F5344CB8AC3E}">
        <p14:creationId xmlns:p14="http://schemas.microsoft.com/office/powerpoint/2010/main" val="29016067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April 8, 2024</a:t>
            </a:r>
          </a:p>
          <a:p>
            <a:pPr lvl="1"/>
            <a:r>
              <a:rPr lang="en-US" dirty="0" smtClean="0"/>
              <a:t> Another Total Solar Eclipse across N. Am.!</a:t>
            </a:r>
            <a:endParaRPr lang="en-US" dirty="0"/>
          </a:p>
        </p:txBody>
      </p:sp>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t="25138"/>
          <a:stretch/>
        </p:blipFill>
        <p:spPr>
          <a:xfrm>
            <a:off x="0" y="2209799"/>
            <a:ext cx="9144000" cy="6836517"/>
          </a:xfrm>
          <a:prstGeom prst="rect">
            <a:avLst/>
          </a:prstGeom>
        </p:spPr>
      </p:pic>
      <p:sp>
        <p:nvSpPr>
          <p:cNvPr id="2" name="Title 1"/>
          <p:cNvSpPr>
            <a:spLocks noGrp="1"/>
          </p:cNvSpPr>
          <p:nvPr>
            <p:ph type="title"/>
          </p:nvPr>
        </p:nvSpPr>
        <p:spPr/>
        <p:txBody>
          <a:bodyPr/>
          <a:lstStyle/>
          <a:p>
            <a:r>
              <a:rPr lang="en-US" dirty="0" smtClean="0"/>
              <a:t>Speaking of Eclipses …</a:t>
            </a:r>
            <a:endParaRPr lang="en-US"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96975"/>
            <a:ext cx="9144000" cy="5261025"/>
          </a:xfrm>
          <a:prstGeom prst="rect">
            <a:avLst/>
          </a:prstGeom>
        </p:spPr>
      </p:pic>
      <p:sp>
        <p:nvSpPr>
          <p:cNvPr id="13" name="Rectangle 12"/>
          <p:cNvSpPr/>
          <p:nvPr/>
        </p:nvSpPr>
        <p:spPr>
          <a:xfrm>
            <a:off x="0" y="6596390"/>
            <a:ext cx="9144000" cy="261610"/>
          </a:xfrm>
          <a:prstGeom prst="rect">
            <a:avLst/>
          </a:prstGeom>
        </p:spPr>
        <p:txBody>
          <a:bodyPr wrap="square">
            <a:spAutoFit/>
          </a:bodyPr>
          <a:lstStyle/>
          <a:p>
            <a:r>
              <a:rPr lang="en-US" sz="1100" dirty="0">
                <a:solidFill>
                  <a:schemeClr val="bg1"/>
                </a:solidFill>
              </a:rPr>
              <a:t>http://xjubier.free.fr/en/site_pages/solar_eclipses/TSE_2024_GoogleMapFull.html?Lat=44.25475&amp;Lng=-74.47086&amp;Zoom=7&amp;LC=1</a:t>
            </a:r>
          </a:p>
        </p:txBody>
      </p:sp>
      <p:sp>
        <p:nvSpPr>
          <p:cNvPr id="14" name="5-Point Star 13"/>
          <p:cNvSpPr/>
          <p:nvPr/>
        </p:nvSpPr>
        <p:spPr>
          <a:xfrm>
            <a:off x="4522174" y="2823000"/>
            <a:ext cx="365760" cy="365760"/>
          </a:xfrm>
          <a:prstGeom prst="star5">
            <a:avLst/>
          </a:prstGeom>
          <a:noFill/>
          <a:ln>
            <a:solidFill>
              <a:srgbClr val="AC1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987233" y="3159238"/>
            <a:ext cx="1436914" cy="461665"/>
          </a:xfrm>
          <a:prstGeom prst="rect">
            <a:avLst/>
          </a:prstGeom>
          <a:noFill/>
        </p:spPr>
        <p:txBody>
          <a:bodyPr wrap="square" rtlCol="0">
            <a:spAutoFit/>
          </a:bodyPr>
          <a:lstStyle/>
          <a:p>
            <a:pPr algn="ctr"/>
            <a:r>
              <a:rPr lang="en-US" sz="2400" dirty="0" smtClean="0">
                <a:solidFill>
                  <a:srgbClr val="AC162C"/>
                </a:solidFill>
              </a:rPr>
              <a:t>ASCO</a:t>
            </a:r>
            <a:endParaRPr lang="en-US" sz="2400" dirty="0">
              <a:solidFill>
                <a:srgbClr val="AC162C"/>
              </a:solidFill>
            </a:endParaRPr>
          </a:p>
        </p:txBody>
      </p:sp>
      <p:sp>
        <p:nvSpPr>
          <p:cNvPr id="16" name="Rectangle 15"/>
          <p:cNvSpPr/>
          <p:nvPr/>
        </p:nvSpPr>
        <p:spPr>
          <a:xfrm>
            <a:off x="0" y="1545022"/>
            <a:ext cx="9144000" cy="353943"/>
          </a:xfrm>
          <a:prstGeom prst="rect">
            <a:avLst/>
          </a:prstGeom>
        </p:spPr>
        <p:txBody>
          <a:bodyPr wrap="square">
            <a:spAutoFit/>
          </a:bodyPr>
          <a:lstStyle/>
          <a:p>
            <a:r>
              <a:rPr lang="en-US" sz="1700" dirty="0">
                <a:solidFill>
                  <a:schemeClr val="bg1"/>
                </a:solidFill>
              </a:rPr>
              <a:t>http://xjubier.free.fr/en/site_pages/solar_eclipses/TSE_2024_GoogleMapFull.html</a:t>
            </a:r>
          </a:p>
        </p:txBody>
      </p:sp>
    </p:spTree>
    <p:extLst>
      <p:ext uri="{BB962C8B-B14F-4D97-AF65-F5344CB8AC3E}">
        <p14:creationId xmlns:p14="http://schemas.microsoft.com/office/powerpoint/2010/main" val="1587178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left)">
                                      <p:cBhvr>
                                        <p:cTn id="13" dur="500"/>
                                        <p:tgtEl>
                                          <p:spTgt spid="16"/>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childTnLst>
                          </p:cTn>
                        </p:par>
                        <p:par>
                          <p:cTn id="17" fill="hold">
                            <p:stCondLst>
                              <p:cond delay="1000"/>
                            </p:stCondLst>
                            <p:childTnLst>
                              <p:par>
                                <p:cTn id="18" presetID="15" presetClass="entr" presetSubtype="0"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1000" fill="hold"/>
                                        <p:tgtEl>
                                          <p:spTgt spid="14"/>
                                        </p:tgtEl>
                                        <p:attrNameLst>
                                          <p:attrName>ppt_w</p:attrName>
                                        </p:attrNameLst>
                                      </p:cBhvr>
                                      <p:tavLst>
                                        <p:tav tm="0">
                                          <p:val>
                                            <p:fltVal val="0"/>
                                          </p:val>
                                        </p:tav>
                                        <p:tav tm="100000">
                                          <p:val>
                                            <p:strVal val="#ppt_w"/>
                                          </p:val>
                                        </p:tav>
                                      </p:tavLst>
                                    </p:anim>
                                    <p:anim calcmode="lin" valueType="num">
                                      <p:cBhvr>
                                        <p:cTn id="21" dur="1000" fill="hold"/>
                                        <p:tgtEl>
                                          <p:spTgt spid="14"/>
                                        </p:tgtEl>
                                        <p:attrNameLst>
                                          <p:attrName>ppt_h</p:attrName>
                                        </p:attrNameLst>
                                      </p:cBhvr>
                                      <p:tavLst>
                                        <p:tav tm="0">
                                          <p:val>
                                            <p:fltVal val="0"/>
                                          </p:val>
                                        </p:tav>
                                        <p:tav tm="100000">
                                          <p:val>
                                            <p:strVal val="#ppt_h"/>
                                          </p:val>
                                        </p:tav>
                                      </p:tavLst>
                                    </p:anim>
                                    <p:anim calcmode="lin" valueType="num">
                                      <p:cBhvr>
                                        <p:cTn id="22"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par>
                          <p:cTn id="24" fill="hold">
                            <p:stCondLst>
                              <p:cond delay="2000"/>
                            </p:stCondLst>
                            <p:childTnLst>
                              <p:par>
                                <p:cTn id="25" presetID="22" presetClass="entr" presetSubtype="8" fill="hold" grpId="0"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7" grpId="0"/>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April 8, 2024</a:t>
            </a:r>
          </a:p>
          <a:p>
            <a:pPr lvl="1"/>
            <a:r>
              <a:rPr lang="en-US" dirty="0" smtClean="0"/>
              <a:t> Another Total Solar Eclipse across N. Am.!</a:t>
            </a:r>
            <a:endParaRPr lang="en-US" dirty="0"/>
          </a:p>
        </p:txBody>
      </p:sp>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t="25138"/>
          <a:stretch/>
        </p:blipFill>
        <p:spPr>
          <a:xfrm>
            <a:off x="0" y="2209799"/>
            <a:ext cx="9144000" cy="6836517"/>
          </a:xfrm>
          <a:prstGeom prst="rect">
            <a:avLst/>
          </a:prstGeom>
        </p:spPr>
      </p:pic>
      <p:sp>
        <p:nvSpPr>
          <p:cNvPr id="2" name="Title 1"/>
          <p:cNvSpPr>
            <a:spLocks noGrp="1"/>
          </p:cNvSpPr>
          <p:nvPr>
            <p:ph type="title"/>
          </p:nvPr>
        </p:nvSpPr>
        <p:spPr/>
        <p:txBody>
          <a:bodyPr/>
          <a:lstStyle/>
          <a:p>
            <a:r>
              <a:rPr lang="en-US" dirty="0" smtClean="0"/>
              <a:t>Speaking of Eclipses …</a:t>
            </a:r>
            <a:endParaRPr lang="en-US"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96975"/>
            <a:ext cx="9144000" cy="5261025"/>
          </a:xfrm>
          <a:prstGeom prst="rect">
            <a:avLst/>
          </a:prstGeom>
        </p:spPr>
      </p:pic>
      <p:sp>
        <p:nvSpPr>
          <p:cNvPr id="13" name="Rectangle 12"/>
          <p:cNvSpPr/>
          <p:nvPr/>
        </p:nvSpPr>
        <p:spPr>
          <a:xfrm>
            <a:off x="0" y="6596390"/>
            <a:ext cx="9144000" cy="261610"/>
          </a:xfrm>
          <a:prstGeom prst="rect">
            <a:avLst/>
          </a:prstGeom>
        </p:spPr>
        <p:txBody>
          <a:bodyPr wrap="square">
            <a:spAutoFit/>
          </a:bodyPr>
          <a:lstStyle/>
          <a:p>
            <a:r>
              <a:rPr lang="en-US" sz="1100" dirty="0">
                <a:solidFill>
                  <a:schemeClr val="bg1"/>
                </a:solidFill>
              </a:rPr>
              <a:t>http://xjubier.free.fr/en/site_pages/solar_eclipses/TSE_2024_GoogleMapFull.html?Lat=44.25475&amp;Lng=-74.47086&amp;Zoom=7&amp;LC=1</a:t>
            </a:r>
          </a:p>
        </p:txBody>
      </p:sp>
      <p:sp>
        <p:nvSpPr>
          <p:cNvPr id="17" name="TextBox 16"/>
          <p:cNvSpPr txBox="1"/>
          <p:nvPr/>
        </p:nvSpPr>
        <p:spPr>
          <a:xfrm>
            <a:off x="3987233" y="3159238"/>
            <a:ext cx="1436914" cy="461665"/>
          </a:xfrm>
          <a:prstGeom prst="rect">
            <a:avLst/>
          </a:prstGeom>
          <a:noFill/>
        </p:spPr>
        <p:txBody>
          <a:bodyPr wrap="square" rtlCol="0">
            <a:spAutoFit/>
          </a:bodyPr>
          <a:lstStyle/>
          <a:p>
            <a:pPr algn="ctr"/>
            <a:r>
              <a:rPr lang="en-US" sz="2400" dirty="0" smtClean="0">
                <a:solidFill>
                  <a:srgbClr val="AC162C"/>
                </a:solidFill>
              </a:rPr>
              <a:t>ASCO</a:t>
            </a:r>
            <a:endParaRPr lang="en-US" sz="2400" dirty="0">
              <a:solidFill>
                <a:srgbClr val="AC162C"/>
              </a:solidFill>
            </a:endParaRPr>
          </a:p>
        </p:txBody>
      </p:sp>
      <p:sp>
        <p:nvSpPr>
          <p:cNvPr id="16" name="Rectangle 15"/>
          <p:cNvSpPr/>
          <p:nvPr/>
        </p:nvSpPr>
        <p:spPr>
          <a:xfrm>
            <a:off x="0" y="1545022"/>
            <a:ext cx="9144000" cy="353943"/>
          </a:xfrm>
          <a:prstGeom prst="rect">
            <a:avLst/>
          </a:prstGeom>
        </p:spPr>
        <p:txBody>
          <a:bodyPr wrap="square">
            <a:spAutoFit/>
          </a:bodyPr>
          <a:lstStyle/>
          <a:p>
            <a:r>
              <a:rPr lang="en-US" sz="1700" dirty="0">
                <a:solidFill>
                  <a:schemeClr val="bg1"/>
                </a:solidFill>
              </a:rPr>
              <a:t>http://xjubier.free.fr/en/site_pages/solar_eclipses/TSE_2024_GoogleMapFull.html</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8164" y="1360431"/>
            <a:ext cx="4261545" cy="1711382"/>
          </a:xfrm>
          <a:prstGeom prst="rect">
            <a:avLst/>
          </a:prstGeom>
        </p:spPr>
      </p:pic>
      <p:sp>
        <p:nvSpPr>
          <p:cNvPr id="14" name="5-Point Star 13"/>
          <p:cNvSpPr/>
          <p:nvPr/>
        </p:nvSpPr>
        <p:spPr>
          <a:xfrm>
            <a:off x="4522174" y="2823000"/>
            <a:ext cx="365760" cy="365760"/>
          </a:xfrm>
          <a:prstGeom prst="star5">
            <a:avLst/>
          </a:prstGeom>
          <a:noFill/>
          <a:ln>
            <a:solidFill>
              <a:srgbClr val="AC1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4890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April 8, 2024</a:t>
            </a:r>
          </a:p>
          <a:p>
            <a:pPr lvl="1"/>
            <a:r>
              <a:rPr lang="en-US" dirty="0" smtClean="0"/>
              <a:t> Another Total Solar Eclipse across N. Am.!</a:t>
            </a:r>
            <a:endParaRPr lang="en-US" dirty="0"/>
          </a:p>
        </p:txBody>
      </p:sp>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t="25138"/>
          <a:stretch/>
        </p:blipFill>
        <p:spPr>
          <a:xfrm>
            <a:off x="0" y="2209799"/>
            <a:ext cx="9144000" cy="6836517"/>
          </a:xfrm>
          <a:prstGeom prst="rect">
            <a:avLst/>
          </a:prstGeom>
        </p:spPr>
      </p:pic>
      <p:sp>
        <p:nvSpPr>
          <p:cNvPr id="2" name="Title 1"/>
          <p:cNvSpPr>
            <a:spLocks noGrp="1"/>
          </p:cNvSpPr>
          <p:nvPr>
            <p:ph type="title"/>
          </p:nvPr>
        </p:nvSpPr>
        <p:spPr/>
        <p:txBody>
          <a:bodyPr/>
          <a:lstStyle/>
          <a:p>
            <a:r>
              <a:rPr lang="en-US" dirty="0" smtClean="0"/>
              <a:t>Speaking of Eclipses …</a:t>
            </a:r>
            <a:endParaRPr lang="en-US"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96975"/>
            <a:ext cx="9144000" cy="5261025"/>
          </a:xfrm>
          <a:prstGeom prst="rect">
            <a:avLst/>
          </a:prstGeom>
        </p:spPr>
      </p:pic>
      <p:sp>
        <p:nvSpPr>
          <p:cNvPr id="13" name="Rectangle 12"/>
          <p:cNvSpPr/>
          <p:nvPr/>
        </p:nvSpPr>
        <p:spPr>
          <a:xfrm>
            <a:off x="0" y="6596390"/>
            <a:ext cx="9144000" cy="261610"/>
          </a:xfrm>
          <a:prstGeom prst="rect">
            <a:avLst/>
          </a:prstGeom>
        </p:spPr>
        <p:txBody>
          <a:bodyPr wrap="square">
            <a:spAutoFit/>
          </a:bodyPr>
          <a:lstStyle/>
          <a:p>
            <a:r>
              <a:rPr lang="en-US" sz="1100" dirty="0">
                <a:solidFill>
                  <a:schemeClr val="bg1"/>
                </a:solidFill>
              </a:rPr>
              <a:t>http://xjubier.free.fr/en/site_pages/solar_eclipses/TSE_2024_GoogleMapFull.html?Lat=44.25475&amp;Lng=-74.47086&amp;Zoom=7&amp;LC=1</a:t>
            </a:r>
          </a:p>
        </p:txBody>
      </p:sp>
      <p:sp>
        <p:nvSpPr>
          <p:cNvPr id="17" name="TextBox 16"/>
          <p:cNvSpPr txBox="1"/>
          <p:nvPr/>
        </p:nvSpPr>
        <p:spPr>
          <a:xfrm>
            <a:off x="3987233" y="3159238"/>
            <a:ext cx="1436914" cy="461665"/>
          </a:xfrm>
          <a:prstGeom prst="rect">
            <a:avLst/>
          </a:prstGeom>
          <a:noFill/>
        </p:spPr>
        <p:txBody>
          <a:bodyPr wrap="square" rtlCol="0">
            <a:spAutoFit/>
          </a:bodyPr>
          <a:lstStyle/>
          <a:p>
            <a:pPr algn="ctr"/>
            <a:r>
              <a:rPr lang="en-US" sz="2400" dirty="0" smtClean="0">
                <a:solidFill>
                  <a:srgbClr val="AC162C"/>
                </a:solidFill>
              </a:rPr>
              <a:t>ASCO</a:t>
            </a:r>
            <a:endParaRPr lang="en-US" sz="2400" dirty="0">
              <a:solidFill>
                <a:srgbClr val="AC162C"/>
              </a:solidFill>
            </a:endParaRPr>
          </a:p>
        </p:txBody>
      </p:sp>
      <p:sp>
        <p:nvSpPr>
          <p:cNvPr id="16" name="Rectangle 15"/>
          <p:cNvSpPr/>
          <p:nvPr/>
        </p:nvSpPr>
        <p:spPr>
          <a:xfrm>
            <a:off x="0" y="1545022"/>
            <a:ext cx="9144000" cy="353943"/>
          </a:xfrm>
          <a:prstGeom prst="rect">
            <a:avLst/>
          </a:prstGeom>
        </p:spPr>
        <p:txBody>
          <a:bodyPr wrap="square">
            <a:spAutoFit/>
          </a:bodyPr>
          <a:lstStyle/>
          <a:p>
            <a:r>
              <a:rPr lang="en-US" sz="1700" dirty="0">
                <a:solidFill>
                  <a:schemeClr val="bg1"/>
                </a:solidFill>
              </a:rPr>
              <a:t>http://xjubier.free.fr/en/site_pages/solar_eclipses/TSE_2024_GoogleMapFull.html</a:t>
            </a:r>
          </a:p>
        </p:txBody>
      </p:sp>
      <p:sp>
        <p:nvSpPr>
          <p:cNvPr id="14" name="5-Point Star 13"/>
          <p:cNvSpPr/>
          <p:nvPr/>
        </p:nvSpPr>
        <p:spPr>
          <a:xfrm>
            <a:off x="4522174" y="2823000"/>
            <a:ext cx="365760" cy="365760"/>
          </a:xfrm>
          <a:prstGeom prst="star5">
            <a:avLst/>
          </a:prstGeom>
          <a:noFill/>
          <a:ln>
            <a:solidFill>
              <a:srgbClr val="AC1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8164" y="1360431"/>
            <a:ext cx="4261545" cy="171138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589730"/>
            <a:ext cx="7772400" cy="2685483"/>
          </a:xfrm>
          <a:prstGeom prst="rect">
            <a:avLst/>
          </a:prstGeom>
        </p:spPr>
      </p:pic>
      <p:sp>
        <p:nvSpPr>
          <p:cNvPr id="15" name="Rounded Rectangle 14"/>
          <p:cNvSpPr/>
          <p:nvPr/>
        </p:nvSpPr>
        <p:spPr>
          <a:xfrm>
            <a:off x="4137257" y="1569668"/>
            <a:ext cx="2587580" cy="247972"/>
          </a:xfrm>
          <a:prstGeom prst="roundRect">
            <a:avLst/>
          </a:prstGeom>
          <a:noFill/>
          <a:ln w="57150">
            <a:solidFill>
              <a:srgbClr val="AC1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402825" y="3297192"/>
            <a:ext cx="7379099" cy="743104"/>
          </a:xfrm>
          <a:prstGeom prst="roundRect">
            <a:avLst/>
          </a:prstGeom>
          <a:noFill/>
          <a:ln w="57150">
            <a:solidFill>
              <a:srgbClr val="AC1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3478288" y="1152732"/>
            <a:ext cx="4509474" cy="461665"/>
          </a:xfrm>
          <a:prstGeom prst="rect">
            <a:avLst/>
          </a:prstGeom>
          <a:noFill/>
        </p:spPr>
        <p:txBody>
          <a:bodyPr wrap="square" rtlCol="0">
            <a:spAutoFit/>
          </a:bodyPr>
          <a:lstStyle/>
          <a:p>
            <a:pPr algn="ctr"/>
            <a:r>
              <a:rPr lang="en-US" sz="2400" dirty="0" smtClean="0">
                <a:solidFill>
                  <a:schemeClr val="bg1"/>
                </a:solidFill>
              </a:rPr>
              <a:t>3 minutes, 31.8 s of totality!</a:t>
            </a:r>
            <a:endParaRPr lang="en-US" sz="2400" dirty="0">
              <a:solidFill>
                <a:schemeClr val="bg1"/>
              </a:solidFill>
            </a:endParaRPr>
          </a:p>
        </p:txBody>
      </p:sp>
      <p:sp>
        <p:nvSpPr>
          <p:cNvPr id="20" name="TextBox 19"/>
          <p:cNvSpPr txBox="1"/>
          <p:nvPr/>
        </p:nvSpPr>
        <p:spPr>
          <a:xfrm>
            <a:off x="7758794" y="3198227"/>
            <a:ext cx="1385206" cy="954107"/>
          </a:xfrm>
          <a:prstGeom prst="rect">
            <a:avLst/>
          </a:prstGeom>
          <a:noFill/>
        </p:spPr>
        <p:txBody>
          <a:bodyPr wrap="square" rtlCol="0">
            <a:spAutoFit/>
          </a:bodyPr>
          <a:lstStyle/>
          <a:p>
            <a:pPr algn="ctr"/>
            <a:r>
              <a:rPr lang="en-US" sz="2400" dirty="0" smtClean="0">
                <a:solidFill>
                  <a:schemeClr val="bg1"/>
                </a:solidFill>
              </a:rPr>
              <a:t>3:24:25 </a:t>
            </a:r>
          </a:p>
          <a:p>
            <a:pPr algn="ctr"/>
            <a:endParaRPr lang="en-US" sz="800" dirty="0">
              <a:solidFill>
                <a:schemeClr val="bg1"/>
              </a:solidFill>
            </a:endParaRPr>
          </a:p>
          <a:p>
            <a:pPr algn="ctr"/>
            <a:r>
              <a:rPr lang="en-US" sz="2400" dirty="0" smtClean="0">
                <a:solidFill>
                  <a:schemeClr val="bg1"/>
                </a:solidFill>
              </a:rPr>
              <a:t>3:27:57</a:t>
            </a:r>
            <a:endParaRPr lang="en-US" sz="2400" dirty="0">
              <a:solidFill>
                <a:schemeClr val="bg1"/>
              </a:solidFill>
            </a:endParaRPr>
          </a:p>
        </p:txBody>
      </p:sp>
      <p:sp>
        <p:nvSpPr>
          <p:cNvPr id="21" name="TextBox 20"/>
          <p:cNvSpPr txBox="1"/>
          <p:nvPr/>
        </p:nvSpPr>
        <p:spPr>
          <a:xfrm>
            <a:off x="6734175" y="6248607"/>
            <a:ext cx="2409825" cy="369332"/>
          </a:xfrm>
          <a:prstGeom prst="rect">
            <a:avLst/>
          </a:prstGeom>
          <a:noFill/>
        </p:spPr>
        <p:txBody>
          <a:bodyPr wrap="square" rtlCol="0">
            <a:spAutoFit/>
          </a:bodyPr>
          <a:lstStyle/>
          <a:p>
            <a:pPr algn="ctr"/>
            <a:r>
              <a:rPr lang="en-US" dirty="0" smtClean="0">
                <a:solidFill>
                  <a:schemeClr val="bg1"/>
                </a:solidFill>
              </a:rPr>
              <a:t>LC = limb correction </a:t>
            </a:r>
            <a:endParaRPr lang="en-US" dirty="0">
              <a:solidFill>
                <a:schemeClr val="bg1"/>
              </a:solidFill>
            </a:endParaRPr>
          </a:p>
        </p:txBody>
      </p:sp>
      <p:sp>
        <p:nvSpPr>
          <p:cNvPr id="22" name="TextBox 21"/>
          <p:cNvSpPr txBox="1"/>
          <p:nvPr/>
        </p:nvSpPr>
        <p:spPr>
          <a:xfrm>
            <a:off x="1005605" y="4482361"/>
            <a:ext cx="5361140" cy="646331"/>
          </a:xfrm>
          <a:prstGeom prst="rect">
            <a:avLst/>
          </a:prstGeom>
          <a:noFill/>
        </p:spPr>
        <p:txBody>
          <a:bodyPr wrap="square" rtlCol="0">
            <a:spAutoFit/>
          </a:bodyPr>
          <a:lstStyle/>
          <a:p>
            <a:pPr algn="ctr"/>
            <a:r>
              <a:rPr lang="en-US" sz="3600" dirty="0" smtClean="0">
                <a:solidFill>
                  <a:schemeClr val="bg1"/>
                </a:solidFill>
                <a:effectLst>
                  <a:outerShdw dist="38100" dir="2700000" algn="ctr" rotWithShape="0">
                    <a:srgbClr val="FF0000"/>
                  </a:outerShdw>
                </a:effectLst>
              </a:rPr>
              <a:t>But it’s on April 8 ...</a:t>
            </a:r>
            <a:endParaRPr lang="en-US" sz="3600" dirty="0">
              <a:solidFill>
                <a:schemeClr val="bg1"/>
              </a:solidFill>
              <a:effectLst>
                <a:outerShdw dist="38100" dir="2700000" algn="ctr" rotWithShape="0">
                  <a:srgbClr val="FF0000"/>
                </a:outerShdw>
              </a:effectLst>
            </a:endParaRPr>
          </a:p>
        </p:txBody>
      </p:sp>
    </p:spTree>
    <p:extLst>
      <p:ext uri="{BB962C8B-B14F-4D97-AF65-F5344CB8AC3E}">
        <p14:creationId xmlns:p14="http://schemas.microsoft.com/office/powerpoint/2010/main" val="2950362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10" presetClass="exit" presetSubtype="0" fill="hold" nodeType="withEffect">
                                  <p:stCondLst>
                                    <p:cond delay="0"/>
                                  </p:stCondLst>
                                  <p:childTnLst>
                                    <p:animEffect transition="out" filter="fade">
                                      <p:cBhvr>
                                        <p:cTn id="9" dur="500"/>
                                        <p:tgtEl>
                                          <p:spTgt spid="23"/>
                                        </p:tgtEl>
                                      </p:cBhvr>
                                    </p:animEffect>
                                    <p:set>
                                      <p:cBhvr>
                                        <p:cTn id="10" dur="1" fill="hold">
                                          <p:stCondLst>
                                            <p:cond delay="499"/>
                                          </p:stCondLst>
                                        </p:cTn>
                                        <p:tgtEl>
                                          <p:spTgt spid="23"/>
                                        </p:tgtEl>
                                        <p:attrNameLst>
                                          <p:attrName>style.visibility</p:attrName>
                                        </p:attrNameLst>
                                      </p:cBhvr>
                                      <p:to>
                                        <p:strVal val="hidden"/>
                                      </p:to>
                                    </p:set>
                                  </p:childTnLst>
                                </p:cTn>
                              </p:par>
                            </p:childTnLst>
                          </p:cTn>
                        </p:par>
                        <p:par>
                          <p:cTn id="11" fill="hold">
                            <p:stCondLst>
                              <p:cond delay="500"/>
                            </p:stCondLst>
                            <p:childTnLst>
                              <p:par>
                                <p:cTn id="12" presetID="21" presetClass="entr" presetSubtype="1" fill="hold" grpId="0"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heel(1)">
                                      <p:cBhvr>
                                        <p:cTn id="14" dur="500"/>
                                        <p:tgtEl>
                                          <p:spTgt spid="15"/>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left)">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heel(1)">
                                      <p:cBhvr>
                                        <p:cTn id="23" dur="500"/>
                                        <p:tgtEl>
                                          <p:spTgt spid="18"/>
                                        </p:tgtEl>
                                      </p:cBhvr>
                                    </p:animEffect>
                                  </p:childTnLst>
                                </p:cTn>
                              </p:par>
                            </p:childTnLst>
                          </p:cTn>
                        </p:par>
                        <p:par>
                          <p:cTn id="24" fill="hold">
                            <p:stCondLst>
                              <p:cond delay="500"/>
                            </p:stCondLst>
                            <p:childTnLst>
                              <p:par>
                                <p:cTn id="25" presetID="22" presetClass="entr" presetSubtype="1" fill="hold" grpId="0"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up)">
                                      <p:cBhvr>
                                        <p:cTn id="27" dur="500"/>
                                        <p:tgtEl>
                                          <p:spTgt spid="20"/>
                                        </p:tgtEl>
                                      </p:cBhvr>
                                    </p:animEffect>
                                  </p:childTnLst>
                                </p:cTn>
                              </p:par>
                            </p:childTnLst>
                          </p:cTn>
                        </p:par>
                        <p:par>
                          <p:cTn id="28" fill="hold">
                            <p:stCondLst>
                              <p:cond delay="1000"/>
                            </p:stCondLst>
                            <p:childTnLst>
                              <p:par>
                                <p:cTn id="29" presetID="22" presetClass="entr" presetSubtype="8" fill="hold" grpId="0"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left)">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left)">
                                      <p:cBhvr>
                                        <p:cTn id="3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P spid="19" grpId="0"/>
      <p:bldP spid="20" grpId="0"/>
      <p:bldP spid="21" grpId="0"/>
      <p:bldP spid="2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April 8, 2024</a:t>
            </a:r>
          </a:p>
          <a:p>
            <a:pPr lvl="1"/>
            <a:r>
              <a:rPr lang="en-US" dirty="0" smtClean="0"/>
              <a:t> Another Total Solar Eclipse across N. Am.!</a:t>
            </a:r>
            <a:endParaRPr lang="en-US" dirty="0"/>
          </a:p>
        </p:txBody>
      </p:sp>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t="25138"/>
          <a:stretch/>
        </p:blipFill>
        <p:spPr>
          <a:xfrm>
            <a:off x="0" y="2209799"/>
            <a:ext cx="9144000" cy="6836517"/>
          </a:xfrm>
          <a:prstGeom prst="rect">
            <a:avLst/>
          </a:prstGeom>
        </p:spPr>
      </p:pic>
      <p:sp>
        <p:nvSpPr>
          <p:cNvPr id="2" name="Title 1"/>
          <p:cNvSpPr>
            <a:spLocks noGrp="1"/>
          </p:cNvSpPr>
          <p:nvPr>
            <p:ph type="title"/>
          </p:nvPr>
        </p:nvSpPr>
        <p:spPr/>
        <p:txBody>
          <a:bodyPr/>
          <a:lstStyle/>
          <a:p>
            <a:r>
              <a:rPr lang="en-US" dirty="0" smtClean="0"/>
              <a:t>Speaking of Eclipses …</a:t>
            </a:r>
            <a:endParaRPr lang="en-US"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96975"/>
            <a:ext cx="9144000" cy="5261025"/>
          </a:xfrm>
          <a:prstGeom prst="rect">
            <a:avLst/>
          </a:prstGeom>
        </p:spPr>
      </p:pic>
      <p:sp>
        <p:nvSpPr>
          <p:cNvPr id="13" name="Rectangle 12"/>
          <p:cNvSpPr/>
          <p:nvPr/>
        </p:nvSpPr>
        <p:spPr>
          <a:xfrm>
            <a:off x="0" y="6596390"/>
            <a:ext cx="9144000" cy="261610"/>
          </a:xfrm>
          <a:prstGeom prst="rect">
            <a:avLst/>
          </a:prstGeom>
        </p:spPr>
        <p:txBody>
          <a:bodyPr wrap="square">
            <a:spAutoFit/>
          </a:bodyPr>
          <a:lstStyle/>
          <a:p>
            <a:r>
              <a:rPr lang="en-US" sz="1100" dirty="0">
                <a:solidFill>
                  <a:schemeClr val="bg1"/>
                </a:solidFill>
              </a:rPr>
              <a:t>http://xjubier.free.fr/en/site_pages/solar_eclipses/TSE_2024_GoogleMapFull.html?Lat=44.25475&amp;Lng=-74.47086&amp;Zoom=7&amp;LC=1</a:t>
            </a:r>
          </a:p>
        </p:txBody>
      </p:sp>
      <p:sp>
        <p:nvSpPr>
          <p:cNvPr id="17" name="TextBox 16"/>
          <p:cNvSpPr txBox="1"/>
          <p:nvPr/>
        </p:nvSpPr>
        <p:spPr>
          <a:xfrm>
            <a:off x="3987233" y="3159238"/>
            <a:ext cx="1436914" cy="461665"/>
          </a:xfrm>
          <a:prstGeom prst="rect">
            <a:avLst/>
          </a:prstGeom>
          <a:noFill/>
        </p:spPr>
        <p:txBody>
          <a:bodyPr wrap="square" rtlCol="0">
            <a:spAutoFit/>
          </a:bodyPr>
          <a:lstStyle/>
          <a:p>
            <a:pPr algn="ctr"/>
            <a:r>
              <a:rPr lang="en-US" sz="2400" dirty="0" smtClean="0">
                <a:solidFill>
                  <a:srgbClr val="AC162C"/>
                </a:solidFill>
              </a:rPr>
              <a:t>ASCO</a:t>
            </a:r>
            <a:endParaRPr lang="en-US" sz="2400" dirty="0">
              <a:solidFill>
                <a:srgbClr val="AC162C"/>
              </a:solidFill>
            </a:endParaRPr>
          </a:p>
        </p:txBody>
      </p:sp>
      <p:sp>
        <p:nvSpPr>
          <p:cNvPr id="16" name="Rectangle 15"/>
          <p:cNvSpPr/>
          <p:nvPr/>
        </p:nvSpPr>
        <p:spPr>
          <a:xfrm>
            <a:off x="0" y="1545022"/>
            <a:ext cx="9144000" cy="353943"/>
          </a:xfrm>
          <a:prstGeom prst="rect">
            <a:avLst/>
          </a:prstGeom>
        </p:spPr>
        <p:txBody>
          <a:bodyPr wrap="square">
            <a:spAutoFit/>
          </a:bodyPr>
          <a:lstStyle/>
          <a:p>
            <a:r>
              <a:rPr lang="en-US" sz="1700" dirty="0">
                <a:solidFill>
                  <a:schemeClr val="bg1"/>
                </a:solidFill>
              </a:rPr>
              <a:t>http://xjubier.free.fr/en/site_pages/solar_eclipses/TSE_2024_GoogleMapFull.html</a:t>
            </a:r>
          </a:p>
        </p:txBody>
      </p:sp>
      <p:sp>
        <p:nvSpPr>
          <p:cNvPr id="14" name="5-Point Star 13"/>
          <p:cNvSpPr/>
          <p:nvPr/>
        </p:nvSpPr>
        <p:spPr>
          <a:xfrm>
            <a:off x="4522174" y="2823000"/>
            <a:ext cx="365760" cy="365760"/>
          </a:xfrm>
          <a:prstGeom prst="star5">
            <a:avLst/>
          </a:prstGeom>
          <a:noFill/>
          <a:ln>
            <a:solidFill>
              <a:srgbClr val="AC1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89730"/>
            <a:ext cx="7772400" cy="2685483"/>
          </a:xfrm>
          <a:prstGeom prst="rect">
            <a:avLst/>
          </a:prstGeom>
        </p:spPr>
      </p:pic>
      <p:sp>
        <p:nvSpPr>
          <p:cNvPr id="15" name="Rounded Rectangle 14"/>
          <p:cNvSpPr/>
          <p:nvPr/>
        </p:nvSpPr>
        <p:spPr>
          <a:xfrm>
            <a:off x="4137257" y="1569668"/>
            <a:ext cx="2587580" cy="247972"/>
          </a:xfrm>
          <a:prstGeom prst="roundRect">
            <a:avLst/>
          </a:prstGeom>
          <a:noFill/>
          <a:ln w="57150">
            <a:solidFill>
              <a:srgbClr val="AC1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402825" y="3297192"/>
            <a:ext cx="7379099" cy="743104"/>
          </a:xfrm>
          <a:prstGeom prst="roundRect">
            <a:avLst/>
          </a:prstGeom>
          <a:noFill/>
          <a:ln w="57150">
            <a:solidFill>
              <a:srgbClr val="AC1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3478288" y="1152732"/>
            <a:ext cx="4509474" cy="461665"/>
          </a:xfrm>
          <a:prstGeom prst="rect">
            <a:avLst/>
          </a:prstGeom>
          <a:noFill/>
        </p:spPr>
        <p:txBody>
          <a:bodyPr wrap="square" rtlCol="0">
            <a:spAutoFit/>
          </a:bodyPr>
          <a:lstStyle/>
          <a:p>
            <a:pPr algn="ctr"/>
            <a:r>
              <a:rPr lang="en-US" sz="2400" dirty="0" smtClean="0">
                <a:solidFill>
                  <a:schemeClr val="bg1"/>
                </a:solidFill>
              </a:rPr>
              <a:t>3 minutes, 31.8 s of totality!</a:t>
            </a:r>
            <a:endParaRPr lang="en-US" sz="2400" dirty="0">
              <a:solidFill>
                <a:schemeClr val="bg1"/>
              </a:solidFill>
            </a:endParaRPr>
          </a:p>
        </p:txBody>
      </p:sp>
      <p:sp>
        <p:nvSpPr>
          <p:cNvPr id="20" name="TextBox 19"/>
          <p:cNvSpPr txBox="1"/>
          <p:nvPr/>
        </p:nvSpPr>
        <p:spPr>
          <a:xfrm>
            <a:off x="7758794" y="3198227"/>
            <a:ext cx="1385206" cy="954107"/>
          </a:xfrm>
          <a:prstGeom prst="rect">
            <a:avLst/>
          </a:prstGeom>
          <a:noFill/>
        </p:spPr>
        <p:txBody>
          <a:bodyPr wrap="square" rtlCol="0">
            <a:spAutoFit/>
          </a:bodyPr>
          <a:lstStyle/>
          <a:p>
            <a:pPr algn="ctr"/>
            <a:r>
              <a:rPr lang="en-US" sz="2400" dirty="0" smtClean="0">
                <a:solidFill>
                  <a:schemeClr val="bg1"/>
                </a:solidFill>
              </a:rPr>
              <a:t>3:24:25 </a:t>
            </a:r>
          </a:p>
          <a:p>
            <a:pPr algn="ctr"/>
            <a:endParaRPr lang="en-US" sz="800" dirty="0">
              <a:solidFill>
                <a:schemeClr val="bg1"/>
              </a:solidFill>
            </a:endParaRPr>
          </a:p>
          <a:p>
            <a:pPr algn="ctr"/>
            <a:r>
              <a:rPr lang="en-US" sz="2400" dirty="0" smtClean="0">
                <a:solidFill>
                  <a:schemeClr val="bg1"/>
                </a:solidFill>
              </a:rPr>
              <a:t>3:27:57</a:t>
            </a:r>
            <a:endParaRPr lang="en-US" sz="2400" dirty="0">
              <a:solidFill>
                <a:schemeClr val="bg1"/>
              </a:solidFill>
            </a:endParaRPr>
          </a:p>
        </p:txBody>
      </p:sp>
      <p:sp>
        <p:nvSpPr>
          <p:cNvPr id="21" name="TextBox 20"/>
          <p:cNvSpPr txBox="1"/>
          <p:nvPr/>
        </p:nvSpPr>
        <p:spPr>
          <a:xfrm>
            <a:off x="6734175" y="6248607"/>
            <a:ext cx="2409825" cy="369332"/>
          </a:xfrm>
          <a:prstGeom prst="rect">
            <a:avLst/>
          </a:prstGeom>
          <a:noFill/>
        </p:spPr>
        <p:txBody>
          <a:bodyPr wrap="square" rtlCol="0">
            <a:spAutoFit/>
          </a:bodyPr>
          <a:lstStyle/>
          <a:p>
            <a:pPr algn="ctr"/>
            <a:r>
              <a:rPr lang="en-US" dirty="0" smtClean="0">
                <a:solidFill>
                  <a:schemeClr val="bg1"/>
                </a:solidFill>
              </a:rPr>
              <a:t>LC = limb correction </a:t>
            </a:r>
            <a:endParaRPr lang="en-US" dirty="0">
              <a:solidFill>
                <a:schemeClr val="bg1"/>
              </a:solidFill>
            </a:endParaRPr>
          </a:p>
        </p:txBody>
      </p:sp>
      <p:sp>
        <p:nvSpPr>
          <p:cNvPr id="22" name="TextBox 21"/>
          <p:cNvSpPr txBox="1"/>
          <p:nvPr/>
        </p:nvSpPr>
        <p:spPr>
          <a:xfrm>
            <a:off x="1005605" y="4482361"/>
            <a:ext cx="5361140" cy="646331"/>
          </a:xfrm>
          <a:prstGeom prst="rect">
            <a:avLst/>
          </a:prstGeom>
          <a:noFill/>
        </p:spPr>
        <p:txBody>
          <a:bodyPr wrap="square" rtlCol="0">
            <a:spAutoFit/>
          </a:bodyPr>
          <a:lstStyle/>
          <a:p>
            <a:pPr algn="ctr"/>
            <a:r>
              <a:rPr lang="en-US" sz="3600" dirty="0" smtClean="0">
                <a:solidFill>
                  <a:schemeClr val="bg1"/>
                </a:solidFill>
                <a:effectLst>
                  <a:outerShdw dist="38100" dir="2700000" algn="ctr" rotWithShape="0">
                    <a:srgbClr val="FF0000"/>
                  </a:outerShdw>
                </a:effectLst>
              </a:rPr>
              <a:t>But it’s on April 8 ...</a:t>
            </a:r>
            <a:endParaRPr lang="en-US" sz="3600" dirty="0">
              <a:solidFill>
                <a:schemeClr val="bg1"/>
              </a:solidFill>
              <a:effectLst>
                <a:outerShdw dist="38100" dir="2700000" algn="ctr" rotWithShape="0">
                  <a:srgbClr val="FF0000"/>
                </a:outerShdw>
              </a:effectLst>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3" name="TextBox 22"/>
          <p:cNvSpPr txBox="1"/>
          <p:nvPr/>
        </p:nvSpPr>
        <p:spPr>
          <a:xfrm>
            <a:off x="2111810" y="495300"/>
            <a:ext cx="4684735" cy="523220"/>
          </a:xfrm>
          <a:prstGeom prst="rect">
            <a:avLst/>
          </a:prstGeom>
          <a:noFill/>
        </p:spPr>
        <p:txBody>
          <a:bodyPr wrap="square" rtlCol="0">
            <a:spAutoFit/>
          </a:bodyPr>
          <a:lstStyle/>
          <a:p>
            <a:r>
              <a:rPr lang="en-US" sz="2800" dirty="0" smtClean="0">
                <a:solidFill>
                  <a:srgbClr val="FFFFFF"/>
                </a:solidFill>
                <a:effectLst>
                  <a:outerShdw dist="38100" dir="2700000" algn="ctr" rotWithShape="0">
                    <a:srgbClr val="6600FF"/>
                  </a:outerShdw>
                </a:effectLst>
              </a:rPr>
              <a:t>Tupper Lake in April ...</a:t>
            </a:r>
            <a:endParaRPr lang="en-US" sz="2800" dirty="0">
              <a:solidFill>
                <a:srgbClr val="FFFFFF"/>
              </a:solidFill>
              <a:effectLst>
                <a:outerShdw dist="38100" dir="2700000" algn="ctr" rotWithShape="0">
                  <a:srgbClr val="6600FF"/>
                </a:outerShdw>
              </a:effectLst>
            </a:endParaRPr>
          </a:p>
        </p:txBody>
      </p:sp>
      <p:sp>
        <p:nvSpPr>
          <p:cNvPr id="24" name="TextBox 23"/>
          <p:cNvSpPr txBox="1"/>
          <p:nvPr/>
        </p:nvSpPr>
        <p:spPr>
          <a:xfrm>
            <a:off x="3238500" y="5434470"/>
            <a:ext cx="5905500" cy="646331"/>
          </a:xfrm>
          <a:prstGeom prst="rect">
            <a:avLst/>
          </a:prstGeom>
          <a:noFill/>
        </p:spPr>
        <p:txBody>
          <a:bodyPr wrap="square" rtlCol="0">
            <a:spAutoFit/>
          </a:bodyPr>
          <a:lstStyle/>
          <a:p>
            <a:pPr algn="r"/>
            <a:r>
              <a:rPr lang="en-US" sz="3600" dirty="0" smtClean="0">
                <a:solidFill>
                  <a:srgbClr val="000000"/>
                </a:solidFill>
              </a:rPr>
              <a:t>But it will get very dark!!</a:t>
            </a:r>
            <a:endParaRPr lang="en-US" sz="3600" dirty="0">
              <a:solidFill>
                <a:srgbClr val="000000"/>
              </a:solidFill>
            </a:endParaRPr>
          </a:p>
        </p:txBody>
      </p:sp>
      <p:sp>
        <p:nvSpPr>
          <p:cNvPr id="5" name="Rectangle 4"/>
          <p:cNvSpPr/>
          <p:nvPr/>
        </p:nvSpPr>
        <p:spPr>
          <a:xfrm>
            <a:off x="3048000" y="6581001"/>
            <a:ext cx="6096000" cy="276999"/>
          </a:xfrm>
          <a:prstGeom prst="rect">
            <a:avLst/>
          </a:prstGeom>
        </p:spPr>
        <p:txBody>
          <a:bodyPr wrap="square">
            <a:spAutoFit/>
          </a:bodyPr>
          <a:lstStyle/>
          <a:p>
            <a:pPr algn="r"/>
            <a:r>
              <a:rPr lang="en-US" sz="1200" dirty="0">
                <a:solidFill>
                  <a:srgbClr val="99CCFF"/>
                </a:solidFill>
              </a:rPr>
              <a:t>https://www.adirondackdailyenterprise.com/news/local-news/2017/03/digging-it/</a:t>
            </a:r>
          </a:p>
        </p:txBody>
      </p:sp>
      <p:pic>
        <p:nvPicPr>
          <p:cNvPr id="8" name="Picture 7">
            <a:hlinkClick r:id="rId6"/>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050" y="6619875"/>
            <a:ext cx="2146036" cy="219075"/>
          </a:xfrm>
          <a:prstGeom prst="rect">
            <a:avLst/>
          </a:prstGeom>
        </p:spPr>
      </p:pic>
    </p:spTree>
    <p:extLst>
      <p:ext uri="{BB962C8B-B14F-4D97-AF65-F5344CB8AC3E}">
        <p14:creationId xmlns:p14="http://schemas.microsoft.com/office/powerpoint/2010/main" val="1974217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5000"/>
                                        <p:tgtEl>
                                          <p:spTgt spid="4"/>
                                        </p:tgtEl>
                                      </p:cBhvr>
                                    </p:animEffect>
                                  </p:childTnLst>
                                </p:cTn>
                              </p:par>
                            </p:childTnLst>
                          </p:cTn>
                        </p:par>
                        <p:par>
                          <p:cTn id="8" fill="hold">
                            <p:stCondLst>
                              <p:cond delay="5000"/>
                            </p:stCondLst>
                            <p:childTnLst>
                              <p:par>
                                <p:cTn id="9" presetID="22" presetClass="entr" presetSubtype="8"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left)">
                                      <p:cBhvr>
                                        <p:cTn id="11" dur="500"/>
                                        <p:tgtEl>
                                          <p:spTgt spid="23"/>
                                        </p:tgtEl>
                                      </p:cBhvr>
                                    </p:animEffect>
                                  </p:childTnLst>
                                </p:cTn>
                              </p:par>
                              <p:par>
                                <p:cTn id="12" presetID="10" presetClass="entr" presetSubtype="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left)">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Multi-messenger Astronomy</a:t>
            </a:r>
            <a:endParaRPr lang="en-US" dirty="0"/>
          </a:p>
        </p:txBody>
      </p:sp>
      <p:sp>
        <p:nvSpPr>
          <p:cNvPr id="3" name="Content Placeholder 2"/>
          <p:cNvSpPr>
            <a:spLocks noGrp="1"/>
          </p:cNvSpPr>
          <p:nvPr>
            <p:ph idx="1"/>
          </p:nvPr>
        </p:nvSpPr>
        <p:spPr/>
        <p:txBody>
          <a:bodyPr/>
          <a:lstStyle/>
          <a:p>
            <a:r>
              <a:rPr lang="en-US" dirty="0" smtClean="0"/>
              <a:t> GW170817: 8:41 am EDT</a:t>
            </a:r>
          </a:p>
          <a:p>
            <a:pPr lvl="1"/>
            <a:r>
              <a:rPr lang="en-US" dirty="0"/>
              <a:t> </a:t>
            </a:r>
            <a:r>
              <a:rPr lang="en-US" dirty="0" smtClean="0"/>
              <a:t>LIGO detected gravitational wave</a:t>
            </a:r>
          </a:p>
          <a:p>
            <a:pPr lvl="1"/>
            <a:r>
              <a:rPr lang="en-US" dirty="0" smtClean="0"/>
              <a:t>1.74 s later, Fermi Satellite detected </a:t>
            </a:r>
            <a:r>
              <a:rPr lang="en-US" dirty="0" smtClean="0">
                <a:sym typeface="Symbol"/>
              </a:rPr>
              <a:t></a:t>
            </a:r>
            <a:r>
              <a:rPr lang="en-US" dirty="0" smtClean="0"/>
              <a:t>–rays  </a:t>
            </a:r>
          </a:p>
          <a:p>
            <a:pPr lvl="2"/>
            <a:r>
              <a:rPr lang="en-US" dirty="0"/>
              <a:t> </a:t>
            </a:r>
            <a:r>
              <a:rPr lang="en-US" dirty="0" smtClean="0"/>
              <a:t>Gamma-Ray Burst (GRB)</a:t>
            </a:r>
          </a:p>
          <a:p>
            <a:pPr lvl="2"/>
            <a:r>
              <a:rPr lang="en-US" dirty="0" smtClean="0"/>
              <a:t> </a:t>
            </a:r>
            <a:r>
              <a:rPr lang="en-US" dirty="0"/>
              <a:t>Neutron star merger</a:t>
            </a:r>
            <a:endParaRPr lang="en-US" dirty="0" smtClean="0"/>
          </a:p>
          <a:p>
            <a:pPr lvl="2"/>
            <a:r>
              <a:rPr lang="en-US" dirty="0"/>
              <a:t> </a:t>
            </a:r>
            <a:r>
              <a:rPr lang="en-US" dirty="0" smtClean="0"/>
              <a:t>Produced Earth-mass of Au!</a:t>
            </a:r>
          </a:p>
          <a:p>
            <a:r>
              <a:rPr lang="en-US" dirty="0"/>
              <a:t> </a:t>
            </a:r>
            <a:r>
              <a:rPr lang="en-US" dirty="0" smtClean="0"/>
              <a:t>Event discovered independently by two completely different messengers!</a:t>
            </a:r>
          </a:p>
          <a:p>
            <a:r>
              <a:rPr lang="en-US" dirty="0"/>
              <a:t> </a:t>
            </a:r>
            <a:r>
              <a:rPr lang="en-US" dirty="0" smtClean="0"/>
              <a:t>Observations by &gt;70 telescopes followed</a:t>
            </a:r>
          </a:p>
          <a:p>
            <a:pPr lvl="1"/>
            <a:r>
              <a:rPr lang="en-US" dirty="0"/>
              <a:t> </a:t>
            </a:r>
            <a:r>
              <a:rPr lang="en-US" dirty="0" smtClean="0"/>
              <a:t>including neutrinos ... a 3</a:t>
            </a:r>
            <a:r>
              <a:rPr lang="en-US" baseline="30000" dirty="0" smtClean="0"/>
              <a:t>rd</a:t>
            </a:r>
            <a:r>
              <a:rPr lang="en-US" dirty="0" smtClean="0"/>
              <a:t> messenger!</a:t>
            </a:r>
          </a:p>
          <a:p>
            <a:r>
              <a:rPr lang="en-US" dirty="0"/>
              <a:t> </a:t>
            </a:r>
            <a:r>
              <a:rPr lang="en-US" dirty="0" smtClean="0"/>
              <a:t>A new era in astronomy!</a:t>
            </a:r>
            <a:endParaRPr lang="en-US" dirty="0"/>
          </a:p>
        </p:txBody>
      </p:sp>
      <p:pic>
        <p:nvPicPr>
          <p:cNvPr id="4098" name="Picture 2" descr="https://www.nasa.gov/sites/default/files/fermi.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61656" y="2565804"/>
            <a:ext cx="2386739" cy="134356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566050" y="3770427"/>
            <a:ext cx="2577950" cy="307777"/>
          </a:xfrm>
          <a:prstGeom prst="rect">
            <a:avLst/>
          </a:prstGeom>
        </p:spPr>
        <p:txBody>
          <a:bodyPr wrap="none">
            <a:spAutoFit/>
          </a:bodyPr>
          <a:lstStyle/>
          <a:p>
            <a:r>
              <a:rPr lang="en-US" sz="1400" dirty="0">
                <a:solidFill>
                  <a:srgbClr val="AC162C"/>
                </a:solidFill>
              </a:rPr>
              <a:t>https://fermi.gsfc.nasa.gov/</a:t>
            </a:r>
          </a:p>
        </p:txBody>
      </p:sp>
    </p:spTree>
    <p:extLst>
      <p:ext uri="{BB962C8B-B14F-4D97-AF65-F5344CB8AC3E}">
        <p14:creationId xmlns:p14="http://schemas.microsoft.com/office/powerpoint/2010/main" val="381151305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Multi-messenger Astronomy</a:t>
            </a:r>
            <a:endParaRPr lang="en-US" dirty="0"/>
          </a:p>
        </p:txBody>
      </p:sp>
      <p:sp>
        <p:nvSpPr>
          <p:cNvPr id="3" name="Content Placeholder 2"/>
          <p:cNvSpPr>
            <a:spLocks noGrp="1"/>
          </p:cNvSpPr>
          <p:nvPr>
            <p:ph idx="1"/>
          </p:nvPr>
        </p:nvSpPr>
        <p:spPr/>
        <p:txBody>
          <a:bodyPr/>
          <a:lstStyle/>
          <a:p>
            <a:r>
              <a:rPr lang="en-US" dirty="0" smtClean="0"/>
              <a:t> GW170817: 8:41 am EDT</a:t>
            </a:r>
          </a:p>
          <a:p>
            <a:pPr lvl="1"/>
            <a:r>
              <a:rPr lang="en-US" dirty="0"/>
              <a:t> </a:t>
            </a:r>
            <a:r>
              <a:rPr lang="en-US" dirty="0" smtClean="0"/>
              <a:t>LIGO detected gravitational wave</a:t>
            </a:r>
          </a:p>
          <a:p>
            <a:pPr lvl="1"/>
            <a:r>
              <a:rPr lang="en-US" dirty="0" smtClean="0"/>
              <a:t>1.74 s later, Fermi Satellite detected </a:t>
            </a:r>
            <a:r>
              <a:rPr lang="en-US" dirty="0" smtClean="0">
                <a:sym typeface="Symbol"/>
              </a:rPr>
              <a:t></a:t>
            </a:r>
            <a:r>
              <a:rPr lang="en-US" dirty="0" smtClean="0"/>
              <a:t>–rays  </a:t>
            </a:r>
          </a:p>
          <a:p>
            <a:pPr lvl="2"/>
            <a:r>
              <a:rPr lang="en-US" dirty="0"/>
              <a:t> </a:t>
            </a:r>
            <a:r>
              <a:rPr lang="en-US" dirty="0" smtClean="0"/>
              <a:t>Gamma-Ray Burst (GRB)</a:t>
            </a:r>
          </a:p>
          <a:p>
            <a:pPr lvl="2"/>
            <a:r>
              <a:rPr lang="en-US" dirty="0" smtClean="0"/>
              <a:t> </a:t>
            </a:r>
            <a:r>
              <a:rPr lang="en-US" dirty="0"/>
              <a:t>Neutron star merger</a:t>
            </a:r>
            <a:endParaRPr lang="en-US" dirty="0" smtClean="0"/>
          </a:p>
          <a:p>
            <a:pPr lvl="2"/>
            <a:r>
              <a:rPr lang="en-US" dirty="0"/>
              <a:t> </a:t>
            </a:r>
            <a:r>
              <a:rPr lang="en-US" dirty="0" smtClean="0"/>
              <a:t>Produced Earth-mass of Au!</a:t>
            </a:r>
          </a:p>
          <a:p>
            <a:r>
              <a:rPr lang="en-US" dirty="0"/>
              <a:t> </a:t>
            </a:r>
            <a:r>
              <a:rPr lang="en-US" dirty="0" smtClean="0"/>
              <a:t>Event discovered independently by two completely different messengers!</a:t>
            </a:r>
          </a:p>
          <a:p>
            <a:r>
              <a:rPr lang="en-US" dirty="0"/>
              <a:t> </a:t>
            </a:r>
            <a:r>
              <a:rPr lang="en-US" dirty="0" smtClean="0"/>
              <a:t>Observations by &gt;70 telescopes followed</a:t>
            </a:r>
          </a:p>
          <a:p>
            <a:pPr lvl="1"/>
            <a:r>
              <a:rPr lang="en-US" dirty="0"/>
              <a:t> </a:t>
            </a:r>
            <a:r>
              <a:rPr lang="en-US" dirty="0" smtClean="0"/>
              <a:t>including neutrinos ... a 3</a:t>
            </a:r>
            <a:r>
              <a:rPr lang="en-US" baseline="30000" dirty="0" smtClean="0"/>
              <a:t>rd</a:t>
            </a:r>
            <a:r>
              <a:rPr lang="en-US" dirty="0" smtClean="0"/>
              <a:t> messenger!</a:t>
            </a:r>
          </a:p>
          <a:p>
            <a:r>
              <a:rPr lang="en-US" dirty="0"/>
              <a:t> </a:t>
            </a:r>
            <a:r>
              <a:rPr lang="en-US" dirty="0" smtClean="0"/>
              <a:t>A new era in astronomy!</a:t>
            </a:r>
            <a:endParaRPr lang="en-US" dirty="0"/>
          </a:p>
        </p:txBody>
      </p:sp>
      <p:pic>
        <p:nvPicPr>
          <p:cNvPr id="4098" name="Picture 2" descr="https://www.nasa.gov/sites/default/files/fermi.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61656" y="2565804"/>
            <a:ext cx="2386739" cy="134356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566050" y="3770427"/>
            <a:ext cx="2577950" cy="307777"/>
          </a:xfrm>
          <a:prstGeom prst="rect">
            <a:avLst/>
          </a:prstGeom>
        </p:spPr>
        <p:txBody>
          <a:bodyPr wrap="none">
            <a:spAutoFit/>
          </a:bodyPr>
          <a:lstStyle/>
          <a:p>
            <a:r>
              <a:rPr lang="en-US" sz="1400" dirty="0">
                <a:solidFill>
                  <a:srgbClr val="AC162C"/>
                </a:solidFill>
              </a:rPr>
              <a:t>https://fermi.gsfc.nasa.gov/</a:t>
            </a:r>
          </a:p>
        </p:txBody>
      </p:sp>
      <p:pic>
        <p:nvPicPr>
          <p:cNvPr id="6" name="Picture 2" descr="https://chandra.si.edu/photo/2017/2nstars/2nstar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037" y="0"/>
            <a:ext cx="8735926"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32474" y="6334780"/>
            <a:ext cx="8679051" cy="523220"/>
          </a:xfrm>
          <a:prstGeom prst="rect">
            <a:avLst/>
          </a:prstGeom>
        </p:spPr>
        <p:txBody>
          <a:bodyPr wrap="square">
            <a:spAutoFit/>
          </a:bodyPr>
          <a:lstStyle/>
          <a:p>
            <a:pPr algn="r"/>
            <a:r>
              <a:rPr lang="en-US" sz="2800" dirty="0">
                <a:solidFill>
                  <a:schemeClr val="bg1"/>
                </a:solidFill>
              </a:rPr>
              <a:t>https://chandra.si.edu/photo/2017/2nstars/</a:t>
            </a:r>
          </a:p>
        </p:txBody>
      </p:sp>
    </p:spTree>
    <p:extLst>
      <p:ext uri="{BB962C8B-B14F-4D97-AF65-F5344CB8AC3E}">
        <p14:creationId xmlns:p14="http://schemas.microsoft.com/office/powerpoint/2010/main" val="1414854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Multi-messenger Astronomy</a:t>
            </a:r>
            <a:endParaRPr lang="en-US" dirty="0"/>
          </a:p>
        </p:txBody>
      </p:sp>
      <p:sp>
        <p:nvSpPr>
          <p:cNvPr id="3" name="Content Placeholder 2"/>
          <p:cNvSpPr>
            <a:spLocks noGrp="1"/>
          </p:cNvSpPr>
          <p:nvPr>
            <p:ph idx="1"/>
          </p:nvPr>
        </p:nvSpPr>
        <p:spPr/>
        <p:txBody>
          <a:bodyPr/>
          <a:lstStyle/>
          <a:p>
            <a:r>
              <a:rPr lang="en-US" dirty="0" smtClean="0"/>
              <a:t> GW170817: 8:41 am EDT</a:t>
            </a:r>
          </a:p>
          <a:p>
            <a:pPr lvl="1"/>
            <a:r>
              <a:rPr lang="en-US" dirty="0"/>
              <a:t> </a:t>
            </a:r>
            <a:r>
              <a:rPr lang="en-US" dirty="0" smtClean="0"/>
              <a:t>LIGO detected gravitational wave</a:t>
            </a:r>
          </a:p>
          <a:p>
            <a:pPr lvl="1"/>
            <a:r>
              <a:rPr lang="en-US" dirty="0" smtClean="0"/>
              <a:t>1.74 s later, Fermi detected </a:t>
            </a:r>
            <a:r>
              <a:rPr lang="en-US" dirty="0" smtClean="0">
                <a:sym typeface="Symbol"/>
              </a:rPr>
              <a:t></a:t>
            </a:r>
            <a:r>
              <a:rPr lang="en-US" dirty="0" smtClean="0"/>
              <a:t>–rays  </a:t>
            </a:r>
          </a:p>
          <a:p>
            <a:pPr lvl="2"/>
            <a:r>
              <a:rPr lang="en-US" dirty="0"/>
              <a:t> </a:t>
            </a:r>
            <a:r>
              <a:rPr lang="en-US" dirty="0" smtClean="0"/>
              <a:t>Neutron star merger</a:t>
            </a:r>
          </a:p>
          <a:p>
            <a:pPr lvl="2"/>
            <a:r>
              <a:rPr lang="en-US" dirty="0" smtClean="0"/>
              <a:t> In NGC 4993</a:t>
            </a:r>
          </a:p>
          <a:p>
            <a:pPr lvl="2"/>
            <a:r>
              <a:rPr lang="en-US" dirty="0"/>
              <a:t> </a:t>
            </a:r>
            <a:r>
              <a:rPr lang="en-US" dirty="0" smtClean="0"/>
              <a:t>Produce Earth-mass of Au!</a:t>
            </a:r>
          </a:p>
          <a:p>
            <a:r>
              <a:rPr lang="en-US" dirty="0"/>
              <a:t> </a:t>
            </a:r>
            <a:r>
              <a:rPr lang="en-US" dirty="0" smtClean="0"/>
              <a:t>Event discovered independently by two completely different messengers!</a:t>
            </a:r>
          </a:p>
          <a:p>
            <a:r>
              <a:rPr lang="en-US" dirty="0"/>
              <a:t> </a:t>
            </a:r>
            <a:r>
              <a:rPr lang="en-US" dirty="0" smtClean="0"/>
              <a:t>Observations by &gt;70 telescopes followed</a:t>
            </a:r>
          </a:p>
          <a:p>
            <a:pPr lvl="1"/>
            <a:r>
              <a:rPr lang="en-US" dirty="0"/>
              <a:t> </a:t>
            </a:r>
            <a:r>
              <a:rPr lang="en-US" dirty="0" smtClean="0"/>
              <a:t>including neutrinos!</a:t>
            </a:r>
          </a:p>
          <a:p>
            <a:r>
              <a:rPr lang="en-US" dirty="0"/>
              <a:t> </a:t>
            </a:r>
            <a:r>
              <a:rPr lang="en-US" dirty="0" smtClean="0"/>
              <a:t>A new era in astronomy!</a:t>
            </a:r>
            <a:endParaRPr lang="en-US" dirty="0"/>
          </a:p>
        </p:txBody>
      </p:sp>
      <p:pic>
        <p:nvPicPr>
          <p:cNvPr id="4098" name="Picture 2" descr="https://www.nasa.gov/sites/default/files/fermi.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56881" y="2615908"/>
            <a:ext cx="2386739" cy="134356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940784" y="3244334"/>
            <a:ext cx="3262432" cy="369332"/>
          </a:xfrm>
          <a:prstGeom prst="rect">
            <a:avLst/>
          </a:prstGeom>
        </p:spPr>
        <p:txBody>
          <a:bodyPr wrap="none">
            <a:spAutoFit/>
          </a:bodyPr>
          <a:lstStyle/>
          <a:p>
            <a:r>
              <a:rPr lang="en-US" dirty="0"/>
              <a:t>https://fermi.gsfc.nasa.gov/</a:t>
            </a:r>
          </a:p>
        </p:txBody>
      </p:sp>
      <p:pic>
        <p:nvPicPr>
          <p:cNvPr id="5122" name="Picture 2" descr="https://chandra.si.edu/photo/2017/2nstars/2nsta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037" y="0"/>
            <a:ext cx="873592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https://chandra.si.edu/photo/2017/2nstars/2nstars_neutron_jet1_83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11696" y="2617087"/>
            <a:ext cx="2743200" cy="328387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s://chandra.si.edu/photo/2017/2nstars/2nstars_neutron_jet2_83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00800" y="2617087"/>
            <a:ext cx="2743200" cy="328387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32474" y="6334780"/>
            <a:ext cx="8679051" cy="523220"/>
          </a:xfrm>
          <a:prstGeom prst="rect">
            <a:avLst/>
          </a:prstGeom>
        </p:spPr>
        <p:txBody>
          <a:bodyPr wrap="square">
            <a:spAutoFit/>
          </a:bodyPr>
          <a:lstStyle/>
          <a:p>
            <a:pPr algn="r"/>
            <a:r>
              <a:rPr lang="en-US" sz="2800" dirty="0">
                <a:solidFill>
                  <a:schemeClr val="bg1"/>
                </a:solidFill>
              </a:rPr>
              <a:t>https://chandra.si.edu/photo/2017/2nstars/</a:t>
            </a:r>
          </a:p>
        </p:txBody>
      </p:sp>
      <p:sp>
        <p:nvSpPr>
          <p:cNvPr id="4" name="TextBox 3"/>
          <p:cNvSpPr txBox="1"/>
          <p:nvPr/>
        </p:nvSpPr>
        <p:spPr>
          <a:xfrm>
            <a:off x="3594970" y="3281819"/>
            <a:ext cx="1052186" cy="1503123"/>
          </a:xfrm>
          <a:prstGeom prst="rect">
            <a:avLst/>
          </a:prstGeom>
          <a:noFill/>
        </p:spPr>
        <p:txBody>
          <a:bodyPr wrap="square" rtlCol="0">
            <a:spAutoFit/>
          </a:bodyPr>
          <a:lstStyle/>
          <a:p>
            <a:r>
              <a:rPr lang="en-US" dirty="0" smtClean="0">
                <a:solidFill>
                  <a:srgbClr val="FFFF00"/>
                </a:solidFill>
              </a:rPr>
              <a:t>Jet initially invisible to Chandra</a:t>
            </a:r>
            <a:endParaRPr lang="en-US" dirty="0">
              <a:solidFill>
                <a:srgbClr val="FFFF00"/>
              </a:solidFill>
            </a:endParaRPr>
          </a:p>
        </p:txBody>
      </p:sp>
      <p:sp>
        <p:nvSpPr>
          <p:cNvPr id="11" name="TextBox 10"/>
          <p:cNvSpPr txBox="1"/>
          <p:nvPr/>
        </p:nvSpPr>
        <p:spPr>
          <a:xfrm>
            <a:off x="6352783" y="3897683"/>
            <a:ext cx="1187885" cy="2031325"/>
          </a:xfrm>
          <a:prstGeom prst="rect">
            <a:avLst/>
          </a:prstGeom>
          <a:noFill/>
        </p:spPr>
        <p:txBody>
          <a:bodyPr wrap="square" rtlCol="0">
            <a:spAutoFit/>
          </a:bodyPr>
          <a:lstStyle/>
          <a:p>
            <a:r>
              <a:rPr lang="en-US" dirty="0" smtClean="0">
                <a:solidFill>
                  <a:srgbClr val="FFFF00"/>
                </a:solidFill>
              </a:rPr>
              <a:t>Jet widened due to colliding with sur-rounding material</a:t>
            </a:r>
            <a:endParaRPr lang="en-US" dirty="0">
              <a:solidFill>
                <a:srgbClr val="FFFF00"/>
              </a:solidFill>
            </a:endParaRPr>
          </a:p>
        </p:txBody>
      </p:sp>
      <p:sp>
        <p:nvSpPr>
          <p:cNvPr id="12" name="TextBox 11"/>
          <p:cNvSpPr txBox="1"/>
          <p:nvPr/>
        </p:nvSpPr>
        <p:spPr>
          <a:xfrm>
            <a:off x="4711874" y="1141955"/>
            <a:ext cx="1052186" cy="646331"/>
          </a:xfrm>
          <a:prstGeom prst="rect">
            <a:avLst/>
          </a:prstGeom>
          <a:noFill/>
        </p:spPr>
        <p:txBody>
          <a:bodyPr wrap="square" rtlCol="0">
            <a:spAutoFit/>
          </a:bodyPr>
          <a:lstStyle/>
          <a:p>
            <a:pPr algn="ctr"/>
            <a:r>
              <a:rPr lang="en-US" dirty="0" smtClean="0">
                <a:solidFill>
                  <a:srgbClr val="FFFF00"/>
                </a:solidFill>
              </a:rPr>
              <a:t>Chandra view</a:t>
            </a:r>
            <a:endParaRPr lang="en-US" dirty="0">
              <a:solidFill>
                <a:srgbClr val="FFFF00"/>
              </a:solidFill>
            </a:endParaRPr>
          </a:p>
        </p:txBody>
      </p:sp>
    </p:spTree>
    <p:extLst>
      <p:ext uri="{BB962C8B-B14F-4D97-AF65-F5344CB8AC3E}">
        <p14:creationId xmlns:p14="http://schemas.microsoft.com/office/powerpoint/2010/main" val="1996005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additive="base">
                                        <p:cTn id="7" dur="500" fill="hold"/>
                                        <p:tgtEl>
                                          <p:spTgt spid="6146"/>
                                        </p:tgtEl>
                                        <p:attrNameLst>
                                          <p:attrName>ppt_x</p:attrName>
                                        </p:attrNameLst>
                                      </p:cBhvr>
                                      <p:tavLst>
                                        <p:tav tm="0">
                                          <p:val>
                                            <p:strVal val="#ppt_x"/>
                                          </p:val>
                                        </p:tav>
                                        <p:tav tm="100000">
                                          <p:val>
                                            <p:strVal val="#ppt_x"/>
                                          </p:val>
                                        </p:tav>
                                      </p:tavLst>
                                    </p:anim>
                                    <p:anim calcmode="lin" valueType="num">
                                      <p:cBhvr additive="base">
                                        <p:cTn id="8" dur="500" fill="hold"/>
                                        <p:tgtEl>
                                          <p:spTgt spid="614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par>
                          <p:cTn id="13" fill="hold">
                            <p:stCondLst>
                              <p:cond delay="1000"/>
                            </p:stCondLst>
                            <p:childTnLst>
                              <p:par>
                                <p:cTn id="14" presetID="22" presetClass="entr" presetSubtype="1"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childTnLst>
                          </p:cTn>
                        </p:par>
                        <p:par>
                          <p:cTn id="17" fill="hold">
                            <p:stCondLst>
                              <p:cond delay="1500"/>
                            </p:stCondLst>
                            <p:childTnLst>
                              <p:par>
                                <p:cTn id="18" presetID="2" presetClass="entr" presetSubtype="4" fill="hold" nodeType="afterEffect">
                                  <p:stCondLst>
                                    <p:cond delay="0"/>
                                  </p:stCondLst>
                                  <p:childTnLst>
                                    <p:set>
                                      <p:cBhvr>
                                        <p:cTn id="19" dur="1" fill="hold">
                                          <p:stCondLst>
                                            <p:cond delay="0"/>
                                          </p:stCondLst>
                                        </p:cTn>
                                        <p:tgtEl>
                                          <p:spTgt spid="6148"/>
                                        </p:tgtEl>
                                        <p:attrNameLst>
                                          <p:attrName>style.visibility</p:attrName>
                                        </p:attrNameLst>
                                      </p:cBhvr>
                                      <p:to>
                                        <p:strVal val="visible"/>
                                      </p:to>
                                    </p:set>
                                    <p:anim calcmode="lin" valueType="num">
                                      <p:cBhvr additive="base">
                                        <p:cTn id="20" dur="500" fill="hold"/>
                                        <p:tgtEl>
                                          <p:spTgt spid="6148"/>
                                        </p:tgtEl>
                                        <p:attrNameLst>
                                          <p:attrName>ppt_x</p:attrName>
                                        </p:attrNameLst>
                                      </p:cBhvr>
                                      <p:tavLst>
                                        <p:tav tm="0">
                                          <p:val>
                                            <p:strVal val="#ppt_x"/>
                                          </p:val>
                                        </p:tav>
                                        <p:tav tm="100000">
                                          <p:val>
                                            <p:strVal val="#ppt_x"/>
                                          </p:val>
                                        </p:tav>
                                      </p:tavLst>
                                    </p:anim>
                                    <p:anim calcmode="lin" valueType="num">
                                      <p:cBhvr additive="base">
                                        <p:cTn id="21" dur="500" fill="hold"/>
                                        <p:tgtEl>
                                          <p:spTgt spid="6148"/>
                                        </p:tgtEl>
                                        <p:attrNameLst>
                                          <p:attrName>ppt_y</p:attrName>
                                        </p:attrNameLst>
                                      </p:cBhvr>
                                      <p:tavLst>
                                        <p:tav tm="0">
                                          <p:val>
                                            <p:strVal val="1+#ppt_h/2"/>
                                          </p:val>
                                        </p:tav>
                                        <p:tav tm="100000">
                                          <p:val>
                                            <p:strVal val="#ppt_y"/>
                                          </p:val>
                                        </p:tav>
                                      </p:tavLst>
                                    </p:anim>
                                  </p:childTnLst>
                                </p:cTn>
                              </p:par>
                            </p:childTnLst>
                          </p:cTn>
                        </p:par>
                        <p:par>
                          <p:cTn id="22" fill="hold">
                            <p:stCondLst>
                              <p:cond delay="2000"/>
                            </p:stCondLst>
                            <p:childTnLst>
                              <p:par>
                                <p:cTn id="23" presetID="22" presetClass="entr" presetSubtype="1"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up)">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054" name="Text Box 12"/>
          <p:cNvSpPr txBox="1">
            <a:spLocks noChangeArrowheads="1"/>
          </p:cNvSpPr>
          <p:nvPr/>
        </p:nvSpPr>
        <p:spPr bwMode="auto">
          <a:xfrm>
            <a:off x="5181600" y="6629400"/>
            <a:ext cx="3962400"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66"/>
                  </a:outerShdw>
                </a:effectLst>
              </a14:hiddenEffects>
            </a:ext>
          </a:extLst>
        </p:spPr>
        <p:txBody>
          <a:bodyPr>
            <a:spAutoFit/>
          </a:bodyP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algn="r" eaLnBrk="0" fontAlgn="base" hangingPunct="0">
              <a:spcBef>
                <a:spcPct val="50000"/>
              </a:spcBef>
              <a:spcAft>
                <a:spcPct val="0"/>
              </a:spcAft>
              <a:buFont typeface="Times New Roman" pitchFamily="18" charset="0"/>
              <a:buNone/>
            </a:pPr>
            <a:r>
              <a:rPr lang="en-US" altLang="en-US" sz="900" smtClean="0">
                <a:solidFill>
                  <a:srgbClr val="663300"/>
                </a:solidFill>
              </a:rPr>
              <a:t>© Copyright, Dr. Aileen A. O’Donoghue, St. Lawrence University</a:t>
            </a:r>
          </a:p>
        </p:txBody>
      </p:sp>
      <p:sp>
        <p:nvSpPr>
          <p:cNvPr id="2" name="AutoShape 2" descr="STM Logo"/>
          <p:cNvSpPr>
            <a:spLocks noChangeAspect="1" noChangeArrowheads="1"/>
          </p:cNvSpPr>
          <p:nvPr/>
        </p:nvSpPr>
        <p:spPr bwMode="auto">
          <a:xfrm>
            <a:off x="155575" y="-1828800"/>
            <a:ext cx="3810000" cy="3810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STM Logo"/>
          <p:cNvSpPr>
            <a:spLocks noChangeAspect="1" noChangeArrowheads="1"/>
          </p:cNvSpPr>
          <p:nvPr/>
        </p:nvSpPr>
        <p:spPr bwMode="auto">
          <a:xfrm>
            <a:off x="307975" y="-1676400"/>
            <a:ext cx="3810000" cy="3810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Rectangle 9"/>
          <p:cNvSpPr/>
          <p:nvPr/>
        </p:nvSpPr>
        <p:spPr>
          <a:xfrm>
            <a:off x="0" y="0"/>
            <a:ext cx="9144000" cy="457200"/>
          </a:xfrm>
          <a:prstGeom prst="rect">
            <a:avLst/>
          </a:prstGeom>
          <a:solidFill>
            <a:srgbClr val="4B0014"/>
          </a:solidFill>
          <a:ln>
            <a:solidFill>
              <a:srgbClr val="4B00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t="16333" b="11123"/>
          <a:stretch/>
        </p:blipFill>
        <p:spPr>
          <a:xfrm>
            <a:off x="2279276" y="0"/>
            <a:ext cx="4585448" cy="4572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6774" y="3884880"/>
            <a:ext cx="2743200" cy="2716305"/>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8517" y="4530542"/>
            <a:ext cx="2743200" cy="1714500"/>
          </a:xfrm>
          <a:prstGeom prst="rect">
            <a:avLst/>
          </a:prstGeom>
        </p:spPr>
      </p:pic>
      <p:sp>
        <p:nvSpPr>
          <p:cNvPr id="12" name="Rectangle 3"/>
          <p:cNvSpPr txBox="1">
            <a:spLocks noChangeArrowheads="1"/>
          </p:cNvSpPr>
          <p:nvPr/>
        </p:nvSpPr>
        <p:spPr bwMode="auto">
          <a:xfrm>
            <a:off x="0" y="1206261"/>
            <a:ext cx="9144000" cy="1006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5D577"/>
                  </a:outerShdw>
                </a:effectLst>
              </a14:hiddenEffects>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Wingdings" pitchFamily="2" charset="2"/>
              <a:buNone/>
              <a:defRPr sz="3200">
                <a:solidFill>
                  <a:srgbClr val="BDBDCE"/>
                </a:solidFill>
                <a:latin typeface="+mn-lt"/>
                <a:ea typeface="+mn-ea"/>
                <a:cs typeface="+mn-cs"/>
              </a:defRPr>
            </a:lvl1pPr>
            <a:lvl2pPr marL="742950" indent="-285750" algn="l" rtl="0" eaLnBrk="0" fontAlgn="base" hangingPunct="0">
              <a:spcBef>
                <a:spcPct val="20000"/>
              </a:spcBef>
              <a:spcAft>
                <a:spcPct val="0"/>
              </a:spcAft>
              <a:buFont typeface="Webdings" pitchFamily="18" charset="2"/>
              <a:buChar char="þ"/>
              <a:defRPr sz="2800">
                <a:solidFill>
                  <a:srgbClr val="FFFF00"/>
                </a:solidFill>
                <a:latin typeface="+mn-lt"/>
              </a:defRPr>
            </a:lvl2pPr>
            <a:lvl3pPr marL="1143000" indent="-228600" algn="l" rtl="0" eaLnBrk="0" fontAlgn="base" hangingPunct="0">
              <a:spcBef>
                <a:spcPct val="20000"/>
              </a:spcBef>
              <a:spcAft>
                <a:spcPct val="0"/>
              </a:spcAft>
              <a:buFont typeface="Wingdings 2" pitchFamily="18" charset="2"/>
              <a:buChar char=""/>
              <a:defRPr sz="2400">
                <a:solidFill>
                  <a:srgbClr val="FFFF00"/>
                </a:solidFill>
                <a:latin typeface="+mn-lt"/>
              </a:defRPr>
            </a:lvl3pPr>
            <a:lvl4pPr marL="1600200" indent="-228600" algn="l" rtl="0" eaLnBrk="0" fontAlgn="base" hangingPunct="0">
              <a:spcBef>
                <a:spcPct val="20000"/>
              </a:spcBef>
              <a:spcAft>
                <a:spcPct val="0"/>
              </a:spcAft>
              <a:buFont typeface="Webdings" pitchFamily="18" charset="2"/>
              <a:buChar char="õ"/>
              <a:defRPr sz="2000">
                <a:solidFill>
                  <a:srgbClr val="FFFF00"/>
                </a:solidFill>
                <a:latin typeface="+mn-lt"/>
              </a:defRPr>
            </a:lvl4pPr>
            <a:lvl5pPr marL="2057400" indent="-228600" algn="l" rtl="0" eaLnBrk="0" fontAlgn="base" hangingPunct="0">
              <a:spcBef>
                <a:spcPct val="20000"/>
              </a:spcBef>
              <a:spcAft>
                <a:spcPct val="0"/>
              </a:spcAft>
              <a:buFont typeface="Webdings" pitchFamily="18" charset="2"/>
              <a:buChar char="ö"/>
              <a:defRPr sz="2000">
                <a:solidFill>
                  <a:srgbClr val="FFFF00"/>
                </a:solidFill>
                <a:latin typeface="+mn-lt"/>
              </a:defRPr>
            </a:lvl5pPr>
            <a:lvl6pPr marL="2514600" indent="-228600" algn="l" rtl="0" fontAlgn="base">
              <a:spcBef>
                <a:spcPct val="20000"/>
              </a:spcBef>
              <a:spcAft>
                <a:spcPct val="0"/>
              </a:spcAft>
              <a:buFont typeface="Webdings" pitchFamily="18" charset="2"/>
              <a:buChar char="õ"/>
              <a:defRPr sz="2000">
                <a:solidFill>
                  <a:srgbClr val="FFFF00"/>
                </a:solidFill>
                <a:latin typeface="+mn-lt"/>
              </a:defRPr>
            </a:lvl6pPr>
            <a:lvl7pPr marL="2971800" indent="-228600" algn="l" rtl="0" fontAlgn="base">
              <a:spcBef>
                <a:spcPct val="20000"/>
              </a:spcBef>
              <a:spcAft>
                <a:spcPct val="0"/>
              </a:spcAft>
              <a:buFont typeface="Webdings" pitchFamily="18" charset="2"/>
              <a:buChar char="õ"/>
              <a:defRPr sz="2000">
                <a:solidFill>
                  <a:srgbClr val="FFFF00"/>
                </a:solidFill>
                <a:latin typeface="+mn-lt"/>
              </a:defRPr>
            </a:lvl7pPr>
            <a:lvl8pPr marL="3429000" indent="-228600" algn="l" rtl="0" fontAlgn="base">
              <a:spcBef>
                <a:spcPct val="20000"/>
              </a:spcBef>
              <a:spcAft>
                <a:spcPct val="0"/>
              </a:spcAft>
              <a:buFont typeface="Webdings" pitchFamily="18" charset="2"/>
              <a:buChar char="õ"/>
              <a:defRPr sz="2000">
                <a:solidFill>
                  <a:srgbClr val="FFFF00"/>
                </a:solidFill>
                <a:latin typeface="+mn-lt"/>
              </a:defRPr>
            </a:lvl8pPr>
            <a:lvl9pPr marL="3886200" indent="-228600" algn="l" rtl="0" fontAlgn="base">
              <a:spcBef>
                <a:spcPct val="20000"/>
              </a:spcBef>
              <a:spcAft>
                <a:spcPct val="0"/>
              </a:spcAft>
              <a:buFont typeface="Webdings" pitchFamily="18" charset="2"/>
              <a:buChar char="õ"/>
              <a:defRPr sz="2000">
                <a:solidFill>
                  <a:srgbClr val="FFFF00"/>
                </a:solidFill>
                <a:latin typeface="+mn-lt"/>
              </a:defRPr>
            </a:lvl9pPr>
          </a:lstStyle>
          <a:p>
            <a:pPr eaLnBrk="1" hangingPunct="1"/>
            <a:r>
              <a:rPr lang="en-US" altLang="en-US" sz="5400" kern="0" dirty="0" smtClean="0">
                <a:solidFill>
                  <a:schemeClr val="bg1"/>
                </a:solidFill>
                <a:latin typeface="Comic Sans MS" panose="030F0702030302020204" pitchFamily="66" charset="0"/>
              </a:rPr>
              <a:t>On 8/7, there was  </a:t>
            </a:r>
          </a:p>
        </p:txBody>
      </p:sp>
      <p:sp>
        <p:nvSpPr>
          <p:cNvPr id="13" name="Rectangle 3"/>
          <p:cNvSpPr>
            <a:spLocks noGrp="1" noChangeArrowheads="1"/>
          </p:cNvSpPr>
          <p:nvPr>
            <p:ph type="subTitle" idx="1"/>
          </p:nvPr>
        </p:nvSpPr>
        <p:spPr>
          <a:xfrm>
            <a:off x="0" y="2580909"/>
            <a:ext cx="9144000" cy="957819"/>
          </a:xfrm>
          <a:effectLst/>
          <a:extLst>
            <a:ext uri="{AF507438-7753-43E0-B8FC-AC1667EBCBE1}">
              <a14:hiddenEffects xmlns:a14="http://schemas.microsoft.com/office/drawing/2010/main">
                <a:effectLst>
                  <a:outerShdw dist="35921" dir="2700000" algn="ctr" rotWithShape="0">
                    <a:srgbClr val="D5D577"/>
                  </a:outerShdw>
                </a:effectLst>
              </a14:hiddenEffects>
            </a:ext>
          </a:extLst>
        </p:spPr>
        <p:txBody>
          <a:bodyPr/>
          <a:lstStyle/>
          <a:p>
            <a:pPr eaLnBrk="1" hangingPunct="1"/>
            <a:r>
              <a:rPr lang="en-US" altLang="en-US" sz="6000" dirty="0">
                <a:solidFill>
                  <a:schemeClr val="bg1"/>
                </a:solidFill>
                <a:latin typeface="Goudy Old Style" pitchFamily="18" charset="0"/>
              </a:rPr>
              <a:t>Einstein</a:t>
            </a:r>
            <a:endParaRPr lang="en-US" altLang="en-US" sz="6000" dirty="0" smtClean="0">
              <a:solidFill>
                <a:schemeClr val="bg1"/>
              </a:solidFill>
              <a:latin typeface="Goudy Old Style" pitchFamily="18" charset="0"/>
            </a:endParaRPr>
          </a:p>
        </p:txBody>
      </p:sp>
    </p:spTree>
    <p:extLst>
      <p:ext uri="{BB962C8B-B14F-4D97-AF65-F5344CB8AC3E}">
        <p14:creationId xmlns:p14="http://schemas.microsoft.com/office/powerpoint/2010/main" val="240108833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Multi-messenger Astronomy</a:t>
            </a:r>
            <a:endParaRPr lang="en-US" dirty="0"/>
          </a:p>
        </p:txBody>
      </p:sp>
      <p:sp>
        <p:nvSpPr>
          <p:cNvPr id="4" name="Rectangle 3"/>
          <p:cNvSpPr/>
          <p:nvPr/>
        </p:nvSpPr>
        <p:spPr>
          <a:xfrm>
            <a:off x="475990" y="1078229"/>
            <a:ext cx="8480120" cy="4524315"/>
          </a:xfrm>
          <a:prstGeom prst="rect">
            <a:avLst/>
          </a:prstGeom>
        </p:spPr>
        <p:txBody>
          <a:bodyPr wrap="square">
            <a:spAutoFit/>
          </a:bodyPr>
          <a:lstStyle/>
          <a:p>
            <a:r>
              <a:rPr lang="en-US" sz="3600" dirty="0" smtClean="0">
                <a:solidFill>
                  <a:srgbClr val="FFFFFF"/>
                </a:solidFill>
              </a:rPr>
              <a:t>This </a:t>
            </a:r>
            <a:r>
              <a:rPr lang="en-US" sz="3600" dirty="0">
                <a:solidFill>
                  <a:srgbClr val="FFFFFF"/>
                </a:solidFill>
              </a:rPr>
              <a:t>is the first time astronomers have all of the necessary pieces of information of neutron stars merging — from the production of gravitational waves followed by signals in gamma rays, X-rays, optical and infrared light, </a:t>
            </a:r>
            <a:r>
              <a:rPr lang="en-US" sz="3600" b="1" i="1" dirty="0">
                <a:solidFill>
                  <a:srgbClr val="FFFF00"/>
                </a:solidFill>
              </a:rPr>
              <a:t>that all agree with predictions</a:t>
            </a:r>
            <a:r>
              <a:rPr lang="en-US" sz="3600" dirty="0">
                <a:solidFill>
                  <a:srgbClr val="FFFFFF"/>
                </a:solidFill>
              </a:rPr>
              <a:t> for a short GRB viewed off-axis</a:t>
            </a:r>
            <a:r>
              <a:rPr lang="en-US" sz="3600" dirty="0" smtClean="0">
                <a:solidFill>
                  <a:srgbClr val="FFFFFF"/>
                </a:solidFill>
              </a:rPr>
              <a:t>.</a:t>
            </a:r>
            <a:endParaRPr lang="en-US" sz="3600" dirty="0">
              <a:solidFill>
                <a:srgbClr val="FFFFFF"/>
              </a:solidFill>
            </a:endParaRPr>
          </a:p>
        </p:txBody>
      </p:sp>
      <p:sp>
        <p:nvSpPr>
          <p:cNvPr id="8" name="Rectangle 7"/>
          <p:cNvSpPr/>
          <p:nvPr/>
        </p:nvSpPr>
        <p:spPr>
          <a:xfrm>
            <a:off x="0" y="6457890"/>
            <a:ext cx="9144000" cy="400110"/>
          </a:xfrm>
          <a:prstGeom prst="rect">
            <a:avLst/>
          </a:prstGeom>
        </p:spPr>
        <p:txBody>
          <a:bodyPr wrap="square">
            <a:spAutoFit/>
          </a:bodyPr>
          <a:lstStyle/>
          <a:p>
            <a:pPr algn="ctr"/>
            <a:r>
              <a:rPr lang="en-US" sz="2000" dirty="0" smtClean="0">
                <a:solidFill>
                  <a:schemeClr val="bg1"/>
                </a:solidFill>
              </a:rPr>
              <a:t>Quote from https</a:t>
            </a:r>
            <a:r>
              <a:rPr lang="en-US" sz="2000" dirty="0">
                <a:solidFill>
                  <a:schemeClr val="bg1"/>
                </a:solidFill>
              </a:rPr>
              <a:t>://chandra.si.edu/photo/2017/2nstars/</a:t>
            </a:r>
          </a:p>
        </p:txBody>
      </p:sp>
    </p:spTree>
    <p:extLst>
      <p:ext uri="{BB962C8B-B14F-4D97-AF65-F5344CB8AC3E}">
        <p14:creationId xmlns:p14="http://schemas.microsoft.com/office/powerpoint/2010/main" val="890569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Multi-messenger Astronomy</a:t>
            </a:r>
            <a:endParaRPr lang="en-US" dirty="0"/>
          </a:p>
        </p:txBody>
      </p:sp>
      <p:sp>
        <p:nvSpPr>
          <p:cNvPr id="3" name="Content Placeholder 2"/>
          <p:cNvSpPr>
            <a:spLocks noGrp="1"/>
          </p:cNvSpPr>
          <p:nvPr>
            <p:ph idx="1"/>
          </p:nvPr>
        </p:nvSpPr>
        <p:spPr>
          <a:xfrm>
            <a:off x="228600" y="926300"/>
            <a:ext cx="8686800" cy="714610"/>
          </a:xfrm>
        </p:spPr>
        <p:txBody>
          <a:bodyPr/>
          <a:lstStyle/>
          <a:p>
            <a:r>
              <a:rPr lang="en-US" dirty="0" smtClean="0"/>
              <a:t> According to PI Daryl Haggard (McGill)</a:t>
            </a:r>
            <a:endParaRPr lang="en-US" dirty="0"/>
          </a:p>
        </p:txBody>
      </p:sp>
      <p:sp>
        <p:nvSpPr>
          <p:cNvPr id="4" name="Rectangle 3"/>
          <p:cNvSpPr/>
          <p:nvPr/>
        </p:nvSpPr>
        <p:spPr>
          <a:xfrm>
            <a:off x="3275554" y="1542623"/>
            <a:ext cx="5768238" cy="5016758"/>
          </a:xfrm>
          <a:prstGeom prst="rect">
            <a:avLst/>
          </a:prstGeom>
        </p:spPr>
        <p:txBody>
          <a:bodyPr wrap="square">
            <a:spAutoFit/>
          </a:bodyPr>
          <a:lstStyle/>
          <a:p>
            <a:r>
              <a:rPr lang="en-US" sz="3200" dirty="0" smtClean="0">
                <a:solidFill>
                  <a:srgbClr val="FFFFFF"/>
                </a:solidFill>
              </a:rPr>
              <a:t>"</a:t>
            </a:r>
            <a:r>
              <a:rPr lang="en-US" sz="3200" dirty="0">
                <a:solidFill>
                  <a:srgbClr val="FFFFFF"/>
                </a:solidFill>
              </a:rPr>
              <a:t>This is a big deal because it's an entirely new level of </a:t>
            </a:r>
            <a:r>
              <a:rPr lang="en-US" sz="3200" dirty="0" smtClean="0">
                <a:solidFill>
                  <a:srgbClr val="FFFFFF"/>
                </a:solidFill>
              </a:rPr>
              <a:t>knowledge. This </a:t>
            </a:r>
            <a:r>
              <a:rPr lang="en-US" sz="3200" dirty="0">
                <a:solidFill>
                  <a:srgbClr val="FFFFFF"/>
                </a:solidFill>
              </a:rPr>
              <a:t>discovery </a:t>
            </a:r>
            <a:r>
              <a:rPr lang="en-US" sz="3200" b="1" i="1" dirty="0">
                <a:solidFill>
                  <a:schemeClr val="bg1"/>
                </a:solidFill>
              </a:rPr>
              <a:t>allows us to link this </a:t>
            </a:r>
            <a:r>
              <a:rPr lang="en-US" sz="3200" b="1" i="1" dirty="0" smtClean="0">
                <a:solidFill>
                  <a:schemeClr val="bg1"/>
                </a:solidFill>
              </a:rPr>
              <a:t>gravitational </a:t>
            </a:r>
            <a:r>
              <a:rPr lang="en-US" sz="3200" b="1" i="1" dirty="0">
                <a:solidFill>
                  <a:schemeClr val="bg1"/>
                </a:solidFill>
              </a:rPr>
              <a:t>wave source up to all the rest of astrophysics</a:t>
            </a:r>
            <a:r>
              <a:rPr lang="en-US" sz="3200" dirty="0">
                <a:solidFill>
                  <a:srgbClr val="FFFFFF"/>
                </a:solidFill>
              </a:rPr>
              <a:t>, stars, galaxies, explosions, growing massive black holes, and of course neutron star mergers."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976" y="1610703"/>
            <a:ext cx="2886075" cy="4638675"/>
          </a:xfrm>
          <a:prstGeom prst="rect">
            <a:avLst/>
          </a:prstGeom>
        </p:spPr>
      </p:pic>
      <p:sp>
        <p:nvSpPr>
          <p:cNvPr id="6" name="Rectangle 5"/>
          <p:cNvSpPr/>
          <p:nvPr/>
        </p:nvSpPr>
        <p:spPr>
          <a:xfrm>
            <a:off x="0" y="6300778"/>
            <a:ext cx="3408305" cy="307777"/>
          </a:xfrm>
          <a:prstGeom prst="rect">
            <a:avLst/>
          </a:prstGeom>
        </p:spPr>
        <p:txBody>
          <a:bodyPr wrap="none">
            <a:spAutoFit/>
          </a:bodyPr>
          <a:lstStyle/>
          <a:p>
            <a:r>
              <a:rPr lang="en-US" sz="1400" dirty="0">
                <a:solidFill>
                  <a:schemeClr val="bg1"/>
                </a:solidFill>
              </a:rPr>
              <a:t>https://chandra.si.edu/blog/node/659</a:t>
            </a:r>
          </a:p>
        </p:txBody>
      </p:sp>
    </p:spTree>
    <p:extLst>
      <p:ext uri="{BB962C8B-B14F-4D97-AF65-F5344CB8AC3E}">
        <p14:creationId xmlns:p14="http://schemas.microsoft.com/office/powerpoint/2010/main" val="171690572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Multi-messenger Astronomy</a:t>
            </a:r>
            <a:endParaRPr lang="en-US" dirty="0"/>
          </a:p>
        </p:txBody>
      </p:sp>
      <p:sp>
        <p:nvSpPr>
          <p:cNvPr id="3" name="Content Placeholder 2"/>
          <p:cNvSpPr>
            <a:spLocks noGrp="1"/>
          </p:cNvSpPr>
          <p:nvPr>
            <p:ph idx="1"/>
          </p:nvPr>
        </p:nvSpPr>
        <p:spPr/>
        <p:txBody>
          <a:bodyPr/>
          <a:lstStyle/>
          <a:p>
            <a:r>
              <a:rPr lang="en-US" dirty="0" err="1" smtClean="0"/>
              <a:t>Spacetime</a:t>
            </a:r>
            <a:endParaRPr lang="en-US" dirty="0"/>
          </a:p>
          <a:p>
            <a:pPr lvl="1"/>
            <a:r>
              <a:rPr lang="en-US" dirty="0" smtClean="0"/>
              <a:t> Is, in truth, a “fluid” that ripples</a:t>
            </a:r>
          </a:p>
          <a:p>
            <a:pPr lvl="1"/>
            <a:r>
              <a:rPr lang="en-US" dirty="0"/>
              <a:t> </a:t>
            </a:r>
            <a:r>
              <a:rPr lang="en-US" dirty="0" smtClean="0"/>
              <a:t>What else will we learn from the ripples?</a:t>
            </a:r>
            <a:endParaRPr lang="en-US" dirty="0"/>
          </a:p>
        </p:txBody>
      </p:sp>
      <p:sp>
        <p:nvSpPr>
          <p:cNvPr id="4" name="WordArt 4"/>
          <p:cNvSpPr>
            <a:spLocks noChangeArrowheads="1" noChangeShapeType="1" noTextEdit="1"/>
          </p:cNvSpPr>
          <p:nvPr/>
        </p:nvSpPr>
        <p:spPr bwMode="auto">
          <a:xfrm>
            <a:off x="286206" y="2801212"/>
            <a:ext cx="7820025" cy="3644515"/>
          </a:xfrm>
          <a:prstGeom prst="rect">
            <a:avLst/>
          </a:prstGeom>
          <a:extLst>
            <a:ext uri="{AF507438-7753-43E0-B8FC-AC1667EBCBE1}">
              <a14:hiddenEffects xmlns:a14="http://schemas.microsoft.com/office/drawing/2010/main">
                <a:effectLst/>
              </a14:hiddenEffects>
            </a:ext>
          </a:extLst>
        </p:spPr>
        <p:txBody>
          <a:bodyPr wrap="none" fromWordArt="1">
            <a:prstTxWarp prst="textCascadeUp">
              <a:avLst>
                <a:gd name="adj" fmla="val 44444"/>
              </a:avLst>
            </a:prstTxWarp>
            <a:scene3d>
              <a:camera prst="legacyPerspectiveFront">
                <a:rot lat="20519999" lon="1080000" rev="0"/>
              </a:camera>
              <a:lightRig rig="legacyHarsh2" dir="b"/>
            </a:scene3d>
            <a:sp3d extrusionH="430200" prstMaterial="legacyMatte">
              <a:extrusionClr>
                <a:srgbClr val="FF6600"/>
              </a:extrusionClr>
            </a:sp3d>
          </a:bodyPr>
          <a:lstStyle/>
          <a:p>
            <a:pPr algn="ctr"/>
            <a:r>
              <a:rPr lang="en-US" sz="3600" kern="10" dirty="0">
                <a:ln w="9525">
                  <a:round/>
                  <a:headEnd/>
                  <a:tailEnd/>
                </a:ln>
                <a:gradFill rotWithShape="0">
                  <a:gsLst>
                    <a:gs pos="0">
                      <a:srgbClr val="FFE701"/>
                    </a:gs>
                    <a:gs pos="100000">
                      <a:srgbClr val="FE3E02"/>
                    </a:gs>
                  </a:gsLst>
                  <a:lin ang="5400000" scaled="1"/>
                </a:gradFill>
                <a:latin typeface="Impact"/>
              </a:rPr>
              <a:t>The adventure continues ...</a:t>
            </a:r>
          </a:p>
        </p:txBody>
      </p:sp>
    </p:spTree>
    <p:extLst>
      <p:ext uri="{BB962C8B-B14F-4D97-AF65-F5344CB8AC3E}">
        <p14:creationId xmlns:p14="http://schemas.microsoft.com/office/powerpoint/2010/main" val="2498755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70" decel="100000"/>
                                        <p:tgtEl>
                                          <p:spTgt spid="4"/>
                                        </p:tgtEl>
                                      </p:cBhvr>
                                    </p:animEffect>
                                    <p:animScale>
                                      <p:cBhvr>
                                        <p:cTn id="8" dur="770" decel="100000"/>
                                        <p:tgtEl>
                                          <p:spTgt spid="4"/>
                                        </p:tgtEl>
                                      </p:cBhvr>
                                      <p:from x="10000" y="10000"/>
                                      <p:to x="200000" y="450000"/>
                                    </p:animScale>
                                    <p:animScale>
                                      <p:cBhvr>
                                        <p:cTn id="9" dur="1230" accel="100000" fill="hold">
                                          <p:stCondLst>
                                            <p:cond delay="770"/>
                                          </p:stCondLst>
                                        </p:cTn>
                                        <p:tgtEl>
                                          <p:spTgt spid="4"/>
                                        </p:tgtEl>
                                      </p:cBhvr>
                                      <p:from x="200000" y="450000"/>
                                      <p:to x="100000" y="100000"/>
                                    </p:animScale>
                                    <p:set>
                                      <p:cBhvr>
                                        <p:cTn id="10" dur="770" fill="hold"/>
                                        <p:tgtEl>
                                          <p:spTgt spid="4"/>
                                        </p:tgtEl>
                                        <p:attrNameLst>
                                          <p:attrName>ppt_x</p:attrName>
                                        </p:attrNameLst>
                                      </p:cBhvr>
                                      <p:to>
                                        <p:strVal val="(0.5)"/>
                                      </p:to>
                                    </p:set>
                                    <p:anim from="(0.5)" to="(#ppt_x)" calcmode="lin" valueType="num">
                                      <p:cBhvr>
                                        <p:cTn id="11" dur="1230" accel="100000" fill="hold">
                                          <p:stCondLst>
                                            <p:cond delay="770"/>
                                          </p:stCondLst>
                                        </p:cTn>
                                        <p:tgtEl>
                                          <p:spTgt spid="4"/>
                                        </p:tgtEl>
                                        <p:attrNameLst>
                                          <p:attrName>ppt_x</p:attrName>
                                        </p:attrNameLst>
                                      </p:cBhvr>
                                    </p:anim>
                                    <p:set>
                                      <p:cBhvr>
                                        <p:cTn id="12" dur="770" fill="hold"/>
                                        <p:tgtEl>
                                          <p:spTgt spid="4"/>
                                        </p:tgtEl>
                                        <p:attrNameLst>
                                          <p:attrName>ppt_y</p:attrName>
                                        </p:attrNameLst>
                                      </p:cBhvr>
                                      <p:to>
                                        <p:strVal val="(#ppt_y+0.4)"/>
                                      </p:to>
                                    </p:set>
                                    <p:anim from="(#ppt_y+0.4)" to="(#ppt_y)" calcmode="lin" valueType="num">
                                      <p:cBhvr>
                                        <p:cTn id="13" dur="1230" accel="100000" fill="hold">
                                          <p:stCondLst>
                                            <p:cond delay="770"/>
                                          </p:stCondLst>
                                        </p:cTn>
                                        <p:tgtEl>
                                          <p:spTgt spid="4"/>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Spacetime</a:t>
            </a:r>
            <a:r>
              <a:rPr lang="en-US" dirty="0" smtClean="0"/>
              <a:t>: Einstein</a:t>
            </a:r>
            <a:endParaRPr lang="en-US" dirty="0"/>
          </a:p>
        </p:txBody>
      </p:sp>
      <p:sp>
        <p:nvSpPr>
          <p:cNvPr id="3" name="Content Placeholder 2"/>
          <p:cNvSpPr>
            <a:spLocks noGrp="1"/>
          </p:cNvSpPr>
          <p:nvPr>
            <p:ph idx="1"/>
          </p:nvPr>
        </p:nvSpPr>
        <p:spPr/>
        <p:txBody>
          <a:bodyPr/>
          <a:lstStyle/>
          <a:p>
            <a:r>
              <a:rPr lang="en-US" dirty="0" smtClean="0"/>
              <a:t>Space is a fabric </a:t>
            </a:r>
          </a:p>
          <a:p>
            <a:pPr marL="0" indent="0">
              <a:buNone/>
            </a:pPr>
            <a:r>
              <a:rPr lang="en-US" dirty="0" smtClean="0"/>
              <a:t>                           … something not nothing!!</a:t>
            </a:r>
            <a:endParaRPr lang="en-US" sz="900" dirty="0" smtClean="0"/>
          </a:p>
          <a:p>
            <a:pPr marL="0" indent="0">
              <a:buNone/>
            </a:pPr>
            <a:r>
              <a:rPr lang="en-US" dirty="0" smtClean="0">
                <a:sym typeface="Symbol"/>
              </a:rPr>
              <a:t> </a:t>
            </a:r>
            <a:r>
              <a:rPr lang="en-US" dirty="0" smtClean="0"/>
              <a:t>Gravitational disturbances will propagate</a:t>
            </a:r>
          </a:p>
          <a:p>
            <a:pPr lvl="1"/>
            <a:r>
              <a:rPr lang="en-US" dirty="0"/>
              <a:t> </a:t>
            </a:r>
            <a:r>
              <a:rPr lang="en-US" dirty="0" smtClean="0"/>
              <a:t>Gravitational waves </a:t>
            </a:r>
          </a:p>
          <a:p>
            <a:pPr lvl="2"/>
            <a:r>
              <a:rPr lang="en-US" dirty="0"/>
              <a:t> </a:t>
            </a:r>
            <a:r>
              <a:rPr lang="en-US" dirty="0" smtClean="0"/>
              <a:t>move at c = 300,000 km/s = 186,000 mi/s</a:t>
            </a:r>
          </a:p>
          <a:p>
            <a:pPr lvl="2"/>
            <a:r>
              <a:rPr lang="en-US" dirty="0" smtClean="0"/>
              <a:t> the fabric of space contracting and expanding</a:t>
            </a:r>
          </a:p>
          <a:p>
            <a:pPr lvl="2"/>
            <a:r>
              <a:rPr lang="en-US" dirty="0"/>
              <a:t> </a:t>
            </a:r>
            <a:r>
              <a:rPr lang="en-US" dirty="0" smtClean="0"/>
              <a:t>nothing reflects, refracts or absorbs them</a:t>
            </a:r>
          </a:p>
          <a:p>
            <a:pPr lvl="2"/>
            <a:r>
              <a:rPr lang="en-US" dirty="0"/>
              <a:t> </a:t>
            </a:r>
            <a:r>
              <a:rPr lang="en-US" dirty="0" smtClean="0"/>
              <a:t>shaped by the physics that creates them</a:t>
            </a:r>
            <a:endParaRPr lang="en-US" dirty="0"/>
          </a:p>
          <a:p>
            <a:endParaRPr lang="en-US" dirty="0"/>
          </a:p>
        </p:txBody>
      </p:sp>
      <p:grpSp>
        <p:nvGrpSpPr>
          <p:cNvPr id="5" name="Group 4"/>
          <p:cNvGrpSpPr/>
          <p:nvPr/>
        </p:nvGrpSpPr>
        <p:grpSpPr>
          <a:xfrm>
            <a:off x="0" y="5284083"/>
            <a:ext cx="27790140" cy="1122694"/>
            <a:chOff x="-6297753" y="4270036"/>
            <a:chExt cx="27790140" cy="1122694"/>
          </a:xfrm>
        </p:grpSpPr>
        <p:cxnSp>
          <p:nvCxnSpPr>
            <p:cNvPr id="6" name="Straight Connector 5"/>
            <p:cNvCxnSpPr/>
            <p:nvPr/>
          </p:nvCxnSpPr>
          <p:spPr>
            <a:xfrm flipV="1">
              <a:off x="-6297753" y="4833563"/>
              <a:ext cx="9326880" cy="0"/>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3028153" y="4270036"/>
              <a:ext cx="18464234" cy="1122694"/>
              <a:chOff x="-2275367" y="4635796"/>
              <a:chExt cx="18464234" cy="1122694"/>
            </a:xfrm>
          </p:grpSpPr>
          <p:sp>
            <p:nvSpPr>
              <p:cNvPr id="9" name="Freeform 2"/>
              <p:cNvSpPr>
                <a:spLocks/>
              </p:cNvSpPr>
              <p:nvPr/>
            </p:nvSpPr>
            <p:spPr bwMode="auto">
              <a:xfrm>
                <a:off x="-2275367" y="4635796"/>
                <a:ext cx="9144000" cy="1122694"/>
              </a:xfrm>
              <a:custGeom>
                <a:avLst/>
                <a:gdLst>
                  <a:gd name="T0" fmla="*/ 0 w 9861"/>
                  <a:gd name="T1" fmla="*/ 2498 h 4987"/>
                  <a:gd name="T2" fmla="*/ 321 w 9861"/>
                  <a:gd name="T3" fmla="*/ 2518 h 4987"/>
                  <a:gd name="T4" fmla="*/ 607 w 9861"/>
                  <a:gd name="T5" fmla="*/ 2477 h 4987"/>
                  <a:gd name="T6" fmla="*/ 914 w 9861"/>
                  <a:gd name="T7" fmla="*/ 2539 h 4987"/>
                  <a:gd name="T8" fmla="*/ 1215 w 9861"/>
                  <a:gd name="T9" fmla="*/ 2423 h 4987"/>
                  <a:gd name="T10" fmla="*/ 1522 w 9861"/>
                  <a:gd name="T11" fmla="*/ 2621 h 4987"/>
                  <a:gd name="T12" fmla="*/ 1843 w 9861"/>
                  <a:gd name="T13" fmla="*/ 2286 h 4987"/>
                  <a:gd name="T14" fmla="*/ 2150 w 9861"/>
                  <a:gd name="T15" fmla="*/ 2839 h 4987"/>
                  <a:gd name="T16" fmla="*/ 2457 w 9861"/>
                  <a:gd name="T17" fmla="*/ 1986 h 4987"/>
                  <a:gd name="T18" fmla="*/ 2757 w 9861"/>
                  <a:gd name="T19" fmla="*/ 3255 h 4987"/>
                  <a:gd name="T20" fmla="*/ 3085 w 9861"/>
                  <a:gd name="T21" fmla="*/ 1474 h 4987"/>
                  <a:gd name="T22" fmla="*/ 3399 w 9861"/>
                  <a:gd name="T23" fmla="*/ 3849 h 4987"/>
                  <a:gd name="T24" fmla="*/ 3699 w 9861"/>
                  <a:gd name="T25" fmla="*/ 819 h 4987"/>
                  <a:gd name="T26" fmla="*/ 4013 w 9861"/>
                  <a:gd name="T27" fmla="*/ 4504 h 4987"/>
                  <a:gd name="T28" fmla="*/ 4320 w 9861"/>
                  <a:gd name="T29" fmla="*/ 232 h 4987"/>
                  <a:gd name="T30" fmla="*/ 4634 w 9861"/>
                  <a:gd name="T31" fmla="*/ 4948 h 4987"/>
                  <a:gd name="T32" fmla="*/ 4934 w 9861"/>
                  <a:gd name="T33" fmla="*/ 0 h 4987"/>
                  <a:gd name="T34" fmla="*/ 5255 w 9861"/>
                  <a:gd name="T35" fmla="*/ 4948 h 4987"/>
                  <a:gd name="T36" fmla="*/ 5562 w 9861"/>
                  <a:gd name="T37" fmla="*/ 218 h 4987"/>
                  <a:gd name="T38" fmla="*/ 5876 w 9861"/>
                  <a:gd name="T39" fmla="*/ 4497 h 4987"/>
                  <a:gd name="T40" fmla="*/ 6183 w 9861"/>
                  <a:gd name="T41" fmla="*/ 826 h 4987"/>
                  <a:gd name="T42" fmla="*/ 6497 w 9861"/>
                  <a:gd name="T43" fmla="*/ 3849 h 4987"/>
                  <a:gd name="T44" fmla="*/ 6804 w 9861"/>
                  <a:gd name="T45" fmla="*/ 1488 h 4987"/>
                  <a:gd name="T46" fmla="*/ 7111 w 9861"/>
                  <a:gd name="T47" fmla="*/ 3249 h 4987"/>
                  <a:gd name="T48" fmla="*/ 7425 w 9861"/>
                  <a:gd name="T49" fmla="*/ 1986 h 4987"/>
                  <a:gd name="T50" fmla="*/ 7732 w 9861"/>
                  <a:gd name="T51" fmla="*/ 2839 h 4987"/>
                  <a:gd name="T52" fmla="*/ 8039 w 9861"/>
                  <a:gd name="T53" fmla="*/ 2286 h 4987"/>
                  <a:gd name="T54" fmla="*/ 8346 w 9861"/>
                  <a:gd name="T55" fmla="*/ 2634 h 4987"/>
                  <a:gd name="T56" fmla="*/ 8660 w 9861"/>
                  <a:gd name="T57" fmla="*/ 2430 h 4987"/>
                  <a:gd name="T58" fmla="*/ 8967 w 9861"/>
                  <a:gd name="T59" fmla="*/ 2539 h 4987"/>
                  <a:gd name="T60" fmla="*/ 9281 w 9861"/>
                  <a:gd name="T61" fmla="*/ 2471 h 4987"/>
                  <a:gd name="T62" fmla="*/ 9602 w 9861"/>
                  <a:gd name="T63" fmla="*/ 2511 h 4987"/>
                  <a:gd name="T64" fmla="*/ 9861 w 9861"/>
                  <a:gd name="T65" fmla="*/ 2491 h 4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861" h="4987">
                    <a:moveTo>
                      <a:pt x="0" y="2498"/>
                    </a:moveTo>
                    <a:cubicBezTo>
                      <a:pt x="110" y="2509"/>
                      <a:pt x="220" y="2521"/>
                      <a:pt x="321" y="2518"/>
                    </a:cubicBezTo>
                    <a:cubicBezTo>
                      <a:pt x="422" y="2515"/>
                      <a:pt x="508" y="2474"/>
                      <a:pt x="607" y="2477"/>
                    </a:cubicBezTo>
                    <a:cubicBezTo>
                      <a:pt x="706" y="2480"/>
                      <a:pt x="813" y="2548"/>
                      <a:pt x="914" y="2539"/>
                    </a:cubicBezTo>
                    <a:cubicBezTo>
                      <a:pt x="1015" y="2530"/>
                      <a:pt x="1114" y="2409"/>
                      <a:pt x="1215" y="2423"/>
                    </a:cubicBezTo>
                    <a:cubicBezTo>
                      <a:pt x="1316" y="2437"/>
                      <a:pt x="1418" y="2644"/>
                      <a:pt x="1522" y="2621"/>
                    </a:cubicBezTo>
                    <a:cubicBezTo>
                      <a:pt x="1626" y="2598"/>
                      <a:pt x="1738" y="2250"/>
                      <a:pt x="1843" y="2286"/>
                    </a:cubicBezTo>
                    <a:cubicBezTo>
                      <a:pt x="1948" y="2322"/>
                      <a:pt x="2048" y="2889"/>
                      <a:pt x="2150" y="2839"/>
                    </a:cubicBezTo>
                    <a:cubicBezTo>
                      <a:pt x="2252" y="2789"/>
                      <a:pt x="2356" y="1917"/>
                      <a:pt x="2457" y="1986"/>
                    </a:cubicBezTo>
                    <a:cubicBezTo>
                      <a:pt x="2558" y="2055"/>
                      <a:pt x="2652" y="3340"/>
                      <a:pt x="2757" y="3255"/>
                    </a:cubicBezTo>
                    <a:cubicBezTo>
                      <a:pt x="2862" y="3170"/>
                      <a:pt x="2978" y="1375"/>
                      <a:pt x="3085" y="1474"/>
                    </a:cubicBezTo>
                    <a:cubicBezTo>
                      <a:pt x="3192" y="1573"/>
                      <a:pt x="3297" y="3958"/>
                      <a:pt x="3399" y="3849"/>
                    </a:cubicBezTo>
                    <a:cubicBezTo>
                      <a:pt x="3501" y="3740"/>
                      <a:pt x="3597" y="710"/>
                      <a:pt x="3699" y="819"/>
                    </a:cubicBezTo>
                    <a:cubicBezTo>
                      <a:pt x="3801" y="928"/>
                      <a:pt x="3909" y="4602"/>
                      <a:pt x="4013" y="4504"/>
                    </a:cubicBezTo>
                    <a:cubicBezTo>
                      <a:pt x="4117" y="4406"/>
                      <a:pt x="4217" y="158"/>
                      <a:pt x="4320" y="232"/>
                    </a:cubicBezTo>
                    <a:cubicBezTo>
                      <a:pt x="4423" y="306"/>
                      <a:pt x="4532" y="4987"/>
                      <a:pt x="4634" y="4948"/>
                    </a:cubicBezTo>
                    <a:cubicBezTo>
                      <a:pt x="4736" y="4909"/>
                      <a:pt x="4831" y="0"/>
                      <a:pt x="4934" y="0"/>
                    </a:cubicBezTo>
                    <a:cubicBezTo>
                      <a:pt x="5037" y="0"/>
                      <a:pt x="5150" y="4912"/>
                      <a:pt x="5255" y="4948"/>
                    </a:cubicBezTo>
                    <a:cubicBezTo>
                      <a:pt x="5360" y="4984"/>
                      <a:pt x="5459" y="293"/>
                      <a:pt x="5562" y="218"/>
                    </a:cubicBezTo>
                    <a:cubicBezTo>
                      <a:pt x="5665" y="143"/>
                      <a:pt x="5773" y="4396"/>
                      <a:pt x="5876" y="4497"/>
                    </a:cubicBezTo>
                    <a:cubicBezTo>
                      <a:pt x="5979" y="4598"/>
                      <a:pt x="6080" y="934"/>
                      <a:pt x="6183" y="826"/>
                    </a:cubicBezTo>
                    <a:cubicBezTo>
                      <a:pt x="6286" y="718"/>
                      <a:pt x="6394" y="3739"/>
                      <a:pt x="6497" y="3849"/>
                    </a:cubicBezTo>
                    <a:cubicBezTo>
                      <a:pt x="6600" y="3959"/>
                      <a:pt x="6702" y="1588"/>
                      <a:pt x="6804" y="1488"/>
                    </a:cubicBezTo>
                    <a:cubicBezTo>
                      <a:pt x="6906" y="1388"/>
                      <a:pt x="7008" y="3166"/>
                      <a:pt x="7111" y="3249"/>
                    </a:cubicBezTo>
                    <a:cubicBezTo>
                      <a:pt x="7214" y="3332"/>
                      <a:pt x="7322" y="2054"/>
                      <a:pt x="7425" y="1986"/>
                    </a:cubicBezTo>
                    <a:cubicBezTo>
                      <a:pt x="7528" y="1918"/>
                      <a:pt x="7630" y="2789"/>
                      <a:pt x="7732" y="2839"/>
                    </a:cubicBezTo>
                    <a:cubicBezTo>
                      <a:pt x="7834" y="2889"/>
                      <a:pt x="7937" y="2320"/>
                      <a:pt x="8039" y="2286"/>
                    </a:cubicBezTo>
                    <a:cubicBezTo>
                      <a:pt x="8141" y="2252"/>
                      <a:pt x="8243" y="2610"/>
                      <a:pt x="8346" y="2634"/>
                    </a:cubicBezTo>
                    <a:cubicBezTo>
                      <a:pt x="8449" y="2658"/>
                      <a:pt x="8557" y="2446"/>
                      <a:pt x="8660" y="2430"/>
                    </a:cubicBezTo>
                    <a:cubicBezTo>
                      <a:pt x="8763" y="2414"/>
                      <a:pt x="8864" y="2532"/>
                      <a:pt x="8967" y="2539"/>
                    </a:cubicBezTo>
                    <a:cubicBezTo>
                      <a:pt x="9070" y="2546"/>
                      <a:pt x="9175" y="2476"/>
                      <a:pt x="9281" y="2471"/>
                    </a:cubicBezTo>
                    <a:cubicBezTo>
                      <a:pt x="9387" y="2466"/>
                      <a:pt x="9505" y="2508"/>
                      <a:pt x="9602" y="2511"/>
                    </a:cubicBezTo>
                    <a:cubicBezTo>
                      <a:pt x="9699" y="2514"/>
                      <a:pt x="9780" y="2502"/>
                      <a:pt x="9861" y="2491"/>
                    </a:cubicBezTo>
                  </a:path>
                </a:pathLst>
              </a:custGeom>
              <a:noFill/>
              <a:ln w="28575">
                <a:solidFill>
                  <a:srgbClr val="FFFFF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10" name="Straight Connector 9"/>
              <p:cNvCxnSpPr/>
              <p:nvPr/>
            </p:nvCxnSpPr>
            <p:spPr>
              <a:xfrm flipV="1">
                <a:off x="6861987" y="5196942"/>
                <a:ext cx="9326880" cy="0"/>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grpSp>
      </p:grpSp>
      <p:cxnSp>
        <p:nvCxnSpPr>
          <p:cNvPr id="11" name="Straight Connector 10"/>
          <p:cNvCxnSpPr/>
          <p:nvPr/>
        </p:nvCxnSpPr>
        <p:spPr>
          <a:xfrm>
            <a:off x="0" y="5854157"/>
            <a:ext cx="9144000" cy="0"/>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19075" y="5181600"/>
            <a:ext cx="4543425" cy="646331"/>
          </a:xfrm>
          <a:prstGeom prst="rect">
            <a:avLst/>
          </a:prstGeom>
          <a:noFill/>
        </p:spPr>
        <p:txBody>
          <a:bodyPr wrap="square" rtlCol="0">
            <a:spAutoFit/>
          </a:bodyPr>
          <a:lstStyle/>
          <a:p>
            <a:r>
              <a:rPr lang="en-US" sz="3600" dirty="0" err="1" smtClean="0">
                <a:solidFill>
                  <a:srgbClr val="FFFFFF"/>
                </a:solidFill>
              </a:rPr>
              <a:t>Spacetime</a:t>
            </a:r>
            <a:r>
              <a:rPr lang="en-US" sz="3600" dirty="0" smtClean="0">
                <a:solidFill>
                  <a:srgbClr val="FFFFFF"/>
                </a:solidFill>
              </a:rPr>
              <a:t> ripples!!</a:t>
            </a:r>
            <a:endParaRPr lang="en-US" sz="3600" dirty="0">
              <a:solidFill>
                <a:srgbClr val="FFFFFF"/>
              </a:solidFill>
            </a:endParaRPr>
          </a:p>
        </p:txBody>
      </p:sp>
      <p:sp>
        <p:nvSpPr>
          <p:cNvPr id="13" name="TextBox 12"/>
          <p:cNvSpPr txBox="1"/>
          <p:nvPr/>
        </p:nvSpPr>
        <p:spPr>
          <a:xfrm>
            <a:off x="2215300" y="5916394"/>
            <a:ext cx="6928702" cy="646331"/>
          </a:xfrm>
          <a:prstGeom prst="rect">
            <a:avLst/>
          </a:prstGeom>
          <a:noFill/>
        </p:spPr>
        <p:txBody>
          <a:bodyPr wrap="square" rtlCol="0">
            <a:spAutoFit/>
          </a:bodyPr>
          <a:lstStyle/>
          <a:p>
            <a:r>
              <a:rPr lang="en-US" sz="3600" dirty="0" smtClean="0">
                <a:solidFill>
                  <a:srgbClr val="FFFFFF"/>
                </a:solidFill>
              </a:rPr>
              <a:t>How can we detect the ripples?</a:t>
            </a:r>
            <a:endParaRPr lang="en-US" sz="3600" dirty="0">
              <a:solidFill>
                <a:srgbClr val="FFFFFF"/>
              </a:solidFill>
            </a:endParaRPr>
          </a:p>
        </p:txBody>
      </p:sp>
    </p:spTree>
    <p:extLst>
      <p:ext uri="{BB962C8B-B14F-4D97-AF65-F5344CB8AC3E}">
        <p14:creationId xmlns:p14="http://schemas.microsoft.com/office/powerpoint/2010/main" val="4185537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0" fill="hold"/>
                                        <p:tgtEl>
                                          <p:spTgt spid="5"/>
                                        </p:tgtEl>
                                        <p:attrNameLst>
                                          <p:attrName>ppt_x</p:attrName>
                                        </p:attrNameLst>
                                      </p:cBhvr>
                                      <p:tavLst>
                                        <p:tav tm="0">
                                          <p:val>
                                            <p:strVal val="0-#ppt_w/2"/>
                                          </p:val>
                                        </p:tav>
                                        <p:tav tm="100000">
                                          <p:val>
                                            <p:strVal val="#ppt_x"/>
                                          </p:val>
                                        </p:tav>
                                      </p:tavLst>
                                    </p:anim>
                                    <p:anim calcmode="lin" valueType="num">
                                      <p:cBhvr additive="base">
                                        <p:cTn id="8" dur="10000" fill="hold"/>
                                        <p:tgtEl>
                                          <p:spTgt spid="5"/>
                                        </p:tgtEl>
                                        <p:attrNameLst>
                                          <p:attrName>ppt_y</p:attrName>
                                        </p:attrNameLst>
                                      </p:cBhvr>
                                      <p:tavLst>
                                        <p:tav tm="0">
                                          <p:val>
                                            <p:strVal val="#ppt_y"/>
                                          </p:val>
                                        </p:tav>
                                        <p:tav tm="100000">
                                          <p:val>
                                            <p:strVal val="#ppt_y"/>
                                          </p:val>
                                        </p:tav>
                                      </p:tavLst>
                                    </p:anim>
                                  </p:childTnLst>
                                </p:cTn>
                              </p:par>
                              <p:par>
                                <p:cTn id="9" presetID="22" presetClass="exit" presetSubtype="4" fill="hold" nodeType="withEffect">
                                  <p:stCondLst>
                                    <p:cond delay="0"/>
                                  </p:stCondLst>
                                  <p:childTnLst>
                                    <p:animEffect transition="out" filter="wipe(down)">
                                      <p:cBhvr>
                                        <p:cTn id="10" dur="4500"/>
                                        <p:tgtEl>
                                          <p:spTgt spid="11"/>
                                        </p:tgtEl>
                                      </p:cBhvr>
                                    </p:animEffect>
                                    <p:set>
                                      <p:cBhvr>
                                        <p:cTn id="11" dur="1" fill="hold">
                                          <p:stCondLst>
                                            <p:cond delay="4499"/>
                                          </p:stCondLst>
                                        </p:cTn>
                                        <p:tgtEl>
                                          <p:spTgt spid="11"/>
                                        </p:tgtEl>
                                        <p:attrNameLst>
                                          <p:attrName>style.visibility</p:attrName>
                                        </p:attrNameLst>
                                      </p:cBhvr>
                                      <p:to>
                                        <p:strVal val="hidden"/>
                                      </p:to>
                                    </p:set>
                                  </p:childTnLst>
                                </p:cTn>
                              </p:par>
                            </p:childTnLst>
                          </p:cTn>
                        </p:par>
                        <p:par>
                          <p:cTn id="12" fill="hold">
                            <p:stCondLst>
                              <p:cond delay="10000"/>
                            </p:stCondLst>
                            <p:childTnLst>
                              <p:par>
                                <p:cTn id="13" presetID="1" presetClass="entr" presetSubtype="0" fill="hold" grpId="0" nodeType="afterEffect">
                                  <p:stCondLst>
                                    <p:cond delay="0"/>
                                  </p:stCondLst>
                                  <p:iterate type="lt">
                                    <p:tmAbs val="0"/>
                                  </p:iterate>
                                  <p:childTnLst>
                                    <p:set>
                                      <p:cBhvr>
                                        <p:cTn id="14" dur="1" fill="hold">
                                          <p:stCondLst>
                                            <p:cond delay="0"/>
                                          </p:stCondLst>
                                        </p:cTn>
                                        <p:tgtEl>
                                          <p:spTgt spid="12"/>
                                        </p:tgtEl>
                                        <p:attrNameLst>
                                          <p:attrName>style.visibility</p:attrName>
                                        </p:attrNameLst>
                                      </p:cBhvr>
                                      <p:to>
                                        <p:strVal val="visible"/>
                                      </p:to>
                                    </p:set>
                                  </p:childTnLst>
                                </p:cTn>
                              </p:par>
                            </p:childTnLst>
                          </p:cTn>
                        </p:par>
                        <p:par>
                          <p:cTn id="15" fill="hold">
                            <p:stCondLst>
                              <p:cond delay="10000"/>
                            </p:stCondLst>
                            <p:childTnLst>
                              <p:par>
                                <p:cTn id="16" presetID="34" presetClass="emph" presetSubtype="0" fill="hold" grpId="1" nodeType="afterEffect">
                                  <p:stCondLst>
                                    <p:cond delay="0"/>
                                  </p:stCondLst>
                                  <p:iterate type="lt">
                                    <p:tmPct val="10000"/>
                                  </p:iterate>
                                  <p:childTnLst>
                                    <p:animMotion origin="layout" path="M 0.0 0.0 L 0.0 -0.07213" pathEditMode="relative" ptsTypes="">
                                      <p:cBhvr>
                                        <p:cTn id="17" dur="250" accel="50000" decel="50000" autoRev="1" fill="hold">
                                          <p:stCondLst>
                                            <p:cond delay="0"/>
                                          </p:stCondLst>
                                        </p:cTn>
                                        <p:tgtEl>
                                          <p:spTgt spid="12"/>
                                        </p:tgtEl>
                                        <p:attrNameLst>
                                          <p:attrName>ppt_x</p:attrName>
                                          <p:attrName>ppt_y</p:attrName>
                                        </p:attrNameLst>
                                      </p:cBhvr>
                                    </p:animMotion>
                                    <p:animRot by="1500000">
                                      <p:cBhvr>
                                        <p:cTn id="18" dur="125" fill="hold">
                                          <p:stCondLst>
                                            <p:cond delay="0"/>
                                          </p:stCondLst>
                                        </p:cTn>
                                        <p:tgtEl>
                                          <p:spTgt spid="12"/>
                                        </p:tgtEl>
                                        <p:attrNameLst>
                                          <p:attrName>r</p:attrName>
                                        </p:attrNameLst>
                                      </p:cBhvr>
                                    </p:animRot>
                                    <p:animRot by="-1500000">
                                      <p:cBhvr>
                                        <p:cTn id="19" dur="125" fill="hold">
                                          <p:stCondLst>
                                            <p:cond delay="125"/>
                                          </p:stCondLst>
                                        </p:cTn>
                                        <p:tgtEl>
                                          <p:spTgt spid="12"/>
                                        </p:tgtEl>
                                        <p:attrNameLst>
                                          <p:attrName>r</p:attrName>
                                        </p:attrNameLst>
                                      </p:cBhvr>
                                    </p:animRot>
                                    <p:animRot by="-1500000">
                                      <p:cBhvr>
                                        <p:cTn id="20" dur="125" fill="hold">
                                          <p:stCondLst>
                                            <p:cond delay="250"/>
                                          </p:stCondLst>
                                        </p:cTn>
                                        <p:tgtEl>
                                          <p:spTgt spid="12"/>
                                        </p:tgtEl>
                                        <p:attrNameLst>
                                          <p:attrName>r</p:attrName>
                                        </p:attrNameLst>
                                      </p:cBhvr>
                                    </p:animRot>
                                    <p:animRot by="1500000">
                                      <p:cBhvr>
                                        <p:cTn id="21" dur="125" fill="hold">
                                          <p:stCondLst>
                                            <p:cond delay="375"/>
                                          </p:stCondLst>
                                        </p:cTn>
                                        <p:tgtEl>
                                          <p:spTgt spid="12"/>
                                        </p:tgtEl>
                                        <p:attrNameLst>
                                          <p:attrName>r</p:attrName>
                                        </p:attrNameLst>
                                      </p:cBhvr>
                                    </p:animRot>
                                  </p:childTnLst>
                                </p:cTn>
                              </p:par>
                            </p:childTnLst>
                          </p:cTn>
                        </p:par>
                        <p:par>
                          <p:cTn id="22" fill="hold">
                            <p:stCondLst>
                              <p:cond delay="11350"/>
                            </p:stCondLst>
                            <p:childTnLst>
                              <p:par>
                                <p:cTn id="23" presetID="1" presetClass="entr" presetSubtype="0" fill="hold" grpId="0" nodeType="afterEffect">
                                  <p:stCondLst>
                                    <p:cond delay="0"/>
                                  </p:stCondLst>
                                  <p:iterate type="lt">
                                    <p:tmAbs val="0"/>
                                  </p:iterate>
                                  <p:childTnLst>
                                    <p:set>
                                      <p:cBhvr>
                                        <p:cTn id="24" dur="1" fill="hold">
                                          <p:stCondLst>
                                            <p:cond delay="0"/>
                                          </p:stCondLst>
                                        </p:cTn>
                                        <p:tgtEl>
                                          <p:spTgt spid="13"/>
                                        </p:tgtEl>
                                        <p:attrNameLst>
                                          <p:attrName>style.visibility</p:attrName>
                                        </p:attrNameLst>
                                      </p:cBhvr>
                                      <p:to>
                                        <p:strVal val="visible"/>
                                      </p:to>
                                    </p:set>
                                  </p:childTnLst>
                                </p:cTn>
                              </p:par>
                            </p:childTnLst>
                          </p:cTn>
                        </p:par>
                        <p:par>
                          <p:cTn id="25" fill="hold">
                            <p:stCondLst>
                              <p:cond delay="11350"/>
                            </p:stCondLst>
                            <p:childTnLst>
                              <p:par>
                                <p:cTn id="26" presetID="34" presetClass="emph" presetSubtype="0" fill="hold" grpId="1" nodeType="afterEffect">
                                  <p:stCondLst>
                                    <p:cond delay="0"/>
                                  </p:stCondLst>
                                  <p:iterate type="lt">
                                    <p:tmPct val="10000"/>
                                  </p:iterate>
                                  <p:childTnLst>
                                    <p:animMotion origin="layout" path="M 3.05556E-6 -2.22222E-6 L 3.05556E-6 -0.07222 " pathEditMode="relative" rAng="0" ptsTypes="AA">
                                      <p:cBhvr>
                                        <p:cTn id="27" dur="250" accel="50000" decel="50000" autoRev="1" fill="hold">
                                          <p:stCondLst>
                                            <p:cond delay="0"/>
                                          </p:stCondLst>
                                        </p:cTn>
                                        <p:tgtEl>
                                          <p:spTgt spid="13"/>
                                        </p:tgtEl>
                                        <p:attrNameLst>
                                          <p:attrName>ppt_x</p:attrName>
                                          <p:attrName>ppt_y</p:attrName>
                                        </p:attrNameLst>
                                      </p:cBhvr>
                                      <p:rCtr x="0" y="-3611"/>
                                    </p:animMotion>
                                    <p:animRot by="1500000">
                                      <p:cBhvr>
                                        <p:cTn id="28" dur="125" fill="hold">
                                          <p:stCondLst>
                                            <p:cond delay="0"/>
                                          </p:stCondLst>
                                        </p:cTn>
                                        <p:tgtEl>
                                          <p:spTgt spid="13"/>
                                        </p:tgtEl>
                                        <p:attrNameLst>
                                          <p:attrName>r</p:attrName>
                                        </p:attrNameLst>
                                      </p:cBhvr>
                                    </p:animRot>
                                    <p:animRot by="-1500000">
                                      <p:cBhvr>
                                        <p:cTn id="29" dur="125" fill="hold">
                                          <p:stCondLst>
                                            <p:cond delay="125"/>
                                          </p:stCondLst>
                                        </p:cTn>
                                        <p:tgtEl>
                                          <p:spTgt spid="13"/>
                                        </p:tgtEl>
                                        <p:attrNameLst>
                                          <p:attrName>r</p:attrName>
                                        </p:attrNameLst>
                                      </p:cBhvr>
                                    </p:animRot>
                                    <p:animRot by="-1500000">
                                      <p:cBhvr>
                                        <p:cTn id="30" dur="125" fill="hold">
                                          <p:stCondLst>
                                            <p:cond delay="250"/>
                                          </p:stCondLst>
                                        </p:cTn>
                                        <p:tgtEl>
                                          <p:spTgt spid="13"/>
                                        </p:tgtEl>
                                        <p:attrNameLst>
                                          <p:attrName>r</p:attrName>
                                        </p:attrNameLst>
                                      </p:cBhvr>
                                    </p:animRot>
                                    <p:animRot by="1500000">
                                      <p:cBhvr>
                                        <p:cTn id="31" dur="125" fill="hold">
                                          <p:stCondLst>
                                            <p:cond delay="375"/>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3" grpId="0"/>
      <p:bldP spid="13"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Creating Gravitational Waves</a:t>
            </a:r>
            <a:endParaRPr lang="en-US" dirty="0"/>
          </a:p>
        </p:txBody>
      </p:sp>
      <p:sp>
        <p:nvSpPr>
          <p:cNvPr id="3" name="Content Placeholder 2"/>
          <p:cNvSpPr>
            <a:spLocks noGrp="1"/>
          </p:cNvSpPr>
          <p:nvPr>
            <p:ph idx="1"/>
          </p:nvPr>
        </p:nvSpPr>
        <p:spPr/>
        <p:txBody>
          <a:bodyPr/>
          <a:lstStyle/>
          <a:p>
            <a:r>
              <a:rPr lang="en-US" dirty="0" smtClean="0"/>
              <a:t>Dramatic changes in large masses</a:t>
            </a:r>
          </a:p>
          <a:p>
            <a:pPr lvl="1"/>
            <a:r>
              <a:rPr lang="en-US" dirty="0" smtClean="0"/>
              <a:t> Supernovae</a:t>
            </a:r>
          </a:p>
          <a:p>
            <a:pPr lvl="2"/>
            <a:r>
              <a:rPr lang="en-US" dirty="0"/>
              <a:t> </a:t>
            </a:r>
            <a:r>
              <a:rPr lang="en-US" dirty="0" smtClean="0"/>
              <a:t>Giant stars exploding … mass converted to energy</a:t>
            </a:r>
          </a:p>
          <a:p>
            <a:pPr lvl="1"/>
            <a:r>
              <a:rPr lang="en-US" dirty="0"/>
              <a:t> </a:t>
            </a:r>
            <a:r>
              <a:rPr lang="en-US" dirty="0" smtClean="0"/>
              <a:t>Massive </a:t>
            </a:r>
            <a:r>
              <a:rPr lang="en-US" dirty="0"/>
              <a:t>bodies falling into black </a:t>
            </a:r>
            <a:r>
              <a:rPr lang="en-US" dirty="0" smtClean="0"/>
              <a:t>holes</a:t>
            </a:r>
          </a:p>
          <a:p>
            <a:pPr lvl="2"/>
            <a:r>
              <a:rPr lang="en-US" dirty="0" smtClean="0"/>
              <a:t> Neutron stars (</a:t>
            </a:r>
            <a:r>
              <a:rPr lang="en-US" dirty="0" smtClean="0">
                <a:latin typeface="MS Mincho"/>
                <a:ea typeface="MS Mincho"/>
              </a:rPr>
              <a:t>≲</a:t>
            </a:r>
            <a:r>
              <a:rPr lang="en-US" dirty="0" smtClean="0">
                <a:latin typeface="Comic Sans MS" panose="030F0702030302020204" pitchFamily="66" charset="0"/>
                <a:ea typeface="MS Mincho"/>
              </a:rPr>
              <a:t> 3 M</a:t>
            </a:r>
            <a:r>
              <a:rPr lang="en-US" baseline="-25000" dirty="0" smtClean="0">
                <a:latin typeface="Arial Unicode MS"/>
                <a:ea typeface="Arial Unicode MS"/>
                <a:cs typeface="Arial Unicode MS"/>
              </a:rPr>
              <a:t>⊙</a:t>
            </a:r>
            <a:r>
              <a:rPr lang="en-US" dirty="0" smtClean="0">
                <a:latin typeface="Comic Sans MS" panose="030F0702030302020204" pitchFamily="66" charset="0"/>
                <a:ea typeface="MS Mincho"/>
              </a:rPr>
              <a:t>, </a:t>
            </a:r>
            <a:r>
              <a:rPr lang="en-US" dirty="0" smtClean="0">
                <a:latin typeface="MS Mincho"/>
                <a:ea typeface="MS Mincho"/>
              </a:rPr>
              <a:t>≲</a:t>
            </a:r>
            <a:r>
              <a:rPr lang="en-US" dirty="0" smtClean="0">
                <a:ea typeface="MS Mincho"/>
              </a:rPr>
              <a:t> 20 km)</a:t>
            </a:r>
            <a:endParaRPr lang="en-US" dirty="0" smtClean="0"/>
          </a:p>
          <a:p>
            <a:pPr lvl="1"/>
            <a:r>
              <a:rPr lang="en-US" dirty="0" smtClean="0"/>
              <a:t> Massive collisions</a:t>
            </a:r>
          </a:p>
          <a:p>
            <a:pPr lvl="2"/>
            <a:r>
              <a:rPr lang="en-US" dirty="0"/>
              <a:t> </a:t>
            </a:r>
            <a:r>
              <a:rPr lang="en-US" dirty="0" smtClean="0"/>
              <a:t>Neutron stars merging to create black holes</a:t>
            </a:r>
          </a:p>
          <a:p>
            <a:pPr lvl="2"/>
            <a:r>
              <a:rPr lang="en-US" dirty="0"/>
              <a:t> </a:t>
            </a:r>
            <a:r>
              <a:rPr lang="en-US" dirty="0" smtClean="0"/>
              <a:t>Mergers of black holes</a:t>
            </a:r>
          </a:p>
          <a:p>
            <a:pPr lvl="1"/>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0546" y="5005596"/>
            <a:ext cx="4702908" cy="1852404"/>
          </a:xfrm>
          <a:prstGeom prst="rect">
            <a:avLst/>
          </a:prstGeom>
        </p:spPr>
      </p:pic>
    </p:spTree>
    <p:extLst>
      <p:ext uri="{BB962C8B-B14F-4D97-AF65-F5344CB8AC3E}">
        <p14:creationId xmlns:p14="http://schemas.microsoft.com/office/powerpoint/2010/main" val="26680668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054" name="Text Box 12"/>
          <p:cNvSpPr txBox="1">
            <a:spLocks noChangeArrowheads="1"/>
          </p:cNvSpPr>
          <p:nvPr/>
        </p:nvSpPr>
        <p:spPr bwMode="auto">
          <a:xfrm>
            <a:off x="5181600" y="6629400"/>
            <a:ext cx="3962400"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66"/>
                  </a:outerShdw>
                </a:effectLst>
              </a14:hiddenEffects>
            </a:ext>
          </a:extLst>
        </p:spPr>
        <p:txBody>
          <a:bodyPr>
            <a:spAutoFit/>
          </a:bodyP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algn="r" eaLnBrk="0" fontAlgn="base" hangingPunct="0">
              <a:spcBef>
                <a:spcPct val="50000"/>
              </a:spcBef>
              <a:spcAft>
                <a:spcPct val="0"/>
              </a:spcAft>
              <a:buFont typeface="Times New Roman" pitchFamily="18" charset="0"/>
              <a:buNone/>
            </a:pPr>
            <a:r>
              <a:rPr lang="en-US" altLang="en-US" sz="900" smtClean="0">
                <a:solidFill>
                  <a:srgbClr val="663300"/>
                </a:solidFill>
              </a:rPr>
              <a:t>© Copyright, Dr. Aileen A. O’Donoghue, St. Lawrence University</a:t>
            </a:r>
          </a:p>
        </p:txBody>
      </p:sp>
      <p:sp>
        <p:nvSpPr>
          <p:cNvPr id="2" name="AutoShape 2" descr="STM Logo"/>
          <p:cNvSpPr>
            <a:spLocks noChangeAspect="1" noChangeArrowheads="1"/>
          </p:cNvSpPr>
          <p:nvPr/>
        </p:nvSpPr>
        <p:spPr bwMode="auto">
          <a:xfrm>
            <a:off x="155575" y="-1828800"/>
            <a:ext cx="3810000" cy="3810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STM Logo"/>
          <p:cNvSpPr>
            <a:spLocks noChangeAspect="1" noChangeArrowheads="1"/>
          </p:cNvSpPr>
          <p:nvPr/>
        </p:nvSpPr>
        <p:spPr bwMode="auto">
          <a:xfrm>
            <a:off x="307975" y="-1676400"/>
            <a:ext cx="3810000" cy="3810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Rectangle 9"/>
          <p:cNvSpPr/>
          <p:nvPr/>
        </p:nvSpPr>
        <p:spPr>
          <a:xfrm>
            <a:off x="0" y="0"/>
            <a:ext cx="9144000" cy="457200"/>
          </a:xfrm>
          <a:prstGeom prst="rect">
            <a:avLst/>
          </a:prstGeom>
          <a:solidFill>
            <a:srgbClr val="4B0014"/>
          </a:solidFill>
          <a:ln>
            <a:solidFill>
              <a:srgbClr val="4B00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t="16333" b="11123"/>
          <a:stretch/>
        </p:blipFill>
        <p:spPr>
          <a:xfrm>
            <a:off x="2279276" y="0"/>
            <a:ext cx="4585448" cy="4572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6774" y="3884880"/>
            <a:ext cx="2743200" cy="2716305"/>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8517" y="4530542"/>
            <a:ext cx="2743200" cy="1714500"/>
          </a:xfrm>
          <a:prstGeom prst="rect">
            <a:avLst/>
          </a:prstGeom>
        </p:spPr>
      </p:pic>
      <p:sp>
        <p:nvSpPr>
          <p:cNvPr id="12" name="Rectangle 3"/>
          <p:cNvSpPr txBox="1">
            <a:spLocks noChangeArrowheads="1"/>
          </p:cNvSpPr>
          <p:nvPr/>
        </p:nvSpPr>
        <p:spPr bwMode="auto">
          <a:xfrm>
            <a:off x="0" y="1206261"/>
            <a:ext cx="9144000" cy="1006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5D577"/>
                  </a:outerShdw>
                </a:effectLst>
              </a14:hiddenEffects>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Wingdings" pitchFamily="2" charset="2"/>
              <a:buNone/>
              <a:defRPr sz="3200">
                <a:solidFill>
                  <a:srgbClr val="BDBDCE"/>
                </a:solidFill>
                <a:latin typeface="+mn-lt"/>
                <a:ea typeface="+mn-ea"/>
                <a:cs typeface="+mn-cs"/>
              </a:defRPr>
            </a:lvl1pPr>
            <a:lvl2pPr marL="742950" indent="-285750" algn="l" rtl="0" eaLnBrk="0" fontAlgn="base" hangingPunct="0">
              <a:spcBef>
                <a:spcPct val="20000"/>
              </a:spcBef>
              <a:spcAft>
                <a:spcPct val="0"/>
              </a:spcAft>
              <a:buFont typeface="Webdings" pitchFamily="18" charset="2"/>
              <a:buChar char="þ"/>
              <a:defRPr sz="2800">
                <a:solidFill>
                  <a:srgbClr val="FFFF00"/>
                </a:solidFill>
                <a:latin typeface="+mn-lt"/>
              </a:defRPr>
            </a:lvl2pPr>
            <a:lvl3pPr marL="1143000" indent="-228600" algn="l" rtl="0" eaLnBrk="0" fontAlgn="base" hangingPunct="0">
              <a:spcBef>
                <a:spcPct val="20000"/>
              </a:spcBef>
              <a:spcAft>
                <a:spcPct val="0"/>
              </a:spcAft>
              <a:buFont typeface="Wingdings 2" pitchFamily="18" charset="2"/>
              <a:buChar char=""/>
              <a:defRPr sz="2400">
                <a:solidFill>
                  <a:srgbClr val="FFFF00"/>
                </a:solidFill>
                <a:latin typeface="+mn-lt"/>
              </a:defRPr>
            </a:lvl3pPr>
            <a:lvl4pPr marL="1600200" indent="-228600" algn="l" rtl="0" eaLnBrk="0" fontAlgn="base" hangingPunct="0">
              <a:spcBef>
                <a:spcPct val="20000"/>
              </a:spcBef>
              <a:spcAft>
                <a:spcPct val="0"/>
              </a:spcAft>
              <a:buFont typeface="Webdings" pitchFamily="18" charset="2"/>
              <a:buChar char="õ"/>
              <a:defRPr sz="2000">
                <a:solidFill>
                  <a:srgbClr val="FFFF00"/>
                </a:solidFill>
                <a:latin typeface="+mn-lt"/>
              </a:defRPr>
            </a:lvl4pPr>
            <a:lvl5pPr marL="2057400" indent="-228600" algn="l" rtl="0" eaLnBrk="0" fontAlgn="base" hangingPunct="0">
              <a:spcBef>
                <a:spcPct val="20000"/>
              </a:spcBef>
              <a:spcAft>
                <a:spcPct val="0"/>
              </a:spcAft>
              <a:buFont typeface="Webdings" pitchFamily="18" charset="2"/>
              <a:buChar char="ö"/>
              <a:defRPr sz="2000">
                <a:solidFill>
                  <a:srgbClr val="FFFF00"/>
                </a:solidFill>
                <a:latin typeface="+mn-lt"/>
              </a:defRPr>
            </a:lvl5pPr>
            <a:lvl6pPr marL="2514600" indent="-228600" algn="l" rtl="0" fontAlgn="base">
              <a:spcBef>
                <a:spcPct val="20000"/>
              </a:spcBef>
              <a:spcAft>
                <a:spcPct val="0"/>
              </a:spcAft>
              <a:buFont typeface="Webdings" pitchFamily="18" charset="2"/>
              <a:buChar char="õ"/>
              <a:defRPr sz="2000">
                <a:solidFill>
                  <a:srgbClr val="FFFF00"/>
                </a:solidFill>
                <a:latin typeface="+mn-lt"/>
              </a:defRPr>
            </a:lvl6pPr>
            <a:lvl7pPr marL="2971800" indent="-228600" algn="l" rtl="0" fontAlgn="base">
              <a:spcBef>
                <a:spcPct val="20000"/>
              </a:spcBef>
              <a:spcAft>
                <a:spcPct val="0"/>
              </a:spcAft>
              <a:buFont typeface="Webdings" pitchFamily="18" charset="2"/>
              <a:buChar char="õ"/>
              <a:defRPr sz="2000">
                <a:solidFill>
                  <a:srgbClr val="FFFF00"/>
                </a:solidFill>
                <a:latin typeface="+mn-lt"/>
              </a:defRPr>
            </a:lvl7pPr>
            <a:lvl8pPr marL="3429000" indent="-228600" algn="l" rtl="0" fontAlgn="base">
              <a:spcBef>
                <a:spcPct val="20000"/>
              </a:spcBef>
              <a:spcAft>
                <a:spcPct val="0"/>
              </a:spcAft>
              <a:buFont typeface="Webdings" pitchFamily="18" charset="2"/>
              <a:buChar char="õ"/>
              <a:defRPr sz="2000">
                <a:solidFill>
                  <a:srgbClr val="FFFF00"/>
                </a:solidFill>
                <a:latin typeface="+mn-lt"/>
              </a:defRPr>
            </a:lvl8pPr>
            <a:lvl9pPr marL="3886200" indent="-228600" algn="l" rtl="0" fontAlgn="base">
              <a:spcBef>
                <a:spcPct val="20000"/>
              </a:spcBef>
              <a:spcAft>
                <a:spcPct val="0"/>
              </a:spcAft>
              <a:buFont typeface="Webdings" pitchFamily="18" charset="2"/>
              <a:buChar char="õ"/>
              <a:defRPr sz="2000">
                <a:solidFill>
                  <a:srgbClr val="FFFF00"/>
                </a:solidFill>
                <a:latin typeface="+mn-lt"/>
              </a:defRPr>
            </a:lvl9pPr>
          </a:lstStyle>
          <a:p>
            <a:pPr eaLnBrk="1" hangingPunct="1"/>
            <a:r>
              <a:rPr lang="en-US" altLang="en-US" sz="5400" kern="0" dirty="0" smtClean="0">
                <a:solidFill>
                  <a:schemeClr val="bg1"/>
                </a:solidFill>
                <a:latin typeface="Comic Sans MS" panose="030F0702030302020204" pitchFamily="66" charset="0"/>
              </a:rPr>
              <a:t>Then on 9/11, there was </a:t>
            </a:r>
          </a:p>
        </p:txBody>
      </p:sp>
      <p:sp>
        <p:nvSpPr>
          <p:cNvPr id="13" name="Rectangle 3"/>
          <p:cNvSpPr>
            <a:spLocks noGrp="1" noChangeArrowheads="1"/>
          </p:cNvSpPr>
          <p:nvPr>
            <p:ph type="subTitle" idx="1"/>
          </p:nvPr>
        </p:nvSpPr>
        <p:spPr>
          <a:xfrm>
            <a:off x="0" y="2580909"/>
            <a:ext cx="9144000" cy="957819"/>
          </a:xfrm>
          <a:effectLst/>
          <a:extLst>
            <a:ext uri="{AF507438-7753-43E0-B8FC-AC1667EBCBE1}">
              <a14:hiddenEffects xmlns:a14="http://schemas.microsoft.com/office/drawing/2010/main">
                <a:effectLst>
                  <a:outerShdw dist="35921" dir="2700000" algn="ctr" rotWithShape="0">
                    <a:srgbClr val="D5D577"/>
                  </a:outerShdw>
                </a:effectLst>
              </a14:hiddenEffects>
            </a:ext>
          </a:extLst>
        </p:spPr>
        <p:txBody>
          <a:bodyPr/>
          <a:lstStyle/>
          <a:p>
            <a:pPr eaLnBrk="1" hangingPunct="1"/>
            <a:r>
              <a:rPr lang="en-US" altLang="en-US" sz="6000" dirty="0" smtClean="0">
                <a:solidFill>
                  <a:schemeClr val="bg1"/>
                </a:solidFill>
                <a:latin typeface="Goudy Old Style" pitchFamily="18" charset="0"/>
              </a:rPr>
              <a:t>Gravity</a:t>
            </a:r>
          </a:p>
        </p:txBody>
      </p:sp>
    </p:spTree>
    <p:extLst>
      <p:ext uri="{BB962C8B-B14F-4D97-AF65-F5344CB8AC3E}">
        <p14:creationId xmlns:p14="http://schemas.microsoft.com/office/powerpoint/2010/main" val="40646887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Effects of a Gravitational Wave</a:t>
            </a:r>
            <a:endParaRPr lang="en-US" dirty="0"/>
          </a:p>
        </p:txBody>
      </p:sp>
      <p:pic>
        <p:nvPicPr>
          <p:cNvPr id="3" name="LIGO_GWaveThroughEarth.m4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097280"/>
            <a:ext cx="9144000" cy="5143500"/>
          </a:xfrm>
          <a:prstGeom prst="rect">
            <a:avLst/>
          </a:prstGeom>
        </p:spPr>
      </p:pic>
    </p:spTree>
    <p:extLst>
      <p:ext uri="{BB962C8B-B14F-4D97-AF65-F5344CB8AC3E}">
        <p14:creationId xmlns:p14="http://schemas.microsoft.com/office/powerpoint/2010/main" val="35379075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38775" y="1011979"/>
            <a:ext cx="3705225" cy="5846021"/>
          </a:xfrm>
          <a:prstGeom prst="rect">
            <a:avLst/>
          </a:prstGeom>
        </p:spPr>
      </p:pic>
      <p:sp>
        <p:nvSpPr>
          <p:cNvPr id="3" name="Content Placeholder 2"/>
          <p:cNvSpPr>
            <a:spLocks noGrp="1"/>
          </p:cNvSpPr>
          <p:nvPr>
            <p:ph idx="1"/>
          </p:nvPr>
        </p:nvSpPr>
        <p:spPr>
          <a:xfrm>
            <a:off x="0" y="1051560"/>
            <a:ext cx="5448300" cy="5715000"/>
          </a:xfrm>
        </p:spPr>
        <p:txBody>
          <a:bodyPr/>
          <a:lstStyle/>
          <a:p>
            <a:r>
              <a:rPr lang="en-US" dirty="0" smtClean="0"/>
              <a:t>Measures changes in path length down to</a:t>
            </a:r>
          </a:p>
          <a:p>
            <a:pPr marL="0" indent="0">
              <a:buNone/>
            </a:pPr>
            <a:r>
              <a:rPr lang="en-US" dirty="0" smtClean="0"/>
              <a:t>	      10</a:t>
            </a:r>
            <a:r>
              <a:rPr lang="en-US" baseline="30000" dirty="0" smtClean="0"/>
              <a:t>-19</a:t>
            </a:r>
            <a:r>
              <a:rPr lang="en-US" dirty="0" smtClean="0"/>
              <a:t>m =</a:t>
            </a:r>
          </a:p>
          <a:p>
            <a:pPr marL="0" indent="0">
              <a:buNone/>
            </a:pPr>
            <a:r>
              <a:rPr lang="en-US" dirty="0" smtClean="0"/>
              <a:t>  </a:t>
            </a:r>
            <a:r>
              <a:rPr lang="en-US" sz="2400" dirty="0" smtClean="0"/>
              <a:t>0.0000000000000000001 m =</a:t>
            </a:r>
            <a:endParaRPr lang="en-US" dirty="0" smtClean="0"/>
          </a:p>
          <a:p>
            <a:pPr marL="0" indent="0">
              <a:buNone/>
            </a:pPr>
            <a:r>
              <a:rPr lang="en-US" dirty="0" smtClean="0"/>
              <a:t>     1/10,000</a:t>
            </a:r>
            <a:r>
              <a:rPr lang="en-US" baseline="30000" dirty="0" smtClean="0"/>
              <a:t>th</a:t>
            </a:r>
            <a:r>
              <a:rPr lang="en-US" dirty="0" smtClean="0"/>
              <a:t> </a:t>
            </a:r>
            <a:r>
              <a:rPr lang="en-US" dirty="0" err="1" smtClean="0"/>
              <a:t>D</a:t>
            </a:r>
            <a:r>
              <a:rPr lang="en-US" baseline="-25000" dirty="0" err="1" smtClean="0"/>
              <a:t>proton</a:t>
            </a:r>
            <a:r>
              <a:rPr lang="en-US" dirty="0"/>
              <a:t>!</a:t>
            </a:r>
          </a:p>
          <a:p>
            <a:r>
              <a:rPr lang="en-US" dirty="0" smtClean="0"/>
              <a:t>Lots of vibrations means</a:t>
            </a:r>
          </a:p>
          <a:p>
            <a:pPr lvl="1"/>
            <a:r>
              <a:rPr lang="en-US" dirty="0" smtClean="0"/>
              <a:t>Active and                              passive                                   damping                               required</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014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descr="http://s.hswstatic.com/gif/noise-canceling-headphone-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2928" y="4384446"/>
            <a:ext cx="2368296" cy="24735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8616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3">
                                            <p:txEl>
                                              <p:pRg st="2" end="2"/>
                                            </p:txEl>
                                          </p:spTgt>
                                        </p:tgtEl>
                                        <p:attrNameLst>
                                          <p:attrName>ppt_x</p:attrName>
                                          <p:attrName>ppt_y</p:attrName>
                                        </p:attrNameLst>
                                      </p:cBhvr>
                                    </p:animMotion>
                                    <p:animRot by="1500000">
                                      <p:cBhvr>
                                        <p:cTn id="7" dur="125" fill="hold">
                                          <p:stCondLst>
                                            <p:cond delay="0"/>
                                          </p:stCondLst>
                                        </p:cTn>
                                        <p:tgtEl>
                                          <p:spTgt spid="3">
                                            <p:txEl>
                                              <p:pRg st="2" end="2"/>
                                            </p:txEl>
                                          </p:spTgt>
                                        </p:tgtEl>
                                        <p:attrNameLst>
                                          <p:attrName>r</p:attrName>
                                        </p:attrNameLst>
                                      </p:cBhvr>
                                    </p:animRot>
                                    <p:animRot by="-1500000">
                                      <p:cBhvr>
                                        <p:cTn id="8" dur="125" fill="hold">
                                          <p:stCondLst>
                                            <p:cond delay="125"/>
                                          </p:stCondLst>
                                        </p:cTn>
                                        <p:tgtEl>
                                          <p:spTgt spid="3">
                                            <p:txEl>
                                              <p:pRg st="2" end="2"/>
                                            </p:txEl>
                                          </p:spTgt>
                                        </p:tgtEl>
                                        <p:attrNameLst>
                                          <p:attrName>r</p:attrName>
                                        </p:attrNameLst>
                                      </p:cBhvr>
                                    </p:animRot>
                                    <p:animRot by="-1500000">
                                      <p:cBhvr>
                                        <p:cTn id="9" dur="125" fill="hold">
                                          <p:stCondLst>
                                            <p:cond delay="250"/>
                                          </p:stCondLst>
                                        </p:cTn>
                                        <p:tgtEl>
                                          <p:spTgt spid="3">
                                            <p:txEl>
                                              <p:pRg st="2" end="2"/>
                                            </p:txEl>
                                          </p:spTgt>
                                        </p:tgtEl>
                                        <p:attrNameLst>
                                          <p:attrName>r</p:attrName>
                                        </p:attrNameLst>
                                      </p:cBhvr>
                                    </p:animRot>
                                    <p:animRot by="1500000">
                                      <p:cBhvr>
                                        <p:cTn id="10" dur="125" fill="hold">
                                          <p:stCondLst>
                                            <p:cond delay="375"/>
                                          </p:stCondLst>
                                        </p:cTn>
                                        <p:tgtEl>
                                          <p:spTgt spid="3">
                                            <p:txEl>
                                              <p:pRg st="2" end="2"/>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 y="1051560"/>
            <a:ext cx="8915400" cy="5715000"/>
          </a:xfrm>
        </p:spPr>
        <p:txBody>
          <a:bodyPr/>
          <a:lstStyle/>
          <a:p>
            <a:r>
              <a:rPr lang="en-US" dirty="0" smtClean="0"/>
              <a:t>Gravitational Waves Detected!!</a:t>
            </a:r>
          </a:p>
          <a:p>
            <a:pPr marL="514350" lvl="1"/>
            <a:r>
              <a:rPr lang="en-US" dirty="0"/>
              <a:t> </a:t>
            </a:r>
            <a:r>
              <a:rPr lang="en-US" dirty="0" smtClean="0"/>
              <a:t>First detection</a:t>
            </a:r>
          </a:p>
          <a:p>
            <a:pPr marL="685800" lvl="2"/>
            <a:r>
              <a:rPr lang="en-US" dirty="0"/>
              <a:t> </a:t>
            </a:r>
            <a:r>
              <a:rPr lang="en-US" dirty="0" smtClean="0"/>
              <a:t>5:51 am on September 14, 2015</a:t>
            </a:r>
          </a:p>
          <a:p>
            <a:pPr marL="1143000" lvl="3"/>
            <a:r>
              <a:rPr lang="en-US" dirty="0" smtClean="0"/>
              <a:t>Announced on February 11, 2016</a:t>
            </a:r>
          </a:p>
          <a:p>
            <a:pPr marL="285750" lvl="1"/>
            <a:r>
              <a:rPr lang="en-US" dirty="0" smtClean="0"/>
              <a:t>First Multimessenger Detection</a:t>
            </a:r>
          </a:p>
          <a:p>
            <a:pPr marL="685800" lvl="2"/>
            <a:r>
              <a:rPr lang="en-US" dirty="0" smtClean="0"/>
              <a:t>8:41 am EDT on August 17, 2017</a:t>
            </a:r>
          </a:p>
          <a:p>
            <a:pPr marL="1143000" lvl="3"/>
            <a:r>
              <a:rPr lang="en-US" dirty="0"/>
              <a:t> </a:t>
            </a:r>
            <a:r>
              <a:rPr lang="en-US" dirty="0" smtClean="0"/>
              <a:t>LIGO and Fermi </a:t>
            </a:r>
            <a:r>
              <a:rPr lang="en-US" dirty="0" smtClean="0">
                <a:sym typeface="Symbol" panose="05050102010706020507" pitchFamily="18" charset="2"/>
              </a:rPr>
              <a:t>-Ray Satellite</a:t>
            </a:r>
          </a:p>
          <a:p>
            <a:pPr marL="1143000" lvl="3"/>
            <a:endParaRPr lang="en-US" dirty="0">
              <a:sym typeface="Symbol" panose="05050102010706020507" pitchFamily="18" charset="2"/>
            </a:endParaRPr>
          </a:p>
          <a:p>
            <a:pPr marL="285750" lvl="1"/>
            <a:endParaRPr lang="en-US" dirty="0" smtClean="0"/>
          </a:p>
          <a:p>
            <a:pPr marL="457200" lvl="2" indent="0">
              <a:buNone/>
            </a:pPr>
            <a:endParaRPr 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014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3"/>
          <p:cNvSpPr txBox="1">
            <a:spLocks noChangeArrowheads="1"/>
          </p:cNvSpPr>
          <p:nvPr/>
        </p:nvSpPr>
        <p:spPr bwMode="auto">
          <a:xfrm>
            <a:off x="0" y="4543821"/>
            <a:ext cx="9144000" cy="1006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5D577"/>
                  </a:outerShdw>
                </a:effectLst>
              </a14:hiddenEffects>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Wingdings" pitchFamily="2" charset="2"/>
              <a:buNone/>
              <a:defRPr sz="3200">
                <a:solidFill>
                  <a:srgbClr val="BDBDCE"/>
                </a:solidFill>
                <a:latin typeface="+mn-lt"/>
                <a:ea typeface="+mn-ea"/>
                <a:cs typeface="+mn-cs"/>
              </a:defRPr>
            </a:lvl1pPr>
            <a:lvl2pPr marL="742950" indent="-285750" algn="l" rtl="0" eaLnBrk="0" fontAlgn="base" hangingPunct="0">
              <a:spcBef>
                <a:spcPct val="20000"/>
              </a:spcBef>
              <a:spcAft>
                <a:spcPct val="0"/>
              </a:spcAft>
              <a:buFont typeface="Webdings" pitchFamily="18" charset="2"/>
              <a:buChar char="þ"/>
              <a:defRPr sz="2800">
                <a:solidFill>
                  <a:srgbClr val="FFFF00"/>
                </a:solidFill>
                <a:latin typeface="+mn-lt"/>
              </a:defRPr>
            </a:lvl2pPr>
            <a:lvl3pPr marL="1143000" indent="-228600" algn="l" rtl="0" eaLnBrk="0" fontAlgn="base" hangingPunct="0">
              <a:spcBef>
                <a:spcPct val="20000"/>
              </a:spcBef>
              <a:spcAft>
                <a:spcPct val="0"/>
              </a:spcAft>
              <a:buFont typeface="Wingdings 2" pitchFamily="18" charset="2"/>
              <a:buChar char=""/>
              <a:defRPr sz="2400">
                <a:solidFill>
                  <a:srgbClr val="FFFF00"/>
                </a:solidFill>
                <a:latin typeface="+mn-lt"/>
              </a:defRPr>
            </a:lvl3pPr>
            <a:lvl4pPr marL="1600200" indent="-228600" algn="l" rtl="0" eaLnBrk="0" fontAlgn="base" hangingPunct="0">
              <a:spcBef>
                <a:spcPct val="20000"/>
              </a:spcBef>
              <a:spcAft>
                <a:spcPct val="0"/>
              </a:spcAft>
              <a:buFont typeface="Webdings" pitchFamily="18" charset="2"/>
              <a:buChar char="õ"/>
              <a:defRPr sz="2000">
                <a:solidFill>
                  <a:srgbClr val="FFFF00"/>
                </a:solidFill>
                <a:latin typeface="+mn-lt"/>
              </a:defRPr>
            </a:lvl4pPr>
            <a:lvl5pPr marL="2057400" indent="-228600" algn="l" rtl="0" eaLnBrk="0" fontAlgn="base" hangingPunct="0">
              <a:spcBef>
                <a:spcPct val="20000"/>
              </a:spcBef>
              <a:spcAft>
                <a:spcPct val="0"/>
              </a:spcAft>
              <a:buFont typeface="Webdings" pitchFamily="18" charset="2"/>
              <a:buChar char="ö"/>
              <a:defRPr sz="2000">
                <a:solidFill>
                  <a:srgbClr val="FFFF00"/>
                </a:solidFill>
                <a:latin typeface="+mn-lt"/>
              </a:defRPr>
            </a:lvl5pPr>
            <a:lvl6pPr marL="2514600" indent="-228600" algn="l" rtl="0" fontAlgn="base">
              <a:spcBef>
                <a:spcPct val="20000"/>
              </a:spcBef>
              <a:spcAft>
                <a:spcPct val="0"/>
              </a:spcAft>
              <a:buFont typeface="Webdings" pitchFamily="18" charset="2"/>
              <a:buChar char="õ"/>
              <a:defRPr sz="2000">
                <a:solidFill>
                  <a:srgbClr val="FFFF00"/>
                </a:solidFill>
                <a:latin typeface="+mn-lt"/>
              </a:defRPr>
            </a:lvl6pPr>
            <a:lvl7pPr marL="2971800" indent="-228600" algn="l" rtl="0" fontAlgn="base">
              <a:spcBef>
                <a:spcPct val="20000"/>
              </a:spcBef>
              <a:spcAft>
                <a:spcPct val="0"/>
              </a:spcAft>
              <a:buFont typeface="Webdings" pitchFamily="18" charset="2"/>
              <a:buChar char="õ"/>
              <a:defRPr sz="2000">
                <a:solidFill>
                  <a:srgbClr val="FFFF00"/>
                </a:solidFill>
                <a:latin typeface="+mn-lt"/>
              </a:defRPr>
            </a:lvl7pPr>
            <a:lvl8pPr marL="3429000" indent="-228600" algn="l" rtl="0" fontAlgn="base">
              <a:spcBef>
                <a:spcPct val="20000"/>
              </a:spcBef>
              <a:spcAft>
                <a:spcPct val="0"/>
              </a:spcAft>
              <a:buFont typeface="Webdings" pitchFamily="18" charset="2"/>
              <a:buChar char="õ"/>
              <a:defRPr sz="2000">
                <a:solidFill>
                  <a:srgbClr val="FFFF00"/>
                </a:solidFill>
                <a:latin typeface="+mn-lt"/>
              </a:defRPr>
            </a:lvl8pPr>
            <a:lvl9pPr marL="3886200" indent="-228600" algn="l" rtl="0" fontAlgn="base">
              <a:spcBef>
                <a:spcPct val="20000"/>
              </a:spcBef>
              <a:spcAft>
                <a:spcPct val="0"/>
              </a:spcAft>
              <a:buFont typeface="Webdings" pitchFamily="18" charset="2"/>
              <a:buChar char="õ"/>
              <a:defRPr sz="2000">
                <a:solidFill>
                  <a:srgbClr val="FFFF00"/>
                </a:solidFill>
                <a:latin typeface="+mn-lt"/>
              </a:defRPr>
            </a:lvl9pPr>
          </a:lstStyle>
          <a:p>
            <a:pPr eaLnBrk="1" hangingPunct="1"/>
            <a:r>
              <a:rPr lang="en-US" altLang="en-US" sz="4400" kern="0" dirty="0" smtClean="0">
                <a:solidFill>
                  <a:srgbClr val="FFFFFF"/>
                </a:solidFill>
                <a:latin typeface="Comic Sans MS" panose="030F0702030302020204" pitchFamily="66" charset="0"/>
              </a:rPr>
              <a:t>... First what Detection?</a:t>
            </a:r>
          </a:p>
        </p:txBody>
      </p:sp>
    </p:spTree>
    <p:extLst>
      <p:ext uri="{BB962C8B-B14F-4D97-AF65-F5344CB8AC3E}">
        <p14:creationId xmlns:p14="http://schemas.microsoft.com/office/powerpoint/2010/main" val="2888746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Custom 2">
      <a:dk1>
        <a:srgbClr val="462300"/>
      </a:dk1>
      <a:lt1>
        <a:srgbClr val="FFFF00"/>
      </a:lt1>
      <a:dk2>
        <a:srgbClr val="462300"/>
      </a:dk2>
      <a:lt2>
        <a:srgbClr val="FFFF00"/>
      </a:lt2>
      <a:accent1>
        <a:srgbClr val="FFFFCC"/>
      </a:accent1>
      <a:accent2>
        <a:srgbClr val="FFFFCC"/>
      </a:accent2>
      <a:accent3>
        <a:srgbClr val="FFFFCC"/>
      </a:accent3>
      <a:accent4>
        <a:srgbClr val="FFFFCC"/>
      </a:accent4>
      <a:accent5>
        <a:srgbClr val="FFFFCC"/>
      </a:accent5>
      <a:accent6>
        <a:srgbClr val="FFFFCC"/>
      </a:accent6>
      <a:hlink>
        <a:srgbClr val="000000"/>
      </a:hlink>
      <a:folHlink>
        <a:srgbClr val="5F5F5F"/>
      </a:folHlink>
    </a:clrScheme>
    <a:fontScheme name="Custom 1">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14">
      <a:dk1>
        <a:srgbClr val="000000"/>
      </a:dk1>
      <a:lt1>
        <a:srgbClr val="FFFF00"/>
      </a:lt1>
      <a:dk2>
        <a:srgbClr val="000000"/>
      </a:dk2>
      <a:lt2>
        <a:srgbClr val="FFFF00"/>
      </a:lt2>
      <a:accent1>
        <a:srgbClr val="66CCFF"/>
      </a:accent1>
      <a:accent2>
        <a:srgbClr val="3366FF"/>
      </a:accent2>
      <a:accent3>
        <a:srgbClr val="AAAAAA"/>
      </a:accent3>
      <a:accent4>
        <a:srgbClr val="DADA00"/>
      </a:accent4>
      <a:accent5>
        <a:srgbClr val="B8E2FF"/>
      </a:accent5>
      <a:accent6>
        <a:srgbClr val="2D5CE7"/>
      </a:accent6>
      <a:hlink>
        <a:srgbClr val="33CC33"/>
      </a:hlink>
      <a:folHlink>
        <a:srgbClr val="33CC33"/>
      </a:folHlink>
    </a:clrScheme>
    <a:fontScheme name="Default Design">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00"/>
        </a:lt1>
        <a:dk2>
          <a:srgbClr val="000000"/>
        </a:dk2>
        <a:lt2>
          <a:srgbClr val="FFFF00"/>
        </a:lt2>
        <a:accent1>
          <a:srgbClr val="66CCFF"/>
        </a:accent1>
        <a:accent2>
          <a:srgbClr val="3366FF"/>
        </a:accent2>
        <a:accent3>
          <a:srgbClr val="AAAAAA"/>
        </a:accent3>
        <a:accent4>
          <a:srgbClr val="DADA00"/>
        </a:accent4>
        <a:accent5>
          <a:srgbClr val="B8E2FF"/>
        </a:accent5>
        <a:accent6>
          <a:srgbClr val="2D5CE7"/>
        </a:accent6>
        <a:hlink>
          <a:srgbClr val="3366FF"/>
        </a:hlink>
        <a:folHlink>
          <a:srgbClr val="3366FF"/>
        </a:folHlink>
      </a:clrScheme>
      <a:clrMap bg1="dk2" tx1="lt1" bg2="dk1" tx2="lt2" accent1="accent1" accent2="accent2" accent3="accent3" accent4="accent4" accent5="accent5" accent6="accent6" hlink="hlink" folHlink="folHlink"/>
    </a:extraClrScheme>
    <a:extraClrScheme>
      <a:clrScheme name="Default Design 14">
        <a:dk1>
          <a:srgbClr val="000000"/>
        </a:dk1>
        <a:lt1>
          <a:srgbClr val="FFFF00"/>
        </a:lt1>
        <a:dk2>
          <a:srgbClr val="000000"/>
        </a:dk2>
        <a:lt2>
          <a:srgbClr val="FFFF00"/>
        </a:lt2>
        <a:accent1>
          <a:srgbClr val="66CCFF"/>
        </a:accent1>
        <a:accent2>
          <a:srgbClr val="3366FF"/>
        </a:accent2>
        <a:accent3>
          <a:srgbClr val="AAAAAA"/>
        </a:accent3>
        <a:accent4>
          <a:srgbClr val="DADA00"/>
        </a:accent4>
        <a:accent5>
          <a:srgbClr val="B8E2FF"/>
        </a:accent5>
        <a:accent6>
          <a:srgbClr val="2D5CE7"/>
        </a:accent6>
        <a:hlink>
          <a:srgbClr val="33CC33"/>
        </a:hlink>
        <a:folHlink>
          <a:srgbClr val="33CC33"/>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4035</TotalTime>
  <Words>1442</Words>
  <Application>Microsoft Office PowerPoint</Application>
  <PresentationFormat>On-screen Show (4:3)</PresentationFormat>
  <Paragraphs>253</Paragraphs>
  <Slides>32</Slides>
  <Notes>5</Notes>
  <HiddenSlides>0</HiddenSlides>
  <MMClips>3</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32</vt:i4>
      </vt:variant>
    </vt:vector>
  </HeadingPairs>
  <TitlesOfParts>
    <vt:vector size="48" baseType="lpstr">
      <vt:lpstr>Arial</vt:lpstr>
      <vt:lpstr>Arial Unicode MS</vt:lpstr>
      <vt:lpstr>Calibri</vt:lpstr>
      <vt:lpstr>Comic Sans MS</vt:lpstr>
      <vt:lpstr>Goudy Old Style</vt:lpstr>
      <vt:lpstr>Impact</vt:lpstr>
      <vt:lpstr>Lucida Sans Unicode</vt:lpstr>
      <vt:lpstr>MS Mincho</vt:lpstr>
      <vt:lpstr>Symbol</vt:lpstr>
      <vt:lpstr>Times New Roman</vt:lpstr>
      <vt:lpstr>Webdings</vt:lpstr>
      <vt:lpstr>Wingdings</vt:lpstr>
      <vt:lpstr>Wingdings 2</vt:lpstr>
      <vt:lpstr>Office Theme</vt:lpstr>
      <vt:lpstr>Default Design</vt:lpstr>
      <vt:lpstr>1_Default Design</vt:lpstr>
      <vt:lpstr>PowerPoint Presentation</vt:lpstr>
      <vt:lpstr>Einstein, Gravity, &amp; Multimessenger Astro</vt:lpstr>
      <vt:lpstr>PowerPoint Presentation</vt:lpstr>
      <vt:lpstr>Spacetime: Einstein</vt:lpstr>
      <vt:lpstr>Creating Gravitational Waves</vt:lpstr>
      <vt:lpstr>PowerPoint Presentation</vt:lpstr>
      <vt:lpstr>Effects of a Gravitational Wave</vt:lpstr>
      <vt:lpstr>PowerPoint Presentation</vt:lpstr>
      <vt:lpstr>PowerPoint Presentation</vt:lpstr>
      <vt:lpstr>PowerPoint Presentation</vt:lpstr>
      <vt:lpstr>What We’ve Known</vt:lpstr>
      <vt:lpstr>PowerPoint Presentation</vt:lpstr>
      <vt:lpstr>PowerPoint Presentation</vt:lpstr>
      <vt:lpstr>PowerPoint Presentation</vt:lpstr>
      <vt:lpstr>PowerPoint Presentation</vt:lpstr>
      <vt:lpstr>PowerPoint Presentation</vt:lpstr>
      <vt:lpstr>Spacetime: Einstein</vt:lpstr>
      <vt:lpstr>Spacetime: Einstein</vt:lpstr>
      <vt:lpstr>Gravity Bends Path of Light</vt:lpstr>
      <vt:lpstr>PowerPoint Presentation</vt:lpstr>
      <vt:lpstr>PowerPoint Presentation</vt:lpstr>
      <vt:lpstr>Speaking of Eclipses …</vt:lpstr>
      <vt:lpstr>Speaking of Eclipses …</vt:lpstr>
      <vt:lpstr>Speaking of Eclipses …</vt:lpstr>
      <vt:lpstr>Speaking of Eclipses …</vt:lpstr>
      <vt:lpstr>Speaking of Eclipses …</vt:lpstr>
      <vt:lpstr>Multi-messenger Astronomy</vt:lpstr>
      <vt:lpstr>Multi-messenger Astronomy</vt:lpstr>
      <vt:lpstr>Multi-messenger Astronomy</vt:lpstr>
      <vt:lpstr>Multi-messenger Astronomy</vt:lpstr>
      <vt:lpstr>Multi-messenger Astronomy</vt:lpstr>
      <vt:lpstr>Multi-messenger Astronomy</vt:lpstr>
    </vt:vector>
  </TitlesOfParts>
  <Company>St. Lawrence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Mars</dc:title>
  <dc:creator>Aileen O'Donoghue</dc:creator>
  <cp:lastModifiedBy>Aileen O'Donoghue</cp:lastModifiedBy>
  <cp:revision>281</cp:revision>
  <dcterms:created xsi:type="dcterms:W3CDTF">2014-07-15T19:30:30Z</dcterms:created>
  <dcterms:modified xsi:type="dcterms:W3CDTF">2020-10-10T00:01:00Z</dcterms:modified>
</cp:coreProperties>
</file>