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B088"/>
    <a:srgbClr val="C78E55"/>
    <a:srgbClr val="0000FF"/>
    <a:srgbClr val="3366FF"/>
    <a:srgbClr val="777777"/>
    <a:srgbClr val="5F5F5F"/>
    <a:srgbClr val="333333"/>
    <a:srgbClr val="B2B2B2"/>
    <a:srgbClr val="969696"/>
    <a:srgbClr val="111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4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4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3E59-CD7B-4D39-9B8F-C0290107D43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EC0C-C963-4A11-AF86-61DA7EDC2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110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3E59-CD7B-4D39-9B8F-C0290107D43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EC0C-C963-4A11-AF86-61DA7EDC2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460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3E59-CD7B-4D39-9B8F-C0290107D43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EC0C-C963-4A11-AF86-61DA7EDC2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201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 userDrawn="1"/>
        </p:nvGrpSpPr>
        <p:grpSpPr>
          <a:xfrm>
            <a:off x="5377703" y="5200650"/>
            <a:ext cx="3766297" cy="1657350"/>
            <a:chOff x="5377703" y="5200650"/>
            <a:chExt cx="3766297" cy="165735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355" r="8242" b="19439"/>
            <a:stretch/>
          </p:blipFill>
          <p:spPr>
            <a:xfrm>
              <a:off x="5377703" y="5343525"/>
              <a:ext cx="3766297" cy="1514475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15" t="94862" r="75258" b="1941"/>
            <a:stretch/>
          </p:blipFill>
          <p:spPr>
            <a:xfrm>
              <a:off x="7142492" y="5200650"/>
              <a:ext cx="977572" cy="96998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24" t="95097" r="8241" b="2156"/>
            <a:stretch/>
          </p:blipFill>
          <p:spPr>
            <a:xfrm>
              <a:off x="8171330" y="5200650"/>
              <a:ext cx="972670" cy="83344"/>
            </a:xfrm>
            <a:prstGeom prst="rect">
              <a:avLst/>
            </a:prstGeom>
          </p:spPr>
        </p:pic>
        <p:sp>
          <p:nvSpPr>
            <p:cNvPr id="16" name="Rectangle 15"/>
            <p:cNvSpPr/>
            <p:nvPr/>
          </p:nvSpPr>
          <p:spPr>
            <a:xfrm>
              <a:off x="5676900" y="5334000"/>
              <a:ext cx="3467100" cy="1524000"/>
            </a:xfrm>
            <a:prstGeom prst="rect">
              <a:avLst/>
            </a:prstGeom>
            <a:solidFill>
              <a:srgbClr val="0000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31520"/>
          </a:xfrm>
        </p:spPr>
        <p:txBody>
          <a:bodyPr/>
          <a:lstStyle>
            <a:lvl1pPr algn="ctr">
              <a:defRPr sz="4000">
                <a:solidFill>
                  <a:srgbClr val="FFFF00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63600"/>
            <a:ext cx="8686800" cy="5852160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"/>
              <a:defRPr>
                <a:solidFill>
                  <a:srgbClr val="FFFF00"/>
                </a:solidFill>
                <a:latin typeface="Comic Sans MS" panose="030F0702030302020204" pitchFamily="66" charset="0"/>
              </a:defRPr>
            </a:lvl1pPr>
            <a:lvl2pPr marL="685800" indent="-228600">
              <a:buFont typeface="Wingdings 2" panose="05020102010507070707" pitchFamily="18" charset="2"/>
              <a:buChar char=""/>
              <a:defRPr>
                <a:solidFill>
                  <a:srgbClr val="FFFF00"/>
                </a:solidFill>
                <a:latin typeface="Comic Sans MS" panose="030F0702030302020204" pitchFamily="66" charset="0"/>
              </a:defRPr>
            </a:lvl2pPr>
            <a:lvl3pPr marL="1143000" indent="-228600">
              <a:buFont typeface="Wingdings 2" panose="05020102010507070707" pitchFamily="18" charset="2"/>
              <a:buChar char=""/>
              <a:defRPr>
                <a:solidFill>
                  <a:srgbClr val="FFFF00"/>
                </a:solidFill>
                <a:latin typeface="Comic Sans MS" panose="030F0702030302020204" pitchFamily="66" charset="0"/>
              </a:defRPr>
            </a:lvl3pPr>
            <a:lvl4pPr marL="1600200" indent="-228600">
              <a:buFont typeface="Wingdings 2" panose="05020102010507070707" pitchFamily="18" charset="2"/>
              <a:buChar char=""/>
              <a:defRPr>
                <a:solidFill>
                  <a:srgbClr val="FFFF00"/>
                </a:solidFill>
                <a:latin typeface="Comic Sans MS" panose="030F0702030302020204" pitchFamily="66" charset="0"/>
              </a:defRPr>
            </a:lvl4pPr>
            <a:lvl5pPr marL="2057400" indent="-228600">
              <a:buFont typeface="Wingdings 2" panose="05020102010507070707" pitchFamily="18" charset="2"/>
              <a:buChar char=""/>
              <a:defRPr>
                <a:solidFill>
                  <a:srgbClr val="FFFF00"/>
                </a:solidFill>
                <a:latin typeface="Comic Sans MS" panose="030F0702030302020204" pitchFamily="66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30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3E59-CD7B-4D39-9B8F-C0290107D43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EC0C-C963-4A11-AF86-61DA7EDC2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695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3E59-CD7B-4D39-9B8F-C0290107D43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EC0C-C963-4A11-AF86-61DA7EDC2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59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3E59-CD7B-4D39-9B8F-C0290107D43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EC0C-C963-4A11-AF86-61DA7EDC2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61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3E59-CD7B-4D39-9B8F-C0290107D43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EC0C-C963-4A11-AF86-61DA7EDC2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72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3E59-CD7B-4D39-9B8F-C0290107D43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EC0C-C963-4A11-AF86-61DA7EDC2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29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3E59-CD7B-4D39-9B8F-C0290107D43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EC0C-C963-4A11-AF86-61DA7EDC2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68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3E59-CD7B-4D39-9B8F-C0290107D43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EC0C-C963-4A11-AF86-61DA7EDC2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21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43E59-CD7B-4D39-9B8F-C0290107D43D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CEC0C-C963-4A11-AF86-61DA7EDC2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46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688852" y="0"/>
            <a:ext cx="3766297" cy="1657350"/>
            <a:chOff x="5377703" y="0"/>
            <a:chExt cx="3766297" cy="165735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355" r="8242" b="19439"/>
            <a:stretch/>
          </p:blipFill>
          <p:spPr>
            <a:xfrm>
              <a:off x="5377703" y="133350"/>
              <a:ext cx="3766297" cy="1514475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15" t="94862" r="75258" b="1941"/>
            <a:stretch/>
          </p:blipFill>
          <p:spPr>
            <a:xfrm>
              <a:off x="7142492" y="0"/>
              <a:ext cx="977572" cy="96998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624" t="95097" r="8241" b="2156"/>
            <a:stretch/>
          </p:blipFill>
          <p:spPr>
            <a:xfrm>
              <a:off x="8171330" y="0"/>
              <a:ext cx="972670" cy="83344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5676900" y="133350"/>
              <a:ext cx="3467100" cy="1524000"/>
            </a:xfrm>
            <a:prstGeom prst="rect">
              <a:avLst/>
            </a:prstGeom>
            <a:solidFill>
              <a:srgbClr val="0000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681163" y="1885950"/>
            <a:ext cx="578167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Total Lunar Eclipse 3/14/2025</a:t>
            </a:r>
            <a:endParaRPr lang="en-US" sz="44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97944" y="4324350"/>
            <a:ext cx="394811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Aileen O’Donoghue                    </a:t>
            </a:r>
            <a:r>
              <a:rPr lang="en-US" sz="20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St. Lawrence University Physics Department</a:t>
            </a:r>
            <a:endParaRPr lang="en-US" sz="2000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0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rapezoid 19"/>
          <p:cNvSpPr/>
          <p:nvPr/>
        </p:nvSpPr>
        <p:spPr>
          <a:xfrm rot="16200000">
            <a:off x="5108615" y="2651661"/>
            <a:ext cx="4389319" cy="3681451"/>
          </a:xfrm>
          <a:prstGeom prst="trapezoid">
            <a:avLst>
              <a:gd name="adj" fmla="val 40335"/>
            </a:avLst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Lunar Eclipses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Moon passes through Earth’s shadow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Moon in penumbra is barely noticeable</a:t>
            </a:r>
          </a:p>
          <a:p>
            <a:pPr lvl="2"/>
            <a:r>
              <a:rPr lang="en-US" dirty="0"/>
              <a:t> </a:t>
            </a:r>
            <a:r>
              <a:rPr lang="en-US" dirty="0" smtClean="0"/>
              <a:t>shadow darkens as Moon approaches umbra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Moon in umbra</a:t>
            </a:r>
          </a:p>
          <a:p>
            <a:pPr lvl="2"/>
            <a:r>
              <a:rPr lang="en-US" dirty="0"/>
              <a:t> </a:t>
            </a:r>
            <a:r>
              <a:rPr lang="en-US" dirty="0" smtClean="0"/>
              <a:t>partial eclipse until moon is entirely in umbra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5" r="-1"/>
          <a:stretch/>
        </p:blipFill>
        <p:spPr>
          <a:xfrm>
            <a:off x="0" y="3336398"/>
            <a:ext cx="2230343" cy="228600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154101" y="3418176"/>
            <a:ext cx="7981950" cy="668794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098442" y="4858247"/>
            <a:ext cx="8045558" cy="677185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1098442" y="2274073"/>
            <a:ext cx="8045558" cy="3261361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54101" y="3418176"/>
            <a:ext cx="7989899" cy="3276823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rapezoid 27"/>
          <p:cNvSpPr/>
          <p:nvPr/>
        </p:nvSpPr>
        <p:spPr>
          <a:xfrm rot="5400000" flipH="1">
            <a:off x="6647289" y="2663687"/>
            <a:ext cx="1367625" cy="3625794"/>
          </a:xfrm>
          <a:prstGeom prst="trapezoid">
            <a:avLst>
              <a:gd name="adj" fmla="val 23250"/>
            </a:avLst>
          </a:prstGeom>
          <a:solidFill>
            <a:srgbClr val="1111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8590" y="4290490"/>
            <a:ext cx="372727" cy="36576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311" y="3793600"/>
            <a:ext cx="1336655" cy="1371600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6877879" y="2941984"/>
            <a:ext cx="21548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B2B2B2"/>
                </a:solidFill>
                <a:latin typeface="Comic Sans MS" panose="030F0702030302020204" pitchFamily="66" charset="0"/>
              </a:rPr>
              <a:t>Earth’s     penumbra: Sun partially blocked</a:t>
            </a:r>
            <a:endParaRPr lang="en-US" dirty="0">
              <a:solidFill>
                <a:srgbClr val="B2B2B2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940952" y="4000832"/>
            <a:ext cx="22170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777777"/>
                </a:solidFill>
                <a:latin typeface="Comic Sans MS" panose="030F0702030302020204" pitchFamily="66" charset="0"/>
              </a:rPr>
              <a:t>Earth’s umbra:  Sun entirely blocked</a:t>
            </a:r>
            <a:endParaRPr lang="en-US" dirty="0">
              <a:solidFill>
                <a:srgbClr val="777777"/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655241" y="5161724"/>
            <a:ext cx="2433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B2B2B2"/>
                </a:solidFill>
                <a:latin typeface="Comic Sans MS" panose="030F0702030302020204" pitchFamily="66" charset="0"/>
              </a:rPr>
              <a:t>penumbra ≈ 4.5 </a:t>
            </a:r>
            <a:r>
              <a:rPr lang="en-US" dirty="0" err="1" smtClean="0">
                <a:solidFill>
                  <a:srgbClr val="B2B2B2"/>
                </a:solidFill>
                <a:latin typeface="Comic Sans MS" panose="030F0702030302020204" pitchFamily="66" charset="0"/>
              </a:rPr>
              <a:t>R</a:t>
            </a:r>
            <a:r>
              <a:rPr lang="en-US" baseline="-25000" dirty="0" err="1" smtClean="0">
                <a:solidFill>
                  <a:srgbClr val="B2B2B2"/>
                </a:solidFill>
                <a:latin typeface="Comic Sans MS" panose="030F0702030302020204" pitchFamily="66" charset="0"/>
              </a:rPr>
              <a:t>Moon</a:t>
            </a:r>
            <a:endParaRPr lang="en-US" dirty="0" smtClean="0">
              <a:solidFill>
                <a:srgbClr val="B2B2B2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dirty="0" smtClean="0">
                <a:solidFill>
                  <a:srgbClr val="777777"/>
                </a:solidFill>
                <a:latin typeface="Comic Sans MS" panose="030F0702030302020204" pitchFamily="66" charset="0"/>
              </a:rPr>
              <a:t>umbra ≈ 3 </a:t>
            </a:r>
            <a:r>
              <a:rPr lang="en-US" dirty="0" err="1" smtClean="0">
                <a:solidFill>
                  <a:srgbClr val="777777"/>
                </a:solidFill>
                <a:latin typeface="Comic Sans MS" panose="030F0702030302020204" pitchFamily="66" charset="0"/>
              </a:rPr>
              <a:t>R</a:t>
            </a:r>
            <a:r>
              <a:rPr lang="en-US" baseline="-25000" dirty="0" err="1" smtClean="0">
                <a:solidFill>
                  <a:srgbClr val="777777"/>
                </a:solidFill>
                <a:latin typeface="Comic Sans MS" panose="030F0702030302020204" pitchFamily="66" charset="0"/>
              </a:rPr>
              <a:t>Moon</a:t>
            </a:r>
            <a:endParaRPr lang="en-US" baseline="-25000" dirty="0" smtClean="0">
              <a:solidFill>
                <a:srgbClr val="777777"/>
              </a:solidFill>
              <a:latin typeface="Comic Sans MS" panose="030F0702030302020204" pitchFamily="66" charset="0"/>
            </a:endParaRPr>
          </a:p>
          <a:p>
            <a:pPr algn="ctr"/>
            <a:endParaRPr lang="en-US" baseline="-25000" dirty="0">
              <a:solidFill>
                <a:srgbClr val="B2B2B2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581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425" y="914399"/>
            <a:ext cx="914400" cy="914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504949"/>
            <a:ext cx="914400" cy="9144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975" y="2095499"/>
            <a:ext cx="914400" cy="914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950" y="2462212"/>
            <a:ext cx="914400" cy="9144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925" y="2828924"/>
            <a:ext cx="914400" cy="9144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150" y="3409949"/>
            <a:ext cx="914400" cy="914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3971924"/>
            <a:ext cx="914400" cy="9144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3200400" y="2057400"/>
            <a:ext cx="2743200" cy="2743200"/>
          </a:xfrm>
          <a:prstGeom prst="ellipse">
            <a:avLst/>
          </a:prstGeom>
          <a:solidFill>
            <a:srgbClr val="460000">
              <a:alpha val="69804"/>
            </a:srgbClr>
          </a:solidFill>
          <a:ln>
            <a:solidFill>
              <a:srgbClr val="4D4D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171700" y="1028700"/>
            <a:ext cx="4800600" cy="4800600"/>
          </a:xfrm>
          <a:prstGeom prst="ellipse">
            <a:avLst/>
          </a:prstGeom>
          <a:solidFill>
            <a:srgbClr val="000000">
              <a:alpha val="5098"/>
            </a:srgbClr>
          </a:solidFill>
          <a:ln>
            <a:solidFill>
              <a:srgbClr val="969696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 smtClean="0"/>
              <a:t>Canton’s View, March 13-14, 2025</a:t>
            </a:r>
            <a:endParaRPr lang="en-US" sz="3800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311965"/>
            <a:ext cx="9144001" cy="4255981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10376" y="1142999"/>
            <a:ext cx="13811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D8B088"/>
                </a:solidFill>
                <a:latin typeface="Comic Sans MS" panose="030F0702030302020204" pitchFamily="66" charset="0"/>
              </a:rPr>
              <a:t>11:57 pm 3/13/15             Moon enters  Earth’s penumbra (barely noticeable) ... lunar eclipse begins</a:t>
            </a:r>
            <a:endParaRPr lang="en-US" sz="1600" dirty="0">
              <a:solidFill>
                <a:srgbClr val="D8B088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91201" y="2095499"/>
            <a:ext cx="12382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D8B088"/>
                </a:solidFill>
                <a:latin typeface="Comic Sans MS" panose="030F0702030302020204" pitchFamily="66" charset="0"/>
              </a:rPr>
              <a:t>1:10 am 3/15/15             Moon enters  Earth’s umbra ... Partial eclipse begins</a:t>
            </a:r>
            <a:endParaRPr lang="en-US" sz="1600" dirty="0">
              <a:solidFill>
                <a:srgbClr val="D8B088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10126" y="2867024"/>
            <a:ext cx="12382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D8B088"/>
                </a:solidFill>
                <a:latin typeface="Comic Sans MS" panose="030F0702030302020204" pitchFamily="66" charset="0"/>
              </a:rPr>
              <a:t>2:25 am Moon entirely within umbra ... Total eclipse begins</a:t>
            </a:r>
            <a:endParaRPr lang="en-US" sz="1600" dirty="0">
              <a:solidFill>
                <a:srgbClr val="D8B088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19326" y="1276349"/>
            <a:ext cx="21907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D8B088"/>
                </a:solidFill>
                <a:latin typeface="Comic Sans MS" panose="030F0702030302020204" pitchFamily="66" charset="0"/>
              </a:rPr>
              <a:t>2:59 am Eclipse Maximum:            Moon centered in  northern part of Earth’s umbra</a:t>
            </a:r>
            <a:endParaRPr lang="en-US" sz="1600" dirty="0">
              <a:solidFill>
                <a:srgbClr val="D8B088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86151" y="3657599"/>
            <a:ext cx="12382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D8B088"/>
                </a:solidFill>
                <a:latin typeface="Comic Sans MS" panose="030F0702030302020204" pitchFamily="66" charset="0"/>
              </a:rPr>
              <a:t>3:31 am Moon begins to leave umbra ... Total eclipse ends</a:t>
            </a:r>
            <a:endParaRPr lang="en-US" sz="1600" dirty="0">
              <a:solidFill>
                <a:srgbClr val="D8B088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419351" y="4276724"/>
            <a:ext cx="12382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D8B088"/>
                </a:solidFill>
                <a:latin typeface="Comic Sans MS" panose="030F0702030302020204" pitchFamily="66" charset="0"/>
              </a:rPr>
              <a:t>3:31 am Moon entirely out of umbra ... Total eclipse ends</a:t>
            </a:r>
            <a:endParaRPr lang="en-US" sz="1600" dirty="0">
              <a:solidFill>
                <a:srgbClr val="D8B088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0051" y="2676524"/>
            <a:ext cx="12382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D8B088"/>
                </a:solidFill>
                <a:latin typeface="Comic Sans MS" panose="030F0702030302020204" pitchFamily="66" charset="0"/>
              </a:rPr>
              <a:t>6:00 am Moon entirely out of penumbra ... lunar eclipse ends</a:t>
            </a:r>
            <a:endParaRPr lang="en-US" sz="1600" dirty="0">
              <a:solidFill>
                <a:srgbClr val="D8B088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4462060" y="4791073"/>
            <a:ext cx="605240" cy="1526965"/>
          </a:xfrm>
          <a:custGeom>
            <a:avLst/>
            <a:gdLst>
              <a:gd name="connsiteX0" fmla="*/ 376993 w 1210922"/>
              <a:gd name="connsiteY0" fmla="*/ 0 h 1305094"/>
              <a:gd name="connsiteX1" fmla="*/ 1205668 w 1210922"/>
              <a:gd name="connsiteY1" fmla="*/ 895350 h 1305094"/>
              <a:gd name="connsiteX2" fmla="*/ 24568 w 1210922"/>
              <a:gd name="connsiteY2" fmla="*/ 1238250 h 1305094"/>
              <a:gd name="connsiteX3" fmla="*/ 519868 w 1210922"/>
              <a:gd name="connsiteY3" fmla="*/ 1304925 h 1305094"/>
              <a:gd name="connsiteX0" fmla="*/ 376993 w 1205675"/>
              <a:gd name="connsiteY0" fmla="*/ 0 h 1305094"/>
              <a:gd name="connsiteX1" fmla="*/ 43618 w 1205675"/>
              <a:gd name="connsiteY1" fmla="*/ 927520 h 1305094"/>
              <a:gd name="connsiteX2" fmla="*/ 1205668 w 1205675"/>
              <a:gd name="connsiteY2" fmla="*/ 895350 h 1305094"/>
              <a:gd name="connsiteX3" fmla="*/ 24568 w 1205675"/>
              <a:gd name="connsiteY3" fmla="*/ 1238250 h 1305094"/>
              <a:gd name="connsiteX4" fmla="*/ 519868 w 1205675"/>
              <a:gd name="connsiteY4" fmla="*/ 1304925 h 1305094"/>
              <a:gd name="connsiteX0" fmla="*/ 355977 w 498852"/>
              <a:gd name="connsiteY0" fmla="*/ 0 h 1304936"/>
              <a:gd name="connsiteX1" fmla="*/ 22602 w 498852"/>
              <a:gd name="connsiteY1" fmla="*/ 927520 h 1304936"/>
              <a:gd name="connsiteX2" fmla="*/ 375027 w 498852"/>
              <a:gd name="connsiteY2" fmla="*/ 1141594 h 1304936"/>
              <a:gd name="connsiteX3" fmla="*/ 3552 w 498852"/>
              <a:gd name="connsiteY3" fmla="*/ 1238250 h 1304936"/>
              <a:gd name="connsiteX4" fmla="*/ 498852 w 498852"/>
              <a:gd name="connsiteY4" fmla="*/ 1304925 h 1304936"/>
              <a:gd name="connsiteX0" fmla="*/ 448262 w 591137"/>
              <a:gd name="connsiteY0" fmla="*/ 0 h 1304936"/>
              <a:gd name="connsiteX1" fmla="*/ 19637 w 591137"/>
              <a:gd name="connsiteY1" fmla="*/ 1050642 h 1304936"/>
              <a:gd name="connsiteX2" fmla="*/ 467312 w 591137"/>
              <a:gd name="connsiteY2" fmla="*/ 1141594 h 1304936"/>
              <a:gd name="connsiteX3" fmla="*/ 95837 w 591137"/>
              <a:gd name="connsiteY3" fmla="*/ 1238250 h 1304936"/>
              <a:gd name="connsiteX4" fmla="*/ 591137 w 591137"/>
              <a:gd name="connsiteY4" fmla="*/ 1304925 h 1304936"/>
              <a:gd name="connsiteX0" fmla="*/ 462364 w 605239"/>
              <a:gd name="connsiteY0" fmla="*/ 0 h 1304936"/>
              <a:gd name="connsiteX1" fmla="*/ 33739 w 605239"/>
              <a:gd name="connsiteY1" fmla="*/ 1050642 h 1304936"/>
              <a:gd name="connsiteX2" fmla="*/ 481414 w 605239"/>
              <a:gd name="connsiteY2" fmla="*/ 1141594 h 1304936"/>
              <a:gd name="connsiteX3" fmla="*/ 109939 w 605239"/>
              <a:gd name="connsiteY3" fmla="*/ 1238250 h 1304936"/>
              <a:gd name="connsiteX4" fmla="*/ 605239 w 605239"/>
              <a:gd name="connsiteY4" fmla="*/ 1304925 h 1304936"/>
              <a:gd name="connsiteX0" fmla="*/ 462364 w 605239"/>
              <a:gd name="connsiteY0" fmla="*/ 0 h 1304935"/>
              <a:gd name="connsiteX1" fmla="*/ 33739 w 605239"/>
              <a:gd name="connsiteY1" fmla="*/ 1050642 h 1304935"/>
              <a:gd name="connsiteX2" fmla="*/ 538564 w 605239"/>
              <a:gd name="connsiteY2" fmla="*/ 1174426 h 1304935"/>
              <a:gd name="connsiteX3" fmla="*/ 109939 w 605239"/>
              <a:gd name="connsiteY3" fmla="*/ 1238250 h 1304935"/>
              <a:gd name="connsiteX4" fmla="*/ 605239 w 605239"/>
              <a:gd name="connsiteY4" fmla="*/ 1304925 h 1304935"/>
              <a:gd name="connsiteX0" fmla="*/ 462364 w 1205432"/>
              <a:gd name="connsiteY0" fmla="*/ 0 h 1307425"/>
              <a:gd name="connsiteX1" fmla="*/ 33739 w 1205432"/>
              <a:gd name="connsiteY1" fmla="*/ 1050642 h 1307425"/>
              <a:gd name="connsiteX2" fmla="*/ 1205314 w 1205432"/>
              <a:gd name="connsiteY2" fmla="*/ 780436 h 1307425"/>
              <a:gd name="connsiteX3" fmla="*/ 109939 w 1205432"/>
              <a:gd name="connsiteY3" fmla="*/ 1238250 h 1307425"/>
              <a:gd name="connsiteX4" fmla="*/ 605239 w 1205432"/>
              <a:gd name="connsiteY4" fmla="*/ 1304925 h 1307425"/>
              <a:gd name="connsiteX0" fmla="*/ 462364 w 1329247"/>
              <a:gd name="connsiteY0" fmla="*/ 0 h 1305058"/>
              <a:gd name="connsiteX1" fmla="*/ 33739 w 1329247"/>
              <a:gd name="connsiteY1" fmla="*/ 1050642 h 1305058"/>
              <a:gd name="connsiteX2" fmla="*/ 1329139 w 1329247"/>
              <a:gd name="connsiteY2" fmla="*/ 903558 h 1305058"/>
              <a:gd name="connsiteX3" fmla="*/ 109939 w 1329247"/>
              <a:gd name="connsiteY3" fmla="*/ 1238250 h 1305058"/>
              <a:gd name="connsiteX4" fmla="*/ 605239 w 1329247"/>
              <a:gd name="connsiteY4" fmla="*/ 1304925 h 1305058"/>
              <a:gd name="connsiteX0" fmla="*/ 462364 w 1224481"/>
              <a:gd name="connsiteY0" fmla="*/ 0 h 1306877"/>
              <a:gd name="connsiteX1" fmla="*/ 33739 w 1224481"/>
              <a:gd name="connsiteY1" fmla="*/ 1050642 h 1306877"/>
              <a:gd name="connsiteX2" fmla="*/ 1224364 w 1224481"/>
              <a:gd name="connsiteY2" fmla="*/ 796852 h 1306877"/>
              <a:gd name="connsiteX3" fmla="*/ 109939 w 1224481"/>
              <a:gd name="connsiteY3" fmla="*/ 1238250 h 1306877"/>
              <a:gd name="connsiteX4" fmla="*/ 605239 w 1224481"/>
              <a:gd name="connsiteY4" fmla="*/ 1304925 h 1306877"/>
              <a:gd name="connsiteX0" fmla="*/ 462364 w 1230536"/>
              <a:gd name="connsiteY0" fmla="*/ 0 h 1306877"/>
              <a:gd name="connsiteX1" fmla="*/ 33739 w 1230536"/>
              <a:gd name="connsiteY1" fmla="*/ 1050642 h 1306877"/>
              <a:gd name="connsiteX2" fmla="*/ 1224364 w 1230536"/>
              <a:gd name="connsiteY2" fmla="*/ 796852 h 1306877"/>
              <a:gd name="connsiteX3" fmla="*/ 109939 w 1230536"/>
              <a:gd name="connsiteY3" fmla="*/ 1238250 h 1306877"/>
              <a:gd name="connsiteX4" fmla="*/ 605239 w 1230536"/>
              <a:gd name="connsiteY4" fmla="*/ 1304925 h 1306877"/>
              <a:gd name="connsiteX0" fmla="*/ 462364 w 1268483"/>
              <a:gd name="connsiteY0" fmla="*/ 0 h 1306877"/>
              <a:gd name="connsiteX1" fmla="*/ 33739 w 1268483"/>
              <a:gd name="connsiteY1" fmla="*/ 1050642 h 1306877"/>
              <a:gd name="connsiteX2" fmla="*/ 1224364 w 1268483"/>
              <a:gd name="connsiteY2" fmla="*/ 796852 h 1306877"/>
              <a:gd name="connsiteX3" fmla="*/ 109939 w 1268483"/>
              <a:gd name="connsiteY3" fmla="*/ 1238250 h 1306877"/>
              <a:gd name="connsiteX4" fmla="*/ 605239 w 1268483"/>
              <a:gd name="connsiteY4" fmla="*/ 1304925 h 1306877"/>
              <a:gd name="connsiteX0" fmla="*/ 462364 w 605239"/>
              <a:gd name="connsiteY0" fmla="*/ 0 h 1304936"/>
              <a:gd name="connsiteX1" fmla="*/ 33739 w 605239"/>
              <a:gd name="connsiteY1" fmla="*/ 1050642 h 1304936"/>
              <a:gd name="connsiteX2" fmla="*/ 462364 w 605239"/>
              <a:gd name="connsiteY2" fmla="*/ 1149802 h 1304936"/>
              <a:gd name="connsiteX3" fmla="*/ 109939 w 605239"/>
              <a:gd name="connsiteY3" fmla="*/ 1238250 h 1304936"/>
              <a:gd name="connsiteX4" fmla="*/ 605239 w 605239"/>
              <a:gd name="connsiteY4" fmla="*/ 1304925 h 1304936"/>
              <a:gd name="connsiteX0" fmla="*/ 462364 w 605239"/>
              <a:gd name="connsiteY0" fmla="*/ 0 h 1304936"/>
              <a:gd name="connsiteX1" fmla="*/ 33739 w 605239"/>
              <a:gd name="connsiteY1" fmla="*/ 1050642 h 1304936"/>
              <a:gd name="connsiteX2" fmla="*/ 462364 w 605239"/>
              <a:gd name="connsiteY2" fmla="*/ 1149802 h 1304936"/>
              <a:gd name="connsiteX3" fmla="*/ 109939 w 605239"/>
              <a:gd name="connsiteY3" fmla="*/ 1238250 h 1304936"/>
              <a:gd name="connsiteX4" fmla="*/ 605239 w 605239"/>
              <a:gd name="connsiteY4" fmla="*/ 1304925 h 1304936"/>
              <a:gd name="connsiteX0" fmla="*/ 462364 w 605239"/>
              <a:gd name="connsiteY0" fmla="*/ 0 h 1305112"/>
              <a:gd name="connsiteX1" fmla="*/ 33739 w 605239"/>
              <a:gd name="connsiteY1" fmla="*/ 1050642 h 1305112"/>
              <a:gd name="connsiteX2" fmla="*/ 462364 w 605239"/>
              <a:gd name="connsiteY2" fmla="*/ 1149802 h 1305112"/>
              <a:gd name="connsiteX3" fmla="*/ 90889 w 605239"/>
              <a:gd name="connsiteY3" fmla="*/ 1279290 h 1305112"/>
              <a:gd name="connsiteX4" fmla="*/ 605239 w 605239"/>
              <a:gd name="connsiteY4" fmla="*/ 1304925 h 1305112"/>
              <a:gd name="connsiteX0" fmla="*/ 462364 w 605239"/>
              <a:gd name="connsiteY0" fmla="*/ 0 h 1304951"/>
              <a:gd name="connsiteX1" fmla="*/ 33739 w 605239"/>
              <a:gd name="connsiteY1" fmla="*/ 1050642 h 1304951"/>
              <a:gd name="connsiteX2" fmla="*/ 462364 w 605239"/>
              <a:gd name="connsiteY2" fmla="*/ 1149802 h 1304951"/>
              <a:gd name="connsiteX3" fmla="*/ 5164 w 605239"/>
              <a:gd name="connsiteY3" fmla="*/ 1262873 h 1304951"/>
              <a:gd name="connsiteX4" fmla="*/ 605239 w 605239"/>
              <a:gd name="connsiteY4" fmla="*/ 1304925 h 1304951"/>
              <a:gd name="connsiteX0" fmla="*/ 469304 w 612179"/>
              <a:gd name="connsiteY0" fmla="*/ 0 h 1312483"/>
              <a:gd name="connsiteX1" fmla="*/ 40679 w 612179"/>
              <a:gd name="connsiteY1" fmla="*/ 1050642 h 1312483"/>
              <a:gd name="connsiteX2" fmla="*/ 469304 w 612179"/>
              <a:gd name="connsiteY2" fmla="*/ 1149802 h 1312483"/>
              <a:gd name="connsiteX3" fmla="*/ 12104 w 612179"/>
              <a:gd name="connsiteY3" fmla="*/ 1262873 h 1312483"/>
              <a:gd name="connsiteX4" fmla="*/ 612179 w 612179"/>
              <a:gd name="connsiteY4" fmla="*/ 1304925 h 1312483"/>
              <a:gd name="connsiteX0" fmla="*/ 483087 w 625962"/>
              <a:gd name="connsiteY0" fmla="*/ 0 h 1304951"/>
              <a:gd name="connsiteX1" fmla="*/ 54462 w 625962"/>
              <a:gd name="connsiteY1" fmla="*/ 1050642 h 1304951"/>
              <a:gd name="connsiteX2" fmla="*/ 483087 w 625962"/>
              <a:gd name="connsiteY2" fmla="*/ 1149802 h 1304951"/>
              <a:gd name="connsiteX3" fmla="*/ 25887 w 625962"/>
              <a:gd name="connsiteY3" fmla="*/ 1262873 h 1304951"/>
              <a:gd name="connsiteX4" fmla="*/ 625962 w 625962"/>
              <a:gd name="connsiteY4" fmla="*/ 1304925 h 1304951"/>
              <a:gd name="connsiteX0" fmla="*/ 464629 w 607504"/>
              <a:gd name="connsiteY0" fmla="*/ 0 h 1315857"/>
              <a:gd name="connsiteX1" fmla="*/ 36004 w 607504"/>
              <a:gd name="connsiteY1" fmla="*/ 1050642 h 1315857"/>
              <a:gd name="connsiteX2" fmla="*/ 464629 w 607504"/>
              <a:gd name="connsiteY2" fmla="*/ 1149802 h 1315857"/>
              <a:gd name="connsiteX3" fmla="*/ 26479 w 607504"/>
              <a:gd name="connsiteY3" fmla="*/ 1303913 h 1315857"/>
              <a:gd name="connsiteX4" fmla="*/ 607504 w 607504"/>
              <a:gd name="connsiteY4" fmla="*/ 1304925 h 1315857"/>
              <a:gd name="connsiteX0" fmla="*/ 462365 w 605240"/>
              <a:gd name="connsiteY0" fmla="*/ 0 h 1315857"/>
              <a:gd name="connsiteX1" fmla="*/ 33740 w 605240"/>
              <a:gd name="connsiteY1" fmla="*/ 1050642 h 1315857"/>
              <a:gd name="connsiteX2" fmla="*/ 462365 w 605240"/>
              <a:gd name="connsiteY2" fmla="*/ 1149802 h 1315857"/>
              <a:gd name="connsiteX3" fmla="*/ 24215 w 605240"/>
              <a:gd name="connsiteY3" fmla="*/ 1303913 h 1315857"/>
              <a:gd name="connsiteX4" fmla="*/ 605240 w 605240"/>
              <a:gd name="connsiteY4" fmla="*/ 1304925 h 1315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40" h="1315857">
                <a:moveTo>
                  <a:pt x="462365" y="0"/>
                </a:moveTo>
                <a:cubicBezTo>
                  <a:pt x="209953" y="351582"/>
                  <a:pt x="-104372" y="901417"/>
                  <a:pt x="33740" y="1050642"/>
                </a:cubicBezTo>
                <a:cubicBezTo>
                  <a:pt x="171853" y="1199867"/>
                  <a:pt x="349652" y="1124006"/>
                  <a:pt x="462365" y="1149802"/>
                </a:cubicBezTo>
                <a:cubicBezTo>
                  <a:pt x="575078" y="1175598"/>
                  <a:pt x="-132947" y="1278059"/>
                  <a:pt x="24215" y="1303913"/>
                </a:cubicBezTo>
                <a:cubicBezTo>
                  <a:pt x="181377" y="1329767"/>
                  <a:pt x="300440" y="1305718"/>
                  <a:pt x="605240" y="1304925"/>
                </a:cubicBezTo>
              </a:path>
            </a:pathLst>
          </a:custGeom>
          <a:noFill/>
          <a:ln>
            <a:solidFill>
              <a:srgbClr val="77777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96633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81551" y="6134099"/>
            <a:ext cx="23717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777777"/>
                </a:solidFill>
                <a:latin typeface="Comic Sans MS" panose="030F0702030302020204" pitchFamily="66" charset="0"/>
              </a:rPr>
              <a:t>Earth’s umbra:              Sun entirely blocked</a:t>
            </a:r>
            <a:endParaRPr lang="en-US" dirty="0">
              <a:solidFill>
                <a:srgbClr val="777777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67476" y="4505324"/>
            <a:ext cx="23717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777777"/>
                </a:solidFill>
                <a:latin typeface="Comic Sans MS" panose="030F0702030302020204" pitchFamily="66" charset="0"/>
              </a:rPr>
              <a:t>Earth’s penumbra: Sun partially blocked</a:t>
            </a:r>
            <a:endParaRPr lang="en-US" dirty="0">
              <a:solidFill>
                <a:srgbClr val="777777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rot="20139676">
            <a:off x="-87982" y="5198467"/>
            <a:ext cx="169353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Ecliptic: Earth’s orbit</a:t>
            </a:r>
            <a:endParaRPr lang="en-US" sz="10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0" y="6581001"/>
            <a:ext cx="14512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D8B088"/>
                </a:solidFill>
                <a:latin typeface="Comic Sans MS" panose="030F0702030302020204" pitchFamily="66" charset="0"/>
              </a:rPr>
              <a:t>Times in EDT</a:t>
            </a:r>
            <a:endParaRPr lang="en-US" sz="1200" dirty="0">
              <a:solidFill>
                <a:srgbClr val="D8B088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50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Lunar Eclipse, March 2025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Event Times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Moon enters penumbra 11:57 pm</a:t>
            </a:r>
          </a:p>
          <a:p>
            <a:pPr lvl="2"/>
            <a:r>
              <a:rPr lang="en-US" dirty="0" smtClean="0"/>
              <a:t> barely noticeable!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Moon enters umbra 1:10 am, 3/14/25</a:t>
            </a:r>
          </a:p>
          <a:p>
            <a:pPr lvl="2"/>
            <a:r>
              <a:rPr lang="en-US" dirty="0"/>
              <a:t> </a:t>
            </a:r>
            <a:r>
              <a:rPr lang="en-US" dirty="0" smtClean="0"/>
              <a:t>start of partial eclipse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Moon entirely within umbra 2:26 am</a:t>
            </a:r>
          </a:p>
          <a:p>
            <a:pPr lvl="2"/>
            <a:r>
              <a:rPr lang="en-US" dirty="0" smtClean="0"/>
              <a:t> start of total eclipse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Maximum eclipse 2:59 am </a:t>
            </a:r>
          </a:p>
          <a:p>
            <a:pPr lvl="2"/>
            <a:r>
              <a:rPr lang="en-US" dirty="0"/>
              <a:t> </a:t>
            </a:r>
            <a:r>
              <a:rPr lang="en-US" dirty="0" smtClean="0"/>
              <a:t>center of northern part of umbra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Moon begins to leave umbra 3:31 am</a:t>
            </a:r>
          </a:p>
          <a:p>
            <a:pPr lvl="2"/>
            <a:r>
              <a:rPr lang="en-US" dirty="0"/>
              <a:t> </a:t>
            </a:r>
            <a:r>
              <a:rPr lang="en-US" dirty="0" smtClean="0"/>
              <a:t>total eclipse ends, partial begins again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Moon entirely out of umbra 4:48 am</a:t>
            </a:r>
          </a:p>
          <a:p>
            <a:pPr lvl="2"/>
            <a:r>
              <a:rPr lang="en-US" dirty="0"/>
              <a:t> </a:t>
            </a:r>
            <a:r>
              <a:rPr lang="en-US" dirty="0" smtClean="0"/>
              <a:t>partial eclipse ends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Moon leaves penumbra 6:00 am</a:t>
            </a:r>
          </a:p>
          <a:p>
            <a:pPr lvl="2"/>
            <a:r>
              <a:rPr lang="en-US" dirty="0"/>
              <a:t> </a:t>
            </a:r>
            <a:r>
              <a:rPr lang="en-US" dirty="0" smtClean="0"/>
              <a:t>Moon is entirely out of Earth’s shadow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607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</TotalTime>
  <Words>273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Wingdings 2</vt:lpstr>
      <vt:lpstr>Office Theme</vt:lpstr>
      <vt:lpstr>PowerPoint Presentation</vt:lpstr>
      <vt:lpstr>Lunar Eclipses</vt:lpstr>
      <vt:lpstr>Canton’s View, March 13-14, 2025</vt:lpstr>
      <vt:lpstr>Total Lunar Eclipse, March 2025</vt:lpstr>
    </vt:vector>
  </TitlesOfParts>
  <Company>St. Lawrence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Aileen O'Donoghue</dc:creator>
  <cp:lastModifiedBy>Aileen O'Donoghue</cp:lastModifiedBy>
  <cp:revision>16</cp:revision>
  <dcterms:created xsi:type="dcterms:W3CDTF">2025-03-13T15:03:06Z</dcterms:created>
  <dcterms:modified xsi:type="dcterms:W3CDTF">2025-03-13T18:28:27Z</dcterms:modified>
</cp:coreProperties>
</file>