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47"/>
  </p:handoutMasterIdLst>
  <p:sldIdLst>
    <p:sldId id="256" r:id="rId2"/>
    <p:sldId id="258" r:id="rId3"/>
    <p:sldId id="257" r:id="rId4"/>
    <p:sldId id="306" r:id="rId5"/>
    <p:sldId id="307" r:id="rId6"/>
    <p:sldId id="308" r:id="rId7"/>
    <p:sldId id="309" r:id="rId8"/>
    <p:sldId id="260" r:id="rId9"/>
    <p:sldId id="288" r:id="rId10"/>
    <p:sldId id="261" r:id="rId11"/>
    <p:sldId id="295" r:id="rId12"/>
    <p:sldId id="296" r:id="rId13"/>
    <p:sldId id="311" r:id="rId14"/>
    <p:sldId id="321" r:id="rId15"/>
    <p:sldId id="313" r:id="rId16"/>
    <p:sldId id="314" r:id="rId17"/>
    <p:sldId id="315" r:id="rId18"/>
    <p:sldId id="316" r:id="rId19"/>
    <p:sldId id="317" r:id="rId20"/>
    <p:sldId id="318" r:id="rId21"/>
    <p:sldId id="319" r:id="rId22"/>
    <p:sldId id="301" r:id="rId23"/>
    <p:sldId id="322" r:id="rId24"/>
    <p:sldId id="323" r:id="rId25"/>
    <p:sldId id="324" r:id="rId26"/>
    <p:sldId id="320" r:id="rId27"/>
    <p:sldId id="329" r:id="rId28"/>
    <p:sldId id="328" r:id="rId29"/>
    <p:sldId id="326" r:id="rId30"/>
    <p:sldId id="270" r:id="rId31"/>
    <p:sldId id="283" r:id="rId32"/>
    <p:sldId id="276" r:id="rId33"/>
    <p:sldId id="278" r:id="rId34"/>
    <p:sldId id="279" r:id="rId35"/>
    <p:sldId id="284" r:id="rId36"/>
    <p:sldId id="273" r:id="rId37"/>
    <p:sldId id="272" r:id="rId38"/>
    <p:sldId id="274" r:id="rId39"/>
    <p:sldId id="302" r:id="rId40"/>
    <p:sldId id="303" r:id="rId41"/>
    <p:sldId id="304" r:id="rId42"/>
    <p:sldId id="285" r:id="rId43"/>
    <p:sldId id="286" r:id="rId44"/>
    <p:sldId id="287" r:id="rId45"/>
    <p:sldId id="305" r:id="rId46"/>
  </p:sldIdLst>
  <p:sldSz cx="9144000" cy="6858000" type="screen4x3"/>
  <p:notesSz cx="9067800" cy="6858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00"/>
    <a:srgbClr val="0000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28" autoAdjust="0"/>
    <p:restoredTop sz="94660"/>
  </p:normalViewPr>
  <p:slideViewPr>
    <p:cSldViewPr snapToGrid="0">
      <p:cViewPr>
        <p:scale>
          <a:sx n="65" d="100"/>
          <a:sy n="65" d="100"/>
        </p:scale>
        <p:origin x="-762" y="1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4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9290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ltLang="en-US"/>
          </a:p>
        </p:txBody>
      </p:sp>
      <p:sp>
        <p:nvSpPr>
          <p:cNvPr id="37891" name="Rectangle 3"/>
          <p:cNvSpPr>
            <a:spLocks noGrp="1" noChangeArrowheads="1"/>
          </p:cNvSpPr>
          <p:nvPr>
            <p:ph type="dt" sz="quarter" idx="1"/>
          </p:nvPr>
        </p:nvSpPr>
        <p:spPr bwMode="auto">
          <a:xfrm>
            <a:off x="5138738" y="0"/>
            <a:ext cx="392906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en-US"/>
          </a:p>
        </p:txBody>
      </p:sp>
      <p:sp>
        <p:nvSpPr>
          <p:cNvPr id="37892" name="Rectangle 4"/>
          <p:cNvSpPr>
            <a:spLocks noGrp="1" noChangeArrowheads="1"/>
          </p:cNvSpPr>
          <p:nvPr>
            <p:ph type="ftr" sz="quarter" idx="2"/>
          </p:nvPr>
        </p:nvSpPr>
        <p:spPr bwMode="auto">
          <a:xfrm>
            <a:off x="0" y="6515100"/>
            <a:ext cx="3929063"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ltLang="en-US"/>
          </a:p>
        </p:txBody>
      </p:sp>
      <p:sp>
        <p:nvSpPr>
          <p:cNvPr id="37893" name="Rectangle 5"/>
          <p:cNvSpPr>
            <a:spLocks noGrp="1" noChangeArrowheads="1"/>
          </p:cNvSpPr>
          <p:nvPr>
            <p:ph type="sldNum" sz="quarter" idx="3"/>
          </p:nvPr>
        </p:nvSpPr>
        <p:spPr bwMode="auto">
          <a:xfrm>
            <a:off x="5138738" y="6515100"/>
            <a:ext cx="3929062"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20622F11-809E-4F55-9AD2-6D66F5DA9F85}" type="slidenum">
              <a:rPr lang="en-US" altLang="en-US"/>
              <a:pPr>
                <a:defRPr/>
              </a:pPr>
              <a:t>‹#›</a:t>
            </a:fld>
            <a:endParaRPr lang="en-US" altLang="en-US"/>
          </a:p>
        </p:txBody>
      </p:sp>
    </p:spTree>
    <p:extLst>
      <p:ext uri="{BB962C8B-B14F-4D97-AF65-F5344CB8AC3E}">
        <p14:creationId xmlns:p14="http://schemas.microsoft.com/office/powerpoint/2010/main" val="23898645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5033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8706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3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3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2473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17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84163" y="1162050"/>
            <a:ext cx="4211637" cy="5311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162050"/>
            <a:ext cx="4213225" cy="5311775"/>
          </a:xfrm>
        </p:spPr>
        <p:txBody>
          <a:bodyPr/>
          <a:lstStyle/>
          <a:p>
            <a:pPr lvl="0"/>
            <a:endParaRPr lang="en-US" noProof="0" smtClean="0"/>
          </a:p>
        </p:txBody>
      </p:sp>
    </p:spTree>
    <p:extLst>
      <p:ext uri="{BB962C8B-B14F-4D97-AF65-F5344CB8AC3E}">
        <p14:creationId xmlns:p14="http://schemas.microsoft.com/office/powerpoint/2010/main" val="36715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53416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71902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4163" y="1162050"/>
            <a:ext cx="4211637" cy="5311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62050"/>
            <a:ext cx="4213225" cy="5311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96226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1567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04954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168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00350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824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9144000" cy="9017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284163" y="1162050"/>
            <a:ext cx="8577262" cy="53117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 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Comic Sans MS" pitchFamily="66" charset="0"/>
        </a:defRPr>
      </a:lvl2pPr>
      <a:lvl3pPr algn="ctr" rtl="0" eaLnBrk="0" fontAlgn="base" hangingPunct="0">
        <a:spcBef>
          <a:spcPct val="0"/>
        </a:spcBef>
        <a:spcAft>
          <a:spcPct val="0"/>
        </a:spcAft>
        <a:defRPr sz="4400" b="1">
          <a:solidFill>
            <a:srgbClr val="FFFF00"/>
          </a:solidFill>
          <a:latin typeface="Comic Sans MS" pitchFamily="66" charset="0"/>
        </a:defRPr>
      </a:lvl3pPr>
      <a:lvl4pPr algn="ctr" rtl="0" eaLnBrk="0" fontAlgn="base" hangingPunct="0">
        <a:spcBef>
          <a:spcPct val="0"/>
        </a:spcBef>
        <a:spcAft>
          <a:spcPct val="0"/>
        </a:spcAft>
        <a:defRPr sz="4400" b="1">
          <a:solidFill>
            <a:srgbClr val="FFFF00"/>
          </a:solidFill>
          <a:latin typeface="Comic Sans MS" pitchFamily="66" charset="0"/>
        </a:defRPr>
      </a:lvl4pPr>
      <a:lvl5pPr algn="ctr" rtl="0" eaLnBrk="0" fontAlgn="base" hangingPunct="0">
        <a:spcBef>
          <a:spcPct val="0"/>
        </a:spcBef>
        <a:spcAft>
          <a:spcPct val="0"/>
        </a:spcAft>
        <a:defRPr sz="4400" b="1">
          <a:solidFill>
            <a:srgbClr val="FFFF00"/>
          </a:solidFill>
          <a:latin typeface="Comic Sans MS" pitchFamily="66" charset="0"/>
        </a:defRPr>
      </a:lvl5pPr>
      <a:lvl6pPr marL="457200" algn="ctr" rtl="0" fontAlgn="base">
        <a:spcBef>
          <a:spcPct val="0"/>
        </a:spcBef>
        <a:spcAft>
          <a:spcPct val="0"/>
        </a:spcAft>
        <a:defRPr sz="4400" b="1">
          <a:solidFill>
            <a:srgbClr val="FFFF00"/>
          </a:solidFill>
          <a:latin typeface="Comic Sans MS" pitchFamily="66" charset="0"/>
        </a:defRPr>
      </a:lvl6pPr>
      <a:lvl7pPr marL="914400" algn="ctr" rtl="0" fontAlgn="base">
        <a:spcBef>
          <a:spcPct val="0"/>
        </a:spcBef>
        <a:spcAft>
          <a:spcPct val="0"/>
        </a:spcAft>
        <a:defRPr sz="4400" b="1">
          <a:solidFill>
            <a:srgbClr val="FFFF00"/>
          </a:solidFill>
          <a:latin typeface="Comic Sans MS" pitchFamily="66" charset="0"/>
        </a:defRPr>
      </a:lvl7pPr>
      <a:lvl8pPr marL="1371600" algn="ctr" rtl="0" fontAlgn="base">
        <a:spcBef>
          <a:spcPct val="0"/>
        </a:spcBef>
        <a:spcAft>
          <a:spcPct val="0"/>
        </a:spcAft>
        <a:defRPr sz="4400" b="1">
          <a:solidFill>
            <a:srgbClr val="FFFF00"/>
          </a:solidFill>
          <a:latin typeface="Comic Sans MS" pitchFamily="66" charset="0"/>
        </a:defRPr>
      </a:lvl8pPr>
      <a:lvl9pPr marL="1828800" algn="ctr" rtl="0" fontAlgn="base">
        <a:spcBef>
          <a:spcPct val="0"/>
        </a:spcBef>
        <a:spcAft>
          <a:spcPct val="0"/>
        </a:spcAft>
        <a:defRPr sz="4400" b="1">
          <a:solidFill>
            <a:srgbClr val="FFFF00"/>
          </a:solidFill>
          <a:latin typeface="Comic Sans MS" pitchFamily="66" charset="0"/>
        </a:defRPr>
      </a:lvl9pPr>
    </p:titleStyle>
    <p:bodyStyle>
      <a:lvl1pPr marL="342900" indent="-342900" algn="l" rtl="0" eaLnBrk="0" fontAlgn="base" hangingPunct="0">
        <a:spcBef>
          <a:spcPct val="20000"/>
        </a:spcBef>
        <a:spcAft>
          <a:spcPct val="0"/>
        </a:spcAft>
        <a:defRPr sz="3400" b="1">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
        <a:defRPr sz="3000" b="1">
          <a:solidFill>
            <a:srgbClr val="FFFF00"/>
          </a:solidFill>
          <a:latin typeface="+mn-lt"/>
        </a:defRPr>
      </a:lvl2pPr>
      <a:lvl3pPr marL="1143000" indent="-228600" algn="l" rtl="0" eaLnBrk="0" fontAlgn="base" hangingPunct="0">
        <a:spcBef>
          <a:spcPct val="20000"/>
        </a:spcBef>
        <a:spcAft>
          <a:spcPct val="0"/>
        </a:spcAft>
        <a:buFont typeface="Webdings" pitchFamily="18" charset="2"/>
        <a:buChar char="b"/>
        <a:defRPr sz="2600" b="1">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Ë"/>
        <a:defRPr sz="2200" b="1">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
        <a:defRPr sz="2000" b="1">
          <a:solidFill>
            <a:srgbClr val="FFFF00"/>
          </a:solidFill>
          <a:latin typeface="+mn-lt"/>
        </a:defRPr>
      </a:lvl5pPr>
      <a:lvl6pPr marL="2514600" indent="-228600" algn="l" rtl="0" fontAlgn="base">
        <a:spcBef>
          <a:spcPct val="20000"/>
        </a:spcBef>
        <a:spcAft>
          <a:spcPct val="0"/>
        </a:spcAft>
        <a:buFont typeface="Webdings" pitchFamily="18" charset="2"/>
        <a:buChar char="»"/>
        <a:defRPr sz="2000" b="1">
          <a:solidFill>
            <a:srgbClr val="FFFF00"/>
          </a:solidFill>
          <a:latin typeface="+mn-lt"/>
        </a:defRPr>
      </a:lvl6pPr>
      <a:lvl7pPr marL="2971800" indent="-228600" algn="l" rtl="0" fontAlgn="base">
        <a:spcBef>
          <a:spcPct val="20000"/>
        </a:spcBef>
        <a:spcAft>
          <a:spcPct val="0"/>
        </a:spcAft>
        <a:buFont typeface="Webdings" pitchFamily="18" charset="2"/>
        <a:buChar char="»"/>
        <a:defRPr sz="2000" b="1">
          <a:solidFill>
            <a:srgbClr val="FFFF00"/>
          </a:solidFill>
          <a:latin typeface="+mn-lt"/>
        </a:defRPr>
      </a:lvl7pPr>
      <a:lvl8pPr marL="3429000" indent="-228600" algn="l" rtl="0" fontAlgn="base">
        <a:spcBef>
          <a:spcPct val="20000"/>
        </a:spcBef>
        <a:spcAft>
          <a:spcPct val="0"/>
        </a:spcAft>
        <a:buFont typeface="Webdings" pitchFamily="18" charset="2"/>
        <a:buChar char="»"/>
        <a:defRPr sz="2000" b="1">
          <a:solidFill>
            <a:srgbClr val="FFFF00"/>
          </a:solidFill>
          <a:latin typeface="+mn-lt"/>
        </a:defRPr>
      </a:lvl8pPr>
      <a:lvl9pPr marL="3886200" indent="-228600" algn="l" rtl="0" fontAlgn="base">
        <a:spcBef>
          <a:spcPct val="20000"/>
        </a:spcBef>
        <a:spcAft>
          <a:spcPct val="0"/>
        </a:spcAft>
        <a:buFont typeface="Webdings" pitchFamily="18" charset="2"/>
        <a:buChar char="»"/>
        <a:defRPr sz="2000" b="1">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apod.nasa.gov/apod/astropix.html"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Grp="1" noChangeArrowheads="1"/>
          </p:cNvSpPr>
          <p:nvPr>
            <p:ph type="ctrTitle"/>
          </p:nvPr>
        </p:nvSpPr>
        <p:spPr>
          <a:xfrm>
            <a:off x="685800" y="1938338"/>
            <a:ext cx="7772400" cy="1855787"/>
          </a:xfrm>
        </p:spPr>
        <p:txBody>
          <a:bodyPr/>
          <a:lstStyle/>
          <a:p>
            <a:pPr eaLnBrk="1" hangingPunct="1"/>
            <a:r>
              <a:rPr lang="en-US" altLang="en-US" sz="5400" b="0" dirty="0" smtClean="0"/>
              <a:t>Minerals &amp; Machines </a:t>
            </a:r>
          </a:p>
        </p:txBody>
      </p:sp>
      <p:sp>
        <p:nvSpPr>
          <p:cNvPr id="7" name="Rectangle 3"/>
          <p:cNvSpPr>
            <a:spLocks noGrp="1" noChangeArrowheads="1"/>
          </p:cNvSpPr>
          <p:nvPr>
            <p:ph type="subTitle" idx="1"/>
          </p:nvPr>
        </p:nvSpPr>
        <p:spPr>
          <a:xfrm>
            <a:off x="0" y="1057275"/>
            <a:ext cx="9144000" cy="798513"/>
          </a:xfrm>
          <a:effectLst/>
          <a:extLs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p>
            <a:pPr eaLnBrk="1" hangingPunct="1"/>
            <a:r>
              <a:rPr lang="en-US" altLang="en-US" sz="3800" smtClean="0">
                <a:solidFill>
                  <a:srgbClr val="D5D577"/>
                </a:solidFill>
                <a:latin typeface="Goudy Old Style" pitchFamily="18" charset="0"/>
              </a:rPr>
              <a:t>The Cosmos Within</a:t>
            </a:r>
          </a:p>
        </p:txBody>
      </p:sp>
      <p:sp>
        <p:nvSpPr>
          <p:cNvPr id="8" name="Rectangle 3"/>
          <p:cNvSpPr>
            <a:spLocks noChangeArrowheads="1"/>
          </p:cNvSpPr>
          <p:nvPr/>
        </p:nvSpPr>
        <p:spPr bwMode="auto">
          <a:xfrm>
            <a:off x="0" y="5464175"/>
            <a:ext cx="91440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dirty="0">
                <a:solidFill>
                  <a:srgbClr val="D5D577"/>
                </a:solidFill>
                <a:latin typeface="Goudy Old Style" pitchFamily="18" charset="0"/>
              </a:rPr>
              <a:t>Dr. Aileen A. O’Donoghue</a:t>
            </a:r>
          </a:p>
        </p:txBody>
      </p:sp>
      <p:sp>
        <p:nvSpPr>
          <p:cNvPr id="9" name="Rectangle 3"/>
          <p:cNvSpPr>
            <a:spLocks noChangeArrowheads="1"/>
          </p:cNvSpPr>
          <p:nvPr/>
        </p:nvSpPr>
        <p:spPr bwMode="auto">
          <a:xfrm>
            <a:off x="0" y="5832475"/>
            <a:ext cx="9144000" cy="601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5D577"/>
                  </a:outerShdw>
                </a:effectLst>
              </a14:hiddenEffects>
            </a:ext>
          </a:extLst>
        </p:spPr>
        <p:txBody>
          <a:bodyPr/>
          <a:lstStyle>
            <a:lvl1pPr>
              <a:buFont typeface="Wingdings" pitchFamily="2" charset="2"/>
              <a:buChar char="¶"/>
              <a:defRPr sz="3200">
                <a:solidFill>
                  <a:srgbClr val="FFFF00"/>
                </a:solidFill>
                <a:latin typeface="Comic Sans MS" pitchFamily="66" charset="0"/>
              </a:defRPr>
            </a:lvl1pPr>
            <a:lvl2pPr marL="742950" indent="-285750">
              <a:buFont typeface="Webdings" pitchFamily="18" charset="2"/>
              <a:buChar char="þ"/>
              <a:defRPr sz="2800">
                <a:solidFill>
                  <a:srgbClr val="FFFF00"/>
                </a:solidFill>
                <a:latin typeface="Comic Sans MS" pitchFamily="66" charset="0"/>
              </a:defRPr>
            </a:lvl2pPr>
            <a:lvl3pPr marL="1143000" indent="-228600">
              <a:buFont typeface="Wingdings 2" pitchFamily="18" charset="2"/>
              <a:buChar char=""/>
              <a:defRPr sz="2400">
                <a:solidFill>
                  <a:srgbClr val="FFFF00"/>
                </a:solidFill>
                <a:latin typeface="Comic Sans MS" pitchFamily="66" charset="0"/>
              </a:defRPr>
            </a:lvl3pPr>
            <a:lvl4pPr marL="1600200" indent="-228600">
              <a:buFont typeface="Webdings" pitchFamily="18" charset="2"/>
              <a:buChar char="õ"/>
              <a:defRPr sz="2000">
                <a:solidFill>
                  <a:srgbClr val="FFFF00"/>
                </a:solidFill>
                <a:latin typeface="Comic Sans MS" pitchFamily="66" charset="0"/>
              </a:defRPr>
            </a:lvl4pPr>
            <a:lvl5pPr marL="2057400" indent="-228600">
              <a:buFont typeface="Webdings" pitchFamily="18" charset="2"/>
              <a:buChar char="ö"/>
              <a:defRPr sz="2000">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ö"/>
              <a:defRPr sz="2000">
                <a:solidFill>
                  <a:srgbClr val="FFFF00"/>
                </a:solidFill>
                <a:latin typeface="Comic Sans MS" pitchFamily="66" charset="0"/>
              </a:defRPr>
            </a:lvl9pPr>
          </a:lstStyle>
          <a:p>
            <a:pPr algn="ctr" eaLnBrk="1" hangingPunct="1">
              <a:buFont typeface="Wingdings" pitchFamily="2" charset="2"/>
              <a:buNone/>
            </a:pPr>
            <a:r>
              <a:rPr lang="en-US" altLang="en-US" sz="2400" dirty="0" smtClean="0">
                <a:solidFill>
                  <a:srgbClr val="D5D577"/>
                </a:solidFill>
                <a:latin typeface="Goudy Old Style" pitchFamily="18" charset="0"/>
              </a:rPr>
              <a:t>July 8 </a:t>
            </a:r>
            <a:r>
              <a:rPr lang="en-US" altLang="en-US" sz="2400" dirty="0">
                <a:solidFill>
                  <a:srgbClr val="D5D577"/>
                </a:solidFill>
                <a:latin typeface="Goudy Old Style" pitchFamily="18" charset="0"/>
              </a:rPr>
              <a:t>– </a:t>
            </a:r>
            <a:r>
              <a:rPr lang="en-US" altLang="en-US" sz="2400" dirty="0" smtClean="0">
                <a:solidFill>
                  <a:srgbClr val="D5D577"/>
                </a:solidFill>
                <a:latin typeface="Goudy Old Style" pitchFamily="18" charset="0"/>
              </a:rPr>
              <a:t>13, 2019</a:t>
            </a:r>
            <a:endParaRPr lang="en-US" altLang="en-US" sz="2400" dirty="0">
              <a:solidFill>
                <a:srgbClr val="D5D577"/>
              </a:solidFill>
              <a:latin typeface="Goudy Old Style" pitchFamily="18" charset="0"/>
            </a:endParaRPr>
          </a:p>
        </p:txBody>
      </p:sp>
      <p:pic>
        <p:nvPicPr>
          <p:cNvPr id="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4763" y="300038"/>
            <a:ext cx="2608262"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s://www.dhm.org/templates/soul_search/images/s5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91" y="0"/>
            <a:ext cx="2143125" cy="10191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41363" y="0"/>
            <a:ext cx="8402637" cy="436563"/>
          </a:xfrm>
        </p:spPr>
        <p:txBody>
          <a:bodyPr/>
          <a:lstStyle/>
          <a:p>
            <a:pPr eaLnBrk="1" hangingPunct="1"/>
            <a:r>
              <a:rPr lang="en-US" altLang="en-US" smtClean="0"/>
              <a:t>Iron</a:t>
            </a:r>
          </a:p>
        </p:txBody>
      </p:sp>
      <p:sp>
        <p:nvSpPr>
          <p:cNvPr id="8195" name="Rectangle 3"/>
          <p:cNvSpPr>
            <a:spLocks noGrp="1" noChangeArrowheads="1"/>
          </p:cNvSpPr>
          <p:nvPr>
            <p:ph type="body" idx="1"/>
          </p:nvPr>
        </p:nvSpPr>
        <p:spPr>
          <a:xfrm>
            <a:off x="1144588" y="758825"/>
            <a:ext cx="7100887" cy="1828800"/>
          </a:xfrm>
        </p:spPr>
        <p:txBody>
          <a:bodyPr/>
          <a:lstStyle/>
          <a:p>
            <a:pPr eaLnBrk="1" hangingPunct="1"/>
            <a:r>
              <a:rPr lang="en-US" altLang="en-US" dirty="0" smtClean="0"/>
              <a:t>Iron is the most stable element</a:t>
            </a:r>
          </a:p>
          <a:p>
            <a:pPr lvl="1" eaLnBrk="1" hangingPunct="1"/>
            <a:r>
              <a:rPr lang="en-US" altLang="en-US" dirty="0" smtClean="0"/>
              <a:t> ABSORBS energy in fusion</a:t>
            </a:r>
          </a:p>
          <a:p>
            <a:pPr lvl="1" eaLnBrk="1" hangingPunct="1"/>
            <a:r>
              <a:rPr lang="en-US" altLang="en-US" dirty="0" smtClean="0"/>
              <a:t> ABSORBS energy in fission</a:t>
            </a:r>
          </a:p>
        </p:txBody>
      </p:sp>
      <p:sp>
        <p:nvSpPr>
          <p:cNvPr id="7173" name="Rectangle 5"/>
          <p:cNvSpPr>
            <a:spLocks noChangeArrowheads="1"/>
          </p:cNvSpPr>
          <p:nvPr/>
        </p:nvSpPr>
        <p:spPr bwMode="auto">
          <a:xfrm>
            <a:off x="1125538" y="2562225"/>
            <a:ext cx="7180262" cy="128428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defRPr sz="3400" b="1">
                <a:solidFill>
                  <a:srgbClr val="FFFF00"/>
                </a:solidFill>
                <a:latin typeface="Comic Sans MS" pitchFamily="66" charset="0"/>
              </a:defRPr>
            </a:lvl1pPr>
            <a:lvl2pPr marL="742950" indent="-285750" eaLnBrk="0" hangingPunct="0">
              <a:spcBef>
                <a:spcPct val="20000"/>
              </a:spcBef>
              <a:buFont typeface="Webdings" pitchFamily="18" charset="2"/>
              <a:buChar char="@"/>
              <a:defRPr sz="3000" b="1">
                <a:solidFill>
                  <a:srgbClr val="FFFF00"/>
                </a:solidFill>
                <a:latin typeface="Comic Sans MS" pitchFamily="66" charset="0"/>
              </a:defRPr>
            </a:lvl2pPr>
            <a:lvl3pPr marL="1143000" indent="-228600" eaLnBrk="0" hangingPunct="0">
              <a:spcBef>
                <a:spcPct val="20000"/>
              </a:spcBef>
              <a:buFont typeface="Webdings" pitchFamily="18" charset="2"/>
              <a:buChar char="b"/>
              <a:defRPr sz="2600" b="1">
                <a:solidFill>
                  <a:srgbClr val="FFFF00"/>
                </a:solidFill>
                <a:latin typeface="Comic Sans MS" pitchFamily="66" charset="0"/>
              </a:defRPr>
            </a:lvl3pPr>
            <a:lvl4pPr marL="1600200" indent="-228600" eaLnBrk="0" hangingPunct="0">
              <a:spcBef>
                <a:spcPct val="20000"/>
              </a:spcBef>
              <a:buFont typeface="Webdings" pitchFamily="18" charset="2"/>
              <a:buChar char="Ë"/>
              <a:defRPr sz="2200" b="1">
                <a:solidFill>
                  <a:srgbClr val="FFFF00"/>
                </a:solidFill>
                <a:latin typeface="Comic Sans MS" pitchFamily="66" charset="0"/>
              </a:defRPr>
            </a:lvl4pPr>
            <a:lvl5pPr marL="2057400" indent="-228600" eaLnBrk="0" hangingPunct="0">
              <a:spcBef>
                <a:spcPct val="20000"/>
              </a:spcBef>
              <a:buFont typeface="Webdings" pitchFamily="18" charset="2"/>
              <a:buChar char="»"/>
              <a:defRPr sz="2000" b="1">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9pPr>
          </a:lstStyle>
          <a:p>
            <a:pPr eaLnBrk="1" hangingPunct="1"/>
            <a:r>
              <a:rPr lang="en-US" altLang="en-US" b="0" dirty="0"/>
              <a:t>When iron core begins to fuse</a:t>
            </a:r>
          </a:p>
          <a:p>
            <a:pPr lvl="1" eaLnBrk="1" hangingPunct="1"/>
            <a:r>
              <a:rPr lang="en-US" altLang="en-US" b="0" dirty="0"/>
              <a:t> energy is absorbed by reaction</a:t>
            </a:r>
          </a:p>
        </p:txBody>
      </p:sp>
      <p:sp>
        <p:nvSpPr>
          <p:cNvPr id="7174" name="Rectangle 6"/>
          <p:cNvSpPr>
            <a:spLocks noChangeArrowheads="1"/>
          </p:cNvSpPr>
          <p:nvPr/>
        </p:nvSpPr>
        <p:spPr bwMode="auto">
          <a:xfrm>
            <a:off x="1096963" y="4774946"/>
            <a:ext cx="7180262" cy="147161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defRPr sz="3400" b="1">
                <a:solidFill>
                  <a:srgbClr val="FFFF00"/>
                </a:solidFill>
                <a:latin typeface="Comic Sans MS" pitchFamily="66" charset="0"/>
              </a:defRPr>
            </a:lvl1pPr>
            <a:lvl2pPr marL="742950" indent="-285750" eaLnBrk="0" hangingPunct="0">
              <a:spcBef>
                <a:spcPct val="20000"/>
              </a:spcBef>
              <a:buFont typeface="Webdings" pitchFamily="18" charset="2"/>
              <a:buChar char="@"/>
              <a:defRPr sz="3000" b="1">
                <a:solidFill>
                  <a:srgbClr val="FFFF00"/>
                </a:solidFill>
                <a:latin typeface="Comic Sans MS" pitchFamily="66" charset="0"/>
              </a:defRPr>
            </a:lvl2pPr>
            <a:lvl3pPr marL="1143000" indent="-228600" eaLnBrk="0" hangingPunct="0">
              <a:spcBef>
                <a:spcPct val="20000"/>
              </a:spcBef>
              <a:buFont typeface="Webdings" pitchFamily="18" charset="2"/>
              <a:buChar char="b"/>
              <a:defRPr sz="2600" b="1">
                <a:solidFill>
                  <a:srgbClr val="FFFF00"/>
                </a:solidFill>
                <a:latin typeface="Comic Sans MS" pitchFamily="66" charset="0"/>
              </a:defRPr>
            </a:lvl3pPr>
            <a:lvl4pPr marL="1600200" indent="-228600" eaLnBrk="0" hangingPunct="0">
              <a:spcBef>
                <a:spcPct val="20000"/>
              </a:spcBef>
              <a:buFont typeface="Webdings" pitchFamily="18" charset="2"/>
              <a:buChar char="Ë"/>
              <a:defRPr sz="2200" b="1">
                <a:solidFill>
                  <a:srgbClr val="FFFF00"/>
                </a:solidFill>
                <a:latin typeface="Comic Sans MS" pitchFamily="66" charset="0"/>
              </a:defRPr>
            </a:lvl4pPr>
            <a:lvl5pPr marL="2057400" indent="-228600" eaLnBrk="0" hangingPunct="0">
              <a:spcBef>
                <a:spcPct val="20000"/>
              </a:spcBef>
              <a:buFont typeface="Webdings" pitchFamily="18" charset="2"/>
              <a:buChar char="»"/>
              <a:defRPr sz="2000" b="1">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9pPr>
          </a:lstStyle>
          <a:p>
            <a:pPr lvl="1" eaLnBrk="1" hangingPunct="1"/>
            <a:r>
              <a:rPr lang="en-US" altLang="en-US" b="0" dirty="0" smtClean="0"/>
              <a:t> star </a:t>
            </a:r>
            <a:r>
              <a:rPr lang="en-US" altLang="en-US" b="0" dirty="0"/>
              <a:t>implodes … outer layers bounce off dense inner core</a:t>
            </a:r>
          </a:p>
          <a:p>
            <a:pPr lvl="1" eaLnBrk="1" hangingPunct="1"/>
            <a:r>
              <a:rPr lang="en-US" altLang="en-US" b="0" dirty="0"/>
              <a:t> star explodes …</a:t>
            </a:r>
          </a:p>
        </p:txBody>
      </p:sp>
      <p:sp>
        <p:nvSpPr>
          <p:cNvPr id="7175" name="Rectangle 7"/>
          <p:cNvSpPr>
            <a:spLocks noChangeArrowheads="1"/>
          </p:cNvSpPr>
          <p:nvPr/>
        </p:nvSpPr>
        <p:spPr bwMode="auto">
          <a:xfrm>
            <a:off x="1119188" y="3675984"/>
            <a:ext cx="7180262" cy="12827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defRPr sz="3400" b="1">
                <a:solidFill>
                  <a:srgbClr val="FFFF00"/>
                </a:solidFill>
                <a:latin typeface="Comic Sans MS" pitchFamily="66" charset="0"/>
              </a:defRPr>
            </a:lvl1pPr>
            <a:lvl2pPr marL="742950" indent="-285750" eaLnBrk="0" hangingPunct="0">
              <a:spcBef>
                <a:spcPct val="20000"/>
              </a:spcBef>
              <a:buFont typeface="Webdings" pitchFamily="18" charset="2"/>
              <a:buChar char="@"/>
              <a:defRPr sz="3000" b="1">
                <a:solidFill>
                  <a:srgbClr val="FFFF00"/>
                </a:solidFill>
                <a:latin typeface="Comic Sans MS" pitchFamily="66" charset="0"/>
              </a:defRPr>
            </a:lvl2pPr>
            <a:lvl3pPr marL="1143000" indent="-228600" eaLnBrk="0" hangingPunct="0">
              <a:spcBef>
                <a:spcPct val="20000"/>
              </a:spcBef>
              <a:buFont typeface="Webdings" pitchFamily="18" charset="2"/>
              <a:buChar char="b"/>
              <a:defRPr sz="2600" b="1">
                <a:solidFill>
                  <a:srgbClr val="FFFF00"/>
                </a:solidFill>
                <a:latin typeface="Comic Sans MS" pitchFamily="66" charset="0"/>
              </a:defRPr>
            </a:lvl3pPr>
            <a:lvl4pPr marL="1600200" indent="-228600" eaLnBrk="0" hangingPunct="0">
              <a:spcBef>
                <a:spcPct val="20000"/>
              </a:spcBef>
              <a:buFont typeface="Webdings" pitchFamily="18" charset="2"/>
              <a:buChar char="Ë"/>
              <a:defRPr sz="2200" b="1">
                <a:solidFill>
                  <a:srgbClr val="FFFF00"/>
                </a:solidFill>
                <a:latin typeface="Comic Sans MS" pitchFamily="66" charset="0"/>
              </a:defRPr>
            </a:lvl4pPr>
            <a:lvl5pPr marL="2057400" indent="-228600" eaLnBrk="0" hangingPunct="0">
              <a:spcBef>
                <a:spcPct val="20000"/>
              </a:spcBef>
              <a:buFont typeface="Webdings" pitchFamily="18" charset="2"/>
              <a:buChar char="»"/>
              <a:defRPr sz="2000" b="1">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9pPr>
          </a:lstStyle>
          <a:p>
            <a:pPr lvl="1" eaLnBrk="1" hangingPunct="1"/>
            <a:r>
              <a:rPr lang="en-US" altLang="en-US" b="0" dirty="0"/>
              <a:t> core cools … contracts</a:t>
            </a:r>
          </a:p>
          <a:p>
            <a:pPr lvl="1" eaLnBrk="1" hangingPunct="1"/>
            <a:r>
              <a:rPr lang="en-US" altLang="en-US" b="0" dirty="0"/>
              <a:t> outer layers begin to fall 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p:cTn id="7" dur="500" fill="hold"/>
                                        <p:tgtEl>
                                          <p:spTgt spid="7173"/>
                                        </p:tgtEl>
                                        <p:attrNameLst>
                                          <p:attrName>ppt_w</p:attrName>
                                        </p:attrNameLst>
                                      </p:cBhvr>
                                      <p:tavLst>
                                        <p:tav tm="0">
                                          <p:val>
                                            <p:fltVal val="0"/>
                                          </p:val>
                                        </p:tav>
                                        <p:tav tm="100000">
                                          <p:val>
                                            <p:strVal val="#ppt_w"/>
                                          </p:val>
                                        </p:tav>
                                      </p:tavLst>
                                    </p:anim>
                                    <p:anim calcmode="lin" valueType="num">
                                      <p:cBhvr>
                                        <p:cTn id="8" dur="500" fill="hold"/>
                                        <p:tgtEl>
                                          <p:spTgt spid="7173"/>
                                        </p:tgtEl>
                                        <p:attrNameLst>
                                          <p:attrName>ppt_h</p:attrName>
                                        </p:attrNameLst>
                                      </p:cBhvr>
                                      <p:tavLst>
                                        <p:tav tm="0">
                                          <p:val>
                                            <p:fltVal val="0"/>
                                          </p:val>
                                        </p:tav>
                                        <p:tav tm="100000">
                                          <p:val>
                                            <p:strVal val="#ppt_h"/>
                                          </p:val>
                                        </p:tav>
                                      </p:tavLst>
                                    </p:anim>
                                    <p:anim calcmode="lin" valueType="num">
                                      <p:cBhvr>
                                        <p:cTn id="9" dur="500" fill="hold"/>
                                        <p:tgtEl>
                                          <p:spTgt spid="7173"/>
                                        </p:tgtEl>
                                        <p:attrNameLst>
                                          <p:attrName>ppt_x</p:attrName>
                                        </p:attrNameLst>
                                      </p:cBhvr>
                                      <p:tavLst>
                                        <p:tav tm="0">
                                          <p:val>
                                            <p:fltVal val="0.5"/>
                                          </p:val>
                                        </p:tav>
                                        <p:tav tm="100000">
                                          <p:val>
                                            <p:strVal val="#ppt_x"/>
                                          </p:val>
                                        </p:tav>
                                      </p:tavLst>
                                    </p:anim>
                                    <p:anim calcmode="lin" valueType="num">
                                      <p:cBhvr>
                                        <p:cTn id="10" dur="500" fill="hold"/>
                                        <p:tgtEl>
                                          <p:spTgt spid="717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175"/>
                                        </p:tgtEl>
                                        <p:attrNameLst>
                                          <p:attrName>style.visibility</p:attrName>
                                        </p:attrNameLst>
                                      </p:cBhvr>
                                      <p:to>
                                        <p:strVal val="visible"/>
                                      </p:to>
                                    </p:set>
                                    <p:anim calcmode="lin" valueType="num">
                                      <p:cBhvr>
                                        <p:cTn id="15" dur="500" fill="hold"/>
                                        <p:tgtEl>
                                          <p:spTgt spid="7175"/>
                                        </p:tgtEl>
                                        <p:attrNameLst>
                                          <p:attrName>ppt_w</p:attrName>
                                        </p:attrNameLst>
                                      </p:cBhvr>
                                      <p:tavLst>
                                        <p:tav tm="0">
                                          <p:val>
                                            <p:fltVal val="0"/>
                                          </p:val>
                                        </p:tav>
                                        <p:tav tm="100000">
                                          <p:val>
                                            <p:strVal val="#ppt_w"/>
                                          </p:val>
                                        </p:tav>
                                      </p:tavLst>
                                    </p:anim>
                                    <p:anim calcmode="lin" valueType="num">
                                      <p:cBhvr>
                                        <p:cTn id="16" dur="500" fill="hold"/>
                                        <p:tgtEl>
                                          <p:spTgt spid="7175"/>
                                        </p:tgtEl>
                                        <p:attrNameLst>
                                          <p:attrName>ppt_h</p:attrName>
                                        </p:attrNameLst>
                                      </p:cBhvr>
                                      <p:tavLst>
                                        <p:tav tm="0">
                                          <p:val>
                                            <p:fltVal val="0"/>
                                          </p:val>
                                        </p:tav>
                                        <p:tav tm="100000">
                                          <p:val>
                                            <p:strVal val="#ppt_h"/>
                                          </p:val>
                                        </p:tav>
                                      </p:tavLst>
                                    </p:anim>
                                    <p:anim calcmode="lin" valueType="num">
                                      <p:cBhvr>
                                        <p:cTn id="17" dur="500" fill="hold"/>
                                        <p:tgtEl>
                                          <p:spTgt spid="7175"/>
                                        </p:tgtEl>
                                        <p:attrNameLst>
                                          <p:attrName>ppt_x</p:attrName>
                                        </p:attrNameLst>
                                      </p:cBhvr>
                                      <p:tavLst>
                                        <p:tav tm="0">
                                          <p:val>
                                            <p:fltVal val="0.5"/>
                                          </p:val>
                                        </p:tav>
                                        <p:tav tm="100000">
                                          <p:val>
                                            <p:strVal val="#ppt_x"/>
                                          </p:val>
                                        </p:tav>
                                      </p:tavLst>
                                    </p:anim>
                                    <p:anim calcmode="lin" valueType="num">
                                      <p:cBhvr>
                                        <p:cTn id="18" dur="500" fill="hold"/>
                                        <p:tgtEl>
                                          <p:spTgt spid="717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7174"/>
                                        </p:tgtEl>
                                        <p:attrNameLst>
                                          <p:attrName>style.visibility</p:attrName>
                                        </p:attrNameLst>
                                      </p:cBhvr>
                                      <p:to>
                                        <p:strVal val="visible"/>
                                      </p:to>
                                    </p:set>
                                    <p:anim calcmode="lin" valueType="num">
                                      <p:cBhvr>
                                        <p:cTn id="23" dur="500" fill="hold"/>
                                        <p:tgtEl>
                                          <p:spTgt spid="7174"/>
                                        </p:tgtEl>
                                        <p:attrNameLst>
                                          <p:attrName>ppt_w</p:attrName>
                                        </p:attrNameLst>
                                      </p:cBhvr>
                                      <p:tavLst>
                                        <p:tav tm="0">
                                          <p:val>
                                            <p:fltVal val="0"/>
                                          </p:val>
                                        </p:tav>
                                        <p:tav tm="100000">
                                          <p:val>
                                            <p:strVal val="#ppt_w"/>
                                          </p:val>
                                        </p:tav>
                                      </p:tavLst>
                                    </p:anim>
                                    <p:anim calcmode="lin" valueType="num">
                                      <p:cBhvr>
                                        <p:cTn id="24" dur="500" fill="hold"/>
                                        <p:tgtEl>
                                          <p:spTgt spid="7174"/>
                                        </p:tgtEl>
                                        <p:attrNameLst>
                                          <p:attrName>ppt_h</p:attrName>
                                        </p:attrNameLst>
                                      </p:cBhvr>
                                      <p:tavLst>
                                        <p:tav tm="0">
                                          <p:val>
                                            <p:fltVal val="0"/>
                                          </p:val>
                                        </p:tav>
                                        <p:tav tm="100000">
                                          <p:val>
                                            <p:strVal val="#ppt_h"/>
                                          </p:val>
                                        </p:tav>
                                      </p:tavLst>
                                    </p:anim>
                                    <p:anim calcmode="lin" valueType="num">
                                      <p:cBhvr>
                                        <p:cTn id="25" dur="500" fill="hold"/>
                                        <p:tgtEl>
                                          <p:spTgt spid="7174"/>
                                        </p:tgtEl>
                                        <p:attrNameLst>
                                          <p:attrName>ppt_x</p:attrName>
                                        </p:attrNameLst>
                                      </p:cBhvr>
                                      <p:tavLst>
                                        <p:tav tm="0">
                                          <p:val>
                                            <p:fltVal val="0.5"/>
                                          </p:val>
                                        </p:tav>
                                        <p:tav tm="100000">
                                          <p:val>
                                            <p:strVal val="#ppt_x"/>
                                          </p:val>
                                        </p:tav>
                                      </p:tavLst>
                                    </p:anim>
                                    <p:anim calcmode="lin" valueType="num">
                                      <p:cBhvr>
                                        <p:cTn id="26" dur="500" fill="hold"/>
                                        <p:tgtEl>
                                          <p:spTgt spid="717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utoUpdateAnimBg="0"/>
      <p:bldP spid="7174" grpId="0" autoUpdateAnimBg="0"/>
      <p:bldP spid="717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71438"/>
            <a:ext cx="3248025" cy="1514476"/>
          </a:xfrm>
        </p:spPr>
        <p:txBody>
          <a:bodyPr/>
          <a:lstStyle/>
          <a:p>
            <a:pPr eaLnBrk="1" hangingPunct="1"/>
            <a:r>
              <a:rPr lang="en-US" altLang="en-US" smtClean="0"/>
              <a:t>Crab Nebula</a:t>
            </a:r>
          </a:p>
        </p:txBody>
      </p:sp>
      <p:sp>
        <p:nvSpPr>
          <p:cNvPr id="10243" name="Rectangle 3"/>
          <p:cNvSpPr>
            <a:spLocks noGrp="1" noChangeArrowheads="1"/>
          </p:cNvSpPr>
          <p:nvPr>
            <p:ph type="body" idx="1"/>
          </p:nvPr>
        </p:nvSpPr>
        <p:spPr>
          <a:xfrm>
            <a:off x="180975" y="1336675"/>
            <a:ext cx="2784475" cy="2239963"/>
          </a:xfrm>
        </p:spPr>
        <p:txBody>
          <a:bodyPr/>
          <a:lstStyle/>
          <a:p>
            <a:pPr marL="114300" lvl="1" indent="0" algn="ctr" eaLnBrk="1" hangingPunct="1">
              <a:lnSpc>
                <a:spcPct val="90000"/>
              </a:lnSpc>
              <a:buFont typeface="Webdings" pitchFamily="18" charset="2"/>
              <a:buNone/>
            </a:pPr>
            <a:r>
              <a:rPr lang="en-US" altLang="en-US" sz="3400" smtClean="0"/>
              <a:t>Supernova Observed in 1054 by Chinese &amp; Anazazi</a:t>
            </a:r>
          </a:p>
        </p:txBody>
      </p:sp>
      <p:pic>
        <p:nvPicPr>
          <p:cNvPr id="10244" name="Picture 4" descr="StarryNightWinterH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150" y="0"/>
            <a:ext cx="591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5"/>
          <p:cNvGrpSpPr>
            <a:grpSpLocks/>
          </p:cNvGrpSpPr>
          <p:nvPr/>
        </p:nvGrpSpPr>
        <p:grpSpPr bwMode="auto">
          <a:xfrm>
            <a:off x="6370638" y="1928813"/>
            <a:ext cx="1682750" cy="1123950"/>
            <a:chOff x="4013" y="1215"/>
            <a:chExt cx="1060" cy="708"/>
          </a:xfrm>
        </p:grpSpPr>
        <p:sp>
          <p:nvSpPr>
            <p:cNvPr id="10265" name="Line 6"/>
            <p:cNvSpPr>
              <a:spLocks noChangeShapeType="1"/>
            </p:cNvSpPr>
            <p:nvPr/>
          </p:nvSpPr>
          <p:spPr bwMode="auto">
            <a:xfrm flipH="1" flipV="1">
              <a:off x="4013" y="1642"/>
              <a:ext cx="800" cy="232"/>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7"/>
            <p:cNvSpPr>
              <a:spLocks noChangeShapeType="1"/>
            </p:cNvSpPr>
            <p:nvPr/>
          </p:nvSpPr>
          <p:spPr bwMode="auto">
            <a:xfrm flipH="1" flipV="1">
              <a:off x="4174" y="1215"/>
              <a:ext cx="746" cy="484"/>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8"/>
            <p:cNvSpPr>
              <a:spLocks noChangeShapeType="1"/>
            </p:cNvSpPr>
            <p:nvPr/>
          </p:nvSpPr>
          <p:spPr bwMode="auto">
            <a:xfrm flipH="1" flipV="1">
              <a:off x="4957" y="1734"/>
              <a:ext cx="116" cy="17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9"/>
            <p:cNvSpPr>
              <a:spLocks noChangeShapeType="1"/>
            </p:cNvSpPr>
            <p:nvPr/>
          </p:nvSpPr>
          <p:spPr bwMode="auto">
            <a:xfrm flipH="1" flipV="1">
              <a:off x="4882" y="1893"/>
              <a:ext cx="180" cy="3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6" name="Text Box 10"/>
          <p:cNvSpPr txBox="1">
            <a:spLocks noChangeArrowheads="1"/>
          </p:cNvSpPr>
          <p:nvPr/>
        </p:nvSpPr>
        <p:spPr bwMode="auto">
          <a:xfrm>
            <a:off x="7661275" y="3092450"/>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800">
                <a:solidFill>
                  <a:srgbClr val="FFFF00"/>
                </a:solidFill>
                <a:latin typeface="Comic Sans MS" pitchFamily="66" charset="0"/>
              </a:rPr>
              <a:t>Aldebaran in Taurus</a:t>
            </a:r>
          </a:p>
        </p:txBody>
      </p:sp>
      <p:grpSp>
        <p:nvGrpSpPr>
          <p:cNvPr id="10247" name="Group 11"/>
          <p:cNvGrpSpPr>
            <a:grpSpLocks/>
          </p:cNvGrpSpPr>
          <p:nvPr/>
        </p:nvGrpSpPr>
        <p:grpSpPr bwMode="auto">
          <a:xfrm>
            <a:off x="3494088" y="214313"/>
            <a:ext cx="4179887" cy="5848350"/>
            <a:chOff x="2201" y="135"/>
            <a:chExt cx="2633" cy="3684"/>
          </a:xfrm>
        </p:grpSpPr>
        <p:sp>
          <p:nvSpPr>
            <p:cNvPr id="10259" name="Line 12"/>
            <p:cNvSpPr>
              <a:spLocks noChangeShapeType="1"/>
            </p:cNvSpPr>
            <p:nvPr/>
          </p:nvSpPr>
          <p:spPr bwMode="auto">
            <a:xfrm>
              <a:off x="2237" y="2544"/>
              <a:ext cx="748" cy="1257"/>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13"/>
            <p:cNvSpPr>
              <a:spLocks noChangeShapeType="1"/>
            </p:cNvSpPr>
            <p:nvPr/>
          </p:nvSpPr>
          <p:spPr bwMode="auto">
            <a:xfrm flipV="1">
              <a:off x="3071" y="3338"/>
              <a:ext cx="1189" cy="481"/>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14"/>
            <p:cNvSpPr>
              <a:spLocks noChangeShapeType="1"/>
            </p:cNvSpPr>
            <p:nvPr/>
          </p:nvSpPr>
          <p:spPr bwMode="auto">
            <a:xfrm flipH="1">
              <a:off x="4354" y="1945"/>
              <a:ext cx="480" cy="1343"/>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2" name="Line 15"/>
            <p:cNvSpPr>
              <a:spLocks noChangeShapeType="1"/>
            </p:cNvSpPr>
            <p:nvPr/>
          </p:nvSpPr>
          <p:spPr bwMode="auto">
            <a:xfrm flipH="1">
              <a:off x="2201" y="1117"/>
              <a:ext cx="87" cy="1305"/>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Line 16"/>
            <p:cNvSpPr>
              <a:spLocks noChangeShapeType="1"/>
            </p:cNvSpPr>
            <p:nvPr/>
          </p:nvSpPr>
          <p:spPr bwMode="auto">
            <a:xfrm flipH="1">
              <a:off x="2515" y="135"/>
              <a:ext cx="1652" cy="672"/>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17"/>
            <p:cNvSpPr>
              <a:spLocks noChangeShapeType="1"/>
            </p:cNvSpPr>
            <p:nvPr/>
          </p:nvSpPr>
          <p:spPr bwMode="auto">
            <a:xfrm>
              <a:off x="4300" y="171"/>
              <a:ext cx="508" cy="1641"/>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8" name="Line 18"/>
          <p:cNvSpPr>
            <a:spLocks noChangeShapeType="1"/>
          </p:cNvSpPr>
          <p:nvPr/>
        </p:nvSpPr>
        <p:spPr bwMode="auto">
          <a:xfrm flipH="1" flipV="1">
            <a:off x="7869238" y="2752725"/>
            <a:ext cx="184150" cy="269875"/>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9" name="Text Box 19"/>
          <p:cNvSpPr txBox="1">
            <a:spLocks noChangeArrowheads="1"/>
          </p:cNvSpPr>
          <p:nvPr/>
        </p:nvSpPr>
        <p:spPr bwMode="auto">
          <a:xfrm>
            <a:off x="7002463" y="0"/>
            <a:ext cx="1403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800">
                <a:solidFill>
                  <a:srgbClr val="FFFF00"/>
                </a:solidFill>
                <a:latin typeface="Comic Sans MS" pitchFamily="66" charset="0"/>
              </a:rPr>
              <a:t>Capella     in Auriga</a:t>
            </a:r>
          </a:p>
        </p:txBody>
      </p:sp>
      <p:sp>
        <p:nvSpPr>
          <p:cNvPr id="10250" name="Text Box 20"/>
          <p:cNvSpPr txBox="1">
            <a:spLocks noChangeArrowheads="1"/>
          </p:cNvSpPr>
          <p:nvPr/>
        </p:nvSpPr>
        <p:spPr bwMode="auto">
          <a:xfrm>
            <a:off x="6804025" y="5207000"/>
            <a:ext cx="11604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800">
                <a:solidFill>
                  <a:srgbClr val="FFFF00"/>
                </a:solidFill>
                <a:latin typeface="Comic Sans MS" pitchFamily="66" charset="0"/>
              </a:rPr>
              <a:t>Rigel        in Orion</a:t>
            </a:r>
          </a:p>
        </p:txBody>
      </p:sp>
      <p:sp>
        <p:nvSpPr>
          <p:cNvPr id="10251" name="Text Box 21"/>
          <p:cNvSpPr txBox="1">
            <a:spLocks noChangeArrowheads="1"/>
          </p:cNvSpPr>
          <p:nvPr/>
        </p:nvSpPr>
        <p:spPr bwMode="auto">
          <a:xfrm>
            <a:off x="3786188" y="6216650"/>
            <a:ext cx="18907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800">
                <a:solidFill>
                  <a:srgbClr val="FFFF00"/>
                </a:solidFill>
                <a:latin typeface="Comic Sans MS" pitchFamily="66" charset="0"/>
              </a:rPr>
              <a:t>Sirius              in  Canis Major</a:t>
            </a:r>
          </a:p>
        </p:txBody>
      </p:sp>
      <p:sp>
        <p:nvSpPr>
          <p:cNvPr id="10252" name="Text Box 22"/>
          <p:cNvSpPr txBox="1">
            <a:spLocks noChangeArrowheads="1"/>
          </p:cNvSpPr>
          <p:nvPr/>
        </p:nvSpPr>
        <p:spPr bwMode="auto">
          <a:xfrm>
            <a:off x="3192463" y="3773488"/>
            <a:ext cx="1814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800">
                <a:solidFill>
                  <a:srgbClr val="FFFF00"/>
                </a:solidFill>
                <a:latin typeface="Comic Sans MS" pitchFamily="66" charset="0"/>
              </a:rPr>
              <a:t>Procyon           in Canis Minor</a:t>
            </a:r>
          </a:p>
        </p:txBody>
      </p:sp>
      <p:sp>
        <p:nvSpPr>
          <p:cNvPr id="10253" name="Text Box 23"/>
          <p:cNvSpPr txBox="1">
            <a:spLocks noChangeArrowheads="1"/>
          </p:cNvSpPr>
          <p:nvPr/>
        </p:nvSpPr>
        <p:spPr bwMode="auto">
          <a:xfrm>
            <a:off x="3848100" y="1150938"/>
            <a:ext cx="13287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800">
                <a:solidFill>
                  <a:srgbClr val="FFFF00"/>
                </a:solidFill>
                <a:latin typeface="Comic Sans MS" pitchFamily="66" charset="0"/>
              </a:rPr>
              <a:t>Castor    in Gemini</a:t>
            </a:r>
          </a:p>
        </p:txBody>
      </p:sp>
      <p:sp>
        <p:nvSpPr>
          <p:cNvPr id="10254" name="Text Box 24"/>
          <p:cNvSpPr txBox="1">
            <a:spLocks noChangeArrowheads="1"/>
          </p:cNvSpPr>
          <p:nvPr/>
        </p:nvSpPr>
        <p:spPr bwMode="auto">
          <a:xfrm>
            <a:off x="3494088" y="1771650"/>
            <a:ext cx="13287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800">
                <a:solidFill>
                  <a:srgbClr val="FFFF00"/>
                </a:solidFill>
                <a:latin typeface="Comic Sans MS" pitchFamily="66" charset="0"/>
              </a:rPr>
              <a:t>Pollux      in Gemini</a:t>
            </a:r>
          </a:p>
        </p:txBody>
      </p:sp>
      <p:sp>
        <p:nvSpPr>
          <p:cNvPr id="10255" name="AutoShape 25"/>
          <p:cNvSpPr>
            <a:spLocks noChangeArrowheads="1"/>
          </p:cNvSpPr>
          <p:nvPr/>
        </p:nvSpPr>
        <p:spPr bwMode="auto">
          <a:xfrm>
            <a:off x="6388100" y="2457450"/>
            <a:ext cx="63500" cy="88900"/>
          </a:xfrm>
          <a:prstGeom prst="irregularSeal1">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altLang="en-US"/>
          </a:p>
        </p:txBody>
      </p:sp>
      <p:pic>
        <p:nvPicPr>
          <p:cNvPr id="10256" name="Picture 26" descr="CrabPalom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49663"/>
            <a:ext cx="3208338" cy="320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7" name="Line 27"/>
          <p:cNvSpPr>
            <a:spLocks noChangeShapeType="1"/>
          </p:cNvSpPr>
          <p:nvPr/>
        </p:nvSpPr>
        <p:spPr bwMode="auto">
          <a:xfrm flipH="1">
            <a:off x="2965450" y="2508250"/>
            <a:ext cx="3352800" cy="1412875"/>
          </a:xfrm>
          <a:prstGeom prst="line">
            <a:avLst/>
          </a:prstGeom>
          <a:noFill/>
          <a:ln w="317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28"/>
          <p:cNvSpPr txBox="1">
            <a:spLocks noChangeArrowheads="1"/>
          </p:cNvSpPr>
          <p:nvPr/>
        </p:nvSpPr>
        <p:spPr bwMode="auto">
          <a:xfrm>
            <a:off x="6249988" y="2286000"/>
            <a:ext cx="788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1800">
                <a:solidFill>
                  <a:srgbClr val="FFFF00"/>
                </a:solidFill>
                <a:latin typeface="Comic Sans MS" pitchFamily="66" charset="0"/>
              </a:rPr>
              <a:t>M1</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639888" y="-100013"/>
            <a:ext cx="5121275" cy="871538"/>
          </a:xfrm>
        </p:spPr>
        <p:txBody>
          <a:bodyPr/>
          <a:lstStyle/>
          <a:p>
            <a:pPr eaLnBrk="1" hangingPunct="1"/>
            <a:r>
              <a:rPr lang="en-US" altLang="en-US" sz="4800" smtClean="0"/>
              <a:t>Crab Nebula</a:t>
            </a:r>
          </a:p>
        </p:txBody>
      </p:sp>
      <p:pic>
        <p:nvPicPr>
          <p:cNvPr id="12291" name="Picture 3" descr="crab_vlt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8775" y="663575"/>
            <a:ext cx="6245225" cy="69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VLTfourdo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9925"/>
            <a:ext cx="30321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VLTfirstl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82975"/>
            <a:ext cx="3036888"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6"/>
          <p:cNvSpPr>
            <a:spLocks noGrp="1" noChangeArrowheads="1"/>
          </p:cNvSpPr>
          <p:nvPr>
            <p:ph type="body" idx="1"/>
          </p:nvPr>
        </p:nvSpPr>
        <p:spPr>
          <a:xfrm>
            <a:off x="3019425" y="6267450"/>
            <a:ext cx="6124575" cy="590550"/>
          </a:xfrm>
        </p:spPr>
        <p:txBody>
          <a:bodyPr/>
          <a:lstStyle/>
          <a:p>
            <a:pPr marL="0" indent="0" algn="ctr" eaLnBrk="1" hangingPunct="1"/>
            <a:r>
              <a:rPr lang="en-US" altLang="en-US" smtClean="0"/>
              <a:t>VLT Optical Image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dirty="0" smtClean="0"/>
              <a:t>Crab Nebula in Optical</a:t>
            </a:r>
          </a:p>
        </p:txBody>
      </p:sp>
      <p:pic>
        <p:nvPicPr>
          <p:cNvPr id="5124" name="Picture 4" descr="http://chandra.harvard.edu/photo/2018/crab/crab_optic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0749"/>
            <a:ext cx="9144000" cy="5937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950259"/>
            <a:ext cx="9144000" cy="1384995"/>
          </a:xfrm>
          <a:prstGeom prst="rect">
            <a:avLst/>
          </a:prstGeom>
          <a:noFill/>
        </p:spPr>
        <p:txBody>
          <a:bodyPr wrap="square" rtlCol="0">
            <a:spAutoFit/>
          </a:bodyPr>
          <a:lstStyle/>
          <a:p>
            <a:r>
              <a:rPr lang="en-US" sz="2800" dirty="0" smtClean="0">
                <a:solidFill>
                  <a:srgbClr val="FFFF00"/>
                </a:solidFill>
                <a:latin typeface="+mn-lt"/>
              </a:rPr>
              <a:t>Core of exploded star is a super dense state of matter blasting energy &amp; particles out along its magnetic axes … </a:t>
            </a:r>
            <a:endParaRPr lang="en-US" sz="2800" dirty="0">
              <a:solidFill>
                <a:srgbClr val="FFFF00"/>
              </a:solidFill>
              <a:latin typeface="+mn-lt"/>
            </a:endParaRPr>
          </a:p>
        </p:txBody>
      </p:sp>
      <p:sp>
        <p:nvSpPr>
          <p:cNvPr id="7" name="TextBox 6"/>
          <p:cNvSpPr txBox="1"/>
          <p:nvPr/>
        </p:nvSpPr>
        <p:spPr>
          <a:xfrm>
            <a:off x="0" y="5293711"/>
            <a:ext cx="9144000" cy="523220"/>
          </a:xfrm>
          <a:prstGeom prst="rect">
            <a:avLst/>
          </a:prstGeom>
          <a:noFill/>
        </p:spPr>
        <p:txBody>
          <a:bodyPr wrap="square" rtlCol="0">
            <a:spAutoFit/>
          </a:bodyPr>
          <a:lstStyle/>
          <a:p>
            <a:pPr algn="r"/>
            <a:r>
              <a:rPr lang="en-US" sz="2800" dirty="0" smtClean="0">
                <a:solidFill>
                  <a:srgbClr val="FFFF00"/>
                </a:solidFill>
                <a:latin typeface="+mn-lt"/>
              </a:rPr>
              <a:t>… a neutron star</a:t>
            </a:r>
            <a:endParaRPr lang="en-US" sz="2800" dirty="0">
              <a:solidFill>
                <a:srgbClr val="FFFF00"/>
              </a:solidFill>
              <a:latin typeface="+mn-lt"/>
            </a:endParaRPr>
          </a:p>
        </p:txBody>
      </p:sp>
      <p:sp>
        <p:nvSpPr>
          <p:cNvPr id="3" name="Freeform 2"/>
          <p:cNvSpPr/>
          <p:nvPr/>
        </p:nvSpPr>
        <p:spPr>
          <a:xfrm>
            <a:off x="4589929" y="3926541"/>
            <a:ext cx="1954306" cy="1506071"/>
          </a:xfrm>
          <a:custGeom>
            <a:avLst/>
            <a:gdLst>
              <a:gd name="connsiteX0" fmla="*/ 0 w 1954306"/>
              <a:gd name="connsiteY0" fmla="*/ 0 h 1506071"/>
              <a:gd name="connsiteX1" fmla="*/ 1344706 w 1954306"/>
              <a:gd name="connsiteY1" fmla="*/ 770965 h 1506071"/>
              <a:gd name="connsiteX2" fmla="*/ 1021977 w 1954306"/>
              <a:gd name="connsiteY2" fmla="*/ 788894 h 1506071"/>
              <a:gd name="connsiteX3" fmla="*/ 1954306 w 1954306"/>
              <a:gd name="connsiteY3" fmla="*/ 1506071 h 1506071"/>
              <a:gd name="connsiteX0" fmla="*/ 0 w 1954306"/>
              <a:gd name="connsiteY0" fmla="*/ 0 h 1506071"/>
              <a:gd name="connsiteX1" fmla="*/ 1344706 w 1954306"/>
              <a:gd name="connsiteY1" fmla="*/ 770965 h 1506071"/>
              <a:gd name="connsiteX2" fmla="*/ 909303 w 1954306"/>
              <a:gd name="connsiteY2" fmla="*/ 892902 h 1506071"/>
              <a:gd name="connsiteX3" fmla="*/ 1954306 w 1954306"/>
              <a:gd name="connsiteY3" fmla="*/ 1506071 h 1506071"/>
              <a:gd name="connsiteX0" fmla="*/ 0 w 1954306"/>
              <a:gd name="connsiteY0" fmla="*/ 0 h 1506071"/>
              <a:gd name="connsiteX1" fmla="*/ 1314371 w 1954306"/>
              <a:gd name="connsiteY1" fmla="*/ 892307 h 1506071"/>
              <a:gd name="connsiteX2" fmla="*/ 909303 w 1954306"/>
              <a:gd name="connsiteY2" fmla="*/ 892902 h 1506071"/>
              <a:gd name="connsiteX3" fmla="*/ 1954306 w 1954306"/>
              <a:gd name="connsiteY3" fmla="*/ 1506071 h 1506071"/>
              <a:gd name="connsiteX0" fmla="*/ 0 w 1954306"/>
              <a:gd name="connsiteY0" fmla="*/ 0 h 1506071"/>
              <a:gd name="connsiteX1" fmla="*/ 1314371 w 1954306"/>
              <a:gd name="connsiteY1" fmla="*/ 892307 h 1506071"/>
              <a:gd name="connsiteX2" fmla="*/ 909303 w 1954306"/>
              <a:gd name="connsiteY2" fmla="*/ 892902 h 1506071"/>
              <a:gd name="connsiteX3" fmla="*/ 1954306 w 1954306"/>
              <a:gd name="connsiteY3" fmla="*/ 1506071 h 1506071"/>
              <a:gd name="connsiteX0" fmla="*/ 0 w 1954306"/>
              <a:gd name="connsiteY0" fmla="*/ 0 h 1506071"/>
              <a:gd name="connsiteX1" fmla="*/ 1288369 w 1954306"/>
              <a:gd name="connsiteY1" fmla="*/ 935644 h 1506071"/>
              <a:gd name="connsiteX2" fmla="*/ 909303 w 1954306"/>
              <a:gd name="connsiteY2" fmla="*/ 892902 h 1506071"/>
              <a:gd name="connsiteX3" fmla="*/ 1954306 w 1954306"/>
              <a:gd name="connsiteY3" fmla="*/ 1506071 h 1506071"/>
              <a:gd name="connsiteX0" fmla="*/ 0 w 1954306"/>
              <a:gd name="connsiteY0" fmla="*/ 0 h 1506071"/>
              <a:gd name="connsiteX1" fmla="*/ 1288369 w 1954306"/>
              <a:gd name="connsiteY1" fmla="*/ 935644 h 1506071"/>
              <a:gd name="connsiteX2" fmla="*/ 909303 w 1954306"/>
              <a:gd name="connsiteY2" fmla="*/ 892902 h 1506071"/>
              <a:gd name="connsiteX3" fmla="*/ 1954306 w 1954306"/>
              <a:gd name="connsiteY3" fmla="*/ 1506071 h 1506071"/>
              <a:gd name="connsiteX0" fmla="*/ 0 w 1954306"/>
              <a:gd name="connsiteY0" fmla="*/ 0 h 1506071"/>
              <a:gd name="connsiteX1" fmla="*/ 1288369 w 1954306"/>
              <a:gd name="connsiteY1" fmla="*/ 935644 h 1506071"/>
              <a:gd name="connsiteX2" fmla="*/ 909303 w 1954306"/>
              <a:gd name="connsiteY2" fmla="*/ 892902 h 1506071"/>
              <a:gd name="connsiteX3" fmla="*/ 1954306 w 1954306"/>
              <a:gd name="connsiteY3" fmla="*/ 1506071 h 1506071"/>
              <a:gd name="connsiteX0" fmla="*/ 0 w 1954306"/>
              <a:gd name="connsiteY0" fmla="*/ 0 h 1506071"/>
              <a:gd name="connsiteX1" fmla="*/ 1288369 w 1954306"/>
              <a:gd name="connsiteY1" fmla="*/ 935644 h 1506071"/>
              <a:gd name="connsiteX2" fmla="*/ 909303 w 1954306"/>
              <a:gd name="connsiteY2" fmla="*/ 892902 h 1506071"/>
              <a:gd name="connsiteX3" fmla="*/ 1954306 w 1954306"/>
              <a:gd name="connsiteY3" fmla="*/ 1506071 h 1506071"/>
              <a:gd name="connsiteX0" fmla="*/ 0 w 1954306"/>
              <a:gd name="connsiteY0" fmla="*/ 0 h 1506071"/>
              <a:gd name="connsiteX1" fmla="*/ 1288369 w 1954306"/>
              <a:gd name="connsiteY1" fmla="*/ 935644 h 1506071"/>
              <a:gd name="connsiteX2" fmla="*/ 909303 w 1954306"/>
              <a:gd name="connsiteY2" fmla="*/ 892902 h 1506071"/>
              <a:gd name="connsiteX3" fmla="*/ 1954306 w 1954306"/>
              <a:gd name="connsiteY3" fmla="*/ 1506071 h 1506071"/>
            </a:gdLst>
            <a:ahLst/>
            <a:cxnLst>
              <a:cxn ang="0">
                <a:pos x="connsiteX0" y="connsiteY0"/>
              </a:cxn>
              <a:cxn ang="0">
                <a:pos x="connsiteX1" y="connsiteY1"/>
              </a:cxn>
              <a:cxn ang="0">
                <a:pos x="connsiteX2" y="connsiteY2"/>
              </a:cxn>
              <a:cxn ang="0">
                <a:pos x="connsiteX3" y="connsiteY3"/>
              </a:cxn>
            </a:cxnLst>
            <a:rect l="l" t="t" r="r" b="b"/>
            <a:pathLst>
              <a:path w="1954306" h="1506071">
                <a:moveTo>
                  <a:pt x="0" y="0"/>
                </a:moveTo>
                <a:cubicBezTo>
                  <a:pt x="591521" y="380412"/>
                  <a:pt x="1106483" y="817163"/>
                  <a:pt x="1288369" y="935644"/>
                </a:cubicBezTo>
                <a:cubicBezTo>
                  <a:pt x="1470255" y="1054125"/>
                  <a:pt x="798314" y="797831"/>
                  <a:pt x="909303" y="892902"/>
                </a:cubicBezTo>
                <a:cubicBezTo>
                  <a:pt x="1020292" y="987973"/>
                  <a:pt x="1495605" y="1269412"/>
                  <a:pt x="1954306" y="1506071"/>
                </a:cubicBezTo>
              </a:path>
            </a:pathLst>
          </a:custGeom>
          <a:noFill/>
          <a:ln>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54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ltLang="en-US" dirty="0" smtClean="0"/>
              <a:t>Crab Nebula in X-Ray, Optical, IR</a:t>
            </a:r>
          </a:p>
        </p:txBody>
      </p:sp>
      <p:pic>
        <p:nvPicPr>
          <p:cNvPr id="5122" name="Picture 2" descr="http://chandra.harvard.edu/photo/2018/crab/cra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0749"/>
            <a:ext cx="9144000" cy="5937251"/>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6"/>
          <p:cNvSpPr txBox="1">
            <a:spLocks noChangeArrowheads="1"/>
          </p:cNvSpPr>
          <p:nvPr/>
        </p:nvSpPr>
        <p:spPr bwMode="auto">
          <a:xfrm>
            <a:off x="0" y="1240197"/>
            <a:ext cx="9144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600" dirty="0" smtClean="0">
                <a:solidFill>
                  <a:srgbClr val="FFFF00"/>
                </a:solidFill>
                <a:latin typeface="+mn-lt"/>
              </a:rPr>
              <a:t>It is </a:t>
            </a:r>
            <a:r>
              <a:rPr lang="en-US" altLang="en-US" sz="3600" dirty="0">
                <a:solidFill>
                  <a:srgbClr val="FFFF00"/>
                </a:solidFill>
                <a:latin typeface="+mn-lt"/>
              </a:rPr>
              <a:t>still expanding </a:t>
            </a:r>
            <a:r>
              <a:rPr lang="en-US" altLang="en-US" sz="3600" dirty="0" smtClean="0">
                <a:solidFill>
                  <a:srgbClr val="FFFF00"/>
                </a:solidFill>
                <a:latin typeface="+mn-lt"/>
              </a:rPr>
              <a:t>…      </a:t>
            </a:r>
          </a:p>
          <a:p>
            <a:pPr eaLnBrk="1" hangingPunct="1">
              <a:spcBef>
                <a:spcPct val="50000"/>
              </a:spcBef>
            </a:pPr>
            <a:endParaRPr lang="en-US" altLang="en-US" sz="3600" dirty="0">
              <a:solidFill>
                <a:srgbClr val="FFFF00"/>
              </a:solidFill>
              <a:latin typeface="+mn-lt"/>
            </a:endParaRPr>
          </a:p>
          <a:p>
            <a:pPr eaLnBrk="1" hangingPunct="1">
              <a:spcBef>
                <a:spcPct val="50000"/>
              </a:spcBef>
            </a:pPr>
            <a:endParaRPr lang="en-US" altLang="en-US" sz="3600" dirty="0" smtClean="0">
              <a:solidFill>
                <a:srgbClr val="FFFF00"/>
              </a:solidFill>
              <a:latin typeface="+mn-lt"/>
            </a:endParaRPr>
          </a:p>
          <a:p>
            <a:pPr eaLnBrk="1" hangingPunct="1">
              <a:spcBef>
                <a:spcPct val="50000"/>
              </a:spcBef>
            </a:pPr>
            <a:endParaRPr lang="en-US" altLang="en-US" sz="3600" dirty="0" smtClean="0">
              <a:solidFill>
                <a:srgbClr val="FFFF00"/>
              </a:solidFill>
              <a:latin typeface="+mn-lt"/>
            </a:endParaRPr>
          </a:p>
          <a:p>
            <a:pPr eaLnBrk="1" hangingPunct="1">
              <a:spcBef>
                <a:spcPct val="50000"/>
              </a:spcBef>
            </a:pPr>
            <a:endParaRPr lang="en-US" altLang="en-US" sz="3600" dirty="0">
              <a:solidFill>
                <a:srgbClr val="FFFF00"/>
              </a:solidFill>
              <a:latin typeface="+mn-lt"/>
            </a:endParaRPr>
          </a:p>
          <a:p>
            <a:pPr eaLnBrk="1" hangingPunct="1">
              <a:spcBef>
                <a:spcPct val="50000"/>
              </a:spcBef>
            </a:pPr>
            <a:endParaRPr lang="en-US" altLang="en-US" sz="3600" dirty="0" smtClean="0">
              <a:solidFill>
                <a:srgbClr val="FFFF00"/>
              </a:solidFill>
              <a:latin typeface="+mn-lt"/>
            </a:endParaRPr>
          </a:p>
          <a:p>
            <a:pPr eaLnBrk="1" hangingPunct="1">
              <a:spcBef>
                <a:spcPct val="50000"/>
              </a:spcBef>
            </a:pPr>
            <a:r>
              <a:rPr lang="en-US" altLang="en-US" sz="3600" dirty="0" smtClean="0">
                <a:solidFill>
                  <a:srgbClr val="FFFF00"/>
                </a:solidFill>
                <a:latin typeface="+mn-lt"/>
              </a:rPr>
              <a:t>                                           still </a:t>
            </a:r>
            <a:r>
              <a:rPr lang="en-US" altLang="en-US" sz="3600" dirty="0">
                <a:solidFill>
                  <a:srgbClr val="FFFF00"/>
                </a:solidFill>
                <a:latin typeface="+mn-lt"/>
              </a:rPr>
              <a:t>exploding!</a:t>
            </a:r>
          </a:p>
        </p:txBody>
      </p:sp>
    </p:spTree>
    <p:extLst>
      <p:ext uri="{BB962C8B-B14F-4D97-AF65-F5344CB8AC3E}">
        <p14:creationId xmlns:p14="http://schemas.microsoft.com/office/powerpoint/2010/main" val="315318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Supernovae</a:t>
            </a:r>
            <a:endParaRPr lang="en-US" dirty="0"/>
          </a:p>
        </p:txBody>
      </p:sp>
      <p:sp>
        <p:nvSpPr>
          <p:cNvPr id="3" name="Content Placeholder 2"/>
          <p:cNvSpPr>
            <a:spLocks noGrp="1"/>
          </p:cNvSpPr>
          <p:nvPr>
            <p:ph idx="1"/>
          </p:nvPr>
        </p:nvSpPr>
        <p:spPr/>
        <p:txBody>
          <a:bodyPr/>
          <a:lstStyle/>
          <a:p>
            <a:r>
              <a:rPr lang="en-US" dirty="0" smtClean="0"/>
              <a:t>Type 2 Supernovae</a:t>
            </a:r>
          </a:p>
          <a:p>
            <a:pPr lvl="1"/>
            <a:r>
              <a:rPr lang="en-US" dirty="0"/>
              <a:t> </a:t>
            </a:r>
            <a:r>
              <a:rPr lang="en-US" dirty="0" smtClean="0"/>
              <a:t>Giant stars exploding</a:t>
            </a:r>
          </a:p>
          <a:p>
            <a:pPr lvl="1"/>
            <a:r>
              <a:rPr lang="en-US" dirty="0"/>
              <a:t> </a:t>
            </a:r>
            <a:r>
              <a:rPr lang="en-US" dirty="0" smtClean="0"/>
              <a:t>Sources of </a:t>
            </a:r>
            <a:r>
              <a:rPr lang="it-IT" dirty="0"/>
              <a:t>O</a:t>
            </a:r>
            <a:r>
              <a:rPr lang="it-IT" dirty="0" smtClean="0"/>
              <a:t>, Ne, Na</a:t>
            </a:r>
            <a:r>
              <a:rPr lang="it-IT" dirty="0"/>
              <a:t>, Al, Si, S, Cl, </a:t>
            </a:r>
            <a:r>
              <a:rPr lang="it-IT" dirty="0" smtClean="0"/>
              <a:t>Ca ...</a:t>
            </a:r>
          </a:p>
          <a:p>
            <a:r>
              <a:rPr lang="en-US" dirty="0" smtClean="0"/>
              <a:t>Type 1a Supernovae</a:t>
            </a:r>
          </a:p>
          <a:p>
            <a:pPr lvl="1"/>
            <a:r>
              <a:rPr lang="en-US" dirty="0"/>
              <a:t> </a:t>
            </a:r>
            <a:r>
              <a:rPr lang="en-US" dirty="0" smtClean="0"/>
              <a:t>White dwarf stars exploding</a:t>
            </a:r>
          </a:p>
          <a:p>
            <a:pPr lvl="1"/>
            <a:r>
              <a:rPr lang="en-US" dirty="0"/>
              <a:t> </a:t>
            </a:r>
            <a:r>
              <a:rPr lang="en-US" dirty="0" smtClean="0"/>
              <a:t>Sources of other elements</a:t>
            </a:r>
            <a:endParaRPr lang="en-US" dirty="0"/>
          </a:p>
        </p:txBody>
      </p:sp>
    </p:spTree>
    <p:extLst>
      <p:ext uri="{BB962C8B-B14F-4D97-AF65-F5344CB8AC3E}">
        <p14:creationId xmlns:p14="http://schemas.microsoft.com/office/powerpoint/2010/main" val="1014255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803275"/>
          </a:xfrm>
          <a:effectLst>
            <a:outerShdw dist="38100" dir="8100000" algn="ctr" rotWithShape="0">
              <a:schemeClr val="tx1"/>
            </a:outerShdw>
          </a:effectLst>
        </p:spPr>
        <p:txBody>
          <a:bodyPr/>
          <a:lstStyle/>
          <a:p>
            <a:pPr eaLnBrk="1" hangingPunct="1"/>
            <a:r>
              <a:rPr lang="en-US" altLang="en-US" dirty="0" smtClean="0"/>
              <a:t>Origins of the Elements</a:t>
            </a:r>
          </a:p>
        </p:txBody>
      </p:sp>
      <p:sp>
        <p:nvSpPr>
          <p:cNvPr id="22531" name="Rectangle 3"/>
          <p:cNvSpPr>
            <a:spLocks noGrp="1" noChangeArrowheads="1"/>
          </p:cNvSpPr>
          <p:nvPr>
            <p:ph type="body" idx="1"/>
          </p:nvPr>
        </p:nvSpPr>
        <p:spPr>
          <a:xfrm>
            <a:off x="0" y="1012825"/>
            <a:ext cx="9144000" cy="4478338"/>
          </a:xfrm>
          <a:effectLst>
            <a:outerShdw dist="38100" dir="8100000" algn="ctr" rotWithShape="0">
              <a:schemeClr val="tx1"/>
            </a:outerShdw>
          </a:effectLst>
        </p:spPr>
        <p:txBody>
          <a:bodyPr/>
          <a:lstStyle/>
          <a:p>
            <a:pPr marL="0" indent="0" eaLnBrk="1" hangingPunct="1"/>
            <a:r>
              <a:rPr lang="en-US" altLang="en-US" dirty="0" smtClean="0"/>
              <a:t>O, Ne, Na, Al, Si, S, Cl, Ca, Br … </a:t>
            </a:r>
          </a:p>
          <a:p>
            <a:pPr marL="400050" lvl="1" indent="0" eaLnBrk="1" hangingPunct="1"/>
            <a:r>
              <a:rPr lang="en-US" altLang="en-US" b="0" dirty="0"/>
              <a:t> </a:t>
            </a:r>
            <a:r>
              <a:rPr lang="en-US" altLang="en-US" b="0" dirty="0" smtClean="0"/>
              <a:t>From the supernova deaths of GIANT stars</a:t>
            </a:r>
          </a:p>
        </p:txBody>
      </p:sp>
      <p:pic>
        <p:nvPicPr>
          <p:cNvPr id="4" name="Picture 2" descr="https://external-preview.redd.it/tdDpXzmg9q2e8eVMMuHlaoptvuigklrL5EHZAUWu510.png?auto=webp&amp;s=b4d9312f1eb7acd23f402c0d0c8275fe17443c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99"/>
            <a:ext cx="9144000" cy="457200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582061" y="3494363"/>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7256" y="3479345"/>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252716" y="2311442"/>
            <a:ext cx="1634654" cy="766024"/>
          </a:xfrm>
          <a:prstGeom prst="roundRect">
            <a:avLst>
              <a:gd name="adj" fmla="val 11520"/>
            </a:avLst>
          </a:prstGeom>
          <a:noFill/>
          <a:ln w="57150">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61801" y="3479345"/>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584686" y="299079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7579797" y="299079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8084342" y="299079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5637" y="449016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600253" y="349275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55637" y="397944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60182"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075973" y="349436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7083733" y="3492756"/>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8105078" y="349275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065007"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8588890" y="349275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6591586" y="3991860"/>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7609778"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6085498" y="399186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7093258" y="3991860"/>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114603"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8598415"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5199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803275"/>
          </a:xfrm>
          <a:effectLst>
            <a:outerShdw dist="38100" dir="8100000" algn="ctr" rotWithShape="0">
              <a:schemeClr val="tx1"/>
            </a:outerShdw>
          </a:effectLst>
        </p:spPr>
        <p:txBody>
          <a:bodyPr/>
          <a:lstStyle/>
          <a:p>
            <a:pPr eaLnBrk="1" hangingPunct="1"/>
            <a:r>
              <a:rPr lang="en-US" altLang="en-US" dirty="0" smtClean="0"/>
              <a:t>Origins of the Elements</a:t>
            </a:r>
          </a:p>
        </p:txBody>
      </p:sp>
      <p:sp>
        <p:nvSpPr>
          <p:cNvPr id="22531" name="Rectangle 3"/>
          <p:cNvSpPr>
            <a:spLocks noGrp="1" noChangeArrowheads="1"/>
          </p:cNvSpPr>
          <p:nvPr>
            <p:ph type="body" idx="1"/>
          </p:nvPr>
        </p:nvSpPr>
        <p:spPr>
          <a:xfrm>
            <a:off x="0" y="1012825"/>
            <a:ext cx="9144000" cy="4478338"/>
          </a:xfrm>
          <a:effectLst>
            <a:outerShdw dist="38100" dir="8100000" algn="ctr" rotWithShape="0">
              <a:schemeClr val="tx1"/>
            </a:outerShdw>
          </a:effectLst>
        </p:spPr>
        <p:txBody>
          <a:bodyPr/>
          <a:lstStyle/>
          <a:p>
            <a:pPr marL="0" indent="0" eaLnBrk="1" hangingPunct="1"/>
            <a:r>
              <a:rPr lang="en-US" altLang="en-US" dirty="0" err="1" smtClean="0"/>
              <a:t>Ti</a:t>
            </a:r>
            <a:r>
              <a:rPr lang="en-US" altLang="en-US" dirty="0" smtClean="0"/>
              <a:t>, Cr, </a:t>
            </a:r>
            <a:r>
              <a:rPr lang="en-US" altLang="en-US" dirty="0" err="1" smtClean="0"/>
              <a:t>Mn</a:t>
            </a:r>
            <a:r>
              <a:rPr lang="en-US" altLang="en-US" dirty="0" smtClean="0"/>
              <a:t>, Fe, Co, Ni, Cu, Zn, … </a:t>
            </a:r>
          </a:p>
          <a:p>
            <a:pPr marL="400050" lvl="1" indent="0" eaLnBrk="1" hangingPunct="1"/>
            <a:r>
              <a:rPr lang="en-US" altLang="en-US" b="0" dirty="0"/>
              <a:t> </a:t>
            </a:r>
            <a:r>
              <a:rPr lang="en-US" altLang="en-US" b="0" dirty="0" smtClean="0"/>
              <a:t> thermonuclear explosions of white dwarfs</a:t>
            </a:r>
          </a:p>
        </p:txBody>
      </p:sp>
      <p:pic>
        <p:nvPicPr>
          <p:cNvPr id="4" name="Picture 2" descr="https://external-preview.redd.it/tdDpXzmg9q2e8eVMMuHlaoptvuigklrL5EHZAUWu510.png?auto=webp&amp;s=b4d9312f1eb7acd23f402c0d0c8275fe17443c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99"/>
            <a:ext cx="9144000" cy="457200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252716" y="3099717"/>
            <a:ext cx="1634654" cy="766024"/>
          </a:xfrm>
          <a:prstGeom prst="roundRect">
            <a:avLst>
              <a:gd name="adj" fmla="val 11520"/>
            </a:avLst>
          </a:prstGeom>
          <a:noFill/>
          <a:ln w="57150">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61801"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569127" y="397944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2073672"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2578497"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3573803" y="3991860"/>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4591995"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3067715" y="399186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075475" y="3991860"/>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096820"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5580632"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33884" y="6150114"/>
            <a:ext cx="3510116" cy="769441"/>
          </a:xfrm>
          <a:prstGeom prst="rect">
            <a:avLst/>
          </a:prstGeom>
          <a:noFill/>
        </p:spPr>
        <p:txBody>
          <a:bodyPr wrap="square" rtlCol="0">
            <a:spAutoFit/>
          </a:bodyPr>
          <a:lstStyle/>
          <a:p>
            <a:pPr algn="r"/>
            <a:r>
              <a:rPr lang="en-US" sz="4400" b="1" dirty="0" smtClean="0">
                <a:latin typeface="Curlz MT" panose="04040404050702020202" pitchFamily="82" charset="0"/>
              </a:rPr>
              <a:t>… Got a nickel?</a:t>
            </a:r>
            <a:endParaRPr lang="en-US" sz="4400" b="1" dirty="0">
              <a:latin typeface="Curlz MT" panose="04040404050702020202" pitchFamily="82" charset="0"/>
            </a:endParaRPr>
          </a:p>
        </p:txBody>
      </p:sp>
      <p:sp>
        <p:nvSpPr>
          <p:cNvPr id="5" name="Freeform 4"/>
          <p:cNvSpPr/>
          <p:nvPr/>
        </p:nvSpPr>
        <p:spPr>
          <a:xfrm>
            <a:off x="3572264" y="4630994"/>
            <a:ext cx="2445079" cy="1887793"/>
          </a:xfrm>
          <a:custGeom>
            <a:avLst/>
            <a:gdLst>
              <a:gd name="connsiteX0" fmla="*/ 1309758 w 2504377"/>
              <a:gd name="connsiteY0" fmla="*/ 0 h 1710812"/>
              <a:gd name="connsiteX1" fmla="*/ 11900 w 2504377"/>
              <a:gd name="connsiteY1" fmla="*/ 722671 h 1710812"/>
              <a:gd name="connsiteX2" fmla="*/ 646081 w 2504377"/>
              <a:gd name="connsiteY2" fmla="*/ 958645 h 1710812"/>
              <a:gd name="connsiteX3" fmla="*/ 306868 w 2504377"/>
              <a:gd name="connsiteY3" fmla="*/ 1002890 h 1710812"/>
              <a:gd name="connsiteX4" fmla="*/ 2504377 w 2504377"/>
              <a:gd name="connsiteY4" fmla="*/ 1710812 h 1710812"/>
              <a:gd name="connsiteX0" fmla="*/ 1266113 w 2460732"/>
              <a:gd name="connsiteY0" fmla="*/ 0 h 1710812"/>
              <a:gd name="connsiteX1" fmla="*/ 12500 w 2460732"/>
              <a:gd name="connsiteY1" fmla="*/ 693174 h 1710812"/>
              <a:gd name="connsiteX2" fmla="*/ 602436 w 2460732"/>
              <a:gd name="connsiteY2" fmla="*/ 958645 h 1710812"/>
              <a:gd name="connsiteX3" fmla="*/ 263223 w 2460732"/>
              <a:gd name="connsiteY3" fmla="*/ 1002890 h 1710812"/>
              <a:gd name="connsiteX4" fmla="*/ 2460732 w 2460732"/>
              <a:gd name="connsiteY4" fmla="*/ 1710812 h 1710812"/>
              <a:gd name="connsiteX0" fmla="*/ 1257288 w 2451907"/>
              <a:gd name="connsiteY0" fmla="*/ 0 h 1710812"/>
              <a:gd name="connsiteX1" fmla="*/ 3675 w 2451907"/>
              <a:gd name="connsiteY1" fmla="*/ 693174 h 1710812"/>
              <a:gd name="connsiteX2" fmla="*/ 1625998 w 2451907"/>
              <a:gd name="connsiteY2" fmla="*/ 1312606 h 1710812"/>
              <a:gd name="connsiteX3" fmla="*/ 254398 w 2451907"/>
              <a:gd name="connsiteY3" fmla="*/ 1002890 h 1710812"/>
              <a:gd name="connsiteX4" fmla="*/ 2451907 w 2451907"/>
              <a:gd name="connsiteY4" fmla="*/ 1710812 h 1710812"/>
              <a:gd name="connsiteX0" fmla="*/ 1257288 w 2437159"/>
              <a:gd name="connsiteY0" fmla="*/ 0 h 1887793"/>
              <a:gd name="connsiteX1" fmla="*/ 3675 w 2437159"/>
              <a:gd name="connsiteY1" fmla="*/ 693174 h 1887793"/>
              <a:gd name="connsiteX2" fmla="*/ 1625998 w 2437159"/>
              <a:gd name="connsiteY2" fmla="*/ 1312606 h 1887793"/>
              <a:gd name="connsiteX3" fmla="*/ 254398 w 2437159"/>
              <a:gd name="connsiteY3" fmla="*/ 1002890 h 1887793"/>
              <a:gd name="connsiteX4" fmla="*/ 2437159 w 2437159"/>
              <a:gd name="connsiteY4" fmla="*/ 1887793 h 1887793"/>
              <a:gd name="connsiteX0" fmla="*/ 1257288 w 2437159"/>
              <a:gd name="connsiteY0" fmla="*/ 0 h 1887793"/>
              <a:gd name="connsiteX1" fmla="*/ 3675 w 2437159"/>
              <a:gd name="connsiteY1" fmla="*/ 693174 h 1887793"/>
              <a:gd name="connsiteX2" fmla="*/ 1625998 w 2437159"/>
              <a:gd name="connsiteY2" fmla="*/ 1312606 h 1887793"/>
              <a:gd name="connsiteX3" fmla="*/ 210152 w 2437159"/>
              <a:gd name="connsiteY3" fmla="*/ 1076632 h 1887793"/>
              <a:gd name="connsiteX4" fmla="*/ 2437159 w 2437159"/>
              <a:gd name="connsiteY4" fmla="*/ 1887793 h 1887793"/>
              <a:gd name="connsiteX0" fmla="*/ 1257288 w 2437159"/>
              <a:gd name="connsiteY0" fmla="*/ 0 h 1887793"/>
              <a:gd name="connsiteX1" fmla="*/ 3675 w 2437159"/>
              <a:gd name="connsiteY1" fmla="*/ 693174 h 1887793"/>
              <a:gd name="connsiteX2" fmla="*/ 1625998 w 2437159"/>
              <a:gd name="connsiteY2" fmla="*/ 1312606 h 1887793"/>
              <a:gd name="connsiteX3" fmla="*/ 210152 w 2437159"/>
              <a:gd name="connsiteY3" fmla="*/ 1076632 h 1887793"/>
              <a:gd name="connsiteX4" fmla="*/ 2437159 w 2437159"/>
              <a:gd name="connsiteY4" fmla="*/ 1887793 h 1887793"/>
              <a:gd name="connsiteX0" fmla="*/ 1257288 w 2437159"/>
              <a:gd name="connsiteY0" fmla="*/ 0 h 1887793"/>
              <a:gd name="connsiteX1" fmla="*/ 3675 w 2437159"/>
              <a:gd name="connsiteY1" fmla="*/ 693174 h 1887793"/>
              <a:gd name="connsiteX2" fmla="*/ 1625998 w 2437159"/>
              <a:gd name="connsiteY2" fmla="*/ 1312606 h 1887793"/>
              <a:gd name="connsiteX3" fmla="*/ 210152 w 2437159"/>
              <a:gd name="connsiteY3" fmla="*/ 1076632 h 1887793"/>
              <a:gd name="connsiteX4" fmla="*/ 2437159 w 2437159"/>
              <a:gd name="connsiteY4" fmla="*/ 1887793 h 1887793"/>
              <a:gd name="connsiteX0" fmla="*/ 1257288 w 2437159"/>
              <a:gd name="connsiteY0" fmla="*/ 0 h 1887793"/>
              <a:gd name="connsiteX1" fmla="*/ 3675 w 2437159"/>
              <a:gd name="connsiteY1" fmla="*/ 693174 h 1887793"/>
              <a:gd name="connsiteX2" fmla="*/ 1625998 w 2437159"/>
              <a:gd name="connsiteY2" fmla="*/ 1312606 h 1887793"/>
              <a:gd name="connsiteX3" fmla="*/ 210152 w 2437159"/>
              <a:gd name="connsiteY3" fmla="*/ 1076632 h 1887793"/>
              <a:gd name="connsiteX4" fmla="*/ 2437159 w 2437159"/>
              <a:gd name="connsiteY4" fmla="*/ 1887793 h 1887793"/>
              <a:gd name="connsiteX0" fmla="*/ 1257288 w 2437159"/>
              <a:gd name="connsiteY0" fmla="*/ 0 h 1887793"/>
              <a:gd name="connsiteX1" fmla="*/ 3675 w 2437159"/>
              <a:gd name="connsiteY1" fmla="*/ 693174 h 1887793"/>
              <a:gd name="connsiteX2" fmla="*/ 1625998 w 2437159"/>
              <a:gd name="connsiteY2" fmla="*/ 1312606 h 1887793"/>
              <a:gd name="connsiteX3" fmla="*/ 210152 w 2437159"/>
              <a:gd name="connsiteY3" fmla="*/ 1076632 h 1887793"/>
              <a:gd name="connsiteX4" fmla="*/ 2437159 w 2437159"/>
              <a:gd name="connsiteY4" fmla="*/ 1887793 h 1887793"/>
              <a:gd name="connsiteX0" fmla="*/ 1257020 w 2436891"/>
              <a:gd name="connsiteY0" fmla="*/ 0 h 1887793"/>
              <a:gd name="connsiteX1" fmla="*/ 3407 w 2436891"/>
              <a:gd name="connsiteY1" fmla="*/ 693174 h 1887793"/>
              <a:gd name="connsiteX2" fmla="*/ 1610982 w 2436891"/>
              <a:gd name="connsiteY2" fmla="*/ 1386348 h 1887793"/>
              <a:gd name="connsiteX3" fmla="*/ 209884 w 2436891"/>
              <a:gd name="connsiteY3" fmla="*/ 1076632 h 1887793"/>
              <a:gd name="connsiteX4" fmla="*/ 2436891 w 2436891"/>
              <a:gd name="connsiteY4" fmla="*/ 1887793 h 1887793"/>
              <a:gd name="connsiteX0" fmla="*/ 1269467 w 2449338"/>
              <a:gd name="connsiteY0" fmla="*/ 0 h 1887793"/>
              <a:gd name="connsiteX1" fmla="*/ 15854 w 2449338"/>
              <a:gd name="connsiteY1" fmla="*/ 693174 h 1887793"/>
              <a:gd name="connsiteX2" fmla="*/ 620539 w 2449338"/>
              <a:gd name="connsiteY2" fmla="*/ 1091380 h 1887793"/>
              <a:gd name="connsiteX3" fmla="*/ 222331 w 2449338"/>
              <a:gd name="connsiteY3" fmla="*/ 1076632 h 1887793"/>
              <a:gd name="connsiteX4" fmla="*/ 2449338 w 2449338"/>
              <a:gd name="connsiteY4" fmla="*/ 1887793 h 1887793"/>
              <a:gd name="connsiteX0" fmla="*/ 1265208 w 2445079"/>
              <a:gd name="connsiteY0" fmla="*/ 0 h 1887793"/>
              <a:gd name="connsiteX1" fmla="*/ 11595 w 2445079"/>
              <a:gd name="connsiteY1" fmla="*/ 693174 h 1887793"/>
              <a:gd name="connsiteX2" fmla="*/ 616280 w 2445079"/>
              <a:gd name="connsiteY2" fmla="*/ 1091380 h 1887793"/>
              <a:gd name="connsiteX3" fmla="*/ 188575 w 2445079"/>
              <a:gd name="connsiteY3" fmla="*/ 1150374 h 1887793"/>
              <a:gd name="connsiteX4" fmla="*/ 2445079 w 2445079"/>
              <a:gd name="connsiteY4" fmla="*/ 1887793 h 188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5079" h="1887793">
                <a:moveTo>
                  <a:pt x="1265208" y="0"/>
                </a:moveTo>
                <a:cubicBezTo>
                  <a:pt x="671585" y="281448"/>
                  <a:pt x="119750" y="511277"/>
                  <a:pt x="11595" y="693174"/>
                </a:cubicBezTo>
                <a:cubicBezTo>
                  <a:pt x="-96560" y="875071"/>
                  <a:pt x="586783" y="1015180"/>
                  <a:pt x="616280" y="1091380"/>
                </a:cubicBezTo>
                <a:cubicBezTo>
                  <a:pt x="645777" y="1167580"/>
                  <a:pt x="-116225" y="1017639"/>
                  <a:pt x="188575" y="1150374"/>
                </a:cubicBezTo>
                <a:cubicBezTo>
                  <a:pt x="493375" y="1283109"/>
                  <a:pt x="1501182" y="1596512"/>
                  <a:pt x="2445079" y="1887793"/>
                </a:cubicBezTo>
              </a:path>
            </a:pathLst>
          </a:custGeom>
          <a:noFill/>
          <a:ln w="3810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685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3"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1+#ppt_w/2"/>
                                          </p:val>
                                        </p:tav>
                                        <p:tav tm="100000">
                                          <p:val>
                                            <p:strVal val="#ppt_x"/>
                                          </p:val>
                                        </p:tav>
                                      </p:tavLst>
                                    </p:anim>
                                    <p:anim calcmode="lin" valueType="num">
                                      <p:cBhvr additive="base">
                                        <p:cTn id="18" dur="500" fill="hold"/>
                                        <p:tgtEl>
                                          <p:spTgt spid="27"/>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3"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1+#ppt_w/2"/>
                                          </p:val>
                                        </p:tav>
                                        <p:tav tm="100000">
                                          <p:val>
                                            <p:strVal val="#ppt_x"/>
                                          </p:val>
                                        </p:tav>
                                      </p:tavLst>
                                    </p:anim>
                                    <p:anim calcmode="lin" valueType="num">
                                      <p:cBhvr additive="base">
                                        <p:cTn id="23" dur="500" fill="hold"/>
                                        <p:tgtEl>
                                          <p:spTgt spid="28"/>
                                        </p:tgtEl>
                                        <p:attrNameLst>
                                          <p:attrName>ppt_y</p:attrName>
                                        </p:attrNameLst>
                                      </p:cBhvr>
                                      <p:tavLst>
                                        <p:tav tm="0">
                                          <p:val>
                                            <p:strVal val="0-#ppt_h/2"/>
                                          </p:val>
                                        </p:tav>
                                        <p:tav tm="100000">
                                          <p:val>
                                            <p:strVal val="#ppt_y"/>
                                          </p:val>
                                        </p:tav>
                                      </p:tavLst>
                                    </p:anim>
                                  </p:childTnLst>
                                </p:cTn>
                              </p:par>
                            </p:childTnLst>
                          </p:cTn>
                        </p:par>
                        <p:par>
                          <p:cTn id="24" fill="hold">
                            <p:stCondLst>
                              <p:cond delay="1500"/>
                            </p:stCondLst>
                            <p:childTnLst>
                              <p:par>
                                <p:cTn id="25" presetID="2" presetClass="entr" presetSubtype="3"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1+#ppt_w/2"/>
                                          </p:val>
                                        </p:tav>
                                        <p:tav tm="100000">
                                          <p:val>
                                            <p:strVal val="#ppt_x"/>
                                          </p:val>
                                        </p:tav>
                                      </p:tavLst>
                                    </p:anim>
                                    <p:anim calcmode="lin" valueType="num">
                                      <p:cBhvr additive="base">
                                        <p:cTn id="28" dur="500" fill="hold"/>
                                        <p:tgtEl>
                                          <p:spTgt spid="33"/>
                                        </p:tgtEl>
                                        <p:attrNameLst>
                                          <p:attrName>ppt_y</p:attrName>
                                        </p:attrNameLst>
                                      </p:cBhvr>
                                      <p:tavLst>
                                        <p:tav tm="0">
                                          <p:val>
                                            <p:strVal val="0-#ppt_h/2"/>
                                          </p:val>
                                        </p:tav>
                                        <p:tav tm="100000">
                                          <p:val>
                                            <p:strVal val="#ppt_y"/>
                                          </p:val>
                                        </p:tav>
                                      </p:tavLst>
                                    </p:anim>
                                  </p:childTnLst>
                                </p:cTn>
                              </p:par>
                            </p:childTnLst>
                          </p:cTn>
                        </p:par>
                        <p:par>
                          <p:cTn id="29" fill="hold">
                            <p:stCondLst>
                              <p:cond delay="2000"/>
                            </p:stCondLst>
                            <p:childTnLst>
                              <p:par>
                                <p:cTn id="30" presetID="2" presetClass="entr" presetSubtype="3"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1+#ppt_w/2"/>
                                          </p:val>
                                        </p:tav>
                                        <p:tav tm="100000">
                                          <p:val>
                                            <p:strVal val="#ppt_x"/>
                                          </p:val>
                                        </p:tav>
                                      </p:tavLst>
                                    </p:anim>
                                    <p:anim calcmode="lin" valueType="num">
                                      <p:cBhvr additive="base">
                                        <p:cTn id="33" dur="500" fill="hold"/>
                                        <p:tgtEl>
                                          <p:spTgt spid="40"/>
                                        </p:tgtEl>
                                        <p:attrNameLst>
                                          <p:attrName>ppt_y</p:attrName>
                                        </p:attrNameLst>
                                      </p:cBhvr>
                                      <p:tavLst>
                                        <p:tav tm="0">
                                          <p:val>
                                            <p:strVal val="0-#ppt_h/2"/>
                                          </p:val>
                                        </p:tav>
                                        <p:tav tm="100000">
                                          <p:val>
                                            <p:strVal val="#ppt_y"/>
                                          </p:val>
                                        </p:tav>
                                      </p:tavLst>
                                    </p:anim>
                                  </p:childTnLst>
                                </p:cTn>
                              </p:par>
                            </p:childTnLst>
                          </p:cTn>
                        </p:par>
                        <p:par>
                          <p:cTn id="34" fill="hold">
                            <p:stCondLst>
                              <p:cond delay="2500"/>
                            </p:stCondLst>
                            <p:childTnLst>
                              <p:par>
                                <p:cTn id="35" presetID="2" presetClass="entr" presetSubtype="3" fill="hold" grpId="0"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1+#ppt_w/2"/>
                                          </p:val>
                                        </p:tav>
                                        <p:tav tm="100000">
                                          <p:val>
                                            <p:strVal val="#ppt_x"/>
                                          </p:val>
                                        </p:tav>
                                      </p:tavLst>
                                    </p:anim>
                                    <p:anim calcmode="lin" valueType="num">
                                      <p:cBhvr additive="base">
                                        <p:cTn id="38" dur="500" fill="hold"/>
                                        <p:tgtEl>
                                          <p:spTgt spid="38"/>
                                        </p:tgtEl>
                                        <p:attrNameLst>
                                          <p:attrName>ppt_y</p:attrName>
                                        </p:attrNameLst>
                                      </p:cBhvr>
                                      <p:tavLst>
                                        <p:tav tm="0">
                                          <p:val>
                                            <p:strVal val="0-#ppt_h/2"/>
                                          </p:val>
                                        </p:tav>
                                        <p:tav tm="100000">
                                          <p:val>
                                            <p:strVal val="#ppt_y"/>
                                          </p:val>
                                        </p:tav>
                                      </p:tavLst>
                                    </p:anim>
                                  </p:childTnLst>
                                </p:cTn>
                              </p:par>
                            </p:childTnLst>
                          </p:cTn>
                        </p:par>
                        <p:par>
                          <p:cTn id="39" fill="hold">
                            <p:stCondLst>
                              <p:cond delay="3000"/>
                            </p:stCondLst>
                            <p:childTnLst>
                              <p:par>
                                <p:cTn id="40" presetID="2" presetClass="entr" presetSubtype="3" fill="hold" grpId="0" nodeType="afterEffect">
                                  <p:stCondLst>
                                    <p:cond delay="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500" fill="hold"/>
                                        <p:tgtEl>
                                          <p:spTgt spid="41"/>
                                        </p:tgtEl>
                                        <p:attrNameLst>
                                          <p:attrName>ppt_x</p:attrName>
                                        </p:attrNameLst>
                                      </p:cBhvr>
                                      <p:tavLst>
                                        <p:tav tm="0">
                                          <p:val>
                                            <p:strVal val="1+#ppt_w/2"/>
                                          </p:val>
                                        </p:tav>
                                        <p:tav tm="100000">
                                          <p:val>
                                            <p:strVal val="#ppt_x"/>
                                          </p:val>
                                        </p:tav>
                                      </p:tavLst>
                                    </p:anim>
                                    <p:anim calcmode="lin" valueType="num">
                                      <p:cBhvr additive="base">
                                        <p:cTn id="43" dur="500" fill="hold"/>
                                        <p:tgtEl>
                                          <p:spTgt spid="41"/>
                                        </p:tgtEl>
                                        <p:attrNameLst>
                                          <p:attrName>ppt_y</p:attrName>
                                        </p:attrNameLst>
                                      </p:cBhvr>
                                      <p:tavLst>
                                        <p:tav tm="0">
                                          <p:val>
                                            <p:strVal val="0-#ppt_h/2"/>
                                          </p:val>
                                        </p:tav>
                                        <p:tav tm="100000">
                                          <p:val>
                                            <p:strVal val="#ppt_y"/>
                                          </p:val>
                                        </p:tav>
                                      </p:tavLst>
                                    </p:anim>
                                  </p:childTnLst>
                                </p:cTn>
                              </p:par>
                            </p:childTnLst>
                          </p:cTn>
                        </p:par>
                        <p:par>
                          <p:cTn id="44" fill="hold">
                            <p:stCondLst>
                              <p:cond delay="3500"/>
                            </p:stCondLst>
                            <p:childTnLst>
                              <p:par>
                                <p:cTn id="45" presetID="2" presetClass="entr" presetSubtype="3"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1+#ppt_w/2"/>
                                          </p:val>
                                        </p:tav>
                                        <p:tav tm="100000">
                                          <p:val>
                                            <p:strVal val="#ppt_x"/>
                                          </p:val>
                                        </p:tav>
                                      </p:tavLst>
                                    </p:anim>
                                    <p:anim calcmode="lin" valueType="num">
                                      <p:cBhvr additive="base">
                                        <p:cTn id="48" dur="500" fill="hold"/>
                                        <p:tgtEl>
                                          <p:spTgt spid="39"/>
                                        </p:tgtEl>
                                        <p:attrNameLst>
                                          <p:attrName>ppt_y</p:attrName>
                                        </p:attrNameLst>
                                      </p:cBhvr>
                                      <p:tavLst>
                                        <p:tav tm="0">
                                          <p:val>
                                            <p:strVal val="0-#ppt_h/2"/>
                                          </p:val>
                                        </p:tav>
                                        <p:tav tm="100000">
                                          <p:val>
                                            <p:strVal val="#ppt_y"/>
                                          </p:val>
                                        </p:tav>
                                      </p:tavLst>
                                    </p:anim>
                                  </p:childTnLst>
                                </p:cTn>
                              </p:par>
                            </p:childTnLst>
                          </p:cTn>
                        </p:par>
                        <p:par>
                          <p:cTn id="49" fill="hold">
                            <p:stCondLst>
                              <p:cond delay="4000"/>
                            </p:stCondLst>
                            <p:childTnLst>
                              <p:par>
                                <p:cTn id="50" presetID="2" presetClass="entr" presetSubtype="3"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500" fill="hold"/>
                                        <p:tgtEl>
                                          <p:spTgt spid="42"/>
                                        </p:tgtEl>
                                        <p:attrNameLst>
                                          <p:attrName>ppt_x</p:attrName>
                                        </p:attrNameLst>
                                      </p:cBhvr>
                                      <p:tavLst>
                                        <p:tav tm="0">
                                          <p:val>
                                            <p:strVal val="1+#ppt_w/2"/>
                                          </p:val>
                                        </p:tav>
                                        <p:tav tm="100000">
                                          <p:val>
                                            <p:strVal val="#ppt_x"/>
                                          </p:val>
                                        </p:tav>
                                      </p:tavLst>
                                    </p:anim>
                                    <p:anim calcmode="lin" valueType="num">
                                      <p:cBhvr additive="base">
                                        <p:cTn id="53" dur="500" fill="hold"/>
                                        <p:tgtEl>
                                          <p:spTgt spid="42"/>
                                        </p:tgtEl>
                                        <p:attrNameLst>
                                          <p:attrName>ppt_y</p:attrName>
                                        </p:attrNameLst>
                                      </p:cBhvr>
                                      <p:tavLst>
                                        <p:tav tm="0">
                                          <p:val>
                                            <p:strVal val="0-#ppt_h/2"/>
                                          </p:val>
                                        </p:tav>
                                        <p:tav tm="100000">
                                          <p:val>
                                            <p:strVal val="#ppt_y"/>
                                          </p:val>
                                        </p:tav>
                                      </p:tavLst>
                                    </p:anim>
                                  </p:childTnLst>
                                </p:cTn>
                              </p:par>
                            </p:childTnLst>
                          </p:cTn>
                        </p:par>
                        <p:par>
                          <p:cTn id="54" fill="hold">
                            <p:stCondLst>
                              <p:cond delay="4500"/>
                            </p:stCondLst>
                            <p:childTnLst>
                              <p:par>
                                <p:cTn id="55" presetID="2" presetClass="entr" presetSubtype="3" fill="hold" grpId="0"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500" fill="hold"/>
                                        <p:tgtEl>
                                          <p:spTgt spid="43"/>
                                        </p:tgtEl>
                                        <p:attrNameLst>
                                          <p:attrName>ppt_x</p:attrName>
                                        </p:attrNameLst>
                                      </p:cBhvr>
                                      <p:tavLst>
                                        <p:tav tm="0">
                                          <p:val>
                                            <p:strVal val="1+#ppt_w/2"/>
                                          </p:val>
                                        </p:tav>
                                        <p:tav tm="100000">
                                          <p:val>
                                            <p:strVal val="#ppt_x"/>
                                          </p:val>
                                        </p:tav>
                                      </p:tavLst>
                                    </p:anim>
                                    <p:anim calcmode="lin" valueType="num">
                                      <p:cBhvr additive="base">
                                        <p:cTn id="58"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wipe(up)">
                                      <p:cBhvr>
                                        <p:cTn id="63" dur="500"/>
                                        <p:tgtEl>
                                          <p:spTgt spid="5"/>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left)">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7" grpId="0" animBg="1"/>
      <p:bldP spid="28" grpId="0" animBg="1"/>
      <p:bldP spid="33" grpId="0" animBg="1"/>
      <p:bldP spid="38" grpId="0" animBg="1"/>
      <p:bldP spid="39" grpId="0" animBg="1"/>
      <p:bldP spid="40" grpId="0" animBg="1"/>
      <p:bldP spid="41" grpId="0" animBg="1"/>
      <p:bldP spid="42" grpId="0" animBg="1"/>
      <p:bldP spid="43" grpId="0" animBg="1"/>
      <p:bldP spid="3"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1a Supernova</a:t>
            </a:r>
            <a:endParaRPr lang="en-US" dirty="0"/>
          </a:p>
        </p:txBody>
      </p:sp>
      <p:sp>
        <p:nvSpPr>
          <p:cNvPr id="3" name="Content Placeholder 2"/>
          <p:cNvSpPr>
            <a:spLocks noGrp="1"/>
          </p:cNvSpPr>
          <p:nvPr>
            <p:ph idx="1"/>
          </p:nvPr>
        </p:nvSpPr>
        <p:spPr/>
        <p:txBody>
          <a:bodyPr/>
          <a:lstStyle/>
          <a:p>
            <a:r>
              <a:rPr lang="en-US" dirty="0" smtClean="0"/>
              <a:t>White Dwarf Stars</a:t>
            </a:r>
          </a:p>
          <a:p>
            <a:pPr lvl="1"/>
            <a:r>
              <a:rPr lang="en-US" dirty="0"/>
              <a:t> </a:t>
            </a:r>
            <a:r>
              <a:rPr lang="en-US" dirty="0" smtClean="0"/>
              <a:t>Remnants of small stars (after P.N.)</a:t>
            </a:r>
          </a:p>
          <a:p>
            <a:pPr lvl="1"/>
            <a:r>
              <a:rPr lang="en-US" dirty="0"/>
              <a:t> </a:t>
            </a:r>
            <a:r>
              <a:rPr lang="en-US" dirty="0" smtClean="0"/>
              <a:t>Explode if mass &gt; 1.4 Solar Masses</a:t>
            </a:r>
          </a:p>
          <a:p>
            <a:r>
              <a:rPr lang="en-US" dirty="0" smtClean="0"/>
              <a:t>Binary Stars</a:t>
            </a:r>
          </a:p>
          <a:p>
            <a:pPr lvl="1"/>
            <a:r>
              <a:rPr lang="en-US" dirty="0"/>
              <a:t> </a:t>
            </a:r>
            <a:r>
              <a:rPr lang="en-US" dirty="0" smtClean="0"/>
              <a:t>One white dwarf (evolved star)</a:t>
            </a:r>
          </a:p>
          <a:p>
            <a:pPr lvl="1"/>
            <a:r>
              <a:rPr lang="en-US" dirty="0"/>
              <a:t> </a:t>
            </a:r>
            <a:r>
              <a:rPr lang="en-US" dirty="0" smtClean="0"/>
              <a:t>One red giant (dying star)</a:t>
            </a:r>
          </a:p>
          <a:p>
            <a:pPr lvl="1"/>
            <a:r>
              <a:rPr lang="en-US" dirty="0"/>
              <a:t> </a:t>
            </a:r>
            <a:r>
              <a:rPr lang="en-US" dirty="0" smtClean="0"/>
              <a:t>white dwarf takes matter from giant …</a:t>
            </a:r>
            <a:endParaRPr lang="en-US" dirty="0"/>
          </a:p>
        </p:txBody>
      </p:sp>
    </p:spTree>
    <p:extLst>
      <p:ext uri="{BB962C8B-B14F-4D97-AF65-F5344CB8AC3E}">
        <p14:creationId xmlns:p14="http://schemas.microsoft.com/office/powerpoint/2010/main" val="13777286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1a Supernova</a:t>
            </a:r>
            <a:endParaRPr lang="en-US" dirty="0"/>
          </a:p>
        </p:txBody>
      </p:sp>
      <p:sp>
        <p:nvSpPr>
          <p:cNvPr id="3" name="Content Placeholder 2"/>
          <p:cNvSpPr>
            <a:spLocks noGrp="1"/>
          </p:cNvSpPr>
          <p:nvPr>
            <p:ph idx="1"/>
          </p:nvPr>
        </p:nvSpPr>
        <p:spPr/>
        <p:txBody>
          <a:bodyPr/>
          <a:lstStyle/>
          <a:p>
            <a:r>
              <a:rPr lang="en-US" dirty="0" smtClean="0"/>
              <a:t>White Dwarf Stars</a:t>
            </a:r>
          </a:p>
          <a:p>
            <a:pPr lvl="1"/>
            <a:r>
              <a:rPr lang="en-US" dirty="0"/>
              <a:t> </a:t>
            </a:r>
            <a:r>
              <a:rPr lang="en-US" dirty="0" smtClean="0"/>
              <a:t>Remnants of small stars (after P.N.)</a:t>
            </a:r>
          </a:p>
          <a:p>
            <a:pPr lvl="1"/>
            <a:r>
              <a:rPr lang="en-US" dirty="0"/>
              <a:t> </a:t>
            </a:r>
            <a:r>
              <a:rPr lang="en-US" dirty="0" smtClean="0"/>
              <a:t>Explode if mass &gt; 1.4 Solar Masses</a:t>
            </a:r>
          </a:p>
          <a:p>
            <a:r>
              <a:rPr lang="en-US" dirty="0" smtClean="0"/>
              <a:t>Binary Stars</a:t>
            </a:r>
          </a:p>
          <a:p>
            <a:pPr lvl="1"/>
            <a:r>
              <a:rPr lang="en-US" dirty="0"/>
              <a:t> </a:t>
            </a:r>
            <a:r>
              <a:rPr lang="en-US" dirty="0" smtClean="0"/>
              <a:t>One white dwarf (evolved star)</a:t>
            </a:r>
          </a:p>
          <a:p>
            <a:pPr lvl="1"/>
            <a:r>
              <a:rPr lang="en-US" dirty="0"/>
              <a:t> </a:t>
            </a:r>
            <a:r>
              <a:rPr lang="en-US" dirty="0" smtClean="0"/>
              <a:t>One red giant (dying star)</a:t>
            </a:r>
          </a:p>
          <a:p>
            <a:pPr lvl="1"/>
            <a:r>
              <a:rPr lang="en-US" dirty="0"/>
              <a:t> </a:t>
            </a:r>
            <a:r>
              <a:rPr lang="en-US" dirty="0" smtClean="0"/>
              <a:t>white dwarf takes matter from giant …</a:t>
            </a:r>
            <a:endParaRPr lang="en-US" dirty="0"/>
          </a:p>
        </p:txBody>
      </p:sp>
      <p:pic>
        <p:nvPicPr>
          <p:cNvPr id="7170" name="Picture 2" descr="http://chandra.harvard.edu/graphics/resources/illustrations/type1a_300dp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572" r="49999"/>
          <a:stretch/>
        </p:blipFill>
        <p:spPr bwMode="auto">
          <a:xfrm>
            <a:off x="0" y="1219666"/>
            <a:ext cx="9144000" cy="510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99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762000"/>
          </a:xfrm>
        </p:spPr>
        <p:txBody>
          <a:bodyPr/>
          <a:lstStyle/>
          <a:p>
            <a:pPr eaLnBrk="1" hangingPunct="1"/>
            <a:r>
              <a:rPr lang="en-US" altLang="en-US" b="0" smtClean="0"/>
              <a:t>God’s Grandeur</a:t>
            </a:r>
          </a:p>
        </p:txBody>
      </p:sp>
      <p:sp>
        <p:nvSpPr>
          <p:cNvPr id="4099" name="Rectangle 3"/>
          <p:cNvSpPr>
            <a:spLocks noGrp="1" noChangeArrowheads="1"/>
          </p:cNvSpPr>
          <p:nvPr>
            <p:ph type="body" idx="1"/>
          </p:nvPr>
        </p:nvSpPr>
        <p:spPr>
          <a:xfrm>
            <a:off x="0" y="1279525"/>
            <a:ext cx="9255125" cy="4724400"/>
          </a:xfrm>
        </p:spPr>
        <p:txBody>
          <a:bodyPr/>
          <a:lstStyle/>
          <a:p>
            <a:pPr marL="0" indent="0" eaLnBrk="1" hangingPunct="1">
              <a:lnSpc>
                <a:spcPct val="80000"/>
              </a:lnSpc>
              <a:tabLst>
                <a:tab pos="217488" algn="l"/>
              </a:tabLst>
            </a:pPr>
            <a:r>
              <a:rPr lang="en-US" altLang="en-US" sz="3000" b="0" dirty="0" smtClean="0"/>
              <a:t>THE WORLD is charged with the grandeur of God.</a:t>
            </a:r>
          </a:p>
          <a:p>
            <a:pPr marL="0" indent="0" eaLnBrk="1" hangingPunct="1">
              <a:lnSpc>
                <a:spcPct val="80000"/>
              </a:lnSpc>
              <a:tabLst>
                <a:tab pos="217488" algn="l"/>
              </a:tabLst>
            </a:pPr>
            <a:r>
              <a:rPr lang="en-US" altLang="en-US" sz="3000" b="0" dirty="0" smtClean="0"/>
              <a:t>	It will flame out, like shining from shook foil;</a:t>
            </a:r>
          </a:p>
          <a:p>
            <a:pPr marL="0" indent="0" eaLnBrk="1" hangingPunct="1">
              <a:lnSpc>
                <a:spcPct val="80000"/>
              </a:lnSpc>
              <a:tabLst>
                <a:tab pos="217488" algn="l"/>
              </a:tabLst>
            </a:pPr>
            <a:r>
              <a:rPr lang="en-US" altLang="en-US" sz="3000" b="0" dirty="0" smtClean="0"/>
              <a:t>	It gathers to a greatness, like the ooze of oil</a:t>
            </a:r>
          </a:p>
          <a:p>
            <a:pPr marL="0" indent="0" eaLnBrk="1" hangingPunct="1">
              <a:lnSpc>
                <a:spcPct val="80000"/>
              </a:lnSpc>
              <a:tabLst>
                <a:tab pos="217488" algn="l"/>
              </a:tabLst>
            </a:pPr>
            <a:r>
              <a:rPr lang="en-US" altLang="en-US" sz="3000" b="0" dirty="0" smtClean="0"/>
              <a:t>Crushed. Why do men then now not </a:t>
            </a:r>
            <a:r>
              <a:rPr lang="en-US" altLang="en-US" sz="3000" b="0" dirty="0" err="1" smtClean="0"/>
              <a:t>reck</a:t>
            </a:r>
            <a:r>
              <a:rPr lang="en-US" altLang="en-US" sz="3000" b="0" dirty="0" smtClean="0"/>
              <a:t> his rod?</a:t>
            </a:r>
          </a:p>
          <a:p>
            <a:pPr marL="0" indent="0" eaLnBrk="1" hangingPunct="1">
              <a:lnSpc>
                <a:spcPct val="80000"/>
              </a:lnSpc>
              <a:tabLst>
                <a:tab pos="217488" algn="l"/>
              </a:tabLst>
            </a:pPr>
            <a:r>
              <a:rPr lang="en-US" altLang="en-US" sz="3000" b="0" dirty="0" smtClean="0"/>
              <a:t>Generations have trod, have trod, have trod;</a:t>
            </a:r>
          </a:p>
          <a:p>
            <a:pPr marL="0" indent="0" eaLnBrk="1" hangingPunct="1">
              <a:lnSpc>
                <a:spcPct val="80000"/>
              </a:lnSpc>
              <a:tabLst>
                <a:tab pos="217488" algn="l"/>
              </a:tabLst>
            </a:pPr>
            <a:r>
              <a:rPr lang="en-US" altLang="en-US" sz="3000" b="0" dirty="0" smtClean="0"/>
              <a:t>	And all is seared with trade; bleared, smeared </a:t>
            </a:r>
          </a:p>
          <a:p>
            <a:pPr marL="0" indent="0" eaLnBrk="1" hangingPunct="1">
              <a:lnSpc>
                <a:spcPct val="80000"/>
              </a:lnSpc>
              <a:tabLst>
                <a:tab pos="217488" algn="l"/>
              </a:tabLst>
            </a:pPr>
            <a:r>
              <a:rPr lang="en-US" altLang="en-US" sz="3000" b="0" dirty="0" smtClean="0"/>
              <a:t>		with toil;</a:t>
            </a:r>
          </a:p>
          <a:p>
            <a:pPr marL="0" indent="0" eaLnBrk="1" hangingPunct="1">
              <a:lnSpc>
                <a:spcPct val="80000"/>
              </a:lnSpc>
              <a:tabLst>
                <a:tab pos="217488" algn="l"/>
              </a:tabLst>
            </a:pPr>
            <a:r>
              <a:rPr lang="en-US" altLang="en-US" sz="3000" b="0" dirty="0" smtClean="0"/>
              <a:t>	And wears man’s smudge and shares man’s smell: 		</a:t>
            </a:r>
            <a:r>
              <a:rPr lang="en-US" altLang="en-US" sz="3000" b="0" dirty="0" smtClean="0"/>
              <a:t>the </a:t>
            </a:r>
            <a:r>
              <a:rPr lang="en-US" altLang="en-US" sz="3000" b="0" dirty="0" smtClean="0"/>
              <a:t>soil</a:t>
            </a:r>
          </a:p>
          <a:p>
            <a:pPr marL="0" indent="0" eaLnBrk="1" hangingPunct="1">
              <a:lnSpc>
                <a:spcPct val="80000"/>
              </a:lnSpc>
              <a:tabLst>
                <a:tab pos="217488" algn="l"/>
              </a:tabLst>
            </a:pPr>
            <a:r>
              <a:rPr lang="en-US" altLang="en-US" sz="3000" b="0" dirty="0" smtClean="0"/>
              <a:t>Is bare now, nor can foot feel, being shod.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1a Supernova</a:t>
            </a:r>
            <a:endParaRPr lang="en-US" dirty="0"/>
          </a:p>
        </p:txBody>
      </p:sp>
      <p:sp>
        <p:nvSpPr>
          <p:cNvPr id="3" name="Content Placeholder 2"/>
          <p:cNvSpPr>
            <a:spLocks noGrp="1"/>
          </p:cNvSpPr>
          <p:nvPr>
            <p:ph idx="1"/>
          </p:nvPr>
        </p:nvSpPr>
        <p:spPr/>
        <p:txBody>
          <a:bodyPr/>
          <a:lstStyle/>
          <a:p>
            <a:r>
              <a:rPr lang="en-US" dirty="0" smtClean="0"/>
              <a:t>White Dwarf Stars</a:t>
            </a:r>
          </a:p>
          <a:p>
            <a:pPr lvl="1"/>
            <a:r>
              <a:rPr lang="en-US" dirty="0"/>
              <a:t> </a:t>
            </a:r>
            <a:r>
              <a:rPr lang="en-US" dirty="0" smtClean="0"/>
              <a:t>Remnants of small stars (after P.N.)</a:t>
            </a:r>
          </a:p>
          <a:p>
            <a:pPr lvl="1"/>
            <a:r>
              <a:rPr lang="en-US" dirty="0"/>
              <a:t> </a:t>
            </a:r>
            <a:r>
              <a:rPr lang="en-US" dirty="0" smtClean="0"/>
              <a:t>Explode if mass &gt; 1.4 Solar Masses</a:t>
            </a:r>
          </a:p>
          <a:p>
            <a:r>
              <a:rPr lang="en-US" dirty="0" smtClean="0"/>
              <a:t>Binary Stars</a:t>
            </a:r>
          </a:p>
          <a:p>
            <a:pPr lvl="1"/>
            <a:r>
              <a:rPr lang="en-US" dirty="0"/>
              <a:t> </a:t>
            </a:r>
            <a:r>
              <a:rPr lang="en-US" dirty="0" smtClean="0"/>
              <a:t>One white dwarf (evolved star)</a:t>
            </a:r>
          </a:p>
          <a:p>
            <a:pPr lvl="1"/>
            <a:r>
              <a:rPr lang="en-US" dirty="0"/>
              <a:t> </a:t>
            </a:r>
            <a:r>
              <a:rPr lang="en-US" dirty="0" smtClean="0"/>
              <a:t>One red giant (dying star)</a:t>
            </a:r>
          </a:p>
          <a:p>
            <a:pPr lvl="1"/>
            <a:r>
              <a:rPr lang="en-US" dirty="0"/>
              <a:t> </a:t>
            </a:r>
            <a:r>
              <a:rPr lang="en-US" dirty="0" smtClean="0"/>
              <a:t>white dwarf takes matter from giant …</a:t>
            </a:r>
          </a:p>
          <a:p>
            <a:r>
              <a:rPr lang="en-US" dirty="0" smtClean="0"/>
              <a:t>Type 1a Supernova</a:t>
            </a:r>
          </a:p>
          <a:p>
            <a:pPr lvl="1"/>
            <a:r>
              <a:rPr lang="en-US" dirty="0"/>
              <a:t> </a:t>
            </a:r>
            <a:r>
              <a:rPr lang="en-US" dirty="0" smtClean="0"/>
              <a:t>Mass of WD goes over 1.4 Solar Masses</a:t>
            </a:r>
            <a:endParaRPr lang="en-US" dirty="0"/>
          </a:p>
        </p:txBody>
      </p:sp>
    </p:spTree>
    <p:extLst>
      <p:ext uri="{BB962C8B-B14F-4D97-AF65-F5344CB8AC3E}">
        <p14:creationId xmlns:p14="http://schemas.microsoft.com/office/powerpoint/2010/main" val="371129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wipe(left)">
                                      <p:cBhvr>
                                        <p:cTn id="7" dur="500"/>
                                        <p:tgtEl>
                                          <p:spTgt spid="3">
                                            <p:txEl>
                                              <p:pRg st="7" end="7"/>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wipe(left)">
                                      <p:cBhvr>
                                        <p:cTn id="1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1a Supernova</a:t>
            </a:r>
            <a:endParaRPr lang="en-US" dirty="0"/>
          </a:p>
        </p:txBody>
      </p:sp>
      <p:sp>
        <p:nvSpPr>
          <p:cNvPr id="3" name="Content Placeholder 2"/>
          <p:cNvSpPr>
            <a:spLocks noGrp="1"/>
          </p:cNvSpPr>
          <p:nvPr>
            <p:ph idx="1"/>
          </p:nvPr>
        </p:nvSpPr>
        <p:spPr/>
        <p:txBody>
          <a:bodyPr/>
          <a:lstStyle/>
          <a:p>
            <a:r>
              <a:rPr lang="en-US" dirty="0" smtClean="0"/>
              <a:t>White Dwarf Stars</a:t>
            </a:r>
          </a:p>
          <a:p>
            <a:pPr lvl="1"/>
            <a:r>
              <a:rPr lang="en-US" dirty="0"/>
              <a:t> </a:t>
            </a:r>
            <a:r>
              <a:rPr lang="en-US" dirty="0" smtClean="0"/>
              <a:t>Remnants of small stars (after P.N.)</a:t>
            </a:r>
          </a:p>
          <a:p>
            <a:pPr lvl="1"/>
            <a:r>
              <a:rPr lang="en-US" dirty="0"/>
              <a:t> </a:t>
            </a:r>
            <a:r>
              <a:rPr lang="en-US" dirty="0" smtClean="0"/>
              <a:t>Explode if mass &gt; 1.4 Solar Masses</a:t>
            </a:r>
          </a:p>
          <a:p>
            <a:r>
              <a:rPr lang="en-US" dirty="0" smtClean="0"/>
              <a:t>Binary Stars</a:t>
            </a:r>
          </a:p>
          <a:p>
            <a:pPr lvl="1"/>
            <a:r>
              <a:rPr lang="en-US" dirty="0"/>
              <a:t> </a:t>
            </a:r>
            <a:r>
              <a:rPr lang="en-US" dirty="0" smtClean="0"/>
              <a:t>One white dwarf (evolved star)</a:t>
            </a:r>
          </a:p>
          <a:p>
            <a:pPr lvl="1"/>
            <a:r>
              <a:rPr lang="en-US" dirty="0"/>
              <a:t> </a:t>
            </a:r>
            <a:r>
              <a:rPr lang="en-US" dirty="0" smtClean="0"/>
              <a:t>One red giant (dying star)</a:t>
            </a:r>
          </a:p>
          <a:p>
            <a:pPr lvl="1"/>
            <a:r>
              <a:rPr lang="en-US" dirty="0"/>
              <a:t> </a:t>
            </a:r>
            <a:r>
              <a:rPr lang="en-US" dirty="0" smtClean="0"/>
              <a:t>white dwarf takes matter from giant …</a:t>
            </a:r>
          </a:p>
          <a:p>
            <a:r>
              <a:rPr lang="en-US" dirty="0" smtClean="0"/>
              <a:t>Type 1a Supernova</a:t>
            </a:r>
          </a:p>
          <a:p>
            <a:pPr lvl="1"/>
            <a:r>
              <a:rPr lang="en-US" dirty="0"/>
              <a:t> </a:t>
            </a:r>
            <a:r>
              <a:rPr lang="en-US" dirty="0" smtClean="0"/>
              <a:t>Mass of WD goes over 1.4 Solar Masses</a:t>
            </a:r>
            <a:endParaRPr lang="en-US" dirty="0"/>
          </a:p>
        </p:txBody>
      </p:sp>
      <p:pic>
        <p:nvPicPr>
          <p:cNvPr id="4" name="Picture 2" descr="http://chandra.harvard.edu/graphics/resources/illustrations/type1a_300dpi.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00" t="14572"/>
          <a:stretch/>
        </p:blipFill>
        <p:spPr bwMode="auto">
          <a:xfrm>
            <a:off x="0" y="1291384"/>
            <a:ext cx="9144000" cy="510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99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700"/>
            <a:ext cx="9144000" cy="5721531"/>
          </a:xfrm>
          <a:prstGeom prst="rect">
            <a:avLst/>
          </a:prstGeom>
        </p:spPr>
      </p:pic>
      <p:sp>
        <p:nvSpPr>
          <p:cNvPr id="56325" name="Text Box 5"/>
          <p:cNvSpPr txBox="1">
            <a:spLocks noChangeArrowheads="1"/>
          </p:cNvSpPr>
          <p:nvPr/>
        </p:nvSpPr>
        <p:spPr bwMode="auto">
          <a:xfrm>
            <a:off x="0" y="5091116"/>
            <a:ext cx="9144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dirty="0" smtClean="0">
                <a:solidFill>
                  <a:srgbClr val="FFFF00"/>
                </a:solidFill>
                <a:latin typeface="Comic Sans MS" pitchFamily="66" charset="0"/>
                <a:cs typeface="Times New Roman" pitchFamily="18" charset="0"/>
              </a:rPr>
              <a:t>The iron in your blood,                                     carrying the oxygen (from a type 2 SN) to your brain was made in one of these!!</a:t>
            </a:r>
            <a:endParaRPr lang="en-US" altLang="en-US" sz="3200" dirty="0">
              <a:solidFill>
                <a:srgbClr val="FFFF00"/>
              </a:solidFill>
              <a:latin typeface="Comic Sans MS" pitchFamily="66"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fade">
                                      <p:cBhvr>
                                        <p:cTn id="7" dur="1000"/>
                                        <p:tgtEl>
                                          <p:spTgt spid="56325"/>
                                        </p:tgtEl>
                                      </p:cBhvr>
                                    </p:animEffect>
                                    <p:anim calcmode="lin" valueType="num">
                                      <p:cBhvr>
                                        <p:cTn id="8" dur="1000" fill="hold"/>
                                        <p:tgtEl>
                                          <p:spTgt spid="56325"/>
                                        </p:tgtEl>
                                        <p:attrNameLst>
                                          <p:attrName>ppt_x</p:attrName>
                                        </p:attrNameLst>
                                      </p:cBhvr>
                                      <p:tavLst>
                                        <p:tav tm="0">
                                          <p:val>
                                            <p:strVal val="#ppt_x"/>
                                          </p:val>
                                        </p:tav>
                                        <p:tav tm="100000">
                                          <p:val>
                                            <p:strVal val="#ppt_x"/>
                                          </p:val>
                                        </p:tav>
                                      </p:tavLst>
                                    </p:anim>
                                    <p:anim calcmode="lin" valueType="num">
                                      <p:cBhvr>
                                        <p:cTn id="9" dur="1000" fill="hold"/>
                                        <p:tgtEl>
                                          <p:spTgt spid="563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700"/>
            <a:ext cx="9144000" cy="5721531"/>
          </a:xfrm>
          <a:prstGeom prst="rect">
            <a:avLst/>
          </a:prstGeom>
        </p:spPr>
      </p:pic>
      <p:sp>
        <p:nvSpPr>
          <p:cNvPr id="56325" name="Text Box 5"/>
          <p:cNvSpPr txBox="1">
            <a:spLocks noChangeArrowheads="1"/>
          </p:cNvSpPr>
          <p:nvPr/>
        </p:nvSpPr>
        <p:spPr bwMode="auto">
          <a:xfrm>
            <a:off x="1990165" y="0"/>
            <a:ext cx="715383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800" dirty="0">
                <a:solidFill>
                  <a:srgbClr val="FFFF00"/>
                </a:solidFill>
                <a:latin typeface="Comic Sans MS" pitchFamily="66" charset="0"/>
                <a:cs typeface="Times New Roman" pitchFamily="18" charset="0"/>
              </a:rPr>
              <a:t>“… Bathe yourself in the ocean of matter; plunge into it where it is deepest and most violent; struggle in its currents and drink of its waters.  </a:t>
            </a:r>
          </a:p>
        </p:txBody>
      </p:sp>
      <p:sp>
        <p:nvSpPr>
          <p:cNvPr id="56326" name="Text Box 6"/>
          <p:cNvSpPr txBox="1">
            <a:spLocks noChangeArrowheads="1"/>
          </p:cNvSpPr>
          <p:nvPr/>
        </p:nvSpPr>
        <p:spPr bwMode="auto">
          <a:xfrm>
            <a:off x="0" y="5206750"/>
            <a:ext cx="9144000" cy="138499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800" dirty="0">
                <a:solidFill>
                  <a:srgbClr val="FFFF00"/>
                </a:solidFill>
                <a:latin typeface="Comic Sans MS" pitchFamily="66" charset="0"/>
                <a:cs typeface="Times New Roman" pitchFamily="18" charset="0"/>
              </a:rPr>
              <a:t>“For it cradled you long ago in your preconscious existence; and it is that ocean that will raise you up to God</a:t>
            </a:r>
            <a:r>
              <a:rPr lang="en-US" altLang="en-US" sz="2800" dirty="0" smtClean="0">
                <a:solidFill>
                  <a:srgbClr val="FFFF00"/>
                </a:solidFill>
                <a:latin typeface="Comic Sans MS" pitchFamily="66" charset="0"/>
                <a:cs typeface="Times New Roman" pitchFamily="18" charset="0"/>
              </a:rPr>
              <a:t>.”                                          - </a:t>
            </a:r>
            <a:r>
              <a:rPr lang="en-US" altLang="en-US" dirty="0" err="1" smtClean="0">
                <a:solidFill>
                  <a:srgbClr val="FFFF00"/>
                </a:solidFill>
                <a:latin typeface="Comic Sans MS" pitchFamily="66" charset="0"/>
                <a:cs typeface="Times New Roman" pitchFamily="18" charset="0"/>
              </a:rPr>
              <a:t>Teilhard</a:t>
            </a:r>
            <a:r>
              <a:rPr lang="en-US" altLang="en-US" dirty="0" smtClean="0">
                <a:solidFill>
                  <a:srgbClr val="FFFF00"/>
                </a:solidFill>
                <a:latin typeface="Comic Sans MS" pitchFamily="66" charset="0"/>
                <a:cs typeface="Times New Roman" pitchFamily="18" charset="0"/>
              </a:rPr>
              <a:t> </a:t>
            </a:r>
            <a:r>
              <a:rPr lang="en-US" altLang="en-US" dirty="0">
                <a:solidFill>
                  <a:srgbClr val="FFFF00"/>
                </a:solidFill>
                <a:latin typeface="Comic Sans MS" pitchFamily="66" charset="0"/>
                <a:cs typeface="Times New Roman" pitchFamily="18" charset="0"/>
              </a:rPr>
              <a:t>de </a:t>
            </a:r>
            <a:r>
              <a:rPr lang="en-US" altLang="en-US" dirty="0" err="1">
                <a:solidFill>
                  <a:srgbClr val="FFFF00"/>
                </a:solidFill>
                <a:latin typeface="Comic Sans MS" pitchFamily="66" charset="0"/>
                <a:cs typeface="Times New Roman" pitchFamily="18" charset="0"/>
              </a:rPr>
              <a:t>Chardin</a:t>
            </a:r>
            <a:endParaRPr lang="en-US" altLang="en-US" dirty="0">
              <a:solidFill>
                <a:srgbClr val="FFFF00"/>
              </a:solidFill>
              <a:latin typeface="Comic Sans MS" pitchFamily="66" charset="0"/>
              <a:cs typeface="Times New Roman" pitchFamily="18" charset="0"/>
            </a:endParaRPr>
          </a:p>
        </p:txBody>
      </p:sp>
    </p:spTree>
    <p:extLst>
      <p:ext uri="{BB962C8B-B14F-4D97-AF65-F5344CB8AC3E}">
        <p14:creationId xmlns:p14="http://schemas.microsoft.com/office/powerpoint/2010/main" val="182324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6325"/>
                                        </p:tgtEl>
                                        <p:attrNameLst>
                                          <p:attrName>style.visibility</p:attrName>
                                        </p:attrNameLst>
                                      </p:cBhvr>
                                      <p:to>
                                        <p:strVal val="visible"/>
                                      </p:to>
                                    </p:set>
                                    <p:animEffect transition="in" filter="dissolve">
                                      <p:cBhvr>
                                        <p:cTn id="7" dur="2000"/>
                                        <p:tgtEl>
                                          <p:spTgt spid="56325"/>
                                        </p:tgtEl>
                                      </p:cBhvr>
                                    </p:animEffect>
                                  </p:childTnLst>
                                </p:cTn>
                              </p:par>
                            </p:childTnLst>
                          </p:cTn>
                        </p:par>
                        <p:par>
                          <p:cTn id="8" fill="hold" nodeType="with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56326"/>
                                        </p:tgtEl>
                                        <p:attrNameLst>
                                          <p:attrName>style.visibility</p:attrName>
                                        </p:attrNameLst>
                                      </p:cBhvr>
                                      <p:to>
                                        <p:strVal val="visible"/>
                                      </p:to>
                                    </p:set>
                                    <p:animEffect transition="in" filter="dissolve">
                                      <p:cBhvr>
                                        <p:cTn id="11" dur="2000"/>
                                        <p:tgtEl>
                                          <p:spTgt spid="56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utoUpdateAnimBg="0"/>
      <p:bldP spid="563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803275"/>
          </a:xfrm>
          <a:effectLst>
            <a:outerShdw dist="38100" dir="8100000" algn="ctr" rotWithShape="0">
              <a:schemeClr val="tx1"/>
            </a:outerShdw>
          </a:effectLst>
        </p:spPr>
        <p:txBody>
          <a:bodyPr/>
          <a:lstStyle/>
          <a:p>
            <a:pPr eaLnBrk="1" hangingPunct="1"/>
            <a:r>
              <a:rPr lang="en-US" altLang="en-US" dirty="0" smtClean="0"/>
              <a:t>Origins of the Elements</a:t>
            </a:r>
          </a:p>
        </p:txBody>
      </p:sp>
      <p:sp>
        <p:nvSpPr>
          <p:cNvPr id="22531" name="Rectangle 3"/>
          <p:cNvSpPr>
            <a:spLocks noGrp="1" noChangeArrowheads="1"/>
          </p:cNvSpPr>
          <p:nvPr>
            <p:ph type="body" idx="1"/>
          </p:nvPr>
        </p:nvSpPr>
        <p:spPr>
          <a:xfrm>
            <a:off x="0" y="1012825"/>
            <a:ext cx="9144000" cy="638994"/>
          </a:xfrm>
          <a:effectLst>
            <a:outerShdw dist="38100" dir="8100000" algn="ctr" rotWithShape="0">
              <a:schemeClr val="tx1"/>
            </a:outerShdw>
          </a:effectLst>
        </p:spPr>
        <p:txBody>
          <a:bodyPr/>
          <a:lstStyle/>
          <a:p>
            <a:pPr marL="0" indent="0" eaLnBrk="1" hangingPunct="1"/>
            <a:r>
              <a:rPr lang="en-US" altLang="en-US" dirty="0" smtClean="0"/>
              <a:t>Elements from the BB &amp; Exploding </a:t>
            </a:r>
            <a:r>
              <a:rPr lang="en-US" altLang="en-US" dirty="0" smtClean="0"/>
              <a:t>stars</a:t>
            </a:r>
            <a:endParaRPr lang="en-US" altLang="en-US" dirty="0" smtClean="0"/>
          </a:p>
        </p:txBody>
      </p:sp>
      <p:pic>
        <p:nvPicPr>
          <p:cNvPr id="4" name="Picture 2" descr="https://external-preview.redd.it/tdDpXzmg9q2e8eVMMuHlaoptvuigklrL5EHZAUWu510.png?auto=webp&amp;s=b4d9312f1eb7acd23f402c0d0c8275fe17443c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99"/>
            <a:ext cx="9144000" cy="457200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582061" y="3494363"/>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252716" y="3099717"/>
            <a:ext cx="1634654" cy="766024"/>
          </a:xfrm>
          <a:prstGeom prst="roundRect">
            <a:avLst>
              <a:gd name="adj" fmla="val 11520"/>
            </a:avLst>
          </a:prstGeom>
          <a:noFill/>
          <a:ln w="57150">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61801"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600253" y="349275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569127" y="397944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2073672"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2578497"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8588890" y="349275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3573803" y="3991860"/>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4591995"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3067715" y="399186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075475" y="3991860"/>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096820"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5580632"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582061" y="3494363"/>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7256" y="3479345"/>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61801" y="3479345"/>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8584686" y="299079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7579797" y="299079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8084342" y="299079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5637" y="449016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7600253" y="349275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5637" y="397944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60182"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6075973" y="349436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7083733" y="3492756"/>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8105078" y="349275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065007"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8588890" y="349275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6591586" y="3991860"/>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7609778"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6085498" y="399186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7093258" y="3991860"/>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8114603"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8598415"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4252716" y="2311442"/>
            <a:ext cx="1634654" cy="766024"/>
          </a:xfrm>
          <a:prstGeom prst="roundRect">
            <a:avLst>
              <a:gd name="adj" fmla="val 11520"/>
            </a:avLst>
          </a:prstGeom>
          <a:noFill/>
          <a:ln w="57150">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42863" y="2480921"/>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42863" y="2984045"/>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8586657" y="2480921"/>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1218905" y="2349542"/>
            <a:ext cx="1350873" cy="766024"/>
          </a:xfrm>
          <a:prstGeom prst="roundRect">
            <a:avLst>
              <a:gd name="adj" fmla="val 11520"/>
            </a:avLst>
          </a:prstGeom>
          <a:noFill/>
          <a:ln w="57150">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1049941" y="4490163"/>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6584436" y="2945945"/>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2622036" y="2311442"/>
            <a:ext cx="1634654" cy="766024"/>
          </a:xfrm>
          <a:prstGeom prst="roundRect">
            <a:avLst>
              <a:gd name="adj" fmla="val 11520"/>
            </a:avLst>
          </a:prstGeom>
          <a:noFill/>
          <a:ln w="57150">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7088981" y="2945945"/>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1554984" y="57101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7593554" y="4490163"/>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6588665" y="4490163"/>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6584184" y="4988798"/>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5579295" y="4988798"/>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6083840" y="4988798"/>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5578377" y="449016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573488" y="449016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2068133" y="4490163"/>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p:cNvSpPr/>
          <p:nvPr/>
        </p:nvSpPr>
        <p:spPr>
          <a:xfrm>
            <a:off x="1561417" y="4988798"/>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69"/>
          <p:cNvSpPr/>
          <p:nvPr/>
        </p:nvSpPr>
        <p:spPr>
          <a:xfrm>
            <a:off x="2065962" y="4988798"/>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70"/>
          <p:cNvSpPr/>
          <p:nvPr/>
        </p:nvSpPr>
        <p:spPr>
          <a:xfrm>
            <a:off x="543853" y="449016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553587" y="499118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1551613" y="4490163"/>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2572958" y="4490163"/>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2570787" y="4988798"/>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2559870" y="57101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3064415" y="57101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2054127" y="57101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3"/>
          <p:cNvSpPr txBox="1">
            <a:spLocks noChangeArrowheads="1"/>
          </p:cNvSpPr>
          <p:nvPr/>
        </p:nvSpPr>
        <p:spPr bwMode="auto">
          <a:xfrm>
            <a:off x="0" y="1592928"/>
            <a:ext cx="9144000" cy="638994"/>
          </a:xfrm>
          <a:prstGeom prst="rect">
            <a:avLst/>
          </a:prstGeom>
          <a:noFill/>
          <a:ln>
            <a:noFill/>
          </a:ln>
          <a:effectLst>
            <a:outerShdw dist="38100" dir="81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3400" b="0">
                <a:solidFill>
                  <a:srgbClr val="FFFF00"/>
                </a:solidFill>
                <a:latin typeface="+mn-lt"/>
                <a:ea typeface="+mn-ea"/>
                <a:cs typeface="+mn-cs"/>
              </a:defRPr>
            </a:lvl1pPr>
            <a:lvl2pPr marL="742950" indent="-285750" algn="l" rtl="0" eaLnBrk="0" fontAlgn="base" hangingPunct="0">
              <a:spcBef>
                <a:spcPct val="20000"/>
              </a:spcBef>
              <a:spcAft>
                <a:spcPct val="0"/>
              </a:spcAft>
              <a:buFont typeface="Webdings" pitchFamily="18" charset="2"/>
              <a:buChar char="@"/>
              <a:defRPr sz="3000" b="0">
                <a:solidFill>
                  <a:srgbClr val="FFFF00"/>
                </a:solidFill>
                <a:latin typeface="+mn-lt"/>
              </a:defRPr>
            </a:lvl2pPr>
            <a:lvl3pPr marL="1143000" indent="-228600" algn="l" rtl="0" eaLnBrk="0" fontAlgn="base" hangingPunct="0">
              <a:spcBef>
                <a:spcPct val="20000"/>
              </a:spcBef>
              <a:spcAft>
                <a:spcPct val="0"/>
              </a:spcAft>
              <a:buFont typeface="Webdings" pitchFamily="18" charset="2"/>
              <a:buChar char="b"/>
              <a:defRPr sz="2600" b="0">
                <a:solidFill>
                  <a:srgbClr val="FFFF00"/>
                </a:solidFill>
                <a:latin typeface="+mn-lt"/>
              </a:defRPr>
            </a:lvl3pPr>
            <a:lvl4pPr marL="1600200" indent="-228600" algn="l" rtl="0" eaLnBrk="0" fontAlgn="base" hangingPunct="0">
              <a:spcBef>
                <a:spcPct val="20000"/>
              </a:spcBef>
              <a:spcAft>
                <a:spcPct val="0"/>
              </a:spcAft>
              <a:buFont typeface="Webdings" pitchFamily="18" charset="2"/>
              <a:buChar char="Ë"/>
              <a:defRPr sz="2200" b="0">
                <a:solidFill>
                  <a:srgbClr val="FFFF00"/>
                </a:solidFill>
                <a:latin typeface="+mn-lt"/>
              </a:defRPr>
            </a:lvl4pPr>
            <a:lvl5pPr marL="2057400" indent="-228600" algn="l" rtl="0" eaLnBrk="0" fontAlgn="base" hangingPunct="0">
              <a:spcBef>
                <a:spcPct val="20000"/>
              </a:spcBef>
              <a:spcAft>
                <a:spcPct val="0"/>
              </a:spcAft>
              <a:buFont typeface="Webdings" pitchFamily="18" charset="2"/>
              <a:buChar char="»"/>
              <a:defRPr sz="2000" b="0">
                <a:solidFill>
                  <a:srgbClr val="FFFF00"/>
                </a:solidFill>
                <a:latin typeface="+mn-lt"/>
              </a:defRPr>
            </a:lvl5pPr>
            <a:lvl6pPr marL="2514600" indent="-228600" algn="l" rtl="0" fontAlgn="base">
              <a:spcBef>
                <a:spcPct val="20000"/>
              </a:spcBef>
              <a:spcAft>
                <a:spcPct val="0"/>
              </a:spcAft>
              <a:buFont typeface="Webdings" pitchFamily="18" charset="2"/>
              <a:buChar char="»"/>
              <a:defRPr sz="2000" b="1">
                <a:solidFill>
                  <a:srgbClr val="FFFF00"/>
                </a:solidFill>
                <a:latin typeface="+mn-lt"/>
              </a:defRPr>
            </a:lvl6pPr>
            <a:lvl7pPr marL="2971800" indent="-228600" algn="l" rtl="0" fontAlgn="base">
              <a:spcBef>
                <a:spcPct val="20000"/>
              </a:spcBef>
              <a:spcAft>
                <a:spcPct val="0"/>
              </a:spcAft>
              <a:buFont typeface="Webdings" pitchFamily="18" charset="2"/>
              <a:buChar char="»"/>
              <a:defRPr sz="2000" b="1">
                <a:solidFill>
                  <a:srgbClr val="FFFF00"/>
                </a:solidFill>
                <a:latin typeface="+mn-lt"/>
              </a:defRPr>
            </a:lvl7pPr>
            <a:lvl8pPr marL="3429000" indent="-228600" algn="l" rtl="0" fontAlgn="base">
              <a:spcBef>
                <a:spcPct val="20000"/>
              </a:spcBef>
              <a:spcAft>
                <a:spcPct val="0"/>
              </a:spcAft>
              <a:buFont typeface="Webdings" pitchFamily="18" charset="2"/>
              <a:buChar char="»"/>
              <a:defRPr sz="2000" b="1">
                <a:solidFill>
                  <a:srgbClr val="FFFF00"/>
                </a:solidFill>
                <a:latin typeface="+mn-lt"/>
              </a:defRPr>
            </a:lvl8pPr>
            <a:lvl9pPr marL="3886200" indent="-228600" algn="l" rtl="0" fontAlgn="base">
              <a:spcBef>
                <a:spcPct val="20000"/>
              </a:spcBef>
              <a:spcAft>
                <a:spcPct val="0"/>
              </a:spcAft>
              <a:buFont typeface="Webdings" pitchFamily="18" charset="2"/>
              <a:buChar char="»"/>
              <a:defRPr sz="2000" b="1">
                <a:solidFill>
                  <a:srgbClr val="FFFF00"/>
                </a:solidFill>
                <a:latin typeface="+mn-lt"/>
              </a:defRPr>
            </a:lvl9pPr>
          </a:lstStyle>
          <a:p>
            <a:pPr marL="0" indent="0" algn="r" eaLnBrk="1" hangingPunct="1"/>
            <a:r>
              <a:rPr lang="en-US" altLang="en-US" kern="0" dirty="0" smtClean="0"/>
              <a:t>… how are the heaviest elements made?</a:t>
            </a:r>
            <a:endParaRPr lang="en-US" altLang="en-US" kern="0" dirty="0" smtClean="0"/>
          </a:p>
        </p:txBody>
      </p:sp>
    </p:spTree>
    <p:extLst>
      <p:ext uri="{BB962C8B-B14F-4D97-AF65-F5344CB8AC3E}">
        <p14:creationId xmlns:p14="http://schemas.microsoft.com/office/powerpoint/2010/main" val="175394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803275"/>
          </a:xfrm>
          <a:effectLst>
            <a:outerShdw dist="38100" dir="8100000" algn="ctr" rotWithShape="0">
              <a:schemeClr val="tx1"/>
            </a:outerShdw>
          </a:effectLst>
        </p:spPr>
        <p:txBody>
          <a:bodyPr/>
          <a:lstStyle/>
          <a:p>
            <a:pPr eaLnBrk="1" hangingPunct="1"/>
            <a:r>
              <a:rPr lang="en-US" altLang="en-US" dirty="0" smtClean="0"/>
              <a:t>Origins of the Elements</a:t>
            </a:r>
          </a:p>
        </p:txBody>
      </p:sp>
      <p:sp>
        <p:nvSpPr>
          <p:cNvPr id="22531" name="Rectangle 3"/>
          <p:cNvSpPr>
            <a:spLocks noGrp="1" noChangeArrowheads="1"/>
          </p:cNvSpPr>
          <p:nvPr>
            <p:ph type="body" idx="1"/>
          </p:nvPr>
        </p:nvSpPr>
        <p:spPr>
          <a:xfrm>
            <a:off x="0" y="1012825"/>
            <a:ext cx="9144000" cy="4478338"/>
          </a:xfrm>
          <a:effectLst>
            <a:outerShdw dist="38100" dir="8100000" algn="ctr" rotWithShape="0">
              <a:schemeClr val="tx1"/>
            </a:outerShdw>
          </a:effectLst>
        </p:spPr>
        <p:txBody>
          <a:bodyPr/>
          <a:lstStyle/>
          <a:p>
            <a:pPr marL="0" indent="0" eaLnBrk="1" hangingPunct="1"/>
            <a:r>
              <a:rPr lang="en-US" altLang="en-US" dirty="0" smtClean="0"/>
              <a:t>Ag, I, Pt, Au, </a:t>
            </a:r>
            <a:r>
              <a:rPr lang="en-US" altLang="en-US" dirty="0" err="1" smtClean="0"/>
              <a:t>Th</a:t>
            </a:r>
            <a:r>
              <a:rPr lang="en-US" altLang="en-US" dirty="0" smtClean="0"/>
              <a:t>, U, Pu, …</a:t>
            </a:r>
          </a:p>
          <a:p>
            <a:pPr marL="400050" lvl="1" indent="0" eaLnBrk="1" hangingPunct="1"/>
            <a:r>
              <a:rPr lang="en-US" altLang="en-US" dirty="0"/>
              <a:t> </a:t>
            </a:r>
            <a:r>
              <a:rPr lang="en-US" altLang="en-US" dirty="0" err="1" smtClean="0"/>
              <a:t>kilonovas</a:t>
            </a:r>
            <a:r>
              <a:rPr lang="en-US" altLang="en-US" dirty="0" smtClean="0"/>
              <a:t> … first observed in 2017!</a:t>
            </a:r>
          </a:p>
          <a:p>
            <a:pPr marL="400050" lvl="1" indent="0" eaLnBrk="1" hangingPunct="1"/>
            <a:endParaRPr lang="en-US" altLang="en-US" b="0" dirty="0" smtClean="0"/>
          </a:p>
        </p:txBody>
      </p:sp>
      <p:pic>
        <p:nvPicPr>
          <p:cNvPr id="4" name="Picture 2" descr="https://external-preview.redd.it/tdDpXzmg9q2e8eVMMuHlaoptvuigklrL5EHZAUWu510.png?auto=webp&amp;s=b4d9312f1eb7acd23f402c0d0c8275fe17443c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99"/>
            <a:ext cx="9144000" cy="4572001"/>
          </a:xfrm>
          <a:prstGeom prst="rect">
            <a:avLst/>
          </a:prstGeom>
          <a:noFill/>
          <a:extLst>
            <a:ext uri="{909E8E84-426E-40DD-AFC4-6F175D3DCCD1}">
              <a14:hiddenFill xmlns:a14="http://schemas.microsoft.com/office/drawing/2010/main">
                <a:solidFill>
                  <a:srgbClr val="FFFFFF"/>
                </a:solidFill>
              </a14:hiddenFill>
            </a:ext>
          </a:extLst>
        </p:spPr>
      </p:pic>
      <p:sp>
        <p:nvSpPr>
          <p:cNvPr id="38" name="Rounded Rectangle 37"/>
          <p:cNvSpPr/>
          <p:nvPr/>
        </p:nvSpPr>
        <p:spPr>
          <a:xfrm>
            <a:off x="3573803" y="4490163"/>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5096820" y="4988798"/>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3067715" y="4988798"/>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075475" y="4490163"/>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5096820" y="4490163"/>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586427" y="4988798"/>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581538" y="4988798"/>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4086083" y="4988798"/>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5637" y="499118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7083733" y="4490163"/>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7093258" y="4988798"/>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8114603" y="4490163"/>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8598415" y="4490163"/>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7593554" y="4490163"/>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6584184" y="4988798"/>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5578377" y="449016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573488" y="449016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3060014" y="62435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4065901" y="62435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2054127" y="62435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6083840" y="4490163"/>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4055225" y="5710176"/>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5076570" y="57101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82"/>
          <p:cNvSpPr/>
          <p:nvPr/>
        </p:nvSpPr>
        <p:spPr>
          <a:xfrm>
            <a:off x="7063483" y="5710176"/>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8094353" y="57101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8578165" y="57101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7573304" y="57101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6568415" y="57101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5558127" y="57101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88"/>
          <p:cNvSpPr/>
          <p:nvPr/>
        </p:nvSpPr>
        <p:spPr>
          <a:xfrm>
            <a:off x="4553238" y="57101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6063590" y="57101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2615645" y="3099717"/>
            <a:ext cx="1634654" cy="766024"/>
          </a:xfrm>
          <a:prstGeom prst="roundRect">
            <a:avLst>
              <a:gd name="adj" fmla="val 11520"/>
            </a:avLst>
          </a:prstGeom>
          <a:noFill/>
          <a:ln w="57150">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90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heel(1)">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250" fill="hold"/>
                                        <p:tgtEl>
                                          <p:spTgt spid="38"/>
                                        </p:tgtEl>
                                        <p:attrNameLst>
                                          <p:attrName>ppt_x</p:attrName>
                                        </p:attrNameLst>
                                      </p:cBhvr>
                                      <p:tavLst>
                                        <p:tav tm="0">
                                          <p:val>
                                            <p:strVal val="#ppt_x"/>
                                          </p:val>
                                        </p:tav>
                                        <p:tav tm="100000">
                                          <p:val>
                                            <p:strVal val="#ppt_x"/>
                                          </p:val>
                                        </p:tav>
                                      </p:tavLst>
                                    </p:anim>
                                    <p:anim calcmode="lin" valueType="num">
                                      <p:cBhvr additive="base">
                                        <p:cTn id="13" dur="250" fill="hold"/>
                                        <p:tgtEl>
                                          <p:spTgt spid="38"/>
                                        </p:tgtEl>
                                        <p:attrNameLst>
                                          <p:attrName>ppt_y</p:attrName>
                                        </p:attrNameLst>
                                      </p:cBhvr>
                                      <p:tavLst>
                                        <p:tav tm="0">
                                          <p:val>
                                            <p:strVal val="0-#ppt_h/2"/>
                                          </p:val>
                                        </p:tav>
                                        <p:tav tm="100000">
                                          <p:val>
                                            <p:strVal val="#ppt_y"/>
                                          </p:val>
                                        </p:tav>
                                      </p:tavLst>
                                    </p:anim>
                                  </p:childTnLst>
                                </p:cTn>
                              </p:par>
                            </p:childTnLst>
                          </p:cTn>
                        </p:par>
                        <p:par>
                          <p:cTn id="14" fill="hold">
                            <p:stCondLst>
                              <p:cond delay="250"/>
                            </p:stCondLst>
                            <p:childTnLst>
                              <p:par>
                                <p:cTn id="15" presetID="2" presetClass="entr" presetSubtype="1"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50" fill="hold"/>
                                        <p:tgtEl>
                                          <p:spTgt spid="41"/>
                                        </p:tgtEl>
                                        <p:attrNameLst>
                                          <p:attrName>ppt_x</p:attrName>
                                        </p:attrNameLst>
                                      </p:cBhvr>
                                      <p:tavLst>
                                        <p:tav tm="0">
                                          <p:val>
                                            <p:strVal val="#ppt_x"/>
                                          </p:val>
                                        </p:tav>
                                        <p:tav tm="100000">
                                          <p:val>
                                            <p:strVal val="#ppt_x"/>
                                          </p:val>
                                        </p:tav>
                                      </p:tavLst>
                                    </p:anim>
                                    <p:anim calcmode="lin" valueType="num">
                                      <p:cBhvr additive="base">
                                        <p:cTn id="18" dur="250" fill="hold"/>
                                        <p:tgtEl>
                                          <p:spTgt spid="41"/>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additive="base">
                                        <p:cTn id="22" dur="250" fill="hold"/>
                                        <p:tgtEl>
                                          <p:spTgt spid="67"/>
                                        </p:tgtEl>
                                        <p:attrNameLst>
                                          <p:attrName>ppt_x</p:attrName>
                                        </p:attrNameLst>
                                      </p:cBhvr>
                                      <p:tavLst>
                                        <p:tav tm="0">
                                          <p:val>
                                            <p:strVal val="#ppt_x"/>
                                          </p:val>
                                        </p:tav>
                                        <p:tav tm="100000">
                                          <p:val>
                                            <p:strVal val="#ppt_x"/>
                                          </p:val>
                                        </p:tav>
                                      </p:tavLst>
                                    </p:anim>
                                    <p:anim calcmode="lin" valueType="num">
                                      <p:cBhvr additive="base">
                                        <p:cTn id="23" dur="250" fill="hold"/>
                                        <p:tgtEl>
                                          <p:spTgt spid="67"/>
                                        </p:tgtEl>
                                        <p:attrNameLst>
                                          <p:attrName>ppt_y</p:attrName>
                                        </p:attrNameLst>
                                      </p:cBhvr>
                                      <p:tavLst>
                                        <p:tav tm="0">
                                          <p:val>
                                            <p:strVal val="0-#ppt_h/2"/>
                                          </p:val>
                                        </p:tav>
                                        <p:tav tm="100000">
                                          <p:val>
                                            <p:strVal val="#ppt_y"/>
                                          </p:val>
                                        </p:tav>
                                      </p:tavLst>
                                    </p:anim>
                                  </p:childTnLst>
                                </p:cTn>
                              </p:par>
                            </p:childTnLst>
                          </p:cTn>
                        </p:par>
                        <p:par>
                          <p:cTn id="24" fill="hold">
                            <p:stCondLst>
                              <p:cond delay="750"/>
                            </p:stCondLst>
                            <p:childTnLst>
                              <p:par>
                                <p:cTn id="25" presetID="2" presetClass="entr" presetSubtype="1"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ppt_x"/>
                                          </p:val>
                                        </p:tav>
                                        <p:tav tm="100000">
                                          <p:val>
                                            <p:strVal val="#ppt_x"/>
                                          </p:val>
                                        </p:tav>
                                      </p:tavLst>
                                    </p:anim>
                                    <p:anim calcmode="lin" valueType="num">
                                      <p:cBhvr additive="base">
                                        <p:cTn id="28" dur="250" fill="hold"/>
                                        <p:tgtEl>
                                          <p:spTgt spid="42"/>
                                        </p:tgtEl>
                                        <p:attrNameLst>
                                          <p:attrName>ppt_y</p:attrName>
                                        </p:attrNameLst>
                                      </p:cBhvr>
                                      <p:tavLst>
                                        <p:tav tm="0">
                                          <p:val>
                                            <p:strVal val="0-#ppt_h/2"/>
                                          </p:val>
                                        </p:tav>
                                        <p:tav tm="100000">
                                          <p:val>
                                            <p:strVal val="#ppt_y"/>
                                          </p:val>
                                        </p:tav>
                                      </p:tavLst>
                                    </p:anim>
                                  </p:childTnLst>
                                </p:cTn>
                              </p:par>
                            </p:childTnLst>
                          </p:cTn>
                        </p:par>
                        <p:par>
                          <p:cTn id="29" fill="hold">
                            <p:stCondLst>
                              <p:cond delay="1000"/>
                            </p:stCondLst>
                            <p:childTnLst>
                              <p:par>
                                <p:cTn id="30" presetID="2" presetClass="entr" presetSubtype="1" fill="hold" grpId="0" nodeType="afterEffect">
                                  <p:stCondLst>
                                    <p:cond delay="0"/>
                                  </p:stCondLst>
                                  <p:childTnLst>
                                    <p:set>
                                      <p:cBhvr>
                                        <p:cTn id="31" dur="1" fill="hold">
                                          <p:stCondLst>
                                            <p:cond delay="0"/>
                                          </p:stCondLst>
                                        </p:cTn>
                                        <p:tgtEl>
                                          <p:spTgt spid="66"/>
                                        </p:tgtEl>
                                        <p:attrNameLst>
                                          <p:attrName>style.visibility</p:attrName>
                                        </p:attrNameLst>
                                      </p:cBhvr>
                                      <p:to>
                                        <p:strVal val="visible"/>
                                      </p:to>
                                    </p:set>
                                    <p:anim calcmode="lin" valueType="num">
                                      <p:cBhvr additive="base">
                                        <p:cTn id="32" dur="250" fill="hold"/>
                                        <p:tgtEl>
                                          <p:spTgt spid="66"/>
                                        </p:tgtEl>
                                        <p:attrNameLst>
                                          <p:attrName>ppt_x</p:attrName>
                                        </p:attrNameLst>
                                      </p:cBhvr>
                                      <p:tavLst>
                                        <p:tav tm="0">
                                          <p:val>
                                            <p:strVal val="#ppt_x"/>
                                          </p:val>
                                        </p:tav>
                                        <p:tav tm="100000">
                                          <p:val>
                                            <p:strVal val="#ppt_x"/>
                                          </p:val>
                                        </p:tav>
                                      </p:tavLst>
                                    </p:anim>
                                    <p:anim calcmode="lin" valueType="num">
                                      <p:cBhvr additive="base">
                                        <p:cTn id="33" dur="250" fill="hold"/>
                                        <p:tgtEl>
                                          <p:spTgt spid="66"/>
                                        </p:tgtEl>
                                        <p:attrNameLst>
                                          <p:attrName>ppt_y</p:attrName>
                                        </p:attrNameLst>
                                      </p:cBhvr>
                                      <p:tavLst>
                                        <p:tav tm="0">
                                          <p:val>
                                            <p:strVal val="0-#ppt_h/2"/>
                                          </p:val>
                                        </p:tav>
                                        <p:tav tm="100000">
                                          <p:val>
                                            <p:strVal val="#ppt_y"/>
                                          </p:val>
                                        </p:tav>
                                      </p:tavLst>
                                    </p:anim>
                                  </p:childTnLst>
                                </p:cTn>
                              </p:par>
                            </p:childTnLst>
                          </p:cTn>
                        </p:par>
                        <p:par>
                          <p:cTn id="34" fill="hold">
                            <p:stCondLst>
                              <p:cond delay="1250"/>
                            </p:stCondLst>
                            <p:childTnLst>
                              <p:par>
                                <p:cTn id="35" presetID="2" presetClass="entr" presetSubtype="1" fill="hold" grpId="0" nodeType="afterEffect">
                                  <p:stCondLst>
                                    <p:cond delay="0"/>
                                  </p:stCondLst>
                                  <p:childTnLst>
                                    <p:set>
                                      <p:cBhvr>
                                        <p:cTn id="36" dur="1" fill="hold">
                                          <p:stCondLst>
                                            <p:cond delay="0"/>
                                          </p:stCondLst>
                                        </p:cTn>
                                        <p:tgtEl>
                                          <p:spTgt spid="79"/>
                                        </p:tgtEl>
                                        <p:attrNameLst>
                                          <p:attrName>style.visibility</p:attrName>
                                        </p:attrNameLst>
                                      </p:cBhvr>
                                      <p:to>
                                        <p:strVal val="visible"/>
                                      </p:to>
                                    </p:set>
                                    <p:anim calcmode="lin" valueType="num">
                                      <p:cBhvr additive="base">
                                        <p:cTn id="37" dur="250" fill="hold"/>
                                        <p:tgtEl>
                                          <p:spTgt spid="79"/>
                                        </p:tgtEl>
                                        <p:attrNameLst>
                                          <p:attrName>ppt_x</p:attrName>
                                        </p:attrNameLst>
                                      </p:cBhvr>
                                      <p:tavLst>
                                        <p:tav tm="0">
                                          <p:val>
                                            <p:strVal val="#ppt_x"/>
                                          </p:val>
                                        </p:tav>
                                        <p:tav tm="100000">
                                          <p:val>
                                            <p:strVal val="#ppt_x"/>
                                          </p:val>
                                        </p:tav>
                                      </p:tavLst>
                                    </p:anim>
                                    <p:anim calcmode="lin" valueType="num">
                                      <p:cBhvr additive="base">
                                        <p:cTn id="38" dur="250" fill="hold"/>
                                        <p:tgtEl>
                                          <p:spTgt spid="79"/>
                                        </p:tgtEl>
                                        <p:attrNameLst>
                                          <p:attrName>ppt_y</p:attrName>
                                        </p:attrNameLst>
                                      </p:cBhvr>
                                      <p:tavLst>
                                        <p:tav tm="0">
                                          <p:val>
                                            <p:strVal val="0-#ppt_h/2"/>
                                          </p:val>
                                        </p:tav>
                                        <p:tav tm="100000">
                                          <p:val>
                                            <p:strVal val="#ppt_y"/>
                                          </p:val>
                                        </p:tav>
                                      </p:tavLst>
                                    </p:anim>
                                  </p:childTnLst>
                                </p:cTn>
                              </p:par>
                            </p:childTnLst>
                          </p:cTn>
                        </p:par>
                        <p:par>
                          <p:cTn id="39" fill="hold">
                            <p:stCondLst>
                              <p:cond delay="1500"/>
                            </p:stCondLst>
                            <p:childTnLst>
                              <p:par>
                                <p:cTn id="40" presetID="2" presetClass="entr" presetSubtype="1"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additive="base">
                                        <p:cTn id="42" dur="250" fill="hold"/>
                                        <p:tgtEl>
                                          <p:spTgt spid="34"/>
                                        </p:tgtEl>
                                        <p:attrNameLst>
                                          <p:attrName>ppt_x</p:attrName>
                                        </p:attrNameLst>
                                      </p:cBhvr>
                                      <p:tavLst>
                                        <p:tav tm="0">
                                          <p:val>
                                            <p:strVal val="#ppt_x"/>
                                          </p:val>
                                        </p:tav>
                                        <p:tav tm="100000">
                                          <p:val>
                                            <p:strVal val="#ppt_x"/>
                                          </p:val>
                                        </p:tav>
                                      </p:tavLst>
                                    </p:anim>
                                    <p:anim calcmode="lin" valueType="num">
                                      <p:cBhvr additive="base">
                                        <p:cTn id="43" dur="250" fill="hold"/>
                                        <p:tgtEl>
                                          <p:spTgt spid="34"/>
                                        </p:tgtEl>
                                        <p:attrNameLst>
                                          <p:attrName>ppt_y</p:attrName>
                                        </p:attrNameLst>
                                      </p:cBhvr>
                                      <p:tavLst>
                                        <p:tav tm="0">
                                          <p:val>
                                            <p:strVal val="0-#ppt_h/2"/>
                                          </p:val>
                                        </p:tav>
                                        <p:tav tm="100000">
                                          <p:val>
                                            <p:strVal val="#ppt_y"/>
                                          </p:val>
                                        </p:tav>
                                      </p:tavLst>
                                    </p:anim>
                                  </p:childTnLst>
                                </p:cTn>
                              </p:par>
                            </p:childTnLst>
                          </p:cTn>
                        </p:par>
                        <p:par>
                          <p:cTn id="44" fill="hold">
                            <p:stCondLst>
                              <p:cond delay="1750"/>
                            </p:stCondLst>
                            <p:childTnLst>
                              <p:par>
                                <p:cTn id="45" presetID="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 calcmode="lin" valueType="num">
                                      <p:cBhvr additive="base">
                                        <p:cTn id="47" dur="250" fill="hold"/>
                                        <p:tgtEl>
                                          <p:spTgt spid="61"/>
                                        </p:tgtEl>
                                        <p:attrNameLst>
                                          <p:attrName>ppt_x</p:attrName>
                                        </p:attrNameLst>
                                      </p:cBhvr>
                                      <p:tavLst>
                                        <p:tav tm="0">
                                          <p:val>
                                            <p:strVal val="#ppt_x"/>
                                          </p:val>
                                        </p:tav>
                                        <p:tav tm="100000">
                                          <p:val>
                                            <p:strVal val="#ppt_x"/>
                                          </p:val>
                                        </p:tav>
                                      </p:tavLst>
                                    </p:anim>
                                    <p:anim calcmode="lin" valueType="num">
                                      <p:cBhvr additive="base">
                                        <p:cTn id="48" dur="250" fill="hold"/>
                                        <p:tgtEl>
                                          <p:spTgt spid="61"/>
                                        </p:tgtEl>
                                        <p:attrNameLst>
                                          <p:attrName>ppt_y</p:attrName>
                                        </p:attrNameLst>
                                      </p:cBhvr>
                                      <p:tavLst>
                                        <p:tav tm="0">
                                          <p:val>
                                            <p:strVal val="0-#ppt_h/2"/>
                                          </p:val>
                                        </p:tav>
                                        <p:tav tm="100000">
                                          <p:val>
                                            <p:strVal val="#ppt_y"/>
                                          </p:val>
                                        </p:tav>
                                      </p:tavLst>
                                    </p:anim>
                                  </p:childTnLst>
                                </p:cTn>
                              </p:par>
                            </p:childTnLst>
                          </p:cTn>
                        </p:par>
                        <p:par>
                          <p:cTn id="49" fill="hold">
                            <p:stCondLst>
                              <p:cond delay="2000"/>
                            </p:stCondLst>
                            <p:childTnLst>
                              <p:par>
                                <p:cTn id="50" presetID="2" presetClass="entr" presetSubtype="1" fill="hold" grpId="0" nodeType="afterEffect">
                                  <p:stCondLst>
                                    <p:cond delay="0"/>
                                  </p:stCondLst>
                                  <p:childTnLst>
                                    <p:set>
                                      <p:cBhvr>
                                        <p:cTn id="51" dur="1" fill="hold">
                                          <p:stCondLst>
                                            <p:cond delay="0"/>
                                          </p:stCondLst>
                                        </p:cTn>
                                        <p:tgtEl>
                                          <p:spTgt spid="49"/>
                                        </p:tgtEl>
                                        <p:attrNameLst>
                                          <p:attrName>style.visibility</p:attrName>
                                        </p:attrNameLst>
                                      </p:cBhvr>
                                      <p:to>
                                        <p:strVal val="visible"/>
                                      </p:to>
                                    </p:set>
                                    <p:anim calcmode="lin" valueType="num">
                                      <p:cBhvr additive="base">
                                        <p:cTn id="52" dur="250" fill="hold"/>
                                        <p:tgtEl>
                                          <p:spTgt spid="49"/>
                                        </p:tgtEl>
                                        <p:attrNameLst>
                                          <p:attrName>ppt_x</p:attrName>
                                        </p:attrNameLst>
                                      </p:cBhvr>
                                      <p:tavLst>
                                        <p:tav tm="0">
                                          <p:val>
                                            <p:strVal val="#ppt_x"/>
                                          </p:val>
                                        </p:tav>
                                        <p:tav tm="100000">
                                          <p:val>
                                            <p:strVal val="#ppt_x"/>
                                          </p:val>
                                        </p:tav>
                                      </p:tavLst>
                                    </p:anim>
                                    <p:anim calcmode="lin" valueType="num">
                                      <p:cBhvr additive="base">
                                        <p:cTn id="53" dur="250" fill="hold"/>
                                        <p:tgtEl>
                                          <p:spTgt spid="49"/>
                                        </p:tgtEl>
                                        <p:attrNameLst>
                                          <p:attrName>ppt_y</p:attrName>
                                        </p:attrNameLst>
                                      </p:cBhvr>
                                      <p:tavLst>
                                        <p:tav tm="0">
                                          <p:val>
                                            <p:strVal val="0-#ppt_h/2"/>
                                          </p:val>
                                        </p:tav>
                                        <p:tav tm="100000">
                                          <p:val>
                                            <p:strVal val="#ppt_y"/>
                                          </p:val>
                                        </p:tav>
                                      </p:tavLst>
                                    </p:anim>
                                  </p:childTnLst>
                                </p:cTn>
                              </p:par>
                            </p:childTnLst>
                          </p:cTn>
                        </p:par>
                        <p:par>
                          <p:cTn id="54" fill="hold">
                            <p:stCondLst>
                              <p:cond delay="2250"/>
                            </p:stCondLst>
                            <p:childTnLst>
                              <p:par>
                                <p:cTn id="55" presetID="2" presetClass="entr" presetSubtype="1" fill="hold" grpId="0" nodeType="after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250" fill="hold"/>
                                        <p:tgtEl>
                                          <p:spTgt spid="50"/>
                                        </p:tgtEl>
                                        <p:attrNameLst>
                                          <p:attrName>ppt_x</p:attrName>
                                        </p:attrNameLst>
                                      </p:cBhvr>
                                      <p:tavLst>
                                        <p:tav tm="0">
                                          <p:val>
                                            <p:strVal val="#ppt_x"/>
                                          </p:val>
                                        </p:tav>
                                        <p:tav tm="100000">
                                          <p:val>
                                            <p:strVal val="#ppt_x"/>
                                          </p:val>
                                        </p:tav>
                                      </p:tavLst>
                                    </p:anim>
                                    <p:anim calcmode="lin" valueType="num">
                                      <p:cBhvr additive="base">
                                        <p:cTn id="58" dur="250" fill="hold"/>
                                        <p:tgtEl>
                                          <p:spTgt spid="50"/>
                                        </p:tgtEl>
                                        <p:attrNameLst>
                                          <p:attrName>ppt_y</p:attrName>
                                        </p:attrNameLst>
                                      </p:cBhvr>
                                      <p:tavLst>
                                        <p:tav tm="0">
                                          <p:val>
                                            <p:strVal val="0-#ppt_h/2"/>
                                          </p:val>
                                        </p:tav>
                                        <p:tav tm="100000">
                                          <p:val>
                                            <p:strVal val="#ppt_y"/>
                                          </p:val>
                                        </p:tav>
                                      </p:tavLst>
                                    </p:anim>
                                  </p:childTnLst>
                                </p:cTn>
                              </p:par>
                            </p:childTnLst>
                          </p:cTn>
                        </p:par>
                        <p:par>
                          <p:cTn id="59" fill="hold">
                            <p:stCondLst>
                              <p:cond delay="2500"/>
                            </p:stCondLst>
                            <p:childTnLst>
                              <p:par>
                                <p:cTn id="60" presetID="2" presetClass="entr" presetSubtype="1" fill="hold" grpId="0"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250" fill="hold"/>
                                        <p:tgtEl>
                                          <p:spTgt spid="25"/>
                                        </p:tgtEl>
                                        <p:attrNameLst>
                                          <p:attrName>ppt_x</p:attrName>
                                        </p:attrNameLst>
                                      </p:cBhvr>
                                      <p:tavLst>
                                        <p:tav tm="0">
                                          <p:val>
                                            <p:strVal val="#ppt_x"/>
                                          </p:val>
                                        </p:tav>
                                        <p:tav tm="100000">
                                          <p:val>
                                            <p:strVal val="#ppt_x"/>
                                          </p:val>
                                        </p:tav>
                                      </p:tavLst>
                                    </p:anim>
                                    <p:anim calcmode="lin" valueType="num">
                                      <p:cBhvr additive="base">
                                        <p:cTn id="63" dur="250" fill="hold"/>
                                        <p:tgtEl>
                                          <p:spTgt spid="25"/>
                                        </p:tgtEl>
                                        <p:attrNameLst>
                                          <p:attrName>ppt_y</p:attrName>
                                        </p:attrNameLst>
                                      </p:cBhvr>
                                      <p:tavLst>
                                        <p:tav tm="0">
                                          <p:val>
                                            <p:strVal val="0-#ppt_h/2"/>
                                          </p:val>
                                        </p:tav>
                                        <p:tav tm="100000">
                                          <p:val>
                                            <p:strVal val="#ppt_y"/>
                                          </p:val>
                                        </p:tav>
                                      </p:tavLst>
                                    </p:anim>
                                  </p:childTnLst>
                                </p:cTn>
                              </p:par>
                            </p:childTnLst>
                          </p:cTn>
                        </p:par>
                        <p:par>
                          <p:cTn id="64" fill="hold">
                            <p:stCondLst>
                              <p:cond delay="2750"/>
                            </p:stCondLst>
                            <p:childTnLst>
                              <p:par>
                                <p:cTn id="65" presetID="2" presetClass="entr" presetSubtype="1" fill="hold" grpId="0" nodeType="after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250" fill="hold"/>
                                        <p:tgtEl>
                                          <p:spTgt spid="40"/>
                                        </p:tgtEl>
                                        <p:attrNameLst>
                                          <p:attrName>ppt_x</p:attrName>
                                        </p:attrNameLst>
                                      </p:cBhvr>
                                      <p:tavLst>
                                        <p:tav tm="0">
                                          <p:val>
                                            <p:strVal val="#ppt_x"/>
                                          </p:val>
                                        </p:tav>
                                        <p:tav tm="100000">
                                          <p:val>
                                            <p:strVal val="#ppt_x"/>
                                          </p:val>
                                        </p:tav>
                                      </p:tavLst>
                                    </p:anim>
                                    <p:anim calcmode="lin" valueType="num">
                                      <p:cBhvr additive="base">
                                        <p:cTn id="68" dur="250" fill="hold"/>
                                        <p:tgtEl>
                                          <p:spTgt spid="40"/>
                                        </p:tgtEl>
                                        <p:attrNameLst>
                                          <p:attrName>ppt_y</p:attrName>
                                        </p:attrNameLst>
                                      </p:cBhvr>
                                      <p:tavLst>
                                        <p:tav tm="0">
                                          <p:val>
                                            <p:strVal val="0-#ppt_h/2"/>
                                          </p:val>
                                        </p:tav>
                                        <p:tav tm="100000">
                                          <p:val>
                                            <p:strVal val="#ppt_y"/>
                                          </p:val>
                                        </p:tav>
                                      </p:tavLst>
                                    </p:anim>
                                  </p:childTnLst>
                                </p:cTn>
                              </p:par>
                            </p:childTnLst>
                          </p:cTn>
                        </p:par>
                        <p:par>
                          <p:cTn id="69" fill="hold">
                            <p:stCondLst>
                              <p:cond delay="3000"/>
                            </p:stCondLst>
                            <p:childTnLst>
                              <p:par>
                                <p:cTn id="70" presetID="2" presetClass="entr" presetSubtype="1" fill="hold" grpId="0" nodeType="after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250" fill="hold"/>
                                        <p:tgtEl>
                                          <p:spTgt spid="23"/>
                                        </p:tgtEl>
                                        <p:attrNameLst>
                                          <p:attrName>ppt_x</p:attrName>
                                        </p:attrNameLst>
                                      </p:cBhvr>
                                      <p:tavLst>
                                        <p:tav tm="0">
                                          <p:val>
                                            <p:strVal val="#ppt_x"/>
                                          </p:val>
                                        </p:tav>
                                        <p:tav tm="100000">
                                          <p:val>
                                            <p:strVal val="#ppt_x"/>
                                          </p:val>
                                        </p:tav>
                                      </p:tavLst>
                                    </p:anim>
                                    <p:anim calcmode="lin" valueType="num">
                                      <p:cBhvr additive="base">
                                        <p:cTn id="73" dur="250" fill="hold"/>
                                        <p:tgtEl>
                                          <p:spTgt spid="23"/>
                                        </p:tgtEl>
                                        <p:attrNameLst>
                                          <p:attrName>ppt_y</p:attrName>
                                        </p:attrNameLst>
                                      </p:cBhvr>
                                      <p:tavLst>
                                        <p:tav tm="0">
                                          <p:val>
                                            <p:strVal val="0-#ppt_h/2"/>
                                          </p:val>
                                        </p:tav>
                                        <p:tav tm="100000">
                                          <p:val>
                                            <p:strVal val="#ppt_y"/>
                                          </p:val>
                                        </p:tav>
                                      </p:tavLst>
                                    </p:anim>
                                  </p:childTnLst>
                                </p:cTn>
                              </p:par>
                            </p:childTnLst>
                          </p:cTn>
                        </p:par>
                        <p:par>
                          <p:cTn id="74" fill="hold">
                            <p:stCondLst>
                              <p:cond delay="3250"/>
                            </p:stCondLst>
                            <p:childTnLst>
                              <p:par>
                                <p:cTn id="75" presetID="2" presetClass="entr" presetSubtype="1"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250" fill="hold"/>
                                        <p:tgtEl>
                                          <p:spTgt spid="24"/>
                                        </p:tgtEl>
                                        <p:attrNameLst>
                                          <p:attrName>ppt_x</p:attrName>
                                        </p:attrNameLst>
                                      </p:cBhvr>
                                      <p:tavLst>
                                        <p:tav tm="0">
                                          <p:val>
                                            <p:strVal val="#ppt_x"/>
                                          </p:val>
                                        </p:tav>
                                        <p:tav tm="100000">
                                          <p:val>
                                            <p:strVal val="#ppt_x"/>
                                          </p:val>
                                        </p:tav>
                                      </p:tavLst>
                                    </p:anim>
                                    <p:anim calcmode="lin" valueType="num">
                                      <p:cBhvr additive="base">
                                        <p:cTn id="78" dur="250" fill="hold"/>
                                        <p:tgtEl>
                                          <p:spTgt spid="24"/>
                                        </p:tgtEl>
                                        <p:attrNameLst>
                                          <p:attrName>ppt_y</p:attrName>
                                        </p:attrNameLst>
                                      </p:cBhvr>
                                      <p:tavLst>
                                        <p:tav tm="0">
                                          <p:val>
                                            <p:strVal val="0-#ppt_h/2"/>
                                          </p:val>
                                        </p:tav>
                                        <p:tav tm="100000">
                                          <p:val>
                                            <p:strVal val="#ppt_y"/>
                                          </p:val>
                                        </p:tav>
                                      </p:tavLst>
                                    </p:anim>
                                  </p:childTnLst>
                                </p:cTn>
                              </p:par>
                            </p:childTnLst>
                          </p:cTn>
                        </p:par>
                        <p:par>
                          <p:cTn id="79" fill="hold">
                            <p:stCondLst>
                              <p:cond delay="3500"/>
                            </p:stCondLst>
                            <p:childTnLst>
                              <p:par>
                                <p:cTn id="80" presetID="2" presetClass="entr" presetSubtype="1"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250" fill="hold"/>
                                        <p:tgtEl>
                                          <p:spTgt spid="22"/>
                                        </p:tgtEl>
                                        <p:attrNameLst>
                                          <p:attrName>ppt_x</p:attrName>
                                        </p:attrNameLst>
                                      </p:cBhvr>
                                      <p:tavLst>
                                        <p:tav tm="0">
                                          <p:val>
                                            <p:strVal val="#ppt_x"/>
                                          </p:val>
                                        </p:tav>
                                        <p:tav tm="100000">
                                          <p:val>
                                            <p:strVal val="#ppt_x"/>
                                          </p:val>
                                        </p:tav>
                                      </p:tavLst>
                                    </p:anim>
                                    <p:anim calcmode="lin" valueType="num">
                                      <p:cBhvr additive="base">
                                        <p:cTn id="83" dur="250" fill="hold"/>
                                        <p:tgtEl>
                                          <p:spTgt spid="22"/>
                                        </p:tgtEl>
                                        <p:attrNameLst>
                                          <p:attrName>ppt_y</p:attrName>
                                        </p:attrNameLst>
                                      </p:cBhvr>
                                      <p:tavLst>
                                        <p:tav tm="0">
                                          <p:val>
                                            <p:strVal val="0-#ppt_h/2"/>
                                          </p:val>
                                        </p:tav>
                                        <p:tav tm="100000">
                                          <p:val>
                                            <p:strVal val="#ppt_y"/>
                                          </p:val>
                                        </p:tav>
                                      </p:tavLst>
                                    </p:anim>
                                  </p:childTnLst>
                                </p:cTn>
                              </p:par>
                            </p:childTnLst>
                          </p:cTn>
                        </p:par>
                        <p:par>
                          <p:cTn id="84" fill="hold">
                            <p:stCondLst>
                              <p:cond delay="3750"/>
                            </p:stCondLst>
                            <p:childTnLst>
                              <p:par>
                                <p:cTn id="85" presetID="2" presetClass="entr" presetSubtype="1" fill="hold" grpId="0" nodeType="afterEffect">
                                  <p:stCondLst>
                                    <p:cond delay="0"/>
                                  </p:stCondLst>
                                  <p:childTnLst>
                                    <p:set>
                                      <p:cBhvr>
                                        <p:cTn id="86" dur="1" fill="hold">
                                          <p:stCondLst>
                                            <p:cond delay="0"/>
                                          </p:stCondLst>
                                        </p:cTn>
                                        <p:tgtEl>
                                          <p:spTgt spid="39"/>
                                        </p:tgtEl>
                                        <p:attrNameLst>
                                          <p:attrName>style.visibility</p:attrName>
                                        </p:attrNameLst>
                                      </p:cBhvr>
                                      <p:to>
                                        <p:strVal val="visible"/>
                                      </p:to>
                                    </p:set>
                                    <p:anim calcmode="lin" valueType="num">
                                      <p:cBhvr additive="base">
                                        <p:cTn id="87" dur="250" fill="hold"/>
                                        <p:tgtEl>
                                          <p:spTgt spid="39"/>
                                        </p:tgtEl>
                                        <p:attrNameLst>
                                          <p:attrName>ppt_x</p:attrName>
                                        </p:attrNameLst>
                                      </p:cBhvr>
                                      <p:tavLst>
                                        <p:tav tm="0">
                                          <p:val>
                                            <p:strVal val="#ppt_x"/>
                                          </p:val>
                                        </p:tav>
                                        <p:tav tm="100000">
                                          <p:val>
                                            <p:strVal val="#ppt_x"/>
                                          </p:val>
                                        </p:tav>
                                      </p:tavLst>
                                    </p:anim>
                                    <p:anim calcmode="lin" valueType="num">
                                      <p:cBhvr additive="base">
                                        <p:cTn id="88" dur="250" fill="hold"/>
                                        <p:tgtEl>
                                          <p:spTgt spid="39"/>
                                        </p:tgtEl>
                                        <p:attrNameLst>
                                          <p:attrName>ppt_y</p:attrName>
                                        </p:attrNameLst>
                                      </p:cBhvr>
                                      <p:tavLst>
                                        <p:tav tm="0">
                                          <p:val>
                                            <p:strVal val="0-#ppt_h/2"/>
                                          </p:val>
                                        </p:tav>
                                        <p:tav tm="100000">
                                          <p:val>
                                            <p:strVal val="#ppt_y"/>
                                          </p:val>
                                        </p:tav>
                                      </p:tavLst>
                                    </p:anim>
                                  </p:childTnLst>
                                </p:cTn>
                              </p:par>
                            </p:childTnLst>
                          </p:cTn>
                        </p:par>
                        <p:par>
                          <p:cTn id="89" fill="hold">
                            <p:stCondLst>
                              <p:cond delay="4000"/>
                            </p:stCondLst>
                            <p:childTnLst>
                              <p:par>
                                <p:cTn id="90" presetID="2" presetClass="entr" presetSubtype="1" fill="hold" grpId="0" nodeType="afterEffect">
                                  <p:stCondLst>
                                    <p:cond delay="0"/>
                                  </p:stCondLst>
                                  <p:childTnLst>
                                    <p:set>
                                      <p:cBhvr>
                                        <p:cTn id="91" dur="1" fill="hold">
                                          <p:stCondLst>
                                            <p:cond delay="0"/>
                                          </p:stCondLst>
                                        </p:cTn>
                                        <p:tgtEl>
                                          <p:spTgt spid="63"/>
                                        </p:tgtEl>
                                        <p:attrNameLst>
                                          <p:attrName>style.visibility</p:attrName>
                                        </p:attrNameLst>
                                      </p:cBhvr>
                                      <p:to>
                                        <p:strVal val="visible"/>
                                      </p:to>
                                    </p:set>
                                    <p:anim calcmode="lin" valueType="num">
                                      <p:cBhvr additive="base">
                                        <p:cTn id="92" dur="250" fill="hold"/>
                                        <p:tgtEl>
                                          <p:spTgt spid="63"/>
                                        </p:tgtEl>
                                        <p:attrNameLst>
                                          <p:attrName>ppt_x</p:attrName>
                                        </p:attrNameLst>
                                      </p:cBhvr>
                                      <p:tavLst>
                                        <p:tav tm="0">
                                          <p:val>
                                            <p:strVal val="#ppt_x"/>
                                          </p:val>
                                        </p:tav>
                                        <p:tav tm="100000">
                                          <p:val>
                                            <p:strVal val="#ppt_x"/>
                                          </p:val>
                                        </p:tav>
                                      </p:tavLst>
                                    </p:anim>
                                    <p:anim calcmode="lin" valueType="num">
                                      <p:cBhvr additive="base">
                                        <p:cTn id="93" dur="250" fill="hold"/>
                                        <p:tgtEl>
                                          <p:spTgt spid="63"/>
                                        </p:tgtEl>
                                        <p:attrNameLst>
                                          <p:attrName>ppt_y</p:attrName>
                                        </p:attrNameLst>
                                      </p:cBhvr>
                                      <p:tavLst>
                                        <p:tav tm="0">
                                          <p:val>
                                            <p:strVal val="0-#ppt_h/2"/>
                                          </p:val>
                                        </p:tav>
                                        <p:tav tm="100000">
                                          <p:val>
                                            <p:strVal val="#ppt_y"/>
                                          </p:val>
                                        </p:tav>
                                      </p:tavLst>
                                    </p:anim>
                                  </p:childTnLst>
                                </p:cTn>
                              </p:par>
                            </p:childTnLst>
                          </p:cTn>
                        </p:par>
                        <p:par>
                          <p:cTn id="94" fill="hold">
                            <p:stCondLst>
                              <p:cond delay="4250"/>
                            </p:stCondLst>
                            <p:childTnLst>
                              <p:par>
                                <p:cTn id="95" presetID="2" presetClass="entr" presetSubtype="1" fill="hold" grpId="0" nodeType="after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additive="base">
                                        <p:cTn id="97" dur="250" fill="hold"/>
                                        <p:tgtEl>
                                          <p:spTgt spid="48"/>
                                        </p:tgtEl>
                                        <p:attrNameLst>
                                          <p:attrName>ppt_x</p:attrName>
                                        </p:attrNameLst>
                                      </p:cBhvr>
                                      <p:tavLst>
                                        <p:tav tm="0">
                                          <p:val>
                                            <p:strVal val="#ppt_x"/>
                                          </p:val>
                                        </p:tav>
                                        <p:tav tm="100000">
                                          <p:val>
                                            <p:strVal val="#ppt_x"/>
                                          </p:val>
                                        </p:tav>
                                      </p:tavLst>
                                    </p:anim>
                                    <p:anim calcmode="lin" valueType="num">
                                      <p:cBhvr additive="base">
                                        <p:cTn id="98" dur="250" fill="hold"/>
                                        <p:tgtEl>
                                          <p:spTgt spid="48"/>
                                        </p:tgtEl>
                                        <p:attrNameLst>
                                          <p:attrName>ppt_y</p:attrName>
                                        </p:attrNameLst>
                                      </p:cBhvr>
                                      <p:tavLst>
                                        <p:tav tm="0">
                                          <p:val>
                                            <p:strVal val="0-#ppt_h/2"/>
                                          </p:val>
                                        </p:tav>
                                        <p:tav tm="100000">
                                          <p:val>
                                            <p:strVal val="#ppt_y"/>
                                          </p:val>
                                        </p:tav>
                                      </p:tavLst>
                                    </p:anim>
                                  </p:childTnLst>
                                </p:cTn>
                              </p:par>
                            </p:childTnLst>
                          </p:cTn>
                        </p:par>
                        <p:par>
                          <p:cTn id="99" fill="hold">
                            <p:stCondLst>
                              <p:cond delay="4500"/>
                            </p:stCondLst>
                            <p:childTnLst>
                              <p:par>
                                <p:cTn id="100" presetID="2" presetClass="entr" presetSubtype="1" fill="hold" grpId="0" nodeType="afterEffect">
                                  <p:stCondLst>
                                    <p:cond delay="0"/>
                                  </p:stCondLst>
                                  <p:childTnLst>
                                    <p:set>
                                      <p:cBhvr>
                                        <p:cTn id="101" dur="1" fill="hold">
                                          <p:stCondLst>
                                            <p:cond delay="0"/>
                                          </p:stCondLst>
                                        </p:cTn>
                                        <p:tgtEl>
                                          <p:spTgt spid="81"/>
                                        </p:tgtEl>
                                        <p:attrNameLst>
                                          <p:attrName>style.visibility</p:attrName>
                                        </p:attrNameLst>
                                      </p:cBhvr>
                                      <p:to>
                                        <p:strVal val="visible"/>
                                      </p:to>
                                    </p:set>
                                    <p:anim calcmode="lin" valueType="num">
                                      <p:cBhvr additive="base">
                                        <p:cTn id="102" dur="250" fill="hold"/>
                                        <p:tgtEl>
                                          <p:spTgt spid="81"/>
                                        </p:tgtEl>
                                        <p:attrNameLst>
                                          <p:attrName>ppt_x</p:attrName>
                                        </p:attrNameLst>
                                      </p:cBhvr>
                                      <p:tavLst>
                                        <p:tav tm="0">
                                          <p:val>
                                            <p:strVal val="#ppt_x"/>
                                          </p:val>
                                        </p:tav>
                                        <p:tav tm="100000">
                                          <p:val>
                                            <p:strVal val="#ppt_x"/>
                                          </p:val>
                                        </p:tav>
                                      </p:tavLst>
                                    </p:anim>
                                    <p:anim calcmode="lin" valueType="num">
                                      <p:cBhvr additive="base">
                                        <p:cTn id="103" dur="250" fill="hold"/>
                                        <p:tgtEl>
                                          <p:spTgt spid="81"/>
                                        </p:tgtEl>
                                        <p:attrNameLst>
                                          <p:attrName>ppt_y</p:attrName>
                                        </p:attrNameLst>
                                      </p:cBhvr>
                                      <p:tavLst>
                                        <p:tav tm="0">
                                          <p:val>
                                            <p:strVal val="0-#ppt_h/2"/>
                                          </p:val>
                                        </p:tav>
                                        <p:tav tm="100000">
                                          <p:val>
                                            <p:strVal val="#ppt_y"/>
                                          </p:val>
                                        </p:tav>
                                      </p:tavLst>
                                    </p:anim>
                                  </p:childTnLst>
                                </p:cTn>
                              </p:par>
                            </p:childTnLst>
                          </p:cTn>
                        </p:par>
                        <p:par>
                          <p:cTn id="104" fill="hold">
                            <p:stCondLst>
                              <p:cond delay="4750"/>
                            </p:stCondLst>
                            <p:childTnLst>
                              <p:par>
                                <p:cTn id="105" presetID="2" presetClass="entr" presetSubtype="1" fill="hold" grpId="0" nodeType="afterEffect">
                                  <p:stCondLst>
                                    <p:cond delay="0"/>
                                  </p:stCondLst>
                                  <p:childTnLst>
                                    <p:set>
                                      <p:cBhvr>
                                        <p:cTn id="106" dur="1" fill="hold">
                                          <p:stCondLst>
                                            <p:cond delay="0"/>
                                          </p:stCondLst>
                                        </p:cTn>
                                        <p:tgtEl>
                                          <p:spTgt spid="89"/>
                                        </p:tgtEl>
                                        <p:attrNameLst>
                                          <p:attrName>style.visibility</p:attrName>
                                        </p:attrNameLst>
                                      </p:cBhvr>
                                      <p:to>
                                        <p:strVal val="visible"/>
                                      </p:to>
                                    </p:set>
                                    <p:anim calcmode="lin" valueType="num">
                                      <p:cBhvr additive="base">
                                        <p:cTn id="107" dur="250" fill="hold"/>
                                        <p:tgtEl>
                                          <p:spTgt spid="89"/>
                                        </p:tgtEl>
                                        <p:attrNameLst>
                                          <p:attrName>ppt_x</p:attrName>
                                        </p:attrNameLst>
                                      </p:cBhvr>
                                      <p:tavLst>
                                        <p:tav tm="0">
                                          <p:val>
                                            <p:strVal val="#ppt_x"/>
                                          </p:val>
                                        </p:tav>
                                        <p:tav tm="100000">
                                          <p:val>
                                            <p:strVal val="#ppt_x"/>
                                          </p:val>
                                        </p:tav>
                                      </p:tavLst>
                                    </p:anim>
                                    <p:anim calcmode="lin" valueType="num">
                                      <p:cBhvr additive="base">
                                        <p:cTn id="108" dur="250" fill="hold"/>
                                        <p:tgtEl>
                                          <p:spTgt spid="89"/>
                                        </p:tgtEl>
                                        <p:attrNameLst>
                                          <p:attrName>ppt_y</p:attrName>
                                        </p:attrNameLst>
                                      </p:cBhvr>
                                      <p:tavLst>
                                        <p:tav tm="0">
                                          <p:val>
                                            <p:strVal val="0-#ppt_h/2"/>
                                          </p:val>
                                        </p:tav>
                                        <p:tav tm="100000">
                                          <p:val>
                                            <p:strVal val="#ppt_y"/>
                                          </p:val>
                                        </p:tav>
                                      </p:tavLst>
                                    </p:anim>
                                  </p:childTnLst>
                                </p:cTn>
                              </p:par>
                            </p:childTnLst>
                          </p:cTn>
                        </p:par>
                        <p:par>
                          <p:cTn id="109" fill="hold">
                            <p:stCondLst>
                              <p:cond delay="5000"/>
                            </p:stCondLst>
                            <p:childTnLst>
                              <p:par>
                                <p:cTn id="110" presetID="2" presetClass="entr" presetSubtype="1" fill="hold" grpId="0" nodeType="afterEffect">
                                  <p:stCondLst>
                                    <p:cond delay="0"/>
                                  </p:stCondLst>
                                  <p:childTnLst>
                                    <p:set>
                                      <p:cBhvr>
                                        <p:cTn id="111" dur="1" fill="hold">
                                          <p:stCondLst>
                                            <p:cond delay="0"/>
                                          </p:stCondLst>
                                        </p:cTn>
                                        <p:tgtEl>
                                          <p:spTgt spid="82"/>
                                        </p:tgtEl>
                                        <p:attrNameLst>
                                          <p:attrName>style.visibility</p:attrName>
                                        </p:attrNameLst>
                                      </p:cBhvr>
                                      <p:to>
                                        <p:strVal val="visible"/>
                                      </p:to>
                                    </p:set>
                                    <p:anim calcmode="lin" valueType="num">
                                      <p:cBhvr additive="base">
                                        <p:cTn id="112" dur="250" fill="hold"/>
                                        <p:tgtEl>
                                          <p:spTgt spid="82"/>
                                        </p:tgtEl>
                                        <p:attrNameLst>
                                          <p:attrName>ppt_x</p:attrName>
                                        </p:attrNameLst>
                                      </p:cBhvr>
                                      <p:tavLst>
                                        <p:tav tm="0">
                                          <p:val>
                                            <p:strVal val="#ppt_x"/>
                                          </p:val>
                                        </p:tav>
                                        <p:tav tm="100000">
                                          <p:val>
                                            <p:strVal val="#ppt_x"/>
                                          </p:val>
                                        </p:tav>
                                      </p:tavLst>
                                    </p:anim>
                                    <p:anim calcmode="lin" valueType="num">
                                      <p:cBhvr additive="base">
                                        <p:cTn id="113" dur="250" fill="hold"/>
                                        <p:tgtEl>
                                          <p:spTgt spid="82"/>
                                        </p:tgtEl>
                                        <p:attrNameLst>
                                          <p:attrName>ppt_y</p:attrName>
                                        </p:attrNameLst>
                                      </p:cBhvr>
                                      <p:tavLst>
                                        <p:tav tm="0">
                                          <p:val>
                                            <p:strVal val="0-#ppt_h/2"/>
                                          </p:val>
                                        </p:tav>
                                        <p:tav tm="100000">
                                          <p:val>
                                            <p:strVal val="#ppt_y"/>
                                          </p:val>
                                        </p:tav>
                                      </p:tavLst>
                                    </p:anim>
                                  </p:childTnLst>
                                </p:cTn>
                              </p:par>
                            </p:childTnLst>
                          </p:cTn>
                        </p:par>
                        <p:par>
                          <p:cTn id="114" fill="hold">
                            <p:stCondLst>
                              <p:cond delay="5250"/>
                            </p:stCondLst>
                            <p:childTnLst>
                              <p:par>
                                <p:cTn id="115" presetID="2" presetClass="entr" presetSubtype="1" fill="hold" grpId="0" nodeType="afterEffect">
                                  <p:stCondLst>
                                    <p:cond delay="0"/>
                                  </p:stCondLst>
                                  <p:childTnLst>
                                    <p:set>
                                      <p:cBhvr>
                                        <p:cTn id="116" dur="1" fill="hold">
                                          <p:stCondLst>
                                            <p:cond delay="0"/>
                                          </p:stCondLst>
                                        </p:cTn>
                                        <p:tgtEl>
                                          <p:spTgt spid="88"/>
                                        </p:tgtEl>
                                        <p:attrNameLst>
                                          <p:attrName>style.visibility</p:attrName>
                                        </p:attrNameLst>
                                      </p:cBhvr>
                                      <p:to>
                                        <p:strVal val="visible"/>
                                      </p:to>
                                    </p:set>
                                    <p:anim calcmode="lin" valueType="num">
                                      <p:cBhvr additive="base">
                                        <p:cTn id="117" dur="250" fill="hold"/>
                                        <p:tgtEl>
                                          <p:spTgt spid="88"/>
                                        </p:tgtEl>
                                        <p:attrNameLst>
                                          <p:attrName>ppt_x</p:attrName>
                                        </p:attrNameLst>
                                      </p:cBhvr>
                                      <p:tavLst>
                                        <p:tav tm="0">
                                          <p:val>
                                            <p:strVal val="#ppt_x"/>
                                          </p:val>
                                        </p:tav>
                                        <p:tav tm="100000">
                                          <p:val>
                                            <p:strVal val="#ppt_x"/>
                                          </p:val>
                                        </p:tav>
                                      </p:tavLst>
                                    </p:anim>
                                    <p:anim calcmode="lin" valueType="num">
                                      <p:cBhvr additive="base">
                                        <p:cTn id="118" dur="250" fill="hold"/>
                                        <p:tgtEl>
                                          <p:spTgt spid="88"/>
                                        </p:tgtEl>
                                        <p:attrNameLst>
                                          <p:attrName>ppt_y</p:attrName>
                                        </p:attrNameLst>
                                      </p:cBhvr>
                                      <p:tavLst>
                                        <p:tav tm="0">
                                          <p:val>
                                            <p:strVal val="0-#ppt_h/2"/>
                                          </p:val>
                                        </p:tav>
                                        <p:tav tm="100000">
                                          <p:val>
                                            <p:strVal val="#ppt_y"/>
                                          </p:val>
                                        </p:tav>
                                      </p:tavLst>
                                    </p:anim>
                                  </p:childTnLst>
                                </p:cTn>
                              </p:par>
                            </p:childTnLst>
                          </p:cTn>
                        </p:par>
                        <p:par>
                          <p:cTn id="119" fill="hold">
                            <p:stCondLst>
                              <p:cond delay="5500"/>
                            </p:stCondLst>
                            <p:childTnLst>
                              <p:par>
                                <p:cTn id="120" presetID="2" presetClass="entr" presetSubtype="1" fill="hold" grpId="0" nodeType="afterEffect">
                                  <p:stCondLst>
                                    <p:cond delay="0"/>
                                  </p:stCondLst>
                                  <p:childTnLst>
                                    <p:set>
                                      <p:cBhvr>
                                        <p:cTn id="121" dur="1" fill="hold">
                                          <p:stCondLst>
                                            <p:cond delay="0"/>
                                          </p:stCondLst>
                                        </p:cTn>
                                        <p:tgtEl>
                                          <p:spTgt spid="90"/>
                                        </p:tgtEl>
                                        <p:attrNameLst>
                                          <p:attrName>style.visibility</p:attrName>
                                        </p:attrNameLst>
                                      </p:cBhvr>
                                      <p:to>
                                        <p:strVal val="visible"/>
                                      </p:to>
                                    </p:set>
                                    <p:anim calcmode="lin" valueType="num">
                                      <p:cBhvr additive="base">
                                        <p:cTn id="122" dur="250" fill="hold"/>
                                        <p:tgtEl>
                                          <p:spTgt spid="90"/>
                                        </p:tgtEl>
                                        <p:attrNameLst>
                                          <p:attrName>ppt_x</p:attrName>
                                        </p:attrNameLst>
                                      </p:cBhvr>
                                      <p:tavLst>
                                        <p:tav tm="0">
                                          <p:val>
                                            <p:strVal val="#ppt_x"/>
                                          </p:val>
                                        </p:tav>
                                        <p:tav tm="100000">
                                          <p:val>
                                            <p:strVal val="#ppt_x"/>
                                          </p:val>
                                        </p:tav>
                                      </p:tavLst>
                                    </p:anim>
                                    <p:anim calcmode="lin" valueType="num">
                                      <p:cBhvr additive="base">
                                        <p:cTn id="123" dur="250" fill="hold"/>
                                        <p:tgtEl>
                                          <p:spTgt spid="90"/>
                                        </p:tgtEl>
                                        <p:attrNameLst>
                                          <p:attrName>ppt_y</p:attrName>
                                        </p:attrNameLst>
                                      </p:cBhvr>
                                      <p:tavLst>
                                        <p:tav tm="0">
                                          <p:val>
                                            <p:strVal val="0-#ppt_h/2"/>
                                          </p:val>
                                        </p:tav>
                                        <p:tav tm="100000">
                                          <p:val>
                                            <p:strVal val="#ppt_y"/>
                                          </p:val>
                                        </p:tav>
                                      </p:tavLst>
                                    </p:anim>
                                  </p:childTnLst>
                                </p:cTn>
                              </p:par>
                            </p:childTnLst>
                          </p:cTn>
                        </p:par>
                        <p:par>
                          <p:cTn id="124" fill="hold">
                            <p:stCondLst>
                              <p:cond delay="5750"/>
                            </p:stCondLst>
                            <p:childTnLst>
                              <p:par>
                                <p:cTn id="125" presetID="2" presetClass="entr" presetSubtype="1" fill="hold" grpId="0" nodeType="afterEffect">
                                  <p:stCondLst>
                                    <p:cond delay="0"/>
                                  </p:stCondLst>
                                  <p:childTnLst>
                                    <p:set>
                                      <p:cBhvr>
                                        <p:cTn id="126" dur="1" fill="hold">
                                          <p:stCondLst>
                                            <p:cond delay="0"/>
                                          </p:stCondLst>
                                        </p:cTn>
                                        <p:tgtEl>
                                          <p:spTgt spid="87"/>
                                        </p:tgtEl>
                                        <p:attrNameLst>
                                          <p:attrName>style.visibility</p:attrName>
                                        </p:attrNameLst>
                                      </p:cBhvr>
                                      <p:to>
                                        <p:strVal val="visible"/>
                                      </p:to>
                                    </p:set>
                                    <p:anim calcmode="lin" valueType="num">
                                      <p:cBhvr additive="base">
                                        <p:cTn id="127" dur="250" fill="hold"/>
                                        <p:tgtEl>
                                          <p:spTgt spid="87"/>
                                        </p:tgtEl>
                                        <p:attrNameLst>
                                          <p:attrName>ppt_x</p:attrName>
                                        </p:attrNameLst>
                                      </p:cBhvr>
                                      <p:tavLst>
                                        <p:tav tm="0">
                                          <p:val>
                                            <p:strVal val="#ppt_x"/>
                                          </p:val>
                                        </p:tav>
                                        <p:tav tm="100000">
                                          <p:val>
                                            <p:strVal val="#ppt_x"/>
                                          </p:val>
                                        </p:tav>
                                      </p:tavLst>
                                    </p:anim>
                                    <p:anim calcmode="lin" valueType="num">
                                      <p:cBhvr additive="base">
                                        <p:cTn id="128" dur="250" fill="hold"/>
                                        <p:tgtEl>
                                          <p:spTgt spid="87"/>
                                        </p:tgtEl>
                                        <p:attrNameLst>
                                          <p:attrName>ppt_y</p:attrName>
                                        </p:attrNameLst>
                                      </p:cBhvr>
                                      <p:tavLst>
                                        <p:tav tm="0">
                                          <p:val>
                                            <p:strVal val="0-#ppt_h/2"/>
                                          </p:val>
                                        </p:tav>
                                        <p:tav tm="100000">
                                          <p:val>
                                            <p:strVal val="#ppt_y"/>
                                          </p:val>
                                        </p:tav>
                                      </p:tavLst>
                                    </p:anim>
                                  </p:childTnLst>
                                </p:cTn>
                              </p:par>
                            </p:childTnLst>
                          </p:cTn>
                        </p:par>
                        <p:par>
                          <p:cTn id="129" fill="hold">
                            <p:stCondLst>
                              <p:cond delay="6000"/>
                            </p:stCondLst>
                            <p:childTnLst>
                              <p:par>
                                <p:cTn id="130" presetID="2" presetClass="entr" presetSubtype="1" fill="hold" grpId="0" nodeType="afterEffect">
                                  <p:stCondLst>
                                    <p:cond delay="0"/>
                                  </p:stCondLst>
                                  <p:childTnLst>
                                    <p:set>
                                      <p:cBhvr>
                                        <p:cTn id="131" dur="1" fill="hold">
                                          <p:stCondLst>
                                            <p:cond delay="0"/>
                                          </p:stCondLst>
                                        </p:cTn>
                                        <p:tgtEl>
                                          <p:spTgt spid="83"/>
                                        </p:tgtEl>
                                        <p:attrNameLst>
                                          <p:attrName>style.visibility</p:attrName>
                                        </p:attrNameLst>
                                      </p:cBhvr>
                                      <p:to>
                                        <p:strVal val="visible"/>
                                      </p:to>
                                    </p:set>
                                    <p:anim calcmode="lin" valueType="num">
                                      <p:cBhvr additive="base">
                                        <p:cTn id="132" dur="250" fill="hold"/>
                                        <p:tgtEl>
                                          <p:spTgt spid="83"/>
                                        </p:tgtEl>
                                        <p:attrNameLst>
                                          <p:attrName>ppt_x</p:attrName>
                                        </p:attrNameLst>
                                      </p:cBhvr>
                                      <p:tavLst>
                                        <p:tav tm="0">
                                          <p:val>
                                            <p:strVal val="#ppt_x"/>
                                          </p:val>
                                        </p:tav>
                                        <p:tav tm="100000">
                                          <p:val>
                                            <p:strVal val="#ppt_x"/>
                                          </p:val>
                                        </p:tav>
                                      </p:tavLst>
                                    </p:anim>
                                    <p:anim calcmode="lin" valueType="num">
                                      <p:cBhvr additive="base">
                                        <p:cTn id="133" dur="250" fill="hold"/>
                                        <p:tgtEl>
                                          <p:spTgt spid="83"/>
                                        </p:tgtEl>
                                        <p:attrNameLst>
                                          <p:attrName>ppt_y</p:attrName>
                                        </p:attrNameLst>
                                      </p:cBhvr>
                                      <p:tavLst>
                                        <p:tav tm="0">
                                          <p:val>
                                            <p:strVal val="0-#ppt_h/2"/>
                                          </p:val>
                                        </p:tav>
                                        <p:tav tm="100000">
                                          <p:val>
                                            <p:strVal val="#ppt_y"/>
                                          </p:val>
                                        </p:tav>
                                      </p:tavLst>
                                    </p:anim>
                                  </p:childTnLst>
                                </p:cTn>
                              </p:par>
                            </p:childTnLst>
                          </p:cTn>
                        </p:par>
                        <p:par>
                          <p:cTn id="134" fill="hold">
                            <p:stCondLst>
                              <p:cond delay="6250"/>
                            </p:stCondLst>
                            <p:childTnLst>
                              <p:par>
                                <p:cTn id="135" presetID="2" presetClass="entr" presetSubtype="1" fill="hold" grpId="0" nodeType="afterEffect">
                                  <p:stCondLst>
                                    <p:cond delay="0"/>
                                  </p:stCondLst>
                                  <p:childTnLst>
                                    <p:set>
                                      <p:cBhvr>
                                        <p:cTn id="136" dur="1" fill="hold">
                                          <p:stCondLst>
                                            <p:cond delay="0"/>
                                          </p:stCondLst>
                                        </p:cTn>
                                        <p:tgtEl>
                                          <p:spTgt spid="86"/>
                                        </p:tgtEl>
                                        <p:attrNameLst>
                                          <p:attrName>style.visibility</p:attrName>
                                        </p:attrNameLst>
                                      </p:cBhvr>
                                      <p:to>
                                        <p:strVal val="visible"/>
                                      </p:to>
                                    </p:set>
                                    <p:anim calcmode="lin" valueType="num">
                                      <p:cBhvr additive="base">
                                        <p:cTn id="137" dur="250" fill="hold"/>
                                        <p:tgtEl>
                                          <p:spTgt spid="86"/>
                                        </p:tgtEl>
                                        <p:attrNameLst>
                                          <p:attrName>ppt_x</p:attrName>
                                        </p:attrNameLst>
                                      </p:cBhvr>
                                      <p:tavLst>
                                        <p:tav tm="0">
                                          <p:val>
                                            <p:strVal val="#ppt_x"/>
                                          </p:val>
                                        </p:tav>
                                        <p:tav tm="100000">
                                          <p:val>
                                            <p:strVal val="#ppt_x"/>
                                          </p:val>
                                        </p:tav>
                                      </p:tavLst>
                                    </p:anim>
                                    <p:anim calcmode="lin" valueType="num">
                                      <p:cBhvr additive="base">
                                        <p:cTn id="138" dur="250" fill="hold"/>
                                        <p:tgtEl>
                                          <p:spTgt spid="86"/>
                                        </p:tgtEl>
                                        <p:attrNameLst>
                                          <p:attrName>ppt_y</p:attrName>
                                        </p:attrNameLst>
                                      </p:cBhvr>
                                      <p:tavLst>
                                        <p:tav tm="0">
                                          <p:val>
                                            <p:strVal val="0-#ppt_h/2"/>
                                          </p:val>
                                        </p:tav>
                                        <p:tav tm="100000">
                                          <p:val>
                                            <p:strVal val="#ppt_y"/>
                                          </p:val>
                                        </p:tav>
                                      </p:tavLst>
                                    </p:anim>
                                  </p:childTnLst>
                                </p:cTn>
                              </p:par>
                            </p:childTnLst>
                          </p:cTn>
                        </p:par>
                        <p:par>
                          <p:cTn id="139" fill="hold">
                            <p:stCondLst>
                              <p:cond delay="6500"/>
                            </p:stCondLst>
                            <p:childTnLst>
                              <p:par>
                                <p:cTn id="140" presetID="2" presetClass="entr" presetSubtype="1" fill="hold" grpId="0" nodeType="afterEffect">
                                  <p:stCondLst>
                                    <p:cond delay="0"/>
                                  </p:stCondLst>
                                  <p:childTnLst>
                                    <p:set>
                                      <p:cBhvr>
                                        <p:cTn id="141" dur="1" fill="hold">
                                          <p:stCondLst>
                                            <p:cond delay="0"/>
                                          </p:stCondLst>
                                        </p:cTn>
                                        <p:tgtEl>
                                          <p:spTgt spid="84"/>
                                        </p:tgtEl>
                                        <p:attrNameLst>
                                          <p:attrName>style.visibility</p:attrName>
                                        </p:attrNameLst>
                                      </p:cBhvr>
                                      <p:to>
                                        <p:strVal val="visible"/>
                                      </p:to>
                                    </p:set>
                                    <p:anim calcmode="lin" valueType="num">
                                      <p:cBhvr additive="base">
                                        <p:cTn id="142" dur="250" fill="hold"/>
                                        <p:tgtEl>
                                          <p:spTgt spid="84"/>
                                        </p:tgtEl>
                                        <p:attrNameLst>
                                          <p:attrName>ppt_x</p:attrName>
                                        </p:attrNameLst>
                                      </p:cBhvr>
                                      <p:tavLst>
                                        <p:tav tm="0">
                                          <p:val>
                                            <p:strVal val="#ppt_x"/>
                                          </p:val>
                                        </p:tav>
                                        <p:tav tm="100000">
                                          <p:val>
                                            <p:strVal val="#ppt_x"/>
                                          </p:val>
                                        </p:tav>
                                      </p:tavLst>
                                    </p:anim>
                                    <p:anim calcmode="lin" valueType="num">
                                      <p:cBhvr additive="base">
                                        <p:cTn id="143" dur="250" fill="hold"/>
                                        <p:tgtEl>
                                          <p:spTgt spid="84"/>
                                        </p:tgtEl>
                                        <p:attrNameLst>
                                          <p:attrName>ppt_y</p:attrName>
                                        </p:attrNameLst>
                                      </p:cBhvr>
                                      <p:tavLst>
                                        <p:tav tm="0">
                                          <p:val>
                                            <p:strVal val="0-#ppt_h/2"/>
                                          </p:val>
                                        </p:tav>
                                        <p:tav tm="100000">
                                          <p:val>
                                            <p:strVal val="#ppt_y"/>
                                          </p:val>
                                        </p:tav>
                                      </p:tavLst>
                                    </p:anim>
                                  </p:childTnLst>
                                </p:cTn>
                              </p:par>
                            </p:childTnLst>
                          </p:cTn>
                        </p:par>
                        <p:par>
                          <p:cTn id="144" fill="hold">
                            <p:stCondLst>
                              <p:cond delay="6750"/>
                            </p:stCondLst>
                            <p:childTnLst>
                              <p:par>
                                <p:cTn id="145" presetID="2" presetClass="entr" presetSubtype="1" fill="hold" grpId="0" nodeType="afterEffect">
                                  <p:stCondLst>
                                    <p:cond delay="0"/>
                                  </p:stCondLst>
                                  <p:childTnLst>
                                    <p:set>
                                      <p:cBhvr>
                                        <p:cTn id="146" dur="1" fill="hold">
                                          <p:stCondLst>
                                            <p:cond delay="0"/>
                                          </p:stCondLst>
                                        </p:cTn>
                                        <p:tgtEl>
                                          <p:spTgt spid="85"/>
                                        </p:tgtEl>
                                        <p:attrNameLst>
                                          <p:attrName>style.visibility</p:attrName>
                                        </p:attrNameLst>
                                      </p:cBhvr>
                                      <p:to>
                                        <p:strVal val="visible"/>
                                      </p:to>
                                    </p:set>
                                    <p:anim calcmode="lin" valueType="num">
                                      <p:cBhvr additive="base">
                                        <p:cTn id="147" dur="250" fill="hold"/>
                                        <p:tgtEl>
                                          <p:spTgt spid="85"/>
                                        </p:tgtEl>
                                        <p:attrNameLst>
                                          <p:attrName>ppt_x</p:attrName>
                                        </p:attrNameLst>
                                      </p:cBhvr>
                                      <p:tavLst>
                                        <p:tav tm="0">
                                          <p:val>
                                            <p:strVal val="#ppt_x"/>
                                          </p:val>
                                        </p:tav>
                                        <p:tav tm="100000">
                                          <p:val>
                                            <p:strVal val="#ppt_x"/>
                                          </p:val>
                                        </p:tav>
                                      </p:tavLst>
                                    </p:anim>
                                    <p:anim calcmode="lin" valueType="num">
                                      <p:cBhvr additive="base">
                                        <p:cTn id="148" dur="250" fill="hold"/>
                                        <p:tgtEl>
                                          <p:spTgt spid="85"/>
                                        </p:tgtEl>
                                        <p:attrNameLst>
                                          <p:attrName>ppt_y</p:attrName>
                                        </p:attrNameLst>
                                      </p:cBhvr>
                                      <p:tavLst>
                                        <p:tav tm="0">
                                          <p:val>
                                            <p:strVal val="0-#ppt_h/2"/>
                                          </p:val>
                                        </p:tav>
                                        <p:tav tm="100000">
                                          <p:val>
                                            <p:strVal val="#ppt_y"/>
                                          </p:val>
                                        </p:tav>
                                      </p:tavLst>
                                    </p:anim>
                                  </p:childTnLst>
                                </p:cTn>
                              </p:par>
                            </p:childTnLst>
                          </p:cTn>
                        </p:par>
                        <p:par>
                          <p:cTn id="149" fill="hold">
                            <p:stCondLst>
                              <p:cond delay="7000"/>
                            </p:stCondLst>
                            <p:childTnLst>
                              <p:par>
                                <p:cTn id="150" presetID="2" presetClass="entr" presetSubtype="1" fill="hold" grpId="0" nodeType="afterEffect">
                                  <p:stCondLst>
                                    <p:cond delay="0"/>
                                  </p:stCondLst>
                                  <p:childTnLst>
                                    <p:set>
                                      <p:cBhvr>
                                        <p:cTn id="151" dur="1" fill="hold">
                                          <p:stCondLst>
                                            <p:cond delay="0"/>
                                          </p:stCondLst>
                                        </p:cTn>
                                        <p:tgtEl>
                                          <p:spTgt spid="78"/>
                                        </p:tgtEl>
                                        <p:attrNameLst>
                                          <p:attrName>style.visibility</p:attrName>
                                        </p:attrNameLst>
                                      </p:cBhvr>
                                      <p:to>
                                        <p:strVal val="visible"/>
                                      </p:to>
                                    </p:set>
                                    <p:anim calcmode="lin" valueType="num">
                                      <p:cBhvr additive="base">
                                        <p:cTn id="152" dur="250" fill="hold"/>
                                        <p:tgtEl>
                                          <p:spTgt spid="78"/>
                                        </p:tgtEl>
                                        <p:attrNameLst>
                                          <p:attrName>ppt_x</p:attrName>
                                        </p:attrNameLst>
                                      </p:cBhvr>
                                      <p:tavLst>
                                        <p:tav tm="0">
                                          <p:val>
                                            <p:strVal val="#ppt_x"/>
                                          </p:val>
                                        </p:tav>
                                        <p:tav tm="100000">
                                          <p:val>
                                            <p:strVal val="#ppt_x"/>
                                          </p:val>
                                        </p:tav>
                                      </p:tavLst>
                                    </p:anim>
                                    <p:anim calcmode="lin" valueType="num">
                                      <p:cBhvr additive="base">
                                        <p:cTn id="153" dur="250" fill="hold"/>
                                        <p:tgtEl>
                                          <p:spTgt spid="78"/>
                                        </p:tgtEl>
                                        <p:attrNameLst>
                                          <p:attrName>ppt_y</p:attrName>
                                        </p:attrNameLst>
                                      </p:cBhvr>
                                      <p:tavLst>
                                        <p:tav tm="0">
                                          <p:val>
                                            <p:strVal val="0-#ppt_h/2"/>
                                          </p:val>
                                        </p:tav>
                                        <p:tav tm="100000">
                                          <p:val>
                                            <p:strVal val="#ppt_y"/>
                                          </p:val>
                                        </p:tav>
                                      </p:tavLst>
                                    </p:anim>
                                  </p:childTnLst>
                                </p:cTn>
                              </p:par>
                            </p:childTnLst>
                          </p:cTn>
                        </p:par>
                        <p:par>
                          <p:cTn id="154" fill="hold">
                            <p:stCondLst>
                              <p:cond delay="7250"/>
                            </p:stCondLst>
                            <p:childTnLst>
                              <p:par>
                                <p:cTn id="155" presetID="2" presetClass="entr" presetSubtype="1" fill="hold" grpId="0" nodeType="afterEffect">
                                  <p:stCondLst>
                                    <p:cond delay="0"/>
                                  </p:stCondLst>
                                  <p:childTnLst>
                                    <p:set>
                                      <p:cBhvr>
                                        <p:cTn id="156" dur="1" fill="hold">
                                          <p:stCondLst>
                                            <p:cond delay="0"/>
                                          </p:stCondLst>
                                        </p:cTn>
                                        <p:tgtEl>
                                          <p:spTgt spid="76"/>
                                        </p:tgtEl>
                                        <p:attrNameLst>
                                          <p:attrName>style.visibility</p:attrName>
                                        </p:attrNameLst>
                                      </p:cBhvr>
                                      <p:to>
                                        <p:strVal val="visible"/>
                                      </p:to>
                                    </p:set>
                                    <p:anim calcmode="lin" valueType="num">
                                      <p:cBhvr additive="base">
                                        <p:cTn id="157" dur="250" fill="hold"/>
                                        <p:tgtEl>
                                          <p:spTgt spid="76"/>
                                        </p:tgtEl>
                                        <p:attrNameLst>
                                          <p:attrName>ppt_x</p:attrName>
                                        </p:attrNameLst>
                                      </p:cBhvr>
                                      <p:tavLst>
                                        <p:tav tm="0">
                                          <p:val>
                                            <p:strVal val="#ppt_x"/>
                                          </p:val>
                                        </p:tav>
                                        <p:tav tm="100000">
                                          <p:val>
                                            <p:strVal val="#ppt_x"/>
                                          </p:val>
                                        </p:tav>
                                      </p:tavLst>
                                    </p:anim>
                                    <p:anim calcmode="lin" valueType="num">
                                      <p:cBhvr additive="base">
                                        <p:cTn id="158" dur="250" fill="hold"/>
                                        <p:tgtEl>
                                          <p:spTgt spid="76"/>
                                        </p:tgtEl>
                                        <p:attrNameLst>
                                          <p:attrName>ppt_y</p:attrName>
                                        </p:attrNameLst>
                                      </p:cBhvr>
                                      <p:tavLst>
                                        <p:tav tm="0">
                                          <p:val>
                                            <p:strVal val="0-#ppt_h/2"/>
                                          </p:val>
                                        </p:tav>
                                        <p:tav tm="100000">
                                          <p:val>
                                            <p:strVal val="#ppt_y"/>
                                          </p:val>
                                        </p:tav>
                                      </p:tavLst>
                                    </p:anim>
                                  </p:childTnLst>
                                </p:cTn>
                              </p:par>
                            </p:childTnLst>
                          </p:cTn>
                        </p:par>
                        <p:par>
                          <p:cTn id="159" fill="hold">
                            <p:stCondLst>
                              <p:cond delay="7500"/>
                            </p:stCondLst>
                            <p:childTnLst>
                              <p:par>
                                <p:cTn id="160" presetID="2" presetClass="entr" presetSubtype="1" fill="hold" grpId="0" nodeType="afterEffect">
                                  <p:stCondLst>
                                    <p:cond delay="0"/>
                                  </p:stCondLst>
                                  <p:childTnLst>
                                    <p:set>
                                      <p:cBhvr>
                                        <p:cTn id="161" dur="1" fill="hold">
                                          <p:stCondLst>
                                            <p:cond delay="0"/>
                                          </p:stCondLst>
                                        </p:cTn>
                                        <p:tgtEl>
                                          <p:spTgt spid="77"/>
                                        </p:tgtEl>
                                        <p:attrNameLst>
                                          <p:attrName>style.visibility</p:attrName>
                                        </p:attrNameLst>
                                      </p:cBhvr>
                                      <p:to>
                                        <p:strVal val="visible"/>
                                      </p:to>
                                    </p:set>
                                    <p:anim calcmode="lin" valueType="num">
                                      <p:cBhvr additive="base">
                                        <p:cTn id="162" dur="250" fill="hold"/>
                                        <p:tgtEl>
                                          <p:spTgt spid="77"/>
                                        </p:tgtEl>
                                        <p:attrNameLst>
                                          <p:attrName>ppt_x</p:attrName>
                                        </p:attrNameLst>
                                      </p:cBhvr>
                                      <p:tavLst>
                                        <p:tav tm="0">
                                          <p:val>
                                            <p:strVal val="#ppt_x"/>
                                          </p:val>
                                        </p:tav>
                                        <p:tav tm="100000">
                                          <p:val>
                                            <p:strVal val="#ppt_x"/>
                                          </p:val>
                                        </p:tav>
                                      </p:tavLst>
                                    </p:anim>
                                    <p:anim calcmode="lin" valueType="num">
                                      <p:cBhvr additive="base">
                                        <p:cTn id="163" dur="250" fill="hold"/>
                                        <p:tgtEl>
                                          <p:spTgt spid="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22" grpId="0" animBg="1"/>
      <p:bldP spid="23" grpId="0" animBg="1"/>
      <p:bldP spid="24" grpId="0" animBg="1"/>
      <p:bldP spid="25" grpId="0" animBg="1"/>
      <p:bldP spid="34" grpId="0" animBg="1"/>
      <p:bldP spid="48" grpId="0" animBg="1"/>
      <p:bldP spid="49" grpId="0" animBg="1"/>
      <p:bldP spid="50" grpId="0" animBg="1"/>
      <p:bldP spid="61" grpId="0" animBg="1"/>
      <p:bldP spid="63" grpId="0" animBg="1"/>
      <p:bldP spid="66" grpId="0" animBg="1"/>
      <p:bldP spid="67" grpId="0" animBg="1"/>
      <p:bldP spid="76" grpId="0" animBg="1"/>
      <p:bldP spid="77" grpId="0" animBg="1"/>
      <p:bldP spid="78" grpId="0" animBg="1"/>
      <p:bldP spid="79"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kilonovas</a:t>
            </a:r>
            <a:endParaRPr lang="en-US" dirty="0"/>
          </a:p>
        </p:txBody>
      </p:sp>
      <p:pic>
        <p:nvPicPr>
          <p:cNvPr id="8194" name="Picture 2" descr="https://upload.wikimedia.org/wikipedia/commons/f/fa/NGC_4993_and_GRB170817A_after_glow.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78831" y="914400"/>
            <a:ext cx="5565169"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162050"/>
            <a:ext cx="4825719" cy="5311775"/>
          </a:xfrm>
        </p:spPr>
        <p:txBody>
          <a:bodyPr/>
          <a:lstStyle/>
          <a:p>
            <a:r>
              <a:rPr lang="en-US" dirty="0" smtClean="0"/>
              <a:t> </a:t>
            </a:r>
            <a:r>
              <a:rPr lang="en-US" dirty="0" smtClean="0"/>
              <a:t>Observed on                                              August 17, 2017</a:t>
            </a:r>
          </a:p>
          <a:p>
            <a:r>
              <a:rPr lang="en-US" dirty="0"/>
              <a:t> </a:t>
            </a:r>
            <a:r>
              <a:rPr lang="en-US" dirty="0" smtClean="0"/>
              <a:t>Faded in less              than six days                          </a:t>
            </a:r>
          </a:p>
          <a:p>
            <a:r>
              <a:rPr lang="en-US" dirty="0"/>
              <a:t> </a:t>
            </a:r>
            <a:r>
              <a:rPr lang="en-US" dirty="0" smtClean="0"/>
              <a:t>NGC 4993</a:t>
            </a:r>
          </a:p>
          <a:p>
            <a:r>
              <a:rPr lang="en-US" dirty="0"/>
              <a:t> </a:t>
            </a:r>
            <a:r>
              <a:rPr lang="en-US" dirty="0" smtClean="0"/>
              <a:t>130 million </a:t>
            </a:r>
            <a:r>
              <a:rPr lang="en-US" dirty="0" err="1" smtClean="0"/>
              <a:t>ly</a:t>
            </a:r>
            <a:r>
              <a:rPr lang="en-US" dirty="0" smtClean="0"/>
              <a:t> away</a:t>
            </a:r>
            <a:endParaRPr lang="en-US" dirty="0"/>
          </a:p>
        </p:txBody>
      </p:sp>
      <p:sp>
        <p:nvSpPr>
          <p:cNvPr id="4" name="TextBox 3"/>
          <p:cNvSpPr txBox="1"/>
          <p:nvPr/>
        </p:nvSpPr>
        <p:spPr>
          <a:xfrm>
            <a:off x="811161" y="5486400"/>
            <a:ext cx="7521678" cy="1077218"/>
          </a:xfrm>
          <a:prstGeom prst="rect">
            <a:avLst/>
          </a:prstGeom>
          <a:noFill/>
        </p:spPr>
        <p:txBody>
          <a:bodyPr wrap="square" rtlCol="0">
            <a:spAutoFit/>
          </a:bodyPr>
          <a:lstStyle/>
          <a:p>
            <a:pPr algn="ctr"/>
            <a:r>
              <a:rPr lang="en-US" sz="3200" dirty="0" smtClean="0">
                <a:solidFill>
                  <a:srgbClr val="FFFF00"/>
                </a:solidFill>
                <a:effectLst>
                  <a:outerShdw dist="38100" dir="2700000" algn="ctr" rotWithShape="0">
                    <a:schemeClr val="tx1"/>
                  </a:outerShdw>
                </a:effectLst>
                <a:latin typeface="+mn-lt"/>
                <a:sym typeface="Symbol"/>
              </a:rPr>
              <a:t> This event occurred </a:t>
            </a:r>
            <a:r>
              <a:rPr lang="en-US" sz="3200" dirty="0" smtClean="0">
                <a:solidFill>
                  <a:srgbClr val="FFFF00"/>
                </a:solidFill>
                <a:effectLst>
                  <a:outerShdw dist="38100" dir="2700000" algn="ctr" rotWithShape="0">
                    <a:schemeClr val="tx1"/>
                  </a:outerShdw>
                </a:effectLst>
                <a:latin typeface="+mn-lt"/>
              </a:rPr>
              <a:t>75 </a:t>
            </a:r>
            <a:r>
              <a:rPr lang="en-US" sz="3200" dirty="0" smtClean="0">
                <a:solidFill>
                  <a:srgbClr val="FFFF00"/>
                </a:solidFill>
                <a:effectLst>
                  <a:outerShdw dist="38100" dir="2700000" algn="ctr" rotWithShape="0">
                    <a:schemeClr val="tx1"/>
                  </a:outerShdw>
                </a:effectLst>
                <a:latin typeface="+mn-lt"/>
              </a:rPr>
              <a:t>million years before dinosaurs died out</a:t>
            </a:r>
            <a:endParaRPr lang="en-US" sz="3200" dirty="0">
              <a:solidFill>
                <a:srgbClr val="FFFF00"/>
              </a:solidFill>
              <a:effectLst>
                <a:outerShdw dist="38100" dir="2700000" algn="ctr" rotWithShape="0">
                  <a:schemeClr val="tx1"/>
                </a:outerShdw>
              </a:effectLst>
              <a:latin typeface="+mn-lt"/>
            </a:endParaRPr>
          </a:p>
        </p:txBody>
      </p:sp>
    </p:spTree>
    <p:extLst>
      <p:ext uri="{BB962C8B-B14F-4D97-AF65-F5344CB8AC3E}">
        <p14:creationId xmlns:p14="http://schemas.microsoft.com/office/powerpoint/2010/main" val="36976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kilonovas</a:t>
            </a:r>
            <a:endParaRPr lang="en-US" dirty="0"/>
          </a:p>
        </p:txBody>
      </p:sp>
      <p:pic>
        <p:nvPicPr>
          <p:cNvPr id="8194" name="Picture 2" descr="https://upload.wikimedia.org/wikipedia/commons/f/fa/NGC_4993_and_GRB170817A_after_glow.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78831" y="914400"/>
            <a:ext cx="5565169"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162050"/>
            <a:ext cx="5958348" cy="5311775"/>
          </a:xfrm>
        </p:spPr>
        <p:txBody>
          <a:bodyPr/>
          <a:lstStyle/>
          <a:p>
            <a:r>
              <a:rPr lang="en-US" dirty="0" smtClean="0"/>
              <a:t> Observed in</a:t>
            </a:r>
          </a:p>
          <a:p>
            <a:pPr lvl="1"/>
            <a:r>
              <a:rPr lang="en-US" dirty="0"/>
              <a:t> </a:t>
            </a:r>
            <a:r>
              <a:rPr lang="en-US" dirty="0" smtClean="0"/>
              <a:t>Gravity waves</a:t>
            </a:r>
          </a:p>
          <a:p>
            <a:pPr lvl="1"/>
            <a:r>
              <a:rPr lang="en-US" dirty="0"/>
              <a:t> </a:t>
            </a:r>
            <a:r>
              <a:rPr lang="en-US" dirty="0" smtClean="0"/>
              <a:t>Gamma rays, 1.7 sec later</a:t>
            </a:r>
          </a:p>
          <a:p>
            <a:pPr lvl="1"/>
            <a:r>
              <a:rPr lang="en-US" dirty="0"/>
              <a:t> </a:t>
            </a:r>
            <a:r>
              <a:rPr lang="en-US" dirty="0" smtClean="0"/>
              <a:t>70 more telescopes</a:t>
            </a:r>
          </a:p>
          <a:p>
            <a:pPr lvl="2"/>
            <a:r>
              <a:rPr lang="en-US" dirty="0"/>
              <a:t> </a:t>
            </a:r>
            <a:r>
              <a:rPr lang="en-US" dirty="0" smtClean="0"/>
              <a:t>over months!</a:t>
            </a:r>
          </a:p>
          <a:p>
            <a:pPr lvl="1"/>
            <a:r>
              <a:rPr lang="en-US" dirty="0"/>
              <a:t> </a:t>
            </a:r>
            <a:r>
              <a:rPr lang="en-US" dirty="0" smtClean="0"/>
              <a:t> Discovered cause …</a:t>
            </a:r>
            <a:endParaRPr lang="en-US" dirty="0"/>
          </a:p>
        </p:txBody>
      </p:sp>
      <p:sp>
        <p:nvSpPr>
          <p:cNvPr id="4" name="TextBox 3"/>
          <p:cNvSpPr txBox="1"/>
          <p:nvPr/>
        </p:nvSpPr>
        <p:spPr>
          <a:xfrm>
            <a:off x="811161" y="5486400"/>
            <a:ext cx="7521678" cy="1077218"/>
          </a:xfrm>
          <a:prstGeom prst="rect">
            <a:avLst/>
          </a:prstGeom>
          <a:noFill/>
        </p:spPr>
        <p:txBody>
          <a:bodyPr wrap="square" rtlCol="0">
            <a:spAutoFit/>
          </a:bodyPr>
          <a:lstStyle/>
          <a:p>
            <a:pPr algn="ctr"/>
            <a:r>
              <a:rPr lang="en-US" sz="3200" dirty="0" smtClean="0">
                <a:solidFill>
                  <a:srgbClr val="FFFF00"/>
                </a:solidFill>
                <a:effectLst>
                  <a:outerShdw dist="38100" dir="2700000" algn="ctr" rotWithShape="0">
                    <a:schemeClr val="tx1"/>
                  </a:outerShdw>
                </a:effectLst>
                <a:latin typeface="+mn-lt"/>
                <a:sym typeface="Symbol"/>
              </a:rPr>
              <a:t> The cause had been predicted and was finally observed …</a:t>
            </a:r>
            <a:endParaRPr lang="en-US" sz="3200" dirty="0">
              <a:solidFill>
                <a:srgbClr val="FFFF00"/>
              </a:solidFill>
              <a:effectLst>
                <a:outerShdw dist="38100" dir="2700000" algn="ctr" rotWithShape="0">
                  <a:schemeClr val="tx1"/>
                </a:outerShdw>
              </a:effectLst>
              <a:latin typeface="+mn-lt"/>
            </a:endParaRPr>
          </a:p>
        </p:txBody>
      </p:sp>
    </p:spTree>
    <p:extLst>
      <p:ext uri="{BB962C8B-B14F-4D97-AF65-F5344CB8AC3E}">
        <p14:creationId xmlns:p14="http://schemas.microsoft.com/office/powerpoint/2010/main" val="125817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Animation of neutron star merger</a:t>
            </a:r>
            <a:endParaRPr lang="en-US" dirty="0"/>
          </a:p>
        </p:txBody>
      </p:sp>
      <p:pic>
        <p:nvPicPr>
          <p:cNvPr id="4" name="Merge_Horizonta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69050"/>
            <a:ext cx="9144000" cy="6172198"/>
          </a:xfrm>
          <a:prstGeom prst="rect">
            <a:avLst/>
          </a:prstGeom>
        </p:spPr>
      </p:pic>
    </p:spTree>
    <p:extLst>
      <p:ext uri="{BB962C8B-B14F-4D97-AF65-F5344CB8AC3E}">
        <p14:creationId xmlns:p14="http://schemas.microsoft.com/office/powerpoint/2010/main" val="1411468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ligo.caltech.edu/system/video_items/images/17/medium/BNS.jpg?14468436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4289"/>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err="1" smtClean="0"/>
              <a:t>kilonovas</a:t>
            </a:r>
            <a:endParaRPr lang="en-US" dirty="0"/>
          </a:p>
        </p:txBody>
      </p:sp>
      <p:sp>
        <p:nvSpPr>
          <p:cNvPr id="4" name="TextBox 3"/>
          <p:cNvSpPr txBox="1"/>
          <p:nvPr/>
        </p:nvSpPr>
        <p:spPr>
          <a:xfrm>
            <a:off x="81116" y="1106128"/>
            <a:ext cx="8981768" cy="4524315"/>
          </a:xfrm>
          <a:prstGeom prst="rect">
            <a:avLst/>
          </a:prstGeom>
          <a:noFill/>
        </p:spPr>
        <p:txBody>
          <a:bodyPr wrap="square" rtlCol="0">
            <a:spAutoFit/>
          </a:bodyPr>
          <a:lstStyle/>
          <a:p>
            <a:r>
              <a:rPr lang="en-US" sz="3600" dirty="0" smtClean="0">
                <a:solidFill>
                  <a:srgbClr val="FFFF00"/>
                </a:solidFill>
                <a:effectLst>
                  <a:outerShdw dist="25400" dir="2700000" algn="ctr" rotWithShape="0">
                    <a:schemeClr val="tx1"/>
                  </a:outerShdw>
                </a:effectLst>
                <a:latin typeface="+mn-lt"/>
              </a:rPr>
              <a:t>All the gold, platinum,  and uranium in the solar system were likely produced</a:t>
            </a:r>
          </a:p>
          <a:p>
            <a:r>
              <a:rPr lang="en-US" sz="3600" dirty="0" smtClean="0">
                <a:solidFill>
                  <a:srgbClr val="FFFF00"/>
                </a:solidFill>
                <a:effectLst>
                  <a:outerShdw dist="25400" dir="2700000" algn="ctr" rotWithShape="0">
                    <a:schemeClr val="tx1"/>
                  </a:outerShdw>
                </a:effectLst>
                <a:latin typeface="+mn-lt"/>
              </a:rPr>
              <a:t>in a single                                </a:t>
            </a:r>
            <a:r>
              <a:rPr lang="en-US" sz="3600" dirty="0" err="1" smtClean="0">
                <a:solidFill>
                  <a:srgbClr val="FFFF00"/>
                </a:solidFill>
                <a:effectLst>
                  <a:outerShdw dist="25400" dir="2700000" algn="ctr" rotWithShape="0">
                    <a:schemeClr val="tx1"/>
                  </a:outerShdw>
                </a:effectLst>
                <a:latin typeface="+mn-lt"/>
              </a:rPr>
              <a:t>kilonova</a:t>
            </a:r>
            <a:r>
              <a:rPr lang="en-US" sz="3600" dirty="0" smtClean="0">
                <a:solidFill>
                  <a:srgbClr val="FFFF00"/>
                </a:solidFill>
                <a:effectLst>
                  <a:outerShdw dist="25400" dir="2700000" algn="ctr" rotWithShape="0">
                    <a:schemeClr val="tx1"/>
                  </a:outerShdw>
                </a:effectLst>
                <a:latin typeface="+mn-lt"/>
              </a:rPr>
              <a:t> </a:t>
            </a:r>
          </a:p>
          <a:p>
            <a:endParaRPr lang="en-US" sz="3600" dirty="0">
              <a:solidFill>
                <a:srgbClr val="FFFF00"/>
              </a:solidFill>
              <a:effectLst>
                <a:outerShdw dist="25400" dir="2700000" algn="ctr" rotWithShape="0">
                  <a:schemeClr val="tx1"/>
                </a:outerShdw>
              </a:effectLst>
              <a:latin typeface="+mn-lt"/>
            </a:endParaRPr>
          </a:p>
          <a:p>
            <a:endParaRPr lang="en-US" sz="3600" dirty="0" smtClean="0">
              <a:solidFill>
                <a:srgbClr val="FFFF00"/>
              </a:solidFill>
              <a:effectLst>
                <a:outerShdw dist="25400" dir="2700000" algn="ctr" rotWithShape="0">
                  <a:schemeClr val="tx1"/>
                </a:outerShdw>
              </a:effectLst>
              <a:latin typeface="+mn-lt"/>
            </a:endParaRPr>
          </a:p>
          <a:p>
            <a:endParaRPr lang="en-US" sz="3600" dirty="0" smtClean="0">
              <a:solidFill>
                <a:srgbClr val="FFFF00"/>
              </a:solidFill>
              <a:effectLst>
                <a:outerShdw dist="25400" dir="2700000" algn="ctr" rotWithShape="0">
                  <a:schemeClr val="tx1"/>
                </a:outerShdw>
              </a:effectLst>
              <a:latin typeface="+mn-lt"/>
            </a:endParaRPr>
          </a:p>
          <a:p>
            <a:r>
              <a:rPr lang="en-US" sz="3600" dirty="0" smtClean="0">
                <a:solidFill>
                  <a:srgbClr val="FFFF00"/>
                </a:solidFill>
                <a:effectLst>
                  <a:outerShdw dist="25400" dir="2700000" algn="ctr" rotWithShape="0">
                    <a:schemeClr val="tx1"/>
                  </a:outerShdw>
                </a:effectLst>
                <a:latin typeface="+mn-lt"/>
              </a:rPr>
              <a:t>about 80 million                       years before the solar system formed …                                   </a:t>
            </a:r>
          </a:p>
        </p:txBody>
      </p:sp>
      <p:sp>
        <p:nvSpPr>
          <p:cNvPr id="7" name="TextBox 6"/>
          <p:cNvSpPr txBox="1"/>
          <p:nvPr/>
        </p:nvSpPr>
        <p:spPr>
          <a:xfrm>
            <a:off x="870153" y="5609302"/>
            <a:ext cx="8273847" cy="646331"/>
          </a:xfrm>
          <a:prstGeom prst="rect">
            <a:avLst/>
          </a:prstGeom>
          <a:noFill/>
        </p:spPr>
        <p:txBody>
          <a:bodyPr wrap="square" rtlCol="0">
            <a:spAutoFit/>
          </a:bodyPr>
          <a:lstStyle/>
          <a:p>
            <a:pPr indent="236538" algn="r"/>
            <a:r>
              <a:rPr lang="en-US" sz="3600" dirty="0" smtClean="0">
                <a:solidFill>
                  <a:srgbClr val="FFFF00"/>
                </a:solidFill>
                <a:effectLst>
                  <a:outerShdw dist="25400" dir="2700000" algn="ctr" rotWithShape="0">
                    <a:schemeClr val="tx1"/>
                  </a:outerShdw>
                </a:effectLst>
                <a:latin typeface="+mn-lt"/>
              </a:rPr>
              <a:t>do you wear a gold ring?</a:t>
            </a:r>
            <a:endParaRPr lang="en-US" sz="3600" dirty="0">
              <a:solidFill>
                <a:srgbClr val="FFFF00"/>
              </a:solidFill>
              <a:effectLst>
                <a:outerShdw dist="25400" dir="2700000" algn="ctr" rotWithShape="0">
                  <a:schemeClr val="tx1"/>
                </a:outerShdw>
              </a:effectLst>
              <a:latin typeface="+mn-lt"/>
            </a:endParaRPr>
          </a:p>
        </p:txBody>
      </p:sp>
    </p:spTree>
    <p:extLst>
      <p:ext uri="{BB962C8B-B14F-4D97-AF65-F5344CB8AC3E}">
        <p14:creationId xmlns:p14="http://schemas.microsoft.com/office/powerpoint/2010/main" val="14359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0" y="0"/>
            <a:ext cx="9144000" cy="7620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tLang="en-US" sz="4400" dirty="0">
                <a:solidFill>
                  <a:srgbClr val="FFFF00"/>
                </a:solidFill>
                <a:latin typeface="Comic Sans MS" pitchFamily="66" charset="0"/>
              </a:rPr>
              <a:t>God’s Grandeur</a:t>
            </a:r>
          </a:p>
        </p:txBody>
      </p:sp>
      <p:sp>
        <p:nvSpPr>
          <p:cNvPr id="5123" name="Rectangle 3"/>
          <p:cNvSpPr>
            <a:spLocks noGrp="1" noChangeArrowheads="1"/>
          </p:cNvSpPr>
          <p:nvPr>
            <p:ph type="body" idx="1"/>
          </p:nvPr>
        </p:nvSpPr>
        <p:spPr>
          <a:xfrm>
            <a:off x="168275" y="1077913"/>
            <a:ext cx="8807450" cy="5297487"/>
          </a:xfrm>
        </p:spPr>
        <p:txBody>
          <a:bodyPr/>
          <a:lstStyle/>
          <a:p>
            <a:pPr marL="0" indent="0" eaLnBrk="1" hangingPunct="1">
              <a:tabLst>
                <a:tab pos="217488" algn="l"/>
              </a:tabLst>
            </a:pPr>
            <a:r>
              <a:rPr lang="en-US" altLang="en-US" sz="2800" b="0" dirty="0" smtClean="0"/>
              <a:t>And for all this, nature is never spent;</a:t>
            </a:r>
          </a:p>
          <a:p>
            <a:pPr marL="0" indent="0" eaLnBrk="1" hangingPunct="1">
              <a:tabLst>
                <a:tab pos="217488" algn="l"/>
              </a:tabLst>
            </a:pPr>
            <a:r>
              <a:rPr lang="en-US" altLang="en-US" sz="2800" b="0" dirty="0" smtClean="0"/>
              <a:t>	There lives the dearest freshness deep down </a:t>
            </a:r>
          </a:p>
          <a:p>
            <a:pPr marL="0" indent="0" eaLnBrk="1" hangingPunct="1">
              <a:tabLst>
                <a:tab pos="217488" algn="l"/>
              </a:tabLst>
            </a:pPr>
            <a:r>
              <a:rPr lang="en-US" altLang="en-US" sz="2800" b="0" dirty="0" smtClean="0"/>
              <a:t>		things;</a:t>
            </a:r>
          </a:p>
          <a:p>
            <a:pPr marL="0" indent="0" eaLnBrk="1" hangingPunct="1">
              <a:tabLst>
                <a:tab pos="217488" algn="l"/>
              </a:tabLst>
            </a:pPr>
            <a:r>
              <a:rPr lang="en-US" altLang="en-US" sz="2800" b="0" dirty="0" smtClean="0"/>
              <a:t>And though the last lights off the black West went</a:t>
            </a:r>
          </a:p>
          <a:p>
            <a:pPr marL="0" indent="0" eaLnBrk="1" hangingPunct="1">
              <a:tabLst>
                <a:tab pos="217488" algn="l"/>
              </a:tabLst>
            </a:pPr>
            <a:r>
              <a:rPr lang="en-US" altLang="en-US" sz="2800" b="0" dirty="0" smtClean="0"/>
              <a:t>	Oh, morning, at the brown brink eastward, </a:t>
            </a:r>
          </a:p>
          <a:p>
            <a:pPr marL="0" indent="0" eaLnBrk="1" hangingPunct="1">
              <a:tabLst>
                <a:tab pos="217488" algn="l"/>
              </a:tabLst>
            </a:pPr>
            <a:r>
              <a:rPr lang="en-US" altLang="en-US" sz="2800" b="0" dirty="0" smtClean="0"/>
              <a:t>		springs—</a:t>
            </a:r>
          </a:p>
          <a:p>
            <a:pPr marL="0" indent="0" eaLnBrk="1" hangingPunct="1">
              <a:tabLst>
                <a:tab pos="217488" algn="l"/>
              </a:tabLst>
            </a:pPr>
            <a:r>
              <a:rPr lang="en-US" altLang="en-US" sz="2800" b="0" dirty="0" smtClean="0"/>
              <a:t>Because the Holy Ghost over the bent</a:t>
            </a:r>
          </a:p>
          <a:p>
            <a:pPr marL="0" indent="0" eaLnBrk="1" hangingPunct="1">
              <a:tabLst>
                <a:tab pos="217488" algn="l"/>
              </a:tabLst>
            </a:pPr>
            <a:r>
              <a:rPr lang="en-US" altLang="en-US" sz="2800" b="0" dirty="0" smtClean="0"/>
              <a:t>	World broods with warm breast and with ah! </a:t>
            </a:r>
          </a:p>
          <a:p>
            <a:pPr marL="0" indent="0" eaLnBrk="1" hangingPunct="1">
              <a:tabLst>
                <a:tab pos="217488" algn="l"/>
              </a:tabLst>
            </a:pPr>
            <a:r>
              <a:rPr lang="en-US" altLang="en-US" sz="2800" b="0" dirty="0" smtClean="0"/>
              <a:t>		bright wings.</a:t>
            </a:r>
          </a:p>
          <a:p>
            <a:pPr marL="0" indent="0" algn="r" eaLnBrk="1" hangingPunct="1">
              <a:tabLst>
                <a:tab pos="217488" algn="l"/>
              </a:tabLst>
            </a:pPr>
            <a:r>
              <a:rPr lang="en-US" altLang="en-US" sz="2800" b="0" dirty="0" smtClean="0"/>
              <a:t>Gerard Manley Hopkins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681038"/>
          </a:xfrm>
        </p:spPr>
        <p:txBody>
          <a:bodyPr/>
          <a:lstStyle/>
          <a:p>
            <a:pPr eaLnBrk="1" hangingPunct="1"/>
            <a:r>
              <a:rPr lang="en-US" altLang="en-US" smtClean="0"/>
              <a:t>God’s Blessings</a:t>
            </a:r>
          </a:p>
        </p:txBody>
      </p:sp>
      <p:sp>
        <p:nvSpPr>
          <p:cNvPr id="30723" name="Rectangle 3"/>
          <p:cNvSpPr>
            <a:spLocks noGrp="1" noChangeArrowheads="1"/>
          </p:cNvSpPr>
          <p:nvPr>
            <p:ph type="body" idx="1"/>
          </p:nvPr>
        </p:nvSpPr>
        <p:spPr>
          <a:xfrm>
            <a:off x="685800" y="1042988"/>
            <a:ext cx="7772400" cy="4754562"/>
          </a:xfrm>
        </p:spPr>
        <p:txBody>
          <a:bodyPr/>
          <a:lstStyle/>
          <a:p>
            <a:pPr marL="0" indent="227013" eaLnBrk="1" hangingPunct="1">
              <a:tabLst>
                <a:tab pos="227013" algn="l"/>
              </a:tabLst>
            </a:pPr>
            <a:r>
              <a:rPr lang="en-US" altLang="en-US" smtClean="0">
                <a:cs typeface="Times New Roman" pitchFamily="18" charset="0"/>
              </a:rPr>
              <a:t>“For the LORD your God is bringing you into a good land, a land with flowing streams… a land whose stones are iron and from whose hills you may mine copper. You shall eat your fill and bless the LORD your God for the good land that he has given you.</a:t>
            </a:r>
            <a:r>
              <a:rPr lang="en-US" altLang="en-US" smtClean="0"/>
              <a:t>”</a:t>
            </a:r>
          </a:p>
          <a:p>
            <a:pPr marL="0" indent="227013" algn="r" eaLnBrk="1" hangingPunct="1">
              <a:tabLst>
                <a:tab pos="227013" algn="l"/>
              </a:tabLst>
            </a:pPr>
            <a:r>
              <a:rPr lang="en-US" altLang="en-US" sz="2600" smtClean="0"/>
              <a:t>Deuteronomy 8:7,9,10</a:t>
            </a:r>
          </a:p>
        </p:txBody>
      </p:sp>
      <p:sp>
        <p:nvSpPr>
          <p:cNvPr id="4" name="TextBox 3"/>
          <p:cNvSpPr txBox="1"/>
          <p:nvPr/>
        </p:nvSpPr>
        <p:spPr>
          <a:xfrm>
            <a:off x="811161" y="5309419"/>
            <a:ext cx="7521678" cy="1323439"/>
          </a:xfrm>
          <a:prstGeom prst="rect">
            <a:avLst/>
          </a:prstGeom>
          <a:noFill/>
        </p:spPr>
        <p:txBody>
          <a:bodyPr wrap="square" rtlCol="0">
            <a:spAutoFit/>
          </a:bodyPr>
          <a:lstStyle/>
          <a:p>
            <a:pPr algn="ctr"/>
            <a:r>
              <a:rPr lang="en-US" sz="4000" dirty="0" smtClean="0">
                <a:solidFill>
                  <a:srgbClr val="FFFF00"/>
                </a:solidFill>
                <a:effectLst>
                  <a:outerShdw dist="38100" dir="2700000" algn="ctr" rotWithShape="0">
                    <a:schemeClr val="tx1"/>
                  </a:outerShdw>
                </a:effectLst>
                <a:latin typeface="+mn-lt"/>
                <a:sym typeface="Symbol"/>
              </a:rPr>
              <a:t>God has given us the elements                 from  the deaths of stars …</a:t>
            </a:r>
            <a:endParaRPr lang="en-US" sz="4000" dirty="0">
              <a:solidFill>
                <a:srgbClr val="FFFF00"/>
              </a:solidFill>
              <a:effectLst>
                <a:outerShdw dist="38100" dir="2700000" algn="ctr" rotWithShape="0">
                  <a:schemeClr val="tx1"/>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20188" cy="750888"/>
          </a:xfrm>
        </p:spPr>
        <p:txBody>
          <a:bodyPr/>
          <a:lstStyle/>
          <a:p>
            <a:pPr eaLnBrk="1" hangingPunct="1"/>
            <a:r>
              <a:rPr lang="en-US" altLang="en-US" smtClean="0"/>
              <a:t>Machines</a:t>
            </a:r>
          </a:p>
        </p:txBody>
      </p:sp>
      <p:sp>
        <p:nvSpPr>
          <p:cNvPr id="31747" name="Rectangle 3"/>
          <p:cNvSpPr>
            <a:spLocks noGrp="1" noChangeArrowheads="1"/>
          </p:cNvSpPr>
          <p:nvPr>
            <p:ph type="body" idx="1"/>
          </p:nvPr>
        </p:nvSpPr>
        <p:spPr>
          <a:xfrm>
            <a:off x="0" y="834513"/>
            <a:ext cx="9144000" cy="4386416"/>
          </a:xfrm>
        </p:spPr>
        <p:txBody>
          <a:bodyPr/>
          <a:lstStyle/>
          <a:p>
            <a:pPr marL="285750" lvl="1" eaLnBrk="1" hangingPunct="1"/>
            <a:r>
              <a:rPr lang="en-US" altLang="en-US" sz="3200" dirty="0" smtClean="0"/>
              <a:t> Made of elements from </a:t>
            </a:r>
            <a:r>
              <a:rPr lang="en-US" altLang="en-US" sz="3200" dirty="0" smtClean="0"/>
              <a:t>planetary nebulae, supernovae, </a:t>
            </a:r>
            <a:r>
              <a:rPr lang="en-US" altLang="en-US" sz="3200" dirty="0" smtClean="0"/>
              <a:t>&amp; </a:t>
            </a:r>
            <a:r>
              <a:rPr lang="en-US" altLang="en-US" sz="3200" dirty="0" err="1" smtClean="0"/>
              <a:t>kilonovae</a:t>
            </a:r>
            <a:r>
              <a:rPr lang="en-US" altLang="en-US" sz="3200" dirty="0" smtClean="0"/>
              <a:t> …</a:t>
            </a:r>
          </a:p>
          <a:p>
            <a:pPr marL="520700" lvl="2" indent="-285750" eaLnBrk="1" hangingPunct="1"/>
            <a:r>
              <a:rPr lang="en-US" altLang="en-US" sz="2800" dirty="0" smtClean="0"/>
              <a:t> ashes of stars that died before the sun was born</a:t>
            </a:r>
          </a:p>
          <a:p>
            <a:pPr marL="520700" lvl="2" indent="-285750" eaLnBrk="1" hangingPunct="1"/>
            <a:r>
              <a:rPr lang="en-US" altLang="en-US" sz="2800" dirty="0" smtClean="0"/>
              <a:t> one may have initiated the sun’s formation with shock waves</a:t>
            </a:r>
          </a:p>
          <a:p>
            <a:pPr marL="285750" lvl="1" eaLnBrk="1" hangingPunct="1"/>
            <a:r>
              <a:rPr lang="en-US" altLang="en-US" sz="3200" dirty="0" smtClean="0"/>
              <a:t> Created by human minds,</a:t>
            </a:r>
          </a:p>
          <a:p>
            <a:pPr marL="285750" lvl="1" eaLnBrk="1" hangingPunct="1"/>
            <a:r>
              <a:rPr lang="en-US" altLang="en-US" sz="3200" dirty="0" smtClean="0"/>
              <a:t> Created by human vision,</a:t>
            </a:r>
          </a:p>
          <a:p>
            <a:pPr marL="285750" lvl="1" eaLnBrk="1" hangingPunct="1"/>
            <a:r>
              <a:rPr lang="en-US" altLang="en-US" sz="3200" dirty="0" smtClean="0"/>
              <a:t> Created by human toil …</a:t>
            </a:r>
          </a:p>
        </p:txBody>
      </p:sp>
      <p:sp>
        <p:nvSpPr>
          <p:cNvPr id="31749" name="WordArt 5"/>
          <p:cNvSpPr>
            <a:spLocks noChangeArrowheads="1" noChangeShapeType="1" noTextEdit="1"/>
          </p:cNvSpPr>
          <p:nvPr/>
        </p:nvSpPr>
        <p:spPr bwMode="auto">
          <a:xfrm>
            <a:off x="827088" y="5279155"/>
            <a:ext cx="7743825" cy="1265237"/>
          </a:xfrm>
          <a:prstGeom prst="rect">
            <a:avLst/>
          </a:prstGeom>
        </p:spPr>
        <p:txBody>
          <a:bodyPr wrap="none" fromWordArt="1">
            <a:prstTxWarp prst="textFadeUp">
              <a:avLst>
                <a:gd name="adj" fmla="val 9991"/>
              </a:avLst>
            </a:prstTxWarp>
          </a:bodyPr>
          <a:lstStyle/>
          <a:p>
            <a:pPr algn="ctr"/>
            <a:r>
              <a:rPr lang="en-US" kern="10" dirty="0">
                <a:ln w="12700">
                  <a:solidFill>
                    <a:schemeClr val="tx1"/>
                  </a:solidFill>
                  <a:round/>
                  <a:headEnd/>
                  <a:tailEnd/>
                </a:ln>
                <a:gradFill rotWithShape="1">
                  <a:gsLst>
                    <a:gs pos="0">
                      <a:srgbClr val="FF0000"/>
                    </a:gs>
                    <a:gs pos="100000">
                      <a:srgbClr val="FFCC00"/>
                    </a:gs>
                  </a:gsLst>
                  <a:lin ang="5400000" scaled="1"/>
                </a:gradFill>
                <a:effectLst>
                  <a:outerShdw dist="35921" dir="2700000" sy="50000" rotWithShape="0">
                    <a:srgbClr val="875B0D"/>
                  </a:outerShdw>
                </a:effectLst>
                <a:latin typeface="Arial Black"/>
              </a:rPr>
              <a:t>Machines are not foreign to the universe!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p:cTn id="7" dur="500" fill="hold"/>
                                        <p:tgtEl>
                                          <p:spTgt spid="31749"/>
                                        </p:tgtEl>
                                        <p:attrNameLst>
                                          <p:attrName>ppt_x</p:attrName>
                                        </p:attrNameLst>
                                      </p:cBhvr>
                                      <p:tavLst>
                                        <p:tav tm="0">
                                          <p:val>
                                            <p:strVal val="#ppt_x-#ppt_w/2"/>
                                          </p:val>
                                        </p:tav>
                                        <p:tav tm="100000">
                                          <p:val>
                                            <p:strVal val="#ppt_x"/>
                                          </p:val>
                                        </p:tav>
                                      </p:tavLst>
                                    </p:anim>
                                    <p:anim calcmode="lin" valueType="num">
                                      <p:cBhvr>
                                        <p:cTn id="8" dur="500" fill="hold"/>
                                        <p:tgtEl>
                                          <p:spTgt spid="31749"/>
                                        </p:tgtEl>
                                        <p:attrNameLst>
                                          <p:attrName>ppt_y</p:attrName>
                                        </p:attrNameLst>
                                      </p:cBhvr>
                                      <p:tavLst>
                                        <p:tav tm="0">
                                          <p:val>
                                            <p:strVal val="#ppt_y"/>
                                          </p:val>
                                        </p:tav>
                                        <p:tav tm="100000">
                                          <p:val>
                                            <p:strVal val="#ppt_y"/>
                                          </p:val>
                                        </p:tav>
                                      </p:tavLst>
                                    </p:anim>
                                    <p:anim calcmode="lin" valueType="num">
                                      <p:cBhvr>
                                        <p:cTn id="9" dur="500" fill="hold"/>
                                        <p:tgtEl>
                                          <p:spTgt spid="31749"/>
                                        </p:tgtEl>
                                        <p:attrNameLst>
                                          <p:attrName>ppt_w</p:attrName>
                                        </p:attrNameLst>
                                      </p:cBhvr>
                                      <p:tavLst>
                                        <p:tav tm="0">
                                          <p:val>
                                            <p:fltVal val="0"/>
                                          </p:val>
                                        </p:tav>
                                        <p:tav tm="100000">
                                          <p:val>
                                            <p:strVal val="#ppt_w"/>
                                          </p:val>
                                        </p:tav>
                                      </p:tavLst>
                                    </p:anim>
                                    <p:anim calcmode="lin" valueType="num">
                                      <p:cBhvr>
                                        <p:cTn id="10" dur="500" fill="hold"/>
                                        <p:tgtEl>
                                          <p:spTgt spid="317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491288" y="1135063"/>
            <a:ext cx="2652712" cy="4410075"/>
          </a:xfrm>
        </p:spPr>
        <p:txBody>
          <a:bodyPr/>
          <a:lstStyle/>
          <a:p>
            <a:pPr eaLnBrk="1" hangingPunct="1"/>
            <a:r>
              <a:rPr lang="en-US" altLang="en-US" sz="4000" smtClean="0"/>
              <a:t>Machines Show Us The Universe: HST 2002</a:t>
            </a:r>
          </a:p>
        </p:txBody>
      </p:sp>
      <p:pic>
        <p:nvPicPr>
          <p:cNvPr id="32771" name="Picture 4" descr="hst_sts103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422275"/>
            <a:ext cx="60960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433888" y="411163"/>
            <a:ext cx="3565525" cy="3063875"/>
          </a:xfrm>
        </p:spPr>
        <p:txBody>
          <a:bodyPr/>
          <a:lstStyle/>
          <a:p>
            <a:pPr eaLnBrk="1" hangingPunct="1"/>
            <a:r>
              <a:rPr lang="en-US" altLang="en-US" smtClean="0"/>
              <a:t>Vatican Advanced Technology Telescope</a:t>
            </a:r>
          </a:p>
        </p:txBody>
      </p:sp>
      <p:pic>
        <p:nvPicPr>
          <p:cNvPr id="34819" name="Picture 4" descr="VAT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specola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1900" y="0"/>
            <a:ext cx="1562100"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VATTr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35363"/>
            <a:ext cx="35734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 Box 7"/>
          <p:cNvSpPr txBox="1">
            <a:spLocks noChangeArrowheads="1"/>
          </p:cNvSpPr>
          <p:nvPr/>
        </p:nvSpPr>
        <p:spPr bwMode="auto">
          <a:xfrm>
            <a:off x="1258888" y="3562350"/>
            <a:ext cx="6743700" cy="32019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227013"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2800" dirty="0">
                <a:solidFill>
                  <a:srgbClr val="FFFF00"/>
                </a:solidFill>
              </a:rPr>
              <a:t>"Our scientific knowledge of the physical evolution of the universe, and our very limited knowledge of the origin of humans within it, might provide an opportunity to enrich our relationship to God as creator, if only we get loose of our idolatries.“</a:t>
            </a:r>
          </a:p>
          <a:p>
            <a:pPr algn="r" eaLnBrk="1" hangingPunct="1">
              <a:spcBef>
                <a:spcPct val="50000"/>
              </a:spcBef>
            </a:pPr>
            <a:r>
              <a:rPr lang="en-US" altLang="en-US" dirty="0">
                <a:solidFill>
                  <a:srgbClr val="FFFF00"/>
                </a:solidFill>
              </a:rPr>
              <a:t>Dr. George Coyne, S. J., </a:t>
            </a:r>
            <a:r>
              <a:rPr lang="en-US" altLang="en-US" dirty="0" smtClean="0">
                <a:solidFill>
                  <a:srgbClr val="FFFF00"/>
                </a:solidFill>
              </a:rPr>
              <a:t>Director Emeritus</a:t>
            </a:r>
            <a:endParaRPr lang="en-US" altLang="en-US"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cBhvr additive="base">
                                        <p:cTn id="7" dur="500" fill="hold"/>
                                        <p:tgtEl>
                                          <p:spTgt spid="25606"/>
                                        </p:tgtEl>
                                        <p:attrNameLst>
                                          <p:attrName>ppt_x</p:attrName>
                                        </p:attrNameLst>
                                      </p:cBhvr>
                                      <p:tavLst>
                                        <p:tav tm="0">
                                          <p:val>
                                            <p:strVal val="1+#ppt_w/2"/>
                                          </p:val>
                                        </p:tav>
                                        <p:tav tm="100000">
                                          <p:val>
                                            <p:strVal val="#ppt_x"/>
                                          </p:val>
                                        </p:tav>
                                      </p:tavLst>
                                    </p:anim>
                                    <p:anim calcmode="lin" valueType="num">
                                      <p:cBhvr additive="base">
                                        <p:cTn id="8" dur="500" fill="hold"/>
                                        <p:tgtEl>
                                          <p:spTgt spid="2560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8" fill="hold" grpId="0" nodeType="clickEffect">
                                  <p:stCondLst>
                                    <p:cond delay="0"/>
                                  </p:stCondLst>
                                  <p:childTnLst>
                                    <p:set>
                                      <p:cBhvr>
                                        <p:cTn id="12" dur="1" fill="hold">
                                          <p:stCondLst>
                                            <p:cond delay="0"/>
                                          </p:stCondLst>
                                        </p:cTn>
                                        <p:tgtEl>
                                          <p:spTgt spid="25607"/>
                                        </p:tgtEl>
                                        <p:attrNameLst>
                                          <p:attrName>style.visibility</p:attrName>
                                        </p:attrNameLst>
                                      </p:cBhvr>
                                      <p:to>
                                        <p:strVal val="visible"/>
                                      </p:to>
                                    </p:set>
                                    <p:anim calcmode="lin" valueType="num">
                                      <p:cBhvr>
                                        <p:cTn id="13" dur="500" fill="hold"/>
                                        <p:tgtEl>
                                          <p:spTgt spid="25607"/>
                                        </p:tgtEl>
                                        <p:attrNameLst>
                                          <p:attrName>ppt_x</p:attrName>
                                        </p:attrNameLst>
                                      </p:cBhvr>
                                      <p:tavLst>
                                        <p:tav tm="0">
                                          <p:val>
                                            <p:strVal val="#ppt_x-#ppt_w/2"/>
                                          </p:val>
                                        </p:tav>
                                        <p:tav tm="100000">
                                          <p:val>
                                            <p:strVal val="#ppt_x"/>
                                          </p:val>
                                        </p:tav>
                                      </p:tavLst>
                                    </p:anim>
                                    <p:anim calcmode="lin" valueType="num">
                                      <p:cBhvr>
                                        <p:cTn id="14" dur="500" fill="hold"/>
                                        <p:tgtEl>
                                          <p:spTgt spid="25607"/>
                                        </p:tgtEl>
                                        <p:attrNameLst>
                                          <p:attrName>ppt_y</p:attrName>
                                        </p:attrNameLst>
                                      </p:cBhvr>
                                      <p:tavLst>
                                        <p:tav tm="0">
                                          <p:val>
                                            <p:strVal val="#ppt_y"/>
                                          </p:val>
                                        </p:tav>
                                        <p:tav tm="100000">
                                          <p:val>
                                            <p:strVal val="#ppt_y"/>
                                          </p:val>
                                        </p:tav>
                                      </p:tavLst>
                                    </p:anim>
                                    <p:anim calcmode="lin" valueType="num">
                                      <p:cBhvr>
                                        <p:cTn id="15" dur="500" fill="hold"/>
                                        <p:tgtEl>
                                          <p:spTgt spid="25607"/>
                                        </p:tgtEl>
                                        <p:attrNameLst>
                                          <p:attrName>ppt_w</p:attrName>
                                        </p:attrNameLst>
                                      </p:cBhvr>
                                      <p:tavLst>
                                        <p:tav tm="0">
                                          <p:val>
                                            <p:fltVal val="0"/>
                                          </p:val>
                                        </p:tav>
                                        <p:tav tm="100000">
                                          <p:val>
                                            <p:strVal val="#ppt_w"/>
                                          </p:val>
                                        </p:tav>
                                      </p:tavLst>
                                    </p:anim>
                                    <p:anim calcmode="lin" valueType="num">
                                      <p:cBhvr>
                                        <p:cTn id="16" dur="500" fill="hold"/>
                                        <p:tgtEl>
                                          <p:spTgt spid="2560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0"/>
            <a:ext cx="9144000" cy="608013"/>
          </a:xfrm>
        </p:spPr>
        <p:txBody>
          <a:bodyPr/>
          <a:lstStyle/>
          <a:p>
            <a:pPr eaLnBrk="1" hangingPunct="1"/>
            <a:r>
              <a:rPr lang="en-US" altLang="en-US" smtClean="0"/>
              <a:t>Machines</a:t>
            </a:r>
          </a:p>
        </p:txBody>
      </p:sp>
      <p:sp>
        <p:nvSpPr>
          <p:cNvPr id="35843" name="Rectangle 3"/>
          <p:cNvSpPr>
            <a:spLocks noGrp="1" noChangeArrowheads="1"/>
          </p:cNvSpPr>
          <p:nvPr>
            <p:ph type="body" idx="1"/>
          </p:nvPr>
        </p:nvSpPr>
        <p:spPr>
          <a:xfrm>
            <a:off x="1301750" y="1157288"/>
            <a:ext cx="6765925" cy="4343400"/>
          </a:xfrm>
        </p:spPr>
        <p:txBody>
          <a:bodyPr/>
          <a:lstStyle/>
          <a:p>
            <a:pPr eaLnBrk="1" hangingPunct="1"/>
            <a:r>
              <a:rPr lang="en-US" altLang="en-US" smtClean="0"/>
              <a:t>Bless our lives</a:t>
            </a:r>
          </a:p>
          <a:p>
            <a:pPr lvl="1" eaLnBrk="1" hangingPunct="1"/>
            <a:r>
              <a:rPr lang="en-US" altLang="en-US" smtClean="0"/>
              <a:t> science</a:t>
            </a:r>
          </a:p>
          <a:p>
            <a:pPr lvl="1" eaLnBrk="1" hangingPunct="1"/>
            <a:r>
              <a:rPr lang="en-US" altLang="en-US" smtClean="0"/>
              <a:t> healthcare</a:t>
            </a:r>
          </a:p>
          <a:p>
            <a:pPr lvl="2" eaLnBrk="1" hangingPunct="1"/>
            <a:r>
              <a:rPr lang="en-US" altLang="en-US" smtClean="0"/>
              <a:t> I am alive because of machines testing and refrigerating blood</a:t>
            </a:r>
          </a:p>
          <a:p>
            <a:pPr lvl="1" eaLnBrk="1" hangingPunct="1"/>
            <a:r>
              <a:rPr lang="en-US" altLang="en-US" smtClean="0"/>
              <a:t> transportation</a:t>
            </a:r>
          </a:p>
          <a:p>
            <a:pPr lvl="1" eaLnBrk="1" hangingPunct="1"/>
            <a:r>
              <a:rPr lang="en-US" altLang="en-US" smtClean="0"/>
              <a:t> sanitation</a:t>
            </a:r>
          </a:p>
          <a:p>
            <a:pPr lvl="1" eaLnBrk="1" hangingPunct="1"/>
            <a:r>
              <a:rPr lang="en-US" altLang="en-US" smtClean="0"/>
              <a:t> communication</a:t>
            </a:r>
          </a:p>
          <a:p>
            <a:pPr algn="r" eaLnBrk="1" hangingPunct="1"/>
            <a:endParaRPr lang="en-US" altLang="en-US" smtClean="0"/>
          </a:p>
        </p:txBody>
      </p:sp>
      <p:sp>
        <p:nvSpPr>
          <p:cNvPr id="26628" name="Text Box 4"/>
          <p:cNvSpPr txBox="1">
            <a:spLocks noChangeArrowheads="1"/>
          </p:cNvSpPr>
          <p:nvPr/>
        </p:nvSpPr>
        <p:spPr bwMode="auto">
          <a:xfrm>
            <a:off x="0" y="5622925"/>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dirty="0">
                <a:solidFill>
                  <a:srgbClr val="FFFF00"/>
                </a:solidFill>
                <a:latin typeface="+mn-lt"/>
              </a:rPr>
              <a:t>But the blessings of machines can be hidden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dissolve">
                                      <p:cBhvr>
                                        <p:cTn id="7" dur="5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0"/>
            <a:ext cx="2674938" cy="2514600"/>
          </a:xfrm>
        </p:spPr>
        <p:txBody>
          <a:bodyPr/>
          <a:lstStyle/>
          <a:p>
            <a:pPr eaLnBrk="1" hangingPunct="1"/>
            <a:r>
              <a:rPr lang="en-US" altLang="en-US" smtClean="0"/>
              <a:t>Pollution Hides Blessings</a:t>
            </a:r>
          </a:p>
        </p:txBody>
      </p:sp>
      <p:pic>
        <p:nvPicPr>
          <p:cNvPr id="36867" name="Picture 4" descr="earthsmog_sts092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388938"/>
            <a:ext cx="6172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8" name="Group 10"/>
          <p:cNvGrpSpPr>
            <a:grpSpLocks/>
          </p:cNvGrpSpPr>
          <p:nvPr/>
        </p:nvGrpSpPr>
        <p:grpSpPr bwMode="auto">
          <a:xfrm>
            <a:off x="2673350" y="2286000"/>
            <a:ext cx="3589338" cy="1006475"/>
            <a:chOff x="1684" y="1440"/>
            <a:chExt cx="2261" cy="634"/>
          </a:xfrm>
        </p:grpSpPr>
        <p:sp>
          <p:nvSpPr>
            <p:cNvPr id="36873" name="Text Box 5"/>
            <p:cNvSpPr txBox="1">
              <a:spLocks noChangeArrowheads="1"/>
            </p:cNvSpPr>
            <p:nvPr/>
          </p:nvSpPr>
          <p:spPr bwMode="auto">
            <a:xfrm>
              <a:off x="1684" y="1440"/>
              <a:ext cx="2261"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dirty="0">
                  <a:solidFill>
                    <a:srgbClr val="FFFF00"/>
                  </a:solidFill>
                  <a:effectLst>
                    <a:outerShdw dist="38100" dir="2700000" algn="ctr" rotWithShape="0">
                      <a:schemeClr val="tx1"/>
                    </a:outerShdw>
                  </a:effectLst>
                  <a:latin typeface="+mn-lt"/>
                </a:rPr>
                <a:t>Rochester</a:t>
              </a:r>
            </a:p>
          </p:txBody>
        </p:sp>
        <p:sp>
          <p:nvSpPr>
            <p:cNvPr id="36874" name="Line 6"/>
            <p:cNvSpPr>
              <a:spLocks noChangeShapeType="1"/>
            </p:cNvSpPr>
            <p:nvPr/>
          </p:nvSpPr>
          <p:spPr bwMode="auto">
            <a:xfrm>
              <a:off x="3067" y="1742"/>
              <a:ext cx="547" cy="332"/>
            </a:xfrm>
            <a:prstGeom prst="line">
              <a:avLst/>
            </a:prstGeom>
            <a:noFill/>
            <a:ln w="317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2779" name="Group 11"/>
          <p:cNvGrpSpPr>
            <a:grpSpLocks/>
          </p:cNvGrpSpPr>
          <p:nvPr/>
        </p:nvGrpSpPr>
        <p:grpSpPr bwMode="auto">
          <a:xfrm>
            <a:off x="3227388" y="4951414"/>
            <a:ext cx="3978275" cy="1020763"/>
            <a:chOff x="2033" y="3119"/>
            <a:chExt cx="2506" cy="643"/>
          </a:xfrm>
        </p:grpSpPr>
        <p:sp>
          <p:nvSpPr>
            <p:cNvPr id="36871" name="Text Box 7"/>
            <p:cNvSpPr txBox="1">
              <a:spLocks noChangeArrowheads="1"/>
            </p:cNvSpPr>
            <p:nvPr/>
          </p:nvSpPr>
          <p:spPr bwMode="auto">
            <a:xfrm>
              <a:off x="2033" y="3358"/>
              <a:ext cx="2506" cy="404"/>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600" dirty="0">
                  <a:solidFill>
                    <a:srgbClr val="FFFF00"/>
                  </a:solidFill>
                  <a:latin typeface="+mn-lt"/>
                </a:rPr>
                <a:t>Thousand Islands</a:t>
              </a:r>
            </a:p>
          </p:txBody>
        </p:sp>
        <p:sp>
          <p:nvSpPr>
            <p:cNvPr id="36872" name="Line 8"/>
            <p:cNvSpPr>
              <a:spLocks noChangeShapeType="1"/>
            </p:cNvSpPr>
            <p:nvPr/>
          </p:nvSpPr>
          <p:spPr bwMode="auto">
            <a:xfrm flipV="1">
              <a:off x="3948" y="3119"/>
              <a:ext cx="399" cy="253"/>
            </a:xfrm>
            <a:prstGeom prst="line">
              <a:avLst/>
            </a:prstGeom>
            <a:noFill/>
            <a:ln w="317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FFFF00"/>
                </a:solidFill>
                <a:latin typeface="+mn-lt"/>
              </a:endParaRPr>
            </a:p>
          </p:txBody>
        </p:sp>
      </p:grpSp>
      <p:pic>
        <p:nvPicPr>
          <p:cNvPr id="32777" name="Picture 9" descr="slu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 y="6132513"/>
            <a:ext cx="2903538"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32778"/>
                                        </p:tgtEl>
                                        <p:attrNameLst>
                                          <p:attrName>style.visibility</p:attrName>
                                        </p:attrNameLst>
                                      </p:cBhvr>
                                      <p:to>
                                        <p:strVal val="visible"/>
                                      </p:to>
                                    </p:set>
                                    <p:animEffect transition="in" filter="barn(outVertical)">
                                      <p:cBhvr>
                                        <p:cTn id="7" dur="500"/>
                                        <p:tgtEl>
                                          <p:spTgt spid="32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32779"/>
                                        </p:tgtEl>
                                        <p:attrNameLst>
                                          <p:attrName>style.visibility</p:attrName>
                                        </p:attrNameLst>
                                      </p:cBhvr>
                                      <p:to>
                                        <p:strVal val="visible"/>
                                      </p:to>
                                    </p:set>
                                    <p:animEffect transition="in" filter="barn(outVertical)">
                                      <p:cBhvr>
                                        <p:cTn id="12" dur="500"/>
                                        <p:tgtEl>
                                          <p:spTgt spid="327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nodeType="clickEffect">
                                  <p:stCondLst>
                                    <p:cond delay="0"/>
                                  </p:stCondLst>
                                  <p:childTnLst>
                                    <p:set>
                                      <p:cBhvr>
                                        <p:cTn id="16" dur="1" fill="hold">
                                          <p:stCondLst>
                                            <p:cond delay="0"/>
                                          </p:stCondLst>
                                        </p:cTn>
                                        <p:tgtEl>
                                          <p:spTgt spid="32777"/>
                                        </p:tgtEl>
                                        <p:attrNameLst>
                                          <p:attrName>style.visibility</p:attrName>
                                        </p:attrNameLst>
                                      </p:cBhvr>
                                      <p:to>
                                        <p:strVal val="visible"/>
                                      </p:to>
                                    </p:set>
                                    <p:anim calcmode="lin" valueType="num">
                                      <p:cBhvr>
                                        <p:cTn id="17" dur="500" fill="hold"/>
                                        <p:tgtEl>
                                          <p:spTgt spid="32777"/>
                                        </p:tgtEl>
                                        <p:attrNameLst>
                                          <p:attrName>ppt_w</p:attrName>
                                        </p:attrNameLst>
                                      </p:cBhvr>
                                      <p:tavLst>
                                        <p:tav tm="0">
                                          <p:val>
                                            <p:fltVal val="0"/>
                                          </p:val>
                                        </p:tav>
                                        <p:tav tm="100000">
                                          <p:val>
                                            <p:strVal val="#ppt_w"/>
                                          </p:val>
                                        </p:tav>
                                      </p:tavLst>
                                    </p:anim>
                                    <p:anim calcmode="lin" valueType="num">
                                      <p:cBhvr>
                                        <p:cTn id="18" dur="500" fill="hold"/>
                                        <p:tgtEl>
                                          <p:spTgt spid="32777"/>
                                        </p:tgtEl>
                                        <p:attrNameLst>
                                          <p:attrName>ppt_h</p:attrName>
                                        </p:attrNameLst>
                                      </p:cBhvr>
                                      <p:tavLst>
                                        <p:tav tm="0">
                                          <p:val>
                                            <p:fltVal val="0"/>
                                          </p:val>
                                        </p:tav>
                                        <p:tav tm="100000">
                                          <p:val>
                                            <p:strVal val="#ppt_h"/>
                                          </p:val>
                                        </p:tav>
                                      </p:tavLst>
                                    </p:anim>
                                    <p:anim calcmode="lin" valueType="num">
                                      <p:cBhvr>
                                        <p:cTn id="19" dur="500" fill="hold"/>
                                        <p:tgtEl>
                                          <p:spTgt spid="32777"/>
                                        </p:tgtEl>
                                        <p:attrNameLst>
                                          <p:attrName>ppt_x</p:attrName>
                                        </p:attrNameLst>
                                      </p:cBhvr>
                                      <p:tavLst>
                                        <p:tav tm="0">
                                          <p:val>
                                            <p:fltVal val="0.5"/>
                                          </p:val>
                                        </p:tav>
                                        <p:tav tm="100000">
                                          <p:val>
                                            <p:strVal val="#ppt_x"/>
                                          </p:val>
                                        </p:tav>
                                      </p:tavLst>
                                    </p:anim>
                                    <p:anim calcmode="lin" valueType="num">
                                      <p:cBhvr>
                                        <p:cTn id="20" dur="500" fill="hold"/>
                                        <p:tgtEl>
                                          <p:spTgt spid="327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41363" y="173038"/>
            <a:ext cx="8402637" cy="423862"/>
          </a:xfrm>
        </p:spPr>
        <p:txBody>
          <a:bodyPr/>
          <a:lstStyle/>
          <a:p>
            <a:pPr eaLnBrk="1" hangingPunct="1"/>
            <a:r>
              <a:rPr lang="en-US" altLang="en-US" smtClean="0"/>
              <a:t>Dumps Hide Blessings</a:t>
            </a:r>
          </a:p>
        </p:txBody>
      </p:sp>
      <p:grpSp>
        <p:nvGrpSpPr>
          <p:cNvPr id="37891" name="Group 11"/>
          <p:cNvGrpSpPr>
            <a:grpSpLocks/>
          </p:cNvGrpSpPr>
          <p:nvPr/>
        </p:nvGrpSpPr>
        <p:grpSpPr bwMode="auto">
          <a:xfrm>
            <a:off x="2979738" y="1095375"/>
            <a:ext cx="5730875" cy="4297363"/>
            <a:chOff x="1877" y="690"/>
            <a:chExt cx="3610" cy="2707"/>
          </a:xfrm>
        </p:grpSpPr>
        <p:pic>
          <p:nvPicPr>
            <p:cNvPr id="37897" name="Picture 5" descr="DenverLandfil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7" y="690"/>
              <a:ext cx="3610" cy="2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Text Box 7"/>
            <p:cNvSpPr txBox="1">
              <a:spLocks noChangeArrowheads="1"/>
            </p:cNvSpPr>
            <p:nvPr/>
          </p:nvSpPr>
          <p:spPr bwMode="auto">
            <a:xfrm>
              <a:off x="2548" y="736"/>
              <a:ext cx="227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dirty="0">
                  <a:latin typeface="+mn-lt"/>
                </a:rPr>
                <a:t>Denver, Colorado</a:t>
              </a:r>
            </a:p>
          </p:txBody>
        </p:sp>
      </p:grpSp>
      <p:grpSp>
        <p:nvGrpSpPr>
          <p:cNvPr id="20492" name="Group 12"/>
          <p:cNvGrpSpPr>
            <a:grpSpLocks/>
          </p:cNvGrpSpPr>
          <p:nvPr/>
        </p:nvGrpSpPr>
        <p:grpSpPr bwMode="auto">
          <a:xfrm>
            <a:off x="935038" y="1828800"/>
            <a:ext cx="6127750" cy="4595813"/>
            <a:chOff x="589" y="1152"/>
            <a:chExt cx="3860" cy="2895"/>
          </a:xfrm>
        </p:grpSpPr>
        <p:pic>
          <p:nvPicPr>
            <p:cNvPr id="37893" name="Picture 6" descr="DenverLandf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 y="1152"/>
              <a:ext cx="3860" cy="2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4" name="Group 10"/>
            <p:cNvGrpSpPr>
              <a:grpSpLocks/>
            </p:cNvGrpSpPr>
            <p:nvPr/>
          </p:nvGrpSpPr>
          <p:grpSpPr bwMode="auto">
            <a:xfrm>
              <a:off x="893" y="1857"/>
              <a:ext cx="2347" cy="476"/>
              <a:chOff x="893" y="1857"/>
              <a:chExt cx="2347" cy="476"/>
            </a:xfrm>
          </p:grpSpPr>
          <p:sp>
            <p:nvSpPr>
              <p:cNvPr id="37895" name="Line 8"/>
              <p:cNvSpPr>
                <a:spLocks noChangeShapeType="1"/>
              </p:cNvSpPr>
              <p:nvPr/>
            </p:nvSpPr>
            <p:spPr bwMode="auto">
              <a:xfrm>
                <a:off x="2045" y="2146"/>
                <a:ext cx="144" cy="1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896" name="Text Box 9"/>
              <p:cNvSpPr txBox="1">
                <a:spLocks noChangeArrowheads="1"/>
              </p:cNvSpPr>
              <p:nvPr/>
            </p:nvSpPr>
            <p:spPr bwMode="auto">
              <a:xfrm>
                <a:off x="893" y="1857"/>
                <a:ext cx="23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dirty="0">
                    <a:latin typeface="+mn-lt"/>
                  </a:rPr>
                  <a:t>Mt. Evans</a:t>
                </a:r>
              </a:p>
            </p:txBody>
          </p:sp>
        </p:gr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afterEffect">
                                  <p:stCondLst>
                                    <p:cond delay="5000"/>
                                  </p:stCondLst>
                                  <p:childTnLst>
                                    <p:set>
                                      <p:cBhvr>
                                        <p:cTn id="6" dur="1" fill="hold">
                                          <p:stCondLst>
                                            <p:cond delay="0"/>
                                          </p:stCondLst>
                                        </p:cTn>
                                        <p:tgtEl>
                                          <p:spTgt spid="20492"/>
                                        </p:tgtEl>
                                        <p:attrNameLst>
                                          <p:attrName>style.visibility</p:attrName>
                                        </p:attrNameLst>
                                      </p:cBhvr>
                                      <p:to>
                                        <p:strVal val="visible"/>
                                      </p:to>
                                    </p:set>
                                    <p:anim calcmode="lin" valueType="num">
                                      <p:cBhvr additive="base">
                                        <p:cTn id="7" dur="500" fill="hold"/>
                                        <p:tgtEl>
                                          <p:spTgt spid="20492"/>
                                        </p:tgtEl>
                                        <p:attrNameLst>
                                          <p:attrName>ppt_x</p:attrName>
                                        </p:attrNameLst>
                                      </p:cBhvr>
                                      <p:tavLst>
                                        <p:tav tm="0">
                                          <p:val>
                                            <p:strVal val="1+#ppt_w/2"/>
                                          </p:val>
                                        </p:tav>
                                        <p:tav tm="100000">
                                          <p:val>
                                            <p:strVal val="#ppt_x"/>
                                          </p:val>
                                        </p:tav>
                                      </p:tavLst>
                                    </p:anim>
                                    <p:anim calcmode="lin" valueType="num">
                                      <p:cBhvr additive="base">
                                        <p:cTn id="8" dur="500" fill="hold"/>
                                        <p:tgtEl>
                                          <p:spTgt spid="2049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41363" y="173038"/>
            <a:ext cx="8402637" cy="423862"/>
          </a:xfrm>
        </p:spPr>
        <p:txBody>
          <a:bodyPr/>
          <a:lstStyle/>
          <a:p>
            <a:pPr eaLnBrk="1" hangingPunct="1"/>
            <a:r>
              <a:rPr lang="en-US" altLang="en-US" smtClean="0"/>
              <a:t>Mining Hide Blessings</a:t>
            </a:r>
          </a:p>
        </p:txBody>
      </p:sp>
      <p:grpSp>
        <p:nvGrpSpPr>
          <p:cNvPr id="38915" name="Group 8"/>
          <p:cNvGrpSpPr>
            <a:grpSpLocks/>
          </p:cNvGrpSpPr>
          <p:nvPr/>
        </p:nvGrpSpPr>
        <p:grpSpPr bwMode="auto">
          <a:xfrm>
            <a:off x="2970213" y="1050925"/>
            <a:ext cx="5853112" cy="3824288"/>
            <a:chOff x="1871" y="662"/>
            <a:chExt cx="3687" cy="2409"/>
          </a:xfrm>
        </p:grpSpPr>
        <p:pic>
          <p:nvPicPr>
            <p:cNvPr id="38919" name="Picture 4" descr="CuMi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 y="688"/>
              <a:ext cx="3611"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6"/>
            <p:cNvSpPr txBox="1">
              <a:spLocks noChangeArrowheads="1"/>
            </p:cNvSpPr>
            <p:nvPr/>
          </p:nvSpPr>
          <p:spPr bwMode="auto">
            <a:xfrm>
              <a:off x="1871" y="662"/>
              <a:ext cx="126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altLang="en-US" sz="3200" dirty="0">
                  <a:latin typeface="+mn-lt"/>
                </a:rPr>
                <a:t>Arizona</a:t>
              </a:r>
            </a:p>
          </p:txBody>
        </p:sp>
      </p:grpSp>
      <p:grpSp>
        <p:nvGrpSpPr>
          <p:cNvPr id="3" name="Group 2"/>
          <p:cNvGrpSpPr/>
          <p:nvPr/>
        </p:nvGrpSpPr>
        <p:grpSpPr>
          <a:xfrm>
            <a:off x="873125" y="1644650"/>
            <a:ext cx="3194050" cy="4821238"/>
            <a:chOff x="873125" y="1644650"/>
            <a:chExt cx="3194050" cy="4821238"/>
          </a:xfrm>
        </p:grpSpPr>
        <p:pic>
          <p:nvPicPr>
            <p:cNvPr id="38917" name="Picture 5" descr="CuMin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25" y="1644650"/>
              <a:ext cx="319405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67260" y="5279923"/>
              <a:ext cx="2005780" cy="584775"/>
            </a:xfrm>
            <a:prstGeom prst="rect">
              <a:avLst/>
            </a:prstGeom>
            <a:noFill/>
          </p:spPr>
          <p:txBody>
            <a:bodyPr wrap="square" rtlCol="0">
              <a:spAutoFit/>
            </a:bodyPr>
            <a:lstStyle/>
            <a:p>
              <a:pPr algn="ctr"/>
              <a:r>
                <a:rPr lang="en-US" sz="3200" dirty="0" smtClean="0">
                  <a:solidFill>
                    <a:srgbClr val="FFFF00"/>
                  </a:solidFill>
                  <a:latin typeface="+mn-lt"/>
                </a:rPr>
                <a:t>Bolivia</a:t>
              </a:r>
              <a:endParaRPr lang="en-US" sz="3200" dirty="0">
                <a:solidFill>
                  <a:srgbClr val="FFFF00"/>
                </a:solidFill>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41363" y="173038"/>
            <a:ext cx="8402637" cy="423862"/>
          </a:xfrm>
        </p:spPr>
        <p:txBody>
          <a:bodyPr/>
          <a:lstStyle/>
          <a:p>
            <a:pPr eaLnBrk="1" hangingPunct="1"/>
            <a:r>
              <a:rPr lang="en-US" altLang="en-US" smtClean="0"/>
              <a:t>But Blessings Lurk</a:t>
            </a:r>
          </a:p>
        </p:txBody>
      </p:sp>
      <p:pic>
        <p:nvPicPr>
          <p:cNvPr id="39939" name="Picture 5" descr="junk4m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0300" y="1189038"/>
            <a:ext cx="6446838"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Text Box 7"/>
          <p:cNvSpPr txBox="1">
            <a:spLocks noChangeArrowheads="1"/>
          </p:cNvSpPr>
          <p:nvPr/>
        </p:nvSpPr>
        <p:spPr bwMode="auto">
          <a:xfrm>
            <a:off x="3863975" y="1508125"/>
            <a:ext cx="38179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200" dirty="0">
                <a:latin typeface="+mn-lt"/>
              </a:rPr>
              <a:t>Behind the junk ...</a:t>
            </a:r>
          </a:p>
        </p:txBody>
      </p:sp>
      <p:pic>
        <p:nvPicPr>
          <p:cNvPr id="21512" name="Picture 8" descr="junksauc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163" y="2262188"/>
            <a:ext cx="5688012"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3" name="Text Box 9"/>
          <p:cNvSpPr txBox="1">
            <a:spLocks noChangeArrowheads="1"/>
          </p:cNvSpPr>
          <p:nvPr/>
        </p:nvSpPr>
        <p:spPr bwMode="auto">
          <a:xfrm>
            <a:off x="847725" y="2695575"/>
            <a:ext cx="401924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altLang="en-US" sz="3200" dirty="0">
                <a:solidFill>
                  <a:srgbClr val="FFFF00"/>
                </a:solidFill>
                <a:latin typeface="+mn-lt"/>
              </a:rPr>
              <a:t>Within the junk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21511"/>
                                        </p:tgtEl>
                                        <p:attrNameLst>
                                          <p:attrName>style.visibility</p:attrName>
                                        </p:attrNameLst>
                                      </p:cBhvr>
                                      <p:to>
                                        <p:strVal val="visible"/>
                                      </p:to>
                                    </p:set>
                                  </p:childTnLst>
                                </p:cTn>
                              </p:par>
                            </p:childTnLst>
                          </p:cTn>
                        </p:par>
                        <p:par>
                          <p:cTn id="7" fill="hold" nodeType="afterGroup">
                            <p:stCondLst>
                              <p:cond delay="1500"/>
                            </p:stCondLst>
                            <p:childTnLst>
                              <p:par>
                                <p:cTn id="8" presetID="3" presetClass="entr" presetSubtype="5" fill="hold" nodeType="afterEffect">
                                  <p:stCondLst>
                                    <p:cond delay="10000"/>
                                  </p:stCondLst>
                                  <p:childTnLst>
                                    <p:set>
                                      <p:cBhvr>
                                        <p:cTn id="9" dur="1" fill="hold">
                                          <p:stCondLst>
                                            <p:cond delay="0"/>
                                          </p:stCondLst>
                                        </p:cTn>
                                        <p:tgtEl>
                                          <p:spTgt spid="21512"/>
                                        </p:tgtEl>
                                        <p:attrNameLst>
                                          <p:attrName>style.visibility</p:attrName>
                                        </p:attrNameLst>
                                      </p:cBhvr>
                                      <p:to>
                                        <p:strVal val="visible"/>
                                      </p:to>
                                    </p:set>
                                    <p:animEffect transition="in" filter="blinds(vertical)">
                                      <p:cBhvr>
                                        <p:cTn id="10" dur="500"/>
                                        <p:tgtEl>
                                          <p:spTgt spid="21512"/>
                                        </p:tgtEl>
                                      </p:cBhvr>
                                    </p:animEffect>
                                  </p:childTnLst>
                                </p:cTn>
                              </p:par>
                            </p:childTnLst>
                          </p:cTn>
                        </p:par>
                        <p:par>
                          <p:cTn id="11" fill="hold" nodeType="afterGroup">
                            <p:stCondLst>
                              <p:cond delay="12000"/>
                            </p:stCondLst>
                            <p:childTnLst>
                              <p:par>
                                <p:cTn id="12" presetID="1" presetClass="entr" presetSubtype="0" fill="hold" grpId="0" nodeType="afterEffect">
                                  <p:stCondLst>
                                    <p:cond delay="1000"/>
                                  </p:stCondLst>
                                  <p:childTnLst>
                                    <p:set>
                                      <p:cBhvr>
                                        <p:cTn id="13" dur="1" fill="hold">
                                          <p:stCondLst>
                                            <p:cond delay="499"/>
                                          </p:stCondLst>
                                        </p:cTn>
                                        <p:tgtEl>
                                          <p:spTgt spid="21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utoUpdateAnimBg="0"/>
      <p:bldP spid="2151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0"/>
            <a:ext cx="9144000" cy="608013"/>
          </a:xfrm>
        </p:spPr>
        <p:txBody>
          <a:bodyPr/>
          <a:lstStyle/>
          <a:p>
            <a:pPr eaLnBrk="1" hangingPunct="1"/>
            <a:r>
              <a:rPr lang="en-US" altLang="en-US" smtClean="0"/>
              <a:t>Machines</a:t>
            </a:r>
          </a:p>
        </p:txBody>
      </p:sp>
      <p:sp>
        <p:nvSpPr>
          <p:cNvPr id="40963" name="Rectangle 3"/>
          <p:cNvSpPr>
            <a:spLocks noGrp="1" noChangeArrowheads="1"/>
          </p:cNvSpPr>
          <p:nvPr>
            <p:ph type="body" idx="1"/>
          </p:nvPr>
        </p:nvSpPr>
        <p:spPr>
          <a:xfrm>
            <a:off x="287338" y="669925"/>
            <a:ext cx="8612187" cy="723900"/>
          </a:xfrm>
        </p:spPr>
        <p:txBody>
          <a:bodyPr/>
          <a:lstStyle/>
          <a:p>
            <a:pPr eaLnBrk="1" hangingPunct="1"/>
            <a:r>
              <a:rPr lang="en-US" altLang="en-US" smtClean="0"/>
              <a:t>Seen as evil …</a:t>
            </a:r>
          </a:p>
        </p:txBody>
      </p:sp>
      <p:sp>
        <p:nvSpPr>
          <p:cNvPr id="40964" name="Rectangle 5"/>
          <p:cNvSpPr>
            <a:spLocks noChangeArrowheads="1"/>
          </p:cNvSpPr>
          <p:nvPr/>
        </p:nvSpPr>
        <p:spPr bwMode="auto">
          <a:xfrm>
            <a:off x="827088" y="1789113"/>
            <a:ext cx="7488237" cy="44164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defRPr sz="3400" b="1">
                <a:solidFill>
                  <a:srgbClr val="FFFF00"/>
                </a:solidFill>
                <a:latin typeface="Comic Sans MS" pitchFamily="66" charset="0"/>
              </a:defRPr>
            </a:lvl1pPr>
            <a:lvl2pPr marL="742950" indent="-285750" eaLnBrk="0" hangingPunct="0">
              <a:spcBef>
                <a:spcPct val="20000"/>
              </a:spcBef>
              <a:buFont typeface="Webdings" pitchFamily="18" charset="2"/>
              <a:buChar char="@"/>
              <a:defRPr sz="3000" b="1">
                <a:solidFill>
                  <a:srgbClr val="FFFF00"/>
                </a:solidFill>
                <a:latin typeface="Comic Sans MS" pitchFamily="66" charset="0"/>
              </a:defRPr>
            </a:lvl2pPr>
            <a:lvl3pPr marL="1143000" indent="-228600" eaLnBrk="0" hangingPunct="0">
              <a:spcBef>
                <a:spcPct val="20000"/>
              </a:spcBef>
              <a:buFont typeface="Webdings" pitchFamily="18" charset="2"/>
              <a:buChar char="b"/>
              <a:defRPr sz="2600" b="1">
                <a:solidFill>
                  <a:srgbClr val="FFFF00"/>
                </a:solidFill>
                <a:latin typeface="Comic Sans MS" pitchFamily="66" charset="0"/>
              </a:defRPr>
            </a:lvl3pPr>
            <a:lvl4pPr marL="1600200" indent="-228600" eaLnBrk="0" hangingPunct="0">
              <a:spcBef>
                <a:spcPct val="20000"/>
              </a:spcBef>
              <a:buFont typeface="Webdings" pitchFamily="18" charset="2"/>
              <a:buChar char="Ë"/>
              <a:defRPr sz="2200" b="1">
                <a:solidFill>
                  <a:srgbClr val="FFFF00"/>
                </a:solidFill>
                <a:latin typeface="Comic Sans MS" pitchFamily="66" charset="0"/>
              </a:defRPr>
            </a:lvl4pPr>
            <a:lvl5pPr marL="2057400" indent="-228600" eaLnBrk="0" hangingPunct="0">
              <a:spcBef>
                <a:spcPct val="20000"/>
              </a:spcBef>
              <a:buFont typeface="Webdings" pitchFamily="18" charset="2"/>
              <a:buChar char="»"/>
              <a:defRPr sz="2000" b="1">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9pPr>
          </a:lstStyle>
          <a:p>
            <a:pPr marL="0" indent="0" eaLnBrk="1" hangingPunct="1"/>
            <a:r>
              <a:rPr lang="en-US" altLang="en-US" b="0" dirty="0"/>
              <a:t>“Our intellectual journals are full of gloomy tracts that depict a society debased by technology.  Our health is being ruined, … , our landscape despoiled, and our social institutions laid waste”</a:t>
            </a:r>
          </a:p>
          <a:p>
            <a:pPr algn="r" eaLnBrk="1" hangingPunct="1"/>
            <a:r>
              <a:rPr lang="en-US" altLang="en-US" sz="2600" b="0" dirty="0"/>
              <a:t>	Samuel </a:t>
            </a:r>
            <a:r>
              <a:rPr lang="en-US" altLang="en-US" sz="2600" b="0" dirty="0" err="1"/>
              <a:t>Florman</a:t>
            </a:r>
            <a:endParaRPr lang="en-US" altLang="en-US" sz="2600" b="0" dirty="0"/>
          </a:p>
          <a:p>
            <a:pPr algn="r" eaLnBrk="1" hangingPunct="1"/>
            <a:r>
              <a:rPr lang="en-US" altLang="en-US" sz="2600" b="0" i="1" dirty="0"/>
              <a:t>Blaming Technology</a:t>
            </a:r>
            <a:endParaRPr lang="en-US" altLang="en-US" b="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803275"/>
          </a:xfrm>
          <a:effectLst>
            <a:outerShdw dist="38100" dir="8100000" algn="ctr" rotWithShape="0">
              <a:schemeClr val="tx1"/>
            </a:outerShdw>
          </a:effectLst>
        </p:spPr>
        <p:txBody>
          <a:bodyPr/>
          <a:lstStyle/>
          <a:p>
            <a:pPr eaLnBrk="1" hangingPunct="1"/>
            <a:r>
              <a:rPr lang="en-US" altLang="en-US" dirty="0" smtClean="0"/>
              <a:t>Origins of the Elements</a:t>
            </a:r>
          </a:p>
        </p:txBody>
      </p:sp>
      <p:sp>
        <p:nvSpPr>
          <p:cNvPr id="22531" name="Rectangle 3"/>
          <p:cNvSpPr>
            <a:spLocks noGrp="1" noChangeArrowheads="1"/>
          </p:cNvSpPr>
          <p:nvPr>
            <p:ph type="body" idx="1"/>
          </p:nvPr>
        </p:nvSpPr>
        <p:spPr>
          <a:xfrm>
            <a:off x="0" y="1012825"/>
            <a:ext cx="9144000" cy="4478338"/>
          </a:xfrm>
          <a:effectLst>
            <a:outerShdw dist="38100" dir="8100000" algn="ctr" rotWithShape="0">
              <a:schemeClr val="tx1"/>
            </a:outerShdw>
          </a:effectLst>
        </p:spPr>
        <p:txBody>
          <a:bodyPr/>
          <a:lstStyle/>
          <a:p>
            <a:pPr marL="0" indent="0" eaLnBrk="1" hangingPunct="1"/>
            <a:r>
              <a:rPr lang="en-US" altLang="en-US" b="0" dirty="0" smtClean="0"/>
              <a:t>H, He , some Li from Big Bang </a:t>
            </a:r>
            <a:endParaRPr lang="en-US" altLang="en-US" dirty="0"/>
          </a:p>
          <a:p>
            <a:pPr marL="400050" lvl="1" indent="0" eaLnBrk="1" hangingPunct="1"/>
            <a:r>
              <a:rPr lang="en-US" altLang="en-US" b="0" dirty="0" smtClean="0"/>
              <a:t> From the first 3 minutes of time!!</a:t>
            </a:r>
          </a:p>
        </p:txBody>
      </p:sp>
      <p:pic>
        <p:nvPicPr>
          <p:cNvPr id="4" name="Picture 2" descr="https://external-preview.redd.it/tdDpXzmg9q2e8eVMMuHlaoptvuigklrL5EHZAUWu510.png?auto=webp&amp;s=b4d9312f1eb7acd23f402c0d0c8275fe17443c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99"/>
            <a:ext cx="9144000" cy="457200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2863" y="2480921"/>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2863" y="2984045"/>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586657" y="2480921"/>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218905" y="2349542"/>
            <a:ext cx="1350873" cy="766024"/>
          </a:xfrm>
          <a:prstGeom prst="roundRect">
            <a:avLst>
              <a:gd name="adj" fmla="val 11520"/>
            </a:avLst>
          </a:prstGeom>
          <a:noFill/>
          <a:ln w="57150">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0600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608013"/>
          </a:xfrm>
        </p:spPr>
        <p:txBody>
          <a:bodyPr/>
          <a:lstStyle/>
          <a:p>
            <a:pPr eaLnBrk="1" hangingPunct="1"/>
            <a:r>
              <a:rPr lang="en-US" altLang="en-US" smtClean="0"/>
              <a:t>Machines</a:t>
            </a:r>
          </a:p>
        </p:txBody>
      </p:sp>
      <p:sp>
        <p:nvSpPr>
          <p:cNvPr id="41987" name="Rectangle 3"/>
          <p:cNvSpPr>
            <a:spLocks noGrp="1" noChangeArrowheads="1"/>
          </p:cNvSpPr>
          <p:nvPr>
            <p:ph type="body" idx="1"/>
          </p:nvPr>
        </p:nvSpPr>
        <p:spPr>
          <a:xfrm>
            <a:off x="287338" y="669925"/>
            <a:ext cx="8612187" cy="723900"/>
          </a:xfrm>
        </p:spPr>
        <p:txBody>
          <a:bodyPr/>
          <a:lstStyle/>
          <a:p>
            <a:pPr eaLnBrk="1" hangingPunct="1"/>
            <a:r>
              <a:rPr lang="en-US" altLang="en-US" smtClean="0"/>
              <a:t>Seen as evil …</a:t>
            </a:r>
          </a:p>
        </p:txBody>
      </p:sp>
      <p:sp>
        <p:nvSpPr>
          <p:cNvPr id="41988" name="Rectangle 4"/>
          <p:cNvSpPr>
            <a:spLocks noChangeArrowheads="1"/>
          </p:cNvSpPr>
          <p:nvPr/>
        </p:nvSpPr>
        <p:spPr bwMode="auto">
          <a:xfrm>
            <a:off x="827088" y="1789113"/>
            <a:ext cx="7488237" cy="44164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defRPr sz="3400" b="1">
                <a:solidFill>
                  <a:srgbClr val="FFFF00"/>
                </a:solidFill>
                <a:latin typeface="Comic Sans MS" pitchFamily="66" charset="0"/>
              </a:defRPr>
            </a:lvl1pPr>
            <a:lvl2pPr marL="742950" indent="-285750" eaLnBrk="0" hangingPunct="0">
              <a:spcBef>
                <a:spcPct val="20000"/>
              </a:spcBef>
              <a:buFont typeface="Webdings" pitchFamily="18" charset="2"/>
              <a:buChar char="@"/>
              <a:defRPr sz="3000" b="1">
                <a:solidFill>
                  <a:srgbClr val="FFFF00"/>
                </a:solidFill>
                <a:latin typeface="Comic Sans MS" pitchFamily="66" charset="0"/>
              </a:defRPr>
            </a:lvl2pPr>
            <a:lvl3pPr marL="1143000" indent="-228600" eaLnBrk="0" hangingPunct="0">
              <a:spcBef>
                <a:spcPct val="20000"/>
              </a:spcBef>
              <a:buFont typeface="Webdings" pitchFamily="18" charset="2"/>
              <a:buChar char="b"/>
              <a:defRPr sz="2600" b="1">
                <a:solidFill>
                  <a:srgbClr val="FFFF00"/>
                </a:solidFill>
                <a:latin typeface="Comic Sans MS" pitchFamily="66" charset="0"/>
              </a:defRPr>
            </a:lvl3pPr>
            <a:lvl4pPr marL="1600200" indent="-228600" eaLnBrk="0" hangingPunct="0">
              <a:spcBef>
                <a:spcPct val="20000"/>
              </a:spcBef>
              <a:buFont typeface="Webdings" pitchFamily="18" charset="2"/>
              <a:buChar char="Ë"/>
              <a:defRPr sz="2200" b="1">
                <a:solidFill>
                  <a:srgbClr val="FFFF00"/>
                </a:solidFill>
                <a:latin typeface="Comic Sans MS" pitchFamily="66" charset="0"/>
              </a:defRPr>
            </a:lvl4pPr>
            <a:lvl5pPr marL="2057400" indent="-228600" eaLnBrk="0" hangingPunct="0">
              <a:spcBef>
                <a:spcPct val="20000"/>
              </a:spcBef>
              <a:buFont typeface="Webdings" pitchFamily="18" charset="2"/>
              <a:buChar char="»"/>
              <a:defRPr sz="2000" b="1">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9pPr>
          </a:lstStyle>
          <a:p>
            <a:pPr marL="0" indent="0" eaLnBrk="1" hangingPunct="1"/>
            <a:r>
              <a:rPr lang="en-US" altLang="en-US" b="0" dirty="0"/>
              <a:t>“Atomism, or the machine model, reduces all living things to their most basic chemical compounds, so that we and all other organisms are “nothing but” the chemicals in our bodies.”</a:t>
            </a:r>
          </a:p>
          <a:p>
            <a:pPr algn="r" eaLnBrk="1" hangingPunct="1"/>
            <a:r>
              <a:rPr lang="en-US" altLang="en-US" sz="2600" b="0" dirty="0"/>
              <a:t>Sallie </a:t>
            </a:r>
            <a:r>
              <a:rPr lang="en-US" altLang="en-US" sz="2600" b="0" dirty="0" err="1"/>
              <a:t>McFague</a:t>
            </a:r>
            <a:endParaRPr lang="en-US" altLang="en-US" sz="2600" b="0" dirty="0"/>
          </a:p>
          <a:p>
            <a:pPr algn="r" eaLnBrk="1" hangingPunct="1"/>
            <a:r>
              <a:rPr lang="en-US" altLang="en-US" sz="2600" b="0" i="1" dirty="0"/>
              <a:t>The Body of God</a:t>
            </a:r>
            <a:endParaRPr lang="en-US" altLang="en-US" b="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0"/>
            <a:ext cx="9043988" cy="762000"/>
          </a:xfrm>
        </p:spPr>
        <p:txBody>
          <a:bodyPr/>
          <a:lstStyle/>
          <a:p>
            <a:pPr eaLnBrk="1" hangingPunct="1"/>
            <a:r>
              <a:rPr lang="en-US" altLang="en-US" smtClean="0"/>
              <a:t>Seeing Machines Anew</a:t>
            </a:r>
          </a:p>
        </p:txBody>
      </p:sp>
      <p:sp>
        <p:nvSpPr>
          <p:cNvPr id="44035" name="Rectangle 3"/>
          <p:cNvSpPr>
            <a:spLocks noGrp="1" noChangeArrowheads="1"/>
          </p:cNvSpPr>
          <p:nvPr>
            <p:ph type="body" idx="1"/>
          </p:nvPr>
        </p:nvSpPr>
        <p:spPr>
          <a:xfrm>
            <a:off x="465138" y="857250"/>
            <a:ext cx="8115300" cy="3051175"/>
          </a:xfrm>
        </p:spPr>
        <p:txBody>
          <a:bodyPr/>
          <a:lstStyle/>
          <a:p>
            <a:pPr marL="0" indent="0" eaLnBrk="1" hangingPunct="1"/>
            <a:r>
              <a:rPr lang="en-US" altLang="en-US" smtClean="0"/>
              <a:t>Teilhard’s Christ …</a:t>
            </a:r>
          </a:p>
          <a:p>
            <a:pPr marL="0" indent="0" eaLnBrk="1" hangingPunct="1"/>
            <a:endParaRPr lang="en-US" altLang="en-US" smtClean="0"/>
          </a:p>
          <a:p>
            <a:pPr marL="0" indent="0" eaLnBrk="1" hangingPunct="1"/>
            <a:r>
              <a:rPr lang="en-US" altLang="en-US" smtClean="0"/>
              <a:t>“Glorious Lord Christ: The divine influence secretly diffused and active in the depths of matter…”</a:t>
            </a:r>
          </a:p>
        </p:txBody>
      </p:sp>
      <p:sp>
        <p:nvSpPr>
          <p:cNvPr id="59396" name="Rectangle 4"/>
          <p:cNvSpPr>
            <a:spLocks noChangeArrowheads="1"/>
          </p:cNvSpPr>
          <p:nvPr/>
        </p:nvSpPr>
        <p:spPr bwMode="auto">
          <a:xfrm>
            <a:off x="1219200" y="4965700"/>
            <a:ext cx="6604000" cy="118745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spcBef>
                <a:spcPct val="20000"/>
              </a:spcBef>
              <a:defRPr sz="3400" b="1">
                <a:solidFill>
                  <a:srgbClr val="FFFF00"/>
                </a:solidFill>
                <a:latin typeface="Comic Sans MS" pitchFamily="66" charset="0"/>
              </a:defRPr>
            </a:lvl1pPr>
            <a:lvl2pPr marL="742950" indent="-285750" eaLnBrk="0" hangingPunct="0">
              <a:spcBef>
                <a:spcPct val="20000"/>
              </a:spcBef>
              <a:buFont typeface="Webdings" pitchFamily="18" charset="2"/>
              <a:buChar char="@"/>
              <a:defRPr sz="3000" b="1">
                <a:solidFill>
                  <a:srgbClr val="FFFF00"/>
                </a:solidFill>
                <a:latin typeface="Comic Sans MS" pitchFamily="66" charset="0"/>
              </a:defRPr>
            </a:lvl2pPr>
            <a:lvl3pPr marL="1143000" indent="-228600" eaLnBrk="0" hangingPunct="0">
              <a:spcBef>
                <a:spcPct val="20000"/>
              </a:spcBef>
              <a:buFont typeface="Webdings" pitchFamily="18" charset="2"/>
              <a:buChar char="b"/>
              <a:defRPr sz="2600" b="1">
                <a:solidFill>
                  <a:srgbClr val="FFFF00"/>
                </a:solidFill>
                <a:latin typeface="Comic Sans MS" pitchFamily="66" charset="0"/>
              </a:defRPr>
            </a:lvl3pPr>
            <a:lvl4pPr marL="1600200" indent="-228600" eaLnBrk="0" hangingPunct="0">
              <a:spcBef>
                <a:spcPct val="20000"/>
              </a:spcBef>
              <a:buFont typeface="Webdings" pitchFamily="18" charset="2"/>
              <a:buChar char="Ë"/>
              <a:defRPr sz="2200" b="1">
                <a:solidFill>
                  <a:srgbClr val="FFFF00"/>
                </a:solidFill>
                <a:latin typeface="Comic Sans MS" pitchFamily="66" charset="0"/>
              </a:defRPr>
            </a:lvl4pPr>
            <a:lvl5pPr marL="2057400" indent="-228600" eaLnBrk="0" hangingPunct="0">
              <a:spcBef>
                <a:spcPct val="20000"/>
              </a:spcBef>
              <a:buFont typeface="Webdings" pitchFamily="18" charset="2"/>
              <a:buChar char="»"/>
              <a:defRPr sz="2000" b="1">
                <a:solidFill>
                  <a:srgbClr val="FFFF00"/>
                </a:solidFill>
                <a:latin typeface="Comic Sans MS" pitchFamily="66" charset="0"/>
              </a:defRPr>
            </a:lvl5pPr>
            <a:lvl6pPr marL="25146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6pPr>
            <a:lvl7pPr marL="29718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7pPr>
            <a:lvl8pPr marL="34290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8pPr>
            <a:lvl9pPr marL="3886200" indent="-228600" eaLnBrk="0" fontAlgn="base" hangingPunct="0">
              <a:spcBef>
                <a:spcPct val="20000"/>
              </a:spcBef>
              <a:spcAft>
                <a:spcPct val="0"/>
              </a:spcAft>
              <a:buFont typeface="Webdings" pitchFamily="18" charset="2"/>
              <a:buChar char="»"/>
              <a:defRPr sz="2000" b="1">
                <a:solidFill>
                  <a:srgbClr val="FFFF00"/>
                </a:solidFill>
                <a:latin typeface="Comic Sans MS" pitchFamily="66" charset="0"/>
              </a:defRPr>
            </a:lvl9pPr>
          </a:lstStyle>
          <a:p>
            <a:pPr algn="ctr" eaLnBrk="1" hangingPunct="1"/>
            <a:r>
              <a:rPr lang="en-US" altLang="en-US"/>
              <a:t>Is also diffused and active in machines!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slide(fromBottom)">
                                      <p:cBhvr>
                                        <p:cTn id="7" dur="500"/>
                                        <p:tgtEl>
                                          <p:spTgt spid="59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868363" y="1228929"/>
            <a:ext cx="7772400" cy="3795713"/>
          </a:xfrm>
        </p:spPr>
        <p:txBody>
          <a:bodyPr/>
          <a:lstStyle/>
          <a:p>
            <a:pPr marL="0" indent="227013" eaLnBrk="1" hangingPunct="1"/>
            <a:r>
              <a:rPr lang="en-US" altLang="en-US" dirty="0" smtClean="0">
                <a:cs typeface="Times New Roman" pitchFamily="18" charset="0"/>
              </a:rPr>
              <a:t>“Blessed be you, mighty matter, irresistible march of evolution, reality ever newborn; you who, by constantly shattering our mental categories, force us to go ever further and further in our pursuit of truth.</a:t>
            </a:r>
            <a:endParaRPr lang="en-US" altLang="en-US" dirty="0" smtClean="0"/>
          </a:p>
        </p:txBody>
      </p:sp>
      <p:sp>
        <p:nvSpPr>
          <p:cNvPr id="45059" name="Rectangle 4"/>
          <p:cNvSpPr>
            <a:spLocks noGrp="1" noChangeArrowheads="1"/>
          </p:cNvSpPr>
          <p:nvPr>
            <p:ph type="title"/>
          </p:nvPr>
        </p:nvSpPr>
        <p:spPr/>
        <p:txBody>
          <a:bodyPr/>
          <a:lstStyle/>
          <a:p>
            <a:pPr eaLnBrk="1" hangingPunct="1"/>
            <a:r>
              <a:rPr lang="en-US" altLang="en-US" smtClean="0"/>
              <a:t>Hymn To Matter</a:t>
            </a:r>
          </a:p>
        </p:txBody>
      </p:sp>
      <p:sp>
        <p:nvSpPr>
          <p:cNvPr id="4" name="TextBox 3"/>
          <p:cNvSpPr txBox="1"/>
          <p:nvPr/>
        </p:nvSpPr>
        <p:spPr>
          <a:xfrm>
            <a:off x="811161" y="5486400"/>
            <a:ext cx="7521678" cy="1077218"/>
          </a:xfrm>
          <a:prstGeom prst="rect">
            <a:avLst/>
          </a:prstGeom>
          <a:noFill/>
        </p:spPr>
        <p:txBody>
          <a:bodyPr wrap="square" rtlCol="0">
            <a:spAutoFit/>
          </a:bodyPr>
          <a:lstStyle/>
          <a:p>
            <a:pPr algn="ctr"/>
            <a:r>
              <a:rPr lang="en-US" sz="3200" dirty="0" smtClean="0">
                <a:solidFill>
                  <a:srgbClr val="FFFF00"/>
                </a:solidFill>
                <a:effectLst>
                  <a:outerShdw dist="38100" dir="2700000" algn="ctr" rotWithShape="0">
                    <a:schemeClr val="tx1"/>
                  </a:outerShdw>
                </a:effectLst>
                <a:latin typeface="+mn-lt"/>
                <a:sym typeface="Symbol"/>
              </a:rPr>
              <a:t>Didn’t the first smart phones               shatter our mental categories?</a:t>
            </a:r>
            <a:endParaRPr lang="en-US" sz="3200" dirty="0">
              <a:solidFill>
                <a:srgbClr val="FFFF00"/>
              </a:solidFill>
              <a:effectLst>
                <a:outerShdw dist="38100" dir="2700000" algn="ctr" rotWithShape="0">
                  <a:schemeClr val="tx1"/>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868363" y="1524000"/>
            <a:ext cx="7772400" cy="3886200"/>
          </a:xfrm>
        </p:spPr>
        <p:txBody>
          <a:bodyPr/>
          <a:lstStyle/>
          <a:p>
            <a:pPr marL="0" indent="227013" eaLnBrk="1" hangingPunct="1"/>
            <a:r>
              <a:rPr lang="en-US" altLang="en-US" smtClean="0">
                <a:cs typeface="Times New Roman" pitchFamily="18" charset="0"/>
              </a:rPr>
              <a:t>“Blessed be you, universal matter, immeasurable time, boundless ether, triple abyss of stars and atoms and generations: you who by overflowing and dissolving our narrow standards of measurement reveal to us the dimensions of God.</a:t>
            </a:r>
            <a:endParaRPr lang="en-US" altLang="en-US" smtClean="0"/>
          </a:p>
        </p:txBody>
      </p:sp>
      <p:sp>
        <p:nvSpPr>
          <p:cNvPr id="46083" name="Rectangle 6"/>
          <p:cNvSpPr>
            <a:spLocks noGrp="1" noChangeArrowheads="1"/>
          </p:cNvSpPr>
          <p:nvPr>
            <p:ph type="title"/>
          </p:nvPr>
        </p:nvSpPr>
        <p:spPr>
          <a:noFill/>
        </p:spPr>
        <p:txBody>
          <a:bodyPr/>
          <a:lstStyle/>
          <a:p>
            <a:pPr eaLnBrk="1" hangingPunct="1"/>
            <a:r>
              <a:rPr lang="en-US" altLang="en-US" smtClean="0"/>
              <a:t>Hymn To Matter</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868363" y="1546225"/>
            <a:ext cx="7772400" cy="3840163"/>
          </a:xfrm>
        </p:spPr>
        <p:txBody>
          <a:bodyPr/>
          <a:lstStyle/>
          <a:p>
            <a:pPr marL="0" indent="227013" eaLnBrk="1" hangingPunct="1"/>
            <a:r>
              <a:rPr lang="en-US" altLang="en-US" smtClean="0">
                <a:cs typeface="Times New Roman" pitchFamily="18" charset="0"/>
              </a:rPr>
              <a:t>“Blessed be you, impenetrable matter: you who, interposed between our minds and the world of essences, cause us to languish with the desire to pierce through the seamless veil of phenomena.”</a:t>
            </a:r>
          </a:p>
          <a:p>
            <a:pPr marL="0" indent="227013" algn="r" eaLnBrk="1" hangingPunct="1"/>
            <a:r>
              <a:rPr lang="en-US" altLang="en-US" sz="2600" smtClean="0">
                <a:cs typeface="Times New Roman" pitchFamily="18" charset="0"/>
              </a:rPr>
              <a:t>Teilhard de Chardin</a:t>
            </a:r>
          </a:p>
          <a:p>
            <a:pPr marL="0" indent="227013" eaLnBrk="1" hangingPunct="1"/>
            <a:endParaRPr lang="en-US" altLang="en-US" sz="2600" smtClean="0"/>
          </a:p>
        </p:txBody>
      </p:sp>
      <p:sp>
        <p:nvSpPr>
          <p:cNvPr id="47107" name="Rectangle 4"/>
          <p:cNvSpPr>
            <a:spLocks noGrp="1" noChangeArrowheads="1"/>
          </p:cNvSpPr>
          <p:nvPr>
            <p:ph type="title"/>
          </p:nvPr>
        </p:nvSpPr>
        <p:spPr/>
        <p:txBody>
          <a:bodyPr/>
          <a:lstStyle/>
          <a:p>
            <a:pPr eaLnBrk="1" hangingPunct="1"/>
            <a:r>
              <a:rPr lang="en-US" altLang="en-US" smtClean="0"/>
              <a:t>Hymn To Matter</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en-US" altLang="en-US" smtClean="0"/>
              <a:t>Seeing Machines Anew</a:t>
            </a:r>
          </a:p>
        </p:txBody>
      </p:sp>
      <p:sp>
        <p:nvSpPr>
          <p:cNvPr id="48131" name="Rectangle 3"/>
          <p:cNvSpPr>
            <a:spLocks noGrp="1" noChangeArrowheads="1"/>
          </p:cNvSpPr>
          <p:nvPr>
            <p:ph type="body" idx="1"/>
          </p:nvPr>
        </p:nvSpPr>
        <p:spPr>
          <a:xfrm>
            <a:off x="915988" y="1162050"/>
            <a:ext cx="7310437" cy="4714875"/>
          </a:xfrm>
        </p:spPr>
        <p:txBody>
          <a:bodyPr/>
          <a:lstStyle/>
          <a:p>
            <a:pPr eaLnBrk="1" hangingPunct="1"/>
            <a:r>
              <a:rPr lang="en-US" altLang="en-US" dirty="0" smtClean="0"/>
              <a:t>Can you find God in metals?</a:t>
            </a:r>
          </a:p>
          <a:p>
            <a:pPr lvl="1" eaLnBrk="1" hangingPunct="1"/>
            <a:r>
              <a:rPr lang="en-US" altLang="en-US" dirty="0" smtClean="0"/>
              <a:t> Rusted Iron</a:t>
            </a:r>
          </a:p>
          <a:p>
            <a:pPr lvl="1" eaLnBrk="1" hangingPunct="1"/>
            <a:r>
              <a:rPr lang="en-US" altLang="en-US" dirty="0" smtClean="0"/>
              <a:t> Radioactive Uranium?</a:t>
            </a:r>
          </a:p>
          <a:p>
            <a:pPr eaLnBrk="1" hangingPunct="1"/>
            <a:r>
              <a:rPr lang="en-US" altLang="en-US" dirty="0" smtClean="0"/>
              <a:t>Can you find God in machines?</a:t>
            </a:r>
          </a:p>
          <a:p>
            <a:pPr lvl="1" eaLnBrk="1" hangingPunct="1"/>
            <a:r>
              <a:rPr lang="en-US" altLang="en-US" dirty="0" smtClean="0"/>
              <a:t> Junked cars</a:t>
            </a:r>
          </a:p>
          <a:p>
            <a:pPr lvl="1" eaLnBrk="1" hangingPunct="1"/>
            <a:r>
              <a:rPr lang="en-US" altLang="en-US" dirty="0" smtClean="0"/>
              <a:t> Garbage trucks?</a:t>
            </a:r>
          </a:p>
          <a:p>
            <a:pPr lvl="1" eaLnBrk="1" hangingPunct="1"/>
            <a:r>
              <a:rPr lang="en-US" altLang="en-US" dirty="0" smtClean="0"/>
              <a:t> Bulldozers?</a:t>
            </a:r>
          </a:p>
          <a:p>
            <a:pPr eaLnBrk="1" hangingPunct="1"/>
            <a:r>
              <a:rPr lang="en-US" altLang="en-US" dirty="0" smtClean="0"/>
              <a:t>Sit with God in machines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803275"/>
          </a:xfrm>
          <a:effectLst>
            <a:outerShdw dist="38100" dir="8100000" algn="ctr" rotWithShape="0">
              <a:schemeClr val="tx1"/>
            </a:outerShdw>
          </a:effectLst>
        </p:spPr>
        <p:txBody>
          <a:bodyPr/>
          <a:lstStyle/>
          <a:p>
            <a:pPr eaLnBrk="1" hangingPunct="1"/>
            <a:r>
              <a:rPr lang="en-US" altLang="en-US" dirty="0" smtClean="0"/>
              <a:t>Origins of the Elements</a:t>
            </a:r>
          </a:p>
        </p:txBody>
      </p:sp>
      <p:sp>
        <p:nvSpPr>
          <p:cNvPr id="22531" name="Rectangle 3"/>
          <p:cNvSpPr>
            <a:spLocks noGrp="1" noChangeArrowheads="1"/>
          </p:cNvSpPr>
          <p:nvPr>
            <p:ph type="body" idx="1"/>
          </p:nvPr>
        </p:nvSpPr>
        <p:spPr>
          <a:xfrm>
            <a:off x="0" y="1012825"/>
            <a:ext cx="9144000" cy="4478338"/>
          </a:xfrm>
          <a:effectLst>
            <a:outerShdw dist="38100" dir="8100000" algn="ctr" rotWithShape="0">
              <a:schemeClr val="tx1"/>
            </a:outerShdw>
          </a:effectLst>
        </p:spPr>
        <p:txBody>
          <a:bodyPr/>
          <a:lstStyle/>
          <a:p>
            <a:pPr marL="0" indent="0" eaLnBrk="1" hangingPunct="1"/>
            <a:r>
              <a:rPr lang="en-US" altLang="en-US" dirty="0" smtClean="0"/>
              <a:t>C, N, Li, </a:t>
            </a:r>
            <a:r>
              <a:rPr lang="en-US" altLang="en-US" dirty="0" err="1" smtClean="0"/>
              <a:t>Sr</a:t>
            </a:r>
            <a:r>
              <a:rPr lang="en-US" altLang="en-US" dirty="0" smtClean="0"/>
              <a:t>, Sn, Ba, W, Hg, </a:t>
            </a:r>
            <a:r>
              <a:rPr lang="en-US" altLang="en-US" dirty="0" err="1" smtClean="0"/>
              <a:t>Ti</a:t>
            </a:r>
            <a:r>
              <a:rPr lang="en-US" altLang="en-US" dirty="0" smtClean="0"/>
              <a:t>, </a:t>
            </a:r>
            <a:r>
              <a:rPr lang="en-US" altLang="en-US" dirty="0" err="1" smtClean="0"/>
              <a:t>Pb</a:t>
            </a:r>
            <a:r>
              <a:rPr lang="en-US" altLang="en-US" dirty="0"/>
              <a:t> </a:t>
            </a:r>
            <a:r>
              <a:rPr lang="en-US" altLang="en-US" dirty="0" smtClean="0"/>
              <a:t>… </a:t>
            </a:r>
          </a:p>
          <a:p>
            <a:pPr marL="400050" lvl="1" indent="0" eaLnBrk="1" hangingPunct="1"/>
            <a:r>
              <a:rPr lang="en-US" altLang="en-US" b="0" dirty="0"/>
              <a:t> </a:t>
            </a:r>
            <a:r>
              <a:rPr lang="en-US" altLang="en-US" b="0" dirty="0" smtClean="0"/>
              <a:t>From the deaths of low-mass stars … Sol</a:t>
            </a:r>
          </a:p>
        </p:txBody>
      </p:sp>
      <p:pic>
        <p:nvPicPr>
          <p:cNvPr id="4" name="Picture 2" descr="https://external-preview.redd.it/tdDpXzmg9q2e8eVMMuHlaoptvuigklrL5EHZAUWu510.png?auto=webp&amp;s=b4d9312f1eb7acd23f402c0d0c8275fe17443c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99"/>
            <a:ext cx="9144000" cy="457200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1049941" y="4454483"/>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2863" y="2945945"/>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584436" y="2945945"/>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622036" y="2311442"/>
            <a:ext cx="1634654" cy="766024"/>
          </a:xfrm>
          <a:prstGeom prst="roundRect">
            <a:avLst>
              <a:gd name="adj" fmla="val 11520"/>
            </a:avLst>
          </a:prstGeom>
          <a:noFill/>
          <a:ln w="57150">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088981" y="2945945"/>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554984" y="57101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7593554" y="44528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6588665" y="44528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6584184" y="495294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5579295" y="495294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083840" y="49529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578377" y="44528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573488" y="44528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2068133" y="44528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1561417" y="495294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2065962" y="49529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43853" y="445448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553587" y="4955325"/>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551613" y="4452876"/>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572958" y="44528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2570787" y="49529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2559870" y="57101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3064415" y="571017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2054127" y="5710176"/>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21018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0"/>
            <a:ext cx="9144000" cy="803275"/>
          </a:xfrm>
          <a:effectLst>
            <a:outerShdw dist="38100" dir="8100000" algn="ctr" rotWithShape="0">
              <a:schemeClr val="tx1"/>
            </a:outerShdw>
          </a:effectLst>
        </p:spPr>
        <p:txBody>
          <a:bodyPr/>
          <a:lstStyle/>
          <a:p>
            <a:pPr eaLnBrk="1" hangingPunct="1"/>
            <a:r>
              <a:rPr lang="en-US" altLang="en-US" dirty="0" smtClean="0"/>
              <a:t>Origins of the Elements</a:t>
            </a:r>
          </a:p>
        </p:txBody>
      </p:sp>
      <p:sp>
        <p:nvSpPr>
          <p:cNvPr id="22531" name="Rectangle 3"/>
          <p:cNvSpPr>
            <a:spLocks noGrp="1" noChangeArrowheads="1"/>
          </p:cNvSpPr>
          <p:nvPr>
            <p:ph type="body" idx="1"/>
          </p:nvPr>
        </p:nvSpPr>
        <p:spPr>
          <a:xfrm>
            <a:off x="0" y="1012825"/>
            <a:ext cx="9144000" cy="4478338"/>
          </a:xfrm>
          <a:effectLst>
            <a:outerShdw dist="38100" dir="8100000" algn="ctr" rotWithShape="0">
              <a:schemeClr val="tx1"/>
            </a:outerShdw>
          </a:effectLst>
        </p:spPr>
        <p:txBody>
          <a:bodyPr/>
          <a:lstStyle/>
          <a:p>
            <a:pPr marL="0" indent="0" eaLnBrk="1" hangingPunct="1"/>
            <a:r>
              <a:rPr lang="en-US" altLang="en-US" dirty="0" err="1" smtClean="0"/>
              <a:t>O,Ne</a:t>
            </a:r>
            <a:r>
              <a:rPr lang="en-US" altLang="en-US" dirty="0" smtClean="0"/>
              <a:t>, Na, Al, Si, S, Cl, Ca, Br … </a:t>
            </a:r>
          </a:p>
          <a:p>
            <a:pPr marL="400050" lvl="1" indent="0" eaLnBrk="1" hangingPunct="1"/>
            <a:r>
              <a:rPr lang="en-US" altLang="en-US" b="0" dirty="0"/>
              <a:t> </a:t>
            </a:r>
            <a:r>
              <a:rPr lang="en-US" altLang="en-US" b="0" dirty="0" smtClean="0"/>
              <a:t>From the supernova deaths of GIANT stars</a:t>
            </a:r>
          </a:p>
        </p:txBody>
      </p:sp>
      <p:pic>
        <p:nvPicPr>
          <p:cNvPr id="4" name="Picture 2" descr="https://external-preview.redd.it/tdDpXzmg9q2e8eVMMuHlaoptvuigklrL5EHZAUWu510.png?auto=webp&amp;s=b4d9312f1eb7acd23f402c0d0c8275fe17443c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5999"/>
            <a:ext cx="9144000" cy="457200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582061" y="3494363"/>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7256" y="3479345"/>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252716" y="2311442"/>
            <a:ext cx="1634654" cy="766024"/>
          </a:xfrm>
          <a:prstGeom prst="roundRect">
            <a:avLst>
              <a:gd name="adj" fmla="val 11520"/>
            </a:avLst>
          </a:prstGeom>
          <a:noFill/>
          <a:ln w="57150">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61801" y="3479345"/>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8584686" y="299079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7579797" y="299079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8084342" y="299079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55637" y="449016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600253" y="349275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55637" y="397944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560182"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6075973" y="3494363"/>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7083733" y="3492756"/>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8105078" y="349275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065007" y="397944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8588890" y="3492756"/>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6591586" y="3991860"/>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7609778"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6085498" y="3991860"/>
            <a:ext cx="502164"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7093258" y="3991860"/>
            <a:ext cx="511968"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8114603"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8598415" y="3991860"/>
            <a:ext cx="497960" cy="509587"/>
          </a:xfrm>
          <a:prstGeom prst="roundRect">
            <a:avLst>
              <a:gd name="adj" fmla="val 11520"/>
            </a:avLst>
          </a:prstGeom>
          <a:noFill/>
          <a:ln>
            <a:solidFill>
              <a:srgbClr val="FF0000"/>
            </a:solidFill>
          </a:ln>
          <a:effectLst>
            <a:outerShdw dist="25400" dir="27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368413" y="6305284"/>
            <a:ext cx="3141407" cy="523220"/>
          </a:xfrm>
          <a:prstGeom prst="rect">
            <a:avLst/>
          </a:prstGeom>
          <a:noFill/>
        </p:spPr>
        <p:txBody>
          <a:bodyPr wrap="square" rtlCol="0">
            <a:spAutoFit/>
          </a:bodyPr>
          <a:lstStyle/>
          <a:p>
            <a:pPr algn="ctr"/>
            <a:r>
              <a:rPr lang="en-US" sz="2800" dirty="0" smtClean="0">
                <a:latin typeface="+mn-lt"/>
                <a:hlinkClick r:id="rId3"/>
              </a:rPr>
              <a:t>APOD 07/11/19</a:t>
            </a:r>
            <a:endParaRPr lang="en-US" sz="2800" dirty="0">
              <a:latin typeface="+mn-lt"/>
            </a:endParaRPr>
          </a:p>
        </p:txBody>
      </p:sp>
    </p:spTree>
    <p:extLst>
      <p:ext uri="{BB962C8B-B14F-4D97-AF65-F5344CB8AC3E}">
        <p14:creationId xmlns:p14="http://schemas.microsoft.com/office/powerpoint/2010/main" val="250431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0-#ppt_w/2"/>
                                          </p:val>
                                        </p:tav>
                                        <p:tav tm="100000">
                                          <p:val>
                                            <p:strVal val="#ppt_x"/>
                                          </p:val>
                                        </p:tav>
                                      </p:tavLst>
                                    </p:anim>
                                    <p:anim calcmode="lin" valueType="num">
                                      <p:cBhvr additive="base">
                                        <p:cTn id="13" dur="500" fill="hold"/>
                                        <p:tgtEl>
                                          <p:spTgt spid="22"/>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9"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9"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0-#ppt_w/2"/>
                                          </p:val>
                                        </p:tav>
                                        <p:tav tm="100000">
                                          <p:val>
                                            <p:strVal val="#ppt_x"/>
                                          </p:val>
                                        </p:tav>
                                      </p:tavLst>
                                    </p:anim>
                                    <p:anim calcmode="lin" valueType="num">
                                      <p:cBhvr additive="base">
                                        <p:cTn id="2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0-#ppt_h/2"/>
                                          </p:val>
                                        </p:tav>
                                        <p:tav tm="100000">
                                          <p:val>
                                            <p:strVal val="#ppt_y"/>
                                          </p:val>
                                        </p:tav>
                                      </p:tavLst>
                                    </p:anim>
                                  </p:childTnLst>
                                </p:cTn>
                              </p:par>
                            </p:childTnLst>
                          </p:cTn>
                        </p:par>
                        <p:par>
                          <p:cTn id="30" fill="hold">
                            <p:stCondLst>
                              <p:cond delay="500"/>
                            </p:stCondLst>
                            <p:childTnLst>
                              <p:par>
                                <p:cTn id="31" presetID="2" presetClass="entr" presetSubtype="3"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1+#ppt_w/2"/>
                                          </p:val>
                                        </p:tav>
                                        <p:tav tm="100000">
                                          <p:val>
                                            <p:strVal val="#ppt_x"/>
                                          </p:val>
                                        </p:tav>
                                      </p:tavLst>
                                    </p:anim>
                                    <p:anim calcmode="lin" valueType="num">
                                      <p:cBhvr additive="base">
                                        <p:cTn id="3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3"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1+#ppt_w/2"/>
                                          </p:val>
                                        </p:tav>
                                        <p:tav tm="100000">
                                          <p:val>
                                            <p:strVal val="#ppt_x"/>
                                          </p:val>
                                        </p:tav>
                                      </p:tavLst>
                                    </p:anim>
                                    <p:anim calcmode="lin" valueType="num">
                                      <p:cBhvr additive="base">
                                        <p:cTn id="40" dur="500" fill="hold"/>
                                        <p:tgtEl>
                                          <p:spTgt spid="29"/>
                                        </p:tgtEl>
                                        <p:attrNameLst>
                                          <p:attrName>ppt_y</p:attrName>
                                        </p:attrNameLst>
                                      </p:cBhvr>
                                      <p:tavLst>
                                        <p:tav tm="0">
                                          <p:val>
                                            <p:strVal val="0-#ppt_h/2"/>
                                          </p:val>
                                        </p:tav>
                                        <p:tav tm="100000">
                                          <p:val>
                                            <p:strVal val="#ppt_y"/>
                                          </p:val>
                                        </p:tav>
                                      </p:tavLst>
                                    </p:anim>
                                  </p:childTnLst>
                                </p:cTn>
                              </p:par>
                            </p:childTnLst>
                          </p:cTn>
                        </p:par>
                        <p:par>
                          <p:cTn id="41" fill="hold">
                            <p:stCondLst>
                              <p:cond delay="500"/>
                            </p:stCondLst>
                            <p:childTnLst>
                              <p:par>
                                <p:cTn id="42" presetID="2" presetClass="entr" presetSubtype="3" fill="hold" grpId="0"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1+#ppt_w/2"/>
                                          </p:val>
                                        </p:tav>
                                        <p:tav tm="100000">
                                          <p:val>
                                            <p:strVal val="#ppt_x"/>
                                          </p:val>
                                        </p:tav>
                                      </p:tavLst>
                                    </p:anim>
                                    <p:anim calcmode="lin" valueType="num">
                                      <p:cBhvr additive="base">
                                        <p:cTn id="45" dur="500" fill="hold"/>
                                        <p:tgtEl>
                                          <p:spTgt spid="2"/>
                                        </p:tgtEl>
                                        <p:attrNameLst>
                                          <p:attrName>ppt_y</p:attrName>
                                        </p:attrNameLst>
                                      </p:cBhvr>
                                      <p:tavLst>
                                        <p:tav tm="0">
                                          <p:val>
                                            <p:strVal val="0-#ppt_h/2"/>
                                          </p:val>
                                        </p:tav>
                                        <p:tav tm="100000">
                                          <p:val>
                                            <p:strVal val="#ppt_y"/>
                                          </p:val>
                                        </p:tav>
                                      </p:tavLst>
                                    </p:anim>
                                  </p:childTnLst>
                                </p:cTn>
                              </p:par>
                            </p:childTnLst>
                          </p:cTn>
                        </p:par>
                        <p:par>
                          <p:cTn id="46" fill="hold">
                            <p:stCondLst>
                              <p:cond delay="1000"/>
                            </p:stCondLst>
                            <p:childTnLst>
                              <p:par>
                                <p:cTn id="47" presetID="2" presetClass="entr" presetSubtype="3"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1+#ppt_w/2"/>
                                          </p:val>
                                        </p:tav>
                                        <p:tav tm="100000">
                                          <p:val>
                                            <p:strVal val="#ppt_x"/>
                                          </p:val>
                                        </p:tav>
                                      </p:tavLst>
                                    </p:anim>
                                    <p:anim calcmode="lin" valueType="num">
                                      <p:cBhvr additive="base">
                                        <p:cTn id="50" dur="500" fill="hold"/>
                                        <p:tgtEl>
                                          <p:spTgt spid="31"/>
                                        </p:tgtEl>
                                        <p:attrNameLst>
                                          <p:attrName>ppt_y</p:attrName>
                                        </p:attrNameLst>
                                      </p:cBhvr>
                                      <p:tavLst>
                                        <p:tav tm="0">
                                          <p:val>
                                            <p:strVal val="0-#ppt_h/2"/>
                                          </p:val>
                                        </p:tav>
                                        <p:tav tm="100000">
                                          <p:val>
                                            <p:strVal val="#ppt_y"/>
                                          </p:val>
                                        </p:tav>
                                      </p:tavLst>
                                    </p:anim>
                                  </p:childTnLst>
                                </p:cTn>
                              </p:par>
                            </p:childTnLst>
                          </p:cTn>
                        </p:par>
                        <p:par>
                          <p:cTn id="51" fill="hold">
                            <p:stCondLst>
                              <p:cond delay="1500"/>
                            </p:stCondLst>
                            <p:childTnLst>
                              <p:par>
                                <p:cTn id="52" presetID="2" presetClass="entr" presetSubtype="3"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1+#ppt_w/2"/>
                                          </p:val>
                                        </p:tav>
                                        <p:tav tm="100000">
                                          <p:val>
                                            <p:strVal val="#ppt_x"/>
                                          </p:val>
                                        </p:tav>
                                      </p:tavLst>
                                    </p:anim>
                                    <p:anim calcmode="lin" valueType="num">
                                      <p:cBhvr additive="base">
                                        <p:cTn id="55" dur="500" fill="hold"/>
                                        <p:tgtEl>
                                          <p:spTgt spid="26"/>
                                        </p:tgtEl>
                                        <p:attrNameLst>
                                          <p:attrName>ppt_y</p:attrName>
                                        </p:attrNameLst>
                                      </p:cBhvr>
                                      <p:tavLst>
                                        <p:tav tm="0">
                                          <p:val>
                                            <p:strVal val="0-#ppt_h/2"/>
                                          </p:val>
                                        </p:tav>
                                        <p:tav tm="100000">
                                          <p:val>
                                            <p:strVal val="#ppt_y"/>
                                          </p:val>
                                        </p:tav>
                                      </p:tavLst>
                                    </p:anim>
                                  </p:childTnLst>
                                </p:cTn>
                              </p:par>
                            </p:childTnLst>
                          </p:cTn>
                        </p:par>
                        <p:par>
                          <p:cTn id="56" fill="hold">
                            <p:stCondLst>
                              <p:cond delay="2000"/>
                            </p:stCondLst>
                            <p:childTnLst>
                              <p:par>
                                <p:cTn id="57" presetID="2" presetClass="entr" presetSubtype="3"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additive="base">
                                        <p:cTn id="59" dur="500" fill="hold"/>
                                        <p:tgtEl>
                                          <p:spTgt spid="32"/>
                                        </p:tgtEl>
                                        <p:attrNameLst>
                                          <p:attrName>ppt_x</p:attrName>
                                        </p:attrNameLst>
                                      </p:cBhvr>
                                      <p:tavLst>
                                        <p:tav tm="0">
                                          <p:val>
                                            <p:strVal val="1+#ppt_w/2"/>
                                          </p:val>
                                        </p:tav>
                                        <p:tav tm="100000">
                                          <p:val>
                                            <p:strVal val="#ppt_x"/>
                                          </p:val>
                                        </p:tav>
                                      </p:tavLst>
                                    </p:anim>
                                    <p:anim calcmode="lin" valueType="num">
                                      <p:cBhvr additive="base">
                                        <p:cTn id="60" dur="500" fill="hold"/>
                                        <p:tgtEl>
                                          <p:spTgt spid="32"/>
                                        </p:tgtEl>
                                        <p:attrNameLst>
                                          <p:attrName>ppt_y</p:attrName>
                                        </p:attrNameLst>
                                      </p:cBhvr>
                                      <p:tavLst>
                                        <p:tav tm="0">
                                          <p:val>
                                            <p:strVal val="0-#ppt_h/2"/>
                                          </p:val>
                                        </p:tav>
                                        <p:tav tm="100000">
                                          <p:val>
                                            <p:strVal val="#ppt_y"/>
                                          </p:val>
                                        </p:tav>
                                      </p:tavLst>
                                    </p:anim>
                                  </p:childTnLst>
                                </p:cTn>
                              </p:par>
                            </p:childTnLst>
                          </p:cTn>
                        </p:par>
                        <p:par>
                          <p:cTn id="61" fill="hold">
                            <p:stCondLst>
                              <p:cond delay="2500"/>
                            </p:stCondLst>
                            <p:childTnLst>
                              <p:par>
                                <p:cTn id="62" presetID="2" presetClass="entr" presetSubtype="3" fill="hold" grpId="0" nodeType="afterEffect">
                                  <p:stCondLst>
                                    <p:cond delay="0"/>
                                  </p:stCondLst>
                                  <p:childTnLst>
                                    <p:set>
                                      <p:cBhvr>
                                        <p:cTn id="63" dur="1" fill="hold">
                                          <p:stCondLst>
                                            <p:cond delay="0"/>
                                          </p:stCondLst>
                                        </p:cTn>
                                        <p:tgtEl>
                                          <p:spTgt spid="37"/>
                                        </p:tgtEl>
                                        <p:attrNameLst>
                                          <p:attrName>style.visibility</p:attrName>
                                        </p:attrNameLst>
                                      </p:cBhvr>
                                      <p:to>
                                        <p:strVal val="visible"/>
                                      </p:to>
                                    </p:set>
                                    <p:anim calcmode="lin" valueType="num">
                                      <p:cBhvr additive="base">
                                        <p:cTn id="64" dur="500" fill="hold"/>
                                        <p:tgtEl>
                                          <p:spTgt spid="37"/>
                                        </p:tgtEl>
                                        <p:attrNameLst>
                                          <p:attrName>ppt_x</p:attrName>
                                        </p:attrNameLst>
                                      </p:cBhvr>
                                      <p:tavLst>
                                        <p:tav tm="0">
                                          <p:val>
                                            <p:strVal val="1+#ppt_w/2"/>
                                          </p:val>
                                        </p:tav>
                                        <p:tav tm="100000">
                                          <p:val>
                                            <p:strVal val="#ppt_x"/>
                                          </p:val>
                                        </p:tav>
                                      </p:tavLst>
                                    </p:anim>
                                    <p:anim calcmode="lin" valueType="num">
                                      <p:cBhvr additive="base">
                                        <p:cTn id="65"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3"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 calcmode="lin" valueType="num">
                                      <p:cBhvr additive="base">
                                        <p:cTn id="70" dur="500" fill="hold"/>
                                        <p:tgtEl>
                                          <p:spTgt spid="27"/>
                                        </p:tgtEl>
                                        <p:attrNameLst>
                                          <p:attrName>ppt_x</p:attrName>
                                        </p:attrNameLst>
                                      </p:cBhvr>
                                      <p:tavLst>
                                        <p:tav tm="0">
                                          <p:val>
                                            <p:strVal val="1+#ppt_w/2"/>
                                          </p:val>
                                        </p:tav>
                                        <p:tav tm="100000">
                                          <p:val>
                                            <p:strVal val="#ppt_x"/>
                                          </p:val>
                                        </p:tav>
                                      </p:tavLst>
                                    </p:anim>
                                    <p:anim calcmode="lin" valueType="num">
                                      <p:cBhvr additive="base">
                                        <p:cTn id="71" dur="500" fill="hold"/>
                                        <p:tgtEl>
                                          <p:spTgt spid="27"/>
                                        </p:tgtEl>
                                        <p:attrNameLst>
                                          <p:attrName>ppt_y</p:attrName>
                                        </p:attrNameLst>
                                      </p:cBhvr>
                                      <p:tavLst>
                                        <p:tav tm="0">
                                          <p:val>
                                            <p:strVal val="0-#ppt_h/2"/>
                                          </p:val>
                                        </p:tav>
                                        <p:tav tm="100000">
                                          <p:val>
                                            <p:strVal val="#ppt_y"/>
                                          </p:val>
                                        </p:tav>
                                      </p:tavLst>
                                    </p:anim>
                                  </p:childTnLst>
                                </p:cTn>
                              </p:par>
                            </p:childTnLst>
                          </p:cTn>
                        </p:par>
                        <p:par>
                          <p:cTn id="72" fill="hold">
                            <p:stCondLst>
                              <p:cond delay="500"/>
                            </p:stCondLst>
                            <p:childTnLst>
                              <p:par>
                                <p:cTn id="73" presetID="2" presetClass="entr" presetSubtype="3" fill="hold" grpId="0" nodeType="after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1+#ppt_w/2"/>
                                          </p:val>
                                        </p:tav>
                                        <p:tav tm="100000">
                                          <p:val>
                                            <p:strVal val="#ppt_x"/>
                                          </p:val>
                                        </p:tav>
                                      </p:tavLst>
                                    </p:anim>
                                    <p:anim calcmode="lin" valueType="num">
                                      <p:cBhvr additive="base">
                                        <p:cTn id="76" dur="500" fill="hold"/>
                                        <p:tgtEl>
                                          <p:spTgt spid="28"/>
                                        </p:tgtEl>
                                        <p:attrNameLst>
                                          <p:attrName>ppt_y</p:attrName>
                                        </p:attrNameLst>
                                      </p:cBhvr>
                                      <p:tavLst>
                                        <p:tav tm="0">
                                          <p:val>
                                            <p:strVal val="0-#ppt_h/2"/>
                                          </p:val>
                                        </p:tav>
                                        <p:tav tm="100000">
                                          <p:val>
                                            <p:strVal val="#ppt_y"/>
                                          </p:val>
                                        </p:tav>
                                      </p:tavLst>
                                    </p:anim>
                                  </p:childTnLst>
                                </p:cTn>
                              </p:par>
                            </p:childTnLst>
                          </p:cTn>
                        </p:par>
                        <p:par>
                          <p:cTn id="77" fill="hold">
                            <p:stCondLst>
                              <p:cond delay="1000"/>
                            </p:stCondLst>
                            <p:childTnLst>
                              <p:par>
                                <p:cTn id="78" presetID="2" presetClass="entr" presetSubtype="3" fill="hold" grpId="0" nodeType="after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additive="base">
                                        <p:cTn id="80" dur="500" fill="hold"/>
                                        <p:tgtEl>
                                          <p:spTgt spid="33"/>
                                        </p:tgtEl>
                                        <p:attrNameLst>
                                          <p:attrName>ppt_x</p:attrName>
                                        </p:attrNameLst>
                                      </p:cBhvr>
                                      <p:tavLst>
                                        <p:tav tm="0">
                                          <p:val>
                                            <p:strVal val="1+#ppt_w/2"/>
                                          </p:val>
                                        </p:tav>
                                        <p:tav tm="100000">
                                          <p:val>
                                            <p:strVal val="#ppt_x"/>
                                          </p:val>
                                        </p:tav>
                                      </p:tavLst>
                                    </p:anim>
                                    <p:anim calcmode="lin" valueType="num">
                                      <p:cBhvr additive="base">
                                        <p:cTn id="81" dur="500" fill="hold"/>
                                        <p:tgtEl>
                                          <p:spTgt spid="33"/>
                                        </p:tgtEl>
                                        <p:attrNameLst>
                                          <p:attrName>ppt_y</p:attrName>
                                        </p:attrNameLst>
                                      </p:cBhvr>
                                      <p:tavLst>
                                        <p:tav tm="0">
                                          <p:val>
                                            <p:strVal val="0-#ppt_h/2"/>
                                          </p:val>
                                        </p:tav>
                                        <p:tav tm="100000">
                                          <p:val>
                                            <p:strVal val="#ppt_y"/>
                                          </p:val>
                                        </p:tav>
                                      </p:tavLst>
                                    </p:anim>
                                  </p:childTnLst>
                                </p:cTn>
                              </p:par>
                            </p:childTnLst>
                          </p:cTn>
                        </p:par>
                        <p:par>
                          <p:cTn id="82" fill="hold">
                            <p:stCondLst>
                              <p:cond delay="1500"/>
                            </p:stCondLst>
                            <p:childTnLst>
                              <p:par>
                                <p:cTn id="83" presetID="2" presetClass="entr" presetSubtype="3" fill="hold" grpId="0" nodeType="after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1+#ppt_w/2"/>
                                          </p:val>
                                        </p:tav>
                                        <p:tav tm="100000">
                                          <p:val>
                                            <p:strVal val="#ppt_x"/>
                                          </p:val>
                                        </p:tav>
                                      </p:tavLst>
                                    </p:anim>
                                    <p:anim calcmode="lin" valueType="num">
                                      <p:cBhvr additive="base">
                                        <p:cTn id="86" dur="500" fill="hold"/>
                                        <p:tgtEl>
                                          <p:spTgt spid="40"/>
                                        </p:tgtEl>
                                        <p:attrNameLst>
                                          <p:attrName>ppt_y</p:attrName>
                                        </p:attrNameLst>
                                      </p:cBhvr>
                                      <p:tavLst>
                                        <p:tav tm="0">
                                          <p:val>
                                            <p:strVal val="0-#ppt_h/2"/>
                                          </p:val>
                                        </p:tav>
                                        <p:tav tm="100000">
                                          <p:val>
                                            <p:strVal val="#ppt_y"/>
                                          </p:val>
                                        </p:tav>
                                      </p:tavLst>
                                    </p:anim>
                                  </p:childTnLst>
                                </p:cTn>
                              </p:par>
                            </p:childTnLst>
                          </p:cTn>
                        </p:par>
                        <p:par>
                          <p:cTn id="87" fill="hold">
                            <p:stCondLst>
                              <p:cond delay="2000"/>
                            </p:stCondLst>
                            <p:childTnLst>
                              <p:par>
                                <p:cTn id="88" presetID="2" presetClass="entr" presetSubtype="3"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1+#ppt_w/2"/>
                                          </p:val>
                                        </p:tav>
                                        <p:tav tm="100000">
                                          <p:val>
                                            <p:strVal val="#ppt_x"/>
                                          </p:val>
                                        </p:tav>
                                      </p:tavLst>
                                    </p:anim>
                                    <p:anim calcmode="lin" valueType="num">
                                      <p:cBhvr additive="base">
                                        <p:cTn id="91" dur="500" fill="hold"/>
                                        <p:tgtEl>
                                          <p:spTgt spid="38"/>
                                        </p:tgtEl>
                                        <p:attrNameLst>
                                          <p:attrName>ppt_y</p:attrName>
                                        </p:attrNameLst>
                                      </p:cBhvr>
                                      <p:tavLst>
                                        <p:tav tm="0">
                                          <p:val>
                                            <p:strVal val="0-#ppt_h/2"/>
                                          </p:val>
                                        </p:tav>
                                        <p:tav tm="100000">
                                          <p:val>
                                            <p:strVal val="#ppt_y"/>
                                          </p:val>
                                        </p:tav>
                                      </p:tavLst>
                                    </p:anim>
                                  </p:childTnLst>
                                </p:cTn>
                              </p:par>
                            </p:childTnLst>
                          </p:cTn>
                        </p:par>
                        <p:par>
                          <p:cTn id="92" fill="hold">
                            <p:stCondLst>
                              <p:cond delay="2500"/>
                            </p:stCondLst>
                            <p:childTnLst>
                              <p:par>
                                <p:cTn id="93" presetID="2" presetClass="entr" presetSubtype="3"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500" fill="hold"/>
                                        <p:tgtEl>
                                          <p:spTgt spid="41"/>
                                        </p:tgtEl>
                                        <p:attrNameLst>
                                          <p:attrName>ppt_x</p:attrName>
                                        </p:attrNameLst>
                                      </p:cBhvr>
                                      <p:tavLst>
                                        <p:tav tm="0">
                                          <p:val>
                                            <p:strVal val="1+#ppt_w/2"/>
                                          </p:val>
                                        </p:tav>
                                        <p:tav tm="100000">
                                          <p:val>
                                            <p:strVal val="#ppt_x"/>
                                          </p:val>
                                        </p:tav>
                                      </p:tavLst>
                                    </p:anim>
                                    <p:anim calcmode="lin" valueType="num">
                                      <p:cBhvr additive="base">
                                        <p:cTn id="96" dur="500" fill="hold"/>
                                        <p:tgtEl>
                                          <p:spTgt spid="41"/>
                                        </p:tgtEl>
                                        <p:attrNameLst>
                                          <p:attrName>ppt_y</p:attrName>
                                        </p:attrNameLst>
                                      </p:cBhvr>
                                      <p:tavLst>
                                        <p:tav tm="0">
                                          <p:val>
                                            <p:strVal val="0-#ppt_h/2"/>
                                          </p:val>
                                        </p:tav>
                                        <p:tav tm="100000">
                                          <p:val>
                                            <p:strVal val="#ppt_y"/>
                                          </p:val>
                                        </p:tav>
                                      </p:tavLst>
                                    </p:anim>
                                  </p:childTnLst>
                                </p:cTn>
                              </p:par>
                            </p:childTnLst>
                          </p:cTn>
                        </p:par>
                        <p:par>
                          <p:cTn id="97" fill="hold">
                            <p:stCondLst>
                              <p:cond delay="3000"/>
                            </p:stCondLst>
                            <p:childTnLst>
                              <p:par>
                                <p:cTn id="98" presetID="2" presetClass="entr" presetSubtype="3"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additive="base">
                                        <p:cTn id="100" dur="500" fill="hold"/>
                                        <p:tgtEl>
                                          <p:spTgt spid="39"/>
                                        </p:tgtEl>
                                        <p:attrNameLst>
                                          <p:attrName>ppt_x</p:attrName>
                                        </p:attrNameLst>
                                      </p:cBhvr>
                                      <p:tavLst>
                                        <p:tav tm="0">
                                          <p:val>
                                            <p:strVal val="1+#ppt_w/2"/>
                                          </p:val>
                                        </p:tav>
                                        <p:tav tm="100000">
                                          <p:val>
                                            <p:strVal val="#ppt_x"/>
                                          </p:val>
                                        </p:tav>
                                      </p:tavLst>
                                    </p:anim>
                                    <p:anim calcmode="lin" valueType="num">
                                      <p:cBhvr additive="base">
                                        <p:cTn id="101" dur="500" fill="hold"/>
                                        <p:tgtEl>
                                          <p:spTgt spid="39"/>
                                        </p:tgtEl>
                                        <p:attrNameLst>
                                          <p:attrName>ppt_y</p:attrName>
                                        </p:attrNameLst>
                                      </p:cBhvr>
                                      <p:tavLst>
                                        <p:tav tm="0">
                                          <p:val>
                                            <p:strVal val="0-#ppt_h/2"/>
                                          </p:val>
                                        </p:tav>
                                        <p:tav tm="100000">
                                          <p:val>
                                            <p:strVal val="#ppt_y"/>
                                          </p:val>
                                        </p:tav>
                                      </p:tavLst>
                                    </p:anim>
                                  </p:childTnLst>
                                </p:cTn>
                              </p:par>
                            </p:childTnLst>
                          </p:cTn>
                        </p:par>
                        <p:par>
                          <p:cTn id="102" fill="hold">
                            <p:stCondLst>
                              <p:cond delay="3500"/>
                            </p:stCondLst>
                            <p:childTnLst>
                              <p:par>
                                <p:cTn id="103" presetID="2" presetClass="entr" presetSubtype="3" fill="hold" grpId="0" nodeType="after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additive="base">
                                        <p:cTn id="105" dur="500" fill="hold"/>
                                        <p:tgtEl>
                                          <p:spTgt spid="42"/>
                                        </p:tgtEl>
                                        <p:attrNameLst>
                                          <p:attrName>ppt_x</p:attrName>
                                        </p:attrNameLst>
                                      </p:cBhvr>
                                      <p:tavLst>
                                        <p:tav tm="0">
                                          <p:val>
                                            <p:strVal val="1+#ppt_w/2"/>
                                          </p:val>
                                        </p:tav>
                                        <p:tav tm="100000">
                                          <p:val>
                                            <p:strVal val="#ppt_x"/>
                                          </p:val>
                                        </p:tav>
                                      </p:tavLst>
                                    </p:anim>
                                    <p:anim calcmode="lin" valueType="num">
                                      <p:cBhvr additive="base">
                                        <p:cTn id="106" dur="500" fill="hold"/>
                                        <p:tgtEl>
                                          <p:spTgt spid="42"/>
                                        </p:tgtEl>
                                        <p:attrNameLst>
                                          <p:attrName>ppt_y</p:attrName>
                                        </p:attrNameLst>
                                      </p:cBhvr>
                                      <p:tavLst>
                                        <p:tav tm="0">
                                          <p:val>
                                            <p:strVal val="0-#ppt_h/2"/>
                                          </p:val>
                                        </p:tav>
                                        <p:tav tm="100000">
                                          <p:val>
                                            <p:strVal val="#ppt_y"/>
                                          </p:val>
                                        </p:tav>
                                      </p:tavLst>
                                    </p:anim>
                                  </p:childTnLst>
                                </p:cTn>
                              </p:par>
                            </p:childTnLst>
                          </p:cTn>
                        </p:par>
                        <p:par>
                          <p:cTn id="107" fill="hold">
                            <p:stCondLst>
                              <p:cond delay="4000"/>
                            </p:stCondLst>
                            <p:childTnLst>
                              <p:par>
                                <p:cTn id="108" presetID="2" presetClass="entr" presetSubtype="3" fill="hold" grpId="0" nodeType="after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additive="base">
                                        <p:cTn id="110" dur="500" fill="hold"/>
                                        <p:tgtEl>
                                          <p:spTgt spid="43"/>
                                        </p:tgtEl>
                                        <p:attrNameLst>
                                          <p:attrName>ppt_x</p:attrName>
                                        </p:attrNameLst>
                                      </p:cBhvr>
                                      <p:tavLst>
                                        <p:tav tm="0">
                                          <p:val>
                                            <p:strVal val="1+#ppt_w/2"/>
                                          </p:val>
                                        </p:tav>
                                        <p:tav tm="100000">
                                          <p:val>
                                            <p:strVal val="#ppt_x"/>
                                          </p:val>
                                        </p:tav>
                                      </p:tavLst>
                                    </p:anim>
                                    <p:anim calcmode="lin" valueType="num">
                                      <p:cBhvr additive="base">
                                        <p:cTn id="111"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3" fill="hold" grpId="0" nodeType="click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additive="base">
                                        <p:cTn id="116" dur="500" fill="hold"/>
                                        <p:tgtEl>
                                          <p:spTgt spid="25"/>
                                        </p:tgtEl>
                                        <p:attrNameLst>
                                          <p:attrName>ppt_x</p:attrName>
                                        </p:attrNameLst>
                                      </p:cBhvr>
                                      <p:tavLst>
                                        <p:tav tm="0">
                                          <p:val>
                                            <p:strVal val="1+#ppt_w/2"/>
                                          </p:val>
                                        </p:tav>
                                        <p:tav tm="100000">
                                          <p:val>
                                            <p:strVal val="#ppt_x"/>
                                          </p:val>
                                        </p:tav>
                                      </p:tavLst>
                                    </p:anim>
                                    <p:anim calcmode="lin" valueType="num">
                                      <p:cBhvr additive="base">
                                        <p:cTn id="11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21" grpId="0" animBg="1"/>
      <p:bldP spid="22" grpId="0" animBg="1"/>
      <p:bldP spid="23" grpId="0" animBg="1"/>
      <p:bldP spid="25" grpId="0" animBg="1"/>
      <p:bldP spid="26" grpId="0" animBg="1"/>
      <p:bldP spid="27" grpId="0" animBg="1"/>
      <p:bldP spid="28" grpId="0" animBg="1"/>
      <p:bldP spid="29" grpId="0" animBg="1"/>
      <p:bldP spid="31" grpId="0" animBg="1"/>
      <p:bldP spid="32" grpId="0" animBg="1"/>
      <p:bldP spid="33" grpId="0" animBg="1"/>
      <p:bldP spid="37" grpId="0" animBg="1"/>
      <p:bldP spid="38" grpId="0" animBg="1"/>
      <p:bldP spid="39" grpId="0" animBg="1"/>
      <p:bldP spid="40" grpId="0" animBg="1"/>
      <p:bldP spid="41" grpId="0" animBg="1"/>
      <p:bldP spid="42"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Origins of the Elements</a:t>
            </a:r>
            <a:endParaRPr lang="en-US" b="0" dirty="0"/>
          </a:p>
        </p:txBody>
      </p:sp>
      <p:sp>
        <p:nvSpPr>
          <p:cNvPr id="3" name="Content Placeholder 2"/>
          <p:cNvSpPr>
            <a:spLocks noGrp="1"/>
          </p:cNvSpPr>
          <p:nvPr>
            <p:ph idx="1"/>
          </p:nvPr>
        </p:nvSpPr>
        <p:spPr/>
        <p:txBody>
          <a:bodyPr/>
          <a:lstStyle/>
          <a:p>
            <a:pPr marL="0" indent="0"/>
            <a:r>
              <a:rPr lang="en-US" dirty="0" smtClean="0"/>
              <a:t>   The supernova of a giant star had to take place in order for …</a:t>
            </a:r>
          </a:p>
          <a:p>
            <a:pPr lvl="1"/>
            <a:r>
              <a:rPr lang="en-US" dirty="0" smtClean="0"/>
              <a:t> the oxygen in your next breath</a:t>
            </a:r>
          </a:p>
          <a:p>
            <a:pPr lvl="1"/>
            <a:r>
              <a:rPr lang="en-US" dirty="0"/>
              <a:t> </a:t>
            </a:r>
            <a:r>
              <a:rPr lang="en-US" dirty="0" smtClean="0"/>
              <a:t>the salt on your food (</a:t>
            </a:r>
            <a:r>
              <a:rPr lang="en-US" dirty="0" err="1" smtClean="0"/>
              <a:t>NaCl</a:t>
            </a:r>
            <a:r>
              <a:rPr lang="en-US" dirty="0" smtClean="0"/>
              <a:t>)</a:t>
            </a:r>
          </a:p>
          <a:p>
            <a:pPr lvl="1"/>
            <a:r>
              <a:rPr lang="en-US" dirty="0" smtClean="0"/>
              <a:t> glass window panes (SiO</a:t>
            </a:r>
            <a:r>
              <a:rPr lang="en-US" baseline="-25000" dirty="0" smtClean="0"/>
              <a:t>2</a:t>
            </a:r>
            <a:r>
              <a:rPr lang="en-US" dirty="0" smtClean="0"/>
              <a:t>)</a:t>
            </a:r>
          </a:p>
          <a:p>
            <a:pPr lvl="1"/>
            <a:r>
              <a:rPr lang="en-US" dirty="0"/>
              <a:t> </a:t>
            </a:r>
            <a:r>
              <a:rPr lang="en-US" dirty="0" smtClean="0"/>
              <a:t>The calcium in your teeth </a:t>
            </a:r>
          </a:p>
          <a:p>
            <a:pPr lvl="1"/>
            <a:r>
              <a:rPr lang="en-US" dirty="0"/>
              <a:t> </a:t>
            </a:r>
            <a:r>
              <a:rPr lang="en-US" dirty="0" smtClean="0"/>
              <a:t>“Rotten Egg” or </a:t>
            </a:r>
            <a:r>
              <a:rPr lang="en-US" dirty="0" err="1" smtClean="0"/>
              <a:t>sulfer</a:t>
            </a:r>
            <a:r>
              <a:rPr lang="en-US" dirty="0" smtClean="0"/>
              <a:t> smell (H</a:t>
            </a:r>
            <a:r>
              <a:rPr lang="en-US" baseline="-25000" dirty="0" smtClean="0"/>
              <a:t>2</a:t>
            </a:r>
            <a:r>
              <a:rPr lang="en-US" dirty="0" smtClean="0"/>
              <a:t>S)</a:t>
            </a:r>
          </a:p>
          <a:p>
            <a:pPr lvl="1"/>
            <a:r>
              <a:rPr lang="en-US" dirty="0"/>
              <a:t> </a:t>
            </a:r>
            <a:r>
              <a:rPr lang="en-US" i="1" dirty="0" smtClean="0"/>
              <a:t>Arsenic &amp; Old Lace</a:t>
            </a:r>
            <a:r>
              <a:rPr lang="en-US" dirty="0" smtClean="0"/>
              <a:t> murders (As)</a:t>
            </a:r>
          </a:p>
          <a:p>
            <a:pPr lvl="1"/>
            <a:r>
              <a:rPr lang="en-US" dirty="0" smtClean="0"/>
              <a:t> Hopkins’ shook foil (Al)</a:t>
            </a:r>
          </a:p>
        </p:txBody>
      </p:sp>
    </p:spTree>
    <p:extLst>
      <p:ext uri="{BB962C8B-B14F-4D97-AF65-F5344CB8AC3E}">
        <p14:creationId xmlns:p14="http://schemas.microsoft.com/office/powerpoint/2010/main" val="17015639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2247900" cy="1800225"/>
          </a:xfrm>
        </p:spPr>
        <p:txBody>
          <a:bodyPr/>
          <a:lstStyle/>
          <a:p>
            <a:pPr eaLnBrk="1" hangingPunct="1"/>
            <a:r>
              <a:rPr lang="en-US" altLang="en-US" smtClean="0"/>
              <a:t>Giant Stars</a:t>
            </a:r>
          </a:p>
        </p:txBody>
      </p:sp>
      <p:sp>
        <p:nvSpPr>
          <p:cNvPr id="7171" name="Rectangle 3"/>
          <p:cNvSpPr>
            <a:spLocks noGrp="1" noChangeArrowheads="1"/>
          </p:cNvSpPr>
          <p:nvPr>
            <p:ph type="body" idx="1"/>
          </p:nvPr>
        </p:nvSpPr>
        <p:spPr>
          <a:xfrm>
            <a:off x="0" y="2043113"/>
            <a:ext cx="2246313" cy="2770187"/>
          </a:xfrm>
        </p:spPr>
        <p:txBody>
          <a:bodyPr/>
          <a:lstStyle/>
          <a:p>
            <a:pPr marL="0" indent="0" algn="ctr" eaLnBrk="1" hangingPunct="1"/>
            <a:r>
              <a:rPr lang="en-US" altLang="en-US" smtClean="0"/>
              <a:t>Have layers fusing different elements</a:t>
            </a:r>
          </a:p>
        </p:txBody>
      </p:sp>
      <p:pic>
        <p:nvPicPr>
          <p:cNvPr id="7172" name="Picture 4" descr="AACHDDZ0"/>
          <p:cNvPicPr>
            <a:picLocks noChangeAspect="1" noChangeArrowheads="1"/>
          </p:cNvPicPr>
          <p:nvPr/>
        </p:nvPicPr>
        <p:blipFill>
          <a:blip r:embed="rId2">
            <a:extLst>
              <a:ext uri="{28A0092B-C50C-407E-A947-70E740481C1C}">
                <a14:useLocalDpi xmlns:a14="http://schemas.microsoft.com/office/drawing/2010/main" val="0"/>
              </a:ext>
            </a:extLst>
          </a:blip>
          <a:srcRect t="3069" r="4228"/>
          <a:stretch>
            <a:fillRect/>
          </a:stretch>
        </p:blipFill>
        <p:spPr bwMode="auto">
          <a:xfrm>
            <a:off x="2266950" y="7938"/>
            <a:ext cx="687705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0" y="0"/>
            <a:ext cx="9144000" cy="823913"/>
          </a:xfrm>
        </p:spPr>
        <p:txBody>
          <a:bodyPr/>
          <a:lstStyle/>
          <a:p>
            <a:pPr eaLnBrk="1" hangingPunct="1"/>
            <a:r>
              <a:rPr lang="en-US" altLang="en-US" smtClean="0"/>
              <a:t>Iron – the most stable element</a:t>
            </a:r>
          </a:p>
        </p:txBody>
      </p:sp>
      <p:grpSp>
        <p:nvGrpSpPr>
          <p:cNvPr id="2" name="Group 1"/>
          <p:cNvGrpSpPr/>
          <p:nvPr/>
        </p:nvGrpSpPr>
        <p:grpSpPr>
          <a:xfrm>
            <a:off x="667630" y="822817"/>
            <a:ext cx="7808741" cy="5831983"/>
            <a:chOff x="1288916" y="1026017"/>
            <a:chExt cx="6810375" cy="5086350"/>
          </a:xfrm>
        </p:grpSpPr>
        <p:pic>
          <p:nvPicPr>
            <p:cNvPr id="1031" name="Picture 7" descr="https://i1.wp.com/www.marketbusinessnews.com/wp-content/uploads/2014/02/Nuclear-binding-energy-curv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916" y="1026017"/>
              <a:ext cx="6810375" cy="5086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https://i1.wp.com/www.marketbusinessnews.com/wp-content/uploads/2014/02/Nuclear-binding-energy-curve.png"/>
            <p:cNvPicPr>
              <a:picLocks noChangeAspect="1" noChangeArrowheads="1"/>
            </p:cNvPicPr>
            <p:nvPr/>
          </p:nvPicPr>
          <p:blipFill rotWithShape="1">
            <a:blip r:embed="rId2">
              <a:extLst>
                <a:ext uri="{28A0092B-C50C-407E-A947-70E740481C1C}">
                  <a14:useLocalDpi xmlns:a14="http://schemas.microsoft.com/office/drawing/2010/main" val="0"/>
                </a:ext>
              </a:extLst>
            </a:blip>
            <a:srcRect l="44647" t="23168" r="7888" b="67970"/>
            <a:stretch/>
          </p:blipFill>
          <p:spPr bwMode="auto">
            <a:xfrm>
              <a:off x="4275786" y="1790162"/>
              <a:ext cx="3232597" cy="450761"/>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extBox 2"/>
          <p:cNvSpPr txBox="1"/>
          <p:nvPr/>
        </p:nvSpPr>
        <p:spPr>
          <a:xfrm>
            <a:off x="3333447" y="967619"/>
            <a:ext cx="2624668" cy="1015663"/>
          </a:xfrm>
          <a:prstGeom prst="rect">
            <a:avLst/>
          </a:prstGeom>
          <a:noFill/>
        </p:spPr>
        <p:txBody>
          <a:bodyPr wrap="square" rtlCol="0">
            <a:spAutoFit/>
          </a:bodyPr>
          <a:lstStyle/>
          <a:p>
            <a:pPr algn="ctr"/>
            <a:r>
              <a:rPr lang="en-US" sz="2000" dirty="0" smtClean="0">
                <a:solidFill>
                  <a:srgbClr val="0000FF"/>
                </a:solidFill>
                <a:latin typeface="+mj-lt"/>
              </a:rPr>
              <a:t>Fusion:               Nuclei bind into heavier elements</a:t>
            </a:r>
            <a:endParaRPr lang="en-US" sz="2000" dirty="0">
              <a:solidFill>
                <a:srgbClr val="0000FF"/>
              </a:solidFill>
              <a:latin typeface="+mj-lt"/>
            </a:endParaRPr>
          </a:p>
        </p:txBody>
      </p:sp>
      <p:sp>
        <p:nvSpPr>
          <p:cNvPr id="8" name="TextBox 7"/>
          <p:cNvSpPr txBox="1"/>
          <p:nvPr/>
        </p:nvSpPr>
        <p:spPr>
          <a:xfrm>
            <a:off x="5925074" y="2388211"/>
            <a:ext cx="2760134" cy="1015663"/>
          </a:xfrm>
          <a:prstGeom prst="rect">
            <a:avLst/>
          </a:prstGeom>
          <a:noFill/>
        </p:spPr>
        <p:txBody>
          <a:bodyPr wrap="square" rtlCol="0">
            <a:spAutoFit/>
          </a:bodyPr>
          <a:lstStyle/>
          <a:p>
            <a:pPr algn="ctr"/>
            <a:r>
              <a:rPr lang="en-US" sz="2000" dirty="0" smtClean="0">
                <a:solidFill>
                  <a:srgbClr val="0000FF"/>
                </a:solidFill>
                <a:latin typeface="+mn-lt"/>
              </a:rPr>
              <a:t>Fission:                    Nuclei split into lighter elements</a:t>
            </a:r>
            <a:endParaRPr lang="en-US" sz="2000" dirty="0">
              <a:solidFill>
                <a:srgbClr val="0000FF"/>
              </a:solidFill>
              <a:latin typeface="+mn-lt"/>
            </a:endParaRPr>
          </a:p>
        </p:txBody>
      </p:sp>
      <p:sp>
        <p:nvSpPr>
          <p:cNvPr id="4" name="Freeform 3"/>
          <p:cNvSpPr/>
          <p:nvPr/>
        </p:nvSpPr>
        <p:spPr>
          <a:xfrm>
            <a:off x="3180861" y="2002971"/>
            <a:ext cx="781539" cy="690732"/>
          </a:xfrm>
          <a:custGeom>
            <a:avLst/>
            <a:gdLst>
              <a:gd name="connsiteX0" fmla="*/ 0 w 643467"/>
              <a:gd name="connsiteY0" fmla="*/ 440266 h 440266"/>
              <a:gd name="connsiteX1" fmla="*/ 304800 w 643467"/>
              <a:gd name="connsiteY1" fmla="*/ 169333 h 440266"/>
              <a:gd name="connsiteX2" fmla="*/ 254000 w 643467"/>
              <a:gd name="connsiteY2" fmla="*/ 355600 h 440266"/>
              <a:gd name="connsiteX3" fmla="*/ 643467 w 643467"/>
              <a:gd name="connsiteY3" fmla="*/ 0 h 440266"/>
              <a:gd name="connsiteX4" fmla="*/ 643467 w 643467"/>
              <a:gd name="connsiteY4" fmla="*/ 0 h 44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467" h="440266">
                <a:moveTo>
                  <a:pt x="0" y="440266"/>
                </a:moveTo>
                <a:cubicBezTo>
                  <a:pt x="131233" y="311855"/>
                  <a:pt x="262467" y="183444"/>
                  <a:pt x="304800" y="169333"/>
                </a:cubicBezTo>
                <a:cubicBezTo>
                  <a:pt x="347133" y="155222"/>
                  <a:pt x="197556" y="383822"/>
                  <a:pt x="254000" y="355600"/>
                </a:cubicBezTo>
                <a:cubicBezTo>
                  <a:pt x="310444" y="327378"/>
                  <a:pt x="643467" y="0"/>
                  <a:pt x="643467" y="0"/>
                </a:cubicBezTo>
                <a:lnTo>
                  <a:pt x="643467" y="0"/>
                </a:lnTo>
              </a:path>
            </a:pathLst>
          </a:custGeom>
          <a:noFill/>
          <a:ln>
            <a:solidFill>
              <a:srgbClr val="0000FF"/>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086795" y="2929254"/>
            <a:ext cx="2573775" cy="1815882"/>
          </a:xfrm>
          <a:prstGeom prst="rect">
            <a:avLst/>
          </a:prstGeom>
          <a:noFill/>
        </p:spPr>
        <p:txBody>
          <a:bodyPr wrap="square" rtlCol="0">
            <a:spAutoFit/>
          </a:bodyPr>
          <a:lstStyle/>
          <a:p>
            <a:pPr algn="ctr"/>
            <a:r>
              <a:rPr lang="en-US" sz="2800" dirty="0" smtClean="0">
                <a:solidFill>
                  <a:srgbClr val="FF0000"/>
                </a:solidFill>
                <a:latin typeface="+mj-lt"/>
              </a:rPr>
              <a:t>Iron absorbs energy in fusion and fission!</a:t>
            </a:r>
            <a:endParaRPr lang="en-US" sz="2800" dirty="0">
              <a:solidFill>
                <a:srgbClr val="FF0000"/>
              </a:solidFill>
              <a:latin typeface="+mj-lt"/>
            </a:endParaRPr>
          </a:p>
        </p:txBody>
      </p:sp>
      <p:sp>
        <p:nvSpPr>
          <p:cNvPr id="13" name="Freeform 12"/>
          <p:cNvSpPr/>
          <p:nvPr/>
        </p:nvSpPr>
        <p:spPr>
          <a:xfrm>
            <a:off x="6294175" y="3418114"/>
            <a:ext cx="781539" cy="690732"/>
          </a:xfrm>
          <a:custGeom>
            <a:avLst/>
            <a:gdLst>
              <a:gd name="connsiteX0" fmla="*/ 0 w 643467"/>
              <a:gd name="connsiteY0" fmla="*/ 440266 h 440266"/>
              <a:gd name="connsiteX1" fmla="*/ 304800 w 643467"/>
              <a:gd name="connsiteY1" fmla="*/ 169333 h 440266"/>
              <a:gd name="connsiteX2" fmla="*/ 254000 w 643467"/>
              <a:gd name="connsiteY2" fmla="*/ 355600 h 440266"/>
              <a:gd name="connsiteX3" fmla="*/ 643467 w 643467"/>
              <a:gd name="connsiteY3" fmla="*/ 0 h 440266"/>
              <a:gd name="connsiteX4" fmla="*/ 643467 w 643467"/>
              <a:gd name="connsiteY4" fmla="*/ 0 h 44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467" h="440266">
                <a:moveTo>
                  <a:pt x="0" y="440266"/>
                </a:moveTo>
                <a:cubicBezTo>
                  <a:pt x="131233" y="311855"/>
                  <a:pt x="262467" y="183444"/>
                  <a:pt x="304800" y="169333"/>
                </a:cubicBezTo>
                <a:cubicBezTo>
                  <a:pt x="347133" y="155222"/>
                  <a:pt x="197556" y="383822"/>
                  <a:pt x="254000" y="355600"/>
                </a:cubicBezTo>
                <a:cubicBezTo>
                  <a:pt x="310444" y="327378"/>
                  <a:pt x="643467" y="0"/>
                  <a:pt x="643467" y="0"/>
                </a:cubicBezTo>
                <a:lnTo>
                  <a:pt x="643467" y="0"/>
                </a:lnTo>
              </a:path>
            </a:pathLst>
          </a:custGeom>
          <a:noFill/>
          <a:ln>
            <a:solidFill>
              <a:srgbClr val="0000FF"/>
            </a:solidFill>
            <a:headEnd type="none" w="med" len="med"/>
            <a:tailEnd type="arrow"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2895600" y="4332514"/>
            <a:ext cx="783771" cy="95794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80">
                                          <p:stCondLst>
                                            <p:cond delay="0"/>
                                          </p:stCondLst>
                                        </p:cTn>
                                        <p:tgtEl>
                                          <p:spTgt spid="6"/>
                                        </p:tgtEl>
                                      </p:cBhvr>
                                    </p:animEffect>
                                    <p:anim calcmode="lin" valueType="num">
                                      <p:cBhvr>
                                        <p:cTn id="2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0" dur="26">
                                          <p:stCondLst>
                                            <p:cond delay="650"/>
                                          </p:stCondLst>
                                        </p:cTn>
                                        <p:tgtEl>
                                          <p:spTgt spid="6"/>
                                        </p:tgtEl>
                                      </p:cBhvr>
                                      <p:to x="100000" y="60000"/>
                                    </p:animScale>
                                    <p:animScale>
                                      <p:cBhvr>
                                        <p:cTn id="31" dur="166" decel="50000">
                                          <p:stCondLst>
                                            <p:cond delay="676"/>
                                          </p:stCondLst>
                                        </p:cTn>
                                        <p:tgtEl>
                                          <p:spTgt spid="6"/>
                                        </p:tgtEl>
                                      </p:cBhvr>
                                      <p:to x="100000" y="100000"/>
                                    </p:animScale>
                                    <p:animScale>
                                      <p:cBhvr>
                                        <p:cTn id="32" dur="26">
                                          <p:stCondLst>
                                            <p:cond delay="1312"/>
                                          </p:stCondLst>
                                        </p:cTn>
                                        <p:tgtEl>
                                          <p:spTgt spid="6"/>
                                        </p:tgtEl>
                                      </p:cBhvr>
                                      <p:to x="100000" y="80000"/>
                                    </p:animScale>
                                    <p:animScale>
                                      <p:cBhvr>
                                        <p:cTn id="33" dur="166" decel="50000">
                                          <p:stCondLst>
                                            <p:cond delay="1338"/>
                                          </p:stCondLst>
                                        </p:cTn>
                                        <p:tgtEl>
                                          <p:spTgt spid="6"/>
                                        </p:tgtEl>
                                      </p:cBhvr>
                                      <p:to x="100000" y="100000"/>
                                    </p:animScale>
                                    <p:animScale>
                                      <p:cBhvr>
                                        <p:cTn id="34" dur="26">
                                          <p:stCondLst>
                                            <p:cond delay="1642"/>
                                          </p:stCondLst>
                                        </p:cTn>
                                        <p:tgtEl>
                                          <p:spTgt spid="6"/>
                                        </p:tgtEl>
                                      </p:cBhvr>
                                      <p:to x="100000" y="90000"/>
                                    </p:animScale>
                                    <p:animScale>
                                      <p:cBhvr>
                                        <p:cTn id="35" dur="166" decel="50000">
                                          <p:stCondLst>
                                            <p:cond delay="1668"/>
                                          </p:stCondLst>
                                        </p:cTn>
                                        <p:tgtEl>
                                          <p:spTgt spid="6"/>
                                        </p:tgtEl>
                                      </p:cBhvr>
                                      <p:to x="100000" y="100000"/>
                                    </p:animScale>
                                    <p:animScale>
                                      <p:cBhvr>
                                        <p:cTn id="36" dur="26">
                                          <p:stCondLst>
                                            <p:cond delay="1808"/>
                                          </p:stCondLst>
                                        </p:cTn>
                                        <p:tgtEl>
                                          <p:spTgt spid="6"/>
                                        </p:tgtEl>
                                      </p:cBhvr>
                                      <p:to x="100000" y="95000"/>
                                    </p:animScale>
                                    <p:animScale>
                                      <p:cBhvr>
                                        <p:cTn id="37" dur="166" decel="50000">
                                          <p:stCondLst>
                                            <p:cond delay="1834"/>
                                          </p:stCondLst>
                                        </p:cTn>
                                        <p:tgtEl>
                                          <p:spTgt spid="6"/>
                                        </p:tgtEl>
                                      </p:cBhvr>
                                      <p:to x="100000" y="100000"/>
                                    </p:animScale>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animBg="1"/>
      <p:bldP spid="12" grpId="0"/>
      <p:bldP spid="13" grpId="0" animBg="1"/>
      <p:bldP spid="6" grpId="0" animBg="1"/>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1587</TotalTime>
  <Words>1516</Words>
  <Application>Microsoft Office PowerPoint</Application>
  <PresentationFormat>On-screen Show (4:3)</PresentationFormat>
  <Paragraphs>234</Paragraphs>
  <Slides>45</Slides>
  <Notes>0</Notes>
  <HiddenSlides>0</HiddenSlides>
  <MMClips>1</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Default Design</vt:lpstr>
      <vt:lpstr>Minerals &amp; Machines </vt:lpstr>
      <vt:lpstr>God’s Grandeur</vt:lpstr>
      <vt:lpstr>PowerPoint Presentation</vt:lpstr>
      <vt:lpstr>Origins of the Elements</vt:lpstr>
      <vt:lpstr>Origins of the Elements</vt:lpstr>
      <vt:lpstr>Origins of the Elements</vt:lpstr>
      <vt:lpstr>Origins of the Elements</vt:lpstr>
      <vt:lpstr>Giant Stars</vt:lpstr>
      <vt:lpstr>Iron – the most stable element</vt:lpstr>
      <vt:lpstr>Iron</vt:lpstr>
      <vt:lpstr>Crab Nebula</vt:lpstr>
      <vt:lpstr>Crab Nebula</vt:lpstr>
      <vt:lpstr>Crab Nebula in Optical</vt:lpstr>
      <vt:lpstr>Crab Nebula in X-Ray, Optical, IR</vt:lpstr>
      <vt:lpstr>Supernovae</vt:lpstr>
      <vt:lpstr>Origins of the Elements</vt:lpstr>
      <vt:lpstr>Origins of the Elements</vt:lpstr>
      <vt:lpstr>Type 1a Supernova</vt:lpstr>
      <vt:lpstr>Type 1a Supernova</vt:lpstr>
      <vt:lpstr>Type 1a Supernova</vt:lpstr>
      <vt:lpstr>Type 1a Supernova</vt:lpstr>
      <vt:lpstr>PowerPoint Presentation</vt:lpstr>
      <vt:lpstr>PowerPoint Presentation</vt:lpstr>
      <vt:lpstr>Origins of the Elements</vt:lpstr>
      <vt:lpstr>Origins of the Elements</vt:lpstr>
      <vt:lpstr>kilonovas</vt:lpstr>
      <vt:lpstr>kilonovas</vt:lpstr>
      <vt:lpstr>Animation of neutron star merger</vt:lpstr>
      <vt:lpstr>kilonovas</vt:lpstr>
      <vt:lpstr>God’s Blessings</vt:lpstr>
      <vt:lpstr>Machines</vt:lpstr>
      <vt:lpstr>Machines Show Us The Universe: HST 2002</vt:lpstr>
      <vt:lpstr>Vatican Advanced Technology Telescope</vt:lpstr>
      <vt:lpstr>Machines</vt:lpstr>
      <vt:lpstr>Pollution Hides Blessings</vt:lpstr>
      <vt:lpstr>Dumps Hide Blessings</vt:lpstr>
      <vt:lpstr>Mining Hide Blessings</vt:lpstr>
      <vt:lpstr>But Blessings Lurk</vt:lpstr>
      <vt:lpstr>Machines</vt:lpstr>
      <vt:lpstr>Machines</vt:lpstr>
      <vt:lpstr>Seeing Machines Anew</vt:lpstr>
      <vt:lpstr>Hymn To Matter</vt:lpstr>
      <vt:lpstr>Hymn To Matter</vt:lpstr>
      <vt:lpstr>Hymn To Matter</vt:lpstr>
      <vt:lpstr>Seeing Machines Anew</vt:lpstr>
    </vt:vector>
  </TitlesOfParts>
  <Company>Vatican Observatory Research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Loving The Universe</dc:title>
  <dc:creator>Aileen A. O'Donoghue</dc:creator>
  <cp:lastModifiedBy>AOD</cp:lastModifiedBy>
  <cp:revision>55</cp:revision>
  <dcterms:created xsi:type="dcterms:W3CDTF">2002-05-06T17:49:28Z</dcterms:created>
  <dcterms:modified xsi:type="dcterms:W3CDTF">2019-07-11T12:56:52Z</dcterms:modified>
</cp:coreProperties>
</file>