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0" r:id="rId3"/>
    <p:sldId id="279" r:id="rId4"/>
    <p:sldId id="313" r:id="rId5"/>
    <p:sldId id="297" r:id="rId6"/>
    <p:sldId id="300" r:id="rId7"/>
    <p:sldId id="311" r:id="rId8"/>
    <p:sldId id="280" r:id="rId9"/>
    <p:sldId id="296" r:id="rId10"/>
    <p:sldId id="299" r:id="rId11"/>
    <p:sldId id="291" r:id="rId12"/>
    <p:sldId id="302" r:id="rId13"/>
    <p:sldId id="312" r:id="rId14"/>
    <p:sldId id="306" r:id="rId15"/>
    <p:sldId id="308" r:id="rId16"/>
    <p:sldId id="307" r:id="rId17"/>
    <p:sldId id="294" r:id="rId18"/>
    <p:sldId id="285" r:id="rId19"/>
    <p:sldId id="301" r:id="rId20"/>
    <p:sldId id="288" r:id="rId21"/>
    <p:sldId id="295" r:id="rId22"/>
    <p:sldId id="314" r:id="rId23"/>
    <p:sldId id="292" r:id="rId24"/>
  </p:sldIdLst>
  <p:sldSz cx="9721850" cy="7200900"/>
  <p:notesSz cx="9305925" cy="7019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4D33"/>
    <a:srgbClr val="9966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18" autoAdjust="0"/>
    <p:restoredTop sz="98592" autoAdjust="0"/>
  </p:normalViewPr>
  <p:slideViewPr>
    <p:cSldViewPr>
      <p:cViewPr varScale="1">
        <p:scale>
          <a:sx n="107" d="100"/>
          <a:sy n="107" d="100"/>
        </p:scale>
        <p:origin x="-426" y="-78"/>
      </p:cViewPr>
      <p:guideLst>
        <p:guide orient="horz" pos="2269"/>
        <p:guide pos="3062"/>
      </p:guideLst>
    </p:cSldViewPr>
  </p:slideViewPr>
  <p:outlineViewPr>
    <p:cViewPr>
      <p:scale>
        <a:sx n="33" d="100"/>
        <a:sy n="33" d="100"/>
      </p:scale>
      <p:origin x="0" y="12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033641" cy="35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2" tIns="47042" rIns="94082" bIns="47042" numCol="1" anchor="t" anchorCtr="0" compatLnSpc="1">
            <a:prstTxWarp prst="textNoShape">
              <a:avLst/>
            </a:prstTxWarp>
          </a:bodyPr>
          <a:lstStyle>
            <a:lvl1pPr defTabSz="941194" eaLnBrk="1" hangingPunct="1">
              <a:defRPr sz="1200"/>
            </a:lvl1pPr>
          </a:lstStyle>
          <a:p>
            <a:endParaRPr lang="es-E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0138" y="2"/>
            <a:ext cx="4033640" cy="35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2" tIns="47042" rIns="94082" bIns="47042" numCol="1" anchor="t" anchorCtr="0" compatLnSpc="1">
            <a:prstTxWarp prst="textNoShape">
              <a:avLst/>
            </a:prstTxWarp>
          </a:bodyPr>
          <a:lstStyle>
            <a:lvl1pPr algn="r" defTabSz="941194" eaLnBrk="1" hangingPunct="1">
              <a:defRPr sz="1200"/>
            </a:lvl1pPr>
          </a:lstStyle>
          <a:p>
            <a:endParaRPr lang="es-ES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668930"/>
            <a:ext cx="4033641" cy="34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2" tIns="47042" rIns="94082" bIns="47042" numCol="1" anchor="b" anchorCtr="0" compatLnSpc="1">
            <a:prstTxWarp prst="textNoShape">
              <a:avLst/>
            </a:prstTxWarp>
          </a:bodyPr>
          <a:lstStyle>
            <a:lvl1pPr defTabSz="941194" eaLnBrk="1" hangingPunct="1">
              <a:defRPr sz="1200"/>
            </a:lvl1pPr>
          </a:lstStyle>
          <a:p>
            <a:endParaRPr lang="es-ES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0138" y="6668930"/>
            <a:ext cx="4033640" cy="34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2" tIns="47042" rIns="94082" bIns="47042" numCol="1" anchor="b" anchorCtr="0" compatLnSpc="1">
            <a:prstTxWarp prst="textNoShape">
              <a:avLst/>
            </a:prstTxWarp>
          </a:bodyPr>
          <a:lstStyle>
            <a:lvl1pPr algn="r" defTabSz="941194" eaLnBrk="1" hangingPunct="1">
              <a:defRPr sz="1200"/>
            </a:lvl1pPr>
          </a:lstStyle>
          <a:p>
            <a:fld id="{B40BF6D3-B465-48EA-9D47-4B0C59BCC617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033641" cy="35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2" tIns="47042" rIns="94082" bIns="47042" numCol="1" anchor="t" anchorCtr="0" compatLnSpc="1">
            <a:prstTxWarp prst="textNoShape">
              <a:avLst/>
            </a:prstTxWarp>
          </a:bodyPr>
          <a:lstStyle>
            <a:lvl1pPr defTabSz="941194" eaLnBrk="1" hangingPunct="1">
              <a:defRPr sz="1200"/>
            </a:lvl1pPr>
          </a:lstStyle>
          <a:p>
            <a:endParaRPr lang="es-E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0138" y="2"/>
            <a:ext cx="4033640" cy="35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2" tIns="47042" rIns="94082" bIns="47042" numCol="1" anchor="t" anchorCtr="0" compatLnSpc="1">
            <a:prstTxWarp prst="textNoShape">
              <a:avLst/>
            </a:prstTxWarp>
          </a:bodyPr>
          <a:lstStyle>
            <a:lvl1pPr algn="r" defTabSz="941194" eaLnBrk="1" hangingPunct="1">
              <a:defRPr sz="1200"/>
            </a:lvl1pPr>
          </a:lstStyle>
          <a:p>
            <a:endParaRPr lang="es-E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6550" y="527050"/>
            <a:ext cx="3554413" cy="263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667" y="3334464"/>
            <a:ext cx="7444739" cy="315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2" tIns="47042" rIns="94082" bIns="470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68930"/>
            <a:ext cx="4033641" cy="34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2" tIns="47042" rIns="94082" bIns="47042" numCol="1" anchor="b" anchorCtr="0" compatLnSpc="1">
            <a:prstTxWarp prst="textNoShape">
              <a:avLst/>
            </a:prstTxWarp>
          </a:bodyPr>
          <a:lstStyle>
            <a:lvl1pPr defTabSz="941194" eaLnBrk="1" hangingPunct="1">
              <a:defRPr sz="1200"/>
            </a:lvl1pPr>
          </a:lstStyle>
          <a:p>
            <a:endParaRPr lang="es-E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0138" y="6668930"/>
            <a:ext cx="4033640" cy="34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2" tIns="47042" rIns="94082" bIns="47042" numCol="1" anchor="b" anchorCtr="0" compatLnSpc="1">
            <a:prstTxWarp prst="textNoShape">
              <a:avLst/>
            </a:prstTxWarp>
          </a:bodyPr>
          <a:lstStyle>
            <a:lvl1pPr algn="r" defTabSz="941194" eaLnBrk="1" hangingPunct="1">
              <a:defRPr sz="1200"/>
            </a:lvl1pPr>
          </a:lstStyle>
          <a:p>
            <a:fld id="{2ECBDCA9-31BD-4A51-BE81-84E24C90DE92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1DC388-AD27-47AC-8FD3-573AB8B200CE}" type="slidenum">
              <a:rPr lang="es-ES"/>
              <a:pPr/>
              <a:t>1</a:t>
            </a:fld>
            <a:endParaRPr lang="es-E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387DC-7DAF-41DA-BF4A-6BD742024F1D}" type="slidenum">
              <a:rPr lang="es-ES"/>
              <a:pPr/>
              <a:t>17</a:t>
            </a:fld>
            <a:endParaRPr lang="es-E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51091-7FFB-478F-B43F-C192D18F63FB}" type="slidenum">
              <a:rPr lang="es-ES"/>
              <a:pPr/>
              <a:t>18</a:t>
            </a:fld>
            <a:endParaRPr lang="es-E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6EDA-1466-4E88-A184-4A719DB1D01F}" type="slidenum">
              <a:rPr lang="es-ES"/>
              <a:pPr/>
              <a:t>20</a:t>
            </a:fld>
            <a:endParaRPr lang="es-E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6EDA-1466-4E88-A184-4A719DB1D01F}" type="slidenum">
              <a:rPr lang="es-ES"/>
              <a:pPr/>
              <a:t>21</a:t>
            </a:fld>
            <a:endParaRPr lang="es-E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6EDA-1466-4E88-A184-4A719DB1D01F}" type="slidenum">
              <a:rPr lang="es-ES"/>
              <a:pPr/>
              <a:t>22</a:t>
            </a:fld>
            <a:endParaRPr lang="es-E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3F008-1B37-4AA2-A452-D26EFA2FF964}" type="slidenum">
              <a:rPr lang="es-ES"/>
              <a:pPr/>
              <a:t>23</a:t>
            </a:fld>
            <a:endParaRPr lang="es-E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850F8-1845-47E1-B3BE-3CACBAC86DF2}" type="slidenum">
              <a:rPr lang="es-ES"/>
              <a:pPr/>
              <a:t>2</a:t>
            </a:fld>
            <a:endParaRPr lang="es-E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F262F-AC25-4350-8CD7-75049E21AF69}" type="slidenum">
              <a:rPr lang="es-ES"/>
              <a:pPr/>
              <a:t>3</a:t>
            </a:fld>
            <a:endParaRPr lang="es-E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F262F-AC25-4350-8CD7-75049E21AF69}" type="slidenum">
              <a:rPr lang="es-ES"/>
              <a:pPr/>
              <a:t>5</a:t>
            </a:fld>
            <a:endParaRPr lang="es-E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F262F-AC25-4350-8CD7-75049E21AF69}" type="slidenum">
              <a:rPr lang="es-ES"/>
              <a:pPr/>
              <a:t>6</a:t>
            </a:fld>
            <a:endParaRPr lang="es-E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F2B4A-349C-4C94-8BF9-7BDCA1BBDA7C}" type="slidenum">
              <a:rPr lang="es-ES"/>
              <a:pPr/>
              <a:t>8</a:t>
            </a:fld>
            <a:endParaRPr lang="es-E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F2B4A-349C-4C94-8BF9-7BDCA1BBDA7C}" type="slidenum">
              <a:rPr lang="es-ES"/>
              <a:pPr/>
              <a:t>9</a:t>
            </a:fld>
            <a:endParaRPr lang="es-E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F2B4A-349C-4C94-8BF9-7BDCA1BBDA7C}" type="slidenum">
              <a:rPr lang="es-ES"/>
              <a:pPr/>
              <a:t>10</a:t>
            </a:fld>
            <a:endParaRPr lang="es-E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25910-98AD-4896-BDB7-F15B1473EAFC}" type="slidenum">
              <a:rPr lang="es-ES"/>
              <a:pPr/>
              <a:t>11</a:t>
            </a:fld>
            <a:endParaRPr lang="es-E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139" y="2236947"/>
            <a:ext cx="8263573" cy="15435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278" y="4080510"/>
            <a:ext cx="6805295" cy="1840230"/>
          </a:xfrm>
        </p:spPr>
        <p:txBody>
          <a:bodyPr/>
          <a:lstStyle>
            <a:lvl1pPr marL="0" indent="0" algn="ctr">
              <a:buNone/>
              <a:defRPr/>
            </a:lvl1pPr>
            <a:lvl2pPr marL="483489" indent="0" algn="ctr">
              <a:buNone/>
              <a:defRPr/>
            </a:lvl2pPr>
            <a:lvl3pPr marL="966978" indent="0" algn="ctr">
              <a:buNone/>
              <a:defRPr/>
            </a:lvl3pPr>
            <a:lvl4pPr marL="1450467" indent="0" algn="ctr">
              <a:buNone/>
              <a:defRPr/>
            </a:lvl4pPr>
            <a:lvl5pPr marL="1933956" indent="0" algn="ctr">
              <a:buNone/>
              <a:defRPr/>
            </a:lvl5pPr>
            <a:lvl6pPr marL="2417445" indent="0" algn="ctr">
              <a:buNone/>
              <a:defRPr/>
            </a:lvl6pPr>
            <a:lvl7pPr marL="2900934" indent="0" algn="ctr">
              <a:buNone/>
              <a:defRPr/>
            </a:lvl7pPr>
            <a:lvl8pPr marL="3384423" indent="0" algn="ctr">
              <a:buNone/>
              <a:defRPr/>
            </a:lvl8pPr>
            <a:lvl9pPr marL="386791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341" y="288371"/>
            <a:ext cx="2187416" cy="61441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092" y="288371"/>
            <a:ext cx="6400218" cy="6144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639763"/>
            <a:ext cx="8264525" cy="1198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8663" y="2079625"/>
            <a:ext cx="4056062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7125" y="2079625"/>
            <a:ext cx="4056063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37125" y="4316413"/>
            <a:ext cx="4056063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28663" y="6561138"/>
            <a:ext cx="2025650" cy="479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21050" y="6561138"/>
            <a:ext cx="3079750" cy="4794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67538" y="6561138"/>
            <a:ext cx="2025650" cy="479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157E4F-6F3E-4E45-8E40-6C4DE6186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639763"/>
            <a:ext cx="8264525" cy="1198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8663" y="2079625"/>
            <a:ext cx="4056062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125" y="2079625"/>
            <a:ext cx="4056063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8663" y="6561138"/>
            <a:ext cx="2025650" cy="479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1050" y="6561138"/>
            <a:ext cx="3079750" cy="4794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67538" y="6561138"/>
            <a:ext cx="2025650" cy="479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4AAAA8B-A4BD-4042-B972-27BDC39D44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639763"/>
            <a:ext cx="8264525" cy="1198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8663" y="2079625"/>
            <a:ext cx="4056062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125" y="2079625"/>
            <a:ext cx="4056063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8663" y="6561138"/>
            <a:ext cx="2025650" cy="479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1050" y="6561138"/>
            <a:ext cx="3079750" cy="4794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67538" y="6561138"/>
            <a:ext cx="2025650" cy="479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F1B41-1545-452D-9D59-9874763DDE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8663" y="6561138"/>
            <a:ext cx="2025650" cy="479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67538" y="6561138"/>
            <a:ext cx="2025650" cy="479425"/>
          </a:xfrm>
          <a:prstGeom prst="rect">
            <a:avLst/>
          </a:prstGeom>
        </p:spPr>
        <p:txBody>
          <a:bodyPr/>
          <a:lstStyle/>
          <a:p>
            <a:fld id="{3826B236-51AA-477A-9EB4-C8C4DDE8C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59" y="4627245"/>
            <a:ext cx="8263573" cy="14301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959" y="3052049"/>
            <a:ext cx="8263573" cy="1575196"/>
          </a:xfrm>
        </p:spPr>
        <p:txBody>
          <a:bodyPr anchor="b"/>
          <a:lstStyle>
            <a:lvl1pPr marL="0" indent="0">
              <a:buNone/>
              <a:defRPr sz="2100"/>
            </a:lvl1pPr>
            <a:lvl2pPr marL="483489" indent="0">
              <a:buNone/>
              <a:defRPr sz="1900"/>
            </a:lvl2pPr>
            <a:lvl3pPr marL="966978" indent="0">
              <a:buNone/>
              <a:defRPr sz="1700"/>
            </a:lvl3pPr>
            <a:lvl4pPr marL="1450467" indent="0">
              <a:buNone/>
              <a:defRPr sz="1500"/>
            </a:lvl4pPr>
            <a:lvl5pPr marL="1933956" indent="0">
              <a:buNone/>
              <a:defRPr sz="1500"/>
            </a:lvl5pPr>
            <a:lvl6pPr marL="2417445" indent="0">
              <a:buNone/>
              <a:defRPr sz="1500"/>
            </a:lvl6pPr>
            <a:lvl7pPr marL="2900934" indent="0">
              <a:buNone/>
              <a:defRPr sz="1500"/>
            </a:lvl7pPr>
            <a:lvl8pPr marL="3384423" indent="0">
              <a:buNone/>
              <a:defRPr sz="1500"/>
            </a:lvl8pPr>
            <a:lvl9pPr marL="3867912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093" y="1680211"/>
            <a:ext cx="4293817" cy="47522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940" y="1680211"/>
            <a:ext cx="4293817" cy="47522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93" y="1611869"/>
            <a:ext cx="4295505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489" indent="0">
              <a:buNone/>
              <a:defRPr sz="2100" b="1"/>
            </a:lvl2pPr>
            <a:lvl3pPr marL="966978" indent="0">
              <a:buNone/>
              <a:defRPr sz="1900" b="1"/>
            </a:lvl3pPr>
            <a:lvl4pPr marL="1450467" indent="0">
              <a:buNone/>
              <a:defRPr sz="1700" b="1"/>
            </a:lvl4pPr>
            <a:lvl5pPr marL="1933956" indent="0">
              <a:buNone/>
              <a:defRPr sz="1700" b="1"/>
            </a:lvl5pPr>
            <a:lvl6pPr marL="2417445" indent="0">
              <a:buNone/>
              <a:defRPr sz="1700" b="1"/>
            </a:lvl6pPr>
            <a:lvl7pPr marL="2900934" indent="0">
              <a:buNone/>
              <a:defRPr sz="1700" b="1"/>
            </a:lvl7pPr>
            <a:lvl8pPr marL="3384423" indent="0">
              <a:buNone/>
              <a:defRPr sz="1700" b="1"/>
            </a:lvl8pPr>
            <a:lvl9pPr marL="386791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93" y="2283619"/>
            <a:ext cx="4295505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8565" y="1611869"/>
            <a:ext cx="4297193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489" indent="0">
              <a:buNone/>
              <a:defRPr sz="2100" b="1"/>
            </a:lvl2pPr>
            <a:lvl3pPr marL="966978" indent="0">
              <a:buNone/>
              <a:defRPr sz="1900" b="1"/>
            </a:lvl3pPr>
            <a:lvl4pPr marL="1450467" indent="0">
              <a:buNone/>
              <a:defRPr sz="1700" b="1"/>
            </a:lvl4pPr>
            <a:lvl5pPr marL="1933956" indent="0">
              <a:buNone/>
              <a:defRPr sz="1700" b="1"/>
            </a:lvl5pPr>
            <a:lvl6pPr marL="2417445" indent="0">
              <a:buNone/>
              <a:defRPr sz="1700" b="1"/>
            </a:lvl6pPr>
            <a:lvl7pPr marL="2900934" indent="0">
              <a:buNone/>
              <a:defRPr sz="1700" b="1"/>
            </a:lvl7pPr>
            <a:lvl8pPr marL="3384423" indent="0">
              <a:buNone/>
              <a:defRPr sz="1700" b="1"/>
            </a:lvl8pPr>
            <a:lvl9pPr marL="386791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8565" y="2283619"/>
            <a:ext cx="4297193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93" y="286702"/>
            <a:ext cx="3198422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973" y="286703"/>
            <a:ext cx="5434784" cy="6145769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093" y="1506856"/>
            <a:ext cx="3198422" cy="4925616"/>
          </a:xfrm>
        </p:spPr>
        <p:txBody>
          <a:bodyPr/>
          <a:lstStyle>
            <a:lvl1pPr marL="0" indent="0">
              <a:buNone/>
              <a:defRPr sz="1500"/>
            </a:lvl1pPr>
            <a:lvl2pPr marL="483489" indent="0">
              <a:buNone/>
              <a:defRPr sz="1300"/>
            </a:lvl2pPr>
            <a:lvl3pPr marL="966978" indent="0">
              <a:buNone/>
              <a:defRPr sz="1100"/>
            </a:lvl3pPr>
            <a:lvl4pPr marL="1450467" indent="0">
              <a:buNone/>
              <a:defRPr sz="1000"/>
            </a:lvl4pPr>
            <a:lvl5pPr marL="1933956" indent="0">
              <a:buNone/>
              <a:defRPr sz="1000"/>
            </a:lvl5pPr>
            <a:lvl6pPr marL="2417445" indent="0">
              <a:buNone/>
              <a:defRPr sz="1000"/>
            </a:lvl6pPr>
            <a:lvl7pPr marL="2900934" indent="0">
              <a:buNone/>
              <a:defRPr sz="1000"/>
            </a:lvl7pPr>
            <a:lvl8pPr marL="3384423" indent="0">
              <a:buNone/>
              <a:defRPr sz="1000"/>
            </a:lvl8pPr>
            <a:lvl9pPr marL="386791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551" y="5040630"/>
            <a:ext cx="5833110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551" y="643414"/>
            <a:ext cx="5833110" cy="4320540"/>
          </a:xfrm>
        </p:spPr>
        <p:txBody>
          <a:bodyPr/>
          <a:lstStyle>
            <a:lvl1pPr marL="0" indent="0">
              <a:buNone/>
              <a:defRPr sz="3400"/>
            </a:lvl1pPr>
            <a:lvl2pPr marL="483489" indent="0">
              <a:buNone/>
              <a:defRPr sz="3000"/>
            </a:lvl2pPr>
            <a:lvl3pPr marL="966978" indent="0">
              <a:buNone/>
              <a:defRPr sz="2500"/>
            </a:lvl3pPr>
            <a:lvl4pPr marL="1450467" indent="0">
              <a:buNone/>
              <a:defRPr sz="2100"/>
            </a:lvl4pPr>
            <a:lvl5pPr marL="1933956" indent="0">
              <a:buNone/>
              <a:defRPr sz="2100"/>
            </a:lvl5pPr>
            <a:lvl6pPr marL="2417445" indent="0">
              <a:buNone/>
              <a:defRPr sz="2100"/>
            </a:lvl6pPr>
            <a:lvl7pPr marL="2900934" indent="0">
              <a:buNone/>
              <a:defRPr sz="2100"/>
            </a:lvl7pPr>
            <a:lvl8pPr marL="3384423" indent="0">
              <a:buNone/>
              <a:defRPr sz="2100"/>
            </a:lvl8pPr>
            <a:lvl9pPr marL="3867912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551" y="5635705"/>
            <a:ext cx="5833110" cy="845105"/>
          </a:xfrm>
        </p:spPr>
        <p:txBody>
          <a:bodyPr/>
          <a:lstStyle>
            <a:lvl1pPr marL="0" indent="0">
              <a:buNone/>
              <a:defRPr sz="1500"/>
            </a:lvl1pPr>
            <a:lvl2pPr marL="483489" indent="0">
              <a:buNone/>
              <a:defRPr sz="1300"/>
            </a:lvl2pPr>
            <a:lvl3pPr marL="966978" indent="0">
              <a:buNone/>
              <a:defRPr sz="1100"/>
            </a:lvl3pPr>
            <a:lvl4pPr marL="1450467" indent="0">
              <a:buNone/>
              <a:defRPr sz="1000"/>
            </a:lvl4pPr>
            <a:lvl5pPr marL="1933956" indent="0">
              <a:buNone/>
              <a:defRPr sz="1000"/>
            </a:lvl5pPr>
            <a:lvl6pPr marL="2417445" indent="0">
              <a:buNone/>
              <a:defRPr sz="1000"/>
            </a:lvl6pPr>
            <a:lvl7pPr marL="2900934" indent="0">
              <a:buNone/>
              <a:defRPr sz="1000"/>
            </a:lvl7pPr>
            <a:lvl8pPr marL="3384423" indent="0">
              <a:buNone/>
              <a:defRPr sz="1000"/>
            </a:lvl8pPr>
            <a:lvl9pPr marL="386791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93" y="288370"/>
            <a:ext cx="874966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8" tIns="48349" rIns="96698" bIns="483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093" y="1680211"/>
            <a:ext cx="8749665" cy="475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8" tIns="48349" rIns="96698" bIns="48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0154" y="6560820"/>
            <a:ext cx="7615449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8" tIns="48349" rIns="96698" bIns="48349" numCol="1" anchor="t" anchorCtr="0" compatLnSpc="1">
            <a:prstTxWarp prst="textNoShape">
              <a:avLst/>
            </a:prstTxWarp>
          </a:bodyPr>
          <a:lstStyle>
            <a:lvl1pPr algn="ctr">
              <a:defRPr i="1">
                <a:solidFill>
                  <a:srgbClr val="00928F"/>
                </a:solidFill>
              </a:defRPr>
            </a:lvl1pPr>
          </a:lstStyle>
          <a:p>
            <a:endParaRPr lang="en-US"/>
          </a:p>
        </p:txBody>
      </p:sp>
      <p:pic>
        <p:nvPicPr>
          <p:cNvPr id="1032" name="Picture 8" descr="TurqoiseHuedBWSLUSea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6364129"/>
            <a:ext cx="860789" cy="836771"/>
          </a:xfrm>
          <a:prstGeom prst="rect">
            <a:avLst/>
          </a:prstGeom>
          <a:noFill/>
        </p:spPr>
      </p:pic>
      <p:pic>
        <p:nvPicPr>
          <p:cNvPr id="1033" name="Picture 9" descr="turquoise_ua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425603" y="6412469"/>
            <a:ext cx="1296247" cy="788431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44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charset="0"/>
        </a:defRPr>
      </a:lvl5pPr>
      <a:lvl6pPr marL="483489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charset="0"/>
        </a:defRPr>
      </a:lvl6pPr>
      <a:lvl7pPr marL="966978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charset="0"/>
        </a:defRPr>
      </a:lvl7pPr>
      <a:lvl8pPr marL="1450467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charset="0"/>
        </a:defRPr>
      </a:lvl8pPr>
      <a:lvl9pPr marL="1933956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charset="0"/>
        </a:defRPr>
      </a:lvl9pPr>
    </p:titleStyle>
    <p:bodyStyle>
      <a:lvl1pPr marL="362617" indent="-362617" algn="l" rtl="0" eaLnBrk="1" fontAlgn="base" hangingPunct="1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85670" indent="-302181" algn="l" rtl="0" eaLnBrk="1" fontAlgn="base" hangingPunct="1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08723" indent="-241745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92212" indent="-241745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75701" indent="-24174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9190" indent="-24174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42679" indent="-24174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626168" indent="-24174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109657" indent="-24174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669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489" algn="l" defTabSz="9669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978" algn="l" defTabSz="9669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0467" algn="l" defTabSz="9669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956" algn="l" defTabSz="9669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445" algn="l" defTabSz="9669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0934" algn="l" defTabSz="9669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algn="l" defTabSz="9669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7912" algn="l" defTabSz="9669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725" y="171450"/>
            <a:ext cx="9220200" cy="1828800"/>
          </a:xfrm>
        </p:spPr>
        <p:txBody>
          <a:bodyPr/>
          <a:lstStyle/>
          <a:p>
            <a:r>
              <a:rPr lang="en-US" sz="4000" b="1" dirty="0"/>
              <a:t>Simultaneous </a:t>
            </a:r>
            <a:r>
              <a:rPr lang="en-US" sz="4000" b="1" dirty="0" smtClean="0"/>
              <a:t>resistive, Hall and optical measurements </a:t>
            </a:r>
            <a:r>
              <a:rPr lang="en-US" sz="4000" b="1" dirty="0"/>
              <a:t>of hydriding and </a:t>
            </a:r>
            <a:r>
              <a:rPr lang="en-US" sz="4000" b="1" dirty="0" err="1"/>
              <a:t>dehydriding</a:t>
            </a:r>
            <a:r>
              <a:rPr lang="en-US" sz="4000" b="1" dirty="0"/>
              <a:t> </a:t>
            </a:r>
            <a:r>
              <a:rPr lang="en-US" sz="4000" b="1" dirty="0" err="1"/>
              <a:t>MgPd</a:t>
            </a:r>
            <a:r>
              <a:rPr lang="en-US" sz="4000" b="1" dirty="0"/>
              <a:t> </a:t>
            </a:r>
            <a:r>
              <a:rPr lang="en-US" sz="4000" b="1" dirty="0" err="1"/>
              <a:t>bilayers</a:t>
            </a:r>
            <a:endParaRPr 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2609850"/>
            <a:ext cx="9074150" cy="42592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/>
              <a:t>D. W. </a:t>
            </a:r>
            <a:r>
              <a:rPr lang="en-US" sz="2400" b="1" dirty="0" smtClean="0"/>
              <a:t>Koon, C. C. W. Griffin</a:t>
            </a: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dirty="0"/>
              <a:t>Physics Dept., St. Lawrence University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Canton, NY 13617, USA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b="1" dirty="0"/>
              <a:t>J. R. Ares, F. </a:t>
            </a:r>
            <a:r>
              <a:rPr lang="en-US" sz="2400" b="1" dirty="0" err="1"/>
              <a:t>Leardini</a:t>
            </a:r>
            <a:r>
              <a:rPr lang="en-US" sz="2400" b="1" dirty="0"/>
              <a:t>, </a:t>
            </a:r>
            <a:r>
              <a:rPr lang="en-US" sz="2400" b="1" dirty="0" smtClean="0"/>
              <a:t>C</a:t>
            </a:r>
            <a:r>
              <a:rPr lang="en-US" sz="2400" b="1" dirty="0"/>
              <a:t>. </a:t>
            </a:r>
            <a:r>
              <a:rPr lang="en-US" sz="2400" b="1" dirty="0" err="1"/>
              <a:t>Sánchez</a:t>
            </a: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dirty="0" err="1"/>
              <a:t>Depto</a:t>
            </a:r>
            <a:r>
              <a:rPr lang="en-US" sz="2400" dirty="0"/>
              <a:t>. de </a:t>
            </a:r>
            <a:r>
              <a:rPr lang="en-US" sz="2400" dirty="0" err="1"/>
              <a:t>Física</a:t>
            </a:r>
            <a:r>
              <a:rPr lang="en-US" sz="2400" dirty="0"/>
              <a:t> de </a:t>
            </a:r>
            <a:r>
              <a:rPr lang="en-US" sz="2400" dirty="0" err="1"/>
              <a:t>Materiales</a:t>
            </a:r>
            <a:r>
              <a:rPr lang="en-US" sz="2400" dirty="0"/>
              <a:t>, </a:t>
            </a:r>
            <a:r>
              <a:rPr lang="en-US" sz="2400" dirty="0" err="1"/>
              <a:t>Facultad</a:t>
            </a:r>
            <a:r>
              <a:rPr lang="en-US" sz="2400" dirty="0"/>
              <a:t> de </a:t>
            </a:r>
            <a:r>
              <a:rPr lang="en-US" sz="2400" dirty="0" err="1"/>
              <a:t>Ciencias</a:t>
            </a:r>
            <a:r>
              <a:rPr lang="en-US" sz="24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Universidad </a:t>
            </a:r>
            <a:r>
              <a:rPr lang="en-US" sz="2400" dirty="0" err="1"/>
              <a:t>Autónoma</a:t>
            </a:r>
            <a:r>
              <a:rPr lang="en-US" sz="2400" dirty="0"/>
              <a:t> de Madrid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Cantoblanco</a:t>
            </a:r>
            <a:r>
              <a:rPr lang="en-US" sz="2400" dirty="0"/>
              <a:t>, 28049, Madrid, Spain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000" i="1" dirty="0"/>
              <a:t>Email: </a:t>
            </a:r>
            <a:r>
              <a:rPr lang="en-US" sz="2000" i="1" dirty="0" smtClean="0"/>
              <a:t>dkoon@stlawu.edu</a:t>
            </a:r>
          </a:p>
          <a:p>
            <a:pPr>
              <a:lnSpc>
                <a:spcPct val="80000"/>
              </a:lnSpc>
            </a:pPr>
            <a:r>
              <a:rPr lang="en-US" sz="2000" i="1" dirty="0" smtClean="0"/>
              <a:t>This </a:t>
            </a:r>
            <a:r>
              <a:rPr lang="en-US" sz="2000" i="1" dirty="0" err="1" smtClean="0"/>
              <a:t>Powerpoint</a:t>
            </a:r>
            <a:r>
              <a:rPr lang="en-US" sz="2000" i="1" dirty="0" smtClean="0"/>
              <a:t>: Linked at http://it.stlawu.edu/~koon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>
          <a:xfrm>
            <a:off x="809625" y="171450"/>
            <a:ext cx="8264525" cy="685800"/>
          </a:xfrm>
        </p:spPr>
        <p:txBody>
          <a:bodyPr/>
          <a:lstStyle/>
          <a:p>
            <a:r>
              <a:rPr lang="es-ES" dirty="0" err="1" smtClean="0"/>
              <a:t>Optical</a:t>
            </a:r>
            <a:r>
              <a:rPr lang="es-ES" dirty="0" smtClean="0"/>
              <a:t> </a:t>
            </a:r>
            <a:r>
              <a:rPr lang="es-ES" dirty="0" err="1" smtClean="0"/>
              <a:t>effect</a:t>
            </a:r>
            <a:r>
              <a:rPr lang="es-ES" dirty="0" err="1" smtClean="0"/>
              <a:t>s</a:t>
            </a:r>
            <a:r>
              <a:rPr lang="es-ES" dirty="0" smtClean="0"/>
              <a:t> of </a:t>
            </a:r>
            <a:r>
              <a:rPr lang="es-ES" dirty="0" err="1" smtClean="0"/>
              <a:t>hydriding</a:t>
            </a:r>
            <a:endParaRPr lang="es-ES" dirty="0"/>
          </a:p>
        </p:txBody>
      </p:sp>
      <p:sp>
        <p:nvSpPr>
          <p:cNvPr id="195589" name="Rectangle 5"/>
          <p:cNvSpPr>
            <a:spLocks noGrp="1" noChangeArrowheads="1"/>
          </p:cNvSpPr>
          <p:nvPr>
            <p:ph idx="1"/>
          </p:nvPr>
        </p:nvSpPr>
        <p:spPr>
          <a:xfrm>
            <a:off x="365125" y="1085850"/>
            <a:ext cx="9220200" cy="3810000"/>
          </a:xfrm>
        </p:spPr>
        <p:txBody>
          <a:bodyPr/>
          <a:lstStyle/>
          <a:p>
            <a:r>
              <a:rPr lang="en-US" sz="3200" dirty="0" smtClean="0"/>
              <a:t>Visual inspection: before and after </a:t>
            </a:r>
            <a:r>
              <a:rPr lang="en-US" sz="3200" dirty="0" err="1" smtClean="0"/>
              <a:t>hydriding</a:t>
            </a:r>
            <a:endParaRPr lang="en-US" sz="3200" dirty="0" smtClean="0"/>
          </a:p>
        </p:txBody>
      </p:sp>
      <p:pic>
        <p:nvPicPr>
          <p:cNvPr id="9" name="Picture 8" descr="Specimens 10B=before and 10A=after hydri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5725" y="1847850"/>
            <a:ext cx="4193540" cy="3788435"/>
          </a:xfrm>
          <a:prstGeom prst="rect">
            <a:avLst/>
          </a:prstGeom>
        </p:spPr>
      </p:pic>
      <p:pic>
        <p:nvPicPr>
          <p:cNvPr id="11" name="Picture 21" descr="Annotated small MgPd 100+10 films, not hydrided, hydrided 6Feb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125" y="1924050"/>
            <a:ext cx="4038600" cy="3582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171450"/>
            <a:ext cx="8264525" cy="762000"/>
          </a:xfrm>
        </p:spPr>
        <p:txBody>
          <a:bodyPr/>
          <a:lstStyle/>
          <a:p>
            <a:pPr>
              <a:tabLst>
                <a:tab pos="4059238" algn="l"/>
              </a:tabLst>
            </a:pPr>
            <a:r>
              <a:rPr lang="es-ES" dirty="0"/>
              <a:t>Hydriding </a:t>
            </a:r>
            <a:r>
              <a:rPr lang="es-ES" dirty="0" err="1"/>
              <a:t>rate</a:t>
            </a:r>
            <a:endParaRPr lang="es-ES" dirty="0"/>
          </a:p>
        </p:txBody>
      </p:sp>
      <p:pic>
        <p:nvPicPr>
          <p:cNvPr id="279568" name="Picture 16" descr="H2 absorption vs H2 pressure, global I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2725" y="3981450"/>
            <a:ext cx="4056063" cy="3079750"/>
          </a:xfrm>
          <a:noFill/>
          <a:ln/>
        </p:spPr>
      </p:pic>
      <p:sp>
        <p:nvSpPr>
          <p:cNvPr id="27956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556125" y="1085850"/>
            <a:ext cx="4953000" cy="6115050"/>
          </a:xfrm>
        </p:spPr>
        <p:txBody>
          <a:bodyPr/>
          <a:lstStyle/>
          <a:p>
            <a:pPr marL="227013" indent="-227013">
              <a:buFontTx/>
              <a:buNone/>
            </a:pPr>
            <a:r>
              <a:rPr lang="es-ES" sz="2800" dirty="0"/>
              <a:t>  Hydriding </a:t>
            </a:r>
            <a:r>
              <a:rPr lang="es-ES" sz="2800" dirty="0" err="1"/>
              <a:t>process</a:t>
            </a:r>
            <a:r>
              <a:rPr lang="es-ES" sz="2800" dirty="0"/>
              <a:t> </a:t>
            </a:r>
            <a:r>
              <a:rPr lang="es-ES" sz="2800" dirty="0" err="1"/>
              <a:t>consistent</a:t>
            </a:r>
            <a:r>
              <a:rPr lang="es-ES" sz="2800" dirty="0"/>
              <a:t> </a:t>
            </a:r>
            <a:r>
              <a:rPr lang="es-ES" sz="2800" dirty="0" err="1"/>
              <a:t>across</a:t>
            </a:r>
            <a:r>
              <a:rPr lang="es-ES" sz="2800" dirty="0"/>
              <a:t> </a:t>
            </a:r>
            <a:r>
              <a:rPr lang="es-ES" sz="2800" dirty="0" err="1"/>
              <a:t>over</a:t>
            </a:r>
            <a:r>
              <a:rPr lang="es-ES" sz="2800" dirty="0"/>
              <a:t> 20x </a:t>
            </a:r>
            <a:r>
              <a:rPr lang="es-ES" sz="2800" dirty="0" err="1"/>
              <a:t>change</a:t>
            </a:r>
            <a:r>
              <a:rPr lang="es-ES" sz="2800" dirty="0"/>
              <a:t> in </a:t>
            </a:r>
            <a:r>
              <a:rPr lang="es-ES" sz="2800" dirty="0" err="1"/>
              <a:t>charging</a:t>
            </a:r>
            <a:r>
              <a:rPr lang="es-ES" sz="2800" dirty="0"/>
              <a:t> </a:t>
            </a:r>
            <a:r>
              <a:rPr lang="es-ES" sz="2800" dirty="0" err="1"/>
              <a:t>rate</a:t>
            </a:r>
            <a:r>
              <a:rPr lang="es-ES" sz="2800" dirty="0"/>
              <a:t>.</a:t>
            </a:r>
          </a:p>
          <a:p>
            <a:pPr marL="627063" lvl="1" indent="-173038"/>
            <a:endParaRPr lang="es-ES" sz="1100" dirty="0"/>
          </a:p>
          <a:p>
            <a:pPr marL="227013" indent="-227013">
              <a:buFontTx/>
              <a:buNone/>
            </a:pPr>
            <a:r>
              <a:rPr lang="es-ES" sz="2800" dirty="0"/>
              <a:t>   Hydriding </a:t>
            </a:r>
            <a:r>
              <a:rPr lang="es-ES" sz="2800" dirty="0" err="1"/>
              <a:t>rate</a:t>
            </a:r>
            <a:r>
              <a:rPr lang="es-ES" sz="2800" dirty="0"/>
              <a:t>:</a:t>
            </a:r>
          </a:p>
          <a:p>
            <a:pPr marL="227013" indent="-227013"/>
            <a:r>
              <a:rPr lang="es-ES" sz="2800" dirty="0"/>
              <a:t>Linear </a:t>
            </a:r>
            <a:r>
              <a:rPr lang="es-ES" sz="2800" dirty="0" err="1"/>
              <a:t>or</a:t>
            </a:r>
            <a:r>
              <a:rPr lang="es-ES" sz="2800" dirty="0"/>
              <a:t> sub-linear </a:t>
            </a:r>
            <a:r>
              <a:rPr lang="es-ES" sz="2800" dirty="0" err="1"/>
              <a:t>with</a:t>
            </a:r>
            <a:r>
              <a:rPr lang="es-ES" sz="2800" dirty="0"/>
              <a:t> P.</a:t>
            </a:r>
          </a:p>
          <a:p>
            <a:pPr marL="227013" indent="-227013"/>
            <a:r>
              <a:rPr lang="es-ES" sz="2800" dirty="0" err="1"/>
              <a:t>Increases</a:t>
            </a:r>
            <a:r>
              <a:rPr lang="es-ES" sz="2800" dirty="0"/>
              <a:t> </a:t>
            </a:r>
            <a:r>
              <a:rPr lang="es-ES" sz="2800" dirty="0" err="1"/>
              <a:t>with</a:t>
            </a:r>
            <a:r>
              <a:rPr lang="es-ES" sz="2800" dirty="0"/>
              <a:t> T.</a:t>
            </a:r>
          </a:p>
          <a:p>
            <a:pPr marL="627063" lvl="1" indent="-173038"/>
            <a:r>
              <a:rPr lang="es-ES" dirty="0"/>
              <a:t>30x </a:t>
            </a:r>
            <a:r>
              <a:rPr lang="es-ES" dirty="0" err="1"/>
              <a:t>increase</a:t>
            </a:r>
            <a:r>
              <a:rPr lang="es-ES" dirty="0"/>
              <a:t>: 25</a:t>
            </a:r>
            <a:r>
              <a:rPr lang="en-US" dirty="0">
                <a:cs typeface="Arial" charset="0"/>
              </a:rPr>
              <a:t>°</a:t>
            </a:r>
            <a:r>
              <a:rPr lang="es-ES" dirty="0"/>
              <a:t>C-75</a:t>
            </a:r>
            <a:r>
              <a:rPr lang="en-US" dirty="0">
                <a:cs typeface="Arial" charset="0"/>
              </a:rPr>
              <a:t>°</a:t>
            </a:r>
            <a:r>
              <a:rPr lang="es-ES" dirty="0"/>
              <a:t>C. </a:t>
            </a:r>
          </a:p>
          <a:p>
            <a:pPr marL="627063" lvl="1" indent="-173038"/>
            <a:r>
              <a:rPr lang="es-ES" dirty="0" err="1"/>
              <a:t>Smaller</a:t>
            </a:r>
            <a:r>
              <a:rPr lang="es-ES" dirty="0"/>
              <a:t> </a:t>
            </a:r>
            <a:r>
              <a:rPr lang="es-ES" dirty="0" err="1"/>
              <a:t>incr</a:t>
            </a:r>
            <a:r>
              <a:rPr lang="es-ES" dirty="0"/>
              <a:t>.: 75</a:t>
            </a:r>
            <a:r>
              <a:rPr lang="en-US" dirty="0">
                <a:cs typeface="Arial" charset="0"/>
              </a:rPr>
              <a:t>°</a:t>
            </a:r>
            <a:r>
              <a:rPr lang="es-ES" dirty="0"/>
              <a:t>C-105</a:t>
            </a:r>
            <a:r>
              <a:rPr lang="en-US" dirty="0">
                <a:cs typeface="Arial" charset="0"/>
              </a:rPr>
              <a:t>°</a:t>
            </a:r>
            <a:r>
              <a:rPr lang="es-ES" dirty="0"/>
              <a:t>C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279569" name="Picture 17" descr="NormalizedHydridingCurveI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009650"/>
            <a:ext cx="4000500" cy="286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23850"/>
            <a:ext cx="8264525" cy="1198562"/>
          </a:xfrm>
        </p:spPr>
        <p:txBody>
          <a:bodyPr/>
          <a:lstStyle/>
          <a:p>
            <a:r>
              <a:rPr lang="en-US" sz="4800" dirty="0" err="1" smtClean="0"/>
              <a:t>Hydriding</a:t>
            </a:r>
            <a:r>
              <a:rPr lang="en-US" sz="4800" dirty="0" smtClean="0"/>
              <a:t> </a:t>
            </a:r>
            <a:r>
              <a:rPr lang="en-US" sz="4800" dirty="0" err="1" smtClean="0"/>
              <a:t>MgPd</a:t>
            </a:r>
            <a:r>
              <a:rPr lang="en-US" sz="4800" dirty="0" smtClean="0"/>
              <a:t> </a:t>
            </a:r>
            <a:r>
              <a:rPr lang="en-US" sz="4800" dirty="0" err="1" smtClean="0"/>
              <a:t>bilayer</a:t>
            </a:r>
            <a:r>
              <a:rPr lang="en-US" sz="4800" dirty="0" smtClean="0"/>
              <a:t>: Charge transport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6725" y="1695450"/>
            <a:ext cx="67056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171451"/>
            <a:ext cx="8264525" cy="762000"/>
          </a:xfrm>
        </p:spPr>
        <p:txBody>
          <a:bodyPr/>
          <a:lstStyle/>
          <a:p>
            <a:r>
              <a:rPr lang="en-US" dirty="0" smtClean="0"/>
              <a:t>The Hall concentration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8663" y="1314451"/>
            <a:ext cx="8475662" cy="5086350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1/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Hall</a:t>
            </a:r>
            <a:r>
              <a:rPr lang="en-US" dirty="0" smtClean="0"/>
              <a:t> is a measure of as-yet </a:t>
            </a:r>
            <a:r>
              <a:rPr lang="en-US" dirty="0" err="1" smtClean="0"/>
              <a:t>unhydrided</a:t>
            </a:r>
            <a:r>
              <a:rPr lang="en-US" dirty="0" smtClean="0"/>
              <a:t> volume fraction of film.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000" i="1" dirty="0" smtClean="0"/>
          </a:p>
          <a:p>
            <a:pPr>
              <a:buNone/>
            </a:pPr>
            <a:r>
              <a:rPr lang="en-US" i="1" dirty="0" err="1" smtClean="0"/>
              <a:t>n</a:t>
            </a:r>
            <a:r>
              <a:rPr lang="en-US" i="1" baseline="-25000" dirty="0" err="1" smtClean="0"/>
              <a:t>H</a:t>
            </a:r>
            <a:r>
              <a:rPr lang="en-US" i="1" baseline="-25000" dirty="0" smtClean="0"/>
              <a:t> </a:t>
            </a:r>
            <a:r>
              <a:rPr lang="en-US" dirty="0" smtClean="0"/>
              <a:t>= Hall concentration </a:t>
            </a:r>
          </a:p>
          <a:p>
            <a:pPr>
              <a:buNone/>
            </a:pPr>
            <a:r>
              <a:rPr lang="en-US" i="1" dirty="0" smtClean="0"/>
              <a:t>n </a:t>
            </a:r>
            <a:r>
              <a:rPr lang="en-US" dirty="0" smtClean="0"/>
              <a:t>= charge carrier concentration</a:t>
            </a:r>
          </a:p>
          <a:p>
            <a:pPr>
              <a:buNone/>
            </a:pPr>
            <a:r>
              <a:rPr lang="en-US" i="1" dirty="0" smtClean="0"/>
              <a:t>d </a:t>
            </a:r>
            <a:r>
              <a:rPr lang="en-US" dirty="0" smtClean="0"/>
              <a:t>= thickness</a:t>
            </a:r>
          </a:p>
          <a:p>
            <a:pPr>
              <a:buNone/>
            </a:pPr>
            <a:r>
              <a:rPr lang="en-US" i="1" dirty="0" smtClean="0"/>
              <a:t>A </a:t>
            </a:r>
            <a:r>
              <a:rPr lang="en-US" dirty="0" smtClean="0"/>
              <a:t>= Hall scattering factor</a:t>
            </a:r>
            <a:r>
              <a:rPr lang="en-US" dirty="0" smtClean="0">
                <a:sym typeface="Symbol"/>
              </a:rPr>
              <a:t></a:t>
            </a:r>
            <a:r>
              <a:rPr lang="en-US" dirty="0" smtClean="0"/>
              <a:t>1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66813" y="2457450"/>
          <a:ext cx="6335712" cy="1417638"/>
        </p:xfrm>
        <a:graphic>
          <a:graphicData uri="http://schemas.openxmlformats.org/presentationml/2006/ole">
            <p:oleObj spid="_x0000_s114690" name="Equation" r:id="rId3" imgW="19303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23850"/>
            <a:ext cx="8264525" cy="1198562"/>
          </a:xfrm>
        </p:spPr>
        <p:txBody>
          <a:bodyPr/>
          <a:lstStyle/>
          <a:p>
            <a:r>
              <a:rPr lang="en-US" sz="4800" dirty="0" err="1" smtClean="0"/>
              <a:t>Hydriding</a:t>
            </a:r>
            <a:r>
              <a:rPr lang="en-US" sz="4800" dirty="0" smtClean="0"/>
              <a:t> </a:t>
            </a:r>
            <a:r>
              <a:rPr lang="en-US" sz="4800" dirty="0" err="1" smtClean="0"/>
              <a:t>MgPd</a:t>
            </a:r>
            <a:r>
              <a:rPr lang="en-US" sz="4800" dirty="0" smtClean="0"/>
              <a:t> </a:t>
            </a:r>
            <a:r>
              <a:rPr lang="en-US" sz="4800" dirty="0" err="1" smtClean="0"/>
              <a:t>bilayer</a:t>
            </a:r>
            <a:r>
              <a:rPr lang="en-US" sz="4800" dirty="0" smtClean="0"/>
              <a:t>: Charge transport 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4325" y="1695450"/>
            <a:ext cx="66675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Bilayer</a:t>
            </a:r>
            <a:r>
              <a:rPr lang="en-US" dirty="0" smtClean="0"/>
              <a:t>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Resistances measured for a film:</a:t>
            </a:r>
          </a:p>
          <a:p>
            <a:pPr>
              <a:buNone/>
            </a:pPr>
            <a:r>
              <a:rPr lang="en-US" dirty="0" smtClean="0"/>
              <a:t>	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For film layers in parallel, the quantities that add are:</a:t>
            </a:r>
          </a:p>
          <a:p>
            <a:pPr>
              <a:buNone/>
            </a:pPr>
            <a:r>
              <a:rPr lang="en-US" dirty="0" smtClean="0"/>
              <a:t>	 </a:t>
            </a:r>
          </a:p>
          <a:p>
            <a:endParaRPr lang="en-US" dirty="0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3184525" y="2228850"/>
          <a:ext cx="2725738" cy="1295400"/>
        </p:xfrm>
        <a:graphic>
          <a:graphicData uri="http://schemas.openxmlformats.org/presentationml/2006/ole">
            <p:oleObj spid="_x0000_s64515" name="Equation" r:id="rId3" imgW="965200" imgH="457200" progId="Equation.3">
              <p:embed/>
            </p:oleObj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3260725" y="4743450"/>
          <a:ext cx="3747247" cy="1447800"/>
        </p:xfrm>
        <a:graphic>
          <a:graphicData uri="http://schemas.openxmlformats.org/presentationml/2006/ole">
            <p:oleObj spid="_x0000_s64517" name="Equation" r:id="rId4" imgW="1256755" imgH="482391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Bilayer</a:t>
            </a:r>
            <a:r>
              <a:rPr lang="en-US" dirty="0" smtClean="0"/>
              <a:t> effect correction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4725" y="2000250"/>
            <a:ext cx="4426927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25" y="2000250"/>
            <a:ext cx="4114800" cy="364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171450"/>
            <a:ext cx="8264525" cy="762000"/>
          </a:xfrm>
        </p:spPr>
        <p:txBody>
          <a:bodyPr/>
          <a:lstStyle/>
          <a:p>
            <a:r>
              <a:rPr lang="es-ES" dirty="0" smtClean="0"/>
              <a:t>Resistivity and </a:t>
            </a:r>
            <a:r>
              <a:rPr lang="es-ES" dirty="0" err="1" smtClean="0"/>
              <a:t>Transmission</a:t>
            </a:r>
            <a:endParaRPr lang="es-ES" dirty="0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27125" y="5734050"/>
            <a:ext cx="7620000" cy="1466850"/>
          </a:xfrm>
        </p:spPr>
        <p:txBody>
          <a:bodyPr/>
          <a:lstStyle/>
          <a:p>
            <a:pPr marL="174625" indent="-174625"/>
            <a:r>
              <a:rPr lang="en-GB" sz="1800" dirty="0" smtClean="0">
                <a:sym typeface="Symbol" pitchFamily="18" charset="2"/>
              </a:rPr>
              <a:t>Simultaneous sheet resistance and optical transmission of 100+10nm </a:t>
            </a:r>
            <a:r>
              <a:rPr lang="en-GB" sz="1800" dirty="0" err="1" smtClean="0">
                <a:sym typeface="Symbol" pitchFamily="18" charset="2"/>
              </a:rPr>
              <a:t>MgPd</a:t>
            </a:r>
            <a:r>
              <a:rPr lang="en-GB" sz="1800" dirty="0" smtClean="0">
                <a:sym typeface="Symbol" pitchFamily="18" charset="2"/>
              </a:rPr>
              <a:t> </a:t>
            </a:r>
            <a:r>
              <a:rPr lang="en-GB" sz="1800" dirty="0" err="1" smtClean="0">
                <a:sym typeface="Symbol" pitchFamily="18" charset="2"/>
              </a:rPr>
              <a:t>bilayer</a:t>
            </a:r>
            <a:r>
              <a:rPr lang="en-GB" sz="1800" dirty="0" smtClean="0">
                <a:sym typeface="Symbol" pitchFamily="18" charset="2"/>
              </a:rPr>
              <a:t> during 10mbar hydriding at room temperature</a:t>
            </a:r>
            <a:endParaRPr lang="en-GB" sz="1800" dirty="0">
              <a:sym typeface="Symbol" pitchFamily="18" charset="2"/>
            </a:endParaRPr>
          </a:p>
        </p:txBody>
      </p:sp>
      <p:pic>
        <p:nvPicPr>
          <p:cNvPr id="16" name="Content Placeholder 15" descr="Rho and T side by sid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08125" y="1085850"/>
            <a:ext cx="673768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90588" y="171450"/>
            <a:ext cx="8264525" cy="609600"/>
          </a:xfrm>
        </p:spPr>
        <p:txBody>
          <a:bodyPr/>
          <a:lstStyle/>
          <a:p>
            <a:r>
              <a:rPr lang="es-ES" dirty="0" err="1"/>
              <a:t>Absorption</a:t>
            </a:r>
            <a:r>
              <a:rPr lang="es-ES" dirty="0"/>
              <a:t> + </a:t>
            </a:r>
            <a:r>
              <a:rPr lang="es-ES" dirty="0" err="1"/>
              <a:t>Desorption</a:t>
            </a:r>
            <a:endParaRPr lang="es-E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2725" y="4514850"/>
            <a:ext cx="9296400" cy="2514600"/>
          </a:xfrm>
        </p:spPr>
        <p:txBody>
          <a:bodyPr/>
          <a:lstStyle/>
          <a:p>
            <a:pPr marL="361950" indent="-361950"/>
            <a:r>
              <a:rPr lang="en-GB" sz="2400" dirty="0">
                <a:sym typeface="Symbol" pitchFamily="18" charset="2"/>
              </a:rPr>
              <a:t>Multiple absorption, desorption cycles possible near 300K for some films.</a:t>
            </a:r>
          </a:p>
          <a:p>
            <a:pPr marL="1004888" lvl="1">
              <a:buFontTx/>
              <a:buChar char="•"/>
            </a:pPr>
            <a:r>
              <a:rPr lang="en-GB" sz="2000" dirty="0">
                <a:sym typeface="Symbol" pitchFamily="18" charset="2"/>
              </a:rPr>
              <a:t>Minimal desorption in </a:t>
            </a:r>
            <a:r>
              <a:rPr lang="en-GB" sz="2000" dirty="0" smtClean="0">
                <a:sym typeface="Symbol" pitchFamily="18" charset="2"/>
              </a:rPr>
              <a:t>vacuum, </a:t>
            </a:r>
            <a:r>
              <a:rPr lang="en-GB" sz="2000" dirty="0">
                <a:sym typeface="Symbol" pitchFamily="18" charset="2"/>
              </a:rPr>
              <a:t>even </a:t>
            </a:r>
            <a:r>
              <a:rPr lang="en-GB" sz="2000" dirty="0" smtClean="0">
                <a:sym typeface="Symbol" pitchFamily="18" charset="2"/>
              </a:rPr>
              <a:t>up to </a:t>
            </a:r>
            <a:r>
              <a:rPr lang="en-GB" sz="2000" dirty="0">
                <a:sym typeface="Symbol" pitchFamily="18" charset="2"/>
              </a:rPr>
              <a:t>75</a:t>
            </a:r>
            <a:r>
              <a:rPr lang="en-US" sz="2000" dirty="0">
                <a:cs typeface="Arial" charset="0"/>
                <a:sym typeface="Symbol" pitchFamily="18" charset="2"/>
              </a:rPr>
              <a:t>°</a:t>
            </a:r>
            <a:r>
              <a:rPr lang="en-GB" sz="2000" dirty="0">
                <a:sym typeface="Symbol" pitchFamily="18" charset="2"/>
              </a:rPr>
              <a:t>C.</a:t>
            </a:r>
          </a:p>
          <a:p>
            <a:pPr marL="1004888" lvl="1">
              <a:buFontTx/>
              <a:buChar char="•"/>
            </a:pPr>
            <a:r>
              <a:rPr lang="en-GB" sz="2000" dirty="0">
                <a:sym typeface="Symbol" pitchFamily="18" charset="2"/>
              </a:rPr>
              <a:t>Desorption in air about 10x times faster than vacuum</a:t>
            </a:r>
            <a:r>
              <a:rPr lang="en-GB" sz="2000" dirty="0" smtClean="0">
                <a:sym typeface="Symbol" pitchFamily="18" charset="2"/>
              </a:rPr>
              <a:t>.</a:t>
            </a:r>
          </a:p>
          <a:p>
            <a:pPr marL="1004888" lvl="1">
              <a:buFontTx/>
              <a:buChar char="•"/>
            </a:pPr>
            <a:r>
              <a:rPr lang="en-GB" sz="2000" dirty="0" smtClean="0">
                <a:sym typeface="Symbol" pitchFamily="18" charset="2"/>
              </a:rPr>
              <a:t>Minimal desorption in 1atm of N</a:t>
            </a:r>
            <a:r>
              <a:rPr lang="en-GB" sz="2000" baseline="-25000" dirty="0" smtClean="0">
                <a:sym typeface="Symbol" pitchFamily="18" charset="2"/>
              </a:rPr>
              <a:t>2</a:t>
            </a:r>
            <a:r>
              <a:rPr lang="en-GB" sz="2000" dirty="0" smtClean="0">
                <a:sym typeface="Symbol" pitchFamily="18" charset="2"/>
              </a:rPr>
              <a:t>. Desorption likely due to O</a:t>
            </a:r>
            <a:r>
              <a:rPr lang="en-GB" sz="2000" baseline="-25000" dirty="0" smtClean="0">
                <a:sym typeface="Symbol" pitchFamily="18" charset="2"/>
              </a:rPr>
              <a:t>2</a:t>
            </a:r>
            <a:r>
              <a:rPr lang="en-GB" sz="2000" dirty="0" smtClean="0">
                <a:sym typeface="Symbol" pitchFamily="18" charset="2"/>
              </a:rPr>
              <a:t> or H</a:t>
            </a:r>
            <a:r>
              <a:rPr lang="en-GB" sz="2000" baseline="-25000" dirty="0" smtClean="0">
                <a:sym typeface="Symbol" pitchFamily="18" charset="2"/>
              </a:rPr>
              <a:t>2</a:t>
            </a:r>
            <a:r>
              <a:rPr lang="en-GB" sz="2000" dirty="0" smtClean="0">
                <a:sym typeface="Symbol" pitchFamily="18" charset="2"/>
              </a:rPr>
              <a:t>O.</a:t>
            </a:r>
            <a:endParaRPr lang="en-GB" sz="2000" dirty="0">
              <a:sym typeface="Symbol" pitchFamily="18" charset="2"/>
            </a:endParaRPr>
          </a:p>
          <a:p>
            <a:pPr marL="361950" indent="-361950"/>
            <a:endParaRPr lang="en-GB" sz="1200" dirty="0">
              <a:sym typeface="Symbol" pitchFamily="18" charset="2"/>
            </a:endParaRPr>
          </a:p>
        </p:txBody>
      </p:sp>
      <p:pic>
        <p:nvPicPr>
          <p:cNvPr id="206860" name="Picture 12" descr="MultipleAbsorpt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l="1497"/>
          <a:stretch>
            <a:fillRect/>
          </a:stretch>
        </p:blipFill>
        <p:spPr>
          <a:xfrm>
            <a:off x="321371" y="781050"/>
            <a:ext cx="4768154" cy="3581400"/>
          </a:xfrm>
          <a:noFill/>
          <a:ln/>
        </p:spPr>
      </p:pic>
      <p:graphicFrame>
        <p:nvGraphicFramePr>
          <p:cNvPr id="206903" name="Group 55"/>
          <p:cNvGraphicFramePr>
            <a:graphicFrameLocks noGrp="1"/>
          </p:cNvGraphicFramePr>
          <p:nvPr>
            <p:ph sz="quarter" idx="3"/>
          </p:nvPr>
        </p:nvGraphicFramePr>
        <p:xfrm>
          <a:off x="5241925" y="1238250"/>
          <a:ext cx="4267199" cy="2667000"/>
        </p:xfrm>
        <a:graphic>
          <a:graphicData uri="http://schemas.openxmlformats.org/drawingml/2006/table">
            <a:tbl>
              <a:tblPr/>
              <a:tblGrid>
                <a:gridCol w="2163891"/>
                <a:gridCol w="2103308"/>
              </a:tblGrid>
              <a:tr h="66675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A1: 0.6mbar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D1: 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A2: 2.3mbar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D2: </a:t>
                      </a:r>
                      <a:r>
                        <a:rPr kumimoji="0" lang="es-E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Vacuum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A3: 3.2mbar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D3: 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A4: 3.2mbar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</a:t>
            </a:r>
            <a:endParaRPr lang="en-US" dirty="0"/>
          </a:p>
        </p:txBody>
      </p:sp>
      <p:pic>
        <p:nvPicPr>
          <p:cNvPr id="5" name="Content Placeholder 4" descr="Degradation of magnet in H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3161" t="26389" r="19409" b="28657"/>
          <a:stretch>
            <a:fillRect/>
          </a:stretch>
        </p:blipFill>
        <p:spPr>
          <a:xfrm rot="16200000">
            <a:off x="-396875" y="2686050"/>
            <a:ext cx="4876800" cy="2438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6925" y="1680211"/>
            <a:ext cx="6019800" cy="475226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While the N38 magnets performed well, cycled well, catastrophic failure did sometimes occur in presence of H</a:t>
            </a:r>
            <a:r>
              <a:rPr lang="en-US" baseline="-25000" dirty="0" smtClean="0"/>
              <a:t>2</a:t>
            </a:r>
            <a:r>
              <a:rPr lang="en-US" dirty="0" smtClean="0"/>
              <a:t>, even at room temperature.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Material from inside magnet  becomes a material that resembles iron filings.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>
          <a:xfrm>
            <a:off x="1050925" y="857250"/>
            <a:ext cx="8382000" cy="5314950"/>
          </a:xfrm>
        </p:spPr>
        <p:txBody>
          <a:bodyPr/>
          <a:lstStyle/>
          <a:p>
            <a:pPr marL="354013" indent="-354013">
              <a:lnSpc>
                <a:spcPct val="80000"/>
              </a:lnSpc>
              <a:buFontTx/>
              <a:buNone/>
            </a:pPr>
            <a:r>
              <a:rPr lang="en-US" sz="3600" dirty="0"/>
              <a:t>ACKNOWLEDGEMENTS:</a:t>
            </a:r>
            <a:endParaRPr lang="is-IS" sz="3600" dirty="0"/>
          </a:p>
          <a:p>
            <a:pPr marL="354013" indent="-354013">
              <a:lnSpc>
                <a:spcPct val="80000"/>
              </a:lnSpc>
              <a:buFontTx/>
              <a:buNone/>
            </a:pPr>
            <a:endParaRPr lang="is-IS" sz="1800" dirty="0"/>
          </a:p>
          <a:p>
            <a:pPr marL="354013" indent="-354013">
              <a:lnSpc>
                <a:spcPct val="80000"/>
              </a:lnSpc>
              <a:buFontTx/>
              <a:buNone/>
            </a:pPr>
            <a:r>
              <a:rPr lang="is-IS" sz="2400" dirty="0"/>
              <a:t>Spanish Minister of Education and Science</a:t>
            </a:r>
          </a:p>
          <a:p>
            <a:pPr marL="354013" indent="-354013">
              <a:lnSpc>
                <a:spcPct val="80000"/>
              </a:lnSpc>
              <a:buFontTx/>
              <a:buNone/>
            </a:pPr>
            <a:r>
              <a:rPr lang="is-IS" sz="2400" dirty="0"/>
              <a:t>	MEC Contract # MAT2005-06738-C02-01</a:t>
            </a:r>
          </a:p>
          <a:p>
            <a:pPr marL="354013" indent="-354013">
              <a:lnSpc>
                <a:spcPct val="80000"/>
              </a:lnSpc>
              <a:buFontTx/>
              <a:buNone/>
            </a:pPr>
            <a:r>
              <a:rPr lang="is-IS" sz="2400" dirty="0"/>
              <a:t>St. Lawrence University Board of Trustees</a:t>
            </a:r>
          </a:p>
          <a:p>
            <a:pPr marL="354013" indent="-354013">
              <a:lnSpc>
                <a:spcPct val="80000"/>
              </a:lnSpc>
              <a:buFontTx/>
              <a:buNone/>
            </a:pPr>
            <a:r>
              <a:rPr lang="is-IS" sz="2400" dirty="0"/>
              <a:t>St. Lawrence University First Year Program</a:t>
            </a:r>
          </a:p>
          <a:p>
            <a:pPr marL="354013" indent="-354013">
              <a:lnSpc>
                <a:spcPct val="80000"/>
              </a:lnSpc>
              <a:buFontTx/>
              <a:buNone/>
            </a:pPr>
            <a:r>
              <a:rPr lang="is-IS" sz="2400" dirty="0" smtClean="0"/>
              <a:t>C. Crawford, F</a:t>
            </a:r>
            <a:r>
              <a:rPr lang="is-IS" sz="2400" dirty="0"/>
              <a:t>. Moreno (technical </a:t>
            </a:r>
            <a:r>
              <a:rPr lang="is-IS" sz="2400" dirty="0" smtClean="0"/>
              <a:t>assistance on two continents)</a:t>
            </a:r>
            <a:endParaRPr lang="is-IS" sz="2400" dirty="0"/>
          </a:p>
          <a:p>
            <a:pPr marL="354013" indent="-354013">
              <a:lnSpc>
                <a:spcPct val="80000"/>
              </a:lnSpc>
              <a:buFontTx/>
              <a:buNone/>
            </a:pPr>
            <a:r>
              <a:rPr lang="is-IS" sz="2400" dirty="0"/>
              <a:t>I. J. </a:t>
            </a:r>
            <a:r>
              <a:rPr lang="is-IS" sz="2400" dirty="0" smtClean="0"/>
              <a:t>Ferrer, J. F. Fern</a:t>
            </a:r>
            <a:r>
              <a:rPr lang="en-US" sz="2400" dirty="0" smtClean="0"/>
              <a:t>á</a:t>
            </a:r>
            <a:r>
              <a:rPr lang="is-IS" sz="2400" dirty="0" smtClean="0"/>
              <a:t>ndez </a:t>
            </a:r>
            <a:r>
              <a:rPr lang="is-IS" sz="2400" dirty="0"/>
              <a:t>(helpful discussions</a:t>
            </a:r>
            <a:r>
              <a:rPr lang="is-IS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71450"/>
            <a:ext cx="8991600" cy="1143000"/>
          </a:xfrm>
        </p:spPr>
        <p:txBody>
          <a:bodyPr/>
          <a:lstStyle/>
          <a:p>
            <a:r>
              <a:rPr lang="es-ES" sz="4000" dirty="0" smtClean="0"/>
              <a:t>CONCLUSIONS: </a:t>
            </a:r>
            <a:br>
              <a:rPr lang="es-ES" sz="4000" dirty="0" smtClean="0"/>
            </a:br>
            <a:r>
              <a:rPr lang="es-ES" sz="4000" dirty="0" smtClean="0"/>
              <a:t>Hall </a:t>
            </a:r>
            <a:r>
              <a:rPr lang="es-ES" sz="4000" dirty="0" err="1" smtClean="0"/>
              <a:t>measurement</a:t>
            </a:r>
            <a:r>
              <a:rPr lang="es-ES" sz="4000" dirty="0" smtClean="0"/>
              <a:t> as </a:t>
            </a:r>
            <a:r>
              <a:rPr lang="es-ES" sz="4000" dirty="0" err="1" smtClean="0"/>
              <a:t>diagnostic</a:t>
            </a:r>
            <a:r>
              <a:rPr lang="es-ES" sz="4000" dirty="0" smtClean="0"/>
              <a:t> </a:t>
            </a:r>
            <a:r>
              <a:rPr lang="es-ES" sz="4000" dirty="0" err="1" smtClean="0"/>
              <a:t>tool</a:t>
            </a:r>
            <a:endParaRPr lang="es-ES" sz="4000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212725" y="2076450"/>
            <a:ext cx="9509125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Hall concentration, </a:t>
            </a:r>
            <a:r>
              <a:rPr lang="en-US" sz="2800" i="1" dirty="0" err="1" smtClean="0"/>
              <a:t>n</a:t>
            </a:r>
            <a:r>
              <a:rPr lang="en-US" sz="2800" i="1" baseline="-25000" dirty="0" err="1" smtClean="0"/>
              <a:t>H</a:t>
            </a:r>
            <a:r>
              <a:rPr lang="en-US" sz="2800" dirty="0" smtClean="0"/>
              <a:t>, serves as crude measure of hydrogen </a:t>
            </a:r>
            <a:r>
              <a:rPr lang="en-US" sz="2800" dirty="0" smtClean="0"/>
              <a:t>content in </a:t>
            </a:r>
            <a:r>
              <a:rPr lang="en-US" sz="2800" dirty="0" err="1" smtClean="0"/>
              <a:t>MgH</a:t>
            </a:r>
            <a:r>
              <a:rPr lang="en-US" sz="2800" baseline="-25000" dirty="0" err="1" smtClean="0"/>
              <a:t>x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Corrections</a:t>
            </a:r>
            <a:endParaRPr lang="es-ES" sz="2400" dirty="0"/>
          </a:p>
          <a:p>
            <a:pPr lvl="2">
              <a:lnSpc>
                <a:spcPct val="90000"/>
              </a:lnSpc>
            </a:pPr>
            <a:r>
              <a:rPr lang="es-ES" sz="2400" dirty="0" smtClean="0">
                <a:sym typeface="Symbol" pitchFamily="18" charset="2"/>
              </a:rPr>
              <a:t>x&lt;&lt;2: Hall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scattering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smtClean="0">
                <a:sym typeface="Symbol" pitchFamily="18" charset="2"/>
              </a:rPr>
              <a:t>factor (?)</a:t>
            </a:r>
            <a:endParaRPr lang="es-ES" dirty="0" smtClean="0">
              <a:sym typeface="Symbol" pitchFamily="18" charset="2"/>
            </a:endParaRPr>
          </a:p>
          <a:p>
            <a:pPr lvl="2">
              <a:lnSpc>
                <a:spcPct val="90000"/>
              </a:lnSpc>
            </a:pPr>
            <a:r>
              <a:rPr lang="es-ES" dirty="0" smtClean="0">
                <a:sym typeface="Symbol" pitchFamily="18" charset="2"/>
              </a:rPr>
              <a:t>x</a:t>
            </a:r>
            <a:r>
              <a:rPr lang="es-ES" dirty="0" smtClean="0">
                <a:sym typeface="Symbol"/>
              </a:rPr>
              <a:t></a:t>
            </a:r>
            <a:r>
              <a:rPr lang="es-ES" dirty="0" smtClean="0">
                <a:sym typeface="Symbol" pitchFamily="18" charset="2"/>
              </a:rPr>
              <a:t>2:Bilayer </a:t>
            </a:r>
            <a:r>
              <a:rPr lang="es-ES" dirty="0" err="1" smtClean="0">
                <a:sym typeface="Symbol" pitchFamily="18" charset="2"/>
              </a:rPr>
              <a:t>correction</a:t>
            </a:r>
            <a:endParaRPr lang="es-ES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s-ES" sz="2400" dirty="0" err="1" smtClean="0"/>
              <a:t>Signal-to-noise</a:t>
            </a:r>
            <a:r>
              <a:rPr lang="es-ES" sz="2400" dirty="0" smtClean="0"/>
              <a:t>: </a:t>
            </a:r>
            <a:r>
              <a:rPr lang="es-ES" sz="2400" dirty="0" err="1" smtClean="0"/>
              <a:t>Tiny</a:t>
            </a:r>
            <a:r>
              <a:rPr lang="es-ES" sz="2400" dirty="0" smtClean="0"/>
              <a:t> </a:t>
            </a:r>
            <a:r>
              <a:rPr lang="es-ES" sz="2400" dirty="0" smtClean="0"/>
              <a:t>Hall </a:t>
            </a:r>
            <a:r>
              <a:rPr lang="es-ES" sz="2400" dirty="0" err="1" smtClean="0"/>
              <a:t>angle</a:t>
            </a:r>
            <a:r>
              <a:rPr lang="es-ES" sz="2400" dirty="0" smtClean="0"/>
              <a:t>, </a:t>
            </a:r>
            <a:r>
              <a:rPr lang="es-ES" sz="2400" i="1" dirty="0" smtClean="0">
                <a:latin typeface="Symbol" pitchFamily="18" charset="2"/>
              </a:rPr>
              <a:t>Q</a:t>
            </a:r>
            <a:r>
              <a:rPr lang="es-ES" sz="2400" i="1" baseline="-25000" dirty="0" smtClean="0"/>
              <a:t>H</a:t>
            </a:r>
            <a:r>
              <a:rPr lang="es-ES" sz="2400" dirty="0" smtClean="0"/>
              <a:t>, (10</a:t>
            </a:r>
            <a:r>
              <a:rPr lang="es-ES" sz="2400" baseline="30000" dirty="0" smtClean="0"/>
              <a:t>-4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10</a:t>
            </a:r>
            <a:r>
              <a:rPr lang="es-ES" sz="2400" baseline="30000" dirty="0" smtClean="0"/>
              <a:t>-5</a:t>
            </a:r>
            <a:r>
              <a:rPr lang="es-ES" sz="2400" dirty="0" smtClean="0"/>
              <a:t>) </a:t>
            </a:r>
            <a:r>
              <a:rPr lang="es-ES" sz="2400" dirty="0" err="1" smtClean="0"/>
              <a:t>limits</a:t>
            </a:r>
            <a:r>
              <a:rPr lang="es-ES" sz="2400" dirty="0" smtClean="0"/>
              <a:t> role of </a:t>
            </a:r>
            <a:r>
              <a:rPr lang="es-ES" sz="2400" i="1" dirty="0" err="1" smtClean="0"/>
              <a:t>n</a:t>
            </a:r>
            <a:r>
              <a:rPr lang="es-ES" sz="2400" i="1" baseline="-25000" dirty="0" err="1" smtClean="0"/>
              <a:t>H</a:t>
            </a:r>
            <a:r>
              <a:rPr lang="es-ES" sz="2400" dirty="0" smtClean="0"/>
              <a:t> as </a:t>
            </a:r>
            <a:r>
              <a:rPr lang="es-ES" sz="2400" dirty="0" err="1" smtClean="0"/>
              <a:t>diagnostic</a:t>
            </a:r>
            <a:r>
              <a:rPr lang="es-ES" sz="2400" dirty="0" smtClean="0"/>
              <a:t> </a:t>
            </a:r>
            <a:r>
              <a:rPr lang="es-ES" sz="2400" dirty="0" err="1" smtClean="0"/>
              <a:t>tool</a:t>
            </a:r>
            <a:r>
              <a:rPr lang="es-ES" sz="2400" dirty="0" smtClean="0"/>
              <a:t>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71450"/>
            <a:ext cx="8991600" cy="1219200"/>
          </a:xfrm>
        </p:spPr>
        <p:txBody>
          <a:bodyPr/>
          <a:lstStyle/>
          <a:p>
            <a:r>
              <a:rPr lang="es-ES" sz="4000" dirty="0" smtClean="0"/>
              <a:t>CONCLUSIONS: </a:t>
            </a:r>
            <a:br>
              <a:rPr lang="es-ES" sz="4000" dirty="0" smtClean="0"/>
            </a:br>
            <a:r>
              <a:rPr lang="es-ES" sz="4000" dirty="0" err="1" smtClean="0"/>
              <a:t>Room-temperature</a:t>
            </a:r>
            <a:r>
              <a:rPr lang="es-ES" sz="4000" dirty="0" smtClean="0"/>
              <a:t> Mg hydriding</a:t>
            </a:r>
            <a:endParaRPr lang="es-ES" sz="4000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212725" y="1619250"/>
            <a:ext cx="9509125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 dirty="0" smtClean="0"/>
              <a:t>Mg can </a:t>
            </a:r>
            <a:r>
              <a:rPr lang="es-ES" sz="2800" dirty="0" err="1" smtClean="0"/>
              <a:t>be</a:t>
            </a:r>
            <a:r>
              <a:rPr lang="es-ES" sz="2800" dirty="0" smtClean="0"/>
              <a:t> </a:t>
            </a:r>
            <a:r>
              <a:rPr lang="es-ES" sz="2800" dirty="0" err="1" smtClean="0"/>
              <a:t>hydrided</a:t>
            </a:r>
            <a:r>
              <a:rPr lang="es-ES" sz="2800" dirty="0" smtClean="0"/>
              <a:t> at </a:t>
            </a:r>
            <a:r>
              <a:rPr lang="es-ES" sz="2800" dirty="0" err="1" smtClean="0"/>
              <a:t>room</a:t>
            </a:r>
            <a:r>
              <a:rPr lang="es-ES" sz="2800" dirty="0" smtClean="0"/>
              <a:t> </a:t>
            </a:r>
            <a:r>
              <a:rPr lang="es-ES" sz="2800" dirty="0" err="1" smtClean="0"/>
              <a:t>temperature</a:t>
            </a:r>
            <a:r>
              <a:rPr lang="es-ES" sz="2800" dirty="0" smtClean="0"/>
              <a:t>, </a:t>
            </a:r>
            <a:r>
              <a:rPr lang="es-ES" sz="2800" i="1" dirty="0" err="1" smtClean="0"/>
              <a:t>low</a:t>
            </a:r>
            <a:r>
              <a:rPr lang="es-ES" sz="2800" dirty="0" smtClean="0"/>
              <a:t> </a:t>
            </a:r>
            <a:r>
              <a:rPr lang="es-ES" sz="2800" dirty="0" err="1" smtClean="0"/>
              <a:t>pressure</a:t>
            </a:r>
            <a:endParaRPr lang="es-ES" sz="2800" dirty="0" smtClean="0"/>
          </a:p>
          <a:p>
            <a:pPr lvl="1">
              <a:lnSpc>
                <a:spcPct val="90000"/>
              </a:lnSpc>
            </a:pPr>
            <a:r>
              <a:rPr lang="es-ES" sz="2400" dirty="0" err="1" smtClean="0"/>
              <a:t>Rate</a:t>
            </a:r>
            <a:r>
              <a:rPr lang="es-ES" sz="2400" dirty="0" smtClean="0"/>
              <a:t> vares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i="1" dirty="0" smtClean="0"/>
              <a:t>P</a:t>
            </a:r>
            <a:r>
              <a:rPr lang="es-ES" sz="2400" dirty="0" smtClean="0"/>
              <a:t> (up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about</a:t>
            </a:r>
            <a:r>
              <a:rPr lang="es-ES" sz="2400" dirty="0" smtClean="0"/>
              <a:t> 50mbar at R.T.)</a:t>
            </a:r>
          </a:p>
          <a:p>
            <a:pPr lvl="1">
              <a:lnSpc>
                <a:spcPct val="90000"/>
              </a:lnSpc>
            </a:pPr>
            <a:endParaRPr lang="es-ES" sz="2400" dirty="0" smtClean="0"/>
          </a:p>
          <a:p>
            <a:pPr>
              <a:lnSpc>
                <a:spcPct val="90000"/>
              </a:lnSpc>
            </a:pPr>
            <a:r>
              <a:rPr lang="es-ES" sz="2800" dirty="0" smtClean="0"/>
              <a:t>MgH</a:t>
            </a:r>
            <a:r>
              <a:rPr lang="es-ES" sz="2800" baseline="-25000" dirty="0" smtClean="0"/>
              <a:t>2</a:t>
            </a:r>
            <a:r>
              <a:rPr lang="es-ES" sz="2800" dirty="0" smtClean="0"/>
              <a:t> </a:t>
            </a:r>
            <a:r>
              <a:rPr lang="es-ES" sz="2800" dirty="0" err="1" smtClean="0"/>
              <a:t>decomposition</a:t>
            </a:r>
            <a:r>
              <a:rPr lang="es-ES" sz="2800" dirty="0" smtClean="0"/>
              <a:t> </a:t>
            </a:r>
            <a:r>
              <a:rPr lang="es-ES" sz="2800" dirty="0" err="1" smtClean="0"/>
              <a:t>enhanced</a:t>
            </a:r>
            <a:r>
              <a:rPr lang="es-ES" sz="2800" dirty="0" smtClean="0"/>
              <a:t> in air.</a:t>
            </a: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71450"/>
            <a:ext cx="8991600" cy="1981200"/>
          </a:xfrm>
        </p:spPr>
        <p:txBody>
          <a:bodyPr/>
          <a:lstStyle/>
          <a:p>
            <a:r>
              <a:rPr lang="es-ES" sz="4000" dirty="0" smtClean="0"/>
              <a:t>CONCLUSIONS: 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err="1" smtClean="0"/>
              <a:t>The</a:t>
            </a:r>
            <a:r>
              <a:rPr lang="es-ES" sz="4000" dirty="0" smtClean="0"/>
              <a:t> data I </a:t>
            </a:r>
            <a:r>
              <a:rPr lang="es-ES" sz="4000" i="1" dirty="0" err="1" smtClean="0"/>
              <a:t>didn’t</a:t>
            </a:r>
            <a:r>
              <a:rPr lang="es-ES" sz="4000" dirty="0" smtClean="0"/>
              <a:t> show</a:t>
            </a:r>
            <a:br>
              <a:rPr lang="es-ES" sz="4000" dirty="0" smtClean="0"/>
            </a:br>
            <a:r>
              <a:rPr lang="es-ES" sz="4000" dirty="0" smtClean="0"/>
              <a:t>(Mg </a:t>
            </a:r>
            <a:r>
              <a:rPr lang="es-ES" sz="4000" dirty="0" err="1" smtClean="0"/>
              <a:t>monolayer</a:t>
            </a:r>
            <a:r>
              <a:rPr lang="es-ES" sz="4000" dirty="0" smtClean="0"/>
              <a:t> </a:t>
            </a:r>
            <a:r>
              <a:rPr lang="es-ES" sz="4000" dirty="0" err="1" smtClean="0"/>
              <a:t>with</a:t>
            </a:r>
            <a:r>
              <a:rPr lang="es-ES" sz="4000" dirty="0" smtClean="0"/>
              <a:t> lateral </a:t>
            </a:r>
            <a:r>
              <a:rPr lang="es-ES" sz="4000" dirty="0" err="1" smtClean="0"/>
              <a:t>hydriding</a:t>
            </a:r>
            <a:r>
              <a:rPr lang="es-ES" sz="4000" dirty="0" smtClean="0"/>
              <a:t>)</a:t>
            </a:r>
            <a:endParaRPr lang="es-ES" sz="4000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212725" y="2838450"/>
            <a:ext cx="9509125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 dirty="0" smtClean="0"/>
              <a:t>Mg can </a:t>
            </a:r>
            <a:r>
              <a:rPr lang="es-ES" sz="2800" dirty="0" err="1" smtClean="0"/>
              <a:t>be</a:t>
            </a:r>
            <a:r>
              <a:rPr lang="es-ES" sz="2800" dirty="0" smtClean="0"/>
              <a:t> </a:t>
            </a:r>
            <a:r>
              <a:rPr lang="es-ES" sz="2800" dirty="0" err="1" smtClean="0"/>
              <a:t>hydrided</a:t>
            </a:r>
            <a:r>
              <a:rPr lang="es-ES" sz="2800" dirty="0" smtClean="0"/>
              <a:t> </a:t>
            </a:r>
            <a:r>
              <a:rPr lang="es-ES" sz="2800" i="1" dirty="0" err="1" smtClean="0"/>
              <a:t>laterally</a:t>
            </a:r>
            <a:r>
              <a:rPr lang="es-ES" sz="2800" i="1" dirty="0" smtClean="0"/>
              <a:t> </a:t>
            </a:r>
            <a:r>
              <a:rPr lang="es-ES" sz="2800" dirty="0" smtClean="0"/>
              <a:t>at </a:t>
            </a:r>
            <a:r>
              <a:rPr lang="es-ES" sz="2800" dirty="0" err="1" smtClean="0"/>
              <a:t>room</a:t>
            </a:r>
            <a:r>
              <a:rPr lang="es-ES" sz="2800" dirty="0" smtClean="0"/>
              <a:t> </a:t>
            </a:r>
            <a:r>
              <a:rPr lang="es-ES" sz="2800" dirty="0" err="1" smtClean="0"/>
              <a:t>temperature</a:t>
            </a:r>
            <a:r>
              <a:rPr lang="es-ES" sz="2800" dirty="0" smtClean="0"/>
              <a:t>, </a:t>
            </a:r>
            <a:r>
              <a:rPr lang="es-ES" sz="2800" i="1" dirty="0" err="1" smtClean="0"/>
              <a:t>low</a:t>
            </a:r>
            <a:r>
              <a:rPr lang="es-ES" sz="2800" dirty="0" smtClean="0"/>
              <a:t> </a:t>
            </a:r>
            <a:r>
              <a:rPr lang="es-ES" sz="2800" dirty="0" err="1" smtClean="0"/>
              <a:t>pressure</a:t>
            </a:r>
            <a:endParaRPr lang="es-ES" sz="2800" dirty="0" smtClean="0"/>
          </a:p>
          <a:p>
            <a:pPr lvl="1">
              <a:lnSpc>
                <a:spcPct val="90000"/>
              </a:lnSpc>
            </a:pPr>
            <a:r>
              <a:rPr lang="es-ES" sz="2400" dirty="0" err="1" smtClean="0"/>
              <a:t>Resistivity</a:t>
            </a:r>
            <a:r>
              <a:rPr lang="es-ES" sz="2400" dirty="0" smtClean="0"/>
              <a:t> shows </a:t>
            </a:r>
            <a:r>
              <a:rPr lang="es-ES" sz="2400" dirty="0" err="1" smtClean="0"/>
              <a:t>large</a:t>
            </a:r>
            <a:r>
              <a:rPr lang="es-ES" sz="2400" dirty="0" smtClean="0"/>
              <a:t> </a:t>
            </a:r>
            <a:r>
              <a:rPr lang="es-ES" sz="2400" dirty="0" err="1" smtClean="0"/>
              <a:t>anisotropy</a:t>
            </a:r>
            <a:r>
              <a:rPr lang="es-ES" sz="2400" dirty="0" smtClean="0"/>
              <a:t> in </a:t>
            </a:r>
            <a:r>
              <a:rPr lang="es-ES" sz="2400" dirty="0" err="1" smtClean="0"/>
              <a:t>hydriding</a:t>
            </a:r>
            <a:endParaRPr lang="es-ES" sz="2400" dirty="0" smtClean="0"/>
          </a:p>
          <a:p>
            <a:pPr lvl="1">
              <a:lnSpc>
                <a:spcPct val="90000"/>
              </a:lnSpc>
            </a:pPr>
            <a:r>
              <a:rPr lang="es-ES" sz="2400" dirty="0" smtClean="0"/>
              <a:t>Hall </a:t>
            </a:r>
            <a:r>
              <a:rPr lang="es-ES" sz="2400" dirty="0" err="1" smtClean="0"/>
              <a:t>effect</a:t>
            </a:r>
            <a:r>
              <a:rPr lang="es-ES" sz="2400" dirty="0" smtClean="0"/>
              <a:t> shows </a:t>
            </a:r>
            <a:r>
              <a:rPr lang="es-ES" sz="2400" dirty="0" err="1" smtClean="0"/>
              <a:t>larger</a:t>
            </a:r>
            <a:r>
              <a:rPr lang="es-ES" sz="2400" dirty="0" smtClean="0"/>
              <a:t> </a:t>
            </a:r>
            <a:r>
              <a:rPr lang="es-ES" sz="2400" dirty="0" err="1" smtClean="0"/>
              <a:t>effect</a:t>
            </a:r>
            <a:r>
              <a:rPr lang="es-ES" sz="2400" dirty="0" smtClean="0"/>
              <a:t> </a:t>
            </a:r>
            <a:r>
              <a:rPr lang="es-ES" sz="2400" dirty="0" err="1" smtClean="0"/>
              <a:t>than</a:t>
            </a:r>
            <a:r>
              <a:rPr lang="es-ES" sz="2400" dirty="0" smtClean="0"/>
              <a:t> </a:t>
            </a:r>
            <a:r>
              <a:rPr lang="es-ES" sz="2400" dirty="0" err="1" smtClean="0"/>
              <a:t>Resistivity</a:t>
            </a:r>
            <a:endParaRPr lang="es-ES" sz="2400" dirty="0" smtClean="0"/>
          </a:p>
          <a:p>
            <a:pPr lvl="2">
              <a:lnSpc>
                <a:spcPct val="90000"/>
              </a:lnSpc>
            </a:pPr>
            <a:r>
              <a:rPr lang="es-ES" sz="2400" dirty="0" smtClean="0"/>
              <a:t>Hall </a:t>
            </a:r>
            <a:r>
              <a:rPr lang="es-ES" sz="2400" dirty="0" err="1" smtClean="0"/>
              <a:t>effect</a:t>
            </a:r>
            <a:r>
              <a:rPr lang="es-ES" sz="2400" dirty="0" smtClean="0"/>
              <a:t> </a:t>
            </a:r>
            <a:r>
              <a:rPr lang="es-ES" sz="2400" dirty="0" err="1" smtClean="0"/>
              <a:t>samples</a:t>
            </a:r>
            <a:r>
              <a:rPr lang="es-ES" sz="2400" dirty="0" smtClean="0"/>
              <a:t> more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periphery</a:t>
            </a:r>
            <a:r>
              <a:rPr lang="es-ES" sz="2400" dirty="0" smtClean="0"/>
              <a:t> of </a:t>
            </a:r>
            <a:r>
              <a:rPr lang="es-ES" sz="2400" dirty="0" err="1" smtClean="0"/>
              <a:t>specimen</a:t>
            </a:r>
            <a:r>
              <a:rPr lang="es-ES" sz="2400" dirty="0" smtClean="0"/>
              <a:t>.</a:t>
            </a:r>
            <a:endParaRPr lang="es-ES" sz="2400" dirty="0" smtClean="0"/>
          </a:p>
          <a:p>
            <a:pPr lvl="1">
              <a:lnSpc>
                <a:spcPct val="90000"/>
              </a:lnSpc>
            </a:pPr>
            <a:r>
              <a:rPr lang="es-ES" sz="2400" dirty="0" err="1" smtClean="0"/>
              <a:t>After</a:t>
            </a:r>
            <a:r>
              <a:rPr lang="es-ES" sz="2400" dirty="0" smtClean="0"/>
              <a:t> 7 </a:t>
            </a:r>
            <a:r>
              <a:rPr lang="es-ES" sz="2400" dirty="0" err="1" smtClean="0"/>
              <a:t>hours</a:t>
            </a:r>
            <a:r>
              <a:rPr lang="es-ES" sz="2400" dirty="0" smtClean="0"/>
              <a:t> at 30mbar H</a:t>
            </a:r>
            <a:r>
              <a:rPr lang="es-ES" sz="2400" baseline="-25000" dirty="0" smtClean="0"/>
              <a:t>2</a:t>
            </a:r>
            <a:r>
              <a:rPr lang="es-ES" sz="2400" dirty="0" smtClean="0"/>
              <a:t>, </a:t>
            </a:r>
            <a:r>
              <a:rPr lang="es-ES" sz="2400" dirty="0" err="1" smtClean="0"/>
              <a:t>electrical</a:t>
            </a:r>
            <a:r>
              <a:rPr lang="es-ES" sz="2400" dirty="0" smtClean="0"/>
              <a:t> </a:t>
            </a:r>
            <a:r>
              <a:rPr lang="es-ES" sz="2400" dirty="0" err="1" smtClean="0"/>
              <a:t>contact</a:t>
            </a:r>
            <a:r>
              <a:rPr lang="es-ES" sz="2400" dirty="0" smtClean="0"/>
              <a:t> </a:t>
            </a:r>
            <a:r>
              <a:rPr lang="es-ES" sz="2400" dirty="0" err="1" smtClean="0"/>
              <a:t>lost</a:t>
            </a:r>
            <a:r>
              <a:rPr lang="es-ES" sz="2400" dirty="0" smtClean="0"/>
              <a:t>. (</a:t>
            </a:r>
            <a:r>
              <a:rPr lang="es-ES" sz="2400" dirty="0" err="1" smtClean="0"/>
              <a:t>Dihydride</a:t>
            </a:r>
            <a:r>
              <a:rPr lang="es-ES" sz="2400" dirty="0" smtClean="0"/>
              <a:t> </a:t>
            </a:r>
            <a:r>
              <a:rPr lang="es-ES" sz="2400" dirty="0" err="1" smtClean="0"/>
              <a:t>layer</a:t>
            </a:r>
            <a:r>
              <a:rPr lang="es-ES" sz="2400" dirty="0" smtClean="0"/>
              <a:t> in lateral </a:t>
            </a:r>
            <a:r>
              <a:rPr lang="es-ES" sz="2400" dirty="0" err="1" smtClean="0"/>
              <a:t>direction</a:t>
            </a:r>
            <a:r>
              <a:rPr lang="es-ES" sz="2400" dirty="0" smtClean="0"/>
              <a:t>?)</a:t>
            </a: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>
          <a:xfrm>
            <a:off x="288925" y="781050"/>
            <a:ext cx="9144000" cy="561975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3600" dirty="0" smtClean="0"/>
              <a:t>REFERENCE:</a:t>
            </a:r>
            <a:endParaRPr lang="is-IS" sz="3600" dirty="0"/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is-IS" sz="1800" dirty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is-IS" sz="2400" dirty="0"/>
              <a:t>D. W. Koon, J. R. Ares, F. Leardini, J. F. Fernández, I. J. Ferrer, “</a:t>
            </a:r>
            <a:r>
              <a:rPr lang="en-US" sz="2400" dirty="0"/>
              <a:t>Polynomial-interpolation algorithm for van </a:t>
            </a:r>
            <a:r>
              <a:rPr lang="en-US" sz="2400" dirty="0" err="1"/>
              <a:t>der</a:t>
            </a:r>
            <a:r>
              <a:rPr lang="en-US" sz="2400" dirty="0"/>
              <a:t> </a:t>
            </a:r>
            <a:r>
              <a:rPr lang="en-US" sz="2400" dirty="0" err="1"/>
              <a:t>Pauw</a:t>
            </a:r>
            <a:r>
              <a:rPr lang="en-US" sz="2400" dirty="0"/>
              <a:t> Hall measurement in a metal hydride film</a:t>
            </a:r>
            <a:r>
              <a:rPr lang="is-IS" sz="2400" dirty="0"/>
              <a:t>”, </a:t>
            </a:r>
            <a:r>
              <a:rPr lang="is-IS" sz="2400" i="1" dirty="0" smtClean="0"/>
              <a:t>Meas. Sci. Technol.</a:t>
            </a:r>
            <a:r>
              <a:rPr lang="is-IS" sz="2400" dirty="0" smtClean="0"/>
              <a:t> 19 (10), 105106 (2008</a:t>
            </a:r>
            <a:r>
              <a:rPr lang="is-IS" sz="2400" dirty="0"/>
              <a:t>).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s-E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7" name="Rectangle 9"/>
          <p:cNvSpPr>
            <a:spLocks noGrp="1" noChangeArrowheads="1"/>
          </p:cNvSpPr>
          <p:nvPr>
            <p:ph type="title"/>
          </p:nvPr>
        </p:nvSpPr>
        <p:spPr>
          <a:xfrm>
            <a:off x="746125" y="400050"/>
            <a:ext cx="8264525" cy="685800"/>
          </a:xfrm>
        </p:spPr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MgH</a:t>
            </a:r>
            <a:r>
              <a:rPr lang="es-ES" baseline="-25000" dirty="0" err="1" smtClean="0"/>
              <a:t>x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endParaRPr lang="es-ES" dirty="0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50925" y="1162050"/>
            <a:ext cx="8001000" cy="5638800"/>
          </a:xfrm>
        </p:spPr>
        <p:txBody>
          <a:bodyPr/>
          <a:lstStyle/>
          <a:p>
            <a:pPr marL="266700" indent="-266700" algn="ctr">
              <a:buNone/>
            </a:pPr>
            <a:r>
              <a:rPr lang="en-US" sz="3200" b="1" dirty="0" smtClean="0"/>
              <a:t>The good.</a:t>
            </a:r>
          </a:p>
          <a:p>
            <a:pPr marL="266700" indent="-266700"/>
            <a:r>
              <a:rPr lang="en-US" sz="2800" dirty="0" smtClean="0"/>
              <a:t>Light metal -- 4th lightest metallic element</a:t>
            </a:r>
          </a:p>
          <a:p>
            <a:pPr marL="266700" indent="-266700"/>
            <a:r>
              <a:rPr lang="en-US" sz="2800" dirty="0" smtClean="0"/>
              <a:t>Abundant -- 2% of earth’s crust, by mass</a:t>
            </a:r>
          </a:p>
          <a:p>
            <a:pPr marL="266700" indent="-266700"/>
            <a:r>
              <a:rPr lang="en-US" sz="2800" dirty="0" smtClean="0"/>
              <a:t>Absorbs two </a:t>
            </a:r>
            <a:r>
              <a:rPr lang="en-US" sz="2800" dirty="0" err="1" smtClean="0"/>
              <a:t>hydrogens</a:t>
            </a:r>
            <a:r>
              <a:rPr lang="en-US" sz="2800" dirty="0" smtClean="0"/>
              <a:t> per metal atom</a:t>
            </a:r>
          </a:p>
          <a:p>
            <a:pPr marL="266700" indent="-266700"/>
            <a:endParaRPr lang="en-US" sz="1200" dirty="0" smtClean="0"/>
          </a:p>
          <a:p>
            <a:pPr marL="266700" indent="-266700" algn="ctr">
              <a:buNone/>
            </a:pPr>
            <a:r>
              <a:rPr lang="en-US" sz="3200" b="1" dirty="0" smtClean="0"/>
              <a:t>The bad.</a:t>
            </a:r>
          </a:p>
          <a:p>
            <a:pPr marL="266700" indent="-266700"/>
            <a:r>
              <a:rPr lang="en-US" sz="2800" dirty="0" smtClean="0"/>
              <a:t>Cannot absorb molecular hydrogen</a:t>
            </a:r>
          </a:p>
          <a:p>
            <a:pPr marL="689753" lvl="1" indent="-266700"/>
            <a:r>
              <a:rPr lang="en-US" sz="2400" dirty="0" smtClean="0"/>
              <a:t>Requires Pd cover layer</a:t>
            </a:r>
          </a:p>
          <a:p>
            <a:pPr marL="266700" indent="-266700"/>
            <a:r>
              <a:rPr lang="en-US" sz="2800" dirty="0" smtClean="0"/>
              <a:t>Tight binding of hydrogen:</a:t>
            </a:r>
          </a:p>
          <a:p>
            <a:pPr marL="689753" lvl="1" indent="-266700"/>
            <a:r>
              <a:rPr lang="en-US" sz="2400" dirty="0" smtClean="0"/>
              <a:t>Absorbs H too easily: MgH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forms at surface of Mg, blocks further diffusion of H.</a:t>
            </a:r>
          </a:p>
          <a:p>
            <a:pPr marL="1112806" lvl="2" indent="-266700"/>
            <a:r>
              <a:rPr lang="en-US" sz="1900" dirty="0" smtClean="0"/>
              <a:t>Hydriding </a:t>
            </a:r>
            <a:r>
              <a:rPr lang="en-US" sz="1900" i="1" dirty="0" smtClean="0"/>
              <a:t>can</a:t>
            </a:r>
            <a:r>
              <a:rPr lang="en-US" sz="1900" dirty="0" smtClean="0"/>
              <a:t> occur at low pressure, but patience required.</a:t>
            </a:r>
          </a:p>
          <a:p>
            <a:pPr marL="689753" lvl="1" indent="-266700"/>
            <a:r>
              <a:rPr lang="en-US" sz="2400" dirty="0" smtClean="0"/>
              <a:t>Room temperature desorption very slow.</a:t>
            </a:r>
          </a:p>
          <a:p>
            <a:pPr marL="266700" indent="-266700"/>
            <a:endParaRPr lang="en-US" sz="2400" dirty="0" smtClean="0"/>
          </a:p>
          <a:p>
            <a:pPr marL="266700" indent="-266700">
              <a:buNone/>
            </a:pPr>
            <a:endParaRPr lang="es-ES" sz="2400" baseline="30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Simultaneous measurement: charge transport and 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93" y="2076450"/>
            <a:ext cx="8749665" cy="4356022"/>
          </a:xfrm>
        </p:spPr>
        <p:txBody>
          <a:bodyPr/>
          <a:lstStyle/>
          <a:p>
            <a:r>
              <a:rPr lang="en-US" dirty="0" smtClean="0"/>
              <a:t>Can we use Hall coefficient, R</a:t>
            </a:r>
            <a:r>
              <a:rPr lang="en-US" baseline="-25000" dirty="0" smtClean="0"/>
              <a:t>H</a:t>
            </a:r>
            <a:r>
              <a:rPr lang="en-US" dirty="0" smtClean="0"/>
              <a:t> = 1/ne, as measure of volume fraction of as-yet </a:t>
            </a:r>
            <a:r>
              <a:rPr lang="en-US" dirty="0" err="1" smtClean="0"/>
              <a:t>unhydrided</a:t>
            </a:r>
            <a:r>
              <a:rPr lang="en-US" dirty="0" smtClean="0"/>
              <a:t> film?</a:t>
            </a:r>
          </a:p>
          <a:p>
            <a:r>
              <a:rPr lang="en-US" dirty="0" smtClean="0"/>
              <a:t>Can we measure various physical quantities as functions of hydrogen fraction (as determined by Hall coefficient)?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7" name="Rectangle 9"/>
          <p:cNvSpPr>
            <a:spLocks noGrp="1" noChangeArrowheads="1"/>
          </p:cNvSpPr>
          <p:nvPr>
            <p:ph type="title"/>
          </p:nvPr>
        </p:nvSpPr>
        <p:spPr>
          <a:xfrm>
            <a:off x="746125" y="171451"/>
            <a:ext cx="8264525" cy="685800"/>
          </a:xfrm>
        </p:spPr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sample</a:t>
            </a:r>
            <a:r>
              <a:rPr lang="es-ES" dirty="0" smtClean="0"/>
              <a:t> </a:t>
            </a:r>
            <a:r>
              <a:rPr lang="es-ES" dirty="0" err="1" smtClean="0"/>
              <a:t>holder</a:t>
            </a:r>
            <a:endParaRPr lang="es-ES" dirty="0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09650"/>
            <a:ext cx="9432925" cy="6191250"/>
          </a:xfrm>
        </p:spPr>
        <p:txBody>
          <a:bodyPr/>
          <a:lstStyle/>
          <a:p>
            <a:pPr marL="266700" indent="-266700"/>
            <a:r>
              <a:rPr lang="is-IS" sz="2800" dirty="0" smtClean="0"/>
              <a:t>In situ high-T magnets</a:t>
            </a:r>
          </a:p>
          <a:p>
            <a:pPr marL="912813" lvl="1" indent="-285750"/>
            <a:r>
              <a:rPr lang="is-IS" dirty="0" smtClean="0"/>
              <a:t>0.1Tesla </a:t>
            </a:r>
            <a:endParaRPr lang="is-IS" dirty="0" smtClean="0"/>
          </a:p>
          <a:p>
            <a:pPr marL="912813" lvl="1" indent="-285750"/>
            <a:r>
              <a:rPr lang="is-IS" dirty="0" smtClean="0"/>
              <a:t>N38SH (150</a:t>
            </a:r>
            <a:r>
              <a:rPr lang="en-US" dirty="0" smtClean="0">
                <a:cs typeface="Arial" charset="0"/>
              </a:rPr>
              <a:t>°</a:t>
            </a:r>
            <a:r>
              <a:rPr lang="is-IS" dirty="0" smtClean="0"/>
              <a:t>C max</a:t>
            </a:r>
            <a:r>
              <a:rPr lang="is-IS" dirty="0" smtClean="0"/>
              <a:t>.)</a:t>
            </a:r>
          </a:p>
          <a:p>
            <a:pPr marL="912813" lvl="1" indent="-285750"/>
            <a:endParaRPr lang="is-IS" sz="800" dirty="0" smtClean="0"/>
          </a:p>
          <a:p>
            <a:pPr marL="266700" indent="-266700"/>
            <a:r>
              <a:rPr lang="is-IS" sz="2800" dirty="0" smtClean="0"/>
              <a:t>Resistivity </a:t>
            </a:r>
            <a:r>
              <a:rPr lang="is-IS" sz="2800" dirty="0"/>
              <a:t>and Hall </a:t>
            </a:r>
            <a:r>
              <a:rPr lang="is-IS" sz="2800" dirty="0" smtClean="0"/>
              <a:t>measure-</a:t>
            </a:r>
          </a:p>
          <a:p>
            <a:pPr marL="266700" indent="-266700">
              <a:buNone/>
            </a:pPr>
            <a:r>
              <a:rPr lang="is-IS" sz="2800" dirty="0" smtClean="0"/>
              <a:t>	</a:t>
            </a:r>
            <a:r>
              <a:rPr lang="is-IS" sz="2800" dirty="0" smtClean="0"/>
              <a:t>ment </a:t>
            </a:r>
            <a:r>
              <a:rPr lang="is-IS" sz="2800" dirty="0"/>
              <a:t>during hydriding, </a:t>
            </a:r>
            <a:endParaRPr lang="is-IS" sz="2800" dirty="0" smtClean="0"/>
          </a:p>
          <a:p>
            <a:pPr marL="266700" indent="-266700">
              <a:buNone/>
            </a:pPr>
            <a:r>
              <a:rPr lang="is-IS" sz="2800" dirty="0" smtClean="0"/>
              <a:t>	desorption</a:t>
            </a:r>
            <a:r>
              <a:rPr lang="is-IS" sz="2800" dirty="0"/>
              <a:t>.</a:t>
            </a:r>
          </a:p>
          <a:p>
            <a:pPr marL="912813" lvl="1" indent="-285750"/>
            <a:r>
              <a:rPr lang="is-IS" dirty="0"/>
              <a:t>van der Pauw method</a:t>
            </a:r>
          </a:p>
          <a:p>
            <a:pPr marL="912813" lvl="1" indent="-285750"/>
            <a:r>
              <a:rPr lang="is-IS" dirty="0"/>
              <a:t>LabVIEW + GPIB </a:t>
            </a:r>
            <a:r>
              <a:rPr lang="is-IS" dirty="0" smtClean="0"/>
              <a:t>control</a:t>
            </a:r>
            <a:endParaRPr lang="is-IS" sz="3200" dirty="0" smtClean="0"/>
          </a:p>
          <a:p>
            <a:pPr marL="912813" lvl="1" indent="-285750"/>
            <a:endParaRPr lang="is-IS" sz="800" dirty="0"/>
          </a:p>
          <a:p>
            <a:pPr marL="266700" indent="-266700"/>
            <a:r>
              <a:rPr lang="is-IS" sz="2800" dirty="0" smtClean="0"/>
              <a:t>Additional </a:t>
            </a:r>
            <a:r>
              <a:rPr lang="is-IS" sz="2800" dirty="0"/>
              <a:t>redundant Hall measurements to minimize effects of drifting resistivity.</a:t>
            </a:r>
            <a:r>
              <a:rPr lang="is-IS" sz="2400" baseline="30000" dirty="0"/>
              <a:t>1</a:t>
            </a:r>
            <a:endParaRPr lang="es-ES" sz="2400" baseline="30000" dirty="0"/>
          </a:p>
        </p:txBody>
      </p:sp>
      <p:pic>
        <p:nvPicPr>
          <p:cNvPr id="8" name="Content Placeholder 7" descr="Sample holder - split view Annotated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353050" y="2000250"/>
            <a:ext cx="4368800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7" name="Rectangle 9"/>
          <p:cNvSpPr>
            <a:spLocks noGrp="1" noChangeArrowheads="1"/>
          </p:cNvSpPr>
          <p:nvPr>
            <p:ph type="title"/>
          </p:nvPr>
        </p:nvSpPr>
        <p:spPr>
          <a:xfrm>
            <a:off x="746125" y="171451"/>
            <a:ext cx="8264525" cy="685800"/>
          </a:xfrm>
        </p:spPr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sample</a:t>
            </a:r>
            <a:r>
              <a:rPr lang="es-ES" dirty="0" smtClean="0"/>
              <a:t> </a:t>
            </a:r>
            <a:r>
              <a:rPr lang="es-ES" dirty="0" err="1" smtClean="0"/>
              <a:t>holder</a:t>
            </a:r>
            <a:endParaRPr lang="es-ES" dirty="0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09650"/>
            <a:ext cx="9432925" cy="6191250"/>
          </a:xfrm>
        </p:spPr>
        <p:txBody>
          <a:bodyPr/>
          <a:lstStyle/>
          <a:p>
            <a:pPr marL="266700" indent="-266700"/>
            <a:r>
              <a:rPr lang="is-IS" sz="2800" dirty="0" smtClean="0"/>
              <a:t>In situ high-T magnets</a:t>
            </a:r>
          </a:p>
          <a:p>
            <a:pPr marL="912813" lvl="1" indent="-285750"/>
            <a:r>
              <a:rPr lang="is-IS" dirty="0" smtClean="0"/>
              <a:t>0.1Tesla </a:t>
            </a:r>
            <a:endParaRPr lang="is-IS" dirty="0" smtClean="0"/>
          </a:p>
          <a:p>
            <a:pPr marL="912813" lvl="1" indent="-285750"/>
            <a:r>
              <a:rPr lang="is-IS" dirty="0" smtClean="0"/>
              <a:t>N38SH (150</a:t>
            </a:r>
            <a:r>
              <a:rPr lang="en-US" dirty="0" smtClean="0">
                <a:cs typeface="Arial" charset="0"/>
              </a:rPr>
              <a:t>°</a:t>
            </a:r>
            <a:r>
              <a:rPr lang="is-IS" dirty="0" smtClean="0"/>
              <a:t>C max.)</a:t>
            </a:r>
          </a:p>
          <a:p>
            <a:pPr marL="912813" lvl="1" indent="-285750"/>
            <a:endParaRPr lang="is-IS" sz="800" dirty="0" smtClean="0"/>
          </a:p>
          <a:p>
            <a:pPr marL="266700" indent="-266700"/>
            <a:r>
              <a:rPr lang="is-IS" sz="2800" dirty="0" smtClean="0"/>
              <a:t>Resistivity and Hall measure-</a:t>
            </a:r>
          </a:p>
          <a:p>
            <a:pPr marL="266700" indent="-266700">
              <a:buNone/>
            </a:pPr>
            <a:r>
              <a:rPr lang="is-IS" sz="2800" dirty="0" smtClean="0"/>
              <a:t>	ment during hydriding, </a:t>
            </a:r>
          </a:p>
          <a:p>
            <a:pPr marL="266700" indent="-266700">
              <a:buNone/>
            </a:pPr>
            <a:r>
              <a:rPr lang="is-IS" sz="2800" dirty="0" smtClean="0"/>
              <a:t>	desorption.</a:t>
            </a:r>
          </a:p>
          <a:p>
            <a:pPr marL="912813" lvl="1" indent="-285750"/>
            <a:r>
              <a:rPr lang="is-IS" dirty="0" smtClean="0"/>
              <a:t>van der Pauw method</a:t>
            </a:r>
          </a:p>
          <a:p>
            <a:pPr marL="912813" lvl="1" indent="-285750"/>
            <a:r>
              <a:rPr lang="is-IS" dirty="0" smtClean="0"/>
              <a:t>LabVIEW + GPIB control</a:t>
            </a:r>
            <a:endParaRPr lang="is-IS" sz="3200" dirty="0" smtClean="0"/>
          </a:p>
          <a:p>
            <a:pPr marL="912813" lvl="1" indent="-285750"/>
            <a:endParaRPr lang="is-IS" sz="800" dirty="0" smtClean="0"/>
          </a:p>
          <a:p>
            <a:pPr marL="266700" indent="-266700"/>
            <a:r>
              <a:rPr lang="is-IS" sz="2800" dirty="0" smtClean="0"/>
              <a:t>Additional redundant Hall measurements to minimize effects of drifting resistivity.</a:t>
            </a:r>
            <a:r>
              <a:rPr lang="is-IS" sz="2400" baseline="30000" dirty="0" smtClean="0"/>
              <a:t>1</a:t>
            </a:r>
            <a:endParaRPr lang="es-ES" sz="2400" baseline="30000" dirty="0"/>
          </a:p>
        </p:txBody>
      </p:sp>
      <p:pic>
        <p:nvPicPr>
          <p:cNvPr id="6" name="Content Placeholder 5" descr="Simultaneous rho-RH-T rig with magnets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080125" y="1543050"/>
            <a:ext cx="3463867" cy="40003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93" y="0"/>
            <a:ext cx="8749665" cy="1162050"/>
          </a:xfrm>
        </p:spPr>
        <p:txBody>
          <a:bodyPr/>
          <a:lstStyle/>
          <a:p>
            <a:r>
              <a:rPr lang="en-US" dirty="0" err="1" smtClean="0"/>
              <a:t>Bilayer</a:t>
            </a:r>
            <a:r>
              <a:rPr lang="en-US" dirty="0" smtClean="0"/>
              <a:t> geometries used</a:t>
            </a:r>
            <a:endParaRPr lang="en-US" dirty="0"/>
          </a:p>
        </p:txBody>
      </p:sp>
      <p:pic>
        <p:nvPicPr>
          <p:cNvPr id="5" name="Content Placeholder 4" descr="film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7066" y="1679575"/>
            <a:ext cx="3051605" cy="4752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940" y="1466851"/>
            <a:ext cx="4293817" cy="4965622"/>
          </a:xfrm>
        </p:spPr>
        <p:txBody>
          <a:bodyPr/>
          <a:lstStyle/>
          <a:p>
            <a:r>
              <a:rPr lang="en-US" dirty="0" smtClean="0"/>
              <a:t>Resistivity + Hall measurements already reported.</a:t>
            </a:r>
          </a:p>
          <a:p>
            <a:endParaRPr lang="en-US" sz="1000" dirty="0" smtClean="0"/>
          </a:p>
          <a:p>
            <a:r>
              <a:rPr lang="en-US" dirty="0" smtClean="0"/>
              <a:t>Resistivity + Hall + optical transmission. (this work)</a:t>
            </a:r>
          </a:p>
          <a:p>
            <a:endParaRPr lang="en-US" dirty="0" smtClean="0"/>
          </a:p>
          <a:p>
            <a:r>
              <a:rPr lang="en-US" dirty="0" smtClean="0"/>
              <a:t>Resistivity + Hall + optical transmission. (stay tuned)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489325" y="2076450"/>
            <a:ext cx="1600200" cy="304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3870325" y="3600450"/>
            <a:ext cx="1143000" cy="152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3946525" y="5581650"/>
            <a:ext cx="1219200" cy="152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>
          <a:xfrm>
            <a:off x="809625" y="171450"/>
            <a:ext cx="8264525" cy="685800"/>
          </a:xfrm>
        </p:spPr>
        <p:txBody>
          <a:bodyPr/>
          <a:lstStyle/>
          <a:p>
            <a:r>
              <a:rPr lang="es-ES"/>
              <a:t>Film deposition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idx="1"/>
          </p:nvPr>
        </p:nvSpPr>
        <p:spPr>
          <a:xfrm>
            <a:off x="365125" y="1085850"/>
            <a:ext cx="9220200" cy="5638800"/>
          </a:xfrm>
        </p:spPr>
        <p:txBody>
          <a:bodyPr/>
          <a:lstStyle/>
          <a:p>
            <a:r>
              <a:rPr lang="en-US" sz="2800" dirty="0"/>
              <a:t>Electron gun source</a:t>
            </a:r>
          </a:p>
          <a:p>
            <a:pPr lvl="1"/>
            <a:r>
              <a:rPr lang="en-US" dirty="0"/>
              <a:t>2×10</a:t>
            </a:r>
            <a:r>
              <a:rPr lang="en-US" baseline="30000" dirty="0"/>
              <a:t>-6</a:t>
            </a:r>
            <a:r>
              <a:rPr lang="en-US" dirty="0"/>
              <a:t> mbar residual base pressure.</a:t>
            </a:r>
          </a:p>
          <a:p>
            <a:r>
              <a:rPr lang="en-US" sz="2800" dirty="0" err="1"/>
              <a:t>Mg:Pd</a:t>
            </a:r>
            <a:r>
              <a:rPr lang="en-US" sz="2800" dirty="0"/>
              <a:t> </a:t>
            </a:r>
            <a:r>
              <a:rPr lang="en-US" sz="2800" dirty="0" err="1"/>
              <a:t>bilayers</a:t>
            </a:r>
            <a:r>
              <a:rPr lang="en-US" sz="2800" dirty="0"/>
              <a:t> </a:t>
            </a:r>
          </a:p>
          <a:p>
            <a:pPr lvl="1"/>
            <a:r>
              <a:rPr lang="en-US" dirty="0"/>
              <a:t>300+30nm, 100+10, 10+10nm – verified by </a:t>
            </a:r>
            <a:r>
              <a:rPr lang="en-US" dirty="0" err="1"/>
              <a:t>profilometry</a:t>
            </a:r>
            <a:endParaRPr lang="en-US" dirty="0"/>
          </a:p>
          <a:p>
            <a:pPr lvl="1"/>
            <a:r>
              <a:rPr lang="en-US" dirty="0"/>
              <a:t>Glass substrates for electronic studies.</a:t>
            </a:r>
          </a:p>
          <a:p>
            <a:r>
              <a:rPr lang="en-US" sz="2800" dirty="0"/>
              <a:t>Appearance: metallic (shiny &amp; opaque) as deposited, semitransparent after hydriding.</a:t>
            </a:r>
          </a:p>
          <a:p>
            <a:r>
              <a:rPr lang="en-US" sz="2800" dirty="0"/>
              <a:t>Electrical resistivity: “dirty metals” as deposited.</a:t>
            </a:r>
          </a:p>
          <a:p>
            <a:pPr lvl="1"/>
            <a:r>
              <a:rPr lang="en-US" dirty="0"/>
              <a:t>Pd: 6x bulk value</a:t>
            </a:r>
          </a:p>
          <a:p>
            <a:pPr lvl="1"/>
            <a:r>
              <a:rPr lang="en-US" dirty="0"/>
              <a:t>Mg: 2.5x bulk value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>
          <a:xfrm>
            <a:off x="809625" y="171450"/>
            <a:ext cx="8264525" cy="685800"/>
          </a:xfrm>
        </p:spPr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films</a:t>
            </a:r>
            <a:endParaRPr lang="es-ES" dirty="0"/>
          </a:p>
        </p:txBody>
      </p:sp>
      <p:sp>
        <p:nvSpPr>
          <p:cNvPr id="195589" name="Rectangle 5"/>
          <p:cNvSpPr>
            <a:spLocks noGrp="1" noChangeArrowheads="1"/>
          </p:cNvSpPr>
          <p:nvPr>
            <p:ph idx="1"/>
          </p:nvPr>
        </p:nvSpPr>
        <p:spPr>
          <a:xfrm>
            <a:off x="365125" y="1085850"/>
            <a:ext cx="9220200" cy="3810000"/>
          </a:xfrm>
        </p:spPr>
        <p:txBody>
          <a:bodyPr/>
          <a:lstStyle/>
          <a:p>
            <a:r>
              <a:rPr lang="en-US" sz="3200" dirty="0" smtClean="0"/>
              <a:t>100nm Mg with 10nm Pd covering layer</a:t>
            </a:r>
          </a:p>
          <a:p>
            <a:pPr lvl="1"/>
            <a:r>
              <a:rPr lang="en-US" sz="2800" dirty="0" smtClean="0"/>
              <a:t>10mm x 25mm glass substrate</a:t>
            </a:r>
          </a:p>
          <a:p>
            <a:endParaRPr lang="en-US" sz="1200" dirty="0" smtClean="0"/>
          </a:p>
          <a:p>
            <a:r>
              <a:rPr lang="en-US" sz="3200" dirty="0" smtClean="0"/>
              <a:t>For </a:t>
            </a:r>
            <a:r>
              <a:rPr lang="en-US" sz="3200" dirty="0" err="1" smtClean="0"/>
              <a:t>Resistivity+Hall+Optical</a:t>
            </a:r>
            <a:r>
              <a:rPr lang="en-US" sz="3200" dirty="0" smtClean="0"/>
              <a:t> studies:</a:t>
            </a:r>
          </a:p>
          <a:p>
            <a:pPr lvl="1"/>
            <a:r>
              <a:rPr lang="en-US" sz="2800" dirty="0" smtClean="0"/>
              <a:t>Mg + Pd </a:t>
            </a:r>
            <a:r>
              <a:rPr lang="en-US" sz="2800" dirty="0" err="1" smtClean="0"/>
              <a:t>bilayer</a:t>
            </a:r>
            <a:r>
              <a:rPr lang="en-US" sz="2800" dirty="0" smtClean="0"/>
              <a:t> in cloverleaf geometry</a:t>
            </a:r>
          </a:p>
          <a:p>
            <a:pPr lvl="1"/>
            <a:r>
              <a:rPr lang="en-US" sz="2800" dirty="0" smtClean="0"/>
              <a:t>Pd pads on four corners, underneath </a:t>
            </a:r>
            <a:r>
              <a:rPr lang="en-US" sz="2800" dirty="0" err="1" smtClean="0"/>
              <a:t>bilayer</a:t>
            </a:r>
            <a:endParaRPr lang="es-ES" sz="2800" dirty="0" smtClean="0"/>
          </a:p>
          <a:p>
            <a:pPr lvl="1"/>
            <a:endParaRPr lang="en-US" sz="2400" dirty="0" smtClean="0"/>
          </a:p>
          <a:p>
            <a:endParaRPr lang="en-US" sz="3200" dirty="0" smtClean="0"/>
          </a:p>
        </p:txBody>
      </p:sp>
      <p:pic>
        <p:nvPicPr>
          <p:cNvPr id="5" name="Picture 4" descr="MgPd 111008-10A before - bottom 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925" y="4743450"/>
            <a:ext cx="3408680" cy="1885706"/>
          </a:xfrm>
          <a:prstGeom prst="rect">
            <a:avLst/>
          </a:prstGeom>
        </p:spPr>
      </p:pic>
      <p:pic>
        <p:nvPicPr>
          <p:cNvPr id="7" name="Picture 6" descr="MgPd 111008-10A before - top crop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6725" y="4743450"/>
            <a:ext cx="2862663" cy="18676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7725" y="6572250"/>
            <a:ext cx="108395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89725" y="6572250"/>
            <a:ext cx="59343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heme/theme1.xml><?xml version="1.0" encoding="utf-8"?>
<a:theme xmlns:a="http://schemas.openxmlformats.org/drawingml/2006/main" name="TurquoiseSLUDesignTemplate">
  <a:themeElements>
    <a:clrScheme name="TurquoiseSLUDesignTemplate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TurquoiseSLU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urquoiseSLU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quoiseSLU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quoiseSLU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quoiseSLU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quoiseSLU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quoiseSLU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quoiseSLU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quoiseSLU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quoiseSLU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quoiseSLU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quoiseSLU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quoiseSLU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TurquoiseSLUand UAMDesignTemplate</Template>
  <TotalTime>7257</TotalTime>
  <Words>803</Words>
  <Application>Microsoft PowerPoint</Application>
  <PresentationFormat>Custom</PresentationFormat>
  <Paragraphs>166</Paragraphs>
  <Slides>23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TurquoiseSLUDesignTemplate</vt:lpstr>
      <vt:lpstr>Equation</vt:lpstr>
      <vt:lpstr>Simultaneous resistive, Hall and optical measurements of hydriding and dehydriding MgPd bilayers</vt:lpstr>
      <vt:lpstr>Slide 2</vt:lpstr>
      <vt:lpstr>The MgHx system</vt:lpstr>
      <vt:lpstr>Simultaneous measurement: charge transport and optics</vt:lpstr>
      <vt:lpstr>The sample holder</vt:lpstr>
      <vt:lpstr>The sample holder</vt:lpstr>
      <vt:lpstr>Bilayer geometries used</vt:lpstr>
      <vt:lpstr>Film deposition</vt:lpstr>
      <vt:lpstr>The films</vt:lpstr>
      <vt:lpstr>Optical effects of hydriding</vt:lpstr>
      <vt:lpstr>Hydriding rate</vt:lpstr>
      <vt:lpstr>Hydriding MgPd bilayer: Charge transport </vt:lpstr>
      <vt:lpstr>The Hall concentration</vt:lpstr>
      <vt:lpstr>Hydriding MgPd bilayer: Charge transport </vt:lpstr>
      <vt:lpstr>Bilayer correction</vt:lpstr>
      <vt:lpstr>Bilayer effect correction</vt:lpstr>
      <vt:lpstr>Resistivity and Transmission</vt:lpstr>
      <vt:lpstr>Absorption + Desorption</vt:lpstr>
      <vt:lpstr>WARNING</vt:lpstr>
      <vt:lpstr>CONCLUSIONS:  Hall measurement as diagnostic tool</vt:lpstr>
      <vt:lpstr>CONCLUSIONS:  Room-temperature Mg hydriding</vt:lpstr>
      <vt:lpstr>CONCLUSIONS:  The data I didn’t show (Mg monolayer with lateral hydriding)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Simultaneous resistive and Hall measurements of hydriding and dehydriding MgPd bilayers</dc:title>
  <dc:creator>Daniel W. Koon</dc:creator>
  <cp:lastModifiedBy> </cp:lastModifiedBy>
  <cp:revision>173</cp:revision>
  <dcterms:created xsi:type="dcterms:W3CDTF">2008-02-20T08:43:52Z</dcterms:created>
  <dcterms:modified xsi:type="dcterms:W3CDTF">2009-03-20T11:45:32Z</dcterms:modified>
</cp:coreProperties>
</file>