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245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78388-53F5-45FB-8185-7821791F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BDAAA-CA75-4721-86C5-66C7A2FA6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F3F04-C29B-4910-BA61-D6522FE67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302B-B3B6-4593-8E92-56E14B8EAD67}" type="datetimeFigureOut">
              <a:rPr lang="en-CA" smtClean="0"/>
              <a:t>2019-12-05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A757A-F247-49EB-A8DB-21CF54234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70EA8-12B5-491C-8BF2-03E1DC23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6FE1-ED5A-4C17-AA61-DB685CE628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6310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97A0F-124A-4218-9D8D-D13B6DCF7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3A778-E362-4B1D-ACF9-E190CB6CB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26883-E3E6-47E7-91C5-8701A389D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302B-B3B6-4593-8E92-56E14B8EAD67}" type="datetimeFigureOut">
              <a:rPr lang="en-CA" smtClean="0"/>
              <a:t>2019-12-05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E5F30-8211-45DA-91CC-86FD910B4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81139-0EB0-4B85-AFF1-373B5EA7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6FE1-ED5A-4C17-AA61-DB685CE628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2960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333DA-78F6-4196-BEC2-9AAB4859E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ABCA0-3384-4607-B412-628B5E54B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2A47B-BC8B-4E54-BFA7-E917F8AC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302B-B3B6-4593-8E92-56E14B8EAD67}" type="datetimeFigureOut">
              <a:rPr lang="en-CA" smtClean="0"/>
              <a:t>2019-12-05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25269-B868-4CEC-A64D-67B1837C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1B912-B2C6-4C8B-BD2C-E5E19811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6FE1-ED5A-4C17-AA61-DB685CE628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0782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9874-CCC6-4176-B451-F550C1EC1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6FF97-5BD5-4C5D-BA32-024C81EA1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EF5D0-E5FA-48B5-BD68-20711F0A1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302B-B3B6-4593-8E92-56E14B8EAD67}" type="datetimeFigureOut">
              <a:rPr lang="en-CA" smtClean="0"/>
              <a:t>2019-12-05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DF67E-38BA-49E1-9FF9-E9938924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5A627-511B-4DC1-BD83-577BDB419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6FE1-ED5A-4C17-AA61-DB685CE628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9048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1FB93-6A07-44BF-93CA-198D717CB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0A9D0-D655-44D3-9F4D-8D905C344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88A82-2BA6-4B2F-9BE9-CEDEA94E6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302B-B3B6-4593-8E92-56E14B8EAD67}" type="datetimeFigureOut">
              <a:rPr lang="en-CA" smtClean="0"/>
              <a:t>2019-12-05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7ACC6-F2D6-4E89-B249-E5BFBEB2B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96FB6-4F1F-44CB-B521-83557FFD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6FE1-ED5A-4C17-AA61-DB685CE628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23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6009E-CED0-47FE-9CCD-3FF69FFD6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61C06-5744-4897-90B6-7B4FECC2A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F8736-C9A6-4213-950B-CC29C6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D7715-1A70-4894-A200-8E9C220BD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302B-B3B6-4593-8E92-56E14B8EAD67}" type="datetimeFigureOut">
              <a:rPr lang="en-CA" smtClean="0"/>
              <a:t>2019-12-05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72A15-E775-4800-BC37-8340919D8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72AC6-6407-49AC-8033-0257E293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6FE1-ED5A-4C17-AA61-DB685CE628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327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5C1F3-D4FB-4B4D-BDC0-616CAA8A1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F32F3-5368-438F-9751-4FFEA075B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32CB9-42A9-450D-886A-51F8357CF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35D972-52F0-440B-854B-1D87E1EAD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79DF65-35FE-40D4-9E5E-C166040DE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504F39-CC4F-4D58-8B9D-D9FC30F3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302B-B3B6-4593-8E92-56E14B8EAD67}" type="datetimeFigureOut">
              <a:rPr lang="en-CA" smtClean="0"/>
              <a:t>2019-12-05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38A564-4176-4E79-8886-3F5AAC50C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03A029-EF4F-4944-A4AE-DFCFD40B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6FE1-ED5A-4C17-AA61-DB685CE628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533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2D358-9F91-49F5-9514-736914BD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D0147-ADD6-4F31-9EAC-AC2EE5614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302B-B3B6-4593-8E92-56E14B8EAD67}" type="datetimeFigureOut">
              <a:rPr lang="en-CA" smtClean="0"/>
              <a:t>2019-12-05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EB4B8-57F7-4EC5-BF16-F8A401C3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C2D48-29A2-4271-824A-9177A5D5A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6FE1-ED5A-4C17-AA61-DB685CE628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8836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965C49-3DD8-44D0-BB4D-0B7104F12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302B-B3B6-4593-8E92-56E14B8EAD67}" type="datetimeFigureOut">
              <a:rPr lang="en-CA" smtClean="0"/>
              <a:t>2019-12-05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D20A12-7B5F-4273-81AC-9B84D92B1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6CCAB-7A95-4726-B2A3-167E9B46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6FE1-ED5A-4C17-AA61-DB685CE628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055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C41E9-93AB-415F-AA08-9E452138C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9CE04-9B3E-4888-91A7-5FA36F140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74C3F3-C005-4849-8EA5-6ECA17609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8B6F2C-1D59-4AD6-A15C-87515503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302B-B3B6-4593-8E92-56E14B8EAD67}" type="datetimeFigureOut">
              <a:rPr lang="en-CA" smtClean="0"/>
              <a:t>2019-12-05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B935E-C49D-4EE2-98AF-DE172E6C8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879B3-24D2-4EAB-8B8A-29271618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6FE1-ED5A-4C17-AA61-DB685CE628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083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A582C-C4DF-4699-B211-16BAF4A1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06B587-64D6-4D60-9F87-8C24980DE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D4F4D-2499-4C05-A3BF-BD79861DE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5F471-55A7-471B-B525-6DA2B68E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302B-B3B6-4593-8E92-56E14B8EAD67}" type="datetimeFigureOut">
              <a:rPr lang="en-CA" smtClean="0"/>
              <a:t>2019-12-05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190DC-062B-41EC-BCFE-D8D1B2AB3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FE4D9-63A0-4BC8-B0CD-D72D90C29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86FE1-ED5A-4C17-AA61-DB685CE628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341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F3342B-085A-4B8C-B0F3-0B696F30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E6EE3-4BBB-4B1E-9196-530DBDF48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6F6A1-1843-4A44-BA96-D255C39A4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8302B-B3B6-4593-8E92-56E14B8EAD67}" type="datetimeFigureOut">
              <a:rPr lang="en-CA" smtClean="0"/>
              <a:t>2019-12-05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4974A-7A7B-497A-BBD1-2068E35E5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94DE7-DCB3-47A7-9A96-5F4CE70A0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86FE1-ED5A-4C17-AA61-DB685CE628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776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tableau.com/profile/sean.tierney#!/vizhome/PPshotsviamoneypuckforOTTHAC/Dashboard9?publish=ye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1523D-ABDF-41A6-A9EA-F2A1C7FB5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4514" y="1122363"/>
            <a:ext cx="9622971" cy="1228951"/>
          </a:xfrm>
        </p:spPr>
        <p:txBody>
          <a:bodyPr>
            <a:normAutofit/>
          </a:bodyPr>
          <a:lstStyle/>
          <a:p>
            <a:r>
              <a:rPr lang="en-CA" dirty="0">
                <a:latin typeface="Aldhabi" panose="01000000000000000000" pitchFamily="2" charset="-78"/>
                <a:cs typeface="Aldhabi" panose="01000000000000000000" pitchFamily="2" charset="-78"/>
              </a:rPr>
              <a:t>So you want to build a power play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E84A2-593D-4798-9724-9C964B690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068" y="5872799"/>
            <a:ext cx="10223862" cy="751113"/>
          </a:xfrm>
        </p:spPr>
        <p:txBody>
          <a:bodyPr>
            <a:noAutofit/>
          </a:bodyPr>
          <a:lstStyle/>
          <a:p>
            <a:r>
              <a:rPr lang="en-CA" sz="3000" i="1" dirty="0">
                <a:latin typeface="Aldhabi" panose="01000000000000000000" pitchFamily="2" charset="-78"/>
                <a:cs typeface="Aldhabi" panose="01000000000000000000" pitchFamily="2" charset="-78"/>
              </a:rPr>
              <a:t>A presentation on power plays by Sean Tierney (@</a:t>
            </a:r>
            <a:r>
              <a:rPr lang="en-CA" sz="3000" i="1" dirty="0" err="1">
                <a:latin typeface="Aldhabi" panose="01000000000000000000" pitchFamily="2" charset="-78"/>
                <a:cs typeface="Aldhabi" panose="01000000000000000000" pitchFamily="2" charset="-78"/>
              </a:rPr>
              <a:t>ChartingHockey</a:t>
            </a:r>
            <a:r>
              <a:rPr lang="en-CA" sz="3000" i="1" dirty="0">
                <a:latin typeface="Aldhabi" panose="01000000000000000000" pitchFamily="2" charset="-78"/>
                <a:cs typeface="Aldhabi" panose="01000000000000000000" pitchFamily="2" charset="-78"/>
              </a:rPr>
              <a:t>) for the #OTTHAC19 conference</a:t>
            </a:r>
          </a:p>
        </p:txBody>
      </p:sp>
    </p:spTree>
    <p:extLst>
      <p:ext uri="{BB962C8B-B14F-4D97-AF65-F5344CB8AC3E}">
        <p14:creationId xmlns:p14="http://schemas.microsoft.com/office/powerpoint/2010/main" val="3277732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AA930-7DC0-4AA1-96AF-05F8DE7F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>
                <a:latin typeface="Aldhabi" panose="01000000000000000000" pitchFamily="2" charset="-78"/>
                <a:cs typeface="Aldhabi" panose="01000000000000000000" pitchFamily="2" charset="-78"/>
              </a:rPr>
              <a:t>What we’ll do…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28C33B-ADD7-4F96-9E13-3239F9BAE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716" y="1856491"/>
            <a:ext cx="5697496" cy="314501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3CC3C-48C4-4614-867B-AF43A245F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à"/>
            </a:pPr>
            <a:endParaRPr lang="en-CA" sz="2400" dirty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CA" sz="2400" dirty="0">
                <a:latin typeface="Aldhabi" panose="01000000000000000000" pitchFamily="2" charset="-78"/>
                <a:cs typeface="Aldhabi" panose="01000000000000000000" pitchFamily="2" charset="-78"/>
              </a:rPr>
              <a:t>Review </a:t>
            </a:r>
            <a:r>
              <a:rPr lang="en-CA" sz="2400" dirty="0" err="1">
                <a:latin typeface="Aldhabi" panose="01000000000000000000" pitchFamily="2" charset="-78"/>
                <a:cs typeface="Aldhabi" panose="01000000000000000000" pitchFamily="2" charset="-78"/>
              </a:rPr>
              <a:t>Parnass</a:t>
            </a:r>
            <a:r>
              <a:rPr lang="en-CA" sz="2400" dirty="0">
                <a:latin typeface="Aldhabi" panose="01000000000000000000" pitchFamily="2" charset="-78"/>
                <a:cs typeface="Aldhabi" panose="01000000000000000000" pitchFamily="2" charset="-78"/>
              </a:rPr>
              <a:t> and Cane (really quickly)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CA" sz="2400" dirty="0">
                <a:latin typeface="Aldhabi" panose="01000000000000000000" pitchFamily="2" charset="-78"/>
                <a:cs typeface="Aldhabi" panose="01000000000000000000" pitchFamily="2" charset="-78"/>
              </a:rPr>
              <a:t>Check out some team-level power play data by Corey </a:t>
            </a:r>
            <a:r>
              <a:rPr lang="en-CA" sz="2400" dirty="0" err="1">
                <a:latin typeface="Aldhabi" panose="01000000000000000000" pitchFamily="2" charset="-78"/>
                <a:cs typeface="Aldhabi" panose="01000000000000000000" pitchFamily="2" charset="-78"/>
              </a:rPr>
              <a:t>Sznajder</a:t>
            </a:r>
            <a:r>
              <a:rPr lang="en-CA" sz="2400" dirty="0">
                <a:latin typeface="Aldhabi" panose="01000000000000000000" pitchFamily="2" charset="-78"/>
                <a:cs typeface="Aldhabi" panose="01000000000000000000" pitchFamily="2" charset="-78"/>
              </a:rPr>
              <a:t> (@</a:t>
            </a:r>
            <a:r>
              <a:rPr lang="en-CA" sz="2400" dirty="0" err="1">
                <a:latin typeface="Aldhabi" panose="01000000000000000000" pitchFamily="2" charset="-78"/>
                <a:cs typeface="Aldhabi" panose="01000000000000000000" pitchFamily="2" charset="-78"/>
              </a:rPr>
              <a:t>Shutdownline</a:t>
            </a:r>
            <a:r>
              <a:rPr lang="en-CA" sz="2400" dirty="0">
                <a:latin typeface="Aldhabi" panose="01000000000000000000" pitchFamily="2" charset="-78"/>
                <a:cs typeface="Aldhabi" panose="01000000000000000000" pitchFamily="2" charset="-78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CA" sz="2400" dirty="0">
                <a:latin typeface="Aldhabi" panose="01000000000000000000" pitchFamily="2" charset="-78"/>
                <a:cs typeface="Aldhabi" panose="01000000000000000000" pitchFamily="2" charset="-78"/>
                <a:sym typeface="Wingdings" panose="05000000000000000000" pitchFamily="2" charset="2"/>
              </a:rPr>
              <a:t>Find some relationships with some historical data (via @</a:t>
            </a:r>
            <a:r>
              <a:rPr lang="en-CA" sz="2400" dirty="0" err="1">
                <a:latin typeface="Aldhabi" panose="01000000000000000000" pitchFamily="2" charset="-78"/>
                <a:cs typeface="Aldhabi" panose="01000000000000000000" pitchFamily="2" charset="-78"/>
                <a:sym typeface="Wingdings" panose="05000000000000000000" pitchFamily="2" charset="2"/>
              </a:rPr>
              <a:t>EvolvingWild</a:t>
            </a:r>
            <a:r>
              <a:rPr lang="en-CA" sz="2400" dirty="0">
                <a:latin typeface="Aldhabi" panose="01000000000000000000" pitchFamily="2" charset="-78"/>
                <a:cs typeface="Aldhabi" panose="01000000000000000000" pitchFamily="2" charset="-78"/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CA" sz="2400" dirty="0">
                <a:latin typeface="Aldhabi" panose="01000000000000000000" pitchFamily="2" charset="-78"/>
                <a:cs typeface="Aldhabi" panose="01000000000000000000" pitchFamily="2" charset="-78"/>
              </a:rPr>
              <a:t>Dig into some player-level tendencies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CA" sz="2400" dirty="0">
                <a:latin typeface="Aldhabi" panose="01000000000000000000" pitchFamily="2" charset="-78"/>
                <a:cs typeface="Aldhabi" panose="01000000000000000000" pitchFamily="2" charset="-78"/>
              </a:rPr>
              <a:t>Bring it all together to build the best power play combinations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CA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CA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7483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7A855-193E-4A15-9A78-D4AFB13F7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768"/>
          </a:xfrm>
        </p:spPr>
        <p:txBody>
          <a:bodyPr/>
          <a:lstStyle/>
          <a:p>
            <a:r>
              <a:rPr lang="en-CA" dirty="0"/>
              <a:t>Some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07883-C850-49DF-9CFF-4CC3D90A5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70216"/>
            <a:ext cx="5181600" cy="4351337"/>
          </a:xfrm>
        </p:spPr>
        <p:txBody>
          <a:bodyPr/>
          <a:lstStyle/>
          <a:p>
            <a:r>
              <a:rPr lang="en-CA" dirty="0" err="1"/>
              <a:t>Parnass</a:t>
            </a:r>
            <a:r>
              <a:rPr lang="en-CA" dirty="0"/>
              <a:t> (2016) notes that controlled zone entries are key to power plays</a:t>
            </a:r>
          </a:p>
          <a:p>
            <a:r>
              <a:rPr lang="en-CA" dirty="0"/>
              <a:t>1-3-1 formation best</a:t>
            </a:r>
          </a:p>
          <a:p>
            <a:r>
              <a:rPr lang="en-CA" dirty="0"/>
              <a:t>HQCG in-formation seemed important but wasn’t repeatable out-of-sample</a:t>
            </a:r>
          </a:p>
          <a:p>
            <a:pPr lvl="1"/>
            <a:r>
              <a:rPr lang="en-CA" dirty="0"/>
              <a:t>Still pointed in a useful direction</a:t>
            </a:r>
          </a:p>
          <a:p>
            <a:pPr marL="457200" lvl="1" indent="0">
              <a:buNone/>
            </a:pPr>
            <a:endParaRPr lang="en-CA" dirty="0"/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marL="457200" lvl="1" indent="0">
              <a:buNone/>
            </a:pPr>
            <a:endParaRPr lang="en-CA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801561D-2850-4C9F-85D1-EF3E002AA8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48" y="4277976"/>
            <a:ext cx="5241145" cy="2059492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A7D06CE-E588-4138-8B0F-E50D6975893B}"/>
              </a:ext>
            </a:extLst>
          </p:cNvPr>
          <p:cNvSpPr txBox="1">
            <a:spLocks/>
          </p:cNvSpPr>
          <p:nvPr/>
        </p:nvSpPr>
        <p:spPr>
          <a:xfrm>
            <a:off x="6172201" y="1670216"/>
            <a:ext cx="5181600" cy="4667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Cane (2015, 2017) demonstrates values of 4F-1D power play formation</a:t>
            </a:r>
          </a:p>
          <a:p>
            <a:r>
              <a:rPr lang="en-CA" dirty="0"/>
              <a:t>4F-1D formations take more shots, score more goals, post better goal differentials</a:t>
            </a:r>
          </a:p>
          <a:p>
            <a:r>
              <a:rPr lang="en-CA" dirty="0"/>
              <a:t>4F-1D gain entries with greater ease </a:t>
            </a:r>
          </a:p>
          <a:p>
            <a:endParaRPr lang="en-CA" dirty="0"/>
          </a:p>
          <a:p>
            <a:pPr lvl="1"/>
            <a:endParaRPr lang="en-CA" dirty="0"/>
          </a:p>
          <a:p>
            <a:endParaRPr lang="en-CA" dirty="0"/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C1D12A-BC20-402D-9018-0B207166A2EC}"/>
              </a:ext>
            </a:extLst>
          </p:cNvPr>
          <p:cNvSpPr/>
          <p:nvPr/>
        </p:nvSpPr>
        <p:spPr>
          <a:xfrm>
            <a:off x="758543" y="6374593"/>
            <a:ext cx="547116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700" dirty="0"/>
              <a:t>hockey-graphs.com/2016/04/25/how-can-we-quantify-power-play-performance-in-formation/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AA7A14-23AA-4267-84F0-1BAB352552D4}"/>
              </a:ext>
            </a:extLst>
          </p:cNvPr>
          <p:cNvSpPr txBox="1"/>
          <p:nvPr/>
        </p:nvSpPr>
        <p:spPr>
          <a:xfrm>
            <a:off x="6402217" y="6266871"/>
            <a:ext cx="5789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https://hockey-graphs.com/2017/03/07/second-units-and-zone-entries-why-teams-should-go-all-in-on-the-4-forward-power-play/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96480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A3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F0E882-B373-4D23-B219-704BDE53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803706"/>
            <a:ext cx="4208656" cy="8944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Relationships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9A53C4-F04C-4352-B959-D4BFA426B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921" y="1698172"/>
            <a:ext cx="4204012" cy="4520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r">
              <a:buFont typeface="Wingdings" panose="05000000000000000000" pitchFamily="2" charset="2"/>
              <a:buChar char="à"/>
            </a:pPr>
            <a:r>
              <a:rPr lang="en-US" sz="3000" dirty="0">
                <a:solidFill>
                  <a:srgbClr val="FFFFFF"/>
                </a:solidFill>
                <a:sym typeface="Wingdings" panose="05000000000000000000" pitchFamily="2" charset="2"/>
              </a:rPr>
              <a:t>rate of shots for (CF60) has an </a:t>
            </a:r>
          </a:p>
          <a:p>
            <a:pPr algn="r"/>
            <a:r>
              <a:rPr lang="en-US" sz="3000" dirty="0">
                <a:solidFill>
                  <a:srgbClr val="FFFFFF"/>
                </a:solidFill>
                <a:sym typeface="Wingdings" panose="05000000000000000000" pitchFamily="2" charset="2"/>
              </a:rPr>
              <a:t>r^2 of </a:t>
            </a:r>
            <a:r>
              <a:rPr lang="en-US" sz="4000" dirty="0">
                <a:solidFill>
                  <a:srgbClr val="FFFFFF"/>
                </a:solidFill>
                <a:sym typeface="Wingdings" panose="05000000000000000000" pitchFamily="2" charset="2"/>
              </a:rPr>
              <a:t>0</a:t>
            </a:r>
            <a:r>
              <a:rPr lang="en-US" sz="4000" kern="120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.12</a:t>
            </a:r>
            <a:r>
              <a:rPr lang="en-US" sz="3000" kern="120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with goal rate </a:t>
            </a:r>
          </a:p>
          <a:p>
            <a:pPr algn="r"/>
            <a:r>
              <a:rPr lang="en-US" sz="3000" dirty="0">
                <a:solidFill>
                  <a:srgbClr val="FFFFFF"/>
                </a:solidFill>
                <a:sym typeface="Wingdings" panose="05000000000000000000" pitchFamily="2" charset="2"/>
              </a:rPr>
              <a:t> rate of quality for (xGF60) has an r^2 of 0</a:t>
            </a:r>
            <a:r>
              <a:rPr lang="en-US" sz="4000" kern="120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.25 </a:t>
            </a:r>
            <a:r>
              <a:rPr lang="en-US" sz="3000" kern="120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with goal rate</a:t>
            </a:r>
            <a:r>
              <a:rPr lang="en-US" sz="1800" kern="1200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endParaRPr lang="en-US" sz="18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EA0AD5-E5A1-4A0C-8496-FA39D0D30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208" y="959950"/>
            <a:ext cx="6709807" cy="494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87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A3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F0E882-B373-4D23-B219-704BDE53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803706"/>
            <a:ext cx="4208656" cy="8944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So, what works?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EA0AD5-E5A1-4A0C-8496-FA39D0D30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208" y="1206444"/>
            <a:ext cx="6709807" cy="445549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79B63D-4411-41E1-B6D2-F868889DF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01878"/>
            <a:ext cx="3932237" cy="3552414"/>
          </a:xfrm>
        </p:spPr>
        <p:txBody>
          <a:bodyPr>
            <a:normAutofit fontScale="92500" lnSpcReduction="20000"/>
          </a:bodyPr>
          <a:lstStyle/>
          <a:p>
            <a:pPr marL="457200" indent="-457200" algn="r">
              <a:buFont typeface="Wingdings" panose="05000000000000000000" pitchFamily="2" charset="2"/>
              <a:buChar char="à"/>
            </a:pPr>
            <a:r>
              <a:rPr lang="en-US" sz="3000" dirty="0">
                <a:solidFill>
                  <a:srgbClr val="FFFFFF"/>
                </a:solidFill>
              </a:rPr>
              <a:t>As </a:t>
            </a:r>
            <a:r>
              <a:rPr lang="en-US" sz="3000" dirty="0" err="1">
                <a:solidFill>
                  <a:srgbClr val="FFFFFF"/>
                </a:solidFill>
              </a:rPr>
              <a:t>Parnass</a:t>
            </a:r>
            <a:r>
              <a:rPr lang="en-US" sz="3000" dirty="0">
                <a:solidFill>
                  <a:srgbClr val="FFFFFF"/>
                </a:solidFill>
              </a:rPr>
              <a:t> explained, PP units can shoot whenever – not connected to positive results</a:t>
            </a:r>
          </a:p>
          <a:p>
            <a:pPr marL="457200" indent="-457200" algn="r">
              <a:buFont typeface="Wingdings" panose="05000000000000000000" pitchFamily="2" charset="2"/>
              <a:buChar char="à"/>
            </a:pPr>
            <a:endParaRPr lang="en-US" sz="3000" dirty="0">
              <a:solidFill>
                <a:srgbClr val="FFFFFF"/>
              </a:solidFill>
            </a:endParaRPr>
          </a:p>
          <a:p>
            <a:pPr marL="457200" indent="-457200" algn="r">
              <a:buFont typeface="Wingdings" panose="05000000000000000000" pitchFamily="2" charset="2"/>
              <a:buChar char="à"/>
            </a:pPr>
            <a:r>
              <a:rPr lang="en-US" sz="3000" dirty="0">
                <a:solidFill>
                  <a:srgbClr val="FFFFFF"/>
                </a:solidFill>
              </a:rPr>
              <a:t>As the great Ryan Stimson has implored, initiating play from behind the net works well</a:t>
            </a:r>
          </a:p>
          <a:p>
            <a:pPr marL="457200" indent="-457200" algn="r">
              <a:buFont typeface="Wingdings" panose="05000000000000000000" pitchFamily="2" charset="2"/>
              <a:buChar char="à"/>
            </a:pPr>
            <a:endParaRPr lang="en-US" sz="3000" dirty="0">
              <a:solidFill>
                <a:srgbClr val="FFFFFF"/>
              </a:solidFill>
            </a:endParaRPr>
          </a:p>
          <a:p>
            <a:pPr marL="457200" indent="-457200" algn="r">
              <a:buFont typeface="Wingdings" panose="05000000000000000000" pitchFamily="2" charset="2"/>
              <a:buChar char="à"/>
            </a:pPr>
            <a:r>
              <a:rPr lang="en-US" sz="3000" dirty="0">
                <a:solidFill>
                  <a:srgbClr val="FFFFFF"/>
                </a:solidFill>
              </a:rPr>
              <a:t>The one-timer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4377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5302DD-C697-4BD6-8E45-9D948D14A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27" y="5521728"/>
            <a:ext cx="8759945" cy="1331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E015C7-7ACC-4360-83A5-A918ED75F176}"/>
              </a:ext>
            </a:extLst>
          </p:cNvPr>
          <p:cNvSpPr txBox="1"/>
          <p:nvPr/>
        </p:nvSpPr>
        <p:spPr>
          <a:xfrm>
            <a:off x="1716027" y="412637"/>
            <a:ext cx="437997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CA" sz="2800" dirty="0">
                <a:sym typeface="Wingdings" panose="05000000000000000000" pitchFamily="2" charset="2"/>
              </a:rPr>
              <a:t>Best PP units are “picky” i.e. stop yelling “shoot!”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CA" sz="2800" dirty="0">
                <a:sym typeface="Wingdings" panose="05000000000000000000" pitchFamily="2" charset="2"/>
              </a:rPr>
              <a:t>Deflections (and the screen) work </a:t>
            </a:r>
          </a:p>
          <a:p>
            <a:pPr marL="914400" lvl="1" indent="-457200">
              <a:buFont typeface="Wingdings" panose="05000000000000000000" pitchFamily="2" charset="2"/>
              <a:buChar char="à"/>
            </a:pPr>
            <a:r>
              <a:rPr lang="en-CA" sz="2800" dirty="0">
                <a:sym typeface="Wingdings" panose="05000000000000000000" pitchFamily="2" charset="2"/>
              </a:rPr>
              <a:t>but may be connected to low-to-high, which doesn’t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CA" sz="2800" dirty="0">
                <a:sym typeface="Wingdings" panose="05000000000000000000" pitchFamily="2" charset="2"/>
              </a:rPr>
              <a:t>Behind the net, don’t kick back to the top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CA" sz="2800" dirty="0">
                <a:sym typeface="Wingdings" panose="05000000000000000000" pitchFamily="2" charset="2"/>
              </a:rPr>
              <a:t>cross-slot + one-timer requires pickiness and patience but is effective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CA" sz="2800" dirty="0">
                <a:sym typeface="Wingdings" panose="05000000000000000000" pitchFamily="2" charset="2"/>
              </a:rPr>
              <a:t>Behind net -&gt; faceoff dot -&gt; cross-slot -&gt; one-timer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7030B4-B280-480C-9DD1-55511E30A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04" y="4699432"/>
            <a:ext cx="682466" cy="6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6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072D20-9C03-4661-AF60-5696F8637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1" y="1983546"/>
            <a:ext cx="7443538" cy="39264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493CFF-E43B-4B10-ACE1-C8A124662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0"/>
            <a:ext cx="406212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815420-B79B-490B-B8A9-2B448D20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650" y="643468"/>
            <a:ext cx="3328279" cy="1340078"/>
          </a:xfrm>
        </p:spPr>
        <p:txBody>
          <a:bodyPr anchor="b">
            <a:normAutofit fontScale="90000"/>
          </a:bodyPr>
          <a:lstStyle/>
          <a:p>
            <a:r>
              <a:rPr lang="en-CA" sz="4800" dirty="0">
                <a:solidFill>
                  <a:schemeClr val="bg1"/>
                </a:solidFill>
              </a:rPr>
              <a:t>Pivot to teams and players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E0E25-0BA7-4839-A598-0D106D205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2650" y="1983546"/>
            <a:ext cx="3045883" cy="4230986"/>
          </a:xfrm>
        </p:spPr>
        <p:txBody>
          <a:bodyPr>
            <a:normAutofit fontScale="25000" lnSpcReduction="20000"/>
          </a:bodyPr>
          <a:lstStyle/>
          <a:p>
            <a:endParaRPr lang="en-CA" sz="13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10400" dirty="0">
                <a:solidFill>
                  <a:schemeClr val="bg1"/>
                </a:solidFill>
              </a:rPr>
              <a:t>Slapshots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CA" sz="10400" dirty="0">
                <a:solidFill>
                  <a:schemeClr val="bg1"/>
                </a:solidFill>
                <a:sym typeface="Wingdings" panose="05000000000000000000" pitchFamily="2" charset="2"/>
              </a:rPr>
              <a:t>MTL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CA" sz="10400" dirty="0">
                <a:solidFill>
                  <a:schemeClr val="bg1"/>
                </a:solidFill>
              </a:rPr>
              <a:t>BOS, BUF, DET, WSH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CA" sz="10400" dirty="0">
                <a:solidFill>
                  <a:schemeClr val="bg1"/>
                </a:solidFill>
              </a:rPr>
              <a:t>WPG, STL, VAN</a:t>
            </a:r>
          </a:p>
          <a:p>
            <a:pPr>
              <a:buFont typeface="Wingdings" panose="05000000000000000000" pitchFamily="2" charset="2"/>
              <a:buChar char="à"/>
            </a:pPr>
            <a:endParaRPr lang="en-CA" sz="10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10400" dirty="0">
                <a:solidFill>
                  <a:schemeClr val="bg1"/>
                </a:solidFill>
              </a:rPr>
              <a:t>Tips/Deflections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CA" sz="10400" dirty="0">
                <a:solidFill>
                  <a:schemeClr val="bg1"/>
                </a:solidFill>
                <a:sym typeface="Wingdings" panose="05000000000000000000" pitchFamily="2" charset="2"/>
              </a:rPr>
              <a:t>NYI, COL, MTL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CA" sz="10400" dirty="0">
                <a:solidFill>
                  <a:schemeClr val="bg1"/>
                </a:solidFill>
                <a:sym typeface="Wingdings" panose="05000000000000000000" pitchFamily="2" charset="2"/>
              </a:rPr>
              <a:t>PHI?!</a:t>
            </a:r>
          </a:p>
          <a:p>
            <a:pPr marL="0" indent="0">
              <a:buNone/>
            </a:pPr>
            <a:endParaRPr lang="en-CA" sz="10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10400" dirty="0">
                <a:solidFill>
                  <a:schemeClr val="bg1"/>
                </a:solidFill>
                <a:hlinkClick r:id="rId3"/>
              </a:rPr>
              <a:t>The Viz</a:t>
            </a:r>
            <a:endParaRPr lang="en-CA" sz="10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30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8B827-05F6-4EE1-86A2-62726597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23912"/>
          </a:xfrm>
        </p:spPr>
        <p:txBody>
          <a:bodyPr/>
          <a:lstStyle/>
          <a:p>
            <a:r>
              <a:rPr lang="en-CA" dirty="0"/>
              <a:t>The players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89DD6A-2A6D-4F11-9E8F-4F4A1C50C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363183"/>
            <a:ext cx="5183188" cy="823912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Shot rate leaders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B02126F-4816-4D0D-BA76-BB2E0903D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5529" y="1363183"/>
            <a:ext cx="5157787" cy="823912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Shot leaders overall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D797642-9856-4C2D-AE78-5D2BE7AFA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" y="2148990"/>
            <a:ext cx="6020640" cy="44297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34CB55-CE29-4CF4-814A-3C6D1998D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87095"/>
            <a:ext cx="6068272" cy="439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77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1C9195-F724-4ED1-B217-27C958FC863F}"/>
              </a:ext>
            </a:extLst>
          </p:cNvPr>
          <p:cNvSpPr txBox="1"/>
          <p:nvPr/>
        </p:nvSpPr>
        <p:spPr>
          <a:xfrm>
            <a:off x="1889760" y="412789"/>
            <a:ext cx="841248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/>
              <a:t>Takeaways…for now:</a:t>
            </a:r>
          </a:p>
          <a:p>
            <a:endParaRPr lang="en-CA" dirty="0"/>
          </a:p>
          <a:p>
            <a:r>
              <a:rPr lang="en-CA" sz="2500" b="1" dirty="0"/>
              <a:t>DO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CA" sz="2500" dirty="0">
                <a:sym typeface="Wingdings" panose="05000000000000000000" pitchFamily="2" charset="2"/>
              </a:rPr>
              <a:t>Have Ovechkin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en-CA" sz="2500" dirty="0">
                <a:sym typeface="Wingdings" panose="05000000000000000000" pitchFamily="2" charset="2"/>
              </a:rPr>
              <a:t>If not, someone with a slap shot (might be a defender!)</a:t>
            </a:r>
            <a:endParaRPr lang="en-CA" sz="25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CA" sz="2500" dirty="0">
                <a:sym typeface="Wingdings" panose="05000000000000000000" pitchFamily="2" charset="2"/>
              </a:rPr>
              <a:t>Set up in 1-3-1 formation with a 4F1D setup (or 5F) (or </a:t>
            </a:r>
            <a:r>
              <a:rPr lang="en-CA" sz="2500" dirty="0" err="1">
                <a:sym typeface="Wingdings" panose="05000000000000000000" pitchFamily="2" charset="2"/>
              </a:rPr>
              <a:t>forwardize</a:t>
            </a:r>
            <a:r>
              <a:rPr lang="en-CA" sz="2500" dirty="0">
                <a:sym typeface="Wingdings" panose="05000000000000000000" pitchFamily="2" charset="2"/>
              </a:rPr>
              <a:t> a defender)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CA" sz="2500" dirty="0"/>
              <a:t>Best slap shot shooter on a faceoff dot – less on quality and quantity but best chance to score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CA" sz="2500" dirty="0"/>
              <a:t>Initiate play from behind the net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CA" sz="2500" dirty="0"/>
              <a:t>Use cross-slot pass for one-timer</a:t>
            </a:r>
          </a:p>
          <a:p>
            <a:endParaRPr lang="en-CA" sz="2500" dirty="0">
              <a:sym typeface="Wingdings" panose="05000000000000000000" pitchFamily="2" charset="2"/>
            </a:endParaRPr>
          </a:p>
          <a:p>
            <a:r>
              <a:rPr lang="en-CA" sz="2500" b="1" dirty="0">
                <a:sym typeface="Wingdings" panose="05000000000000000000" pitchFamily="2" charset="2"/>
              </a:rPr>
              <a:t>DON’T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CA" sz="2500" dirty="0">
                <a:sym typeface="Wingdings" panose="05000000000000000000" pitchFamily="2" charset="2"/>
              </a:rPr>
              <a:t>Yell “shoot” 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en-CA" sz="2500" dirty="0">
                <a:sym typeface="Wingdings" panose="05000000000000000000" pitchFamily="2" charset="2"/>
              </a:rPr>
              <a:t>Getting shots on the PP is easy and doesn’t correlate with goals</a:t>
            </a:r>
          </a:p>
          <a:p>
            <a:pPr marL="1200150" lvl="2" indent="-285750">
              <a:buFont typeface="Wingdings" panose="05000000000000000000" pitchFamily="2" charset="2"/>
              <a:buChar char="à"/>
            </a:pPr>
            <a:r>
              <a:rPr lang="en-CA" sz="2500" dirty="0">
                <a:sym typeface="Wingdings" panose="05000000000000000000" pitchFamily="2" charset="2"/>
              </a:rPr>
              <a:t>Unless you have a noted </a:t>
            </a:r>
            <a:r>
              <a:rPr lang="en-CA" sz="2500" dirty="0" err="1">
                <a:sym typeface="Wingdings" panose="05000000000000000000" pitchFamily="2" charset="2"/>
              </a:rPr>
              <a:t>tippists</a:t>
            </a:r>
            <a:r>
              <a:rPr lang="en-CA" sz="2500" dirty="0">
                <a:sym typeface="Wingdings" panose="05000000000000000000" pitchFamily="2" charset="2"/>
              </a:rPr>
              <a:t> or…</a:t>
            </a:r>
            <a:r>
              <a:rPr lang="en-CA" sz="2500" dirty="0" err="1">
                <a:sym typeface="Wingdings" panose="05000000000000000000" pitchFamily="2" charset="2"/>
              </a:rPr>
              <a:t>deflectist</a:t>
            </a:r>
            <a:r>
              <a:rPr lang="en-CA" sz="2500" dirty="0">
                <a:sym typeface="Wingdings" panose="05000000000000000000" pitchFamily="2" charset="2"/>
              </a:rPr>
              <a:t> and it’s purposeful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CA" sz="2500" dirty="0">
                <a:sym typeface="Wingdings" panose="05000000000000000000" pitchFamily="2" charset="2"/>
              </a:rPr>
              <a:t>Go low-to-high</a:t>
            </a:r>
          </a:p>
        </p:txBody>
      </p:sp>
    </p:spTree>
    <p:extLst>
      <p:ext uri="{BB962C8B-B14F-4D97-AF65-F5344CB8AC3E}">
        <p14:creationId xmlns:p14="http://schemas.microsoft.com/office/powerpoint/2010/main" val="405152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Aldhabi"/>
        <a:ea typeface=""/>
        <a:cs typeface=""/>
      </a:majorFont>
      <a:minorFont>
        <a:latin typeface="Aldhab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437</Words>
  <Application>Microsoft Office PowerPoint</Application>
  <PresentationFormat>Widescreen</PresentationFormat>
  <Paragraphs>72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Aldhabi</vt:lpstr>
      <vt:lpstr>Arial</vt:lpstr>
      <vt:lpstr>Calibri</vt:lpstr>
      <vt:lpstr>Wingdings</vt:lpstr>
      <vt:lpstr>Office Theme</vt:lpstr>
      <vt:lpstr>So you want to build a power play</vt:lpstr>
      <vt:lpstr>What we’ll do…</vt:lpstr>
      <vt:lpstr>Some background</vt:lpstr>
      <vt:lpstr>Relationships</vt:lpstr>
      <vt:lpstr>So, what works?</vt:lpstr>
      <vt:lpstr>PowerPoint Presentation</vt:lpstr>
      <vt:lpstr>Pivot to teams and players</vt:lpstr>
      <vt:lpstr>The players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you want to build a power play</dc:title>
  <dc:creator>Sean Tierney</dc:creator>
  <cp:lastModifiedBy>Michael Schuckers</cp:lastModifiedBy>
  <cp:revision>5</cp:revision>
  <dcterms:created xsi:type="dcterms:W3CDTF">2019-11-15T18:49:53Z</dcterms:created>
  <dcterms:modified xsi:type="dcterms:W3CDTF">2019-12-05T20:18:21Z</dcterms:modified>
</cp:coreProperties>
</file>